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61" r:id="rId4"/>
    <p:sldId id="282" r:id="rId5"/>
    <p:sldId id="298" r:id="rId6"/>
    <p:sldId id="284" r:id="rId7"/>
    <p:sldId id="263" r:id="rId8"/>
    <p:sldId id="286" r:id="rId9"/>
    <p:sldId id="287" r:id="rId10"/>
    <p:sldId id="289" r:id="rId11"/>
    <p:sldId id="288" r:id="rId12"/>
    <p:sldId id="290" r:id="rId13"/>
    <p:sldId id="264" r:id="rId14"/>
    <p:sldId id="291" r:id="rId15"/>
    <p:sldId id="292" r:id="rId16"/>
    <p:sldId id="293" r:id="rId17"/>
    <p:sldId id="294" r:id="rId18"/>
    <p:sldId id="259" r:id="rId19"/>
    <p:sldId id="260" r:id="rId20"/>
    <p:sldId id="272" r:id="rId21"/>
    <p:sldId id="295" r:id="rId22"/>
    <p:sldId id="275" r:id="rId23"/>
    <p:sldId id="276" r:id="rId24"/>
    <p:sldId id="285" r:id="rId25"/>
    <p:sldId id="277" r:id="rId26"/>
    <p:sldId id="279" r:id="rId27"/>
    <p:sldId id="278" r:id="rId28"/>
    <p:sldId id="266" r:id="rId29"/>
    <p:sldId id="273" r:id="rId30"/>
    <p:sldId id="267" r:id="rId31"/>
    <p:sldId id="268" r:id="rId32"/>
    <p:sldId id="280" r:id="rId33"/>
    <p:sldId id="281" r:id="rId34"/>
    <p:sldId id="269" r:id="rId35"/>
    <p:sldId id="297" r:id="rId36"/>
    <p:sldId id="296" r:id="rId37"/>
    <p:sldId id="2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7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FF93BBB8-1316-817C-1C3F-5731F31B71E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ADB80240-DCDC-7516-D129-25EA5CE377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955A-8F8B-4836-9D5D-75BC53B05DF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31C49FB-102E-801B-9958-ED1D1F3B65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463868F-6108-94E7-AD12-E0B1967F9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9D7F9-4487-4118-822F-ECBFDF2815E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251470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7F84FC-00BA-4296-9B1E-E241E38FBA94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H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99ADB5-010F-40A1-986F-327E4781DD7E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9640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À savoir que il est possible de récupérer des signatures TLS1.2 en écoutant le canal de manière passive (chiffrement effectué après).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99ADB5-010F-40A1-986F-327E4781DD7E}" type="slidenum">
              <a:rPr lang="fr-CH" smtClean="0"/>
              <a:t>35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962285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7F2D75-7B1E-3A71-E9A4-E8CF926A9C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1856AA2-323C-4CE7-A41F-3A5E87303E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EAEF0CC-16CD-721A-E081-753CE1F27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EBF93D-3C44-45C5-8BF3-F21F06FE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0FABF9-4E21-A21C-0270-13A21C24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89229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FBECB8-E793-8ADE-60EB-22EC6B9F5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BAA9F3B-6915-3826-101C-94237DE549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471630E-2291-DF99-0245-C77176831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5FE7096-C89C-04AC-E4C3-E850CA7F1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187B29-F8D9-ECB8-4ECE-60EC1F1B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737781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43225150-39DD-25A4-8F86-FCF8A0F755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5157E6-252C-B284-D97A-86DA4C5D16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3E1F6C-E750-37E8-2FCD-A183E897F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844A5C-F868-E90D-9BC1-929EF6ACF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87898E-2307-FE36-E046-77A8AD503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95191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19A3679-0734-5433-2A25-EDDC4C2A8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FD4E31-81F0-2CD4-6B2E-F7462F55A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28EEAC-8C1E-7E1A-6773-09A1D917B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4519867-F02E-D8C1-E474-1CCB124F9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38195A-9055-0B6F-31B3-2E0C86C96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750389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7C440F-D362-95FC-EA6D-F622FB208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B9EFA76-B357-7E92-E5D8-00B3B9272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7C407E-6FB8-0B6B-FB14-829A3EF46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0817368-9093-BEB1-97A8-45291DB8E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474C31F-ADD4-7E7F-A069-121DA330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204200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AD1D19-5DFF-333A-A50B-4B97B93A5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4F910C3-2A1D-2BC9-944E-CCDBFC3DCF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13C76DE-9CD9-105E-69D8-11E322E9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EE8998-E26A-B1BB-9AC9-0D4CD623D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9C6516E-BD86-E6BC-837C-6184A5427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577FB1-3915-86F9-E0C3-57A3E3780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72794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DE3F3F-729A-094D-030F-8EAB72916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173A18-DEF2-8D4C-6C3F-11B3F6465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CF1840D-649F-6376-120C-EA16B9D57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8F6BE70-D5E9-059F-0ABB-11E9723724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FFB71B9-CFAB-5198-7685-2F8033C2E5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C38874D-57AC-434B-1029-30FB0C9AC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D6244D2-1689-2A35-5C48-AAD990407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8E7EFF7-7E6A-447E-23C8-F8241ADB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078545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DF3979-F832-A34C-DF51-FECF90660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F05FB16-0928-60C9-D48D-309E83759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E27ADB-EA33-9D51-E7CF-35DD39531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09F7440-BA32-D015-5825-BFF1592B5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25839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4D4255E-5B9B-4434-E5E2-8ADCE3EA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84426F5-ECEB-EE81-C0B9-BAE0C7703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EEDD23C-4540-3B48-A721-924E2A4DF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9906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7AC5FD-05FC-4AF4-86F5-300150DC8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C9F6A0-9EB3-6BB7-A861-4C78F15213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864187-C6C5-38A4-A1D8-7060B71A9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0C9FEF-C245-7B9C-1B7B-BE8949A03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D00B217-D2C2-B8AF-949F-BC9E9CC09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2C64FDF-5E6A-CCAF-277A-101C5F9D6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686494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67AEA7-6C06-1E46-60EB-36107EB89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83DB5DB5-506A-2354-C371-73D6A4794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DEBAB7D-6F1A-4BB5-ABE4-13CAD64F3C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21C9D29-CB68-F4AA-C13B-714A92B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AD12CB-9BDA-19B1-0D55-5CA2B16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646E8B-2E2E-9CD5-CCF7-BFF4A0719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2391698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7DF2FD5-A996-AD4A-B736-668519DE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5317BF-C6FE-96EC-8BB8-35B7AC77C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175F9A-9EE4-442F-BD10-39E8E3930D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7DD76F-4C7B-46A7-B9DC-35AD90C344BA}" type="datetimeFigureOut">
              <a:rPr lang="fr-CH" smtClean="0"/>
              <a:t>24.03.2025</a:t>
            </a:fld>
            <a:endParaRPr lang="fr-CH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6F16F-9B6B-6364-4A1D-3E8047526E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AC0AAAA-4BA0-7D8B-ED2B-7ECCF126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06224E-FBE4-43F8-B058-78938C32E0CF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988139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eprint.iacr.org/2023/1711" TargetMode="External"/><Relationship Id="rId2" Type="http://schemas.openxmlformats.org/officeDocument/2006/relationships/hyperlink" Target="https://doi.org/10.1145/3576915.3616629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CC6AEA-34D7-7E6E-997F-8B8E2BDF58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Passive SSH Key Compromise via </a:t>
            </a:r>
            <a:r>
              <a:rPr lang="fr-CH" dirty="0" err="1"/>
              <a:t>Lattices</a:t>
            </a:r>
            <a:endParaRPr lang="fr-CH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47905F-A8F9-AFF4-C6C7-4CBC6EC345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CH" dirty="0"/>
              <a:t>Ferrara Justin</a:t>
            </a:r>
          </a:p>
        </p:txBody>
      </p:sp>
    </p:spTree>
    <p:extLst>
      <p:ext uri="{BB962C8B-B14F-4D97-AF65-F5344CB8AC3E}">
        <p14:creationId xmlns:p14="http://schemas.microsoft.com/office/powerpoint/2010/main" val="13347387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58365-71B6-3E17-2DED-41864C4E3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4B0484-BFF3-BBEC-9158-861CACD76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Authentification du client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87414-4E46-A479-E2D6-0B07C1FC6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Effectuée après l’établissement du canal chiffré</a:t>
            </a:r>
          </a:p>
          <a:p>
            <a:r>
              <a:rPr lang="fr-CH" dirty="0"/>
              <a:t>Par mot de passe</a:t>
            </a:r>
          </a:p>
          <a:p>
            <a:pPr lvl="1"/>
            <a:r>
              <a:rPr lang="fr-CH" dirty="0"/>
              <a:t>Mot de passe envoyé dans le canal chiffré</a:t>
            </a:r>
          </a:p>
          <a:p>
            <a:r>
              <a:rPr lang="fr-CH" dirty="0"/>
              <a:t>Par clé publique</a:t>
            </a:r>
          </a:p>
          <a:p>
            <a:pPr lvl="1"/>
            <a:r>
              <a:rPr lang="fr-CH" dirty="0"/>
              <a:t>Le client signe l’identifiant de session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70220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03590-0CF4-EEDD-8A0D-E4382E745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110354-8EE4-2F91-51C4-7F200A1A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Algorithmes disponibles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9DA74E-0EF4-F4F2-93CA-D49F89302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Échange des clés :</a:t>
            </a:r>
          </a:p>
          <a:p>
            <a:pPr lvl="1"/>
            <a:r>
              <a:rPr lang="fr-CH" dirty="0"/>
              <a:t>D-H</a:t>
            </a:r>
          </a:p>
          <a:p>
            <a:pPr lvl="1"/>
            <a:r>
              <a:rPr lang="fr-CH" dirty="0"/>
              <a:t>ECDH</a:t>
            </a:r>
          </a:p>
          <a:p>
            <a:pPr lvl="1"/>
            <a:r>
              <a:rPr lang="fr-CH" dirty="0"/>
              <a:t>RSA ??? Quelle </a:t>
            </a:r>
            <a:r>
              <a:rPr lang="fr-CH" dirty="0" err="1"/>
              <a:t>verions</a:t>
            </a:r>
            <a:r>
              <a:rPr lang="fr-CH" dirty="0"/>
              <a:t> </a:t>
            </a:r>
            <a:r>
              <a:rPr lang="fr-CH" dirty="0" err="1"/>
              <a:t>pkcs</a:t>
            </a:r>
            <a:r>
              <a:rPr lang="fr-CH" dirty="0"/>
              <a:t> ???</a:t>
            </a:r>
          </a:p>
          <a:p>
            <a:r>
              <a:rPr lang="fr-CH" dirty="0"/>
              <a:t>Signatures</a:t>
            </a:r>
          </a:p>
          <a:p>
            <a:pPr lvl="1"/>
            <a:r>
              <a:rPr lang="fr-CH" dirty="0"/>
              <a:t>DSA</a:t>
            </a:r>
          </a:p>
          <a:p>
            <a:pPr lvl="1"/>
            <a:r>
              <a:rPr lang="fr-CH" dirty="0"/>
              <a:t>RSA</a:t>
            </a:r>
          </a:p>
          <a:p>
            <a:pPr lvl="1"/>
            <a:r>
              <a:rPr lang="fr-CH" dirty="0"/>
              <a:t>ECDSA</a:t>
            </a:r>
          </a:p>
          <a:p>
            <a:pPr lvl="1"/>
            <a:r>
              <a:rPr lang="fr-CH" dirty="0" err="1"/>
              <a:t>EdDSA</a:t>
            </a:r>
            <a:r>
              <a:rPr lang="fr-CH" dirty="0"/>
              <a:t> (Ed25519)</a:t>
            </a:r>
          </a:p>
        </p:txBody>
      </p:sp>
    </p:spTree>
    <p:extLst>
      <p:ext uri="{BB962C8B-B14F-4D97-AF65-F5344CB8AC3E}">
        <p14:creationId xmlns:p14="http://schemas.microsoft.com/office/powerpoint/2010/main" val="32580150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51DFA0-5BE4-B64A-0E12-60C67E03E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– Conséquences d’une compromission d’une clé de signature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80786-5026-3D96-B0CB-131D9BA62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Attaques passives :</a:t>
            </a:r>
          </a:p>
          <a:p>
            <a:pPr lvl="1"/>
            <a:r>
              <a:rPr lang="fr-CH" dirty="0"/>
              <a:t>-</a:t>
            </a:r>
          </a:p>
          <a:p>
            <a:r>
              <a:rPr lang="fr-CH" dirty="0"/>
              <a:t>Attaques actives</a:t>
            </a:r>
          </a:p>
          <a:p>
            <a:pPr lvl="1"/>
            <a:r>
              <a:rPr lang="fr-CH" dirty="0"/>
              <a:t>Usurper l’identité du serveur</a:t>
            </a:r>
          </a:p>
          <a:p>
            <a:pPr lvl="1"/>
            <a:r>
              <a:rPr lang="fr-CH" dirty="0"/>
              <a:t>Récupérer le mot de passe du client</a:t>
            </a:r>
          </a:p>
          <a:p>
            <a:pPr lvl="1"/>
            <a:r>
              <a:rPr lang="fr-CH" dirty="0"/>
              <a:t>Récupérer les commandes envoyées par le client</a:t>
            </a:r>
          </a:p>
          <a:p>
            <a:pPr lvl="1"/>
            <a:r>
              <a:rPr lang="fr-CH" dirty="0"/>
              <a:t>Man-in-the-Middle complet possible si authentification du client par mot de passe (</a:t>
            </a:r>
            <a:r>
              <a:rPr lang="fr-CH" dirty="0" err="1"/>
              <a:t>forward</a:t>
            </a:r>
            <a:r>
              <a:rPr lang="fr-CH" dirty="0"/>
              <a:t> du mot de passe)</a:t>
            </a:r>
          </a:p>
          <a:p>
            <a:pPr lvl="1"/>
            <a:r>
              <a:rPr lang="fr-CH" dirty="0"/>
              <a:t>Man-in-the-Middle complet possible si authentification par clé publique du client mais nécessite de compromettre la clé de signature du client</a:t>
            </a:r>
          </a:p>
          <a:p>
            <a:pPr lvl="2"/>
            <a:endParaRPr lang="fr-CH" dirty="0"/>
          </a:p>
          <a:p>
            <a:pPr lvl="1"/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0922517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AA97B4-9548-A3E1-F52D-BD36A09A7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endParaRPr lang="fr-CH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C10A8F-80FA-2A40-2959-EAF69F97A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Principalement utilisé par les </a:t>
            </a:r>
            <a:r>
              <a:rPr lang="fr-CH" dirty="0" err="1"/>
              <a:t>VPNs</a:t>
            </a:r>
            <a:endParaRPr lang="fr-CH" dirty="0"/>
          </a:p>
          <a:p>
            <a:r>
              <a:rPr lang="fr-CH" dirty="0"/>
              <a:t>Confidentialité, authenticité et intégrité</a:t>
            </a:r>
          </a:p>
          <a:p>
            <a:r>
              <a:rPr lang="fr-CH" dirty="0"/>
              <a:t>2 versions majeures :</a:t>
            </a:r>
          </a:p>
          <a:p>
            <a:pPr lvl="1"/>
            <a:r>
              <a:rPr lang="fr-CH" dirty="0"/>
              <a:t>IKEv1</a:t>
            </a:r>
          </a:p>
          <a:p>
            <a:pPr lvl="1"/>
            <a:r>
              <a:rPr lang="fr-CH" dirty="0"/>
              <a:t>IKEv2</a:t>
            </a:r>
          </a:p>
        </p:txBody>
      </p:sp>
    </p:spTree>
    <p:extLst>
      <p:ext uri="{BB962C8B-B14F-4D97-AF65-F5344CB8AC3E}">
        <p14:creationId xmlns:p14="http://schemas.microsoft.com/office/powerpoint/2010/main" val="19176083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40AB-2BD3-B0CE-D91C-46F12A498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12BF64-4E12-1ECF-5F0C-B5373F5BA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IPsec </a:t>
            </a:r>
            <a:r>
              <a:rPr lang="fr-CH" dirty="0"/>
              <a:t>- IKEv1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69015B-765E-AFB0-0247-5D8AD6366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Authentification :</a:t>
            </a:r>
          </a:p>
          <a:p>
            <a:pPr lvl="1"/>
            <a:r>
              <a:rPr lang="fr-CH" dirty="0"/>
              <a:t>Signatures digitales</a:t>
            </a:r>
          </a:p>
          <a:p>
            <a:pPr lvl="1"/>
            <a:r>
              <a:rPr lang="fr-CH" dirty="0"/>
              <a:t>Par clés publiques</a:t>
            </a:r>
          </a:p>
          <a:p>
            <a:pPr lvl="1"/>
            <a:r>
              <a:rPr lang="fr-CH" dirty="0"/>
              <a:t>Clés pré-partagées (PSK)</a:t>
            </a:r>
          </a:p>
          <a:p>
            <a:r>
              <a:rPr lang="fr-CH" dirty="0"/>
              <a:t>Modes :</a:t>
            </a:r>
          </a:p>
          <a:p>
            <a:pPr lvl="1"/>
            <a:r>
              <a:rPr lang="fr-CH" dirty="0"/>
              <a:t>Main mode</a:t>
            </a:r>
          </a:p>
          <a:p>
            <a:pPr lvl="1"/>
            <a:r>
              <a:rPr lang="fr-CH" dirty="0"/>
              <a:t>Agressive mode : échange initial réduit mais moins sécurisé</a:t>
            </a:r>
          </a:p>
        </p:txBody>
      </p:sp>
    </p:spTree>
    <p:extLst>
      <p:ext uri="{BB962C8B-B14F-4D97-AF65-F5344CB8AC3E}">
        <p14:creationId xmlns:p14="http://schemas.microsoft.com/office/powerpoint/2010/main" val="66132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BBC71-2476-E748-ED93-198E9E443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49D2312-4EC6-83AD-B83A-F54607C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- IKEv1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728DB1-5BAF-7A7B-640A-613E78402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Main mode : signatures chiffrées, attaque active nécessaire pour récupérer des signatures</a:t>
            </a:r>
          </a:p>
          <a:p>
            <a:r>
              <a:rPr lang="fr-CH" dirty="0"/>
              <a:t>Agressive mode : écoute passive pour récupérer la signature en clair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07988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5832C-DE32-66CD-EF25-EA5277CC0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B0B466-1442-A06F-6363-6EEB1F93D4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90C8BF-B57B-E89B-CA72-792961F94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Pas compatible avec IKEv1</a:t>
            </a:r>
          </a:p>
          <a:p>
            <a:r>
              <a:rPr lang="fr-CH" dirty="0"/>
              <a:t>Toutes les signatures sont chiffrées</a:t>
            </a:r>
          </a:p>
          <a:p>
            <a:r>
              <a:rPr lang="fr-CH" dirty="0"/>
              <a:t>Extensible </a:t>
            </a:r>
            <a:r>
              <a:rPr lang="fr-CH" dirty="0" err="1"/>
              <a:t>Authentication</a:t>
            </a:r>
            <a:r>
              <a:rPr lang="fr-CH" dirty="0"/>
              <a:t> Protocol (EAP) pour obtenir une signature du serveur sans s’authentifier</a:t>
            </a:r>
          </a:p>
        </p:txBody>
      </p:sp>
    </p:spTree>
    <p:extLst>
      <p:ext uri="{BB962C8B-B14F-4D97-AF65-F5344CB8AC3E}">
        <p14:creationId xmlns:p14="http://schemas.microsoft.com/office/powerpoint/2010/main" val="220942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4CD5B-45FC-9C7E-F5AB-EE598846E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D9B76-B63B-62F5-3D5C-FB3604ECA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IPsec</a:t>
            </a:r>
            <a:r>
              <a:rPr lang="fr-CH" dirty="0"/>
              <a:t> – IKEv2 – Implications de sécurité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16AF26-D384-DF31-BACC-C1AC800052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Attaque active nécessaire pour récupérer des signatures</a:t>
            </a:r>
          </a:p>
          <a:p>
            <a:r>
              <a:rPr lang="fr-CH" dirty="0"/>
              <a:t>Compromission de la clé de signature :</a:t>
            </a:r>
          </a:p>
          <a:p>
            <a:pPr lvl="1"/>
            <a:r>
              <a:rPr lang="fr-CH" dirty="0"/>
              <a:t>Usurpation de l’identité</a:t>
            </a:r>
          </a:p>
          <a:p>
            <a:pPr lvl="1"/>
            <a:r>
              <a:rPr lang="fr-CH" dirty="0"/>
              <a:t>Man-in-the-Middle complet possible uniquement si compromission des 2 clés de signatures (signature-</a:t>
            </a:r>
            <a:r>
              <a:rPr lang="fr-CH" dirty="0" err="1"/>
              <a:t>based</a:t>
            </a:r>
            <a:r>
              <a:rPr lang="fr-CH" dirty="0"/>
              <a:t> </a:t>
            </a:r>
            <a:r>
              <a:rPr lang="fr-CH" dirty="0" err="1"/>
              <a:t>auth</a:t>
            </a:r>
            <a:r>
              <a:rPr lang="fr-CH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28468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A65D9A-3F2C-69B4-3154-ABB83E1CF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Conditions pour réussir l’attaque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5045492-C4E0-5A1C-D47B-AD51BE3CE4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PKCS#1 V1.5 invalide</a:t>
            </a:r>
          </a:p>
          <a:p>
            <a:r>
              <a:rPr lang="fr-CH" dirty="0"/>
              <a:t>Posséder la clé publique correspondante</a:t>
            </a:r>
          </a:p>
          <a:p>
            <a:r>
              <a:rPr lang="fr-CH" dirty="0"/>
              <a:t>Pour un message inconnu</a:t>
            </a:r>
          </a:p>
          <a:p>
            <a:r>
              <a:rPr lang="fr-CH" dirty="0"/>
              <a:t>Le calcul de la signature utilise le théorème des restes chinois</a:t>
            </a:r>
          </a:p>
          <a:p>
            <a:r>
              <a:rPr lang="fr-CH" dirty="0"/>
              <a:t>L’erreur de calcul apparait dans le monde des tuples</a:t>
            </a:r>
          </a:p>
        </p:txBody>
      </p:sp>
    </p:spTree>
    <p:extLst>
      <p:ext uri="{BB962C8B-B14F-4D97-AF65-F5344CB8AC3E}">
        <p14:creationId xmlns:p14="http://schemas.microsoft.com/office/powerpoint/2010/main" val="37477692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269FE-B968-D20C-CB20-F1C572665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Signatures RSA PKCS#1 V1.5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Signature</a:t>
                </a:r>
              </a:p>
              <a:p>
                <a:endParaRPr lang="en-GB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𝑓𝑜𝑛𝑐𝑡𝑖𝑜𝑛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𝑝𝑎𝑑𝑑𝑖𝑛𝑔</m:t>
                      </m:r>
                    </m:oMath>
                  </m:oMathPara>
                </a14:m>
                <a:endParaRPr lang="fr-CH" dirty="0"/>
              </a:p>
              <a:p>
                <a:endParaRPr lang="fr-CH" dirty="0"/>
              </a:p>
              <a:p>
                <a:r>
                  <a:rPr lang="fr-CH" dirty="0"/>
                  <a:t>Vérification</a:t>
                </a:r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GB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GB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=?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9C0F4FC-AF31-89F5-F93A-E0DA4B6E45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00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7519599-4D6D-F382-5CBF-FF9746EAC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Introduction - Signatures digitales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9AE550-BC42-BF0F-46AA-21142C5175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Signatures digitales largement répandues</a:t>
            </a:r>
          </a:p>
          <a:p>
            <a:r>
              <a:rPr lang="fr-CH" dirty="0"/>
              <a:t>Authentifier un client, un serveur</a:t>
            </a:r>
          </a:p>
          <a:p>
            <a:r>
              <a:rPr lang="fr-CH" dirty="0"/>
              <a:t>Souvent combiné avec d’autres algorithmes cryptographiques</a:t>
            </a:r>
          </a:p>
          <a:p>
            <a:r>
              <a:rPr lang="fr-CH" dirty="0"/>
              <a:t>Paire de clé publique et privée</a:t>
            </a:r>
          </a:p>
        </p:txBody>
      </p:sp>
    </p:spTree>
    <p:extLst>
      <p:ext uri="{BB962C8B-B14F-4D97-AF65-F5344CB8AC3E}">
        <p14:creationId xmlns:p14="http://schemas.microsoft.com/office/powerpoint/2010/main" val="1755347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98B6B-7C4C-0CE9-54BC-9E8CC494E2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6E406F-A37C-6192-BF29-EE619FCC2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latin typeface="Cambria Math" panose="02040503050406030204" pitchFamily="18" charset="0"/>
                  </a:rPr>
                  <a:t>00 || 01 || FF ... FF || ASN.1 || 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/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/>
                  <a:t> connu</a:t>
                </a:r>
              </a:p>
              <a:p>
                <a:r>
                  <a:rPr lang="fr-CH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/>
                  <a:t> inconnu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AF4D9648-7971-1963-1C8A-CE53B7C9F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7554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9B48C-03D8-5E70-9FE6-62BE8318A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4F9520-154C-ECF6-2CB7-4EA0A1B7B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Expression du </a:t>
            </a:r>
            <a:r>
              <a:rPr lang="fr-CH" dirty="0" err="1"/>
              <a:t>padding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 PKCS#1 V1.5 pour signatures</a:t>
                </a:r>
              </a:p>
              <a:p>
                <a:endParaRPr lang="fr-CH" dirty="0"/>
              </a:p>
              <a:p>
                <a:pPr marL="0" indent="0" algn="ctr">
                  <a:buNone/>
                </a:pPr>
                <a:r>
                  <a:rPr lang="fr-CH" b="0" dirty="0">
                    <a:highlight>
                      <a:srgbClr val="00FF00"/>
                    </a:highlight>
                    <a:latin typeface="Cambria Math" panose="02040503050406030204" pitchFamily="18" charset="0"/>
                  </a:rPr>
                  <a:t>00 || 01 || FF ... FF || ASN.1 </a:t>
                </a:r>
                <a:r>
                  <a:rPr lang="fr-CH" b="0" dirty="0">
                    <a:latin typeface="Cambria Math" panose="02040503050406030204" pitchFamily="18" charset="0"/>
                  </a:rPr>
                  <a:t>|| 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highlight>
                            <a:srgbClr val="00FF00"/>
                          </a:highlight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highlight>
                            <a:srgbClr val="FF0000"/>
                          </a:highlight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fr-CH" dirty="0">
                  <a:highlight>
                    <a:srgbClr val="FF0000"/>
                  </a:highlight>
                </a:endParaRPr>
              </a:p>
              <a:p>
                <a:r>
                  <a:rPr lang="fr-CH" i="1" dirty="0">
                    <a:highlight>
                      <a:srgbClr val="00FF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fr-CH" dirty="0">
                    <a:highlight>
                      <a:srgbClr val="00FF00"/>
                    </a:highlight>
                  </a:rPr>
                  <a:t> connu</a:t>
                </a:r>
              </a:p>
              <a:p>
                <a:r>
                  <a:rPr lang="fr-CH" i="1" dirty="0">
                    <a:highlight>
                      <a:srgbClr val="FF0000"/>
                    </a:highlight>
                    <a:latin typeface="Cambria Math" panose="02040503050406030204" pitchFamily="18" charset="0"/>
                    <a:ea typeface="Cambria Math" panose="02040503050406030204" pitchFamily="18" charset="0"/>
                  </a:rPr>
                  <a:t>x</a:t>
                </a:r>
                <a:r>
                  <a:rPr lang="fr-CH" dirty="0">
                    <a:highlight>
                      <a:srgbClr val="FF0000"/>
                    </a:highlight>
                  </a:rPr>
                  <a:t> inconnu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266946E-282A-1A70-13BC-DBE1DCEA50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49658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2CA9CC-4A61-0425-9615-F5DE6DD8B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CH" dirty="0"/>
                  <a:t>Posons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CH" dirty="0"/>
                  <a:t>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fr-CH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r>
                  <a:rPr lang="fr-CH" dirty="0">
                    <a:ea typeface="Cambria Math" panose="02040503050406030204" pitchFamily="18" charset="0"/>
                  </a:rPr>
                  <a:t>En sachant que 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fr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Que peut-on en déduire ?</a:t>
                </a: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fr-CH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Nous considérons donc ici une erreur de calcul dans l’anneau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H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fr-CH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84A6639-9AEF-BD42-1ADD-7FBD1BDC26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801" b="-336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3110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F769E-2202-9386-74B0-749D3CB003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A9DE44-4061-B521-FE24-AB9C4B6E1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Théorème des restes chinois - Déduction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GB" b="0" dirty="0">
                    <a:ea typeface="Cambria Math" panose="020405030504060302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′)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fr-CH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≠0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</m:t>
                      </m:r>
                    </m:oMath>
                  </m:oMathPara>
                </a14:m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fr-CH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fr-CH" dirty="0">
                    <a:ea typeface="Cambria Math" panose="02040503050406030204" pitchFamily="18" charset="0"/>
                  </a:rPr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valide et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fr-CH" dirty="0">
                    <a:ea typeface="Cambria Math" panose="02040503050406030204" pitchFamily="18" charset="0"/>
                  </a:rPr>
                  <a:t> une signature invalide par exemple.</a:t>
                </a: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6C51C13-FFBC-7475-497F-6001D4B549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6137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43DC59-7D1D-0024-95AB-4C5909298E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Cassez la construction !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445D0B8-3331-14CB-D862-B87D08C330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42367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34CDF6-404D-7461-2227-C5D9E801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Ce que nous connaissons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0504B4-CA9E-7932-6A3E-E8CE1C8CC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Une signature invalide :	    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s’</a:t>
            </a:r>
            <a:endParaRPr lang="fr-CH" dirty="0"/>
          </a:p>
          <a:p>
            <a:r>
              <a:rPr lang="fr-CH" dirty="0"/>
              <a:t>La clé publique :		</a:t>
            </a:r>
            <a:r>
              <a:rPr lang="fr-CH" dirty="0">
                <a:latin typeface="Cambria Math" panose="02040503050406030204" pitchFamily="18" charset="0"/>
                <a:ea typeface="Cambria Math" panose="02040503050406030204" pitchFamily="18" charset="0"/>
              </a:rPr>
              <a:t>(n, e)</a:t>
            </a: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endParaRPr lang="fr-CH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marL="0" indent="0">
              <a:buNone/>
            </a:pPr>
            <a:r>
              <a:rPr lang="fr-CH" dirty="0">
                <a:ea typeface="Cambria Math" panose="02040503050406030204" pitchFamily="18" charset="0"/>
              </a:rPr>
              <a:t>Que pouvons-nous faire avec ces valeurs ?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869254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D3CC48-2331-B7AB-A585-1CC7AC7E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Utilisation des valeurs connues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𝑝𝑎𝑑𝑑𝑒𝑑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𝑚𝑒𝑠𝑠𝑎𝑔𝑒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𝑒𝑟𝑟𝑜𝑟</m:t>
                      </m:r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D</a:t>
                </a:r>
                <a:r>
                  <a:rPr lang="fr-CH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dirty="0">
                    <a:latin typeface="Cambria Math" panose="02040503050406030204" pitchFamily="18" charset="0"/>
                  </a:rPr>
                  <a:t> || FF ... FF || ANN.1 || Hash(m)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 </a:t>
                </a:r>
                <a:r>
                  <a:rPr lang="fr-CH" dirty="0">
                    <a:latin typeface="Cambria Math" panose="02040503050406030204" pitchFamily="18" charset="0"/>
                  </a:rPr>
                  <a:t>00 || 01 || FF ... FF || ASN.1 || 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Hash(m)</a:t>
                </a:r>
              </a:p>
              <a:p>
                <a:pPr marL="0" indent="0">
                  <a:buNone/>
                </a:pPr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2E88522D-30F5-85C1-CB13-1AAC45A1B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3216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E7D82-073F-399D-FF80-2809601A4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582EEC-66C0-BAF6-234E-C94EE6B02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Extraction de </a:t>
            </a:r>
            <a:r>
              <a:rPr lang="en-GB" dirty="0" err="1"/>
              <a:t>l’erreur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pPr marL="0" indent="0">
                  <a:buNone/>
                </a:pP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 </a:t>
                </a:r>
                <a:r>
                  <a:rPr lang="fr-CH" dirty="0">
                    <a:latin typeface="Cambria Math" panose="02040503050406030204" pitchFamily="18" charset="0"/>
                  </a:rPr>
                  <a:t>= 			</a:t>
                </a:r>
                <a:r>
                  <a:rPr lang="fr-CH" b="0" dirty="0">
                    <a:latin typeface="Cambria Math" panose="02040503050406030204" pitchFamily="18" charset="0"/>
                  </a:rPr>
                  <a:t>00 || 01 || FF ... FF || ASN.1 || 100…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𝑝𝑎𝑑𝑑𝑒𝑑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𝑚𝑒𝑠𝑠𝑎𝑔𝑒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𝑒𝑟𝑟𝑜𝑟</m:t>
                    </m:r>
                  </m:oMath>
                </a14:m>
                <a:r>
                  <a:rPr lang="fr-CH" dirty="0"/>
                  <a:t> =	</a:t>
                </a:r>
                <a:r>
                  <a:rPr lang="fr-CH" b="0" dirty="0">
                    <a:latin typeface="Cambria Math" panose="02040503050406030204" pitchFamily="18" charset="0"/>
                  </a:rPr>
                  <a:t>00 || 0</a:t>
                </a:r>
                <a:r>
                  <a:rPr lang="fr-CH" b="0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0</a:t>
                </a:r>
                <a:r>
                  <a:rPr lang="fr-CH" b="0" dirty="0">
                    <a:latin typeface="Cambria Math" panose="02040503050406030204" pitchFamily="18" charset="0"/>
                  </a:rPr>
                  <a:t> || F</a:t>
                </a:r>
                <a:r>
                  <a:rPr lang="fr-CH" dirty="0">
                    <a:latin typeface="Cambria Math" panose="02040503050406030204" pitchFamily="18" charset="0"/>
                  </a:rPr>
                  <a:t>F</a:t>
                </a:r>
                <a:r>
                  <a:rPr lang="fr-CH" b="0" dirty="0">
                    <a:latin typeface="Cambria Math" panose="02040503050406030204" pitchFamily="18" charset="0"/>
                  </a:rPr>
                  <a:t> ... FF || ASN.1 || Hash(m)</a:t>
                </a:r>
              </a:p>
              <a:p>
                <a:pPr marL="0" indent="0" algn="ctr">
                  <a:buNone/>
                </a:pPr>
                <a:endParaRPr lang="en-GB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GB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𝑝𝑎𝑑𝑑𝑒𝑑_𝑚𝑒𝑠𝑠𝑎𝑔𝑒_𝑒𝑟𝑟𝑜𝑟 - </a:t>
                </a:r>
                <a:r>
                  <a:rPr lang="fr-CH" i="1" dirty="0" err="1">
                    <a:latin typeface="Cambria Math" panose="02040503050406030204" pitchFamily="18" charset="0"/>
                  </a:rPr>
                  <a:t>mean_pad</a:t>
                </a:r>
                <a:r>
                  <a:rPr lang="fr-CH" i="1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endParaRPr lang="fr-CH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𝑑𝑖𝑓𝑓</m:t>
                    </m:r>
                    <m:r>
                      <a:rPr lang="en-GB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GB" b="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	</a:t>
                </a:r>
                <a:r>
                  <a:rPr lang="fr-CH" dirty="0">
                    <a:latin typeface="Cambria Math" panose="02040503050406030204" pitchFamily="18" charset="0"/>
                  </a:rPr>
                  <a:t>00 || 0</a:t>
                </a:r>
                <a:r>
                  <a:rPr lang="fr-CH" dirty="0">
                    <a:highlight>
                      <a:srgbClr val="FF0000"/>
                    </a:highlight>
                    <a:latin typeface="Cambria Math" panose="02040503050406030204" pitchFamily="18" charset="0"/>
                  </a:rPr>
                  <a:t>1</a:t>
                </a:r>
                <a:r>
                  <a:rPr lang="fr-CH" dirty="0">
                    <a:latin typeface="Cambria Math" panose="02040503050406030204" pitchFamily="18" charset="0"/>
                  </a:rPr>
                  <a:t> || 00 ... 00 || </a:t>
                </a:r>
                <a:r>
                  <a:rPr lang="fr-CH" dirty="0">
                    <a:highlight>
                      <a:srgbClr val="FFFF00"/>
                    </a:highlight>
                    <a:latin typeface="Cambria Math" panose="02040503050406030204" pitchFamily="18" charset="0"/>
                  </a:rPr>
                  <a:t>XX…XXX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E270088F-FB6B-B278-FBE8-2FFF850217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r="-522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5585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DFB1A53-BF83-8F4E-093E-9638CE6B5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Partial </a:t>
                </a:r>
                <a:r>
                  <a:rPr lang="fr-CH" dirty="0" err="1"/>
                  <a:t>Approximate</a:t>
                </a:r>
                <a:r>
                  <a:rPr lang="fr-CH" dirty="0"/>
                  <a:t> Common </a:t>
                </a:r>
                <a:r>
                  <a:rPr lang="fr-CH" dirty="0" err="1"/>
                  <a:t>Divisors</a:t>
                </a:r>
                <a:endParaRPr lang="fr-CH" dirty="0"/>
              </a:p>
              <a:p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D8D3BB48-D108-D0FA-2592-B6C6B4AFF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82007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0B4DE-342B-B083-E128-E7E22CDD04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CC16109-8372-AF8D-CA45-A5231C44F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PACD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GB" b="0" dirty="0"/>
              </a:p>
              <a:p>
                <a:pPr marL="0" indent="0">
                  <a:buNone/>
                </a:pPr>
                <a:endParaRPr lang="en-GB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H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p>
                                <m:sSup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b="0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B46245EF-7208-5585-FE79-2493F73640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610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CA9630-E3A4-01F1-DC02-8D11AE85A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L’attaque en bref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8FF2868-1122-9061-B5E0-99459AB4A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Écoute passive de la communication</a:t>
            </a:r>
          </a:p>
          <a:p>
            <a:r>
              <a:rPr lang="fr-CH" dirty="0"/>
              <a:t>Protocole SSH, </a:t>
            </a:r>
            <a:r>
              <a:rPr lang="fr-CH" dirty="0" err="1"/>
              <a:t>IPsec</a:t>
            </a:r>
            <a:r>
              <a:rPr lang="fr-CH" dirty="0"/>
              <a:t> etc.</a:t>
            </a:r>
          </a:p>
          <a:p>
            <a:r>
              <a:rPr lang="fr-CH" dirty="0"/>
              <a:t>Signature calculée en utilisant le théorème des restes chinois</a:t>
            </a:r>
          </a:p>
          <a:p>
            <a:r>
              <a:rPr lang="fr-CH" dirty="0"/>
              <a:t>Une signature PKCS#1 V1.5 invalide</a:t>
            </a:r>
          </a:p>
          <a:p>
            <a:r>
              <a:rPr lang="fr-CH" dirty="0"/>
              <a:t>Pour un message inconnu</a:t>
            </a:r>
          </a:p>
          <a:p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67832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44A17B-26DA-63AC-B075-7A3FE58B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Lattices</a:t>
            </a:r>
            <a:endParaRPr lang="fr-CH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func>
                                      <m:funcPr>
                                        <m:ctrlP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GB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e>
                                  <m:sup>
                                    <m:func>
                                      <m:funcPr>
                                        <m:ctrlPr>
                                          <a:rPr lang="fr-CH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fr-CH">
                                            <a:latin typeface="Cambria Math" panose="02040503050406030204" pitchFamily="18" charset="0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GB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</m:func>
                                  </m:sup>
                                </m:sSup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endParaRPr lang="fr-CH" dirty="0"/>
              </a:p>
              <a:p>
                <a:pPr marL="0" indent="0">
                  <a:buNone/>
                </a:pPr>
                <a:r>
                  <a:rPr lang="fr-CH" dirty="0"/>
                  <a:t>Avec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fr-CH" dirty="0"/>
                  <a:t> qui est la taille de l’espace de l’erreur</a:t>
                </a:r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3DA63E6D-C13A-0C68-FA5B-5CD24480CD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471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F306F38-748C-E424-C977-6A20E3A0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LLL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CH" dirty="0"/>
                  <a:t>Réduire la matrice</a:t>
                </a:r>
              </a:p>
              <a:p>
                <a:r>
                  <a:rPr lang="fr-CH" dirty="0"/>
                  <a:t>Trouver une base plus courte</a:t>
                </a:r>
              </a:p>
              <a:p>
                <a:r>
                  <a:rPr lang="fr-CH" dirty="0"/>
                  <a:t>Trouver une base plus proche de l’orthogonalité</a:t>
                </a:r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:endParaRPr lang="fr-CH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𝐿𝐿𝐿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45EF3473-E286-31FE-B7DE-896D0000CC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10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BDB225-2D51-C2FB-EC91-739C1CCA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𝑟𝑒𝑑𝑢𝑐𝑒𝑑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__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 = 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fr-CH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 </m:t>
                          </m:r>
                          <m:sSup>
                            <m:sSupPr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H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unc>
                                    <m:funcPr>
                                      <m:ctrlP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GB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GB" i="1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</m:func>
                                </m:sup>
                              </m:sSup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func>
                                <m:func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func>
                            </m:sup>
                          </m:sSup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fr-CH" dirty="0"/>
              </a:p>
              <a:p>
                <a:pPr marL="0" indent="0" algn="ctr">
                  <a:buNone/>
                </a:pPr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fr-CH" dirty="0"/>
              </a:p>
            </p:txBody>
          </p:sp>
        </mc:Choice>
        <mc:Fallback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6D4717B-4C83-BD46-66DF-CBCC0F8501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7061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2BBD6-0FC4-803E-8D20-70678E245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E2095-374D-E036-AA63-3126F322B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Résultat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en-GB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85DA878-5072-88C9-E5FE-894CD25C14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C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95485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00FC9E-29F5-8C53-199E-744D87DEF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7480C9E-7A20-E1A7-0DA1-F786EE1E9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CH" dirty="0"/>
              <a:t>Faire les mises à jour</a:t>
            </a:r>
          </a:p>
          <a:p>
            <a:r>
              <a:rPr lang="fr-CH" dirty="0"/>
              <a:t>Valider toutes les signatures avant de les envoyer</a:t>
            </a:r>
          </a:p>
          <a:p>
            <a:r>
              <a:rPr lang="fr-CH" dirty="0"/>
              <a:t>Ne pas utiliser PKCS#1 v1.5</a:t>
            </a:r>
          </a:p>
          <a:p>
            <a:r>
              <a:rPr lang="fr-CH" dirty="0"/>
              <a:t>Ne pas utiliser un </a:t>
            </a:r>
            <a:r>
              <a:rPr lang="fr-CH" dirty="0" err="1"/>
              <a:t>padding</a:t>
            </a:r>
            <a:r>
              <a:rPr lang="fr-CH" dirty="0"/>
              <a:t> déterministe</a:t>
            </a:r>
          </a:p>
          <a:p>
            <a:r>
              <a:rPr lang="fr-CH" dirty="0"/>
              <a:t>Protocole :</a:t>
            </a:r>
          </a:p>
          <a:p>
            <a:pPr lvl="1"/>
            <a:r>
              <a:rPr lang="fr-CH" dirty="0"/>
              <a:t>Chiffrer la communication le plus tôt possible</a:t>
            </a:r>
          </a:p>
          <a:p>
            <a:pPr lvl="1"/>
            <a:r>
              <a:rPr lang="fr-CH" dirty="0"/>
              <a:t>Se baser sur TLS 1.3</a:t>
            </a:r>
          </a:p>
        </p:txBody>
      </p:sp>
    </p:spTree>
    <p:extLst>
      <p:ext uri="{BB962C8B-B14F-4D97-AF65-F5344CB8AC3E}">
        <p14:creationId xmlns:p14="http://schemas.microsoft.com/office/powerpoint/2010/main" val="796039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05C18-F7C5-3038-FACD-B0B50AF1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B0782A-FC51-6C5A-E65A-E20569D76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Mesures de protections – TLS 1.3</a:t>
            </a:r>
          </a:p>
        </p:txBody>
      </p:sp>
      <p:pic>
        <p:nvPicPr>
          <p:cNvPr id="5" name="Espace réservé du contenu 4" descr="Une image contenant texte, capture d’écran, Police, ligne&#10;&#10;Le contenu généré par l’IA peut être incorrect.">
            <a:extLst>
              <a:ext uri="{FF2B5EF4-FFF2-40B4-BE49-F238E27FC236}">
                <a16:creationId xmlns:a16="http://schemas.microsoft.com/office/drawing/2014/main" id="{FFF6A9A9-EF9F-04EB-413C-0DEF144FD4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418" y="1298308"/>
            <a:ext cx="8673164" cy="4878655"/>
          </a:xfrm>
        </p:spPr>
      </p:pic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30B95A-3188-5B5F-7EEB-40BB8B031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5130412" cy="365125"/>
          </a:xfrm>
        </p:spPr>
        <p:txBody>
          <a:bodyPr/>
          <a:lstStyle/>
          <a:p>
            <a:r>
              <a:rPr lang="en-GB" dirty="0"/>
              <a:t>David Evans: cs6501, </a:t>
            </a:r>
            <a:r>
              <a:rPr lang="en-GB" dirty="0" err="1"/>
              <a:t>TLSeminar</a:t>
            </a:r>
            <a:r>
              <a:rPr lang="en-GB" dirty="0"/>
              <a:t>. University of Virginia, Spring 2017.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7573758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A416-018F-8C12-6BA0-C0F12CD10F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dirty="0"/>
              <a:t>Questions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B50C281-F141-1C1A-0379-86C2D23A56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7224325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D66EBF-EF60-5369-6DF8-69A19B1ED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Bibliographie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2E4202-87C9-7F5A-2F2F-79670D47B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CH" b="1" dirty="0"/>
              <a:t>Keegan Ryan, </a:t>
            </a:r>
            <a:r>
              <a:rPr lang="fr-CH" b="1" dirty="0" err="1"/>
              <a:t>Kaiwen</a:t>
            </a:r>
            <a:r>
              <a:rPr lang="fr-CH" b="1" dirty="0"/>
              <a:t> He, George Arnold Sullivan, Nadia </a:t>
            </a:r>
            <a:r>
              <a:rPr lang="fr-CH" b="1" dirty="0" err="1"/>
              <a:t>Heninger</a:t>
            </a:r>
            <a:r>
              <a:rPr lang="fr-CH" dirty="0"/>
              <a:t>. </a:t>
            </a:r>
            <a:r>
              <a:rPr lang="fr-CH" i="1" dirty="0"/>
              <a:t>Passive SSH Key Compromise via </a:t>
            </a:r>
            <a:r>
              <a:rPr lang="fr-CH" i="1" dirty="0" err="1"/>
              <a:t>Lattices</a:t>
            </a:r>
            <a:r>
              <a:rPr lang="fr-CH" dirty="0"/>
              <a:t>. </a:t>
            </a:r>
            <a:r>
              <a:rPr lang="fr-CH" dirty="0" err="1"/>
              <a:t>Cryptology</a:t>
            </a:r>
            <a:r>
              <a:rPr lang="fr-CH" dirty="0"/>
              <a:t> </a:t>
            </a:r>
            <a:r>
              <a:rPr lang="fr-CH" dirty="0" err="1"/>
              <a:t>ePrint</a:t>
            </a:r>
            <a:r>
              <a:rPr lang="fr-CH" dirty="0"/>
              <a:t> Archive, Paper 2023/1711, 2023. </a:t>
            </a:r>
            <a:r>
              <a:rPr lang="fr-CH" dirty="0">
                <a:hlinkClick r:id="rId2"/>
              </a:rPr>
              <a:t>DOI: 10.1145/3576915.3616629, </a:t>
            </a:r>
            <a:r>
              <a:rPr lang="fr-CH" dirty="0"/>
              <a:t>URL : </a:t>
            </a:r>
            <a:r>
              <a:rPr lang="fr-CH" dirty="0">
                <a:hlinkClick r:id="rId3"/>
              </a:rPr>
              <a:t>https://eprint.iacr.org/2023/1711</a:t>
            </a:r>
            <a:r>
              <a:rPr lang="fr-CH" dirty="0"/>
              <a:t>.</a:t>
            </a:r>
          </a:p>
          <a:p>
            <a:r>
              <a:rPr lang="fr-CH" b="1" dirty="0"/>
              <a:t>Duc, Alexandre, 2024</a:t>
            </a:r>
            <a:r>
              <a:rPr lang="fr-CH" dirty="0"/>
              <a:t>. </a:t>
            </a:r>
            <a:r>
              <a:rPr lang="fr-CH" i="1" dirty="0" err="1"/>
              <a:t>Asymmetric</a:t>
            </a:r>
            <a:r>
              <a:rPr lang="fr-CH" i="1" dirty="0"/>
              <a:t> </a:t>
            </a:r>
            <a:r>
              <a:rPr lang="fr-CH" i="1" dirty="0" err="1"/>
              <a:t>Cryptography</a:t>
            </a:r>
            <a:r>
              <a:rPr lang="fr-CH" i="1" dirty="0"/>
              <a:t> Standards</a:t>
            </a:r>
            <a:r>
              <a:rPr lang="fr-CH" dirty="0"/>
              <a:t> [PDF]. Support de cours : Cryptographie avancée appliquée, HEIG-VD, 2024.</a:t>
            </a:r>
          </a:p>
          <a:p>
            <a:r>
              <a:rPr lang="en-GB" b="1" dirty="0"/>
              <a:t>Tatu Ylonen.</a:t>
            </a:r>
            <a:r>
              <a:rPr lang="en-GB" dirty="0"/>
              <a:t>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148802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EF5ACC-6579-1FC1-AB43-32A056739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Algorithmes de signature dans SSH</a:t>
            </a:r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CE359A33-6DDD-E81B-A602-596D6A86F0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217" t="3797" r="1375"/>
          <a:stretch/>
        </p:blipFill>
        <p:spPr>
          <a:xfrm>
            <a:off x="2769957" y="1690687"/>
            <a:ext cx="6652086" cy="4186129"/>
          </a:xfrm>
        </p:spPr>
      </p:pic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9091359A-7C75-795F-C023-F16311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1422261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CF3AC-6211-FDDD-2161-DD22D3AA8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D3903D-FE98-FCAD-74C9-25752DFA3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Erreurs dans les signatures RSA</a:t>
            </a:r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0B811914-FCCF-1835-3818-68A31880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17E811A4-3230-1D25-AF8C-60E71D682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7111" y="1805814"/>
            <a:ext cx="6877777" cy="4435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01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7CE531-5A95-0FA0-DA53-890A60D7B2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09CF7C-C9A6-E272-8F1E-F7E3FE8D6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Appareils concernés par des erreurs dans les signatures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B3333764-A650-71D2-6033-3117FCE46D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3173233"/>
              </p:ext>
            </p:extLst>
          </p:nvPr>
        </p:nvGraphicFramePr>
        <p:xfrm>
          <a:off x="3419170" y="2295290"/>
          <a:ext cx="5353661" cy="22674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50541">
                  <a:extLst>
                    <a:ext uri="{9D8B030D-6E8A-4147-A177-3AD203B41FA5}">
                      <a16:colId xmlns:a16="http://schemas.microsoft.com/office/drawing/2014/main" val="27473956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358684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Version SSH de l’hôte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Nombre d’erreurs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8814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4705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265"/>
                  </a:ext>
                </a:extLst>
              </a:tr>
              <a:tr h="41322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SSH-1.99-Zyxel SSH server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6623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SSH-2.0-SSHD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87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9706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SSH-2.0-Mocana SSH 5.3.1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6126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SSH-1.99-Cisco-1.25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H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14363590"/>
                  </a:ext>
                </a:extLst>
              </a:tr>
            </a:tbl>
          </a:graphicData>
        </a:graphic>
      </p:graphicFrame>
      <p:sp>
        <p:nvSpPr>
          <p:cNvPr id="3" name="Espace réservé du pied de page 8">
            <a:extLst>
              <a:ext uri="{FF2B5EF4-FFF2-40B4-BE49-F238E27FC236}">
                <a16:creationId xmlns:a16="http://schemas.microsoft.com/office/drawing/2014/main" id="{9F04F69C-54E3-BF74-C290-8AB238EF6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356350"/>
            <a:ext cx="8117918" cy="365125"/>
          </a:xfrm>
        </p:spPr>
        <p:txBody>
          <a:bodyPr/>
          <a:lstStyle/>
          <a:p>
            <a:r>
              <a:rPr lang="en-GB" dirty="0"/>
              <a:t>Keegan Ryan et al. Passive SSH Key Compromise via Lattices. Cryptology </a:t>
            </a:r>
            <a:r>
              <a:rPr lang="en-GB" dirty="0" err="1"/>
              <a:t>ePrint</a:t>
            </a:r>
            <a:r>
              <a:rPr lang="en-GB" dirty="0"/>
              <a:t> Archive, Paper 2023/1711, 2023.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94482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12024B-32AC-2487-492D-C96DC9F32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Intro</a:t>
            </a:r>
          </a:p>
        </p:txBody>
      </p:sp>
      <p:pic>
        <p:nvPicPr>
          <p:cNvPr id="12" name="Espace réservé du contenu 11">
            <a:extLst>
              <a:ext uri="{FF2B5EF4-FFF2-40B4-BE49-F238E27FC236}">
                <a16:creationId xmlns:a16="http://schemas.microsoft.com/office/drawing/2014/main" id="{4D57BD00-275F-086A-B019-0944114979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2191955"/>
            <a:ext cx="10515600" cy="3618677"/>
          </a:xfrm>
        </p:spPr>
      </p:pic>
      <p:sp>
        <p:nvSpPr>
          <p:cNvPr id="13" name="Espace réservé du pied de page 12">
            <a:extLst>
              <a:ext uri="{FF2B5EF4-FFF2-40B4-BE49-F238E27FC236}">
                <a16:creationId xmlns:a16="http://schemas.microsoft.com/office/drawing/2014/main" id="{2A34BFDB-8807-5D23-E09D-2F360568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" y="6356350"/>
            <a:ext cx="9646571" cy="365125"/>
          </a:xfrm>
        </p:spPr>
        <p:txBody>
          <a:bodyPr/>
          <a:lstStyle/>
          <a:p>
            <a:r>
              <a:rPr lang="en-GB" dirty="0"/>
              <a:t>Tatu Ylonen: SSH - Secure Login Connections over the Internet. Proceedings of the 6th USENIX Security Symposium, pp. 37-42, USENIX, 1996.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792095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DB7913-74D7-7837-652B-6F145847D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6D37A0F-FDE0-F063-4D79-9F2C94D0B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signe le secret dérivé du D-H,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074329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BB08C-9689-2E79-B597-E1715884D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5B67F9-33DA-7AB0-C366-F2532DE6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SSH - Protocole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2D4C7D7-10D6-90D5-F71C-BC5DCD2CDB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fr-CH" dirty="0"/>
              <a:t>Connection du client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Négociation des algorithmes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Échange </a:t>
            </a:r>
            <a:r>
              <a:rPr lang="fr-CH" dirty="0" err="1"/>
              <a:t>Diffie</a:t>
            </a:r>
            <a:r>
              <a:rPr lang="fr-CH" dirty="0"/>
              <a:t>-Hellman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Le serveur </a:t>
            </a:r>
            <a:r>
              <a:rPr lang="fr-CH" dirty="0">
                <a:highlight>
                  <a:srgbClr val="FF0000"/>
                </a:highlight>
              </a:rPr>
              <a:t>signe le secret dérivé du D-H</a:t>
            </a:r>
            <a:r>
              <a:rPr lang="fr-CH" dirty="0"/>
              <a:t>, les </a:t>
            </a:r>
            <a:r>
              <a:rPr lang="fr-CH" dirty="0" err="1"/>
              <a:t>cipher</a:t>
            </a:r>
            <a:r>
              <a:rPr lang="fr-CH" dirty="0"/>
              <a:t> suites, </a:t>
            </a:r>
            <a:r>
              <a:rPr lang="fr-CH" dirty="0" err="1"/>
              <a:t>l’id</a:t>
            </a:r>
            <a:r>
              <a:rPr lang="fr-CH" dirty="0"/>
              <a:t> client et serveur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>
                <a:highlight>
                  <a:srgbClr val="FF0000"/>
                </a:highlight>
              </a:rPr>
              <a:t>Signature envoyée en clair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Vérification de la signature par le client</a:t>
            </a:r>
            <a:endParaRPr lang="fr-CH" dirty="0">
              <a:highlight>
                <a:srgbClr val="FF0000"/>
              </a:highlight>
            </a:endParaRP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Établissement du canal chiffré</a:t>
            </a:r>
          </a:p>
          <a:p>
            <a:pPr marL="514350" indent="-514350">
              <a:buFont typeface="+mj-lt"/>
              <a:buAutoNum type="arabicPeriod"/>
            </a:pPr>
            <a:r>
              <a:rPr lang="fr-CH" dirty="0"/>
              <a:t>Authentification du client</a:t>
            </a:r>
          </a:p>
        </p:txBody>
      </p:sp>
    </p:spTree>
    <p:extLst>
      <p:ext uri="{BB962C8B-B14F-4D97-AF65-F5344CB8AC3E}">
        <p14:creationId xmlns:p14="http://schemas.microsoft.com/office/powerpoint/2010/main" val="278839324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1293</Words>
  <Application>Microsoft Office PowerPoint</Application>
  <PresentationFormat>Grand écran</PresentationFormat>
  <Paragraphs>234</Paragraphs>
  <Slides>37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37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Thème Office</vt:lpstr>
      <vt:lpstr>Passive SSH Key Compromise via Lattices</vt:lpstr>
      <vt:lpstr>Introduction - Signatures digitales</vt:lpstr>
      <vt:lpstr>L’attaque en bref</vt:lpstr>
      <vt:lpstr>Algorithmes de signature dans SSH</vt:lpstr>
      <vt:lpstr>Erreurs dans les signatures RSA</vt:lpstr>
      <vt:lpstr>Appareils concernés par des erreurs dans les signatures</vt:lpstr>
      <vt:lpstr>SSH - Intro</vt:lpstr>
      <vt:lpstr>SSH - Protocole</vt:lpstr>
      <vt:lpstr>SSH - Protocole</vt:lpstr>
      <vt:lpstr>SSH - Authentification du client</vt:lpstr>
      <vt:lpstr>SSH – Algorithmes disponibles</vt:lpstr>
      <vt:lpstr>SSH – Conséquences d’une compromission d’une clé de signature</vt:lpstr>
      <vt:lpstr>IPsec</vt:lpstr>
      <vt:lpstr>IPsec - IKEv1</vt:lpstr>
      <vt:lpstr>IPsec - IKEv1 – Implications de sécurité</vt:lpstr>
      <vt:lpstr>IPsec – IKEv2</vt:lpstr>
      <vt:lpstr>IPsec – IKEv2 – Implications de sécurité</vt:lpstr>
      <vt:lpstr>Conditions pour réussir l’attaque</vt:lpstr>
      <vt:lpstr>Signatures RSA PKCS#1 V1.5</vt:lpstr>
      <vt:lpstr>Expression du padding</vt:lpstr>
      <vt:lpstr>Expression du padding</vt:lpstr>
      <vt:lpstr>Théorème des restes chinois - Déduction</vt:lpstr>
      <vt:lpstr>Théorème des restes chinois - Déduction</vt:lpstr>
      <vt:lpstr>Cassez la construction !</vt:lpstr>
      <vt:lpstr>Ce que nous connaissons</vt:lpstr>
      <vt:lpstr>Utilisation des valeurs connues</vt:lpstr>
      <vt:lpstr>Extraction de l’erreur</vt:lpstr>
      <vt:lpstr>PACD</vt:lpstr>
      <vt:lpstr>PACD</vt:lpstr>
      <vt:lpstr>Lattices</vt:lpstr>
      <vt:lpstr>LLL</vt:lpstr>
      <vt:lpstr>Résultat</vt:lpstr>
      <vt:lpstr>Résultat</vt:lpstr>
      <vt:lpstr>Mesures de protections</vt:lpstr>
      <vt:lpstr>Mesures de protections – TLS 1.3</vt:lpstr>
      <vt:lpstr>Questions ?</vt:lpstr>
      <vt:lpstr>Bibliographie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Ferrara Justin</dc:creator>
  <cp:lastModifiedBy>Ferrara Justin</cp:lastModifiedBy>
  <cp:revision>174</cp:revision>
  <dcterms:created xsi:type="dcterms:W3CDTF">2025-02-27T15:33:00Z</dcterms:created>
  <dcterms:modified xsi:type="dcterms:W3CDTF">2025-03-24T21:28:17Z</dcterms:modified>
</cp:coreProperties>
</file>