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1" r:id="rId4"/>
    <p:sldId id="282" r:id="rId5"/>
    <p:sldId id="283" r:id="rId6"/>
    <p:sldId id="284" r:id="rId7"/>
    <p:sldId id="262" r:id="rId8"/>
    <p:sldId id="263" r:id="rId9"/>
    <p:sldId id="286" r:id="rId10"/>
    <p:sldId id="287" r:id="rId11"/>
    <p:sldId id="289" r:id="rId12"/>
    <p:sldId id="288" r:id="rId13"/>
    <p:sldId id="290" r:id="rId14"/>
    <p:sldId id="264" r:id="rId15"/>
    <p:sldId id="291" r:id="rId16"/>
    <p:sldId id="292" r:id="rId17"/>
    <p:sldId id="293" r:id="rId18"/>
    <p:sldId id="294" r:id="rId19"/>
    <p:sldId id="259" r:id="rId20"/>
    <p:sldId id="260" r:id="rId21"/>
    <p:sldId id="272" r:id="rId22"/>
    <p:sldId id="295" r:id="rId23"/>
    <p:sldId id="275" r:id="rId24"/>
    <p:sldId id="276" r:id="rId25"/>
    <p:sldId id="285" r:id="rId26"/>
    <p:sldId id="277" r:id="rId27"/>
    <p:sldId id="279" r:id="rId28"/>
    <p:sldId id="278" r:id="rId29"/>
    <p:sldId id="266" r:id="rId30"/>
    <p:sldId id="273" r:id="rId31"/>
    <p:sldId id="267" r:id="rId32"/>
    <p:sldId id="268" r:id="rId33"/>
    <p:sldId id="280" r:id="rId34"/>
    <p:sldId id="281" r:id="rId35"/>
    <p:sldId id="269" r:id="rId36"/>
    <p:sldId id="296" r:id="rId37"/>
    <p:sldId id="2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93BBB8-1316-817C-1C3F-5731F31B71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B80240-DCDC-7516-D129-25EA5CE377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955A-8F8B-4836-9D5D-75BC53B05DFA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1C49FB-102E-801B-9958-ED1D1F3B65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63868F-6108-94E7-AD12-E0B1967F9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D7F9-4487-4118-822F-ECBFDF2815E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147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F84FC-00BA-4296-9B1E-E241E38FBA94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9ADB5-010F-40A1-986F-327E4781DD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4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F2D75-7B1E-3A71-E9A4-E8CF926A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856AA2-323C-4CE7-A41F-3A5E87303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EF0CC-16CD-721A-E081-753CE1F2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BF93D-3C44-45C5-8BF3-F21F06F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FABF9-4E21-A21C-0270-13A21C24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92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BECB8-E793-8ADE-60EB-22EC6B9F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A9F3B-6915-3826-101C-94237DE5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1630E-2291-DF99-0245-C771768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E7096-C89C-04AC-E4C3-E850CA7F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87B29-F8D9-ECB8-4ECE-60EC1F1B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77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225150-39DD-25A4-8F86-FCF8A0F75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5157E6-252C-B284-D97A-86DA4C5D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E1F6C-E750-37E8-2FCD-A183E897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44A5C-F868-E90D-9BC1-929EF6AC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7898E-2307-FE36-E046-77A8AD50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19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A3679-0734-5433-2A25-EDDC4C2A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D4E31-81F0-2CD4-6B2E-F7462F55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28EEAC-8C1E-7E1A-6773-09A1D9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519867-F02E-D8C1-E474-1CCB124F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8195A-9055-0B6F-31B3-2E0C86C9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03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C440F-D362-95FC-EA6D-F622FB2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EFA76-B357-7E92-E5D8-00B3B927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C407E-6FB8-0B6B-FB14-829A3EF4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17368-9093-BEB1-97A8-45291DB8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4C31F-ADD4-7E7F-A069-121DA330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42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D1D19-5DFF-333A-A50B-4B97B93A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910C3-2A1D-2BC9-944E-CCDBFC3DC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3C76DE-9CD9-105E-69D8-11E322E9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E8998-E26A-B1BB-9AC9-0D4CD623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C6516E-BD86-E6BC-837C-6184A542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77FB1-3915-86F9-E0C3-57A3E378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279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E3F3F-729A-094D-030F-8EAB7291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73A18-DEF2-8D4C-6C3F-11B3F646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1840D-649F-6376-120C-EA16B9D5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F6BE70-D5E9-059F-0ABB-11E972372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FB71B9-CFAB-5198-7685-2F8033C2E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38874D-57AC-434B-1029-30FB0C9A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244D2-1689-2A35-5C48-AAD99040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E7EFF7-7E6A-447E-23C8-F8241ADB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5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3979-F832-A34C-DF51-FECF9066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05FB16-0928-60C9-D48D-309E8375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E27ADB-EA33-9D51-E7CF-35DD3953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9F7440-BA32-D015-5825-BFF1592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8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D4255E-5B9B-4434-E5E2-8ADCE3EA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4426F5-ECEB-EE81-C0B9-BAE0C770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EDD23C-4540-3B48-A721-924E2A4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90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AC5FD-05FC-4AF4-86F5-300150DC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9F6A0-9EB3-6BB7-A861-4C78F152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864187-C6C5-38A4-A1D8-7060B71A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0C9FEF-C245-7B9C-1B7B-BE8949A0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00B217-D2C2-B8AF-949F-BC9E9CC0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C64FDF-5E6A-CCAF-277A-101C5F9D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64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7AEA7-6C06-1E46-60EB-36107EB8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DB5DB5-506A-2354-C371-73D6A4794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BAB7D-6F1A-4BB5-ABE4-13CAD64F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1C9D29-CB68-F4AA-C13B-714A92BA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AD12CB-9BDA-19B1-0D55-5CA2B16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46E8B-2E2E-9CD5-CCF7-BFF4A071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16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DF2FD5-A996-AD4A-B736-668519DE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317BF-C6FE-96EC-8BB8-35B7AC77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175F9A-9EE4-442F-BD10-39E8E393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DD76F-4C7B-46A7-B9DC-35AD90C344BA}" type="datetimeFigureOut">
              <a:rPr lang="fr-CH" smtClean="0"/>
              <a:t>14.03.2025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6F16F-9B6B-6364-4A1D-3E8047526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0AAAA-4BA0-7D8B-ED2B-7ECCF126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1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23/1711" TargetMode="External"/><Relationship Id="rId2" Type="http://schemas.openxmlformats.org/officeDocument/2006/relationships/hyperlink" Target="https://doi.org/10.1145/3576915.36166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C6AEA-34D7-7E6E-997F-8B8E2BDF5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Passive SSH Key Compromise via </a:t>
            </a:r>
            <a:r>
              <a:rPr lang="fr-CH" dirty="0" err="1"/>
              <a:t>Lattices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47905F-A8F9-AFF4-C6C7-4CBC6EC34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Ferrara Justin</a:t>
            </a:r>
          </a:p>
        </p:txBody>
      </p:sp>
    </p:spTree>
    <p:extLst>
      <p:ext uri="{BB962C8B-B14F-4D97-AF65-F5344CB8AC3E}">
        <p14:creationId xmlns:p14="http://schemas.microsoft.com/office/powerpoint/2010/main" val="133473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BB08C-9689-2E79-B597-E1715884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B67F9-33DA-7AB0-C366-F2532DE6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D4C7D7-10D6-90D5-F71C-BC5DCD2C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Connection du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Négociation des algorithmes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Échange </a:t>
            </a:r>
            <a:r>
              <a:rPr lang="fr-CH" dirty="0" err="1"/>
              <a:t>Diffie</a:t>
            </a:r>
            <a:r>
              <a:rPr lang="fr-CH" dirty="0"/>
              <a:t>-Hellman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 serveur </a:t>
            </a:r>
            <a:r>
              <a:rPr lang="fr-CH" dirty="0">
                <a:highlight>
                  <a:srgbClr val="FF0000"/>
                </a:highlight>
              </a:rPr>
              <a:t>signe le D-H</a:t>
            </a:r>
            <a:r>
              <a:rPr lang="fr-CH" dirty="0"/>
              <a:t>, les </a:t>
            </a:r>
            <a:r>
              <a:rPr lang="fr-CH" dirty="0" err="1"/>
              <a:t>cipher</a:t>
            </a:r>
            <a:r>
              <a:rPr lang="fr-CH" dirty="0"/>
              <a:t> suites, </a:t>
            </a:r>
            <a:r>
              <a:rPr lang="fr-CH" dirty="0" err="1"/>
              <a:t>l’id</a:t>
            </a:r>
            <a:r>
              <a:rPr lang="fr-CH" dirty="0"/>
              <a:t> client et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>
                <a:highlight>
                  <a:srgbClr val="FF0000"/>
                </a:highlight>
              </a:rPr>
              <a:t>Signature envoyée en clair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Établissement du canal chiffré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Authentification du client</a:t>
            </a:r>
          </a:p>
        </p:txBody>
      </p:sp>
    </p:spTree>
    <p:extLst>
      <p:ext uri="{BB962C8B-B14F-4D97-AF65-F5344CB8AC3E}">
        <p14:creationId xmlns:p14="http://schemas.microsoft.com/office/powerpoint/2010/main" val="278839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58365-71B6-3E17-2DED-41864C4E3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B0484-BFF3-BBEC-9158-861CACD7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Authentification du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87414-4E46-A479-E2D6-0B07C1F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Par mot de passe</a:t>
            </a:r>
          </a:p>
          <a:p>
            <a:pPr lvl="1"/>
            <a:r>
              <a:rPr lang="fr-CH" dirty="0"/>
              <a:t>Mot de passe envoyé dans le canal chiffré</a:t>
            </a:r>
          </a:p>
          <a:p>
            <a:r>
              <a:rPr lang="fr-CH" dirty="0"/>
              <a:t>Par clé publique</a:t>
            </a:r>
          </a:p>
          <a:p>
            <a:pPr lvl="1"/>
            <a:r>
              <a:rPr lang="fr-CH" dirty="0"/>
              <a:t>Le client signe l’identifiant de session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7022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03590-0CF4-EEDD-8A0D-E4382E74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10354-8EE4-2F91-51C4-7F200A1A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Algorithmes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DA74E-0EF4-F4F2-93CA-D49F8930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Échange des clés :</a:t>
            </a:r>
          </a:p>
          <a:p>
            <a:pPr lvl="1"/>
            <a:r>
              <a:rPr lang="fr-CH" dirty="0"/>
              <a:t>D-H</a:t>
            </a:r>
          </a:p>
          <a:p>
            <a:pPr lvl="1"/>
            <a:r>
              <a:rPr lang="fr-CH" dirty="0"/>
              <a:t>ECDH</a:t>
            </a:r>
          </a:p>
          <a:p>
            <a:pPr lvl="1"/>
            <a:r>
              <a:rPr lang="fr-CH" dirty="0"/>
              <a:t>RSA</a:t>
            </a:r>
          </a:p>
          <a:p>
            <a:r>
              <a:rPr lang="fr-CH" dirty="0"/>
              <a:t>Signatures</a:t>
            </a:r>
          </a:p>
          <a:p>
            <a:pPr lvl="1"/>
            <a:r>
              <a:rPr lang="fr-CH" dirty="0"/>
              <a:t>DSA</a:t>
            </a:r>
          </a:p>
          <a:p>
            <a:pPr lvl="1"/>
            <a:r>
              <a:rPr lang="fr-CH" dirty="0"/>
              <a:t>RSA</a:t>
            </a:r>
          </a:p>
          <a:p>
            <a:pPr lvl="1"/>
            <a:r>
              <a:rPr lang="fr-CH" dirty="0"/>
              <a:t>ECDSA</a:t>
            </a:r>
          </a:p>
          <a:p>
            <a:pPr lvl="1"/>
            <a:r>
              <a:rPr lang="fr-CH" dirty="0" err="1"/>
              <a:t>EdDSA</a:t>
            </a:r>
            <a:r>
              <a:rPr lang="fr-CH" dirty="0"/>
              <a:t> (Ed25519)</a:t>
            </a:r>
          </a:p>
        </p:txBody>
      </p:sp>
    </p:spTree>
    <p:extLst>
      <p:ext uri="{BB962C8B-B14F-4D97-AF65-F5344CB8AC3E}">
        <p14:creationId xmlns:p14="http://schemas.microsoft.com/office/powerpoint/2010/main" val="325801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DFA0-5BE4-B64A-0E12-60C67E03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– Compromission clé de signature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80786-5026-3D96-B0CB-131D9BA6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Attaques passives :</a:t>
            </a:r>
          </a:p>
          <a:p>
            <a:pPr lvl="1"/>
            <a:r>
              <a:rPr lang="fr-CH" dirty="0"/>
              <a:t>-</a:t>
            </a:r>
          </a:p>
          <a:p>
            <a:r>
              <a:rPr lang="fr-CH" dirty="0"/>
              <a:t>Attaques actives</a:t>
            </a:r>
          </a:p>
          <a:p>
            <a:pPr lvl="1"/>
            <a:r>
              <a:rPr lang="fr-CH" dirty="0"/>
              <a:t>Usurper l’identité du serveur</a:t>
            </a:r>
          </a:p>
          <a:p>
            <a:pPr lvl="1"/>
            <a:r>
              <a:rPr lang="fr-CH" dirty="0"/>
              <a:t>Récupérer le mot de passe du client</a:t>
            </a:r>
          </a:p>
          <a:p>
            <a:pPr lvl="1"/>
            <a:r>
              <a:rPr lang="fr-CH" dirty="0"/>
              <a:t>Man-in-the-Middle possible uniquement si authentification du client par mot de passe</a:t>
            </a:r>
          </a:p>
          <a:p>
            <a:pPr lvl="1"/>
            <a:r>
              <a:rPr lang="fr-CH" dirty="0"/>
              <a:t>Récupérer les commandes envoyées par le client</a:t>
            </a:r>
          </a:p>
        </p:txBody>
      </p:sp>
    </p:spTree>
    <p:extLst>
      <p:ext uri="{BB962C8B-B14F-4D97-AF65-F5344CB8AC3E}">
        <p14:creationId xmlns:p14="http://schemas.microsoft.com/office/powerpoint/2010/main" val="209225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A97B4-9548-A3E1-F52D-BD36A09A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10A8F-80FA-2A40-2959-EAF69F97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Principalement utilisé par des </a:t>
            </a:r>
            <a:r>
              <a:rPr lang="fr-CH" dirty="0" err="1"/>
              <a:t>VPNs</a:t>
            </a:r>
            <a:endParaRPr lang="fr-CH" dirty="0"/>
          </a:p>
          <a:p>
            <a:r>
              <a:rPr lang="fr-CH" dirty="0"/>
              <a:t>2 versions majeures :</a:t>
            </a:r>
          </a:p>
          <a:p>
            <a:pPr lvl="1"/>
            <a:r>
              <a:rPr lang="fr-CH" dirty="0"/>
              <a:t>IKEv1</a:t>
            </a:r>
          </a:p>
          <a:p>
            <a:pPr lvl="1"/>
            <a:r>
              <a:rPr lang="fr-CH" dirty="0"/>
              <a:t>IKEv2</a:t>
            </a:r>
          </a:p>
        </p:txBody>
      </p:sp>
    </p:spTree>
    <p:extLst>
      <p:ext uri="{BB962C8B-B14F-4D97-AF65-F5344CB8AC3E}">
        <p14:creationId xmlns:p14="http://schemas.microsoft.com/office/powerpoint/2010/main" val="191760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040AB-2BD3-B0CE-D91C-46F12A49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2BF64-4E12-1ECF-5F0C-B5373F5B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IPsec </a:t>
            </a:r>
            <a:r>
              <a:rPr lang="fr-CH" dirty="0"/>
              <a:t>- IKEv1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9015B-765E-AFB0-0247-5D8AD636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Authentification :</a:t>
            </a:r>
          </a:p>
          <a:p>
            <a:pPr lvl="1"/>
            <a:r>
              <a:rPr lang="fr-CH" dirty="0"/>
              <a:t>Signatures digitales</a:t>
            </a:r>
          </a:p>
          <a:p>
            <a:pPr lvl="1"/>
            <a:r>
              <a:rPr lang="fr-CH" dirty="0"/>
              <a:t>Chiffrement par clés publiques</a:t>
            </a:r>
          </a:p>
          <a:p>
            <a:pPr lvl="1"/>
            <a:r>
              <a:rPr lang="fr-CH" dirty="0"/>
              <a:t>Clés pré-partagées (PSK)</a:t>
            </a:r>
          </a:p>
          <a:p>
            <a:r>
              <a:rPr lang="fr-CH" dirty="0"/>
              <a:t>Modes :</a:t>
            </a:r>
          </a:p>
          <a:p>
            <a:pPr lvl="1"/>
            <a:r>
              <a:rPr lang="fr-CH" dirty="0"/>
              <a:t>Main mode</a:t>
            </a:r>
          </a:p>
          <a:p>
            <a:pPr lvl="1"/>
            <a:r>
              <a:rPr lang="fr-CH" dirty="0"/>
              <a:t>Agressive mode : échange initial réduit mais moins sécurisé</a:t>
            </a:r>
          </a:p>
        </p:txBody>
      </p:sp>
    </p:spTree>
    <p:extLst>
      <p:ext uri="{BB962C8B-B14F-4D97-AF65-F5344CB8AC3E}">
        <p14:creationId xmlns:p14="http://schemas.microsoft.com/office/powerpoint/2010/main" val="66132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BBC71-2476-E748-ED93-198E9E443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2312-4EC6-83AD-B83A-F54607CB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- IKEv1 – Implications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28DB1-5BAF-7A7B-640A-613E7840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Agressive mode : écoute passive pour récupérer la signature en clair</a:t>
            </a:r>
          </a:p>
          <a:p>
            <a:r>
              <a:rPr lang="fr-CH" dirty="0"/>
              <a:t>Compromission de la clé de signature :</a:t>
            </a:r>
          </a:p>
          <a:p>
            <a:pPr lvl="1"/>
            <a:r>
              <a:rPr lang="fr-CH" dirty="0"/>
              <a:t>Usurpation de l’identité</a:t>
            </a:r>
          </a:p>
          <a:p>
            <a:pPr lvl="1"/>
            <a:r>
              <a:rPr lang="fr-CH" dirty="0"/>
              <a:t>Man-in-the-Middle complet impossible (signature-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auth</a:t>
            </a:r>
            <a:r>
              <a:rPr lang="fr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988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5832C-DE32-66CD-EF25-EA5277CC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0B466-1442-A06F-6363-6EEB1F9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– IKEv2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0C8BF-B57B-E89B-CA72-792961F9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Pas compatible avec IKEv1</a:t>
            </a:r>
          </a:p>
          <a:p>
            <a:r>
              <a:rPr lang="fr-CH" dirty="0"/>
              <a:t>Toutes les signatures sont chiffrées</a:t>
            </a:r>
          </a:p>
          <a:p>
            <a:r>
              <a:rPr lang="fr-CH" dirty="0"/>
              <a:t>Extensible </a:t>
            </a:r>
            <a:r>
              <a:rPr lang="fr-CH" dirty="0" err="1"/>
              <a:t>Authentication</a:t>
            </a:r>
            <a:r>
              <a:rPr lang="fr-CH" dirty="0"/>
              <a:t> Protocol (EAP) pour obtenir une signature du serveur sans s’authentifier</a:t>
            </a:r>
          </a:p>
        </p:txBody>
      </p:sp>
    </p:spTree>
    <p:extLst>
      <p:ext uri="{BB962C8B-B14F-4D97-AF65-F5344CB8AC3E}">
        <p14:creationId xmlns:p14="http://schemas.microsoft.com/office/powerpoint/2010/main" val="220942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CD5B-45FC-9C7E-F5AB-EE598846E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D9B76-B63B-62F5-3D5C-FB3604EC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– IKEv2 – Implications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6AF26-D384-DF31-BACC-C1AC8000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Attaque active nécessaire pour récupérer des signatures</a:t>
            </a:r>
          </a:p>
          <a:p>
            <a:r>
              <a:rPr lang="fr-CH" dirty="0"/>
              <a:t>Compromission de la clé de signature : ???</a:t>
            </a:r>
          </a:p>
          <a:p>
            <a:pPr lvl="1"/>
            <a:r>
              <a:rPr lang="fr-CH" dirty="0"/>
              <a:t>Usurpation de l’identité</a:t>
            </a:r>
          </a:p>
          <a:p>
            <a:pPr lvl="1"/>
            <a:r>
              <a:rPr lang="fr-CH" dirty="0"/>
              <a:t>Man-in-the-Middle complet impossible (signature-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auth</a:t>
            </a:r>
            <a:r>
              <a:rPr lang="fr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846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65D9A-3F2C-69B4-3154-ABB83E1C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Conditions pour réussir l’attaque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45492-C4E0-5A1C-D47B-AD51BE3C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PKCS#1 V1.5 invalide</a:t>
            </a:r>
          </a:p>
          <a:p>
            <a:r>
              <a:rPr lang="fr-CH" dirty="0"/>
              <a:t>Pour un message inconnu</a:t>
            </a:r>
          </a:p>
          <a:p>
            <a:r>
              <a:rPr lang="fr-CH" dirty="0"/>
              <a:t>Le calcul de la signature utilise le théorème des restes chinois</a:t>
            </a:r>
          </a:p>
          <a:p>
            <a:r>
              <a:rPr lang="fr-CH" dirty="0"/>
              <a:t>L’erreur de calcul apparait dans le monde des tuples</a:t>
            </a:r>
          </a:p>
          <a:p>
            <a:r>
              <a:rPr lang="fr-CH" dirty="0"/>
              <a:t>Clé publique connue (pas forcément le cas avec une écoute passive) ???</a:t>
            </a:r>
          </a:p>
        </p:txBody>
      </p:sp>
    </p:spTree>
    <p:extLst>
      <p:ext uri="{BB962C8B-B14F-4D97-AF65-F5344CB8AC3E}">
        <p14:creationId xmlns:p14="http://schemas.microsoft.com/office/powerpoint/2010/main" val="37477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19599-4D6D-F382-5CBF-FF9746EA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AE550-BC42-BF0F-46AA-21142C51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Signatures largement répandues</a:t>
            </a:r>
          </a:p>
          <a:p>
            <a:r>
              <a:rPr lang="fr-CH" dirty="0"/>
              <a:t>Authentifier un client, serveur</a:t>
            </a:r>
          </a:p>
          <a:p>
            <a:r>
              <a:rPr lang="fr-CH" dirty="0"/>
              <a:t>Souvent combiné avec d’autres algorithmes cryptographiques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534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269FE-B968-D20C-CB20-F1C5726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Signatures RSA PKCS#1 V1.5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Signature</a:t>
                </a:r>
              </a:p>
              <a:p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𝑓𝑜𝑛𝑐𝑡𝑖𝑜𝑛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</m:oMath>
                  </m:oMathPara>
                </a14:m>
                <a:endParaRPr lang="fr-CH" dirty="0"/>
              </a:p>
              <a:p>
                <a:endParaRPr lang="fr-CH" dirty="0"/>
              </a:p>
              <a:p>
                <a:r>
                  <a:rPr lang="fr-CH" dirty="0"/>
                  <a:t>Vérification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00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98B6B-7C4C-0CE9-54BC-9E8CC494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E406F-A37C-6192-BF29-EE619FC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 PKCS#1 V1.5</a:t>
                </a:r>
              </a:p>
              <a:p>
                <a:endParaRPr lang="fr-CH" dirty="0"/>
              </a:p>
              <a:p>
                <a:pPr marL="0" indent="0" algn="ctr">
                  <a:buNone/>
                </a:pPr>
                <a:r>
                  <a:rPr lang="fr-CH" b="0" dirty="0">
                    <a:latin typeface="Cambria Math" panose="02040503050406030204" pitchFamily="18" charset="0"/>
                  </a:rPr>
                  <a:t>00 || 01 || FF ... FF || ASN.1 || Hash(m)</a:t>
                </a: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/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/>
                  <a:t> connu</a:t>
                </a:r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/>
                  <a:t> inconnu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755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9B48C-03D8-5E70-9FE6-62BE8318A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9520-154C-ECF6-2CB7-4EA0A1B7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266946E-282A-1A70-13BC-DBE1DCEA5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 PKCS#1 V1.5</a:t>
                </a:r>
              </a:p>
              <a:p>
                <a:endParaRPr lang="fr-CH" dirty="0"/>
              </a:p>
              <a:p>
                <a:pPr marL="0" indent="0" algn="ctr">
                  <a:buNone/>
                </a:pPr>
                <a:r>
                  <a:rPr lang="fr-CH" b="0" dirty="0">
                    <a:highlight>
                      <a:srgbClr val="00FF00"/>
                    </a:highlight>
                    <a:latin typeface="Cambria Math" panose="02040503050406030204" pitchFamily="18" charset="0"/>
                  </a:rPr>
                  <a:t>00 || 01 || FF ... FF || ASN.1 </a:t>
                </a:r>
                <a:r>
                  <a:rPr lang="fr-CH" b="0" dirty="0">
                    <a:latin typeface="Cambria Math" panose="02040503050406030204" pitchFamily="18" charset="0"/>
                  </a:rPr>
                  <a:t>|| </a:t>
                </a:r>
                <a:r>
                  <a:rPr lang="fr-CH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Hash(m)</a:t>
                </a: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>
                  <a:highlight>
                    <a:srgbClr val="FF0000"/>
                  </a:highlight>
                </a:endParaRPr>
              </a:p>
              <a:p>
                <a:r>
                  <a:rPr lang="fr-CH" i="1" dirty="0">
                    <a:highlight>
                      <a:srgbClr val="00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>
                    <a:highlight>
                      <a:srgbClr val="00FF00"/>
                    </a:highlight>
                  </a:rPr>
                  <a:t> connu</a:t>
                </a:r>
              </a:p>
              <a:p>
                <a:r>
                  <a:rPr lang="fr-CH" i="1" dirty="0">
                    <a:highlight>
                      <a:srgbClr val="FF0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>
                    <a:highlight>
                      <a:srgbClr val="FF0000"/>
                    </a:highlight>
                  </a:rPr>
                  <a:t> inconnu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266946E-282A-1A70-13BC-DBE1DCEA5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96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CA9CC-4A61-0425-9615-F5DE6DD8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Posons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H" dirty="0"/>
                  <a:t>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C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CH" dirty="0">
                    <a:ea typeface="Cambria Math" panose="02040503050406030204" pitchFamily="18" charset="0"/>
                  </a:rPr>
                  <a:t>En sachant que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fr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Que peut-on en déduire ?</a:t>
                </a: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Nous considérons donc ici une erreur de calcul dans le corps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CH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b="-336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11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769E-2202-9386-74B0-749D3CB00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9DE44-4061-B521-FE24-AB9C4B6E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une signature valide 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une signature invalide par exemple.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137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DC59-7D1D-0024-95AB-4C5909298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Cassez la construction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45D0B8-3331-14CB-D862-B87D08C33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2367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4CDF6-404D-7461-2227-C5D9E801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que nous connaissons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504B4-CA9E-7932-6A3E-E8CE1C8C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invalide :	    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s’</a:t>
            </a:r>
            <a:endParaRPr lang="fr-CH" dirty="0"/>
          </a:p>
          <a:p>
            <a:r>
              <a:rPr lang="fr-CH" dirty="0"/>
              <a:t>La clé publique :		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(n, e)</a:t>
            </a: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fr-CH" dirty="0">
                <a:ea typeface="Cambria Math" panose="02040503050406030204" pitchFamily="18" charset="0"/>
              </a:rPr>
              <a:t>Que pouvons-nous faire avec ces valeurs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6925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3CC48-2331-B7AB-A585-1CC7AC7E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Utilisation des valeurs connues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D</a:t>
                </a:r>
                <a:r>
                  <a:rPr lang="fr-CH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dirty="0">
                    <a:latin typeface="Cambria Math" panose="02040503050406030204" pitchFamily="18" charset="0"/>
                  </a:rPr>
                  <a:t> || FF ... FF || ANN.1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FF ... FF || ASN.1 || 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Hash(m)</a:t>
                </a:r>
              </a:p>
              <a:p>
                <a:pPr marL="0" indent="0">
                  <a:buNone/>
                </a:pPr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32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7D82-073F-399D-FF80-2809601A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82EEC-66C0-BAF6-234E-C94EE6B0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Extraction de </a:t>
            </a:r>
            <a:r>
              <a:rPr lang="en-GB" dirty="0" err="1"/>
              <a:t>l’erreur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pPr marL="0" indent="0">
                  <a:buNone/>
                </a:pP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  <a:r>
                  <a:rPr lang="fr-CH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CH" dirty="0">
                    <a:latin typeface="Cambria Math" panose="02040503050406030204" pitchFamily="18" charset="0"/>
                  </a:rPr>
                  <a:t> = 			</a:t>
                </a:r>
                <a:r>
                  <a:rPr lang="fr-CH" b="0" dirty="0">
                    <a:latin typeface="Cambria Math" panose="02040503050406030204" pitchFamily="18" charset="0"/>
                  </a:rPr>
                  <a:t>00 || 01 || FF ... FF || ASN.1 || 100…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	</a:t>
                </a:r>
                <a:r>
                  <a:rPr lang="fr-CH" b="0" dirty="0">
                    <a:latin typeface="Cambria Math" panose="02040503050406030204" pitchFamily="18" charset="0"/>
                  </a:rPr>
                  <a:t>00 || 0</a:t>
                </a:r>
                <a:r>
                  <a:rPr lang="fr-CH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b="0" dirty="0">
                    <a:latin typeface="Cambria Math" panose="02040503050406030204" pitchFamily="18" charset="0"/>
                  </a:rPr>
                  <a:t> || F</a:t>
                </a:r>
                <a:r>
                  <a:rPr lang="fr-CH" dirty="0">
                    <a:latin typeface="Cambria Math" panose="02040503050406030204" pitchFamily="18" charset="0"/>
                  </a:rPr>
                  <a:t>F</a:t>
                </a:r>
                <a:r>
                  <a:rPr lang="fr-CH" b="0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𝑝𝑎𝑑𝑑𝑒𝑑_𝑚𝑒𝑠𝑠𝑎𝑔𝑒_𝑒𝑟𝑟𝑜𝑟 - </a:t>
                </a: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fr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1</a:t>
                </a:r>
                <a:r>
                  <a:rPr lang="fr-CH" dirty="0">
                    <a:latin typeface="Cambria Math" panose="02040503050406030204" pitchFamily="18" charset="0"/>
                  </a:rPr>
                  <a:t> || 00 ... 00 || </a:t>
                </a:r>
                <a:r>
                  <a:rPr lang="fr-CH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XX…XXX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558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B1A53-BF83-8F4E-093E-9638CE6B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Partial </a:t>
                </a:r>
                <a:r>
                  <a:rPr lang="fr-CH" dirty="0" err="1"/>
                  <a:t>Approximate</a:t>
                </a:r>
                <a:r>
                  <a:rPr lang="fr-CH" dirty="0"/>
                  <a:t> Common </a:t>
                </a:r>
                <a:r>
                  <a:rPr lang="fr-CH" dirty="0" err="1"/>
                  <a:t>Divisors</a:t>
                </a:r>
                <a:endParaRPr lang="fr-CH" dirty="0"/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20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A9630-E3A4-01F1-DC02-8D11AE85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L’attaque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F2868-1122-9061-B5E0-99459AB4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Écoute passive</a:t>
            </a:r>
          </a:p>
          <a:p>
            <a:r>
              <a:rPr lang="fr-CH" dirty="0"/>
              <a:t>SSH ou </a:t>
            </a:r>
            <a:r>
              <a:rPr lang="fr-CH" dirty="0" err="1"/>
              <a:t>IPsec</a:t>
            </a:r>
            <a:endParaRPr lang="fr-CH" dirty="0"/>
          </a:p>
          <a:p>
            <a:r>
              <a:rPr lang="fr-CH" dirty="0"/>
              <a:t>Une signature PKCS#1 V1.5 invalide nécessaire</a:t>
            </a:r>
          </a:p>
          <a:p>
            <a:r>
              <a:rPr lang="fr-CH" dirty="0"/>
              <a:t>Pour un message inconnu</a:t>
            </a:r>
          </a:p>
          <a:p>
            <a:r>
              <a:rPr lang="fr-CH" dirty="0"/>
              <a:t>Signature calculée en utilisant le théorème des restes chinois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832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0B4DE-342B-B083-E128-E7E22CDD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16109-8372-AF8D-CA45-A5231C44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108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4A17B-26DA-63AC-B075-7A3FE58B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Lattices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r>
                  <a:rPr lang="fr-CH" dirty="0"/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CH" dirty="0"/>
                  <a:t> qui est la taille de l’espace de l’erreur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196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47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6F38-748C-E424-C977-6A20E3A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Réduire la matrice</a:t>
                </a:r>
              </a:p>
              <a:p>
                <a:r>
                  <a:rPr lang="fr-CH" dirty="0"/>
                  <a:t>Trouver une base plus courte</a:t>
                </a:r>
              </a:p>
              <a:p>
                <a:r>
                  <a:rPr lang="fr-CH" dirty="0"/>
                  <a:t>Trouver une base plus proche de l’orthogonalité</a:t>
                </a:r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𝐿𝐿𝐿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10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DB225-2D51-C2FB-EC91-739C1CCA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r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func>
                                    </m:sup>
                                  </m:sSup>
                                </m:sup>
                              </m:sSup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706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2BBD6-0FC4-803E-8D20-70678E245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E2095-374D-E036-AA63-3126F322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548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0FC9E-29F5-8C53-199E-744D87DE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Mesures de protections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80C9E-7A20-E1A7-0DA1-F786EE1E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Faire les mises à jour</a:t>
            </a:r>
          </a:p>
          <a:p>
            <a:r>
              <a:rPr lang="fr-CH" dirty="0"/>
              <a:t>Valider toutes les signatures avant de les envoyer</a:t>
            </a:r>
          </a:p>
          <a:p>
            <a:r>
              <a:rPr lang="fr-CH" dirty="0"/>
              <a:t>Ne pas utiliser PKCS#1 v1.5</a:t>
            </a:r>
          </a:p>
          <a:p>
            <a:r>
              <a:rPr lang="fr-CH" dirty="0"/>
              <a:t>Ne pas utiliser un </a:t>
            </a:r>
            <a:r>
              <a:rPr lang="fr-CH" dirty="0" err="1"/>
              <a:t>padding</a:t>
            </a:r>
            <a:r>
              <a:rPr lang="fr-CH" dirty="0"/>
              <a:t> déterministe</a:t>
            </a:r>
          </a:p>
          <a:p>
            <a:r>
              <a:rPr lang="fr-CH" dirty="0"/>
              <a:t>Protocole :</a:t>
            </a:r>
          </a:p>
          <a:p>
            <a:pPr lvl="1"/>
            <a:r>
              <a:rPr lang="fr-CH" dirty="0"/>
              <a:t>Chiffrer la communication le plus tôt possible</a:t>
            </a:r>
          </a:p>
          <a:p>
            <a:pPr lvl="1"/>
            <a:r>
              <a:rPr lang="fr-CH" dirty="0"/>
              <a:t>Se baser sur TLS 1.3</a:t>
            </a:r>
          </a:p>
        </p:txBody>
      </p:sp>
    </p:spTree>
    <p:extLst>
      <p:ext uri="{BB962C8B-B14F-4D97-AF65-F5344CB8AC3E}">
        <p14:creationId xmlns:p14="http://schemas.microsoft.com/office/powerpoint/2010/main" val="79603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EA416-018F-8C12-6BA0-C0F12CD10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50C281-F141-1C1A-0379-86C2D23A5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2432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6EBF-EF60-5369-6DF8-69A19B1E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E4202-87C9-7F5A-2F2F-79670D47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b="1" dirty="0"/>
              <a:t>Keegan Ryan, </a:t>
            </a:r>
            <a:r>
              <a:rPr lang="fr-CH" b="1" dirty="0" err="1"/>
              <a:t>Kaiwen</a:t>
            </a:r>
            <a:r>
              <a:rPr lang="fr-CH" b="1" dirty="0"/>
              <a:t> He, George Arnold Sullivan, Nadia </a:t>
            </a:r>
            <a:r>
              <a:rPr lang="fr-CH" b="1" dirty="0" err="1"/>
              <a:t>Heninger</a:t>
            </a:r>
            <a:r>
              <a:rPr lang="fr-CH" dirty="0"/>
              <a:t>. </a:t>
            </a:r>
            <a:r>
              <a:rPr lang="fr-CH" i="1" dirty="0"/>
              <a:t>Passive SSH Key Compromise via </a:t>
            </a:r>
            <a:r>
              <a:rPr lang="fr-CH" i="1" dirty="0" err="1"/>
              <a:t>Lattices</a:t>
            </a:r>
            <a:r>
              <a:rPr lang="fr-CH" dirty="0"/>
              <a:t>. </a:t>
            </a:r>
            <a:r>
              <a:rPr lang="fr-CH" dirty="0" err="1"/>
              <a:t>Cryptology</a:t>
            </a:r>
            <a:r>
              <a:rPr lang="fr-CH" dirty="0"/>
              <a:t> </a:t>
            </a:r>
            <a:r>
              <a:rPr lang="fr-CH" dirty="0" err="1"/>
              <a:t>ePrint</a:t>
            </a:r>
            <a:r>
              <a:rPr lang="fr-CH" dirty="0"/>
              <a:t> Archive, Paper 2023/1711, 2023. </a:t>
            </a:r>
            <a:r>
              <a:rPr lang="fr-CH" dirty="0">
                <a:hlinkClick r:id="rId2"/>
              </a:rPr>
              <a:t>DOI: 10.1145/3576915.3616629, </a:t>
            </a:r>
            <a:r>
              <a:rPr lang="fr-CH" dirty="0"/>
              <a:t>URL : </a:t>
            </a:r>
            <a:r>
              <a:rPr lang="fr-CH" dirty="0">
                <a:hlinkClick r:id="rId3"/>
              </a:rPr>
              <a:t>https://eprint.iacr.org/2023/1711</a:t>
            </a:r>
            <a:r>
              <a:rPr lang="fr-CH" dirty="0"/>
              <a:t>.</a:t>
            </a:r>
          </a:p>
          <a:p>
            <a:r>
              <a:rPr lang="fr-CH" b="1" dirty="0"/>
              <a:t>Duc, Alexandre, 2024</a:t>
            </a:r>
            <a:r>
              <a:rPr lang="fr-CH" dirty="0"/>
              <a:t>. </a:t>
            </a:r>
            <a:r>
              <a:rPr lang="fr-CH" i="1" dirty="0" err="1"/>
              <a:t>Asymmetric</a:t>
            </a:r>
            <a:r>
              <a:rPr lang="fr-CH" i="1" dirty="0"/>
              <a:t> </a:t>
            </a:r>
            <a:r>
              <a:rPr lang="fr-CH" i="1" dirty="0" err="1"/>
              <a:t>Cryptography</a:t>
            </a:r>
            <a:r>
              <a:rPr lang="fr-CH" i="1" dirty="0"/>
              <a:t> Standards</a:t>
            </a:r>
            <a:r>
              <a:rPr lang="fr-CH" dirty="0"/>
              <a:t> [PDF]. Support de cours : Cryptographie avancée appliquée, HEIG-VD, 2024.</a:t>
            </a:r>
          </a:p>
          <a:p>
            <a:r>
              <a:rPr lang="en-GB" b="1" dirty="0"/>
              <a:t>Tatu Ylonen.</a:t>
            </a:r>
            <a:r>
              <a:rPr lang="en-GB" dirty="0"/>
              <a:t> SSH - Secure Login Connections over the Internet. Proceedings of the 6th USENIX Security Symposium, pp. 37-42, USENIX, 1996.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88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F5ACC-6579-1FC1-AB43-32A05673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Utilisation de PKCS# V1.5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359A33-6DDD-E81B-A602-596D6A86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217" t="3797" r="1375"/>
          <a:stretch/>
        </p:blipFill>
        <p:spPr>
          <a:xfrm>
            <a:off x="2769957" y="1690687"/>
            <a:ext cx="6652086" cy="4186129"/>
          </a:xfr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91359A-7C75-795F-C023-F1631195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2226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470EE-3476-45F7-B8D0-06623A0C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Nombre d’erreur dans les signatures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2FB756F-52A2-8991-6ABC-B178C6AE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3,189,469,782 signatures complètes SSH enregistrées</a:t>
            </a:r>
          </a:p>
          <a:p>
            <a:r>
              <a:rPr lang="fr-CH" dirty="0"/>
              <a:t>1,248,108,063  était des signatures RSA (39.1%)</a:t>
            </a:r>
          </a:p>
          <a:p>
            <a:r>
              <a:rPr lang="fr-CH" dirty="0"/>
              <a:t>593,671 sont fausses (0.048% des signatures RSA)</a:t>
            </a:r>
          </a:p>
          <a:p>
            <a:endParaRPr lang="fr-CH" dirty="0"/>
          </a:p>
        </p:txBody>
      </p:sp>
      <p:sp>
        <p:nvSpPr>
          <p:cNvPr id="3" name="Espace réservé du pied de page 8">
            <a:extLst>
              <a:ext uri="{FF2B5EF4-FFF2-40B4-BE49-F238E27FC236}">
                <a16:creationId xmlns:a16="http://schemas.microsoft.com/office/drawing/2014/main" id="{FD4EA799-CE02-3F70-AA1E-C3DFB793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1186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CE531-5A95-0FA0-DA53-890A60D7B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9CF7C-C9A6-E272-8F1E-F7E3FE8D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Nombre d’erreur dans les signatures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3333764-A650-71D2-6033-3117FCE46D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19170" y="1825625"/>
          <a:ext cx="5353661" cy="226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541">
                  <a:extLst>
                    <a:ext uri="{9D8B030D-6E8A-4147-A177-3AD203B41FA5}">
                      <a16:colId xmlns:a16="http://schemas.microsoft.com/office/drawing/2014/main" val="27473956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86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Version SSH de l’hôte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Nombre d’erreurs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1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4705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133265"/>
                  </a:ext>
                </a:extLst>
              </a:tr>
              <a:tr h="41322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2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SSH-2.0-SSHD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06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SSH-2.0-Mocana SSH 5.3.1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12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SSH-1.99-Cisco-1.25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363590"/>
                  </a:ext>
                </a:extLst>
              </a:tr>
            </a:tbl>
          </a:graphicData>
        </a:graphic>
      </p:graphicFrame>
      <p:sp>
        <p:nvSpPr>
          <p:cNvPr id="3" name="Espace réservé du pied de page 8">
            <a:extLst>
              <a:ext uri="{FF2B5EF4-FFF2-40B4-BE49-F238E27FC236}">
                <a16:creationId xmlns:a16="http://schemas.microsoft.com/office/drawing/2014/main" id="{9F04F69C-54E3-BF74-C290-8AB238EF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448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522DB-CB9E-DB84-E81D-DD1AC3FC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0E0EF-D927-4D6B-22ED-EA5C781C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Beaucoup d’appareils concernés ???</a:t>
            </a:r>
          </a:p>
        </p:txBody>
      </p:sp>
    </p:spTree>
    <p:extLst>
      <p:ext uri="{BB962C8B-B14F-4D97-AF65-F5344CB8AC3E}">
        <p14:creationId xmlns:p14="http://schemas.microsoft.com/office/powerpoint/2010/main" val="107716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2024B-32AC-2487-492D-C96DC9F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4D57BD00-275F-086A-B019-094411497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91955"/>
            <a:ext cx="10515600" cy="3618677"/>
          </a:xfrm>
        </p:spPr>
      </p:pic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A34BFDB-8807-5D23-E09D-2F360568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56350"/>
            <a:ext cx="9646571" cy="365125"/>
          </a:xfrm>
        </p:spPr>
        <p:txBody>
          <a:bodyPr/>
          <a:lstStyle/>
          <a:p>
            <a:r>
              <a:rPr lang="en-GB" dirty="0"/>
              <a:t>Tatu Ylonen: SSH - Secure Login Connections over the Internet. Proceedings of the 6th USENIX Security Symposium, pp. 37-42, USENIX, 1996.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20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7913-74D7-7837-652B-6F1458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37A0F-FDE0-F063-4D79-9F2C94D0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Connection du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Négociation des algorithmes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Échange </a:t>
            </a:r>
            <a:r>
              <a:rPr lang="fr-CH" dirty="0" err="1"/>
              <a:t>Diffie</a:t>
            </a:r>
            <a:r>
              <a:rPr lang="fr-CH" dirty="0"/>
              <a:t>-Hellman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 serveur signe le D-H, les </a:t>
            </a:r>
            <a:r>
              <a:rPr lang="fr-CH" dirty="0" err="1"/>
              <a:t>cipher</a:t>
            </a:r>
            <a:r>
              <a:rPr lang="fr-CH" dirty="0"/>
              <a:t> suites, </a:t>
            </a:r>
            <a:r>
              <a:rPr lang="fr-CH" dirty="0" err="1"/>
              <a:t>l’id</a:t>
            </a:r>
            <a:r>
              <a:rPr lang="fr-CH" dirty="0"/>
              <a:t> client et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Signature envoyée en clair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Établissement du canal chiffré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Authentification du client</a:t>
            </a:r>
          </a:p>
        </p:txBody>
      </p:sp>
    </p:spTree>
    <p:extLst>
      <p:ext uri="{BB962C8B-B14F-4D97-AF65-F5344CB8AC3E}">
        <p14:creationId xmlns:p14="http://schemas.microsoft.com/office/powerpoint/2010/main" val="2074329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1162</Words>
  <Application>Microsoft Office PowerPoint</Application>
  <PresentationFormat>Grand écran</PresentationFormat>
  <Paragraphs>229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Thème Office</vt:lpstr>
      <vt:lpstr>Passive SSH Key Compromise via Lattices</vt:lpstr>
      <vt:lpstr>Intro</vt:lpstr>
      <vt:lpstr>L’attaque en bref</vt:lpstr>
      <vt:lpstr>Utilisation de PKCS# V1.5</vt:lpstr>
      <vt:lpstr>Nombre d’erreur dans les signatures</vt:lpstr>
      <vt:lpstr>Nombre d’erreur dans les signatures</vt:lpstr>
      <vt:lpstr>Conséquences</vt:lpstr>
      <vt:lpstr>SSH</vt:lpstr>
      <vt:lpstr>SSH</vt:lpstr>
      <vt:lpstr>SSH</vt:lpstr>
      <vt:lpstr>SSH - Authentification du client</vt:lpstr>
      <vt:lpstr>SSH - Algorithmes</vt:lpstr>
      <vt:lpstr>SSH – Compromission clé de signature</vt:lpstr>
      <vt:lpstr>IPsec</vt:lpstr>
      <vt:lpstr>IPsec - IKEv1</vt:lpstr>
      <vt:lpstr>IPsec - IKEv1 – Implications de sécurité</vt:lpstr>
      <vt:lpstr>IPsec – IKEv2</vt:lpstr>
      <vt:lpstr>IPsec – IKEv2 – Implications de sécurité</vt:lpstr>
      <vt:lpstr>Conditions pour réussir l’attaque</vt:lpstr>
      <vt:lpstr>Signatures RSA PKCS#1 V1.5</vt:lpstr>
      <vt:lpstr>Expression du padding</vt:lpstr>
      <vt:lpstr>Expression du padding</vt:lpstr>
      <vt:lpstr>Théorème des restes chinois</vt:lpstr>
      <vt:lpstr>Théorème des restes chinois</vt:lpstr>
      <vt:lpstr>Cassez la construction !</vt:lpstr>
      <vt:lpstr>Ce que nous connaissons</vt:lpstr>
      <vt:lpstr>Utilisation des valeurs connues</vt:lpstr>
      <vt:lpstr>Extraction de l’erreur</vt:lpstr>
      <vt:lpstr>PACD</vt:lpstr>
      <vt:lpstr>PACD</vt:lpstr>
      <vt:lpstr>Lattices</vt:lpstr>
      <vt:lpstr>LLL</vt:lpstr>
      <vt:lpstr>Résultat</vt:lpstr>
      <vt:lpstr>Résultat</vt:lpstr>
      <vt:lpstr>Mesures de protections</vt:lpstr>
      <vt:lpstr>Questions ?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Ferrara Justin</dc:creator>
  <cp:lastModifiedBy>Ferrara Justin</cp:lastModifiedBy>
  <cp:revision>119</cp:revision>
  <dcterms:created xsi:type="dcterms:W3CDTF">2025-02-27T15:33:00Z</dcterms:created>
  <dcterms:modified xsi:type="dcterms:W3CDTF">2025-03-14T10:27:28Z</dcterms:modified>
</cp:coreProperties>
</file>