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6" r:id="rId2"/>
    <p:sldId id="299" r:id="rId3"/>
    <p:sldId id="257" r:id="rId4"/>
    <p:sldId id="282" r:id="rId5"/>
    <p:sldId id="298" r:id="rId6"/>
    <p:sldId id="284" r:id="rId7"/>
    <p:sldId id="300" r:id="rId8"/>
    <p:sldId id="263" r:id="rId9"/>
    <p:sldId id="286" r:id="rId10"/>
    <p:sldId id="287" r:id="rId11"/>
    <p:sldId id="289" r:id="rId12"/>
    <p:sldId id="288" r:id="rId13"/>
    <p:sldId id="290" r:id="rId14"/>
    <p:sldId id="264" r:id="rId15"/>
    <p:sldId id="291" r:id="rId16"/>
    <p:sldId id="292" r:id="rId17"/>
    <p:sldId id="293" r:id="rId18"/>
    <p:sldId id="294" r:id="rId19"/>
    <p:sldId id="260" r:id="rId20"/>
    <p:sldId id="272" r:id="rId21"/>
    <p:sldId id="295" r:id="rId22"/>
    <p:sldId id="275" r:id="rId23"/>
    <p:sldId id="276" r:id="rId24"/>
    <p:sldId id="259" r:id="rId25"/>
    <p:sldId id="285" r:id="rId26"/>
    <p:sldId id="277" r:id="rId27"/>
    <p:sldId id="279" r:id="rId28"/>
    <p:sldId id="278" r:id="rId29"/>
    <p:sldId id="266" r:id="rId30"/>
    <p:sldId id="273" r:id="rId31"/>
    <p:sldId id="267" r:id="rId32"/>
    <p:sldId id="268" r:id="rId33"/>
    <p:sldId id="280" r:id="rId34"/>
    <p:sldId id="281" r:id="rId35"/>
    <p:sldId id="301" r:id="rId36"/>
    <p:sldId id="269" r:id="rId37"/>
    <p:sldId id="302" r:id="rId38"/>
    <p:sldId id="297" r:id="rId39"/>
    <p:sldId id="296" r:id="rId40"/>
    <p:sldId id="27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92" autoAdjust="0"/>
  </p:normalViewPr>
  <p:slideViewPr>
    <p:cSldViewPr snapToGrid="0">
      <p:cViewPr varScale="1">
        <p:scale>
          <a:sx n="91" d="100"/>
          <a:sy n="91" d="100"/>
        </p:scale>
        <p:origin x="7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F93BBB8-1316-817C-1C3F-5731F31B71E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a:extLst>
              <a:ext uri="{FF2B5EF4-FFF2-40B4-BE49-F238E27FC236}">
                <a16:creationId xmlns:a16="http://schemas.microsoft.com/office/drawing/2014/main" id="{ADB80240-DCDC-7516-D129-25EA5CE3770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19955A-8F8B-4836-9D5D-75BC53B05DFA}" type="datetimeFigureOut">
              <a:rPr lang="fr-CH" smtClean="0"/>
              <a:t>01.04.2025</a:t>
            </a:fld>
            <a:endParaRPr lang="fr-CH"/>
          </a:p>
        </p:txBody>
      </p:sp>
      <p:sp>
        <p:nvSpPr>
          <p:cNvPr id="4" name="Espace réservé du pied de page 3">
            <a:extLst>
              <a:ext uri="{FF2B5EF4-FFF2-40B4-BE49-F238E27FC236}">
                <a16:creationId xmlns:a16="http://schemas.microsoft.com/office/drawing/2014/main" id="{F31C49FB-102E-801B-9958-ED1D1F3B65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a:extLst>
              <a:ext uri="{FF2B5EF4-FFF2-40B4-BE49-F238E27FC236}">
                <a16:creationId xmlns:a16="http://schemas.microsoft.com/office/drawing/2014/main" id="{1463868F-6108-94E7-AD12-E0B1967F98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9D7F9-4487-4118-822F-ECBFDF2815ED}" type="slidenum">
              <a:rPr lang="fr-CH" smtClean="0"/>
              <a:t>‹N°›</a:t>
            </a:fld>
            <a:endParaRPr lang="fr-CH"/>
          </a:p>
        </p:txBody>
      </p:sp>
    </p:spTree>
    <p:extLst>
      <p:ext uri="{BB962C8B-B14F-4D97-AF65-F5344CB8AC3E}">
        <p14:creationId xmlns:p14="http://schemas.microsoft.com/office/powerpoint/2010/main" val="1251470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F84FC-00BA-4296-9B1E-E241E38FBA94}" type="datetimeFigureOut">
              <a:rPr lang="fr-CH" smtClean="0"/>
              <a:t>01.04.2025</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99ADB5-010F-40A1-986F-327E4781DD7E}" type="slidenum">
              <a:rPr lang="fr-CH" smtClean="0"/>
              <a:t>‹N°›</a:t>
            </a:fld>
            <a:endParaRPr lang="fr-CH"/>
          </a:p>
        </p:txBody>
      </p:sp>
    </p:spTree>
    <p:extLst>
      <p:ext uri="{BB962C8B-B14F-4D97-AF65-F5344CB8AC3E}">
        <p14:creationId xmlns:p14="http://schemas.microsoft.com/office/powerpoint/2010/main" val="199640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AB99ADB5-010F-40A1-986F-327E4781DD7E}" type="slidenum">
              <a:rPr lang="fr-CH" smtClean="0"/>
              <a:t>6</a:t>
            </a:fld>
            <a:endParaRPr lang="fr-CH"/>
          </a:p>
        </p:txBody>
      </p:sp>
    </p:spTree>
    <p:extLst>
      <p:ext uri="{BB962C8B-B14F-4D97-AF65-F5344CB8AC3E}">
        <p14:creationId xmlns:p14="http://schemas.microsoft.com/office/powerpoint/2010/main" val="630408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Signatures : ssh-ed25519, ecdsa-sha2-nistp256, ecdsa-sha2-nistp384, ecdsa-sha2-nistp521, sk-ssh-ed25519@openssh.com, sk-ecdsa-sha2-nistp256@openssh.com, rsa-sha2-512, rsa-sha2-256</a:t>
            </a:r>
            <a:endParaRPr lang="fr-CH" dirty="0"/>
          </a:p>
          <a:p>
            <a:endParaRPr lang="fr-CH" dirty="0"/>
          </a:p>
          <a:p>
            <a:r>
              <a:rPr lang="en-GB" dirty="0"/>
              <a:t>Ciphers : aes128-ctr,aes192-ctr,aes256-ctr </a:t>
            </a:r>
          </a:p>
          <a:p>
            <a:endParaRPr lang="en-GB" dirty="0"/>
          </a:p>
          <a:p>
            <a:r>
              <a:rPr lang="en-GB" dirty="0" err="1"/>
              <a:t>KexAlgorithms</a:t>
            </a:r>
            <a:r>
              <a:rPr lang="en-GB" dirty="0"/>
              <a:t> : ecdh-sha2-nistp256, ecdh-sha2-nistp384, ecdh-sha2-nistp521, diffie-hellman-group14-sha1, diffie-hellman-group-exchange-sha256</a:t>
            </a:r>
          </a:p>
          <a:p>
            <a:endParaRPr lang="en-GB" dirty="0"/>
          </a:p>
          <a:p>
            <a:r>
              <a:rPr lang="en-GB" dirty="0"/>
              <a:t>MACs : hmac-sha2-256, hmac-sha2-512, hmac-sha1</a:t>
            </a:r>
            <a:endParaRPr lang="fr-CH" dirty="0"/>
          </a:p>
        </p:txBody>
      </p:sp>
      <p:sp>
        <p:nvSpPr>
          <p:cNvPr id="4" name="Espace réservé du numéro de diapositive 3"/>
          <p:cNvSpPr>
            <a:spLocks noGrp="1"/>
          </p:cNvSpPr>
          <p:nvPr>
            <p:ph type="sldNum" sz="quarter" idx="5"/>
          </p:nvPr>
        </p:nvSpPr>
        <p:spPr/>
        <p:txBody>
          <a:bodyPr/>
          <a:lstStyle/>
          <a:p>
            <a:fld id="{AB99ADB5-010F-40A1-986F-327E4781DD7E}" type="slidenum">
              <a:rPr lang="fr-CH" smtClean="0"/>
              <a:t>12</a:t>
            </a:fld>
            <a:endParaRPr lang="fr-CH"/>
          </a:p>
        </p:txBody>
      </p:sp>
    </p:spTree>
    <p:extLst>
      <p:ext uri="{BB962C8B-B14F-4D97-AF65-F5344CB8AC3E}">
        <p14:creationId xmlns:p14="http://schemas.microsoft.com/office/powerpoint/2010/main" val="1269526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X peut également être un message valide et invalide ou encore le N correspondant</a:t>
            </a:r>
          </a:p>
        </p:txBody>
      </p:sp>
      <p:sp>
        <p:nvSpPr>
          <p:cNvPr id="4" name="Espace réservé du numéro de diapositive 3"/>
          <p:cNvSpPr>
            <a:spLocks noGrp="1"/>
          </p:cNvSpPr>
          <p:nvPr>
            <p:ph type="sldNum" sz="quarter" idx="5"/>
          </p:nvPr>
        </p:nvSpPr>
        <p:spPr/>
        <p:txBody>
          <a:bodyPr/>
          <a:lstStyle/>
          <a:p>
            <a:fld id="{AB99ADB5-010F-40A1-986F-327E4781DD7E}" type="slidenum">
              <a:rPr lang="fr-CH" smtClean="0"/>
              <a:t>23</a:t>
            </a:fld>
            <a:endParaRPr lang="fr-CH"/>
          </a:p>
        </p:txBody>
      </p:sp>
    </p:spTree>
    <p:extLst>
      <p:ext uri="{BB962C8B-B14F-4D97-AF65-F5344CB8AC3E}">
        <p14:creationId xmlns:p14="http://schemas.microsoft.com/office/powerpoint/2010/main" val="1937733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Colonnes sont les vecteurs de bases</a:t>
            </a:r>
          </a:p>
        </p:txBody>
      </p:sp>
      <p:sp>
        <p:nvSpPr>
          <p:cNvPr id="4" name="Espace réservé du numéro de diapositive 3"/>
          <p:cNvSpPr>
            <a:spLocks noGrp="1"/>
          </p:cNvSpPr>
          <p:nvPr>
            <p:ph type="sldNum" sz="quarter" idx="5"/>
          </p:nvPr>
        </p:nvSpPr>
        <p:spPr/>
        <p:txBody>
          <a:bodyPr/>
          <a:lstStyle/>
          <a:p>
            <a:fld id="{AB99ADB5-010F-40A1-986F-327E4781DD7E}" type="slidenum">
              <a:rPr lang="fr-CH" smtClean="0"/>
              <a:t>31</a:t>
            </a:fld>
            <a:endParaRPr lang="fr-CH"/>
          </a:p>
        </p:txBody>
      </p:sp>
    </p:spTree>
    <p:extLst>
      <p:ext uri="{BB962C8B-B14F-4D97-AF65-F5344CB8AC3E}">
        <p14:creationId xmlns:p14="http://schemas.microsoft.com/office/powerpoint/2010/main" val="2878425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CH" dirty="0"/>
              <a:t>Réduire les coefficients des vecteurs (colonnes)</a:t>
            </a:r>
          </a:p>
          <a:p>
            <a:pPr marL="171450" indent="-171450">
              <a:buFontTx/>
              <a:buChar char="-"/>
            </a:pPr>
            <a:r>
              <a:rPr lang="fr-FR" b="0" dirty="0"/>
              <a:t>Remplacer les vecteurs de la base par d'autres vecteurs plus courts</a:t>
            </a:r>
            <a:r>
              <a:rPr lang="fr-FR" dirty="0"/>
              <a:t> qui engendrent toujours le même réseau</a:t>
            </a:r>
          </a:p>
          <a:p>
            <a:pPr marL="171450" indent="-171450">
              <a:buFontTx/>
              <a:buChar char="-"/>
            </a:pPr>
            <a:r>
              <a:rPr lang="fr-FR" b="0" dirty="0"/>
              <a:t>Les vecteurs d’une base peuvent être très inclinés les uns par rapport aux autres. LLL tente de rendre les vecteurs plus orthogonaux (angles droits) en réduisant leurs angles, ce qui facilite les calculs et l'analyse du réseau.</a:t>
            </a:r>
            <a:endParaRPr lang="fr-CH" b="0" dirty="0"/>
          </a:p>
        </p:txBody>
      </p:sp>
      <p:sp>
        <p:nvSpPr>
          <p:cNvPr id="4" name="Espace réservé du numéro de diapositive 3"/>
          <p:cNvSpPr>
            <a:spLocks noGrp="1"/>
          </p:cNvSpPr>
          <p:nvPr>
            <p:ph type="sldNum" sz="quarter" idx="5"/>
          </p:nvPr>
        </p:nvSpPr>
        <p:spPr/>
        <p:txBody>
          <a:bodyPr/>
          <a:lstStyle/>
          <a:p>
            <a:fld id="{AB99ADB5-010F-40A1-986F-327E4781DD7E}" type="slidenum">
              <a:rPr lang="fr-CH" smtClean="0"/>
              <a:t>32</a:t>
            </a:fld>
            <a:endParaRPr lang="fr-CH"/>
          </a:p>
        </p:txBody>
      </p:sp>
    </p:spTree>
    <p:extLst>
      <p:ext uri="{BB962C8B-B14F-4D97-AF65-F5344CB8AC3E}">
        <p14:creationId xmlns:p14="http://schemas.microsoft.com/office/powerpoint/2010/main" val="1420911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AB99ADB5-010F-40A1-986F-327E4781DD7E}" type="slidenum">
              <a:rPr lang="fr-CH" smtClean="0"/>
              <a:t>36</a:t>
            </a:fld>
            <a:endParaRPr lang="fr-CH"/>
          </a:p>
        </p:txBody>
      </p:sp>
    </p:spTree>
    <p:extLst>
      <p:ext uri="{BB962C8B-B14F-4D97-AF65-F5344CB8AC3E}">
        <p14:creationId xmlns:p14="http://schemas.microsoft.com/office/powerpoint/2010/main" val="1976026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7C8E7-AABB-3F27-8B3C-BD0612BA2A5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4264270-C409-8C35-F715-08F70E4526A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3ABF755-F0C2-3C39-3035-FE4E962E6C10}"/>
              </a:ext>
            </a:extLst>
          </p:cNvPr>
          <p:cNvSpPr>
            <a:spLocks noGrp="1"/>
          </p:cNvSpPr>
          <p:nvPr>
            <p:ph type="body" idx="1"/>
          </p:nvPr>
        </p:nvSpPr>
        <p:spPr/>
        <p:txBody>
          <a:bodyPr/>
          <a:lstStyle/>
          <a:p>
            <a:endParaRPr lang="fr-CH" dirty="0"/>
          </a:p>
        </p:txBody>
      </p:sp>
      <p:sp>
        <p:nvSpPr>
          <p:cNvPr id="4" name="Espace réservé du numéro de diapositive 3">
            <a:extLst>
              <a:ext uri="{FF2B5EF4-FFF2-40B4-BE49-F238E27FC236}">
                <a16:creationId xmlns:a16="http://schemas.microsoft.com/office/drawing/2014/main" id="{6258EB77-FC77-EB48-2FBB-DCCEE9AD2458}"/>
              </a:ext>
            </a:extLst>
          </p:cNvPr>
          <p:cNvSpPr>
            <a:spLocks noGrp="1"/>
          </p:cNvSpPr>
          <p:nvPr>
            <p:ph type="sldNum" sz="quarter" idx="5"/>
          </p:nvPr>
        </p:nvSpPr>
        <p:spPr/>
        <p:txBody>
          <a:bodyPr/>
          <a:lstStyle/>
          <a:p>
            <a:fld id="{AB99ADB5-010F-40A1-986F-327E4781DD7E}" type="slidenum">
              <a:rPr lang="fr-CH" smtClean="0"/>
              <a:t>37</a:t>
            </a:fld>
            <a:endParaRPr lang="fr-CH"/>
          </a:p>
        </p:txBody>
      </p:sp>
    </p:spTree>
    <p:extLst>
      <p:ext uri="{BB962C8B-B14F-4D97-AF65-F5344CB8AC3E}">
        <p14:creationId xmlns:p14="http://schemas.microsoft.com/office/powerpoint/2010/main" val="1442880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À savoir que il est possible de récupérer des signatures TLS1.2 en écoutant le canal de manière passive (chiffrement effectué après).</a:t>
            </a:r>
          </a:p>
        </p:txBody>
      </p:sp>
      <p:sp>
        <p:nvSpPr>
          <p:cNvPr id="4" name="Espace réservé du numéro de diapositive 3"/>
          <p:cNvSpPr>
            <a:spLocks noGrp="1"/>
          </p:cNvSpPr>
          <p:nvPr>
            <p:ph type="sldNum" sz="quarter" idx="5"/>
          </p:nvPr>
        </p:nvSpPr>
        <p:spPr/>
        <p:txBody>
          <a:bodyPr/>
          <a:lstStyle/>
          <a:p>
            <a:fld id="{AB99ADB5-010F-40A1-986F-327E4781DD7E}" type="slidenum">
              <a:rPr lang="fr-CH" smtClean="0"/>
              <a:t>38</a:t>
            </a:fld>
            <a:endParaRPr lang="fr-CH"/>
          </a:p>
        </p:txBody>
      </p:sp>
    </p:spTree>
    <p:extLst>
      <p:ext uri="{BB962C8B-B14F-4D97-AF65-F5344CB8AC3E}">
        <p14:creationId xmlns:p14="http://schemas.microsoft.com/office/powerpoint/2010/main" val="1962285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7F2D75-7B1E-3A71-E9A4-E8CF926A9C8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H"/>
          </a:p>
        </p:txBody>
      </p:sp>
      <p:sp>
        <p:nvSpPr>
          <p:cNvPr id="3" name="Sous-titre 2">
            <a:extLst>
              <a:ext uri="{FF2B5EF4-FFF2-40B4-BE49-F238E27FC236}">
                <a16:creationId xmlns:a16="http://schemas.microsoft.com/office/drawing/2014/main" id="{01856AA2-323C-4CE7-A41F-3A5E87303E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H"/>
          </a:p>
        </p:txBody>
      </p:sp>
      <p:sp>
        <p:nvSpPr>
          <p:cNvPr id="4" name="Espace réservé de la date 3">
            <a:extLst>
              <a:ext uri="{FF2B5EF4-FFF2-40B4-BE49-F238E27FC236}">
                <a16:creationId xmlns:a16="http://schemas.microsoft.com/office/drawing/2014/main" id="{2EAEF0CC-16CD-721A-E081-753CE1F27A54}"/>
              </a:ext>
            </a:extLst>
          </p:cNvPr>
          <p:cNvSpPr>
            <a:spLocks noGrp="1"/>
          </p:cNvSpPr>
          <p:nvPr>
            <p:ph type="dt" sz="half" idx="10"/>
          </p:nvPr>
        </p:nvSpPr>
        <p:spPr/>
        <p:txBody>
          <a:bodyPr/>
          <a:lstStyle/>
          <a:p>
            <a:fld id="{F57DD76F-4C7B-46A7-B9DC-35AD90C344BA}" type="datetimeFigureOut">
              <a:rPr lang="fr-CH" smtClean="0"/>
              <a:t>01.04.2025</a:t>
            </a:fld>
            <a:endParaRPr lang="fr-CH"/>
          </a:p>
        </p:txBody>
      </p:sp>
      <p:sp>
        <p:nvSpPr>
          <p:cNvPr id="5" name="Espace réservé du pied de page 4">
            <a:extLst>
              <a:ext uri="{FF2B5EF4-FFF2-40B4-BE49-F238E27FC236}">
                <a16:creationId xmlns:a16="http://schemas.microsoft.com/office/drawing/2014/main" id="{EEEBF93D-3C44-45C5-8BF3-F21F06FE4299}"/>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080FABF9-4E21-A21C-0270-13A21C24FFD3}"/>
              </a:ext>
            </a:extLst>
          </p:cNvPr>
          <p:cNvSpPr>
            <a:spLocks noGrp="1"/>
          </p:cNvSpPr>
          <p:nvPr>
            <p:ph type="sldNum" sz="quarter" idx="12"/>
          </p:nvPr>
        </p:nvSpPr>
        <p:spPr/>
        <p:txBody>
          <a:bodyPr/>
          <a:lstStyle/>
          <a:p>
            <a:fld id="{F706224E-FBE4-43F8-B058-78938C32E0CF}" type="slidenum">
              <a:rPr lang="fr-CH" smtClean="0"/>
              <a:t>‹N°›</a:t>
            </a:fld>
            <a:endParaRPr lang="fr-CH"/>
          </a:p>
        </p:txBody>
      </p:sp>
    </p:spTree>
    <p:extLst>
      <p:ext uri="{BB962C8B-B14F-4D97-AF65-F5344CB8AC3E}">
        <p14:creationId xmlns:p14="http://schemas.microsoft.com/office/powerpoint/2010/main" val="1089229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FBECB8-E793-8ADE-60EB-22EC6B9F5200}"/>
              </a:ext>
            </a:extLst>
          </p:cNvPr>
          <p:cNvSpPr>
            <a:spLocks noGrp="1"/>
          </p:cNvSpPr>
          <p:nvPr>
            <p:ph type="title"/>
          </p:nvPr>
        </p:nvSpPr>
        <p:spPr/>
        <p:txBody>
          <a:bodyPr/>
          <a:lstStyle/>
          <a:p>
            <a:r>
              <a:rPr lang="fr-FR"/>
              <a:t>Modifiez le style du titre</a:t>
            </a:r>
            <a:endParaRPr lang="fr-CH"/>
          </a:p>
        </p:txBody>
      </p:sp>
      <p:sp>
        <p:nvSpPr>
          <p:cNvPr id="3" name="Espace réservé du texte vertical 2">
            <a:extLst>
              <a:ext uri="{FF2B5EF4-FFF2-40B4-BE49-F238E27FC236}">
                <a16:creationId xmlns:a16="http://schemas.microsoft.com/office/drawing/2014/main" id="{7BAA9F3B-6915-3826-101C-94237DE549C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8471630E-2291-DF99-0245-C77176831980}"/>
              </a:ext>
            </a:extLst>
          </p:cNvPr>
          <p:cNvSpPr>
            <a:spLocks noGrp="1"/>
          </p:cNvSpPr>
          <p:nvPr>
            <p:ph type="dt" sz="half" idx="10"/>
          </p:nvPr>
        </p:nvSpPr>
        <p:spPr/>
        <p:txBody>
          <a:bodyPr/>
          <a:lstStyle/>
          <a:p>
            <a:fld id="{F57DD76F-4C7B-46A7-B9DC-35AD90C344BA}" type="datetimeFigureOut">
              <a:rPr lang="fr-CH" smtClean="0"/>
              <a:t>01.04.2025</a:t>
            </a:fld>
            <a:endParaRPr lang="fr-CH"/>
          </a:p>
        </p:txBody>
      </p:sp>
      <p:sp>
        <p:nvSpPr>
          <p:cNvPr id="5" name="Espace réservé du pied de page 4">
            <a:extLst>
              <a:ext uri="{FF2B5EF4-FFF2-40B4-BE49-F238E27FC236}">
                <a16:creationId xmlns:a16="http://schemas.microsoft.com/office/drawing/2014/main" id="{85FE7096-C89C-04AC-E4C3-E850CA7F1D42}"/>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F4187B29-F8D9-ECB8-4ECE-60EC1F1BA473}"/>
              </a:ext>
            </a:extLst>
          </p:cNvPr>
          <p:cNvSpPr>
            <a:spLocks noGrp="1"/>
          </p:cNvSpPr>
          <p:nvPr>
            <p:ph type="sldNum" sz="quarter" idx="12"/>
          </p:nvPr>
        </p:nvSpPr>
        <p:spPr/>
        <p:txBody>
          <a:bodyPr/>
          <a:lstStyle/>
          <a:p>
            <a:fld id="{F706224E-FBE4-43F8-B058-78938C32E0CF}" type="slidenum">
              <a:rPr lang="fr-CH" smtClean="0"/>
              <a:t>‹N°›</a:t>
            </a:fld>
            <a:endParaRPr lang="fr-CH"/>
          </a:p>
        </p:txBody>
      </p:sp>
    </p:spTree>
    <p:extLst>
      <p:ext uri="{BB962C8B-B14F-4D97-AF65-F5344CB8AC3E}">
        <p14:creationId xmlns:p14="http://schemas.microsoft.com/office/powerpoint/2010/main" val="2737781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3225150-39DD-25A4-8F86-FCF8A0F75574}"/>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H"/>
          </a:p>
        </p:txBody>
      </p:sp>
      <p:sp>
        <p:nvSpPr>
          <p:cNvPr id="3" name="Espace réservé du texte vertical 2">
            <a:extLst>
              <a:ext uri="{FF2B5EF4-FFF2-40B4-BE49-F238E27FC236}">
                <a16:creationId xmlns:a16="http://schemas.microsoft.com/office/drawing/2014/main" id="{865157E6-252C-B284-D97A-86DA4C5D16A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A83E1F6C-E750-37E8-2FCD-A183E897FB82}"/>
              </a:ext>
            </a:extLst>
          </p:cNvPr>
          <p:cNvSpPr>
            <a:spLocks noGrp="1"/>
          </p:cNvSpPr>
          <p:nvPr>
            <p:ph type="dt" sz="half" idx="10"/>
          </p:nvPr>
        </p:nvSpPr>
        <p:spPr/>
        <p:txBody>
          <a:bodyPr/>
          <a:lstStyle/>
          <a:p>
            <a:fld id="{F57DD76F-4C7B-46A7-B9DC-35AD90C344BA}" type="datetimeFigureOut">
              <a:rPr lang="fr-CH" smtClean="0"/>
              <a:t>01.04.2025</a:t>
            </a:fld>
            <a:endParaRPr lang="fr-CH"/>
          </a:p>
        </p:txBody>
      </p:sp>
      <p:sp>
        <p:nvSpPr>
          <p:cNvPr id="5" name="Espace réservé du pied de page 4">
            <a:extLst>
              <a:ext uri="{FF2B5EF4-FFF2-40B4-BE49-F238E27FC236}">
                <a16:creationId xmlns:a16="http://schemas.microsoft.com/office/drawing/2014/main" id="{4B844A5C-F868-E90D-9BC1-929EF6ACFB7E}"/>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D187898E-2307-FE36-E046-77A8AD503A69}"/>
              </a:ext>
            </a:extLst>
          </p:cNvPr>
          <p:cNvSpPr>
            <a:spLocks noGrp="1"/>
          </p:cNvSpPr>
          <p:nvPr>
            <p:ph type="sldNum" sz="quarter" idx="12"/>
          </p:nvPr>
        </p:nvSpPr>
        <p:spPr/>
        <p:txBody>
          <a:bodyPr/>
          <a:lstStyle/>
          <a:p>
            <a:fld id="{F706224E-FBE4-43F8-B058-78938C32E0CF}" type="slidenum">
              <a:rPr lang="fr-CH" smtClean="0"/>
              <a:t>‹N°›</a:t>
            </a:fld>
            <a:endParaRPr lang="fr-CH"/>
          </a:p>
        </p:txBody>
      </p:sp>
    </p:spTree>
    <p:extLst>
      <p:ext uri="{BB962C8B-B14F-4D97-AF65-F5344CB8AC3E}">
        <p14:creationId xmlns:p14="http://schemas.microsoft.com/office/powerpoint/2010/main" val="495191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9A3679-0734-5433-2A25-EDDC4C2A8EE6}"/>
              </a:ext>
            </a:extLst>
          </p:cNvPr>
          <p:cNvSpPr>
            <a:spLocks noGrp="1"/>
          </p:cNvSpPr>
          <p:nvPr>
            <p:ph type="title"/>
          </p:nvPr>
        </p:nvSpPr>
        <p:spPr/>
        <p:txBody>
          <a:bodyPr/>
          <a:lstStyle/>
          <a:p>
            <a:r>
              <a:rPr lang="fr-FR"/>
              <a:t>Modifiez le style du titre</a:t>
            </a:r>
            <a:endParaRPr lang="fr-CH"/>
          </a:p>
        </p:txBody>
      </p:sp>
      <p:sp>
        <p:nvSpPr>
          <p:cNvPr id="3" name="Espace réservé du contenu 2">
            <a:extLst>
              <a:ext uri="{FF2B5EF4-FFF2-40B4-BE49-F238E27FC236}">
                <a16:creationId xmlns:a16="http://schemas.microsoft.com/office/drawing/2014/main" id="{6EFD4E31-81F0-2CD4-6B2E-F7462F55A09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C428EEAC-8C1E-7E1A-6773-09A1D917B12D}"/>
              </a:ext>
            </a:extLst>
          </p:cNvPr>
          <p:cNvSpPr>
            <a:spLocks noGrp="1"/>
          </p:cNvSpPr>
          <p:nvPr>
            <p:ph type="dt" sz="half" idx="10"/>
          </p:nvPr>
        </p:nvSpPr>
        <p:spPr/>
        <p:txBody>
          <a:bodyPr/>
          <a:lstStyle/>
          <a:p>
            <a:fld id="{F57DD76F-4C7B-46A7-B9DC-35AD90C344BA}" type="datetimeFigureOut">
              <a:rPr lang="fr-CH" smtClean="0"/>
              <a:t>01.04.2025</a:t>
            </a:fld>
            <a:endParaRPr lang="fr-CH"/>
          </a:p>
        </p:txBody>
      </p:sp>
      <p:sp>
        <p:nvSpPr>
          <p:cNvPr id="5" name="Espace réservé du pied de page 4">
            <a:extLst>
              <a:ext uri="{FF2B5EF4-FFF2-40B4-BE49-F238E27FC236}">
                <a16:creationId xmlns:a16="http://schemas.microsoft.com/office/drawing/2014/main" id="{94519867-F02E-D8C1-E474-1CCB124F953B}"/>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7138195A-9055-0B6F-31B3-2E0C86C96609}"/>
              </a:ext>
            </a:extLst>
          </p:cNvPr>
          <p:cNvSpPr>
            <a:spLocks noGrp="1"/>
          </p:cNvSpPr>
          <p:nvPr>
            <p:ph type="sldNum" sz="quarter" idx="12"/>
          </p:nvPr>
        </p:nvSpPr>
        <p:spPr/>
        <p:txBody>
          <a:bodyPr/>
          <a:lstStyle/>
          <a:p>
            <a:fld id="{F706224E-FBE4-43F8-B058-78938C32E0CF}" type="slidenum">
              <a:rPr lang="fr-CH" smtClean="0"/>
              <a:t>‹N°›</a:t>
            </a:fld>
            <a:endParaRPr lang="fr-CH"/>
          </a:p>
        </p:txBody>
      </p:sp>
    </p:spTree>
    <p:extLst>
      <p:ext uri="{BB962C8B-B14F-4D97-AF65-F5344CB8AC3E}">
        <p14:creationId xmlns:p14="http://schemas.microsoft.com/office/powerpoint/2010/main" val="3750389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7C440F-D362-95FC-EA6D-F622FB208A6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H"/>
          </a:p>
        </p:txBody>
      </p:sp>
      <p:sp>
        <p:nvSpPr>
          <p:cNvPr id="3" name="Espace réservé du texte 2">
            <a:extLst>
              <a:ext uri="{FF2B5EF4-FFF2-40B4-BE49-F238E27FC236}">
                <a16:creationId xmlns:a16="http://schemas.microsoft.com/office/drawing/2014/main" id="{8B9EFA76-B357-7E92-E5D8-00B3B92723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57C407E-6FB8-0B6B-FB14-829A3EF462BC}"/>
              </a:ext>
            </a:extLst>
          </p:cNvPr>
          <p:cNvSpPr>
            <a:spLocks noGrp="1"/>
          </p:cNvSpPr>
          <p:nvPr>
            <p:ph type="dt" sz="half" idx="10"/>
          </p:nvPr>
        </p:nvSpPr>
        <p:spPr/>
        <p:txBody>
          <a:bodyPr/>
          <a:lstStyle/>
          <a:p>
            <a:fld id="{F57DD76F-4C7B-46A7-B9DC-35AD90C344BA}" type="datetimeFigureOut">
              <a:rPr lang="fr-CH" smtClean="0"/>
              <a:t>01.04.2025</a:t>
            </a:fld>
            <a:endParaRPr lang="fr-CH"/>
          </a:p>
        </p:txBody>
      </p:sp>
      <p:sp>
        <p:nvSpPr>
          <p:cNvPr id="5" name="Espace réservé du pied de page 4">
            <a:extLst>
              <a:ext uri="{FF2B5EF4-FFF2-40B4-BE49-F238E27FC236}">
                <a16:creationId xmlns:a16="http://schemas.microsoft.com/office/drawing/2014/main" id="{50817368-9093-BEB1-97A8-45291DB8EA3D}"/>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7474C31F-ADD4-7E7F-A069-121DA33006E3}"/>
              </a:ext>
            </a:extLst>
          </p:cNvPr>
          <p:cNvSpPr>
            <a:spLocks noGrp="1"/>
          </p:cNvSpPr>
          <p:nvPr>
            <p:ph type="sldNum" sz="quarter" idx="12"/>
          </p:nvPr>
        </p:nvSpPr>
        <p:spPr/>
        <p:txBody>
          <a:bodyPr/>
          <a:lstStyle/>
          <a:p>
            <a:fld id="{F706224E-FBE4-43F8-B058-78938C32E0CF}" type="slidenum">
              <a:rPr lang="fr-CH" smtClean="0"/>
              <a:t>‹N°›</a:t>
            </a:fld>
            <a:endParaRPr lang="fr-CH"/>
          </a:p>
        </p:txBody>
      </p:sp>
    </p:spTree>
    <p:extLst>
      <p:ext uri="{BB962C8B-B14F-4D97-AF65-F5344CB8AC3E}">
        <p14:creationId xmlns:p14="http://schemas.microsoft.com/office/powerpoint/2010/main" val="2204200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D1D19-5DFF-333A-A50B-4B97B93A59AF}"/>
              </a:ext>
            </a:extLst>
          </p:cNvPr>
          <p:cNvSpPr>
            <a:spLocks noGrp="1"/>
          </p:cNvSpPr>
          <p:nvPr>
            <p:ph type="title"/>
          </p:nvPr>
        </p:nvSpPr>
        <p:spPr/>
        <p:txBody>
          <a:bodyPr/>
          <a:lstStyle/>
          <a:p>
            <a:r>
              <a:rPr lang="fr-FR"/>
              <a:t>Modifiez le style du titre</a:t>
            </a:r>
            <a:endParaRPr lang="fr-CH"/>
          </a:p>
        </p:txBody>
      </p:sp>
      <p:sp>
        <p:nvSpPr>
          <p:cNvPr id="3" name="Espace réservé du contenu 2">
            <a:extLst>
              <a:ext uri="{FF2B5EF4-FFF2-40B4-BE49-F238E27FC236}">
                <a16:creationId xmlns:a16="http://schemas.microsoft.com/office/drawing/2014/main" id="{04F910C3-2A1D-2BC9-944E-CCDBFC3DCFD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a:extLst>
              <a:ext uri="{FF2B5EF4-FFF2-40B4-BE49-F238E27FC236}">
                <a16:creationId xmlns:a16="http://schemas.microsoft.com/office/drawing/2014/main" id="{913C76DE-9CD9-105E-69D8-11E322E9C73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e la date 4">
            <a:extLst>
              <a:ext uri="{FF2B5EF4-FFF2-40B4-BE49-F238E27FC236}">
                <a16:creationId xmlns:a16="http://schemas.microsoft.com/office/drawing/2014/main" id="{22EE8998-E26A-B1BB-9AC9-0D4CD623DDFB}"/>
              </a:ext>
            </a:extLst>
          </p:cNvPr>
          <p:cNvSpPr>
            <a:spLocks noGrp="1"/>
          </p:cNvSpPr>
          <p:nvPr>
            <p:ph type="dt" sz="half" idx="10"/>
          </p:nvPr>
        </p:nvSpPr>
        <p:spPr/>
        <p:txBody>
          <a:bodyPr/>
          <a:lstStyle/>
          <a:p>
            <a:fld id="{F57DD76F-4C7B-46A7-B9DC-35AD90C344BA}" type="datetimeFigureOut">
              <a:rPr lang="fr-CH" smtClean="0"/>
              <a:t>01.04.2025</a:t>
            </a:fld>
            <a:endParaRPr lang="fr-CH"/>
          </a:p>
        </p:txBody>
      </p:sp>
      <p:sp>
        <p:nvSpPr>
          <p:cNvPr id="6" name="Espace réservé du pied de page 5">
            <a:extLst>
              <a:ext uri="{FF2B5EF4-FFF2-40B4-BE49-F238E27FC236}">
                <a16:creationId xmlns:a16="http://schemas.microsoft.com/office/drawing/2014/main" id="{09C6516E-BD86-E6BC-837C-6184A542741E}"/>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98577FB1-3915-86F9-E0C3-57A3E3780991}"/>
              </a:ext>
            </a:extLst>
          </p:cNvPr>
          <p:cNvSpPr>
            <a:spLocks noGrp="1"/>
          </p:cNvSpPr>
          <p:nvPr>
            <p:ph type="sldNum" sz="quarter" idx="12"/>
          </p:nvPr>
        </p:nvSpPr>
        <p:spPr/>
        <p:txBody>
          <a:bodyPr/>
          <a:lstStyle/>
          <a:p>
            <a:fld id="{F706224E-FBE4-43F8-B058-78938C32E0CF}" type="slidenum">
              <a:rPr lang="fr-CH" smtClean="0"/>
              <a:t>‹N°›</a:t>
            </a:fld>
            <a:endParaRPr lang="fr-CH"/>
          </a:p>
        </p:txBody>
      </p:sp>
    </p:spTree>
    <p:extLst>
      <p:ext uri="{BB962C8B-B14F-4D97-AF65-F5344CB8AC3E}">
        <p14:creationId xmlns:p14="http://schemas.microsoft.com/office/powerpoint/2010/main" val="2372794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DE3F3F-729A-094D-030F-8EAB7291600E}"/>
              </a:ext>
            </a:extLst>
          </p:cNvPr>
          <p:cNvSpPr>
            <a:spLocks noGrp="1"/>
          </p:cNvSpPr>
          <p:nvPr>
            <p:ph type="title"/>
          </p:nvPr>
        </p:nvSpPr>
        <p:spPr>
          <a:xfrm>
            <a:off x="839788" y="365125"/>
            <a:ext cx="10515600" cy="1325563"/>
          </a:xfrm>
        </p:spPr>
        <p:txBody>
          <a:bodyPr/>
          <a:lstStyle/>
          <a:p>
            <a:r>
              <a:rPr lang="fr-FR"/>
              <a:t>Modifiez le style du titre</a:t>
            </a:r>
            <a:endParaRPr lang="fr-CH"/>
          </a:p>
        </p:txBody>
      </p:sp>
      <p:sp>
        <p:nvSpPr>
          <p:cNvPr id="3" name="Espace réservé du texte 2">
            <a:extLst>
              <a:ext uri="{FF2B5EF4-FFF2-40B4-BE49-F238E27FC236}">
                <a16:creationId xmlns:a16="http://schemas.microsoft.com/office/drawing/2014/main" id="{BB173A18-DEF2-8D4C-6C3F-11B3F64652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CF1840D-649F-6376-120C-EA16B9D570C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a:extLst>
              <a:ext uri="{FF2B5EF4-FFF2-40B4-BE49-F238E27FC236}">
                <a16:creationId xmlns:a16="http://schemas.microsoft.com/office/drawing/2014/main" id="{28F6BE70-D5E9-059F-0ABB-11E972372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FFB71B9-CFAB-5198-7685-2F8033C2E5A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7" name="Espace réservé de la date 6">
            <a:extLst>
              <a:ext uri="{FF2B5EF4-FFF2-40B4-BE49-F238E27FC236}">
                <a16:creationId xmlns:a16="http://schemas.microsoft.com/office/drawing/2014/main" id="{4C38874D-57AC-434B-1029-30FB0C9AC5D4}"/>
              </a:ext>
            </a:extLst>
          </p:cNvPr>
          <p:cNvSpPr>
            <a:spLocks noGrp="1"/>
          </p:cNvSpPr>
          <p:nvPr>
            <p:ph type="dt" sz="half" idx="10"/>
          </p:nvPr>
        </p:nvSpPr>
        <p:spPr/>
        <p:txBody>
          <a:bodyPr/>
          <a:lstStyle/>
          <a:p>
            <a:fld id="{F57DD76F-4C7B-46A7-B9DC-35AD90C344BA}" type="datetimeFigureOut">
              <a:rPr lang="fr-CH" smtClean="0"/>
              <a:t>01.04.2025</a:t>
            </a:fld>
            <a:endParaRPr lang="fr-CH"/>
          </a:p>
        </p:txBody>
      </p:sp>
      <p:sp>
        <p:nvSpPr>
          <p:cNvPr id="8" name="Espace réservé du pied de page 7">
            <a:extLst>
              <a:ext uri="{FF2B5EF4-FFF2-40B4-BE49-F238E27FC236}">
                <a16:creationId xmlns:a16="http://schemas.microsoft.com/office/drawing/2014/main" id="{8D6244D2-1689-2A35-5C48-AAD990407E14}"/>
              </a:ext>
            </a:extLst>
          </p:cNvPr>
          <p:cNvSpPr>
            <a:spLocks noGrp="1"/>
          </p:cNvSpPr>
          <p:nvPr>
            <p:ph type="ftr" sz="quarter" idx="11"/>
          </p:nvPr>
        </p:nvSpPr>
        <p:spPr/>
        <p:txBody>
          <a:bodyPr/>
          <a:lstStyle/>
          <a:p>
            <a:endParaRPr lang="fr-CH"/>
          </a:p>
        </p:txBody>
      </p:sp>
      <p:sp>
        <p:nvSpPr>
          <p:cNvPr id="9" name="Espace réservé du numéro de diapositive 8">
            <a:extLst>
              <a:ext uri="{FF2B5EF4-FFF2-40B4-BE49-F238E27FC236}">
                <a16:creationId xmlns:a16="http://schemas.microsoft.com/office/drawing/2014/main" id="{A8E7EFF7-7E6A-447E-23C8-F8241ADBEC57}"/>
              </a:ext>
            </a:extLst>
          </p:cNvPr>
          <p:cNvSpPr>
            <a:spLocks noGrp="1"/>
          </p:cNvSpPr>
          <p:nvPr>
            <p:ph type="sldNum" sz="quarter" idx="12"/>
          </p:nvPr>
        </p:nvSpPr>
        <p:spPr/>
        <p:txBody>
          <a:bodyPr/>
          <a:lstStyle/>
          <a:p>
            <a:fld id="{F706224E-FBE4-43F8-B058-78938C32E0CF}" type="slidenum">
              <a:rPr lang="fr-CH" smtClean="0"/>
              <a:t>‹N°›</a:t>
            </a:fld>
            <a:endParaRPr lang="fr-CH"/>
          </a:p>
        </p:txBody>
      </p:sp>
    </p:spTree>
    <p:extLst>
      <p:ext uri="{BB962C8B-B14F-4D97-AF65-F5344CB8AC3E}">
        <p14:creationId xmlns:p14="http://schemas.microsoft.com/office/powerpoint/2010/main" val="4078545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DF3979-F832-A34C-DF51-FECF90660BDF}"/>
              </a:ext>
            </a:extLst>
          </p:cNvPr>
          <p:cNvSpPr>
            <a:spLocks noGrp="1"/>
          </p:cNvSpPr>
          <p:nvPr>
            <p:ph type="title"/>
          </p:nvPr>
        </p:nvSpPr>
        <p:spPr/>
        <p:txBody>
          <a:bodyPr/>
          <a:lstStyle/>
          <a:p>
            <a:r>
              <a:rPr lang="fr-FR"/>
              <a:t>Modifiez le style du titre</a:t>
            </a:r>
            <a:endParaRPr lang="fr-CH"/>
          </a:p>
        </p:txBody>
      </p:sp>
      <p:sp>
        <p:nvSpPr>
          <p:cNvPr id="3" name="Espace réservé de la date 2">
            <a:extLst>
              <a:ext uri="{FF2B5EF4-FFF2-40B4-BE49-F238E27FC236}">
                <a16:creationId xmlns:a16="http://schemas.microsoft.com/office/drawing/2014/main" id="{CF05FB16-0928-60C9-D48D-309E83759964}"/>
              </a:ext>
            </a:extLst>
          </p:cNvPr>
          <p:cNvSpPr>
            <a:spLocks noGrp="1"/>
          </p:cNvSpPr>
          <p:nvPr>
            <p:ph type="dt" sz="half" idx="10"/>
          </p:nvPr>
        </p:nvSpPr>
        <p:spPr/>
        <p:txBody>
          <a:bodyPr/>
          <a:lstStyle/>
          <a:p>
            <a:fld id="{F57DD76F-4C7B-46A7-B9DC-35AD90C344BA}" type="datetimeFigureOut">
              <a:rPr lang="fr-CH" smtClean="0"/>
              <a:t>01.04.2025</a:t>
            </a:fld>
            <a:endParaRPr lang="fr-CH"/>
          </a:p>
        </p:txBody>
      </p:sp>
      <p:sp>
        <p:nvSpPr>
          <p:cNvPr id="4" name="Espace réservé du pied de page 3">
            <a:extLst>
              <a:ext uri="{FF2B5EF4-FFF2-40B4-BE49-F238E27FC236}">
                <a16:creationId xmlns:a16="http://schemas.microsoft.com/office/drawing/2014/main" id="{77E27ADB-EA33-9D51-E7CF-35DD395310F8}"/>
              </a:ext>
            </a:extLst>
          </p:cNvPr>
          <p:cNvSpPr>
            <a:spLocks noGrp="1"/>
          </p:cNvSpPr>
          <p:nvPr>
            <p:ph type="ftr" sz="quarter" idx="11"/>
          </p:nvPr>
        </p:nvSpPr>
        <p:spPr/>
        <p:txBody>
          <a:bodyPr/>
          <a:lstStyle/>
          <a:p>
            <a:endParaRPr lang="fr-CH"/>
          </a:p>
        </p:txBody>
      </p:sp>
      <p:sp>
        <p:nvSpPr>
          <p:cNvPr id="5" name="Espace réservé du numéro de diapositive 4">
            <a:extLst>
              <a:ext uri="{FF2B5EF4-FFF2-40B4-BE49-F238E27FC236}">
                <a16:creationId xmlns:a16="http://schemas.microsoft.com/office/drawing/2014/main" id="{209F7440-BA32-D015-5825-BFF1592B5E33}"/>
              </a:ext>
            </a:extLst>
          </p:cNvPr>
          <p:cNvSpPr>
            <a:spLocks noGrp="1"/>
          </p:cNvSpPr>
          <p:nvPr>
            <p:ph type="sldNum" sz="quarter" idx="12"/>
          </p:nvPr>
        </p:nvSpPr>
        <p:spPr/>
        <p:txBody>
          <a:bodyPr/>
          <a:lstStyle/>
          <a:p>
            <a:fld id="{F706224E-FBE4-43F8-B058-78938C32E0CF}" type="slidenum">
              <a:rPr lang="fr-CH" smtClean="0"/>
              <a:t>‹N°›</a:t>
            </a:fld>
            <a:endParaRPr lang="fr-CH"/>
          </a:p>
        </p:txBody>
      </p:sp>
    </p:spTree>
    <p:extLst>
      <p:ext uri="{BB962C8B-B14F-4D97-AF65-F5344CB8AC3E}">
        <p14:creationId xmlns:p14="http://schemas.microsoft.com/office/powerpoint/2010/main" val="625839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4D4255E-5B9B-4434-E5E2-8ADCE3EAA5E4}"/>
              </a:ext>
            </a:extLst>
          </p:cNvPr>
          <p:cNvSpPr>
            <a:spLocks noGrp="1"/>
          </p:cNvSpPr>
          <p:nvPr>
            <p:ph type="dt" sz="half" idx="10"/>
          </p:nvPr>
        </p:nvSpPr>
        <p:spPr/>
        <p:txBody>
          <a:bodyPr/>
          <a:lstStyle/>
          <a:p>
            <a:fld id="{F57DD76F-4C7B-46A7-B9DC-35AD90C344BA}" type="datetimeFigureOut">
              <a:rPr lang="fr-CH" smtClean="0"/>
              <a:t>01.04.2025</a:t>
            </a:fld>
            <a:endParaRPr lang="fr-CH"/>
          </a:p>
        </p:txBody>
      </p:sp>
      <p:sp>
        <p:nvSpPr>
          <p:cNvPr id="3" name="Espace réservé du pied de page 2">
            <a:extLst>
              <a:ext uri="{FF2B5EF4-FFF2-40B4-BE49-F238E27FC236}">
                <a16:creationId xmlns:a16="http://schemas.microsoft.com/office/drawing/2014/main" id="{684426F5-ECEB-EE81-C0B9-BAE0C77036C4}"/>
              </a:ext>
            </a:extLst>
          </p:cNvPr>
          <p:cNvSpPr>
            <a:spLocks noGrp="1"/>
          </p:cNvSpPr>
          <p:nvPr>
            <p:ph type="ftr" sz="quarter" idx="11"/>
          </p:nvPr>
        </p:nvSpPr>
        <p:spPr/>
        <p:txBody>
          <a:bodyPr/>
          <a:lstStyle/>
          <a:p>
            <a:endParaRPr lang="fr-CH"/>
          </a:p>
        </p:txBody>
      </p:sp>
      <p:sp>
        <p:nvSpPr>
          <p:cNvPr id="4" name="Espace réservé du numéro de diapositive 3">
            <a:extLst>
              <a:ext uri="{FF2B5EF4-FFF2-40B4-BE49-F238E27FC236}">
                <a16:creationId xmlns:a16="http://schemas.microsoft.com/office/drawing/2014/main" id="{0EEDD23C-4540-3B48-A721-924E2A4DFF19}"/>
              </a:ext>
            </a:extLst>
          </p:cNvPr>
          <p:cNvSpPr>
            <a:spLocks noGrp="1"/>
          </p:cNvSpPr>
          <p:nvPr>
            <p:ph type="sldNum" sz="quarter" idx="12"/>
          </p:nvPr>
        </p:nvSpPr>
        <p:spPr/>
        <p:txBody>
          <a:bodyPr/>
          <a:lstStyle/>
          <a:p>
            <a:fld id="{F706224E-FBE4-43F8-B058-78938C32E0CF}" type="slidenum">
              <a:rPr lang="fr-CH" smtClean="0"/>
              <a:t>‹N°›</a:t>
            </a:fld>
            <a:endParaRPr lang="fr-CH"/>
          </a:p>
        </p:txBody>
      </p:sp>
    </p:spTree>
    <p:extLst>
      <p:ext uri="{BB962C8B-B14F-4D97-AF65-F5344CB8AC3E}">
        <p14:creationId xmlns:p14="http://schemas.microsoft.com/office/powerpoint/2010/main" val="389906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7AC5FD-05FC-4AF4-86F5-300150DC8F0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du contenu 2">
            <a:extLst>
              <a:ext uri="{FF2B5EF4-FFF2-40B4-BE49-F238E27FC236}">
                <a16:creationId xmlns:a16="http://schemas.microsoft.com/office/drawing/2014/main" id="{7CC9F6A0-9EB3-6BB7-A861-4C78F15213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a:extLst>
              <a:ext uri="{FF2B5EF4-FFF2-40B4-BE49-F238E27FC236}">
                <a16:creationId xmlns:a16="http://schemas.microsoft.com/office/drawing/2014/main" id="{0A864187-C6C5-38A4-A1D8-7060B71A9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20C9FEF-C245-7B9C-1B7B-BE8949A038C7}"/>
              </a:ext>
            </a:extLst>
          </p:cNvPr>
          <p:cNvSpPr>
            <a:spLocks noGrp="1"/>
          </p:cNvSpPr>
          <p:nvPr>
            <p:ph type="dt" sz="half" idx="10"/>
          </p:nvPr>
        </p:nvSpPr>
        <p:spPr/>
        <p:txBody>
          <a:bodyPr/>
          <a:lstStyle/>
          <a:p>
            <a:fld id="{F57DD76F-4C7B-46A7-B9DC-35AD90C344BA}" type="datetimeFigureOut">
              <a:rPr lang="fr-CH" smtClean="0"/>
              <a:t>01.04.2025</a:t>
            </a:fld>
            <a:endParaRPr lang="fr-CH"/>
          </a:p>
        </p:txBody>
      </p:sp>
      <p:sp>
        <p:nvSpPr>
          <p:cNvPr id="6" name="Espace réservé du pied de page 5">
            <a:extLst>
              <a:ext uri="{FF2B5EF4-FFF2-40B4-BE49-F238E27FC236}">
                <a16:creationId xmlns:a16="http://schemas.microsoft.com/office/drawing/2014/main" id="{AD00B217-D2C2-B8AF-949F-BC9E9CC0912C}"/>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32C64FDF-5E6A-CCAF-277A-101C5F9D6AC0}"/>
              </a:ext>
            </a:extLst>
          </p:cNvPr>
          <p:cNvSpPr>
            <a:spLocks noGrp="1"/>
          </p:cNvSpPr>
          <p:nvPr>
            <p:ph type="sldNum" sz="quarter" idx="12"/>
          </p:nvPr>
        </p:nvSpPr>
        <p:spPr/>
        <p:txBody>
          <a:bodyPr/>
          <a:lstStyle/>
          <a:p>
            <a:fld id="{F706224E-FBE4-43F8-B058-78938C32E0CF}" type="slidenum">
              <a:rPr lang="fr-CH" smtClean="0"/>
              <a:t>‹N°›</a:t>
            </a:fld>
            <a:endParaRPr lang="fr-CH"/>
          </a:p>
        </p:txBody>
      </p:sp>
    </p:spTree>
    <p:extLst>
      <p:ext uri="{BB962C8B-B14F-4D97-AF65-F5344CB8AC3E}">
        <p14:creationId xmlns:p14="http://schemas.microsoft.com/office/powerpoint/2010/main" val="268649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67AEA7-6C06-1E46-60EB-36107EB892C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pour une image  2">
            <a:extLst>
              <a:ext uri="{FF2B5EF4-FFF2-40B4-BE49-F238E27FC236}">
                <a16:creationId xmlns:a16="http://schemas.microsoft.com/office/drawing/2014/main" id="{83DB5DB5-506A-2354-C371-73D6A4794F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a:extLst>
              <a:ext uri="{FF2B5EF4-FFF2-40B4-BE49-F238E27FC236}">
                <a16:creationId xmlns:a16="http://schemas.microsoft.com/office/drawing/2014/main" id="{3DEBAB7D-6F1A-4BB5-ABE4-13CAD64F3C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21C9D29-CB68-F4AA-C13B-714A92BA7E40}"/>
              </a:ext>
            </a:extLst>
          </p:cNvPr>
          <p:cNvSpPr>
            <a:spLocks noGrp="1"/>
          </p:cNvSpPr>
          <p:nvPr>
            <p:ph type="dt" sz="half" idx="10"/>
          </p:nvPr>
        </p:nvSpPr>
        <p:spPr/>
        <p:txBody>
          <a:bodyPr/>
          <a:lstStyle/>
          <a:p>
            <a:fld id="{F57DD76F-4C7B-46A7-B9DC-35AD90C344BA}" type="datetimeFigureOut">
              <a:rPr lang="fr-CH" smtClean="0"/>
              <a:t>01.04.2025</a:t>
            </a:fld>
            <a:endParaRPr lang="fr-CH"/>
          </a:p>
        </p:txBody>
      </p:sp>
      <p:sp>
        <p:nvSpPr>
          <p:cNvPr id="6" name="Espace réservé du pied de page 5">
            <a:extLst>
              <a:ext uri="{FF2B5EF4-FFF2-40B4-BE49-F238E27FC236}">
                <a16:creationId xmlns:a16="http://schemas.microsoft.com/office/drawing/2014/main" id="{EEAD12CB-9BDA-19B1-0D55-5CA2B161C6E5}"/>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B9646E8B-2E2E-9CD5-CCF7-BFF4A07198E4}"/>
              </a:ext>
            </a:extLst>
          </p:cNvPr>
          <p:cNvSpPr>
            <a:spLocks noGrp="1"/>
          </p:cNvSpPr>
          <p:nvPr>
            <p:ph type="sldNum" sz="quarter" idx="12"/>
          </p:nvPr>
        </p:nvSpPr>
        <p:spPr/>
        <p:txBody>
          <a:bodyPr/>
          <a:lstStyle/>
          <a:p>
            <a:fld id="{F706224E-FBE4-43F8-B058-78938C32E0CF}" type="slidenum">
              <a:rPr lang="fr-CH" smtClean="0"/>
              <a:t>‹N°›</a:t>
            </a:fld>
            <a:endParaRPr lang="fr-CH"/>
          </a:p>
        </p:txBody>
      </p:sp>
    </p:spTree>
    <p:extLst>
      <p:ext uri="{BB962C8B-B14F-4D97-AF65-F5344CB8AC3E}">
        <p14:creationId xmlns:p14="http://schemas.microsoft.com/office/powerpoint/2010/main" val="239169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7DF2FD5-A996-AD4A-B736-668519DE0F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H"/>
          </a:p>
        </p:txBody>
      </p:sp>
      <p:sp>
        <p:nvSpPr>
          <p:cNvPr id="3" name="Espace réservé du texte 2">
            <a:extLst>
              <a:ext uri="{FF2B5EF4-FFF2-40B4-BE49-F238E27FC236}">
                <a16:creationId xmlns:a16="http://schemas.microsoft.com/office/drawing/2014/main" id="{BD5317BF-C6FE-96EC-8BB8-35B7AC77C7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65175F9A-9EE4-442F-BD10-39E8E3930D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57DD76F-4C7B-46A7-B9DC-35AD90C344BA}" type="datetimeFigureOut">
              <a:rPr lang="fr-CH" smtClean="0"/>
              <a:t>01.04.2025</a:t>
            </a:fld>
            <a:endParaRPr lang="fr-CH"/>
          </a:p>
        </p:txBody>
      </p:sp>
      <p:sp>
        <p:nvSpPr>
          <p:cNvPr id="5" name="Espace réservé du pied de page 4">
            <a:extLst>
              <a:ext uri="{FF2B5EF4-FFF2-40B4-BE49-F238E27FC236}">
                <a16:creationId xmlns:a16="http://schemas.microsoft.com/office/drawing/2014/main" id="{77C6F16F-9B6B-6364-4A1D-3E8047526E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CH"/>
          </a:p>
        </p:txBody>
      </p:sp>
      <p:sp>
        <p:nvSpPr>
          <p:cNvPr id="6" name="Espace réservé du numéro de diapositive 5">
            <a:extLst>
              <a:ext uri="{FF2B5EF4-FFF2-40B4-BE49-F238E27FC236}">
                <a16:creationId xmlns:a16="http://schemas.microsoft.com/office/drawing/2014/main" id="{DAC0AAAA-4BA0-7D8B-ED2B-7ECCF1267A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06224E-FBE4-43F8-B058-78938C32E0CF}" type="slidenum">
              <a:rPr lang="fr-CH" smtClean="0"/>
              <a:t>‹N°›</a:t>
            </a:fld>
            <a:endParaRPr lang="fr-CH"/>
          </a:p>
        </p:txBody>
      </p:sp>
    </p:spTree>
    <p:extLst>
      <p:ext uri="{BB962C8B-B14F-4D97-AF65-F5344CB8AC3E}">
        <p14:creationId xmlns:p14="http://schemas.microsoft.com/office/powerpoint/2010/main" val="988139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eprint.iacr.org/2023/1711" TargetMode="External"/><Relationship Id="rId2" Type="http://schemas.openxmlformats.org/officeDocument/2006/relationships/hyperlink" Target="https://doi.org/10.1145/3576915.3616629"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CC6AEA-34D7-7E6E-997F-8B8E2BDF58D3}"/>
              </a:ext>
            </a:extLst>
          </p:cNvPr>
          <p:cNvSpPr>
            <a:spLocks noGrp="1"/>
          </p:cNvSpPr>
          <p:nvPr>
            <p:ph type="ctrTitle"/>
          </p:nvPr>
        </p:nvSpPr>
        <p:spPr/>
        <p:txBody>
          <a:bodyPr/>
          <a:lstStyle/>
          <a:p>
            <a:r>
              <a:rPr lang="fr-CH" dirty="0"/>
              <a:t>Passive SSH Key Compromise via </a:t>
            </a:r>
            <a:r>
              <a:rPr lang="fr-CH" dirty="0" err="1"/>
              <a:t>Lattices</a:t>
            </a:r>
            <a:endParaRPr lang="fr-CH" dirty="0"/>
          </a:p>
        </p:txBody>
      </p:sp>
      <p:sp>
        <p:nvSpPr>
          <p:cNvPr id="3" name="Sous-titre 2">
            <a:extLst>
              <a:ext uri="{FF2B5EF4-FFF2-40B4-BE49-F238E27FC236}">
                <a16:creationId xmlns:a16="http://schemas.microsoft.com/office/drawing/2014/main" id="{8147905F-A8F9-AFF4-C6C7-4CBC6EC3455F}"/>
              </a:ext>
            </a:extLst>
          </p:cNvPr>
          <p:cNvSpPr>
            <a:spLocks noGrp="1"/>
          </p:cNvSpPr>
          <p:nvPr>
            <p:ph type="subTitle" idx="1"/>
          </p:nvPr>
        </p:nvSpPr>
        <p:spPr/>
        <p:txBody>
          <a:bodyPr/>
          <a:lstStyle/>
          <a:p>
            <a:r>
              <a:rPr lang="fr-CH" dirty="0"/>
              <a:t>Ferrara Justin</a:t>
            </a:r>
          </a:p>
        </p:txBody>
      </p:sp>
      <p:pic>
        <p:nvPicPr>
          <p:cNvPr id="1026" name="Picture 2">
            <a:extLst>
              <a:ext uri="{FF2B5EF4-FFF2-40B4-BE49-F238E27FC236}">
                <a16:creationId xmlns:a16="http://schemas.microsoft.com/office/drawing/2014/main" id="{4270F7BE-E369-EB16-7777-019670D811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73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BB08C-9689-2E79-B597-E1715884D75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25B67F9-33DA-7AB0-C366-F2532DE6901A}"/>
              </a:ext>
            </a:extLst>
          </p:cNvPr>
          <p:cNvSpPr>
            <a:spLocks noGrp="1"/>
          </p:cNvSpPr>
          <p:nvPr>
            <p:ph type="title"/>
          </p:nvPr>
        </p:nvSpPr>
        <p:spPr/>
        <p:txBody>
          <a:bodyPr/>
          <a:lstStyle/>
          <a:p>
            <a:r>
              <a:rPr lang="fr-CH" dirty="0"/>
              <a:t>SSH - Protocole</a:t>
            </a:r>
          </a:p>
        </p:txBody>
      </p:sp>
      <p:sp>
        <p:nvSpPr>
          <p:cNvPr id="3" name="Espace réservé du contenu 2">
            <a:extLst>
              <a:ext uri="{FF2B5EF4-FFF2-40B4-BE49-F238E27FC236}">
                <a16:creationId xmlns:a16="http://schemas.microsoft.com/office/drawing/2014/main" id="{42D4C7D7-10D6-90D5-F71C-BC5DCD2CDB72}"/>
              </a:ext>
            </a:extLst>
          </p:cNvPr>
          <p:cNvSpPr>
            <a:spLocks noGrp="1"/>
          </p:cNvSpPr>
          <p:nvPr>
            <p:ph idx="1"/>
          </p:nvPr>
        </p:nvSpPr>
        <p:spPr/>
        <p:txBody>
          <a:bodyPr>
            <a:normAutofit lnSpcReduction="10000"/>
          </a:bodyPr>
          <a:lstStyle/>
          <a:p>
            <a:pPr marL="514350" indent="-514350">
              <a:buFont typeface="+mj-lt"/>
              <a:buAutoNum type="arabicPeriod"/>
            </a:pPr>
            <a:r>
              <a:rPr lang="fr-CH" dirty="0"/>
              <a:t>Connection du client</a:t>
            </a:r>
          </a:p>
          <a:p>
            <a:pPr marL="514350" indent="-514350">
              <a:buFont typeface="+mj-lt"/>
              <a:buAutoNum type="arabicPeriod"/>
            </a:pPr>
            <a:r>
              <a:rPr lang="fr-CH" dirty="0"/>
              <a:t>Négociation des algorithmes</a:t>
            </a:r>
          </a:p>
          <a:p>
            <a:pPr marL="514350" indent="-514350">
              <a:buFont typeface="+mj-lt"/>
              <a:buAutoNum type="arabicPeriod"/>
            </a:pPr>
            <a:r>
              <a:rPr lang="fr-CH" dirty="0"/>
              <a:t>Échange </a:t>
            </a:r>
            <a:r>
              <a:rPr lang="fr-CH" dirty="0" err="1"/>
              <a:t>Diffie</a:t>
            </a:r>
            <a:r>
              <a:rPr lang="fr-CH" dirty="0"/>
              <a:t>-Hellman</a:t>
            </a:r>
          </a:p>
          <a:p>
            <a:pPr marL="514350" indent="-514350">
              <a:buFont typeface="+mj-lt"/>
              <a:buAutoNum type="arabicPeriod"/>
            </a:pPr>
            <a:r>
              <a:rPr lang="fr-CH" dirty="0"/>
              <a:t>Le serveur </a:t>
            </a:r>
            <a:r>
              <a:rPr lang="fr-CH" dirty="0">
                <a:solidFill>
                  <a:srgbClr val="FF0000"/>
                </a:solidFill>
              </a:rPr>
              <a:t>signe le secret dérivé du D-H</a:t>
            </a:r>
            <a:r>
              <a:rPr lang="fr-CH" dirty="0"/>
              <a:t>, les </a:t>
            </a:r>
            <a:r>
              <a:rPr lang="fr-CH" dirty="0" err="1"/>
              <a:t>cipher</a:t>
            </a:r>
            <a:r>
              <a:rPr lang="fr-CH" dirty="0"/>
              <a:t> suites, </a:t>
            </a:r>
            <a:r>
              <a:rPr lang="fr-CH" dirty="0" err="1"/>
              <a:t>l’id</a:t>
            </a:r>
            <a:r>
              <a:rPr lang="fr-CH" dirty="0"/>
              <a:t> client et serveur</a:t>
            </a:r>
          </a:p>
          <a:p>
            <a:pPr marL="514350" indent="-514350">
              <a:buFont typeface="+mj-lt"/>
              <a:buAutoNum type="arabicPeriod"/>
            </a:pPr>
            <a:r>
              <a:rPr lang="fr-CH" dirty="0">
                <a:solidFill>
                  <a:srgbClr val="FF0000"/>
                </a:solidFill>
              </a:rPr>
              <a:t>Signature envoyée en clair</a:t>
            </a:r>
          </a:p>
          <a:p>
            <a:pPr marL="514350" indent="-514350">
              <a:buFont typeface="+mj-lt"/>
              <a:buAutoNum type="arabicPeriod"/>
            </a:pPr>
            <a:r>
              <a:rPr lang="fr-CH" dirty="0"/>
              <a:t>Vérification de la signature par le client</a:t>
            </a:r>
            <a:endParaRPr lang="fr-CH" dirty="0">
              <a:highlight>
                <a:srgbClr val="FF0000"/>
              </a:highlight>
            </a:endParaRPr>
          </a:p>
          <a:p>
            <a:pPr marL="514350" indent="-514350">
              <a:buFont typeface="+mj-lt"/>
              <a:buAutoNum type="arabicPeriod"/>
            </a:pPr>
            <a:r>
              <a:rPr lang="fr-CH" dirty="0"/>
              <a:t>Établissement du canal chiffré</a:t>
            </a:r>
          </a:p>
          <a:p>
            <a:pPr marL="514350" indent="-514350">
              <a:buFont typeface="+mj-lt"/>
              <a:buAutoNum type="arabicPeriod"/>
            </a:pPr>
            <a:r>
              <a:rPr lang="fr-CH" dirty="0"/>
              <a:t>Authentification du client</a:t>
            </a:r>
          </a:p>
        </p:txBody>
      </p:sp>
      <p:pic>
        <p:nvPicPr>
          <p:cNvPr id="4" name="Picture 2">
            <a:extLst>
              <a:ext uri="{FF2B5EF4-FFF2-40B4-BE49-F238E27FC236}">
                <a16:creationId xmlns:a16="http://schemas.microsoft.com/office/drawing/2014/main" id="{3CCE387E-7E5D-9DAF-E305-72C551F6C0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393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58365-71B6-3E17-2DED-41864C4E34F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54B0484-BFF3-BBEC-9158-861CACD76F5A}"/>
              </a:ext>
            </a:extLst>
          </p:cNvPr>
          <p:cNvSpPr>
            <a:spLocks noGrp="1"/>
          </p:cNvSpPr>
          <p:nvPr>
            <p:ph type="title"/>
          </p:nvPr>
        </p:nvSpPr>
        <p:spPr/>
        <p:txBody>
          <a:bodyPr/>
          <a:lstStyle/>
          <a:p>
            <a:r>
              <a:rPr lang="fr-CH" dirty="0"/>
              <a:t>SSH - Authentification du client</a:t>
            </a:r>
          </a:p>
        </p:txBody>
      </p:sp>
      <p:sp>
        <p:nvSpPr>
          <p:cNvPr id="3" name="Espace réservé du contenu 2">
            <a:extLst>
              <a:ext uri="{FF2B5EF4-FFF2-40B4-BE49-F238E27FC236}">
                <a16:creationId xmlns:a16="http://schemas.microsoft.com/office/drawing/2014/main" id="{0E087414-4E46-A479-E2D6-0B07C1FC692C}"/>
              </a:ext>
            </a:extLst>
          </p:cNvPr>
          <p:cNvSpPr>
            <a:spLocks noGrp="1"/>
          </p:cNvSpPr>
          <p:nvPr>
            <p:ph idx="1"/>
          </p:nvPr>
        </p:nvSpPr>
        <p:spPr/>
        <p:txBody>
          <a:bodyPr/>
          <a:lstStyle/>
          <a:p>
            <a:r>
              <a:rPr lang="fr-CH" dirty="0"/>
              <a:t>Effectuée après l’établissement du canal chiffré</a:t>
            </a:r>
          </a:p>
          <a:p>
            <a:r>
              <a:rPr lang="fr-CH" dirty="0"/>
              <a:t>Par mot de passe</a:t>
            </a:r>
          </a:p>
          <a:p>
            <a:pPr lvl="1"/>
            <a:r>
              <a:rPr lang="fr-CH" dirty="0"/>
              <a:t>Mot de passe envoyé dans le canal chiffré</a:t>
            </a:r>
          </a:p>
          <a:p>
            <a:r>
              <a:rPr lang="fr-CH" dirty="0"/>
              <a:t>Par clé publique</a:t>
            </a:r>
          </a:p>
          <a:p>
            <a:pPr lvl="1"/>
            <a:r>
              <a:rPr lang="fr-CH" dirty="0"/>
              <a:t>Le client signe l’identifiant de session</a:t>
            </a:r>
          </a:p>
          <a:p>
            <a:endParaRPr lang="fr-CH" dirty="0"/>
          </a:p>
        </p:txBody>
      </p:sp>
      <p:pic>
        <p:nvPicPr>
          <p:cNvPr id="4" name="Picture 2">
            <a:extLst>
              <a:ext uri="{FF2B5EF4-FFF2-40B4-BE49-F238E27FC236}">
                <a16:creationId xmlns:a16="http://schemas.microsoft.com/office/drawing/2014/main" id="{B66AF6F2-F5D1-BFAB-4649-E415DFBCED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220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03590-0CF4-EEDD-8A0D-E4382E745E1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F110354-8EE4-2F91-51C4-7F200A1AEBBB}"/>
              </a:ext>
            </a:extLst>
          </p:cNvPr>
          <p:cNvSpPr>
            <a:spLocks noGrp="1"/>
          </p:cNvSpPr>
          <p:nvPr>
            <p:ph type="title"/>
          </p:nvPr>
        </p:nvSpPr>
        <p:spPr/>
        <p:txBody>
          <a:bodyPr/>
          <a:lstStyle/>
          <a:p>
            <a:r>
              <a:rPr lang="fr-CH" dirty="0"/>
              <a:t>SSH – Algorithmes disponibles</a:t>
            </a:r>
          </a:p>
        </p:txBody>
      </p:sp>
      <p:sp>
        <p:nvSpPr>
          <p:cNvPr id="3" name="Espace réservé du contenu 2">
            <a:extLst>
              <a:ext uri="{FF2B5EF4-FFF2-40B4-BE49-F238E27FC236}">
                <a16:creationId xmlns:a16="http://schemas.microsoft.com/office/drawing/2014/main" id="{749DA74E-0EF4-F4F2-93CA-D49F893029A6}"/>
              </a:ext>
            </a:extLst>
          </p:cNvPr>
          <p:cNvSpPr>
            <a:spLocks noGrp="1"/>
          </p:cNvSpPr>
          <p:nvPr>
            <p:ph idx="1"/>
          </p:nvPr>
        </p:nvSpPr>
        <p:spPr/>
        <p:txBody>
          <a:bodyPr/>
          <a:lstStyle/>
          <a:p>
            <a:r>
              <a:rPr lang="fr-CH" dirty="0"/>
              <a:t>Échange des clés :</a:t>
            </a:r>
          </a:p>
          <a:p>
            <a:pPr lvl="1"/>
            <a:r>
              <a:rPr lang="fr-CH" dirty="0"/>
              <a:t>D-H</a:t>
            </a:r>
          </a:p>
          <a:p>
            <a:pPr lvl="1"/>
            <a:r>
              <a:rPr lang="fr-CH" dirty="0"/>
              <a:t>ECDH</a:t>
            </a:r>
          </a:p>
          <a:p>
            <a:pPr lvl="1"/>
            <a:r>
              <a:rPr lang="fr-CH" dirty="0"/>
              <a:t>RSA</a:t>
            </a:r>
          </a:p>
          <a:p>
            <a:r>
              <a:rPr lang="fr-CH" dirty="0"/>
              <a:t>Signatures</a:t>
            </a:r>
          </a:p>
          <a:p>
            <a:pPr lvl="1"/>
            <a:r>
              <a:rPr lang="fr-CH" dirty="0"/>
              <a:t>DSA</a:t>
            </a:r>
          </a:p>
          <a:p>
            <a:pPr lvl="1"/>
            <a:r>
              <a:rPr lang="fr-CH" dirty="0"/>
              <a:t>RSA</a:t>
            </a:r>
          </a:p>
          <a:p>
            <a:pPr lvl="1"/>
            <a:r>
              <a:rPr lang="fr-CH" dirty="0"/>
              <a:t>ECDSA</a:t>
            </a:r>
          </a:p>
          <a:p>
            <a:pPr lvl="1"/>
            <a:r>
              <a:rPr lang="fr-CH" dirty="0" err="1"/>
              <a:t>EdDSA</a:t>
            </a:r>
            <a:r>
              <a:rPr lang="fr-CH" dirty="0"/>
              <a:t> (Ed25519)</a:t>
            </a:r>
          </a:p>
        </p:txBody>
      </p:sp>
      <p:pic>
        <p:nvPicPr>
          <p:cNvPr id="4" name="Picture 2">
            <a:extLst>
              <a:ext uri="{FF2B5EF4-FFF2-40B4-BE49-F238E27FC236}">
                <a16:creationId xmlns:a16="http://schemas.microsoft.com/office/drawing/2014/main" id="{2FB90EFF-6B59-FBF2-8DD8-3902F1B628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015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51DFA0-5BE4-B64A-0E12-60C67E03E6AE}"/>
              </a:ext>
            </a:extLst>
          </p:cNvPr>
          <p:cNvSpPr>
            <a:spLocks noGrp="1"/>
          </p:cNvSpPr>
          <p:nvPr>
            <p:ph type="title"/>
          </p:nvPr>
        </p:nvSpPr>
        <p:spPr/>
        <p:txBody>
          <a:bodyPr/>
          <a:lstStyle/>
          <a:p>
            <a:r>
              <a:rPr lang="fr-CH" dirty="0"/>
              <a:t>SSH – Conséquences d’une compromission d’une clé de signature</a:t>
            </a:r>
          </a:p>
        </p:txBody>
      </p:sp>
      <p:sp>
        <p:nvSpPr>
          <p:cNvPr id="3" name="Espace réservé du contenu 2">
            <a:extLst>
              <a:ext uri="{FF2B5EF4-FFF2-40B4-BE49-F238E27FC236}">
                <a16:creationId xmlns:a16="http://schemas.microsoft.com/office/drawing/2014/main" id="{CFA80786-5026-3D96-B0CB-131D9BA62B60}"/>
              </a:ext>
            </a:extLst>
          </p:cNvPr>
          <p:cNvSpPr>
            <a:spLocks noGrp="1"/>
          </p:cNvSpPr>
          <p:nvPr>
            <p:ph idx="1"/>
          </p:nvPr>
        </p:nvSpPr>
        <p:spPr/>
        <p:txBody>
          <a:bodyPr/>
          <a:lstStyle/>
          <a:p>
            <a:r>
              <a:rPr lang="fr-CH" dirty="0"/>
              <a:t>Attaques passives :</a:t>
            </a:r>
          </a:p>
          <a:p>
            <a:pPr lvl="1"/>
            <a:r>
              <a:rPr lang="fr-CH" dirty="0"/>
              <a:t>-</a:t>
            </a:r>
          </a:p>
          <a:p>
            <a:r>
              <a:rPr lang="fr-CH" dirty="0"/>
              <a:t>Attaques actives</a:t>
            </a:r>
          </a:p>
          <a:p>
            <a:pPr lvl="1"/>
            <a:r>
              <a:rPr lang="fr-CH" dirty="0"/>
              <a:t>Usurper l’identité du serveur</a:t>
            </a:r>
          </a:p>
          <a:p>
            <a:pPr lvl="1"/>
            <a:r>
              <a:rPr lang="fr-CH" dirty="0"/>
              <a:t>Récupérer le mot de passe du client</a:t>
            </a:r>
          </a:p>
          <a:p>
            <a:pPr lvl="1"/>
            <a:r>
              <a:rPr lang="fr-CH" dirty="0"/>
              <a:t>Récupérer les commandes envoyées par le client</a:t>
            </a:r>
          </a:p>
          <a:p>
            <a:pPr lvl="1"/>
            <a:r>
              <a:rPr lang="fr-CH" dirty="0"/>
              <a:t>Man-in-the-Middle complet possible si authentification du client par mot de passe (</a:t>
            </a:r>
            <a:r>
              <a:rPr lang="fr-CH" dirty="0" err="1"/>
              <a:t>forward</a:t>
            </a:r>
            <a:r>
              <a:rPr lang="fr-CH" dirty="0"/>
              <a:t> du mot de passe)</a:t>
            </a:r>
          </a:p>
          <a:p>
            <a:pPr lvl="1"/>
            <a:r>
              <a:rPr lang="fr-CH" dirty="0"/>
              <a:t>Man-in-the-Middle complet possible si authentification par clé publique du client mais nécessite de compromettre la clé de signature du client</a:t>
            </a:r>
          </a:p>
          <a:p>
            <a:pPr lvl="2"/>
            <a:endParaRPr lang="fr-CH" dirty="0"/>
          </a:p>
          <a:p>
            <a:pPr lvl="1"/>
            <a:endParaRPr lang="fr-CH" dirty="0"/>
          </a:p>
        </p:txBody>
      </p:sp>
      <p:pic>
        <p:nvPicPr>
          <p:cNvPr id="4" name="Picture 2">
            <a:extLst>
              <a:ext uri="{FF2B5EF4-FFF2-40B4-BE49-F238E27FC236}">
                <a16:creationId xmlns:a16="http://schemas.microsoft.com/office/drawing/2014/main" id="{551AF12D-B96B-C192-E547-2E1BA6638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251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AA97B4-9548-A3E1-F52D-BD36A09A7DA0}"/>
              </a:ext>
            </a:extLst>
          </p:cNvPr>
          <p:cNvSpPr>
            <a:spLocks noGrp="1"/>
          </p:cNvSpPr>
          <p:nvPr>
            <p:ph type="title"/>
          </p:nvPr>
        </p:nvSpPr>
        <p:spPr/>
        <p:txBody>
          <a:bodyPr/>
          <a:lstStyle/>
          <a:p>
            <a:r>
              <a:rPr lang="fr-CH" dirty="0" err="1"/>
              <a:t>IPsec</a:t>
            </a:r>
            <a:endParaRPr lang="fr-CH" dirty="0"/>
          </a:p>
        </p:txBody>
      </p:sp>
      <p:sp>
        <p:nvSpPr>
          <p:cNvPr id="3" name="Espace réservé du contenu 2">
            <a:extLst>
              <a:ext uri="{FF2B5EF4-FFF2-40B4-BE49-F238E27FC236}">
                <a16:creationId xmlns:a16="http://schemas.microsoft.com/office/drawing/2014/main" id="{F0C10A8F-80FA-2A40-2959-EAF69F97A569}"/>
              </a:ext>
            </a:extLst>
          </p:cNvPr>
          <p:cNvSpPr>
            <a:spLocks noGrp="1"/>
          </p:cNvSpPr>
          <p:nvPr>
            <p:ph idx="1"/>
          </p:nvPr>
        </p:nvSpPr>
        <p:spPr/>
        <p:txBody>
          <a:bodyPr/>
          <a:lstStyle/>
          <a:p>
            <a:r>
              <a:rPr lang="fr-CH" dirty="0"/>
              <a:t>Principalement utilisé par les </a:t>
            </a:r>
            <a:r>
              <a:rPr lang="fr-CH" dirty="0" err="1"/>
              <a:t>VPNs</a:t>
            </a:r>
            <a:endParaRPr lang="fr-CH" dirty="0"/>
          </a:p>
          <a:p>
            <a:r>
              <a:rPr lang="fr-CH" dirty="0"/>
              <a:t>Confidentialité, authenticité et intégrité</a:t>
            </a:r>
          </a:p>
          <a:p>
            <a:r>
              <a:rPr lang="fr-CH" dirty="0"/>
              <a:t>2 versions majeures :</a:t>
            </a:r>
          </a:p>
          <a:p>
            <a:pPr lvl="1"/>
            <a:r>
              <a:rPr lang="fr-CH" dirty="0"/>
              <a:t>IKEv1</a:t>
            </a:r>
          </a:p>
          <a:p>
            <a:pPr lvl="1"/>
            <a:r>
              <a:rPr lang="fr-CH" dirty="0"/>
              <a:t>IKEv2</a:t>
            </a:r>
          </a:p>
        </p:txBody>
      </p:sp>
      <p:pic>
        <p:nvPicPr>
          <p:cNvPr id="4" name="Picture 2">
            <a:extLst>
              <a:ext uri="{FF2B5EF4-FFF2-40B4-BE49-F238E27FC236}">
                <a16:creationId xmlns:a16="http://schemas.microsoft.com/office/drawing/2014/main" id="{83D6CB1F-C780-5284-6F30-A82B9285B3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608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040AB-2BD3-B0CE-D91C-46F12A498B9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312BF64-4E12-1ECF-5F0C-B5373F5BA825}"/>
              </a:ext>
            </a:extLst>
          </p:cNvPr>
          <p:cNvSpPr>
            <a:spLocks noGrp="1"/>
          </p:cNvSpPr>
          <p:nvPr>
            <p:ph type="title"/>
          </p:nvPr>
        </p:nvSpPr>
        <p:spPr/>
        <p:txBody>
          <a:bodyPr/>
          <a:lstStyle/>
          <a:p>
            <a:r>
              <a:rPr lang="fr-CH"/>
              <a:t>IPsec </a:t>
            </a:r>
            <a:r>
              <a:rPr lang="fr-CH" dirty="0"/>
              <a:t>- IKEv1</a:t>
            </a:r>
          </a:p>
        </p:txBody>
      </p:sp>
      <p:sp>
        <p:nvSpPr>
          <p:cNvPr id="3" name="Espace réservé du contenu 2">
            <a:extLst>
              <a:ext uri="{FF2B5EF4-FFF2-40B4-BE49-F238E27FC236}">
                <a16:creationId xmlns:a16="http://schemas.microsoft.com/office/drawing/2014/main" id="{C469015B-765E-AFB0-0247-5D8AD6366ABB}"/>
              </a:ext>
            </a:extLst>
          </p:cNvPr>
          <p:cNvSpPr>
            <a:spLocks noGrp="1"/>
          </p:cNvSpPr>
          <p:nvPr>
            <p:ph idx="1"/>
          </p:nvPr>
        </p:nvSpPr>
        <p:spPr/>
        <p:txBody>
          <a:bodyPr/>
          <a:lstStyle/>
          <a:p>
            <a:r>
              <a:rPr lang="fr-CH" dirty="0"/>
              <a:t>Authentification :</a:t>
            </a:r>
          </a:p>
          <a:p>
            <a:pPr lvl="1"/>
            <a:r>
              <a:rPr lang="fr-CH" dirty="0"/>
              <a:t>Signatures digitales</a:t>
            </a:r>
          </a:p>
          <a:p>
            <a:pPr lvl="1"/>
            <a:r>
              <a:rPr lang="fr-CH" dirty="0"/>
              <a:t>Par clés publiques</a:t>
            </a:r>
          </a:p>
          <a:p>
            <a:pPr lvl="1"/>
            <a:r>
              <a:rPr lang="fr-CH" dirty="0"/>
              <a:t>Clés pré-partagées (PSK)</a:t>
            </a:r>
          </a:p>
          <a:p>
            <a:r>
              <a:rPr lang="fr-CH" dirty="0"/>
              <a:t>Modes :</a:t>
            </a:r>
          </a:p>
          <a:p>
            <a:pPr lvl="1"/>
            <a:r>
              <a:rPr lang="fr-CH" dirty="0"/>
              <a:t>Main mode</a:t>
            </a:r>
          </a:p>
          <a:p>
            <a:pPr lvl="1"/>
            <a:r>
              <a:rPr lang="fr-CH" dirty="0"/>
              <a:t>Agressive mode : échange initial réduit mais moins sécurisé</a:t>
            </a:r>
          </a:p>
        </p:txBody>
      </p:sp>
      <p:pic>
        <p:nvPicPr>
          <p:cNvPr id="4" name="Picture 2">
            <a:extLst>
              <a:ext uri="{FF2B5EF4-FFF2-40B4-BE49-F238E27FC236}">
                <a16:creationId xmlns:a16="http://schemas.microsoft.com/office/drawing/2014/main" id="{E0F76C76-43D6-1DA0-9D01-6509C4C0D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327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BBC71-2476-E748-ED93-198E9E44302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49D2312-4EC6-83AD-B83A-F54607CB2106}"/>
              </a:ext>
            </a:extLst>
          </p:cNvPr>
          <p:cNvSpPr>
            <a:spLocks noGrp="1"/>
          </p:cNvSpPr>
          <p:nvPr>
            <p:ph type="title"/>
          </p:nvPr>
        </p:nvSpPr>
        <p:spPr/>
        <p:txBody>
          <a:bodyPr/>
          <a:lstStyle/>
          <a:p>
            <a:r>
              <a:rPr lang="fr-CH" dirty="0" err="1"/>
              <a:t>IPsec</a:t>
            </a:r>
            <a:r>
              <a:rPr lang="fr-CH" dirty="0"/>
              <a:t> - IKEv1 – Implications de sécurité</a:t>
            </a:r>
          </a:p>
        </p:txBody>
      </p:sp>
      <p:sp>
        <p:nvSpPr>
          <p:cNvPr id="3" name="Espace réservé du contenu 2">
            <a:extLst>
              <a:ext uri="{FF2B5EF4-FFF2-40B4-BE49-F238E27FC236}">
                <a16:creationId xmlns:a16="http://schemas.microsoft.com/office/drawing/2014/main" id="{81728DB1-5BAF-7A7B-640A-613E78402327}"/>
              </a:ext>
            </a:extLst>
          </p:cNvPr>
          <p:cNvSpPr>
            <a:spLocks noGrp="1"/>
          </p:cNvSpPr>
          <p:nvPr>
            <p:ph idx="1"/>
          </p:nvPr>
        </p:nvSpPr>
        <p:spPr/>
        <p:txBody>
          <a:bodyPr/>
          <a:lstStyle/>
          <a:p>
            <a:r>
              <a:rPr lang="fr-CH" dirty="0"/>
              <a:t>Main mode : signatures chiffrées, attaque active nécessaire pour récupérer des signatures</a:t>
            </a:r>
          </a:p>
          <a:p>
            <a:r>
              <a:rPr lang="fr-CH" dirty="0"/>
              <a:t>Agressive mode : écoute passive pour récupérer la signature en clair</a:t>
            </a:r>
          </a:p>
          <a:p>
            <a:r>
              <a:rPr lang="fr-CH" dirty="0"/>
              <a:t>Compromission de la clé de signature :</a:t>
            </a:r>
          </a:p>
          <a:p>
            <a:pPr lvl="1"/>
            <a:r>
              <a:rPr lang="fr-CH" dirty="0"/>
              <a:t>Usurpation de l’identité</a:t>
            </a:r>
          </a:p>
          <a:p>
            <a:pPr lvl="1"/>
            <a:r>
              <a:rPr lang="fr-CH" dirty="0"/>
              <a:t>Man-in-the-Middle complet possible uniquement si compromission des 2 clés de signatures (signature-</a:t>
            </a:r>
            <a:r>
              <a:rPr lang="fr-CH" dirty="0" err="1"/>
              <a:t>based</a:t>
            </a:r>
            <a:r>
              <a:rPr lang="fr-CH" dirty="0"/>
              <a:t> </a:t>
            </a:r>
            <a:r>
              <a:rPr lang="fr-CH" dirty="0" err="1"/>
              <a:t>auth</a:t>
            </a:r>
            <a:r>
              <a:rPr lang="fr-CH" dirty="0"/>
              <a:t>)</a:t>
            </a:r>
          </a:p>
        </p:txBody>
      </p:sp>
      <p:pic>
        <p:nvPicPr>
          <p:cNvPr id="4" name="Picture 2">
            <a:extLst>
              <a:ext uri="{FF2B5EF4-FFF2-40B4-BE49-F238E27FC236}">
                <a16:creationId xmlns:a16="http://schemas.microsoft.com/office/drawing/2014/main" id="{50FAEF17-7187-6C42-2DD3-442AB8C263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882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5832C-DE32-66CD-EF25-EA5277CC09E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7B0B466-1442-A06F-6363-6EEB1F93D4B5}"/>
              </a:ext>
            </a:extLst>
          </p:cNvPr>
          <p:cNvSpPr>
            <a:spLocks noGrp="1"/>
          </p:cNvSpPr>
          <p:nvPr>
            <p:ph type="title"/>
          </p:nvPr>
        </p:nvSpPr>
        <p:spPr/>
        <p:txBody>
          <a:bodyPr/>
          <a:lstStyle/>
          <a:p>
            <a:r>
              <a:rPr lang="fr-CH" dirty="0" err="1"/>
              <a:t>IPsec</a:t>
            </a:r>
            <a:r>
              <a:rPr lang="fr-CH" dirty="0"/>
              <a:t> – IKEv2</a:t>
            </a:r>
          </a:p>
        </p:txBody>
      </p:sp>
      <p:sp>
        <p:nvSpPr>
          <p:cNvPr id="3" name="Espace réservé du contenu 2">
            <a:extLst>
              <a:ext uri="{FF2B5EF4-FFF2-40B4-BE49-F238E27FC236}">
                <a16:creationId xmlns:a16="http://schemas.microsoft.com/office/drawing/2014/main" id="{DA90C8BF-B57B-E89B-CA72-792961F9445E}"/>
              </a:ext>
            </a:extLst>
          </p:cNvPr>
          <p:cNvSpPr>
            <a:spLocks noGrp="1"/>
          </p:cNvSpPr>
          <p:nvPr>
            <p:ph idx="1"/>
          </p:nvPr>
        </p:nvSpPr>
        <p:spPr/>
        <p:txBody>
          <a:bodyPr/>
          <a:lstStyle/>
          <a:p>
            <a:r>
              <a:rPr lang="fr-CH" dirty="0"/>
              <a:t>Pas compatible avec IKEv1</a:t>
            </a:r>
          </a:p>
          <a:p>
            <a:r>
              <a:rPr lang="fr-CH" dirty="0"/>
              <a:t>Toutes les signatures sont chiffrées</a:t>
            </a:r>
          </a:p>
          <a:p>
            <a:r>
              <a:rPr lang="fr-CH" dirty="0"/>
              <a:t>Extensible </a:t>
            </a:r>
            <a:r>
              <a:rPr lang="fr-CH" dirty="0" err="1"/>
              <a:t>Authentication</a:t>
            </a:r>
            <a:r>
              <a:rPr lang="fr-CH" dirty="0"/>
              <a:t> Protocol (EAP) pour obtenir une signature du serveur sans s’authentifier</a:t>
            </a:r>
          </a:p>
        </p:txBody>
      </p:sp>
      <p:pic>
        <p:nvPicPr>
          <p:cNvPr id="4" name="Picture 2">
            <a:extLst>
              <a:ext uri="{FF2B5EF4-FFF2-40B4-BE49-F238E27FC236}">
                <a16:creationId xmlns:a16="http://schemas.microsoft.com/office/drawing/2014/main" id="{F3A0C51D-358B-6DFD-16F0-5750DEF25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425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4CD5B-45FC-9C7E-F5AB-EE598846E62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9CD9B76-B63B-62F5-3D5C-FB3604ECAE5F}"/>
              </a:ext>
            </a:extLst>
          </p:cNvPr>
          <p:cNvSpPr>
            <a:spLocks noGrp="1"/>
          </p:cNvSpPr>
          <p:nvPr>
            <p:ph type="title"/>
          </p:nvPr>
        </p:nvSpPr>
        <p:spPr/>
        <p:txBody>
          <a:bodyPr/>
          <a:lstStyle/>
          <a:p>
            <a:r>
              <a:rPr lang="fr-CH" dirty="0" err="1"/>
              <a:t>IPsec</a:t>
            </a:r>
            <a:r>
              <a:rPr lang="fr-CH" dirty="0"/>
              <a:t> – IKEv2 – Implications de sécurité</a:t>
            </a:r>
          </a:p>
        </p:txBody>
      </p:sp>
      <p:sp>
        <p:nvSpPr>
          <p:cNvPr id="3" name="Espace réservé du contenu 2">
            <a:extLst>
              <a:ext uri="{FF2B5EF4-FFF2-40B4-BE49-F238E27FC236}">
                <a16:creationId xmlns:a16="http://schemas.microsoft.com/office/drawing/2014/main" id="{7A16AF26-D384-DF31-BACC-C1AC80005220}"/>
              </a:ext>
            </a:extLst>
          </p:cNvPr>
          <p:cNvSpPr>
            <a:spLocks noGrp="1"/>
          </p:cNvSpPr>
          <p:nvPr>
            <p:ph idx="1"/>
          </p:nvPr>
        </p:nvSpPr>
        <p:spPr/>
        <p:txBody>
          <a:bodyPr/>
          <a:lstStyle/>
          <a:p>
            <a:r>
              <a:rPr lang="fr-CH" dirty="0"/>
              <a:t>Attaque active nécessaire pour récupérer des signatures</a:t>
            </a:r>
          </a:p>
          <a:p>
            <a:r>
              <a:rPr lang="fr-CH" dirty="0"/>
              <a:t>Compromission de la clé de signature :</a:t>
            </a:r>
          </a:p>
          <a:p>
            <a:pPr lvl="1"/>
            <a:r>
              <a:rPr lang="fr-CH" dirty="0"/>
              <a:t>Usurpation de l’identité</a:t>
            </a:r>
          </a:p>
          <a:p>
            <a:pPr lvl="1"/>
            <a:r>
              <a:rPr lang="fr-CH" dirty="0"/>
              <a:t>Man-in-the-Middle complet possible uniquement si compromission des 2 clés de signatures (signature-</a:t>
            </a:r>
            <a:r>
              <a:rPr lang="fr-CH" dirty="0" err="1"/>
              <a:t>based</a:t>
            </a:r>
            <a:r>
              <a:rPr lang="fr-CH" dirty="0"/>
              <a:t> </a:t>
            </a:r>
            <a:r>
              <a:rPr lang="fr-CH" dirty="0" err="1"/>
              <a:t>auth</a:t>
            </a:r>
            <a:r>
              <a:rPr lang="fr-CH" dirty="0"/>
              <a:t>)</a:t>
            </a:r>
          </a:p>
        </p:txBody>
      </p:sp>
      <p:pic>
        <p:nvPicPr>
          <p:cNvPr id="4" name="Picture 2">
            <a:extLst>
              <a:ext uri="{FF2B5EF4-FFF2-40B4-BE49-F238E27FC236}">
                <a16:creationId xmlns:a16="http://schemas.microsoft.com/office/drawing/2014/main" id="{B3131D2A-E819-3ECD-1763-ACD0C89031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468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9269FE-B968-D20C-CB20-F1C57266573D}"/>
              </a:ext>
            </a:extLst>
          </p:cNvPr>
          <p:cNvSpPr>
            <a:spLocks noGrp="1"/>
          </p:cNvSpPr>
          <p:nvPr>
            <p:ph type="title"/>
          </p:nvPr>
        </p:nvSpPr>
        <p:spPr/>
        <p:txBody>
          <a:bodyPr/>
          <a:lstStyle/>
          <a:p>
            <a:r>
              <a:rPr lang="fr-CH" dirty="0"/>
              <a:t>Signatures RSA PKCS#1 V1.5</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B9C0F4FC-AF31-89F5-F93A-E0DA4B6E45CD}"/>
                  </a:ext>
                </a:extLst>
              </p:cNvPr>
              <p:cNvSpPr>
                <a:spLocks noGrp="1"/>
              </p:cNvSpPr>
              <p:nvPr>
                <p:ph idx="1"/>
              </p:nvPr>
            </p:nvSpPr>
            <p:spPr/>
            <p:txBody>
              <a:bodyPr/>
              <a:lstStyle/>
              <a:p>
                <a:r>
                  <a:rPr lang="en-GB" dirty="0"/>
                  <a:t>Signature</a:t>
                </a:r>
              </a:p>
              <a:p>
                <a:endParaRPr lang="en-GB" b="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𝑠</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𝑚</m:t>
                          </m:r>
                          <m:r>
                            <a:rPr lang="en-GB" b="0" i="1" smtClean="0">
                              <a:latin typeface="Cambria Math" panose="02040503050406030204" pitchFamily="18" charset="0"/>
                            </a:rPr>
                            <m:t>)</m:t>
                          </m:r>
                        </m:e>
                        <m:sup>
                          <m:r>
                            <a:rPr lang="en-GB" b="0" i="1" smtClean="0">
                              <a:latin typeface="Cambria Math" panose="02040503050406030204" pitchFamily="18" charset="0"/>
                            </a:rPr>
                            <m:t>𝑑</m:t>
                          </m:r>
                        </m:sup>
                      </m:sSup>
                      <m:r>
                        <a:rPr lang="en-GB" b="0" i="0" smtClean="0">
                          <a:latin typeface="Cambria Math" panose="02040503050406030204" pitchFamily="18" charset="0"/>
                        </a:rPr>
                        <m:t> </m:t>
                      </m:r>
                      <m:r>
                        <m:rPr>
                          <m:sty m:val="p"/>
                        </m:rPr>
                        <a:rPr lang="en-GB" b="0" i="0" smtClean="0">
                          <a:latin typeface="Cambria Math" panose="02040503050406030204" pitchFamily="18" charset="0"/>
                        </a:rPr>
                        <m:t>mod</m:t>
                      </m:r>
                      <m:r>
                        <a:rPr lang="en-GB" b="0" i="0" smtClean="0">
                          <a:latin typeface="Cambria Math" panose="02040503050406030204" pitchFamily="18" charset="0"/>
                        </a:rPr>
                        <m:t> </m:t>
                      </m:r>
                      <m:r>
                        <m:rPr>
                          <m:sty m:val="p"/>
                        </m:rPr>
                        <a:rPr lang="en-GB" b="0" i="0" smtClean="0">
                          <a:latin typeface="Cambria Math" panose="02040503050406030204" pitchFamily="18" charset="0"/>
                        </a:rPr>
                        <m:t>N</m:t>
                      </m:r>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 →</m:t>
                      </m:r>
                      <m:r>
                        <a:rPr lang="en-GB" b="0" i="1" smtClean="0">
                          <a:latin typeface="Cambria Math" panose="02040503050406030204" pitchFamily="18" charset="0"/>
                        </a:rPr>
                        <m:t>𝑓𝑜𝑛𝑐𝑡𝑖𝑜𝑛</m:t>
                      </m:r>
                      <m:r>
                        <a:rPr lang="en-GB" b="0" i="1" smtClean="0">
                          <a:latin typeface="Cambria Math" panose="02040503050406030204" pitchFamily="18" charset="0"/>
                        </a:rPr>
                        <m:t> </m:t>
                      </m:r>
                      <m:r>
                        <a:rPr lang="en-GB" b="0" i="1" smtClean="0">
                          <a:latin typeface="Cambria Math" panose="02040503050406030204" pitchFamily="18" charset="0"/>
                        </a:rPr>
                        <m:t>𝑑𝑒</m:t>
                      </m:r>
                      <m:r>
                        <a:rPr lang="en-GB" b="0" i="1" smtClean="0">
                          <a:latin typeface="Cambria Math" panose="02040503050406030204" pitchFamily="18" charset="0"/>
                        </a:rPr>
                        <m:t> </m:t>
                      </m:r>
                      <m:r>
                        <a:rPr lang="en-GB" b="0" i="1" smtClean="0">
                          <a:latin typeface="Cambria Math" panose="02040503050406030204" pitchFamily="18" charset="0"/>
                        </a:rPr>
                        <m:t>𝑝𝑎𝑑𝑑𝑖𝑛𝑔</m:t>
                      </m:r>
                    </m:oMath>
                  </m:oMathPara>
                </a14:m>
                <a:endParaRPr lang="fr-CH" dirty="0"/>
              </a:p>
              <a:p>
                <a:endParaRPr lang="fr-CH" dirty="0"/>
              </a:p>
              <a:p>
                <a:r>
                  <a:rPr lang="fr-CH" dirty="0"/>
                  <a:t>Vérification</a:t>
                </a:r>
              </a:p>
              <a:p>
                <a:endParaRPr lang="fr-CH" dirty="0"/>
              </a:p>
              <a:p>
                <a:pPr marL="0" indent="0">
                  <a:buNone/>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𝑒</m:t>
                          </m:r>
                        </m:sup>
                      </m:sSup>
                      <m:r>
                        <a:rPr lang="en-GB" b="0" i="0" smtClean="0">
                          <a:latin typeface="Cambria Math" panose="02040503050406030204" pitchFamily="18" charset="0"/>
                        </a:rPr>
                        <m:t> </m:t>
                      </m:r>
                      <m:r>
                        <m:rPr>
                          <m:sty m:val="p"/>
                        </m:rPr>
                        <a:rPr lang="en-GB" b="0" i="0" smtClean="0">
                          <a:latin typeface="Cambria Math" panose="02040503050406030204" pitchFamily="18" charset="0"/>
                        </a:rPr>
                        <m:t>mod</m:t>
                      </m:r>
                      <m:r>
                        <a:rPr lang="en-GB" b="0" i="0" smtClean="0">
                          <a:latin typeface="Cambria Math" panose="02040503050406030204" pitchFamily="18" charset="0"/>
                        </a:rPr>
                        <m:t> </m:t>
                      </m:r>
                      <m:r>
                        <m:rPr>
                          <m:sty m:val="p"/>
                        </m:rPr>
                        <a:rPr lang="en-GB" b="0" i="0" smtClean="0">
                          <a:latin typeface="Cambria Math" panose="02040503050406030204" pitchFamily="18" charset="0"/>
                        </a:rPr>
                        <m:t>N</m:t>
                      </m:r>
                      <m:r>
                        <a:rPr lang="en-GB" b="0" i="0" smtClean="0">
                          <a:latin typeface="Cambria Math" panose="02040503050406030204" pitchFamily="18" charset="0"/>
                        </a:rPr>
                        <m:t>=</m:t>
                      </m:r>
                      <m:r>
                        <a:rPr lang="en-GB" i="1">
                          <a:latin typeface="Cambria Math" panose="02040503050406030204" pitchFamily="18" charset="0"/>
                        </a:rPr>
                        <m:t>𝑓</m:t>
                      </m:r>
                      <m:d>
                        <m:dPr>
                          <m:ctrlPr>
                            <a:rPr lang="en-GB" i="1">
                              <a:latin typeface="Cambria Math" panose="02040503050406030204" pitchFamily="18" charset="0"/>
                            </a:rPr>
                          </m:ctrlPr>
                        </m:dPr>
                        <m:e>
                          <m:r>
                            <a:rPr lang="en-GB" i="1">
                              <a:latin typeface="Cambria Math" panose="02040503050406030204" pitchFamily="18" charset="0"/>
                            </a:rPr>
                            <m:t>𝑚</m:t>
                          </m:r>
                          <m:r>
                            <a:rPr lang="en-GB" b="0" i="1" smtClean="0">
                              <a:latin typeface="Cambria Math" panose="02040503050406030204" pitchFamily="18" charset="0"/>
                            </a:rPr>
                            <m:t>′</m:t>
                          </m:r>
                        </m:e>
                      </m:d>
                    </m:oMath>
                  </m:oMathPara>
                </a14:m>
                <a:endParaRPr lang="fr-CH"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𝑓</m:t>
                      </m:r>
                      <m:d>
                        <m:dPr>
                          <m:ctrlPr>
                            <a:rPr lang="en-GB" b="0" i="1" smtClean="0">
                              <a:latin typeface="Cambria Math" panose="02040503050406030204" pitchFamily="18" charset="0"/>
                            </a:rPr>
                          </m:ctrlPr>
                        </m:dPr>
                        <m:e>
                          <m:r>
                            <a:rPr lang="en-GB" b="0" i="1" smtClean="0">
                              <a:latin typeface="Cambria Math" panose="02040503050406030204" pitchFamily="18" charset="0"/>
                            </a:rPr>
                            <m:t>𝑚</m:t>
                          </m:r>
                        </m:e>
                      </m:d>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𝑓</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𝑚</m:t>
                          </m:r>
                        </m:e>
                        <m:sup>
                          <m:r>
                            <a:rPr lang="en-GB" b="0" i="1" smtClean="0">
                              <a:latin typeface="Cambria Math" panose="02040503050406030204" pitchFamily="18" charset="0"/>
                              <a:ea typeface="Cambria Math" panose="02040503050406030204" pitchFamily="18" charset="0"/>
                            </a:rPr>
                            <m:t>′</m:t>
                          </m:r>
                        </m:sup>
                      </m:sSup>
                      <m:r>
                        <a:rPr lang="en-GB" b="0" i="1" smtClean="0">
                          <a:latin typeface="Cambria Math" panose="02040503050406030204" pitchFamily="18" charset="0"/>
                          <a:ea typeface="Cambria Math" panose="02040503050406030204" pitchFamily="18" charset="0"/>
                        </a:rPr>
                        <m:t>)</m:t>
                      </m:r>
                    </m:oMath>
                  </m:oMathPara>
                </a14:m>
                <a:endParaRPr lang="fr-CH" dirty="0"/>
              </a:p>
            </p:txBody>
          </p:sp>
        </mc:Choice>
        <mc:Fallback xmlns="">
          <p:sp>
            <p:nvSpPr>
              <p:cNvPr id="3" name="Espace réservé du contenu 2">
                <a:extLst>
                  <a:ext uri="{FF2B5EF4-FFF2-40B4-BE49-F238E27FC236}">
                    <a16:creationId xmlns:a16="http://schemas.microsoft.com/office/drawing/2014/main" id="{B9C0F4FC-AF31-89F5-F93A-E0DA4B6E45CD}"/>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fr-CH">
                    <a:noFill/>
                  </a:rPr>
                  <a:t> </a:t>
                </a:r>
              </a:p>
            </p:txBody>
          </p:sp>
        </mc:Fallback>
      </mc:AlternateContent>
      <p:pic>
        <p:nvPicPr>
          <p:cNvPr id="4" name="Picture 2">
            <a:extLst>
              <a:ext uri="{FF2B5EF4-FFF2-40B4-BE49-F238E27FC236}">
                <a16:creationId xmlns:a16="http://schemas.microsoft.com/office/drawing/2014/main" id="{5D7208DD-F827-73A1-F894-25D085789D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002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C488F-EE2A-86D9-9AA1-2DBA0BD52BD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0F4507E-90AB-6146-28F6-5BDB24869798}"/>
              </a:ext>
            </a:extLst>
          </p:cNvPr>
          <p:cNvSpPr>
            <a:spLocks noGrp="1"/>
          </p:cNvSpPr>
          <p:nvPr>
            <p:ph type="title"/>
          </p:nvPr>
        </p:nvSpPr>
        <p:spPr/>
        <p:txBody>
          <a:bodyPr/>
          <a:lstStyle/>
          <a:p>
            <a:r>
              <a:rPr lang="fr-CH" dirty="0"/>
              <a:t>Introduction - Signatures digitales</a:t>
            </a:r>
          </a:p>
        </p:txBody>
      </p:sp>
      <p:sp>
        <p:nvSpPr>
          <p:cNvPr id="3" name="Espace réservé du contenu 2">
            <a:extLst>
              <a:ext uri="{FF2B5EF4-FFF2-40B4-BE49-F238E27FC236}">
                <a16:creationId xmlns:a16="http://schemas.microsoft.com/office/drawing/2014/main" id="{2D00291B-59F6-8BD5-447B-641512E7FFD6}"/>
              </a:ext>
            </a:extLst>
          </p:cNvPr>
          <p:cNvSpPr>
            <a:spLocks noGrp="1"/>
          </p:cNvSpPr>
          <p:nvPr>
            <p:ph idx="1"/>
          </p:nvPr>
        </p:nvSpPr>
        <p:spPr/>
        <p:txBody>
          <a:bodyPr/>
          <a:lstStyle/>
          <a:p>
            <a:r>
              <a:rPr lang="fr-CH" dirty="0"/>
              <a:t>Signatures digitales largement répandues</a:t>
            </a:r>
          </a:p>
          <a:p>
            <a:r>
              <a:rPr lang="fr-CH" dirty="0"/>
              <a:t>Authentifier un client, un serveur</a:t>
            </a:r>
          </a:p>
          <a:p>
            <a:r>
              <a:rPr lang="fr-CH" dirty="0"/>
              <a:t>Souvent combiné avec d’autres algorithmes cryptographiques</a:t>
            </a:r>
          </a:p>
          <a:p>
            <a:r>
              <a:rPr lang="fr-CH" dirty="0"/>
              <a:t>Paire de clé publique et privée</a:t>
            </a:r>
          </a:p>
        </p:txBody>
      </p:sp>
      <p:pic>
        <p:nvPicPr>
          <p:cNvPr id="5" name="Picture 2">
            <a:extLst>
              <a:ext uri="{FF2B5EF4-FFF2-40B4-BE49-F238E27FC236}">
                <a16:creationId xmlns:a16="http://schemas.microsoft.com/office/drawing/2014/main" id="{9787E687-4FC6-F11D-C782-ACF11C781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456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98B6B-7C4C-0CE9-54BC-9E8CC494E2E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B6E406F-A37C-6192-BF29-EE619FCC2791}"/>
              </a:ext>
            </a:extLst>
          </p:cNvPr>
          <p:cNvSpPr>
            <a:spLocks noGrp="1"/>
          </p:cNvSpPr>
          <p:nvPr>
            <p:ph type="title"/>
          </p:nvPr>
        </p:nvSpPr>
        <p:spPr/>
        <p:txBody>
          <a:bodyPr/>
          <a:lstStyle/>
          <a:p>
            <a:r>
              <a:rPr lang="fr-CH" dirty="0"/>
              <a:t>Expression du </a:t>
            </a:r>
            <a:r>
              <a:rPr lang="fr-CH" dirty="0" err="1"/>
              <a:t>padding</a:t>
            </a:r>
            <a:endParaRPr lang="fr-CH"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F4D9648-7971-1963-1C8A-CE53B7C9FC1D}"/>
                  </a:ext>
                </a:extLst>
              </p:cNvPr>
              <p:cNvSpPr>
                <a:spLocks noGrp="1"/>
              </p:cNvSpPr>
              <p:nvPr>
                <p:ph idx="1"/>
              </p:nvPr>
            </p:nvSpPr>
            <p:spPr/>
            <p:txBody>
              <a:bodyPr/>
              <a:lstStyle/>
              <a:p>
                <a:r>
                  <a:rPr lang="fr-CH" dirty="0"/>
                  <a:t> PKCS#1 V1.5 pour signatures</a:t>
                </a:r>
              </a:p>
              <a:p>
                <a:endParaRPr lang="fr-CH" dirty="0"/>
              </a:p>
              <a:p>
                <a:pPr marL="0" indent="0" algn="ctr">
                  <a:buNone/>
                </a:pPr>
                <a:r>
                  <a:rPr lang="fr-CH" b="0" dirty="0">
                    <a:latin typeface="Cambria Math" panose="02040503050406030204" pitchFamily="18" charset="0"/>
                  </a:rPr>
                  <a:t>00 || 01 || FF ... FF || ASN.1 || Hash(m)</a:t>
                </a:r>
              </a:p>
              <a:p>
                <a:pPr marL="0" indent="0">
                  <a:buNone/>
                </a:pPr>
                <a:endParaRPr lang="fr-CH" i="1" dirty="0">
                  <a:latin typeface="Cambria Math" panose="02040503050406030204" pitchFamily="18" charset="0"/>
                </a:endParaRPr>
              </a:p>
              <a:p>
                <a:pPr marL="0" indent="0">
                  <a:buNone/>
                </a:pPr>
                <a:endParaRPr lang="en-GB"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𝑥</m:t>
                      </m:r>
                    </m:oMath>
                  </m:oMathPara>
                </a14:m>
                <a:endParaRPr lang="fr-CH" dirty="0"/>
              </a:p>
              <a:p>
                <a:r>
                  <a:rPr lang="fr-CH" i="1" dirty="0">
                    <a:latin typeface="Cambria Math" panose="02040503050406030204" pitchFamily="18" charset="0"/>
                    <a:ea typeface="Cambria Math" panose="02040503050406030204" pitchFamily="18" charset="0"/>
                  </a:rPr>
                  <a:t>a</a:t>
                </a:r>
                <a:r>
                  <a:rPr lang="fr-CH" dirty="0"/>
                  <a:t> connu</a:t>
                </a:r>
              </a:p>
              <a:p>
                <a:r>
                  <a:rPr lang="fr-CH" i="1" dirty="0">
                    <a:latin typeface="Cambria Math" panose="02040503050406030204" pitchFamily="18" charset="0"/>
                    <a:ea typeface="Cambria Math" panose="02040503050406030204" pitchFamily="18" charset="0"/>
                  </a:rPr>
                  <a:t>x</a:t>
                </a:r>
                <a:r>
                  <a:rPr lang="fr-CH" dirty="0"/>
                  <a:t> inconnu</a:t>
                </a:r>
              </a:p>
            </p:txBody>
          </p:sp>
        </mc:Choice>
        <mc:Fallback xmlns="">
          <p:sp>
            <p:nvSpPr>
              <p:cNvPr id="3" name="Espace réservé du contenu 2">
                <a:extLst>
                  <a:ext uri="{FF2B5EF4-FFF2-40B4-BE49-F238E27FC236}">
                    <a16:creationId xmlns:a16="http://schemas.microsoft.com/office/drawing/2014/main" id="{AF4D9648-7971-1963-1C8A-CE53B7C9FC1D}"/>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fr-CH">
                    <a:noFill/>
                  </a:rPr>
                  <a:t> </a:t>
                </a:r>
              </a:p>
            </p:txBody>
          </p:sp>
        </mc:Fallback>
      </mc:AlternateContent>
      <p:pic>
        <p:nvPicPr>
          <p:cNvPr id="4" name="Picture 2">
            <a:extLst>
              <a:ext uri="{FF2B5EF4-FFF2-40B4-BE49-F238E27FC236}">
                <a16:creationId xmlns:a16="http://schemas.microsoft.com/office/drawing/2014/main" id="{5C5DDF5E-1786-4ACB-B930-EC90967C6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755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9B48C-03D8-5E70-9FE6-62BE8318AFC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B4F9520-154C-ECF6-2CB7-4EA0A1B7B480}"/>
              </a:ext>
            </a:extLst>
          </p:cNvPr>
          <p:cNvSpPr>
            <a:spLocks noGrp="1"/>
          </p:cNvSpPr>
          <p:nvPr>
            <p:ph type="title"/>
          </p:nvPr>
        </p:nvSpPr>
        <p:spPr/>
        <p:txBody>
          <a:bodyPr/>
          <a:lstStyle/>
          <a:p>
            <a:r>
              <a:rPr lang="fr-CH" dirty="0"/>
              <a:t>Expression du </a:t>
            </a:r>
            <a:r>
              <a:rPr lang="fr-CH" dirty="0" err="1"/>
              <a:t>padding</a:t>
            </a:r>
            <a:endParaRPr lang="fr-CH"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0266946E-282A-1A70-13BC-DBE1DCEA50B8}"/>
                  </a:ext>
                </a:extLst>
              </p:cNvPr>
              <p:cNvSpPr>
                <a:spLocks noGrp="1"/>
              </p:cNvSpPr>
              <p:nvPr>
                <p:ph idx="1"/>
              </p:nvPr>
            </p:nvSpPr>
            <p:spPr/>
            <p:txBody>
              <a:bodyPr>
                <a:normAutofit/>
              </a:bodyPr>
              <a:lstStyle/>
              <a:p>
                <a:r>
                  <a:rPr lang="fr-CH" dirty="0"/>
                  <a:t> PKCS#1 V1.5 pour signatures</a:t>
                </a:r>
              </a:p>
              <a:p>
                <a:endParaRPr lang="fr-CH" dirty="0"/>
              </a:p>
              <a:p>
                <a:pPr marL="0" indent="0" algn="ctr">
                  <a:buNone/>
                </a:pPr>
                <a:r>
                  <a:rPr lang="fr-CH" b="0" dirty="0">
                    <a:highlight>
                      <a:srgbClr val="00FF00"/>
                    </a:highlight>
                    <a:latin typeface="Cambria Math" panose="02040503050406030204" pitchFamily="18" charset="0"/>
                  </a:rPr>
                  <a:t>00 || 01 || FF ... FF || ASN.1 </a:t>
                </a:r>
                <a:r>
                  <a:rPr lang="fr-CH" b="0" dirty="0">
                    <a:latin typeface="Cambria Math" panose="02040503050406030204" pitchFamily="18" charset="0"/>
                  </a:rPr>
                  <a:t>|| </a:t>
                </a:r>
                <a:r>
                  <a:rPr lang="fr-CH" b="0" dirty="0">
                    <a:highlight>
                      <a:srgbClr val="FF0000"/>
                    </a:highlight>
                    <a:latin typeface="Cambria Math" panose="02040503050406030204" pitchFamily="18" charset="0"/>
                  </a:rPr>
                  <a:t>Hash(m)</a:t>
                </a:r>
              </a:p>
              <a:p>
                <a:pPr marL="0" indent="0">
                  <a:buNone/>
                </a:pPr>
                <a:endParaRPr lang="fr-CH" i="1" dirty="0">
                  <a:latin typeface="Cambria Math" panose="02040503050406030204" pitchFamily="18" charset="0"/>
                </a:endParaRPr>
              </a:p>
              <a:p>
                <a:pPr marL="0" indent="0">
                  <a:buNone/>
                </a:pPr>
                <a:endParaRPr lang="en-GB"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smtClean="0">
                          <a:highlight>
                            <a:srgbClr val="00FF00"/>
                          </a:highlight>
                          <a:latin typeface="Cambria Math" panose="02040503050406030204" pitchFamily="18" charset="0"/>
                        </a:rPr>
                        <m:t>𝑎</m:t>
                      </m:r>
                      <m:r>
                        <a:rPr lang="en-GB" b="0" i="1" smtClean="0">
                          <a:latin typeface="Cambria Math" panose="02040503050406030204" pitchFamily="18" charset="0"/>
                        </a:rPr>
                        <m:t>+</m:t>
                      </m:r>
                      <m:r>
                        <a:rPr lang="en-GB" b="0" i="1" smtClean="0">
                          <a:highlight>
                            <a:srgbClr val="FF0000"/>
                          </a:highlight>
                          <a:latin typeface="Cambria Math" panose="02040503050406030204" pitchFamily="18" charset="0"/>
                        </a:rPr>
                        <m:t>𝑥</m:t>
                      </m:r>
                    </m:oMath>
                  </m:oMathPara>
                </a14:m>
                <a:endParaRPr lang="fr-CH" dirty="0">
                  <a:highlight>
                    <a:srgbClr val="FF0000"/>
                  </a:highlight>
                </a:endParaRPr>
              </a:p>
              <a:p>
                <a:r>
                  <a:rPr lang="fr-CH" i="1" dirty="0">
                    <a:highlight>
                      <a:srgbClr val="00FF00"/>
                    </a:highlight>
                    <a:latin typeface="Cambria Math" panose="02040503050406030204" pitchFamily="18" charset="0"/>
                    <a:ea typeface="Cambria Math" panose="02040503050406030204" pitchFamily="18" charset="0"/>
                  </a:rPr>
                  <a:t>a</a:t>
                </a:r>
                <a:r>
                  <a:rPr lang="fr-CH" dirty="0">
                    <a:highlight>
                      <a:srgbClr val="00FF00"/>
                    </a:highlight>
                  </a:rPr>
                  <a:t> connu</a:t>
                </a:r>
              </a:p>
              <a:p>
                <a:r>
                  <a:rPr lang="fr-CH" i="1" dirty="0">
                    <a:highlight>
                      <a:srgbClr val="FF0000"/>
                    </a:highlight>
                    <a:latin typeface="Cambria Math" panose="02040503050406030204" pitchFamily="18" charset="0"/>
                    <a:ea typeface="Cambria Math" panose="02040503050406030204" pitchFamily="18" charset="0"/>
                  </a:rPr>
                  <a:t>x</a:t>
                </a:r>
                <a:r>
                  <a:rPr lang="fr-CH" dirty="0">
                    <a:highlight>
                      <a:srgbClr val="FF0000"/>
                    </a:highlight>
                  </a:rPr>
                  <a:t> inconnu</a:t>
                </a:r>
              </a:p>
            </p:txBody>
          </p:sp>
        </mc:Choice>
        <mc:Fallback xmlns="">
          <p:sp>
            <p:nvSpPr>
              <p:cNvPr id="3" name="Espace réservé du contenu 2">
                <a:extLst>
                  <a:ext uri="{FF2B5EF4-FFF2-40B4-BE49-F238E27FC236}">
                    <a16:creationId xmlns:a16="http://schemas.microsoft.com/office/drawing/2014/main" id="{0266946E-282A-1A70-13BC-DBE1DCEA50B8}"/>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fr-CH">
                    <a:noFill/>
                  </a:rPr>
                  <a:t> </a:t>
                </a:r>
              </a:p>
            </p:txBody>
          </p:sp>
        </mc:Fallback>
      </mc:AlternateContent>
      <p:pic>
        <p:nvPicPr>
          <p:cNvPr id="4" name="Picture 2">
            <a:extLst>
              <a:ext uri="{FF2B5EF4-FFF2-40B4-BE49-F238E27FC236}">
                <a16:creationId xmlns:a16="http://schemas.microsoft.com/office/drawing/2014/main" id="{56C6422E-681B-8D2D-9054-C7149F64D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965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2CA9CC-4A61-0425-9615-F5DE6DD8B7C0}"/>
              </a:ext>
            </a:extLst>
          </p:cNvPr>
          <p:cNvSpPr>
            <a:spLocks noGrp="1"/>
          </p:cNvSpPr>
          <p:nvPr>
            <p:ph type="title"/>
          </p:nvPr>
        </p:nvSpPr>
        <p:spPr/>
        <p:txBody>
          <a:bodyPr/>
          <a:lstStyle/>
          <a:p>
            <a:r>
              <a:rPr lang="fr-CH" dirty="0"/>
              <a:t>Théorème des restes chinois - Déduction</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784A6639-9AEF-BD42-1ADD-7FBD1BDC262E}"/>
                  </a:ext>
                </a:extLst>
              </p:cNvPr>
              <p:cNvSpPr>
                <a:spLocks noGrp="1"/>
              </p:cNvSpPr>
              <p:nvPr>
                <p:ph idx="1"/>
              </p:nvPr>
            </p:nvSpPr>
            <p:spPr/>
            <p:txBody>
              <a:bodyPr>
                <a:normAutofit/>
              </a:bodyPr>
              <a:lstStyle/>
              <a:p>
                <a:r>
                  <a:rPr lang="fr-CH" dirty="0"/>
                  <a:t>Posons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 </m:t>
                    </m:r>
                  </m:oMath>
                </a14:m>
                <a:r>
                  <a:rPr lang="fr-CH" dirty="0"/>
                  <a:t>et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m:t>
                        </m:r>
                      </m:sup>
                    </m:sSup>
                  </m:oMath>
                </a14:m>
                <a:r>
                  <a:rPr lang="fr-CH" dirty="0">
                    <a:latin typeface="Cambria Math" panose="02040503050406030204" pitchFamily="18" charset="0"/>
                    <a:ea typeface="Cambria Math" panose="02040503050406030204" pitchFamily="18" charset="0"/>
                  </a:rPr>
                  <a:t>avec </a:t>
                </a:r>
                <a14:m>
                  <m:oMath xmlns:m="http://schemas.openxmlformats.org/officeDocument/2006/math">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oMath>
                </a14:m>
                <a:endParaRPr lang="fr-CH" dirty="0">
                  <a:latin typeface="Cambria Math" panose="02040503050406030204" pitchFamily="18" charset="0"/>
                  <a:ea typeface="Cambria Math" panose="02040503050406030204" pitchFamily="18" charset="0"/>
                </a:endParaRPr>
              </a:p>
              <a:p>
                <a:r>
                  <a:rPr lang="fr-CH" dirty="0">
                    <a:ea typeface="Cambria Math" panose="02040503050406030204" pitchFamily="18" charset="0"/>
                  </a:rPr>
                  <a:t>En sachant que :</a:t>
                </a:r>
              </a:p>
              <a:p>
                <a:pPr marL="0" indent="0" algn="ctr">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𝑚𝑜𝑑</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m:t>
                      </m:r>
                      <m:r>
                        <a:rPr lang="fr-CH"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𝑥</m:t>
                          </m:r>
                        </m:e>
                        <m:sup>
                          <m:r>
                            <a:rPr lang="en-GB" b="0" i="1" smtClean="0">
                              <a:latin typeface="Cambria Math" panose="02040503050406030204" pitchFamily="18" charset="0"/>
                              <a:ea typeface="Cambria Math" panose="02040503050406030204" pitchFamily="18" charset="0"/>
                            </a:rPr>
                            <m:t>′</m:t>
                          </m:r>
                        </m:sup>
                      </m:sSup>
                      <m:r>
                        <a:rPr lang="en-GB" b="0" i="1" smtClean="0">
                          <a:latin typeface="Cambria Math" panose="02040503050406030204" pitchFamily="18" charset="0"/>
                          <a:ea typeface="Cambria Math" panose="02040503050406030204" pitchFamily="18" charset="0"/>
                        </a:rPr>
                        <m:t>𝑚𝑜𝑑</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m:t>
                      </m:r>
                    </m:oMath>
                  </m:oMathPara>
                </a14:m>
                <a:endParaRPr lang="en-GB" b="0"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𝑚𝑜𝑑</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𝑞</m:t>
                      </m:r>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𝑥</m:t>
                          </m:r>
                        </m:e>
                        <m:sup>
                          <m:r>
                            <a:rPr lang="en-GB" b="0" i="1" smtClean="0">
                              <a:latin typeface="Cambria Math" panose="02040503050406030204" pitchFamily="18" charset="0"/>
                              <a:ea typeface="Cambria Math" panose="02040503050406030204" pitchFamily="18" charset="0"/>
                            </a:rPr>
                            <m:t>′</m:t>
                          </m:r>
                        </m:sup>
                      </m:sSup>
                      <m:r>
                        <a:rPr lang="en-GB" b="0" i="1" smtClean="0">
                          <a:latin typeface="Cambria Math" panose="02040503050406030204" pitchFamily="18" charset="0"/>
                          <a:ea typeface="Cambria Math" panose="02040503050406030204" pitchFamily="18" charset="0"/>
                        </a:rPr>
                        <m:t>𝑚𝑜𝑑</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𝑞</m:t>
                      </m:r>
                    </m:oMath>
                  </m:oMathPara>
                </a14:m>
                <a:endParaRPr lang="fr-CH" dirty="0">
                  <a:latin typeface="Cambria Math" panose="02040503050406030204" pitchFamily="18" charset="0"/>
                  <a:ea typeface="Cambria Math" panose="02040503050406030204" pitchFamily="18" charset="0"/>
                </a:endParaRPr>
              </a:p>
              <a:p>
                <a:pPr marL="0" indent="0" algn="ctr">
                  <a:buNone/>
                </a:pPr>
                <a:endParaRPr lang="fr-CH" dirty="0">
                  <a:latin typeface="Cambria Math" panose="02040503050406030204" pitchFamily="18" charset="0"/>
                  <a:ea typeface="Cambria Math" panose="02040503050406030204" pitchFamily="18" charset="0"/>
                </a:endParaRPr>
              </a:p>
              <a:p>
                <a:pPr marL="0" indent="0">
                  <a:buNone/>
                </a:pPr>
                <a:r>
                  <a:rPr lang="fr-CH" dirty="0">
                    <a:ea typeface="Cambria Math" panose="02040503050406030204" pitchFamily="18" charset="0"/>
                  </a:rPr>
                  <a:t>Que peut-on en déduire ?</a:t>
                </a:r>
              </a:p>
              <a:p>
                <a:pPr marL="0" indent="0">
                  <a:buNone/>
                </a:pPr>
                <a:endParaRPr lang="fr-CH" dirty="0">
                  <a:ea typeface="Cambria Math" panose="02040503050406030204" pitchFamily="18" charset="0"/>
                </a:endParaRPr>
              </a:p>
              <a:p>
                <a:pPr marL="0" indent="0">
                  <a:buNone/>
                </a:pPr>
                <a:endParaRPr lang="fr-CH" dirty="0">
                  <a:ea typeface="Cambria Math" panose="02040503050406030204" pitchFamily="18" charset="0"/>
                </a:endParaRPr>
              </a:p>
              <a:p>
                <a:pPr marL="0" indent="0">
                  <a:buNone/>
                </a:pPr>
                <a:r>
                  <a:rPr lang="fr-CH" dirty="0">
                    <a:ea typeface="Cambria Math" panose="02040503050406030204" pitchFamily="18" charset="0"/>
                  </a:rPr>
                  <a:t>Nous considérons donc ici une erreur de calcul dans l’anneau </a:t>
                </a:r>
                <a14:m>
                  <m:oMath xmlns:m="http://schemas.openxmlformats.org/officeDocument/2006/math">
                    <m:sSub>
                      <m:sSubPr>
                        <m:ctrlPr>
                          <a:rPr lang="fr-CH" i="1" smtClean="0">
                            <a:latin typeface="Cambria Math" panose="02040503050406030204" pitchFamily="18" charset="0"/>
                            <a:ea typeface="Cambria Math" panose="02040503050406030204" pitchFamily="18" charset="0"/>
                          </a:rPr>
                        </m:ctrlPr>
                      </m:sSubPr>
                      <m:e>
                        <m:r>
                          <a:rPr lang="fr-CH" i="1">
                            <a:latin typeface="Cambria Math" panose="02040503050406030204" pitchFamily="18" charset="0"/>
                            <a:ea typeface="Cambria Math" panose="02040503050406030204" pitchFamily="18" charset="0"/>
                          </a:rPr>
                          <m:t>ℤ</m:t>
                        </m:r>
                      </m:e>
                      <m:sub>
                        <m:r>
                          <a:rPr lang="en-GB" b="0" i="1" smtClean="0">
                            <a:latin typeface="Cambria Math" panose="02040503050406030204" pitchFamily="18" charset="0"/>
                            <a:ea typeface="Cambria Math" panose="02040503050406030204" pitchFamily="18" charset="0"/>
                          </a:rPr>
                          <m:t>𝑞</m:t>
                        </m:r>
                      </m:sub>
                    </m:sSub>
                  </m:oMath>
                </a14:m>
                <a:endParaRPr lang="fr-CH" dirty="0">
                  <a:ea typeface="Cambria Math" panose="02040503050406030204" pitchFamily="18" charset="0"/>
                </a:endParaRPr>
              </a:p>
            </p:txBody>
          </p:sp>
        </mc:Choice>
        <mc:Fallback xmlns="">
          <p:sp>
            <p:nvSpPr>
              <p:cNvPr id="3" name="Espace réservé du contenu 2">
                <a:extLst>
                  <a:ext uri="{FF2B5EF4-FFF2-40B4-BE49-F238E27FC236}">
                    <a16:creationId xmlns:a16="http://schemas.microsoft.com/office/drawing/2014/main" id="{784A6639-9AEF-BD42-1ADD-7FBD1BDC262E}"/>
                  </a:ext>
                </a:extLst>
              </p:cNvPr>
              <p:cNvSpPr>
                <a:spLocks noGrp="1" noRot="1" noChangeAspect="1" noMove="1" noResize="1" noEditPoints="1" noAdjustHandles="1" noChangeArrowheads="1" noChangeShapeType="1" noTextEdit="1"/>
              </p:cNvSpPr>
              <p:nvPr>
                <p:ph idx="1"/>
              </p:nvPr>
            </p:nvSpPr>
            <p:spPr>
              <a:blipFill>
                <a:blip r:embed="rId2"/>
                <a:stretch>
                  <a:fillRect l="-1217" t="-2801" b="-3361"/>
                </a:stretch>
              </a:blipFill>
            </p:spPr>
            <p:txBody>
              <a:bodyPr/>
              <a:lstStyle/>
              <a:p>
                <a:r>
                  <a:rPr lang="fr-CH">
                    <a:noFill/>
                  </a:rPr>
                  <a:t> </a:t>
                </a:r>
              </a:p>
            </p:txBody>
          </p:sp>
        </mc:Fallback>
      </mc:AlternateContent>
      <p:pic>
        <p:nvPicPr>
          <p:cNvPr id="4" name="Picture 2">
            <a:extLst>
              <a:ext uri="{FF2B5EF4-FFF2-40B4-BE49-F238E27FC236}">
                <a16:creationId xmlns:a16="http://schemas.microsoft.com/office/drawing/2014/main" id="{C5F516EE-05CB-DD7E-51CC-D9306F4C8F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110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DF769E-2202-9386-74B0-749D3CB0031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FA9DE44-4061-B521-FE24-AB9C4B6E10FA}"/>
              </a:ext>
            </a:extLst>
          </p:cNvPr>
          <p:cNvSpPr>
            <a:spLocks noGrp="1"/>
          </p:cNvSpPr>
          <p:nvPr>
            <p:ph type="title"/>
          </p:nvPr>
        </p:nvSpPr>
        <p:spPr/>
        <p:txBody>
          <a:bodyPr/>
          <a:lstStyle/>
          <a:p>
            <a:r>
              <a:rPr lang="fr-CH" dirty="0"/>
              <a:t>Théorème des restes chinois - Déduction</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D6C51C13-FFBC-7475-497F-6001D4B549AB}"/>
                  </a:ext>
                </a:extLst>
              </p:cNvPr>
              <p:cNvSpPr>
                <a:spLocks noGrp="1"/>
              </p:cNvSpPr>
              <p:nvPr>
                <p:ph idx="1"/>
              </p:nvPr>
            </p:nvSpPr>
            <p:spPr/>
            <p:txBody>
              <a:bodyPr/>
              <a:lstStyle/>
              <a:p>
                <a:pPr marL="0" indent="0" algn="ctr">
                  <a:buNone/>
                </a:pPr>
                <a:endParaRPr lang="en-GB" dirty="0">
                  <a:ea typeface="Cambria Math" panose="02040503050406030204" pitchFamily="18" charset="0"/>
                </a:endParaRPr>
              </a:p>
              <a:p>
                <a:pPr marL="0" indent="0" algn="ctr">
                  <a:buNone/>
                </a:pPr>
                <a:r>
                  <a:rPr lang="en-GB" b="0" dirty="0">
                    <a:ea typeface="Cambria Math" panose="02040503050406030204" pitchFamily="18" charset="0"/>
                  </a:rPr>
                  <a:t>(</a:t>
                </a:r>
                <a14:m>
                  <m:oMath xmlns:m="http://schemas.openxmlformats.org/officeDocument/2006/math">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𝑚𝑜𝑑</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m:t>
                    </m:r>
                    <m:r>
                      <a:rPr lang="fr-CH"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0</m:t>
                    </m:r>
                  </m:oMath>
                </a14:m>
                <a:endParaRPr lang="en-GB" b="0" dirty="0">
                  <a:latin typeface="Cambria Math" panose="02040503050406030204" pitchFamily="18" charset="0"/>
                  <a:ea typeface="Cambria Math" panose="02040503050406030204" pitchFamily="18" charset="0"/>
                </a:endParaRPr>
              </a:p>
              <a:p>
                <a:pPr marL="0" indent="0" algn="ctr">
                  <a:buNone/>
                </a:pPr>
                <a:endParaRPr lang="en-GB" b="0"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𝑥</m:t>
                          </m:r>
                        </m:e>
                        <m:sup>
                          <m:r>
                            <a:rPr lang="en-GB" b="0" i="1" smtClean="0">
                              <a:latin typeface="Cambria Math" panose="02040503050406030204" pitchFamily="18" charset="0"/>
                              <a:ea typeface="Cambria Math" panose="02040503050406030204" pitchFamily="18" charset="0"/>
                            </a:rPr>
                            <m:t>′</m:t>
                          </m:r>
                        </m:sup>
                      </m:sSup>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𝑚𝑜𝑑</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𝑞</m:t>
                      </m:r>
                      <m:r>
                        <a:rPr lang="en-GB" b="0" i="1" smtClean="0">
                          <a:latin typeface="Cambria Math" panose="02040503050406030204" pitchFamily="18" charset="0"/>
                          <a:ea typeface="Cambria Math" panose="02040503050406030204" pitchFamily="18" charset="0"/>
                        </a:rPr>
                        <m:t> ≠0</m:t>
                      </m:r>
                    </m:oMath>
                  </m:oMathPara>
                </a14:m>
                <a:endParaRPr lang="fr-CH" dirty="0">
                  <a:latin typeface="Cambria Math" panose="02040503050406030204" pitchFamily="18" charset="0"/>
                  <a:ea typeface="Cambria Math" panose="02040503050406030204" pitchFamily="18" charset="0"/>
                </a:endParaRPr>
              </a:p>
              <a:p>
                <a:pPr marL="0" indent="0" algn="ctr">
                  <a:buNone/>
                </a:pPr>
                <a:endParaRPr lang="fr-CH"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𝑥</m:t>
                              </m:r>
                            </m:e>
                            <m:sup>
                              <m:r>
                                <a:rPr lang="en-GB" b="0" i="1" smtClean="0">
                                  <a:latin typeface="Cambria Math" panose="02040503050406030204" pitchFamily="18" charset="0"/>
                                  <a:ea typeface="Cambria Math" panose="02040503050406030204" pitchFamily="18" charset="0"/>
                                </a:rPr>
                                <m:t>′</m:t>
                              </m:r>
                            </m:sup>
                          </m:sSup>
                        </m:e>
                      </m:d>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𝑚𝑜𝑑</m:t>
                      </m:r>
                      <m:r>
                        <a:rPr lang="en-GB"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𝑘</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m:t>
                      </m:r>
                      <m:r>
                        <a:rPr lang="en-GB" b="0" i="1" smtClean="0">
                          <a:latin typeface="Cambria Math" panose="02040503050406030204" pitchFamily="18" charset="0"/>
                          <a:ea typeface="Cambria Math" panose="02040503050406030204" pitchFamily="18" charset="0"/>
                        </a:rPr>
                        <m:t> </m:t>
                      </m:r>
                      <m:r>
                        <m:rPr>
                          <m:nor/>
                        </m:rPr>
                        <a:rPr lang="fr-CH" dirty="0">
                          <a:latin typeface="Cambria Math" panose="02040503050406030204" pitchFamily="18" charset="0"/>
                          <a:ea typeface="Cambria Math" panose="02040503050406030204" pitchFamily="18" charset="0"/>
                        </a:rPr>
                        <m:t>mod</m:t>
                      </m:r>
                      <m:r>
                        <m:rPr>
                          <m:nor/>
                        </m:rPr>
                        <a:rPr lang="fr-CH" dirty="0">
                          <a:latin typeface="Cambria Math" panose="02040503050406030204" pitchFamily="18" charset="0"/>
                          <a:ea typeface="Cambria Math" panose="02040503050406030204" pitchFamily="18" charset="0"/>
                        </a:rPr>
                        <m:t> </m:t>
                      </m:r>
                      <m:r>
                        <m:rPr>
                          <m:nor/>
                        </m:rPr>
                        <a:rPr lang="fr-CH" dirty="0">
                          <a:latin typeface="Cambria Math" panose="02040503050406030204" pitchFamily="18" charset="0"/>
                          <a:ea typeface="Cambria Math" panose="02040503050406030204" pitchFamily="18" charset="0"/>
                        </a:rPr>
                        <m:t>N</m:t>
                      </m:r>
                      <m:r>
                        <m:rPr>
                          <m:nor/>
                        </m:rPr>
                        <a:rPr lang="fr-CH" dirty="0">
                          <a:latin typeface="Cambria Math" panose="02040503050406030204" pitchFamily="18" charset="0"/>
                          <a:ea typeface="Cambria Math" panose="02040503050406030204" pitchFamily="18" charset="0"/>
                        </a:rPr>
                        <m:t> </m:t>
                      </m:r>
                      <m:r>
                        <m:rPr>
                          <m:nor/>
                        </m:rPr>
                        <a:rPr lang="fr-CH" dirty="0">
                          <a:latin typeface="Cambria Math" panose="02040503050406030204" pitchFamily="18" charset="0"/>
                          <a:ea typeface="Cambria Math" panose="02040503050406030204" pitchFamily="18" charset="0"/>
                        </a:rPr>
                        <m:t>avec</m:t>
                      </m:r>
                      <m:r>
                        <m:rPr>
                          <m:nor/>
                        </m:rPr>
                        <a:rPr lang="fr-CH" dirty="0">
                          <a:latin typeface="Cambria Math" panose="02040503050406030204" pitchFamily="18" charset="0"/>
                          <a:ea typeface="Cambria Math" panose="02040503050406030204" pitchFamily="18" charset="0"/>
                        </a:rPr>
                        <m:t> </m:t>
                      </m:r>
                      <m:r>
                        <m:rPr>
                          <m:nor/>
                        </m:rPr>
                        <a:rPr lang="fr-CH" dirty="0">
                          <a:latin typeface="Cambria Math" panose="02040503050406030204" pitchFamily="18" charset="0"/>
                          <a:ea typeface="Cambria Math" panose="02040503050406030204" pitchFamily="18" charset="0"/>
                        </a:rPr>
                        <m:t>k</m:t>
                      </m:r>
                      <m:r>
                        <m:rPr>
                          <m:nor/>
                        </m:rPr>
                        <a:rPr lang="en-GB" b="0" i="0" dirty="0" smtClean="0">
                          <a:latin typeface="Cambria Math" panose="02040503050406030204" pitchFamily="18" charset="0"/>
                          <a:ea typeface="Cambria Math" panose="02040503050406030204" pitchFamily="18" charset="0"/>
                        </a:rPr>
                        <m:t> </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ℤ</m:t>
                      </m:r>
                    </m:oMath>
                  </m:oMathPara>
                </a14:m>
                <a:endParaRPr lang="fr-CH" dirty="0">
                  <a:latin typeface="Cambria Math" panose="02040503050406030204" pitchFamily="18" charset="0"/>
                  <a:ea typeface="Cambria Math" panose="02040503050406030204" pitchFamily="18" charset="0"/>
                </a:endParaRPr>
              </a:p>
              <a:p>
                <a:pPr marL="0" indent="0" algn="ctr">
                  <a:buNone/>
                </a:pPr>
                <a:endParaRPr lang="fr-CH" dirty="0">
                  <a:latin typeface="Cambria Math" panose="02040503050406030204" pitchFamily="18" charset="0"/>
                  <a:ea typeface="Cambria Math" panose="02040503050406030204" pitchFamily="18" charset="0"/>
                </a:endParaRPr>
              </a:p>
              <a:p>
                <a:pPr marL="0" indent="0">
                  <a:buNone/>
                </a:pPr>
                <a:r>
                  <a:rPr lang="fr-CH" dirty="0">
                    <a:ea typeface="Cambria Math" panose="02040503050406030204" pitchFamily="18" charset="0"/>
                  </a:rPr>
                  <a:t>Avec </a:t>
                </a:r>
                <a14:m>
                  <m:oMath xmlns:m="http://schemas.openxmlformats.org/officeDocument/2006/math">
                    <m:r>
                      <a:rPr lang="en-GB" b="0" i="1" smtClean="0">
                        <a:latin typeface="Cambria Math" panose="02040503050406030204" pitchFamily="18" charset="0"/>
                        <a:ea typeface="Cambria Math" panose="02040503050406030204" pitchFamily="18" charset="0"/>
                      </a:rPr>
                      <m:t>𝑥</m:t>
                    </m:r>
                  </m:oMath>
                </a14:m>
                <a:r>
                  <a:rPr lang="fr-CH" dirty="0">
                    <a:ea typeface="Cambria Math" panose="02040503050406030204" pitchFamily="18" charset="0"/>
                  </a:rPr>
                  <a:t> une signature valide et </a:t>
                </a:r>
                <a14:m>
                  <m:oMath xmlns:m="http://schemas.openxmlformats.org/officeDocument/2006/math">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oMath>
                </a14:m>
                <a:r>
                  <a:rPr lang="fr-CH" dirty="0">
                    <a:ea typeface="Cambria Math" panose="02040503050406030204" pitchFamily="18" charset="0"/>
                  </a:rPr>
                  <a:t> une signature invalide par exemple.</a:t>
                </a:r>
              </a:p>
            </p:txBody>
          </p:sp>
        </mc:Choice>
        <mc:Fallback xmlns="">
          <p:sp>
            <p:nvSpPr>
              <p:cNvPr id="3" name="Espace réservé du contenu 2">
                <a:extLst>
                  <a:ext uri="{FF2B5EF4-FFF2-40B4-BE49-F238E27FC236}">
                    <a16:creationId xmlns:a16="http://schemas.microsoft.com/office/drawing/2014/main" id="{D6C51C13-FFBC-7475-497F-6001D4B549AB}"/>
                  </a:ext>
                </a:extLst>
              </p:cNvPr>
              <p:cNvSpPr>
                <a:spLocks noGrp="1" noRot="1" noChangeAspect="1" noMove="1" noResize="1" noEditPoints="1" noAdjustHandles="1" noChangeArrowheads="1" noChangeShapeType="1" noTextEdit="1"/>
              </p:cNvSpPr>
              <p:nvPr>
                <p:ph idx="1"/>
              </p:nvPr>
            </p:nvSpPr>
            <p:spPr>
              <a:blipFill>
                <a:blip r:embed="rId3"/>
                <a:stretch>
                  <a:fillRect l="-1217"/>
                </a:stretch>
              </a:blipFill>
            </p:spPr>
            <p:txBody>
              <a:bodyPr/>
              <a:lstStyle/>
              <a:p>
                <a:r>
                  <a:rPr lang="fr-CH">
                    <a:noFill/>
                  </a:rPr>
                  <a:t> </a:t>
                </a:r>
              </a:p>
            </p:txBody>
          </p:sp>
        </mc:Fallback>
      </mc:AlternateContent>
      <p:pic>
        <p:nvPicPr>
          <p:cNvPr id="4" name="Picture 2">
            <a:extLst>
              <a:ext uri="{FF2B5EF4-FFF2-40B4-BE49-F238E27FC236}">
                <a16:creationId xmlns:a16="http://schemas.microsoft.com/office/drawing/2014/main" id="{436D044A-C370-6AFF-342F-A155F13B1F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137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A65D9A-3F2C-69B4-3154-ABB83E1CF54A}"/>
              </a:ext>
            </a:extLst>
          </p:cNvPr>
          <p:cNvSpPr>
            <a:spLocks noGrp="1"/>
          </p:cNvSpPr>
          <p:nvPr>
            <p:ph type="title"/>
          </p:nvPr>
        </p:nvSpPr>
        <p:spPr/>
        <p:txBody>
          <a:bodyPr/>
          <a:lstStyle/>
          <a:p>
            <a:r>
              <a:rPr lang="fr-CH" dirty="0"/>
              <a:t>Conditions pour réussir l’attaque</a:t>
            </a:r>
          </a:p>
        </p:txBody>
      </p:sp>
      <p:sp>
        <p:nvSpPr>
          <p:cNvPr id="3" name="Espace réservé du contenu 2">
            <a:extLst>
              <a:ext uri="{FF2B5EF4-FFF2-40B4-BE49-F238E27FC236}">
                <a16:creationId xmlns:a16="http://schemas.microsoft.com/office/drawing/2014/main" id="{E5045492-C4E0-5A1C-D47B-AD51BE3CE468}"/>
              </a:ext>
            </a:extLst>
          </p:cNvPr>
          <p:cNvSpPr>
            <a:spLocks noGrp="1"/>
          </p:cNvSpPr>
          <p:nvPr>
            <p:ph idx="1"/>
          </p:nvPr>
        </p:nvSpPr>
        <p:spPr/>
        <p:txBody>
          <a:bodyPr/>
          <a:lstStyle/>
          <a:p>
            <a:r>
              <a:rPr lang="fr-CH" dirty="0"/>
              <a:t>Une signature PKCS#1 V1.5 invalide</a:t>
            </a:r>
          </a:p>
          <a:p>
            <a:r>
              <a:rPr lang="fr-CH" dirty="0"/>
              <a:t>Posséder la clé publique correspondante</a:t>
            </a:r>
          </a:p>
          <a:p>
            <a:r>
              <a:rPr lang="fr-CH" dirty="0"/>
              <a:t>Pour un message inconnu</a:t>
            </a:r>
          </a:p>
          <a:p>
            <a:r>
              <a:rPr lang="fr-CH" dirty="0"/>
              <a:t>Le calcul de la signature utilise le théorème des restes chinois</a:t>
            </a:r>
          </a:p>
          <a:p>
            <a:r>
              <a:rPr lang="fr-CH" dirty="0"/>
              <a:t>L’erreur de calcul apparait dans le monde des tuples</a:t>
            </a:r>
          </a:p>
        </p:txBody>
      </p:sp>
      <p:pic>
        <p:nvPicPr>
          <p:cNvPr id="4" name="Picture 2">
            <a:extLst>
              <a:ext uri="{FF2B5EF4-FFF2-40B4-BE49-F238E27FC236}">
                <a16:creationId xmlns:a16="http://schemas.microsoft.com/office/drawing/2014/main" id="{B52253EE-9EAC-7BC7-89AD-01C97DF9C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769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43DC59-7D1D-0024-95AB-4C5909298ECF}"/>
              </a:ext>
            </a:extLst>
          </p:cNvPr>
          <p:cNvSpPr>
            <a:spLocks noGrp="1"/>
          </p:cNvSpPr>
          <p:nvPr>
            <p:ph type="ctrTitle"/>
          </p:nvPr>
        </p:nvSpPr>
        <p:spPr/>
        <p:txBody>
          <a:bodyPr/>
          <a:lstStyle/>
          <a:p>
            <a:r>
              <a:rPr lang="fr-CH" dirty="0"/>
              <a:t>Cassez la construction !</a:t>
            </a:r>
          </a:p>
        </p:txBody>
      </p:sp>
      <p:pic>
        <p:nvPicPr>
          <p:cNvPr id="4" name="Picture 2">
            <a:extLst>
              <a:ext uri="{FF2B5EF4-FFF2-40B4-BE49-F238E27FC236}">
                <a16:creationId xmlns:a16="http://schemas.microsoft.com/office/drawing/2014/main" id="{8A7BF535-102F-E006-5304-A3328F882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367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34CDF6-404D-7461-2227-C5D9E801D3DD}"/>
              </a:ext>
            </a:extLst>
          </p:cNvPr>
          <p:cNvSpPr>
            <a:spLocks noGrp="1"/>
          </p:cNvSpPr>
          <p:nvPr>
            <p:ph type="title"/>
          </p:nvPr>
        </p:nvSpPr>
        <p:spPr/>
        <p:txBody>
          <a:bodyPr/>
          <a:lstStyle/>
          <a:p>
            <a:r>
              <a:rPr lang="fr-CH" dirty="0"/>
              <a:t>Ce que nous connaissons</a:t>
            </a:r>
          </a:p>
        </p:txBody>
      </p:sp>
      <p:sp>
        <p:nvSpPr>
          <p:cNvPr id="3" name="Espace réservé du contenu 2">
            <a:extLst>
              <a:ext uri="{FF2B5EF4-FFF2-40B4-BE49-F238E27FC236}">
                <a16:creationId xmlns:a16="http://schemas.microsoft.com/office/drawing/2014/main" id="{980504B4-CA9E-7932-6A3E-E8CE1C8CC3C4}"/>
              </a:ext>
            </a:extLst>
          </p:cNvPr>
          <p:cNvSpPr>
            <a:spLocks noGrp="1"/>
          </p:cNvSpPr>
          <p:nvPr>
            <p:ph idx="1"/>
          </p:nvPr>
        </p:nvSpPr>
        <p:spPr/>
        <p:txBody>
          <a:bodyPr/>
          <a:lstStyle/>
          <a:p>
            <a:r>
              <a:rPr lang="fr-CH" dirty="0"/>
              <a:t>Une signature invalide :	    </a:t>
            </a:r>
            <a:r>
              <a:rPr lang="fr-CH" dirty="0">
                <a:latin typeface="Cambria Math" panose="02040503050406030204" pitchFamily="18" charset="0"/>
                <a:ea typeface="Cambria Math" panose="02040503050406030204" pitchFamily="18" charset="0"/>
              </a:rPr>
              <a:t>s’</a:t>
            </a:r>
            <a:endParaRPr lang="fr-CH" dirty="0"/>
          </a:p>
          <a:p>
            <a:r>
              <a:rPr lang="fr-CH" dirty="0"/>
              <a:t>La clé publique :		</a:t>
            </a:r>
            <a:r>
              <a:rPr lang="fr-CH" dirty="0">
                <a:latin typeface="Cambria Math" panose="02040503050406030204" pitchFamily="18" charset="0"/>
                <a:ea typeface="Cambria Math" panose="02040503050406030204" pitchFamily="18" charset="0"/>
              </a:rPr>
              <a:t>(N, e)</a:t>
            </a:r>
          </a:p>
          <a:p>
            <a:endParaRPr lang="fr-CH" dirty="0">
              <a:latin typeface="Cambria Math" panose="02040503050406030204" pitchFamily="18" charset="0"/>
              <a:ea typeface="Cambria Math" panose="02040503050406030204" pitchFamily="18" charset="0"/>
            </a:endParaRPr>
          </a:p>
          <a:p>
            <a:endParaRPr lang="fr-CH" dirty="0">
              <a:latin typeface="Cambria Math" panose="02040503050406030204" pitchFamily="18" charset="0"/>
              <a:ea typeface="Cambria Math" panose="02040503050406030204" pitchFamily="18" charset="0"/>
            </a:endParaRPr>
          </a:p>
          <a:p>
            <a:pPr marL="0" indent="0">
              <a:buNone/>
            </a:pPr>
            <a:r>
              <a:rPr lang="fr-CH" dirty="0">
                <a:ea typeface="Cambria Math" panose="02040503050406030204" pitchFamily="18" charset="0"/>
              </a:rPr>
              <a:t>Que pouvons-nous faire avec ces valeurs ?</a:t>
            </a:r>
            <a:endParaRPr lang="fr-CH" dirty="0"/>
          </a:p>
        </p:txBody>
      </p:sp>
      <p:pic>
        <p:nvPicPr>
          <p:cNvPr id="4" name="Picture 2">
            <a:extLst>
              <a:ext uri="{FF2B5EF4-FFF2-40B4-BE49-F238E27FC236}">
                <a16:creationId xmlns:a16="http://schemas.microsoft.com/office/drawing/2014/main" id="{3308BECB-769D-1304-3776-0B9FCD801B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254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D3CC48-2331-B7AB-A585-1CC7AC7E8EA7}"/>
              </a:ext>
            </a:extLst>
          </p:cNvPr>
          <p:cNvSpPr>
            <a:spLocks noGrp="1"/>
          </p:cNvSpPr>
          <p:nvPr>
            <p:ph type="title"/>
          </p:nvPr>
        </p:nvSpPr>
        <p:spPr/>
        <p:txBody>
          <a:bodyPr/>
          <a:lstStyle/>
          <a:p>
            <a:r>
              <a:rPr lang="fr-CH" dirty="0"/>
              <a:t>Utilisation des valeurs connues</a:t>
            </a:r>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2E88522D-30F5-85C1-CB13-1AAC45A1BB89}"/>
                  </a:ext>
                </a:extLst>
              </p:cNvPr>
              <p:cNvSpPr>
                <a:spLocks noGrp="1"/>
              </p:cNvSpPr>
              <p:nvPr>
                <p:ph idx="1"/>
              </p:nvPr>
            </p:nvSpPr>
            <p:spPr/>
            <p:txBody>
              <a:bodyPr/>
              <a:lstStyle/>
              <a:p>
                <a:pPr marL="0" indent="0" algn="ctr">
                  <a:buNone/>
                </a:pPr>
                <a:endParaRPr lang="fr-CH" dirty="0"/>
              </a:p>
              <a:p>
                <a:pPr marL="0" indent="0" algn="ctr">
                  <a:buNone/>
                </a:pPr>
                <a14:m>
                  <m:oMathPara xmlns:m="http://schemas.openxmlformats.org/officeDocument/2006/math">
                    <m:oMathParaPr>
                      <m:jc m:val="centerGroup"/>
                    </m:oMathParaPr>
                    <m:oMath xmlns:m="http://schemas.openxmlformats.org/officeDocument/2006/math">
                      <m:sSup>
                        <m:sSupPr>
                          <m:ctrlPr>
                            <a:rPr lang="fr-CH" i="1" smtClean="0">
                              <a:latin typeface="Cambria Math" panose="02040503050406030204" pitchFamily="18" charset="0"/>
                            </a:rPr>
                          </m:ctrlPr>
                        </m:sSupPr>
                        <m:e>
                          <m:r>
                            <a:rPr lang="en-GB" b="0" i="1" smtClean="0">
                              <a:latin typeface="Cambria Math" panose="02040503050406030204" pitchFamily="18" charset="0"/>
                            </a:rPr>
                            <m:t>𝑠</m:t>
                          </m:r>
                          <m:r>
                            <a:rPr lang="en-GB" b="0" i="1" smtClean="0">
                              <a:latin typeface="Cambria Math" panose="02040503050406030204" pitchFamily="18" charset="0"/>
                            </a:rPr>
                            <m:t>′</m:t>
                          </m:r>
                        </m:e>
                        <m:sup>
                          <m:r>
                            <a:rPr lang="en-GB" b="0" i="1" smtClean="0">
                              <a:latin typeface="Cambria Math" panose="02040503050406030204" pitchFamily="18" charset="0"/>
                            </a:rPr>
                            <m:t>𝑒</m:t>
                          </m:r>
                        </m:sup>
                      </m:sSup>
                      <m:r>
                        <a:rPr lang="fr-FR" b="0" i="1" smtClean="0">
                          <a:latin typeface="Cambria Math" panose="02040503050406030204" pitchFamily="18" charset="0"/>
                        </a:rPr>
                        <m:t> </m:t>
                      </m:r>
                      <m:r>
                        <a:rPr lang="fr-FR" b="0" i="1" smtClean="0">
                          <a:latin typeface="Cambria Math" panose="02040503050406030204" pitchFamily="18" charset="0"/>
                        </a:rPr>
                        <m:t>𝑚𝑜𝑑</m:t>
                      </m:r>
                      <m:r>
                        <a:rPr lang="fr-FR" b="0" i="1" smtClean="0">
                          <a:latin typeface="Cambria Math" panose="02040503050406030204" pitchFamily="18" charset="0"/>
                        </a:rPr>
                        <m:t> </m:t>
                      </m:r>
                      <m:r>
                        <a:rPr lang="fr-FR" b="0" i="1" smtClean="0">
                          <a:latin typeface="Cambria Math" panose="02040503050406030204" pitchFamily="18" charset="0"/>
                        </a:rPr>
                        <m:t>𝑁</m:t>
                      </m:r>
                      <m:r>
                        <a:rPr lang="en-GB" b="0" i="1" smtClean="0">
                          <a:latin typeface="Cambria Math" panose="02040503050406030204" pitchFamily="18" charset="0"/>
                        </a:rPr>
                        <m:t>=</m:t>
                      </m:r>
                      <m:r>
                        <a:rPr lang="en-GB" b="0" i="1" smtClean="0">
                          <a:latin typeface="Cambria Math" panose="02040503050406030204" pitchFamily="18" charset="0"/>
                        </a:rPr>
                        <m:t>𝑝𝑎𝑑𝑑𝑒𝑑</m:t>
                      </m:r>
                      <m:r>
                        <a:rPr lang="en-GB" b="0" i="1" smtClean="0">
                          <a:latin typeface="Cambria Math" panose="02040503050406030204" pitchFamily="18" charset="0"/>
                        </a:rPr>
                        <m:t>_</m:t>
                      </m:r>
                      <m:r>
                        <a:rPr lang="en-GB" b="0" i="1" smtClean="0">
                          <a:latin typeface="Cambria Math" panose="02040503050406030204" pitchFamily="18" charset="0"/>
                        </a:rPr>
                        <m:t>𝑚𝑒𝑠𝑠𝑎𝑔𝑒</m:t>
                      </m:r>
                      <m:r>
                        <a:rPr lang="en-GB" b="0" i="1" smtClean="0">
                          <a:latin typeface="Cambria Math" panose="02040503050406030204" pitchFamily="18" charset="0"/>
                        </a:rPr>
                        <m:t>_</m:t>
                      </m:r>
                      <m:r>
                        <a:rPr lang="en-GB" b="0" i="1" smtClean="0">
                          <a:latin typeface="Cambria Math" panose="02040503050406030204" pitchFamily="18" charset="0"/>
                        </a:rPr>
                        <m:t>𝑒𝑟𝑟𝑜𝑟</m:t>
                      </m:r>
                    </m:oMath>
                  </m:oMathPara>
                </a14:m>
                <a:endParaRPr lang="fr-CH" dirty="0"/>
              </a:p>
              <a:p>
                <a:pPr marL="0" indent="0" algn="ctr">
                  <a:buNone/>
                </a:pPr>
                <a:endParaRPr lang="fr-CH" dirty="0"/>
              </a:p>
              <a:p>
                <a:pPr marL="0" indent="0">
                  <a:buNone/>
                </a:pPr>
                <a14:m>
                  <m:oMath xmlns:m="http://schemas.openxmlformats.org/officeDocument/2006/math">
                    <m:r>
                      <a:rPr lang="en-GB" b="0" i="1" smtClean="0">
                        <a:latin typeface="Cambria Math" panose="02040503050406030204" pitchFamily="18" charset="0"/>
                      </a:rPr>
                      <m:t>𝑝𝑎𝑑𝑑𝑒𝑑</m:t>
                    </m:r>
                    <m:r>
                      <a:rPr lang="en-GB" b="0" i="1" smtClean="0">
                        <a:latin typeface="Cambria Math" panose="02040503050406030204" pitchFamily="18" charset="0"/>
                      </a:rPr>
                      <m:t>_</m:t>
                    </m:r>
                    <m:r>
                      <a:rPr lang="en-GB" b="0" i="1" smtClean="0">
                        <a:latin typeface="Cambria Math" panose="02040503050406030204" pitchFamily="18" charset="0"/>
                      </a:rPr>
                      <m:t>𝑚𝑒𝑠𝑠𝑎𝑔𝑒</m:t>
                    </m:r>
                    <m:r>
                      <a:rPr lang="en-GB" b="0" i="1" smtClean="0">
                        <a:latin typeface="Cambria Math" panose="02040503050406030204" pitchFamily="18" charset="0"/>
                      </a:rPr>
                      <m:t>_</m:t>
                    </m:r>
                    <m:r>
                      <a:rPr lang="en-GB" b="0" i="1" smtClean="0">
                        <a:latin typeface="Cambria Math" panose="02040503050406030204" pitchFamily="18" charset="0"/>
                      </a:rPr>
                      <m:t>𝑒𝑟𝑟𝑜𝑟</m:t>
                    </m:r>
                  </m:oMath>
                </a14:m>
                <a:r>
                  <a:rPr lang="fr-CH" dirty="0"/>
                  <a:t> = </a:t>
                </a:r>
                <a:r>
                  <a:rPr lang="fr-CH" dirty="0">
                    <a:latin typeface="Cambria Math" panose="02040503050406030204" pitchFamily="18" charset="0"/>
                  </a:rPr>
                  <a:t>00 || 01 || F</a:t>
                </a:r>
                <a:r>
                  <a:rPr lang="fr-CH" dirty="0">
                    <a:highlight>
                      <a:srgbClr val="FF0000"/>
                    </a:highlight>
                    <a:latin typeface="Cambria Math" panose="02040503050406030204" pitchFamily="18" charset="0"/>
                  </a:rPr>
                  <a:t>D</a:t>
                </a:r>
                <a:r>
                  <a:rPr lang="fr-CH" dirty="0">
                    <a:latin typeface="Cambria Math" panose="02040503050406030204" pitchFamily="18" charset="0"/>
                  </a:rPr>
                  <a:t> ... FF || ASN.1 || Hash(m)</a:t>
                </a:r>
              </a:p>
              <a:p>
                <a:pPr marL="0" indent="0">
                  <a:buNone/>
                </a:pPr>
                <a14:m>
                  <m:oMath xmlns:m="http://schemas.openxmlformats.org/officeDocument/2006/math">
                    <m:r>
                      <a:rPr lang="en-GB" b="0" i="1" smtClean="0">
                        <a:latin typeface="Cambria Math" panose="02040503050406030204" pitchFamily="18" charset="0"/>
                      </a:rPr>
                      <m:t>𝑝𝑎𝑑𝑑𝑒𝑑</m:t>
                    </m:r>
                    <m:r>
                      <a:rPr lang="en-GB" b="0" i="1" smtClean="0">
                        <a:latin typeface="Cambria Math" panose="02040503050406030204" pitchFamily="18" charset="0"/>
                      </a:rPr>
                      <m:t>_</m:t>
                    </m:r>
                    <m:r>
                      <a:rPr lang="en-GB" b="0" i="1" smtClean="0">
                        <a:latin typeface="Cambria Math" panose="02040503050406030204" pitchFamily="18" charset="0"/>
                      </a:rPr>
                      <m:t>𝑚𝑒𝑠𝑠𝑎𝑔𝑒</m:t>
                    </m:r>
                    <m:r>
                      <a:rPr lang="en-GB" b="0" i="1" smtClean="0">
                        <a:latin typeface="Cambria Math" panose="02040503050406030204" pitchFamily="18" charset="0"/>
                      </a:rPr>
                      <m:t>_</m:t>
                    </m:r>
                    <m:r>
                      <a:rPr lang="en-GB" b="0" i="1" smtClean="0">
                        <a:latin typeface="Cambria Math" panose="02040503050406030204" pitchFamily="18" charset="0"/>
                      </a:rPr>
                      <m:t>𝑒𝑟𝑟𝑜𝑟</m:t>
                    </m:r>
                  </m:oMath>
                </a14:m>
                <a:r>
                  <a:rPr lang="fr-CH" dirty="0"/>
                  <a:t> = </a:t>
                </a:r>
                <a:r>
                  <a:rPr lang="fr-CH" dirty="0">
                    <a:latin typeface="Cambria Math" panose="02040503050406030204" pitchFamily="18" charset="0"/>
                  </a:rPr>
                  <a:t>00 || 0</a:t>
                </a:r>
                <a:r>
                  <a:rPr lang="fr-CH" dirty="0">
                    <a:highlight>
                      <a:srgbClr val="FF0000"/>
                    </a:highlight>
                    <a:latin typeface="Cambria Math" panose="02040503050406030204" pitchFamily="18" charset="0"/>
                  </a:rPr>
                  <a:t>0</a:t>
                </a:r>
                <a:r>
                  <a:rPr lang="fr-CH" dirty="0">
                    <a:latin typeface="Cambria Math" panose="02040503050406030204" pitchFamily="18" charset="0"/>
                  </a:rPr>
                  <a:t> || FF ... FF || ANN.1 || Hash(m)</a:t>
                </a:r>
              </a:p>
              <a:p>
                <a:pPr marL="0" indent="0">
                  <a:buNone/>
                </a:pPr>
                <a14:m>
                  <m:oMath xmlns:m="http://schemas.openxmlformats.org/officeDocument/2006/math">
                    <m:r>
                      <a:rPr lang="en-GB" b="0" i="1" smtClean="0">
                        <a:latin typeface="Cambria Math" panose="02040503050406030204" pitchFamily="18" charset="0"/>
                      </a:rPr>
                      <m:t>𝑝𝑎𝑑𝑑𝑒𝑑</m:t>
                    </m:r>
                    <m:r>
                      <a:rPr lang="en-GB" b="0" i="1" smtClean="0">
                        <a:latin typeface="Cambria Math" panose="02040503050406030204" pitchFamily="18" charset="0"/>
                      </a:rPr>
                      <m:t>_</m:t>
                    </m:r>
                    <m:r>
                      <a:rPr lang="en-GB" b="0" i="1" smtClean="0">
                        <a:latin typeface="Cambria Math" panose="02040503050406030204" pitchFamily="18" charset="0"/>
                      </a:rPr>
                      <m:t>𝑚𝑒𝑠𝑠𝑎𝑔𝑒</m:t>
                    </m:r>
                    <m:r>
                      <a:rPr lang="en-GB" b="0" i="1" smtClean="0">
                        <a:latin typeface="Cambria Math" panose="02040503050406030204" pitchFamily="18" charset="0"/>
                      </a:rPr>
                      <m:t>_</m:t>
                    </m:r>
                    <m:r>
                      <a:rPr lang="en-GB" b="0" i="1" smtClean="0">
                        <a:latin typeface="Cambria Math" panose="02040503050406030204" pitchFamily="18" charset="0"/>
                      </a:rPr>
                      <m:t>𝑒𝑟𝑟𝑜𝑟</m:t>
                    </m:r>
                  </m:oMath>
                </a14:m>
                <a:r>
                  <a:rPr lang="fr-CH" dirty="0"/>
                  <a:t> = </a:t>
                </a:r>
                <a:r>
                  <a:rPr lang="fr-CH" dirty="0">
                    <a:latin typeface="Cambria Math" panose="02040503050406030204" pitchFamily="18" charset="0"/>
                  </a:rPr>
                  <a:t>00 || 01 || FF ... FF || ASN.1 || </a:t>
                </a:r>
                <a:r>
                  <a:rPr lang="fr-CH" dirty="0">
                    <a:highlight>
                      <a:srgbClr val="FF0000"/>
                    </a:highlight>
                    <a:latin typeface="Cambria Math" panose="02040503050406030204" pitchFamily="18" charset="0"/>
                  </a:rPr>
                  <a:t>Hash(m’)</a:t>
                </a:r>
              </a:p>
              <a:p>
                <a:pPr marL="0" indent="0">
                  <a:buNone/>
                </a:pPr>
                <a:endParaRPr lang="fr-CH" dirty="0"/>
              </a:p>
            </p:txBody>
          </p:sp>
        </mc:Choice>
        <mc:Fallback>
          <p:sp>
            <p:nvSpPr>
              <p:cNvPr id="3" name="Espace réservé du contenu 2">
                <a:extLst>
                  <a:ext uri="{FF2B5EF4-FFF2-40B4-BE49-F238E27FC236}">
                    <a16:creationId xmlns:a16="http://schemas.microsoft.com/office/drawing/2014/main" id="{2E88522D-30F5-85C1-CB13-1AAC45A1BB89}"/>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fr-CH">
                    <a:noFill/>
                  </a:rPr>
                  <a:t> </a:t>
                </a:r>
              </a:p>
            </p:txBody>
          </p:sp>
        </mc:Fallback>
      </mc:AlternateContent>
      <p:pic>
        <p:nvPicPr>
          <p:cNvPr id="4" name="Picture 2">
            <a:extLst>
              <a:ext uri="{FF2B5EF4-FFF2-40B4-BE49-F238E27FC236}">
                <a16:creationId xmlns:a16="http://schemas.microsoft.com/office/drawing/2014/main" id="{0BF235AD-A718-88EF-46E2-0521F7779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321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E7D82-073F-399D-FF80-2809601A446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8582EEC-66C0-BAF6-234E-C94EE6B02DB5}"/>
              </a:ext>
            </a:extLst>
          </p:cNvPr>
          <p:cNvSpPr>
            <a:spLocks noGrp="1"/>
          </p:cNvSpPr>
          <p:nvPr>
            <p:ph type="title"/>
          </p:nvPr>
        </p:nvSpPr>
        <p:spPr/>
        <p:txBody>
          <a:bodyPr/>
          <a:lstStyle/>
          <a:p>
            <a:r>
              <a:rPr lang="en-GB" dirty="0"/>
              <a:t>Extraction de </a:t>
            </a:r>
            <a:r>
              <a:rPr lang="en-GB" dirty="0" err="1"/>
              <a:t>l’erreur</a:t>
            </a:r>
            <a:endParaRPr lang="fr-CH"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E270088F-FB6B-B278-FBE8-2FFF850217EA}"/>
                  </a:ext>
                </a:extLst>
              </p:cNvPr>
              <p:cNvSpPr>
                <a:spLocks noGrp="1"/>
              </p:cNvSpPr>
              <p:nvPr>
                <p:ph idx="1"/>
              </p:nvPr>
            </p:nvSpPr>
            <p:spPr/>
            <p:txBody>
              <a:bodyPr/>
              <a:lstStyle/>
              <a:p>
                <a:endParaRPr lang="en-GB" dirty="0"/>
              </a:p>
              <a:p>
                <a:pPr marL="0" indent="0">
                  <a:buNone/>
                </a:pPr>
                <a:r>
                  <a:rPr lang="fr-CH" i="1" dirty="0" err="1">
                    <a:latin typeface="Cambria Math" panose="02040503050406030204" pitchFamily="18" charset="0"/>
                  </a:rPr>
                  <a:t>mean_pad</a:t>
                </a:r>
                <a:r>
                  <a:rPr lang="fr-CH" i="1" dirty="0">
                    <a:latin typeface="Cambria Math" panose="02040503050406030204" pitchFamily="18" charset="0"/>
                  </a:rPr>
                  <a:t>  </a:t>
                </a:r>
                <a:r>
                  <a:rPr lang="fr-CH" dirty="0">
                    <a:latin typeface="Cambria Math" panose="02040503050406030204" pitchFamily="18" charset="0"/>
                  </a:rPr>
                  <a:t>= 			</a:t>
                </a:r>
                <a:r>
                  <a:rPr lang="fr-CH" b="0" dirty="0">
                    <a:latin typeface="Cambria Math" panose="02040503050406030204" pitchFamily="18" charset="0"/>
                  </a:rPr>
                  <a:t>00 || 01 || FF ... FF || ASN.1 || 100…</a:t>
                </a:r>
              </a:p>
              <a:p>
                <a:pPr marL="0" indent="0">
                  <a:buNone/>
                </a:pPr>
                <a14:m>
                  <m:oMath xmlns:m="http://schemas.openxmlformats.org/officeDocument/2006/math">
                    <m:r>
                      <a:rPr lang="en-GB" b="0" i="1" smtClean="0">
                        <a:latin typeface="Cambria Math" panose="02040503050406030204" pitchFamily="18" charset="0"/>
                      </a:rPr>
                      <m:t>𝑝𝑎𝑑𝑑𝑒𝑑</m:t>
                    </m:r>
                    <m:r>
                      <a:rPr lang="en-GB" b="0" i="1" smtClean="0">
                        <a:latin typeface="Cambria Math" panose="02040503050406030204" pitchFamily="18" charset="0"/>
                      </a:rPr>
                      <m:t>_</m:t>
                    </m:r>
                    <m:r>
                      <a:rPr lang="en-GB" b="0" i="1" smtClean="0">
                        <a:latin typeface="Cambria Math" panose="02040503050406030204" pitchFamily="18" charset="0"/>
                      </a:rPr>
                      <m:t>𝑚𝑒𝑠𝑠𝑎𝑔𝑒</m:t>
                    </m:r>
                    <m:r>
                      <a:rPr lang="en-GB" b="0" i="1" smtClean="0">
                        <a:latin typeface="Cambria Math" panose="02040503050406030204" pitchFamily="18" charset="0"/>
                      </a:rPr>
                      <m:t>_</m:t>
                    </m:r>
                    <m:r>
                      <a:rPr lang="en-GB" b="0" i="1" smtClean="0">
                        <a:latin typeface="Cambria Math" panose="02040503050406030204" pitchFamily="18" charset="0"/>
                      </a:rPr>
                      <m:t>𝑒𝑟𝑟𝑜𝑟</m:t>
                    </m:r>
                  </m:oMath>
                </a14:m>
                <a:r>
                  <a:rPr lang="fr-CH" dirty="0"/>
                  <a:t> =	</a:t>
                </a:r>
                <a:r>
                  <a:rPr lang="fr-CH" b="0" dirty="0">
                    <a:latin typeface="Cambria Math" panose="02040503050406030204" pitchFamily="18" charset="0"/>
                  </a:rPr>
                  <a:t>00 || 0</a:t>
                </a:r>
                <a:r>
                  <a:rPr lang="fr-CH" b="0" dirty="0">
                    <a:highlight>
                      <a:srgbClr val="FF0000"/>
                    </a:highlight>
                    <a:latin typeface="Cambria Math" panose="02040503050406030204" pitchFamily="18" charset="0"/>
                  </a:rPr>
                  <a:t>0</a:t>
                </a:r>
                <a:r>
                  <a:rPr lang="fr-CH" b="0" dirty="0">
                    <a:latin typeface="Cambria Math" panose="02040503050406030204" pitchFamily="18" charset="0"/>
                  </a:rPr>
                  <a:t> || F</a:t>
                </a:r>
                <a:r>
                  <a:rPr lang="fr-CH" dirty="0">
                    <a:latin typeface="Cambria Math" panose="02040503050406030204" pitchFamily="18" charset="0"/>
                  </a:rPr>
                  <a:t>F</a:t>
                </a:r>
                <a:r>
                  <a:rPr lang="fr-CH" b="0" dirty="0">
                    <a:latin typeface="Cambria Math" panose="02040503050406030204" pitchFamily="18" charset="0"/>
                  </a:rPr>
                  <a:t> ... FF || ASN.1 || Hash(m)</a:t>
                </a:r>
              </a:p>
              <a:p>
                <a:pPr marL="0" indent="0" algn="ctr">
                  <a:buNone/>
                </a:pPr>
                <a:endParaRPr lang="en-GB" dirty="0"/>
              </a:p>
              <a:p>
                <a:pPr marL="0" indent="0">
                  <a:buNone/>
                </a:pPr>
                <a14:m>
                  <m:oMath xmlns:m="http://schemas.openxmlformats.org/officeDocument/2006/math">
                    <m:r>
                      <a:rPr lang="en-GB" b="0" i="1" smtClean="0">
                        <a:latin typeface="Cambria Math" panose="02040503050406030204" pitchFamily="18" charset="0"/>
                        <a:ea typeface="Cambria Math" panose="02040503050406030204" pitchFamily="18" charset="0"/>
                      </a:rPr>
                      <m:t>𝑑𝑖𝑓𝑓</m:t>
                    </m:r>
                    <m:r>
                      <a:rPr lang="en-GB" b="0" i="1" smtClean="0">
                        <a:latin typeface="Cambria Math" panose="02040503050406030204" pitchFamily="18" charset="0"/>
                        <a:ea typeface="Cambria Math" panose="02040503050406030204" pitchFamily="18" charset="0"/>
                      </a:rPr>
                      <m:t>=</m:t>
                    </m:r>
                  </m:oMath>
                </a14:m>
                <a:r>
                  <a:rPr lang="en-GB" dirty="0">
                    <a:latin typeface="Cambria Math" panose="02040503050406030204" pitchFamily="18" charset="0"/>
                    <a:ea typeface="Cambria Math" panose="02040503050406030204" pitchFamily="18" charset="0"/>
                  </a:rPr>
                  <a:t>				𝑝𝑎𝑑𝑑𝑒𝑑_𝑚𝑒𝑠𝑠𝑎𝑔𝑒_𝑒𝑟𝑟𝑜𝑟 - </a:t>
                </a:r>
                <a:r>
                  <a:rPr lang="fr-CH" i="1" dirty="0" err="1">
                    <a:latin typeface="Cambria Math" panose="02040503050406030204" pitchFamily="18" charset="0"/>
                  </a:rPr>
                  <a:t>mean_pad</a:t>
                </a:r>
                <a:r>
                  <a:rPr lang="fr-CH" i="1" dirty="0">
                    <a:latin typeface="Cambria Math" panose="02040503050406030204" pitchFamily="18" charset="0"/>
                  </a:rPr>
                  <a:t> </a:t>
                </a:r>
              </a:p>
              <a:p>
                <a:pPr marL="0" indent="0">
                  <a:buNone/>
                </a:pPr>
                <a:endParaRPr lang="fr-CH" b="0"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GB" b="0" i="1" smtClean="0">
                        <a:latin typeface="Cambria Math" panose="02040503050406030204" pitchFamily="18" charset="0"/>
                        <a:ea typeface="Cambria Math" panose="02040503050406030204" pitchFamily="18" charset="0"/>
                      </a:rPr>
                      <m:t>𝑑𝑖𝑓𝑓</m:t>
                    </m:r>
                    <m:r>
                      <a:rPr lang="en-GB" b="0" i="1" smtClean="0">
                        <a:latin typeface="Cambria Math" panose="02040503050406030204" pitchFamily="18" charset="0"/>
                        <a:ea typeface="Cambria Math" panose="02040503050406030204" pitchFamily="18" charset="0"/>
                      </a:rPr>
                      <m:t>=</m:t>
                    </m:r>
                  </m:oMath>
                </a14:m>
                <a:r>
                  <a:rPr lang="en-GB" b="0" dirty="0">
                    <a:latin typeface="Cambria Math" panose="02040503050406030204" pitchFamily="18" charset="0"/>
                    <a:ea typeface="Cambria Math" panose="02040503050406030204" pitchFamily="18" charset="0"/>
                  </a:rPr>
                  <a:t>				</a:t>
                </a:r>
                <a:r>
                  <a:rPr lang="fr-CH" dirty="0">
                    <a:latin typeface="Cambria Math" panose="02040503050406030204" pitchFamily="18" charset="0"/>
                  </a:rPr>
                  <a:t>00 || 0</a:t>
                </a:r>
                <a:r>
                  <a:rPr lang="fr-CH" dirty="0">
                    <a:highlight>
                      <a:srgbClr val="FF0000"/>
                    </a:highlight>
                    <a:latin typeface="Cambria Math" panose="02040503050406030204" pitchFamily="18" charset="0"/>
                  </a:rPr>
                  <a:t>1</a:t>
                </a:r>
                <a:r>
                  <a:rPr lang="fr-CH" dirty="0">
                    <a:latin typeface="Cambria Math" panose="02040503050406030204" pitchFamily="18" charset="0"/>
                  </a:rPr>
                  <a:t> || 00 ... 00 || </a:t>
                </a:r>
                <a:r>
                  <a:rPr lang="fr-CH" dirty="0">
                    <a:highlight>
                      <a:srgbClr val="FFFF00"/>
                    </a:highlight>
                    <a:latin typeface="Cambria Math" panose="02040503050406030204" pitchFamily="18" charset="0"/>
                  </a:rPr>
                  <a:t>XX…XXX</a:t>
                </a:r>
              </a:p>
            </p:txBody>
          </p:sp>
        </mc:Choice>
        <mc:Fallback xmlns="">
          <p:sp>
            <p:nvSpPr>
              <p:cNvPr id="3" name="Espace réservé du contenu 2">
                <a:extLst>
                  <a:ext uri="{FF2B5EF4-FFF2-40B4-BE49-F238E27FC236}">
                    <a16:creationId xmlns:a16="http://schemas.microsoft.com/office/drawing/2014/main" id="{E270088F-FB6B-B278-FBE8-2FFF850217EA}"/>
                  </a:ext>
                </a:extLst>
              </p:cNvPr>
              <p:cNvSpPr>
                <a:spLocks noGrp="1" noRot="1" noChangeAspect="1" noMove="1" noResize="1" noEditPoints="1" noAdjustHandles="1" noChangeArrowheads="1" noChangeShapeType="1" noTextEdit="1"/>
              </p:cNvSpPr>
              <p:nvPr>
                <p:ph idx="1"/>
              </p:nvPr>
            </p:nvSpPr>
            <p:spPr>
              <a:blipFill>
                <a:blip r:embed="rId2"/>
                <a:stretch>
                  <a:fillRect l="-1217" r="-522"/>
                </a:stretch>
              </a:blipFill>
            </p:spPr>
            <p:txBody>
              <a:bodyPr/>
              <a:lstStyle/>
              <a:p>
                <a:r>
                  <a:rPr lang="fr-CH">
                    <a:noFill/>
                  </a:rPr>
                  <a:t> </a:t>
                </a:r>
              </a:p>
            </p:txBody>
          </p:sp>
        </mc:Fallback>
      </mc:AlternateContent>
      <p:pic>
        <p:nvPicPr>
          <p:cNvPr id="4" name="Picture 2">
            <a:extLst>
              <a:ext uri="{FF2B5EF4-FFF2-40B4-BE49-F238E27FC236}">
                <a16:creationId xmlns:a16="http://schemas.microsoft.com/office/drawing/2014/main" id="{EE491506-17D6-ED03-D76E-BBEAC26E51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558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FB1A53-BF83-8F4E-093E-9638CE6B577A}"/>
              </a:ext>
            </a:extLst>
          </p:cNvPr>
          <p:cNvSpPr>
            <a:spLocks noGrp="1"/>
          </p:cNvSpPr>
          <p:nvPr>
            <p:ph type="title"/>
          </p:nvPr>
        </p:nvSpPr>
        <p:spPr/>
        <p:txBody>
          <a:bodyPr/>
          <a:lstStyle/>
          <a:p>
            <a:r>
              <a:rPr lang="fr-CH" dirty="0"/>
              <a:t>PACD</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D8D3BB48-D108-D0FA-2592-B6C6B4AFF8E1}"/>
                  </a:ext>
                </a:extLst>
              </p:cNvPr>
              <p:cNvSpPr>
                <a:spLocks noGrp="1"/>
              </p:cNvSpPr>
              <p:nvPr>
                <p:ph idx="1"/>
              </p:nvPr>
            </p:nvSpPr>
            <p:spPr/>
            <p:txBody>
              <a:bodyPr/>
              <a:lstStyle/>
              <a:p>
                <a:r>
                  <a:rPr lang="fr-CH" dirty="0"/>
                  <a:t>Partial </a:t>
                </a:r>
                <a:r>
                  <a:rPr lang="fr-CH" dirty="0" err="1"/>
                  <a:t>Approximate</a:t>
                </a:r>
                <a:r>
                  <a:rPr lang="fr-CH" dirty="0"/>
                  <a:t> Common </a:t>
                </a:r>
                <a:r>
                  <a:rPr lang="fr-CH" dirty="0" err="1"/>
                  <a:t>Divisors</a:t>
                </a:r>
                <a:endParaRPr lang="fr-CH" dirty="0"/>
              </a:p>
              <a:p>
                <a:endParaRPr lang="fr-CH"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0</m:t>
                          </m:r>
                        </m:sub>
                      </m:sSub>
                      <m:r>
                        <a:rPr lang="fr-CH" i="1" smtClean="0">
                          <a:latin typeface="Cambria Math" panose="02040503050406030204" pitchFamily="18" charset="0"/>
                        </a:rPr>
                        <m:t>=</m:t>
                      </m:r>
                      <m:r>
                        <a:rPr lang="en-GB" b="0" i="1" smtClean="0">
                          <a:latin typeface="Cambria Math" panose="02040503050406030204" pitchFamily="18" charset="0"/>
                        </a:rPr>
                        <m:t>𝑝</m:t>
                      </m:r>
                      <m:r>
                        <a:rPr lang="en-GB" b="0" i="1" smtClean="0">
                          <a:latin typeface="Cambria Math" panose="02040503050406030204" pitchFamily="18" charset="0"/>
                        </a:rPr>
                        <m:t> ∗</m:t>
                      </m:r>
                      <m:r>
                        <a:rPr lang="en-GB" b="0" i="1" smtClean="0">
                          <a:latin typeface="Cambria Math" panose="02040503050406030204" pitchFamily="18" charset="0"/>
                        </a:rPr>
                        <m:t>𝑞</m:t>
                      </m:r>
                    </m:oMath>
                  </m:oMathPara>
                </a14:m>
                <a:endParaRPr lang="en-GB" b="0" dirty="0"/>
              </a:p>
              <a:p>
                <a:pPr marL="0" indent="0">
                  <a:buNone/>
                </a:pPr>
                <a:endParaRPr lang="en-GB" b="0" dirty="0"/>
              </a:p>
              <a:p>
                <a:pPr marL="0" indent="0">
                  <a:buNone/>
                </a:pPr>
                <a14:m>
                  <m:oMathPara xmlns:m="http://schemas.openxmlformats.org/officeDocument/2006/math">
                    <m:oMathParaPr>
                      <m:jc m:val="center"/>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1</m:t>
                          </m:r>
                        </m:sub>
                      </m:sSub>
                      <m:r>
                        <a:rPr lang="fr-CH" i="1" smtClean="0">
                          <a:latin typeface="Cambria Math" panose="02040503050406030204" pitchFamily="18" charset="0"/>
                        </a:rPr>
                        <m:t>=</m:t>
                      </m:r>
                      <m:r>
                        <a:rPr lang="en-GB" b="0" i="1" smtClean="0">
                          <a:latin typeface="Cambria Math" panose="02040503050406030204" pitchFamily="18" charset="0"/>
                        </a:rPr>
                        <m:t>𝑝</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𝑞</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1</m:t>
                          </m:r>
                        </m:sub>
                      </m:sSub>
                    </m:oMath>
                  </m:oMathPara>
                </a14:m>
                <a:endParaRPr lang="en-GB" b="0" dirty="0"/>
              </a:p>
            </p:txBody>
          </p:sp>
        </mc:Choice>
        <mc:Fallback xmlns="">
          <p:sp>
            <p:nvSpPr>
              <p:cNvPr id="3" name="Espace réservé du contenu 2">
                <a:extLst>
                  <a:ext uri="{FF2B5EF4-FFF2-40B4-BE49-F238E27FC236}">
                    <a16:creationId xmlns:a16="http://schemas.microsoft.com/office/drawing/2014/main" id="{D8D3BB48-D108-D0FA-2592-B6C6B4AFF8E1}"/>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fr-CH">
                    <a:noFill/>
                  </a:rPr>
                  <a:t> </a:t>
                </a:r>
              </a:p>
            </p:txBody>
          </p:sp>
        </mc:Fallback>
      </mc:AlternateContent>
      <p:pic>
        <p:nvPicPr>
          <p:cNvPr id="4" name="Picture 2">
            <a:extLst>
              <a:ext uri="{FF2B5EF4-FFF2-40B4-BE49-F238E27FC236}">
                <a16:creationId xmlns:a16="http://schemas.microsoft.com/office/drawing/2014/main" id="{10E7959B-92B9-02E6-0E25-A886C045F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200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519599-4D6D-F382-5CBF-FF9746EACCC1}"/>
              </a:ext>
            </a:extLst>
          </p:cNvPr>
          <p:cNvSpPr>
            <a:spLocks noGrp="1"/>
          </p:cNvSpPr>
          <p:nvPr>
            <p:ph type="title"/>
          </p:nvPr>
        </p:nvSpPr>
        <p:spPr/>
        <p:txBody>
          <a:bodyPr/>
          <a:lstStyle/>
          <a:p>
            <a:r>
              <a:rPr lang="fr-CH" dirty="0"/>
              <a:t>Introduction - RSA PKCS#1 v1.5</a:t>
            </a:r>
          </a:p>
        </p:txBody>
      </p:sp>
      <p:sp>
        <p:nvSpPr>
          <p:cNvPr id="3" name="Espace réservé du contenu 2">
            <a:extLst>
              <a:ext uri="{FF2B5EF4-FFF2-40B4-BE49-F238E27FC236}">
                <a16:creationId xmlns:a16="http://schemas.microsoft.com/office/drawing/2014/main" id="{179AE550-BC42-BF0F-46AA-21142C517507}"/>
              </a:ext>
            </a:extLst>
          </p:cNvPr>
          <p:cNvSpPr>
            <a:spLocks noGrp="1"/>
          </p:cNvSpPr>
          <p:nvPr>
            <p:ph idx="1"/>
          </p:nvPr>
        </p:nvSpPr>
        <p:spPr/>
        <p:txBody>
          <a:bodyPr/>
          <a:lstStyle/>
          <a:p>
            <a:r>
              <a:rPr lang="fr-CH" dirty="0" err="1"/>
              <a:t>Legacy</a:t>
            </a:r>
            <a:endParaRPr lang="fr-CH" dirty="0"/>
          </a:p>
          <a:p>
            <a:r>
              <a:rPr lang="fr-CH" dirty="0"/>
              <a:t>Utilisé dans SSH et </a:t>
            </a:r>
            <a:r>
              <a:rPr lang="fr-CH" dirty="0" err="1"/>
              <a:t>IPsec</a:t>
            </a:r>
            <a:endParaRPr lang="fr-CH" dirty="0"/>
          </a:p>
          <a:p>
            <a:r>
              <a:rPr lang="fr-CH" dirty="0"/>
              <a:t>Signe un message qui n’est pas transmis sur la canal</a:t>
            </a:r>
          </a:p>
          <a:p>
            <a:r>
              <a:rPr lang="fr-CH" dirty="0"/>
              <a:t>Impossible de faire un attaque par PGCD si une erreur apparaît car le message est chiffré</a:t>
            </a:r>
          </a:p>
          <a:p>
            <a:r>
              <a:rPr lang="fr-CH" dirty="0"/>
              <a:t>Les signatures sont calculées en utilisant le théorème des restes chinois</a:t>
            </a:r>
          </a:p>
          <a:p>
            <a:endParaRPr lang="fr-CH" dirty="0"/>
          </a:p>
        </p:txBody>
      </p:sp>
      <p:pic>
        <p:nvPicPr>
          <p:cNvPr id="5" name="Picture 2">
            <a:extLst>
              <a:ext uri="{FF2B5EF4-FFF2-40B4-BE49-F238E27FC236}">
                <a16:creationId xmlns:a16="http://schemas.microsoft.com/office/drawing/2014/main" id="{96879C78-78CA-F387-B3C9-D459EDA44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47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0B4DE-342B-B083-E128-E7E22CDD04B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CC16109-8372-AF8D-CA45-A5231C44FEB6}"/>
              </a:ext>
            </a:extLst>
          </p:cNvPr>
          <p:cNvSpPr>
            <a:spLocks noGrp="1"/>
          </p:cNvSpPr>
          <p:nvPr>
            <p:ph type="title"/>
          </p:nvPr>
        </p:nvSpPr>
        <p:spPr/>
        <p:txBody>
          <a:bodyPr/>
          <a:lstStyle/>
          <a:p>
            <a:r>
              <a:rPr lang="fr-CH" dirty="0"/>
              <a:t>PACD</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B46245EF-7208-5585-FE79-2493F73640C6}"/>
                  </a:ext>
                </a:extLst>
              </p:cNvPr>
              <p:cNvSpPr>
                <a:spLocks noGrp="1"/>
              </p:cNvSpPr>
              <p:nvPr>
                <p:ph idx="1"/>
              </p:nvPr>
            </p:nvSpPr>
            <p:spPr/>
            <p:txBody>
              <a:bodyPr/>
              <a:lstStyle/>
              <a:p>
                <a:pPr marL="0" indent="0">
                  <a:buNone/>
                </a:pPr>
                <a:endParaRPr lang="fr-CH"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0</m:t>
                          </m:r>
                        </m:sub>
                      </m:sSub>
                      <m:r>
                        <a:rPr lang="fr-CH" i="1" smtClean="0">
                          <a:latin typeface="Cambria Math" panose="02040503050406030204" pitchFamily="18" charset="0"/>
                        </a:rPr>
                        <m:t>=</m:t>
                      </m:r>
                      <m:r>
                        <a:rPr lang="en-GB" b="0" i="1" smtClean="0">
                          <a:latin typeface="Cambria Math" panose="02040503050406030204" pitchFamily="18" charset="0"/>
                        </a:rPr>
                        <m:t>𝑝</m:t>
                      </m:r>
                      <m:r>
                        <a:rPr lang="en-GB" b="0" i="1" smtClean="0">
                          <a:latin typeface="Cambria Math" panose="02040503050406030204" pitchFamily="18" charset="0"/>
                        </a:rPr>
                        <m:t> ∗</m:t>
                      </m:r>
                      <m:r>
                        <a:rPr lang="en-GB" b="0" i="1" smtClean="0">
                          <a:latin typeface="Cambria Math" panose="02040503050406030204" pitchFamily="18" charset="0"/>
                        </a:rPr>
                        <m:t>𝑞</m:t>
                      </m:r>
                    </m:oMath>
                  </m:oMathPara>
                </a14:m>
                <a:endParaRPr lang="en-GB" b="0" dirty="0"/>
              </a:p>
              <a:p>
                <a:pPr marL="0" indent="0">
                  <a:buNone/>
                </a:pPr>
                <a:endParaRPr lang="en-GB" b="0" dirty="0"/>
              </a:p>
              <a:p>
                <a:pPr marL="0" indent="0">
                  <a:buNone/>
                </a:pPr>
                <a14:m>
                  <m:oMathPara xmlns:m="http://schemas.openxmlformats.org/officeDocument/2006/math">
                    <m:oMathParaPr>
                      <m:jc m:val="center"/>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1</m:t>
                          </m:r>
                        </m:sub>
                      </m:sSub>
                      <m:r>
                        <a:rPr lang="fr-CH" i="1" smtClean="0">
                          <a:latin typeface="Cambria Math" panose="02040503050406030204" pitchFamily="18" charset="0"/>
                        </a:rPr>
                        <m:t>=</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m:t>
                                  </m:r>
                                </m:sup>
                              </m:sSup>
                            </m:e>
                            <m:sup>
                              <m:r>
                                <a:rPr lang="en-GB" b="0" i="1" smtClean="0">
                                  <a:latin typeface="Cambria Math" panose="02040503050406030204" pitchFamily="18" charset="0"/>
                                </a:rPr>
                                <m:t>𝑒</m:t>
                              </m:r>
                            </m:sup>
                          </m:sSup>
                          <m:r>
                            <a:rPr lang="en-GB" b="0" i="1" smtClean="0">
                              <a:latin typeface="Cambria Math" panose="02040503050406030204" pitchFamily="18" charset="0"/>
                            </a:rPr>
                            <m:t> </m:t>
                          </m:r>
                          <m:r>
                            <a:rPr lang="en-GB" b="0" i="1" smtClean="0">
                              <a:latin typeface="Cambria Math" panose="02040503050406030204" pitchFamily="18" charset="0"/>
                            </a:rPr>
                            <m:t>𝑚𝑜𝑑</m:t>
                          </m:r>
                          <m:r>
                            <a:rPr lang="en-GB" b="0" i="1" smtClean="0">
                              <a:latin typeface="Cambria Math" panose="02040503050406030204" pitchFamily="18" charset="0"/>
                            </a:rPr>
                            <m:t> </m:t>
                          </m:r>
                          <m:r>
                            <a:rPr lang="en-GB" b="0" i="1" smtClean="0">
                              <a:latin typeface="Cambria Math" panose="02040503050406030204" pitchFamily="18" charset="0"/>
                            </a:rPr>
                            <m:t>𝑁</m:t>
                          </m:r>
                        </m:e>
                      </m:d>
                      <m:r>
                        <a:rPr lang="en-GB" i="1">
                          <a:latin typeface="Cambria Math" panose="02040503050406030204" pitchFamily="18" charset="0"/>
                        </a:rPr>
                        <m:t>−</m:t>
                      </m:r>
                      <m:r>
                        <m:rPr>
                          <m:nor/>
                        </m:rPr>
                        <a:rPr lang="fr-CH" i="1" dirty="0">
                          <a:latin typeface="Cambria Math" panose="02040503050406030204" pitchFamily="18" charset="0"/>
                        </a:rPr>
                        <m:t>mean</m:t>
                      </m:r>
                      <m:r>
                        <m:rPr>
                          <m:nor/>
                        </m:rPr>
                        <a:rPr lang="fr-CH" i="1" dirty="0">
                          <a:latin typeface="Cambria Math" panose="02040503050406030204" pitchFamily="18" charset="0"/>
                        </a:rPr>
                        <m:t>_</m:t>
                      </m:r>
                      <m:r>
                        <m:rPr>
                          <m:nor/>
                        </m:rPr>
                        <a:rPr lang="fr-CH" i="1" dirty="0">
                          <a:latin typeface="Cambria Math" panose="02040503050406030204" pitchFamily="18" charset="0"/>
                        </a:rPr>
                        <m:t>pad</m:t>
                      </m:r>
                      <m:r>
                        <a:rPr lang="en-GB" b="0" i="1" dirty="0" smtClean="0">
                          <a:latin typeface="Cambria Math" panose="02040503050406030204" pitchFamily="18" charset="0"/>
                        </a:rPr>
                        <m:t> </m:t>
                      </m:r>
                      <m:r>
                        <a:rPr lang="en-GB" b="0" i="1" smtClean="0">
                          <a:latin typeface="Cambria Math" panose="02040503050406030204" pitchFamily="18" charset="0"/>
                        </a:rPr>
                        <m:t>=(</m:t>
                      </m:r>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𝑝</m:t>
                      </m:r>
                      <m:r>
                        <a:rPr lang="en-GB" b="0" i="1" smtClean="0">
                          <a:latin typeface="Cambria Math" panose="02040503050406030204" pitchFamily="18" charset="0"/>
                        </a:rPr>
                        <m:t> </m:t>
                      </m:r>
                      <m:r>
                        <a:rPr lang="en-GB" b="0" i="1" smtClean="0">
                          <a:latin typeface="Cambria Math" panose="02040503050406030204" pitchFamily="18" charset="0"/>
                        </a:rPr>
                        <m:t>𝑚𝑜𝑑</m:t>
                      </m:r>
                      <m:r>
                        <a:rPr lang="en-GB" b="0" i="1" smtClean="0">
                          <a:latin typeface="Cambria Math" panose="02040503050406030204" pitchFamily="18" charset="0"/>
                        </a:rPr>
                        <m:t> </m:t>
                      </m:r>
                      <m:r>
                        <a:rPr lang="en-GB" b="0" i="1" smtClean="0">
                          <a:latin typeface="Cambria Math" panose="02040503050406030204" pitchFamily="18" charset="0"/>
                        </a:rPr>
                        <m:t>𝑁</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1</m:t>
                          </m:r>
                        </m:sub>
                      </m:sSub>
                    </m:oMath>
                  </m:oMathPara>
                </a14:m>
                <a:endParaRPr lang="en-GB" b="0" dirty="0"/>
              </a:p>
            </p:txBody>
          </p:sp>
        </mc:Choice>
        <mc:Fallback xmlns="">
          <p:sp>
            <p:nvSpPr>
              <p:cNvPr id="3" name="Espace réservé du contenu 2">
                <a:extLst>
                  <a:ext uri="{FF2B5EF4-FFF2-40B4-BE49-F238E27FC236}">
                    <a16:creationId xmlns:a16="http://schemas.microsoft.com/office/drawing/2014/main" id="{B46245EF-7208-5585-FE79-2493F73640C6}"/>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fr-CH">
                    <a:noFill/>
                  </a:rPr>
                  <a:t> </a:t>
                </a:r>
              </a:p>
            </p:txBody>
          </p:sp>
        </mc:Fallback>
      </mc:AlternateContent>
      <p:pic>
        <p:nvPicPr>
          <p:cNvPr id="4" name="Picture 2">
            <a:extLst>
              <a:ext uri="{FF2B5EF4-FFF2-40B4-BE49-F238E27FC236}">
                <a16:creationId xmlns:a16="http://schemas.microsoft.com/office/drawing/2014/main" id="{157BA204-660E-1BEE-D7C4-558322F75A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108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44A17B-26DA-63AC-B075-7A3FE58B2939}"/>
              </a:ext>
            </a:extLst>
          </p:cNvPr>
          <p:cNvSpPr>
            <a:spLocks noGrp="1"/>
          </p:cNvSpPr>
          <p:nvPr>
            <p:ph type="title"/>
          </p:nvPr>
        </p:nvSpPr>
        <p:spPr/>
        <p:txBody>
          <a:bodyPr/>
          <a:lstStyle/>
          <a:p>
            <a:r>
              <a:rPr lang="fr-CH" dirty="0" err="1"/>
              <a:t>Lattices</a:t>
            </a:r>
            <a:endParaRPr lang="fr-CH"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3DA63E6D-C13A-0C68-FA5B-5CD24480CD94}"/>
                  </a:ext>
                </a:extLst>
              </p:cNvPr>
              <p:cNvSpPr>
                <a:spLocks noGrp="1"/>
              </p:cNvSpPr>
              <p:nvPr>
                <p:ph idx="1"/>
              </p:nvPr>
            </p:nvSpPr>
            <p:spPr/>
            <p:txBody>
              <a:bodyPr/>
              <a:lstStyle/>
              <a:p>
                <a:pPr marL="0" indent="0">
                  <a:buNone/>
                </a:pPr>
                <a:endParaRPr lang="en-GB" b="0" i="1" dirty="0">
                  <a:latin typeface="Cambria Math" panose="02040503050406030204" pitchFamily="18" charset="0"/>
                </a:endParaRPr>
              </a:p>
              <a:p>
                <a:pPr marL="0" indent="0">
                  <a:buNone/>
                </a:pPr>
                <a:endParaRPr lang="en-GB"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𝐵</m:t>
                      </m:r>
                      <m:r>
                        <a:rPr lang="en-GB" b="0" i="1" smtClean="0">
                          <a:latin typeface="Cambria Math" panose="02040503050406030204" pitchFamily="18" charset="0"/>
                        </a:rPr>
                        <m:t>= </m:t>
                      </m:r>
                      <m:d>
                        <m:dPr>
                          <m:ctrlPr>
                            <a:rPr lang="en-GB" b="0" i="1" smtClean="0">
                              <a:latin typeface="Cambria Math" panose="02040503050406030204" pitchFamily="18" charset="0"/>
                            </a:rPr>
                          </m:ctrlPr>
                        </m:dPr>
                        <m:e>
                          <m:m>
                            <m:mPr>
                              <m:mcs>
                                <m:mc>
                                  <m:mcPr>
                                    <m:count m:val="3"/>
                                    <m:mcJc m:val="center"/>
                                  </m:mcPr>
                                </m:mc>
                              </m:mcs>
                              <m:ctrlPr>
                                <a:rPr lang="fr-CH" i="1">
                                  <a:latin typeface="Cambria Math" panose="02040503050406030204" pitchFamily="18" charset="0"/>
                                </a:rPr>
                              </m:ctrlPr>
                            </m:mPr>
                            <m:mr>
                              <m:e>
                                <m:sSup>
                                  <m:sSupPr>
                                    <m:ctrlPr>
                                      <a:rPr lang="fr-CH"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2</m:t>
                                    </m:r>
                                    <m:func>
                                      <m:funcPr>
                                        <m:ctrlPr>
                                          <a:rPr lang="en-GB" i="1">
                                            <a:latin typeface="Cambria Math" panose="02040503050406030204" pitchFamily="18" charset="0"/>
                                          </a:rPr>
                                        </m:ctrlPr>
                                      </m:funcPr>
                                      <m:fName>
                                        <m:r>
                                          <a:rPr lang="en-GB" b="0" i="0" smtClean="0">
                                            <a:latin typeface="Cambria Math" panose="02040503050406030204" pitchFamily="18" charset="0"/>
                                          </a:rPr>
                                          <m:t>(</m:t>
                                        </m:r>
                                        <m:r>
                                          <m:rPr>
                                            <m:sty m:val="p"/>
                                          </m:rPr>
                                          <a:rPr lang="en-GB">
                                            <a:latin typeface="Cambria Math" panose="02040503050406030204" pitchFamily="18" charset="0"/>
                                          </a:rPr>
                                          <m:t>log</m:t>
                                        </m:r>
                                      </m:fName>
                                      <m:e>
                                        <m:r>
                                          <a:rPr lang="en-GB" b="0" i="1" smtClean="0">
                                            <a:latin typeface="Cambria Math" panose="02040503050406030204" pitchFamily="18" charset="0"/>
                                          </a:rPr>
                                          <m:t>(</m:t>
                                        </m:r>
                                        <m:r>
                                          <a:rPr lang="en-GB" b="0" i="1" smtClean="0">
                                            <a:latin typeface="Cambria Math" panose="02040503050406030204" pitchFamily="18" charset="0"/>
                                          </a:rPr>
                                          <m:t>h</m:t>
                                        </m:r>
                                        <m:r>
                                          <a:rPr lang="en-GB" b="0" i="1" smtClean="0">
                                            <a:latin typeface="Cambria Math" panose="02040503050406030204" pitchFamily="18" charset="0"/>
                                          </a:rPr>
                                          <m:t>) −1)</m:t>
                                        </m:r>
                                      </m:e>
                                    </m:func>
                                  </m:sup>
                                </m:sSup>
                              </m:e>
                              <m:e>
                                <m:sSup>
                                  <m:sSupPr>
                                    <m:ctrlPr>
                                      <a:rPr lang="fr-CH" i="1">
                                        <a:latin typeface="Cambria Math" panose="02040503050406030204" pitchFamily="18" charset="0"/>
                                      </a:rPr>
                                    </m:ctrlPr>
                                  </m:sSupPr>
                                  <m:e>
                                    <m:r>
                                      <a:rPr lang="en-GB" i="1">
                                        <a:latin typeface="Cambria Math" panose="02040503050406030204" pitchFamily="18" charset="0"/>
                                      </a:rPr>
                                      <m:t>2</m:t>
                                    </m:r>
                                  </m:e>
                                  <m:sup>
                                    <m:func>
                                      <m:funcPr>
                                        <m:ctrlPr>
                                          <a:rPr lang="fr-CH" i="1">
                                            <a:latin typeface="Cambria Math" panose="02040503050406030204" pitchFamily="18" charset="0"/>
                                          </a:rPr>
                                        </m:ctrlPr>
                                      </m:funcPr>
                                      <m:fName>
                                        <m:r>
                                          <m:rPr>
                                            <m:sty m:val="p"/>
                                          </m:rPr>
                                          <a:rPr lang="fr-CH">
                                            <a:latin typeface="Cambria Math" panose="02040503050406030204" pitchFamily="18" charset="0"/>
                                          </a:rPr>
                                          <m:t>log</m:t>
                                        </m:r>
                                      </m:fName>
                                      <m:e>
                                        <m:d>
                                          <m:dPr>
                                            <m:ctrlPr>
                                              <a:rPr lang="en-GB" b="0" i="1" smtClean="0">
                                                <a:latin typeface="Cambria Math" panose="02040503050406030204" pitchFamily="18" charset="0"/>
                                              </a:rPr>
                                            </m:ctrlPr>
                                          </m:dPr>
                                          <m:e>
                                            <m:r>
                                              <a:rPr lang="en-GB" b="0" i="1" smtClean="0">
                                                <a:latin typeface="Cambria Math" panose="02040503050406030204" pitchFamily="18" charset="0"/>
                                              </a:rPr>
                                              <m:t>h</m:t>
                                            </m:r>
                                          </m:e>
                                        </m:d>
                                        <m:r>
                                          <a:rPr lang="en-GB" b="0" i="1" smtClean="0">
                                            <a:latin typeface="Cambria Math" panose="02040503050406030204" pitchFamily="18" charset="0"/>
                                          </a:rPr>
                                          <m:t>−1</m:t>
                                        </m:r>
                                      </m:e>
                                    </m:func>
                                  </m:sup>
                                </m:sSup>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i="1">
                                        <a:latin typeface="Cambria Math" panose="02040503050406030204" pitchFamily="18" charset="0"/>
                                      </a:rPr>
                                      <m:t>𝑁</m:t>
                                    </m:r>
                                  </m:e>
                                  <m:sub>
                                    <m:r>
                                      <a:rPr lang="en-GB" i="1">
                                        <a:latin typeface="Cambria Math" panose="02040503050406030204" pitchFamily="18" charset="0"/>
                                      </a:rPr>
                                      <m:t>1</m:t>
                                    </m:r>
                                  </m:sub>
                                </m:sSub>
                              </m:e>
                              <m:e>
                                <m:r>
                                  <a:rPr lang="en-GB" i="1">
                                    <a:latin typeface="Cambria Math" panose="02040503050406030204" pitchFamily="18" charset="0"/>
                                  </a:rPr>
                                  <m:t>0</m:t>
                                </m:r>
                              </m:e>
                            </m:mr>
                            <m:mr>
                              <m:e>
                                <m:r>
                                  <a:rPr lang="en-GB" i="1">
                                    <a:latin typeface="Cambria Math" panose="02040503050406030204" pitchFamily="18" charset="0"/>
                                  </a:rPr>
                                  <m:t>0</m:t>
                                </m:r>
                              </m:e>
                              <m:e>
                                <m:sSup>
                                  <m:sSupPr>
                                    <m:ctrlPr>
                                      <a:rPr lang="fr-CH" i="1">
                                        <a:latin typeface="Cambria Math" panose="02040503050406030204" pitchFamily="18" charset="0"/>
                                      </a:rPr>
                                    </m:ctrlPr>
                                  </m:sSupPr>
                                  <m:e>
                                    <m:r>
                                      <a:rPr lang="en-GB" i="1">
                                        <a:latin typeface="Cambria Math" panose="02040503050406030204" pitchFamily="18" charset="0"/>
                                      </a:rPr>
                                      <m:t>−2</m:t>
                                    </m:r>
                                  </m:e>
                                  <m:sup>
                                    <m:func>
                                      <m:funcPr>
                                        <m:ctrlPr>
                                          <a:rPr lang="fr-CH" i="1">
                                            <a:latin typeface="Cambria Math" panose="02040503050406030204" pitchFamily="18" charset="0"/>
                                          </a:rPr>
                                        </m:ctrlPr>
                                      </m:funcPr>
                                      <m:fName>
                                        <m:r>
                                          <m:rPr>
                                            <m:sty m:val="p"/>
                                          </m:rPr>
                                          <a:rPr lang="fr-CH">
                                            <a:latin typeface="Cambria Math" panose="02040503050406030204" pitchFamily="18" charset="0"/>
                                          </a:rPr>
                                          <m:t>log</m:t>
                                        </m:r>
                                      </m:fName>
                                      <m:e>
                                        <m:d>
                                          <m:dPr>
                                            <m:ctrlPr>
                                              <a:rPr lang="en-GB" b="0" i="1" smtClean="0">
                                                <a:latin typeface="Cambria Math" panose="02040503050406030204" pitchFamily="18" charset="0"/>
                                              </a:rPr>
                                            </m:ctrlPr>
                                          </m:dPr>
                                          <m:e>
                                            <m:r>
                                              <a:rPr lang="en-GB" b="0" i="1" smtClean="0">
                                                <a:latin typeface="Cambria Math" panose="02040503050406030204" pitchFamily="18" charset="0"/>
                                              </a:rPr>
                                              <m:t>h</m:t>
                                            </m:r>
                                          </m:e>
                                        </m:d>
                                        <m:r>
                                          <a:rPr lang="en-GB" b="0" i="1" smtClean="0">
                                            <a:latin typeface="Cambria Math" panose="02040503050406030204" pitchFamily="18" charset="0"/>
                                          </a:rPr>
                                          <m:t>−1</m:t>
                                        </m:r>
                                      </m:e>
                                    </m:func>
                                  </m:sup>
                                </m:sSup>
                              </m:e>
                              <m:e>
                                <m:sSub>
                                  <m:sSubPr>
                                    <m:ctrlPr>
                                      <a:rPr lang="fr-CH" i="1">
                                        <a:latin typeface="Cambria Math" panose="02040503050406030204" pitchFamily="18" charset="0"/>
                                      </a:rPr>
                                    </m:ctrlPr>
                                  </m:sSubPr>
                                  <m:e>
                                    <m:r>
                                      <a:rPr lang="en-GB" i="1">
                                        <a:latin typeface="Cambria Math" panose="02040503050406030204" pitchFamily="18" charset="0"/>
                                      </a:rPr>
                                      <m:t>𝑁</m:t>
                                    </m:r>
                                  </m:e>
                                  <m:sub>
                                    <m:r>
                                      <a:rPr lang="en-GB" i="1">
                                        <a:latin typeface="Cambria Math" panose="02040503050406030204" pitchFamily="18" charset="0"/>
                                      </a:rPr>
                                      <m:t>1</m:t>
                                    </m:r>
                                  </m:sub>
                                </m:sSub>
                              </m:e>
                            </m:mr>
                            <m:mr>
                              <m:e>
                                <m:r>
                                  <a:rPr lang="en-GB" i="1">
                                    <a:latin typeface="Cambria Math" panose="02040503050406030204" pitchFamily="18" charset="0"/>
                                  </a:rPr>
                                  <m:t>0</m:t>
                                </m:r>
                              </m:e>
                              <m:e>
                                <m:r>
                                  <a:rPr lang="en-GB" i="1">
                                    <a:latin typeface="Cambria Math" panose="02040503050406030204" pitchFamily="18" charset="0"/>
                                  </a:rPr>
                                  <m:t>0</m:t>
                                </m:r>
                              </m:e>
                              <m:e>
                                <m:sSub>
                                  <m:sSubPr>
                                    <m:ctrlPr>
                                      <a:rPr lang="fr-CH" i="1">
                                        <a:latin typeface="Cambria Math" panose="02040503050406030204" pitchFamily="18" charset="0"/>
                                      </a:rPr>
                                    </m:ctrlPr>
                                  </m:sSubPr>
                                  <m:e>
                                    <m:r>
                                      <a:rPr lang="en-GB" i="1">
                                        <a:latin typeface="Cambria Math" panose="02040503050406030204" pitchFamily="18" charset="0"/>
                                      </a:rPr>
                                      <m:t>𝑁</m:t>
                                    </m:r>
                                  </m:e>
                                  <m:sub>
                                    <m:r>
                                      <a:rPr lang="en-GB" i="1">
                                        <a:latin typeface="Cambria Math" panose="02040503050406030204" pitchFamily="18" charset="0"/>
                                      </a:rPr>
                                      <m:t>0</m:t>
                                    </m:r>
                                  </m:sub>
                                </m:sSub>
                              </m:e>
                            </m:mr>
                          </m:m>
                        </m:e>
                      </m:d>
                    </m:oMath>
                  </m:oMathPara>
                </a14:m>
                <a:endParaRPr lang="fr-CH" dirty="0"/>
              </a:p>
              <a:p>
                <a:pPr marL="0" indent="0">
                  <a:buNone/>
                </a:pPr>
                <a:endParaRPr lang="fr-CH" dirty="0"/>
              </a:p>
              <a:p>
                <a:pPr marL="0" indent="0">
                  <a:buNone/>
                </a:pPr>
                <a:endParaRPr lang="fr-CH" dirty="0"/>
              </a:p>
              <a:p>
                <a:pPr marL="0" indent="0">
                  <a:buNone/>
                </a:pPr>
                <a:r>
                  <a:rPr lang="fr-CH" dirty="0"/>
                  <a:t>Avec </a:t>
                </a:r>
                <a14:m>
                  <m:oMath xmlns:m="http://schemas.openxmlformats.org/officeDocument/2006/math">
                    <m:r>
                      <a:rPr lang="en-GB" b="0" i="1" smtClean="0">
                        <a:latin typeface="Cambria Math" panose="02040503050406030204" pitchFamily="18" charset="0"/>
                      </a:rPr>
                      <m:t>h</m:t>
                    </m:r>
                  </m:oMath>
                </a14:m>
                <a:r>
                  <a:rPr lang="fr-CH" dirty="0"/>
                  <a:t> qui est la taille de l’espace de la fonction de hachage</a:t>
                </a:r>
              </a:p>
            </p:txBody>
          </p:sp>
        </mc:Choice>
        <mc:Fallback xmlns="">
          <p:sp>
            <p:nvSpPr>
              <p:cNvPr id="3" name="Espace réservé du contenu 2">
                <a:extLst>
                  <a:ext uri="{FF2B5EF4-FFF2-40B4-BE49-F238E27FC236}">
                    <a16:creationId xmlns:a16="http://schemas.microsoft.com/office/drawing/2014/main" id="{3DA63E6D-C13A-0C68-FA5B-5CD24480CD94}"/>
                  </a:ext>
                </a:extLst>
              </p:cNvPr>
              <p:cNvSpPr>
                <a:spLocks noGrp="1" noRot="1" noChangeAspect="1" noMove="1" noResize="1" noEditPoints="1" noAdjustHandles="1" noChangeArrowheads="1" noChangeShapeType="1" noTextEdit="1"/>
              </p:cNvSpPr>
              <p:nvPr>
                <p:ph idx="1"/>
              </p:nvPr>
            </p:nvSpPr>
            <p:spPr>
              <a:blipFill>
                <a:blip r:embed="rId3"/>
                <a:stretch>
                  <a:fillRect l="-1217"/>
                </a:stretch>
              </a:blipFill>
            </p:spPr>
            <p:txBody>
              <a:bodyPr/>
              <a:lstStyle/>
              <a:p>
                <a:r>
                  <a:rPr lang="fr-CH">
                    <a:noFill/>
                  </a:rPr>
                  <a:t> </a:t>
                </a:r>
              </a:p>
            </p:txBody>
          </p:sp>
        </mc:Fallback>
      </mc:AlternateContent>
      <p:pic>
        <p:nvPicPr>
          <p:cNvPr id="4" name="Picture 2">
            <a:extLst>
              <a:ext uri="{FF2B5EF4-FFF2-40B4-BE49-F238E27FC236}">
                <a16:creationId xmlns:a16="http://schemas.microsoft.com/office/drawing/2014/main" id="{5599B50E-5855-07BD-63F9-86732E049B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471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306F38-748C-E424-C977-6A20E3A0C316}"/>
              </a:ext>
            </a:extLst>
          </p:cNvPr>
          <p:cNvSpPr>
            <a:spLocks noGrp="1"/>
          </p:cNvSpPr>
          <p:nvPr>
            <p:ph type="title"/>
          </p:nvPr>
        </p:nvSpPr>
        <p:spPr/>
        <p:txBody>
          <a:bodyPr/>
          <a:lstStyle/>
          <a:p>
            <a:r>
              <a:rPr lang="fr-CH" dirty="0"/>
              <a:t>LLL</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45EF3473-E286-31FE-B7DE-896D0000CC6E}"/>
                  </a:ext>
                </a:extLst>
              </p:cNvPr>
              <p:cNvSpPr>
                <a:spLocks noGrp="1"/>
              </p:cNvSpPr>
              <p:nvPr>
                <p:ph idx="1"/>
              </p:nvPr>
            </p:nvSpPr>
            <p:spPr/>
            <p:txBody>
              <a:bodyPr/>
              <a:lstStyle/>
              <a:p>
                <a:r>
                  <a:rPr lang="fr-CH" dirty="0"/>
                  <a:t>Réduire la matrice</a:t>
                </a:r>
              </a:p>
              <a:p>
                <a:r>
                  <a:rPr lang="fr-CH" dirty="0"/>
                  <a:t>Trouver une base plus courte</a:t>
                </a:r>
              </a:p>
              <a:p>
                <a:r>
                  <a:rPr lang="fr-CH" dirty="0"/>
                  <a:t>Trouver une base plus proche de l’orthogonalité</a:t>
                </a:r>
              </a:p>
              <a:p>
                <a:pPr marL="0" indent="0" algn="ctr">
                  <a:buNone/>
                </a:pPr>
                <a:endParaRPr lang="fr-CH" dirty="0"/>
              </a:p>
              <a:p>
                <a:pPr marL="0" indent="0" algn="ctr">
                  <a:buNone/>
                </a:pPr>
                <a:endParaRPr lang="fr-CH" dirty="0"/>
              </a:p>
              <a:p>
                <a:pPr marL="0" indent="0" algn="ctr">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𝑟𝑒𝑑𝑢𝑐𝑒𝑑</m:t>
                      </m:r>
                      <m:r>
                        <a:rPr lang="en-GB" b="0" i="1" smtClean="0">
                          <a:latin typeface="Cambria Math" panose="02040503050406030204" pitchFamily="18" charset="0"/>
                        </a:rPr>
                        <m:t>__</m:t>
                      </m:r>
                      <m:r>
                        <a:rPr lang="en-GB" b="0" i="1" smtClean="0">
                          <a:latin typeface="Cambria Math" panose="02040503050406030204" pitchFamily="18" charset="0"/>
                        </a:rPr>
                        <m:t>𝑚𝑎𝑡𝑟𝑖𝑥</m:t>
                      </m:r>
                      <m:r>
                        <a:rPr lang="en-GB" b="0" i="1" smtClean="0">
                          <a:latin typeface="Cambria Math" panose="02040503050406030204" pitchFamily="18" charset="0"/>
                        </a:rPr>
                        <m:t>= </m:t>
                      </m:r>
                      <m:r>
                        <a:rPr lang="en-GB" b="0" i="1" smtClean="0">
                          <a:latin typeface="Cambria Math" panose="02040503050406030204" pitchFamily="18" charset="0"/>
                        </a:rPr>
                        <m:t>𝐿𝐿𝐿</m:t>
                      </m:r>
                      <m:r>
                        <a:rPr lang="en-GB" b="0" i="1" smtClean="0">
                          <a:latin typeface="Cambria Math" panose="02040503050406030204" pitchFamily="18" charset="0"/>
                        </a:rPr>
                        <m:t>(</m:t>
                      </m:r>
                      <m:r>
                        <a:rPr lang="en-GB" b="0" i="1" smtClean="0">
                          <a:latin typeface="Cambria Math" panose="02040503050406030204" pitchFamily="18" charset="0"/>
                        </a:rPr>
                        <m:t>𝐵</m:t>
                      </m:r>
                      <m:r>
                        <a:rPr lang="en-GB" b="0" i="1" smtClean="0">
                          <a:latin typeface="Cambria Math" panose="02040503050406030204" pitchFamily="18" charset="0"/>
                        </a:rPr>
                        <m:t>)</m:t>
                      </m:r>
                    </m:oMath>
                  </m:oMathPara>
                </a14:m>
                <a:endParaRPr lang="fr-CH" dirty="0"/>
              </a:p>
            </p:txBody>
          </p:sp>
        </mc:Choice>
        <mc:Fallback xmlns="">
          <p:sp>
            <p:nvSpPr>
              <p:cNvPr id="3" name="Espace réservé du contenu 2">
                <a:extLst>
                  <a:ext uri="{FF2B5EF4-FFF2-40B4-BE49-F238E27FC236}">
                    <a16:creationId xmlns:a16="http://schemas.microsoft.com/office/drawing/2014/main" id="{45EF3473-E286-31FE-B7DE-896D0000CC6E}"/>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fr-CH">
                    <a:noFill/>
                  </a:rPr>
                  <a:t> </a:t>
                </a:r>
              </a:p>
            </p:txBody>
          </p:sp>
        </mc:Fallback>
      </mc:AlternateContent>
      <p:pic>
        <p:nvPicPr>
          <p:cNvPr id="4" name="Picture 2">
            <a:extLst>
              <a:ext uri="{FF2B5EF4-FFF2-40B4-BE49-F238E27FC236}">
                <a16:creationId xmlns:a16="http://schemas.microsoft.com/office/drawing/2014/main" id="{43D64BFE-DA1B-35A6-F7D3-18002B1FF1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10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BDB225-2D51-C2FB-EC91-739C1CCAAD82}"/>
              </a:ext>
            </a:extLst>
          </p:cNvPr>
          <p:cNvSpPr>
            <a:spLocks noGrp="1"/>
          </p:cNvSpPr>
          <p:nvPr>
            <p:ph type="title"/>
          </p:nvPr>
        </p:nvSpPr>
        <p:spPr/>
        <p:txBody>
          <a:bodyPr/>
          <a:lstStyle/>
          <a:p>
            <a:r>
              <a:rPr lang="fr-CH" dirty="0"/>
              <a:t>Résultat</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76D4717B-4C83-BD46-66DF-CBCC0F85016F}"/>
                  </a:ext>
                </a:extLst>
              </p:cNvPr>
              <p:cNvSpPr>
                <a:spLocks noGrp="1"/>
              </p:cNvSpPr>
              <p:nvPr>
                <p:ph idx="1"/>
              </p:nvPr>
            </p:nvSpPr>
            <p:spPr>
              <a:xfrm>
                <a:off x="838200" y="1274618"/>
                <a:ext cx="10515600" cy="5218257"/>
              </a:xfrm>
            </p:spPr>
            <p:txBody>
              <a:bodyPr>
                <a:normAutofit/>
              </a:bodyPr>
              <a:lstStyle/>
              <a:p>
                <a:pPr marL="0" indent="0" algn="ctr">
                  <a:buNone/>
                </a:pPr>
                <a:endParaRPr lang="en-GB"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𝑟𝑒𝑑𝑢𝑐𝑒𝑑</m:t>
                      </m:r>
                      <m:r>
                        <a:rPr lang="en-GB" i="1">
                          <a:latin typeface="Cambria Math" panose="02040503050406030204" pitchFamily="18" charset="0"/>
                        </a:rPr>
                        <m:t>__</m:t>
                      </m:r>
                      <m:r>
                        <a:rPr lang="en-GB" i="1">
                          <a:latin typeface="Cambria Math" panose="02040503050406030204" pitchFamily="18" charset="0"/>
                        </a:rPr>
                        <m:t>𝑚𝑎𝑡𝑟𝑖𝑥</m:t>
                      </m:r>
                      <m:r>
                        <a:rPr lang="en-GB" i="1">
                          <a:latin typeface="Cambria Math" panose="02040503050406030204" pitchFamily="18" charset="0"/>
                        </a:rPr>
                        <m:t> = </m:t>
                      </m:r>
                      <m:d>
                        <m:dPr>
                          <m:ctrlPr>
                            <a:rPr lang="en-GB" b="0" i="1" smtClean="0">
                              <a:latin typeface="Cambria Math" panose="02040503050406030204" pitchFamily="18" charset="0"/>
                            </a:rPr>
                          </m:ctrlPr>
                        </m:dPr>
                        <m:e>
                          <m:m>
                            <m:mPr>
                              <m:mcs>
                                <m:mc>
                                  <m:mcPr>
                                    <m:count m:val="3"/>
                                    <m:mcJc m:val="center"/>
                                  </m:mcPr>
                                </m:mc>
                              </m:mcs>
                              <m:ctrlPr>
                                <a:rPr lang="fr-CH" i="1" smtClean="0">
                                  <a:latin typeface="Cambria Math" panose="02040503050406030204" pitchFamily="18" charset="0"/>
                                </a:rPr>
                              </m:ctrlPr>
                            </m:mPr>
                            <m:mr>
                              <m:e>
                                <m:sSub>
                                  <m:sSubPr>
                                    <m:ctrlPr>
                                      <a:rPr lang="fr-CH"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1</m:t>
                                    </m:r>
                                  </m:sub>
                                </m:sSub>
                              </m:e>
                              <m:e>
                                <m:sSub>
                                  <m:sSubPr>
                                    <m:ctrlPr>
                                      <a:rPr lang="fr-CH" i="1" smtClean="0">
                                        <a:latin typeface="Cambria Math" panose="02040503050406030204" pitchFamily="18" charset="0"/>
                                      </a:rPr>
                                    </m:ctrlPr>
                                  </m:sSubPr>
                                  <m:e>
                                    <m:r>
                                      <a:rPr lang="en-GB" b="0" i="1" smtClean="0">
                                        <a:latin typeface="Cambria Math" panose="02040503050406030204" pitchFamily="18" charset="0"/>
                                      </a:rPr>
                                      <m:t>𝑏</m:t>
                                    </m:r>
                                  </m:e>
                                  <m:sub>
                                    <m:r>
                                      <a:rPr lang="en-GB" i="1">
                                        <a:latin typeface="Cambria Math" panose="02040503050406030204" pitchFamily="18" charset="0"/>
                                      </a:rPr>
                                      <m:t>1</m:t>
                                    </m:r>
                                  </m:sub>
                                </m:sSub>
                              </m:e>
                              <m:e>
                                <m:sSub>
                                  <m:sSubPr>
                                    <m:ctrlPr>
                                      <a:rPr lang="fr-CH" i="1">
                                        <a:latin typeface="Cambria Math" panose="02040503050406030204" pitchFamily="18" charset="0"/>
                                      </a:rPr>
                                    </m:ctrlPr>
                                  </m:sSubPr>
                                  <m:e>
                                    <m:r>
                                      <a:rPr lang="en-GB" b="0" i="1" smtClean="0">
                                        <a:latin typeface="Cambria Math" panose="02040503050406030204" pitchFamily="18" charset="0"/>
                                      </a:rPr>
                                      <m:t>𝑐</m:t>
                                    </m:r>
                                  </m:e>
                                  <m:sub>
                                    <m:r>
                                      <a:rPr lang="en-GB" i="1">
                                        <a:latin typeface="Cambria Math" panose="02040503050406030204" pitchFamily="18" charset="0"/>
                                      </a:rPr>
                                      <m:t>1</m:t>
                                    </m:r>
                                  </m:sub>
                                </m:sSub>
                              </m:e>
                            </m:mr>
                            <m:mr>
                              <m:e>
                                <m:sSub>
                                  <m:sSubPr>
                                    <m:ctrlPr>
                                      <a:rPr lang="fr-CH" i="1">
                                        <a:latin typeface="Cambria Math" panose="02040503050406030204" pitchFamily="18" charset="0"/>
                                      </a:rPr>
                                    </m:ctrlPr>
                                  </m:sSubPr>
                                  <m:e>
                                    <m:r>
                                      <a:rPr lang="en-GB" i="1">
                                        <a:latin typeface="Cambria Math" panose="02040503050406030204" pitchFamily="18" charset="0"/>
                                      </a:rPr>
                                      <m:t>𝑎</m:t>
                                    </m:r>
                                  </m:e>
                                  <m:sub>
                                    <m:r>
                                      <a:rPr lang="en-GB" b="0" i="1" smtClean="0">
                                        <a:latin typeface="Cambria Math" panose="02040503050406030204" pitchFamily="18" charset="0"/>
                                      </a:rPr>
                                      <m:t>2</m:t>
                                    </m:r>
                                  </m:sub>
                                </m:sSub>
                              </m:e>
                              <m:e>
                                <m:sSub>
                                  <m:sSubPr>
                                    <m:ctrlPr>
                                      <a:rPr lang="fr-CH" i="1">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2</m:t>
                                    </m:r>
                                  </m:sub>
                                </m:sSub>
                              </m:e>
                              <m:e>
                                <m:sSub>
                                  <m:sSubPr>
                                    <m:ctrlPr>
                                      <a:rPr lang="fr-CH" i="1">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2</m:t>
                                    </m:r>
                                  </m:sub>
                                </m:sSub>
                              </m:e>
                            </m:mr>
                            <m:mr>
                              <m:e>
                                <m:sSub>
                                  <m:sSubPr>
                                    <m:ctrlPr>
                                      <a:rPr lang="fr-CH" i="1">
                                        <a:latin typeface="Cambria Math" panose="02040503050406030204" pitchFamily="18" charset="0"/>
                                      </a:rPr>
                                    </m:ctrlPr>
                                  </m:sSubPr>
                                  <m:e>
                                    <m:r>
                                      <a:rPr lang="en-GB" i="1">
                                        <a:latin typeface="Cambria Math" panose="02040503050406030204" pitchFamily="18" charset="0"/>
                                      </a:rPr>
                                      <m:t>𝑎</m:t>
                                    </m:r>
                                  </m:e>
                                  <m:sub>
                                    <m:r>
                                      <a:rPr lang="en-GB" b="0" i="1" smtClean="0">
                                        <a:latin typeface="Cambria Math" panose="02040503050406030204" pitchFamily="18" charset="0"/>
                                      </a:rPr>
                                      <m:t>3</m:t>
                                    </m:r>
                                  </m:sub>
                                </m:sSub>
                              </m:e>
                              <m:e>
                                <m:sSub>
                                  <m:sSubPr>
                                    <m:ctrlPr>
                                      <a:rPr lang="fr-CH" i="1">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3</m:t>
                                    </m:r>
                                  </m:sub>
                                </m:sSub>
                              </m:e>
                              <m:e>
                                <m:sSub>
                                  <m:sSubPr>
                                    <m:ctrlPr>
                                      <a:rPr lang="fr-CH" i="1">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3</m:t>
                                    </m:r>
                                  </m:sub>
                                </m:sSub>
                              </m:e>
                            </m:mr>
                          </m:m>
                        </m:e>
                      </m:d>
                    </m:oMath>
                  </m:oMathPara>
                </a14:m>
                <a:endParaRPr lang="fr-CH" dirty="0"/>
              </a:p>
              <a:p>
                <a:pPr marL="0" indent="0" algn="ctr">
                  <a:buNone/>
                </a:pPr>
                <a:endParaRPr lang="en-GB" b="0"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𝑔</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log</m:t>
                              </m:r>
                            </m:fName>
                            <m:e>
                              <m:d>
                                <m:dPr>
                                  <m:ctrlPr>
                                    <a:rPr lang="en-GB" b="0" i="1" smtClean="0">
                                      <a:latin typeface="Cambria Math" panose="02040503050406030204" pitchFamily="18" charset="0"/>
                                    </a:rPr>
                                  </m:ctrlPr>
                                </m:dPr>
                                <m:e>
                                  <m:r>
                                    <a:rPr lang="en-GB" b="0" i="1" smtClean="0">
                                      <a:latin typeface="Cambria Math" panose="02040503050406030204" pitchFamily="18" charset="0"/>
                                    </a:rPr>
                                    <m:t>h</m:t>
                                  </m:r>
                                </m:e>
                              </m:d>
                            </m:e>
                          </m:func>
                          <m:r>
                            <a:rPr lang="en-GB" b="0" i="1" smtClean="0">
                              <a:latin typeface="Cambria Math" panose="02040503050406030204" pitchFamily="18" charset="0"/>
                            </a:rPr>
                            <m:t> −1</m:t>
                          </m:r>
                        </m:sup>
                      </m:sSup>
                      <m:r>
                        <a:rPr lang="en-GB" b="0" i="1" smtClean="0">
                          <a:latin typeface="Cambria Math" panose="02040503050406030204" pitchFamily="18" charset="0"/>
                        </a:rPr>
                        <m:t> ∗ </m:t>
                      </m:r>
                      <m:r>
                        <a:rPr lang="en-GB" b="0" i="1" smtClean="0">
                          <a:latin typeface="Cambria Math" panose="02040503050406030204" pitchFamily="18" charset="0"/>
                        </a:rPr>
                        <m:t>𝑥</m:t>
                      </m:r>
                      <m:r>
                        <a:rPr lang="en-GB" b="0" i="1" smtClean="0">
                          <a:latin typeface="Cambria Math" panose="02040503050406030204" pitchFamily="18" charset="0"/>
                        </a:rPr>
                        <m:t>)</m:t>
                      </m:r>
                    </m:oMath>
                  </m:oMathPara>
                </a14:m>
                <a:endParaRPr lang="fr-CH" dirty="0"/>
              </a:p>
              <a:p>
                <a:pPr marL="0" indent="0" algn="ctr">
                  <a:buNone/>
                </a:pPr>
                <a:endParaRPr lang="en-GB"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𝑔</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𝑖</m:t>
                          </m:r>
                        </m:sub>
                      </m:sSub>
                      <m:r>
                        <a:rPr lang="en-GB" i="1">
                          <a:latin typeface="Cambria Math" panose="02040503050406030204" pitchFamily="18" charset="0"/>
                        </a:rPr>
                        <m:t>∗</m:t>
                      </m:r>
                      <m:f>
                        <m:fPr>
                          <m:ctrlPr>
                            <a:rPr lang="fr-CH" i="1" smtClean="0">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𝑥</m:t>
                              </m:r>
                            </m:e>
                            <m:sup>
                              <m:r>
                                <a:rPr lang="en-GB" i="1">
                                  <a:latin typeface="Cambria Math" panose="02040503050406030204" pitchFamily="18" charset="0"/>
                                </a:rPr>
                                <m:t>2</m:t>
                              </m:r>
                            </m:sup>
                          </m:sSup>
                        </m:num>
                        <m:den>
                          <m:sSup>
                            <m:sSupPr>
                              <m:ctrlPr>
                                <a:rPr lang="fr-CH"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2 ∗</m:t>
                              </m:r>
                              <m:func>
                                <m:funcPr>
                                  <m:ctrlPr>
                                    <a:rPr lang="en-GB" b="0" i="1" smtClean="0">
                                      <a:latin typeface="Cambria Math" panose="02040503050406030204" pitchFamily="18" charset="0"/>
                                    </a:rPr>
                                  </m:ctrlPr>
                                </m:funcPr>
                                <m:fName>
                                  <m:r>
                                    <a:rPr lang="en-GB" b="0" i="0" smtClean="0">
                                      <a:latin typeface="Cambria Math" panose="02040503050406030204" pitchFamily="18" charset="0"/>
                                    </a:rPr>
                                    <m:t>(</m:t>
                                  </m:r>
                                  <m:r>
                                    <m:rPr>
                                      <m:sty m:val="p"/>
                                    </m:rPr>
                                    <a:rPr lang="en-GB" b="0" i="0" smtClean="0">
                                      <a:latin typeface="Cambria Math" panose="02040503050406030204" pitchFamily="18" charset="0"/>
                                    </a:rPr>
                                    <m:t>log</m:t>
                                  </m:r>
                                </m:fName>
                                <m:e>
                                  <m:d>
                                    <m:dPr>
                                      <m:ctrlPr>
                                        <a:rPr lang="en-GB" b="0" i="1" smtClean="0">
                                          <a:latin typeface="Cambria Math" panose="02040503050406030204" pitchFamily="18" charset="0"/>
                                        </a:rPr>
                                      </m:ctrlPr>
                                    </m:dPr>
                                    <m:e>
                                      <m:r>
                                        <a:rPr lang="en-GB" b="0" i="1" smtClean="0">
                                          <a:latin typeface="Cambria Math" panose="02040503050406030204" pitchFamily="18" charset="0"/>
                                        </a:rPr>
                                        <m:t>h</m:t>
                                      </m:r>
                                    </m:e>
                                  </m:d>
                                  <m:r>
                                    <a:rPr lang="en-GB" b="0" i="1" smtClean="0">
                                      <a:latin typeface="Cambria Math" panose="02040503050406030204" pitchFamily="18" charset="0"/>
                                    </a:rPr>
                                    <m:t>−1)</m:t>
                                  </m:r>
                                </m:e>
                              </m:func>
                            </m:sup>
                          </m:sSup>
                        </m:den>
                      </m:f>
                      <m:r>
                        <a:rPr lang="en-GB" b="0" i="1" smtClean="0">
                          <a:latin typeface="Cambria Math" panose="02040503050406030204" pitchFamily="18" charset="0"/>
                        </a:rPr>
                        <m:t> </m:t>
                      </m:r>
                      <m:r>
                        <a:rPr lang="pt-BR" i="1" smtClean="0">
                          <a:latin typeface="Cambria Math" panose="02040503050406030204" pitchFamily="18" charset="0"/>
                        </a:rPr>
                        <m:t>+</m:t>
                      </m:r>
                      <m:sSub>
                        <m:sSubPr>
                          <m:ctrlPr>
                            <a:rPr lang="fr-CH"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𝑖</m:t>
                          </m:r>
                        </m:sub>
                      </m:sSub>
                      <m:r>
                        <a:rPr lang="en-GB" i="1">
                          <a:latin typeface="Cambria Math" panose="02040503050406030204" pitchFamily="18" charset="0"/>
                        </a:rPr>
                        <m:t>∗</m:t>
                      </m:r>
                      <m:f>
                        <m:fPr>
                          <m:ctrlPr>
                            <a:rPr lang="pt-BR" i="1" smtClean="0">
                              <a:latin typeface="Cambria Math" panose="02040503050406030204" pitchFamily="18" charset="0"/>
                            </a:rPr>
                          </m:ctrlPr>
                        </m:fPr>
                        <m:num>
                          <m:r>
                            <a:rPr lang="en-GB" i="1">
                              <a:latin typeface="Cambria Math" panose="02040503050406030204" pitchFamily="18" charset="0"/>
                            </a:rPr>
                            <m:t>𝑥</m:t>
                          </m:r>
                        </m:num>
                        <m:den>
                          <m:sSup>
                            <m:sSupPr>
                              <m:ctrlPr>
                                <a:rPr lang="pt-BR" i="1" smtClean="0">
                                  <a:latin typeface="Cambria Math" panose="02040503050406030204" pitchFamily="18" charset="0"/>
                                </a:rPr>
                              </m:ctrlPr>
                            </m:sSupPr>
                            <m:e>
                              <m:r>
                                <a:rPr lang="en-GB" b="0" i="1" smtClean="0">
                                  <a:latin typeface="Cambria Math" panose="02040503050406030204" pitchFamily="18" charset="0"/>
                                </a:rPr>
                                <m:t>2</m:t>
                              </m:r>
                            </m:e>
                            <m:sup>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log</m:t>
                                  </m:r>
                                </m:fName>
                                <m:e>
                                  <m:d>
                                    <m:dPr>
                                      <m:ctrlPr>
                                        <a:rPr lang="en-GB" b="0" i="1" smtClean="0">
                                          <a:latin typeface="Cambria Math" panose="02040503050406030204" pitchFamily="18" charset="0"/>
                                        </a:rPr>
                                      </m:ctrlPr>
                                    </m:dPr>
                                    <m:e>
                                      <m:r>
                                        <a:rPr lang="en-GB" b="0" i="1" smtClean="0">
                                          <a:latin typeface="Cambria Math" panose="02040503050406030204" pitchFamily="18" charset="0"/>
                                        </a:rPr>
                                        <m:t>h</m:t>
                                      </m:r>
                                    </m:e>
                                  </m:d>
                                  <m:r>
                                    <a:rPr lang="en-GB" b="0" i="1" smtClean="0">
                                      <a:latin typeface="Cambria Math" panose="02040503050406030204" pitchFamily="18" charset="0"/>
                                    </a:rPr>
                                    <m:t>−1</m:t>
                                  </m:r>
                                </m:e>
                              </m:func>
                            </m:sup>
                          </m:sSup>
                        </m:den>
                      </m:f>
                      <m:r>
                        <a:rPr lang="en-GB" b="0" i="1" smtClean="0">
                          <a:latin typeface="Cambria Math" panose="02040503050406030204" pitchFamily="18" charset="0"/>
                        </a:rPr>
                        <m:t>+</m:t>
                      </m:r>
                      <m:sSub>
                        <m:sSubPr>
                          <m:ctrlPr>
                            <a:rPr lang="fr-CH" i="1">
                              <a:latin typeface="Cambria Math" panose="02040503050406030204" pitchFamily="18" charset="0"/>
                            </a:rPr>
                          </m:ctrlPr>
                        </m:sSubPr>
                        <m:e>
                          <m:r>
                            <a:rPr lang="en-GB" i="1">
                              <a:latin typeface="Cambria Math" panose="02040503050406030204" pitchFamily="18" charset="0"/>
                            </a:rPr>
                            <m:t>𝑐</m:t>
                          </m:r>
                        </m:e>
                        <m:sub>
                          <m:r>
                            <a:rPr lang="en-GB" b="0" i="1" smtClean="0">
                              <a:latin typeface="Cambria Math" panose="02040503050406030204" pitchFamily="18" charset="0"/>
                            </a:rPr>
                            <m:t>𝑖</m:t>
                          </m:r>
                        </m:sub>
                      </m:sSub>
                    </m:oMath>
                  </m:oMathPara>
                </a14:m>
                <a:endParaRPr lang="fr-CH" dirty="0"/>
              </a:p>
              <a:p>
                <a:pPr marL="0" indent="0" algn="ctr">
                  <a:buNone/>
                </a:pPr>
                <a:endParaRPr lang="en-GB" b="0"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𝑔</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1</m:t>
                              </m:r>
                            </m:sub>
                          </m:sSub>
                        </m:e>
                      </m:d>
                      <m:r>
                        <a:rPr lang="en-GB" b="0" i="1" smtClean="0">
                          <a:latin typeface="Cambria Math" panose="02040503050406030204" pitchFamily="18" charset="0"/>
                        </a:rPr>
                        <m:t>=0</m:t>
                      </m:r>
                    </m:oMath>
                  </m:oMathPara>
                </a14:m>
                <a:endParaRPr lang="fr-CH" dirty="0"/>
              </a:p>
            </p:txBody>
          </p:sp>
        </mc:Choice>
        <mc:Fallback xmlns="">
          <p:sp>
            <p:nvSpPr>
              <p:cNvPr id="3" name="Espace réservé du contenu 2">
                <a:extLst>
                  <a:ext uri="{FF2B5EF4-FFF2-40B4-BE49-F238E27FC236}">
                    <a16:creationId xmlns:a16="http://schemas.microsoft.com/office/drawing/2014/main" id="{76D4717B-4C83-BD46-66DF-CBCC0F85016F}"/>
                  </a:ext>
                </a:extLst>
              </p:cNvPr>
              <p:cNvSpPr>
                <a:spLocks noGrp="1" noRot="1" noChangeAspect="1" noMove="1" noResize="1" noEditPoints="1" noAdjustHandles="1" noChangeArrowheads="1" noChangeShapeType="1" noTextEdit="1"/>
              </p:cNvSpPr>
              <p:nvPr>
                <p:ph idx="1"/>
              </p:nvPr>
            </p:nvSpPr>
            <p:spPr>
              <a:xfrm>
                <a:off x="838200" y="1274618"/>
                <a:ext cx="10515600" cy="5218257"/>
              </a:xfrm>
              <a:blipFill>
                <a:blip r:embed="rId2"/>
                <a:stretch>
                  <a:fillRect/>
                </a:stretch>
              </a:blipFill>
            </p:spPr>
            <p:txBody>
              <a:bodyPr/>
              <a:lstStyle/>
              <a:p>
                <a:r>
                  <a:rPr lang="fr-CH">
                    <a:noFill/>
                  </a:rPr>
                  <a:t> </a:t>
                </a:r>
              </a:p>
            </p:txBody>
          </p:sp>
        </mc:Fallback>
      </mc:AlternateContent>
      <p:pic>
        <p:nvPicPr>
          <p:cNvPr id="4" name="Picture 2">
            <a:extLst>
              <a:ext uri="{FF2B5EF4-FFF2-40B4-BE49-F238E27FC236}">
                <a16:creationId xmlns:a16="http://schemas.microsoft.com/office/drawing/2014/main" id="{51DD5D51-4713-469D-8823-6A9B69908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7061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2BBD6-0FC4-803E-8D20-70678E245FF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B3E2095-374D-E036-AA63-3126F322B186}"/>
              </a:ext>
            </a:extLst>
          </p:cNvPr>
          <p:cNvSpPr>
            <a:spLocks noGrp="1"/>
          </p:cNvSpPr>
          <p:nvPr>
            <p:ph type="title"/>
          </p:nvPr>
        </p:nvSpPr>
        <p:spPr/>
        <p:txBody>
          <a:bodyPr/>
          <a:lstStyle/>
          <a:p>
            <a:r>
              <a:rPr lang="fr-CH" dirty="0"/>
              <a:t>Résultat</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085DA878-5072-88C9-E5FE-894CD25C14D9}"/>
                  </a:ext>
                </a:extLst>
              </p:cNvPr>
              <p:cNvSpPr>
                <a:spLocks noGrp="1"/>
              </p:cNvSpPr>
              <p:nvPr>
                <p:ph idx="1"/>
              </p:nvPr>
            </p:nvSpPr>
            <p:spPr/>
            <p:txBody>
              <a:bodyPr/>
              <a:lstStyle/>
              <a:p>
                <a:pPr marL="0" indent="0" algn="ctr">
                  <a:buNone/>
                </a:pPr>
                <a:endParaRPr lang="en-GB"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rPr>
                        <m:t>=</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gcd</m:t>
                          </m:r>
                        </m:fName>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0</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1</m:t>
                                  </m:r>
                                </m:sub>
                              </m:sSub>
                            </m:e>
                          </m:d>
                        </m:e>
                      </m:func>
                    </m:oMath>
                  </m:oMathPara>
                </a14:m>
                <a:endParaRPr lang="en-GB" b="0" i="1" dirty="0">
                  <a:latin typeface="Cambria Math" panose="02040503050406030204" pitchFamily="18" charset="0"/>
                </a:endParaRPr>
              </a:p>
              <a:p>
                <a:pPr marL="0" indent="0" algn="ctr">
                  <a:buNone/>
                </a:pPr>
                <a:endParaRPr lang="en-GB"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𝑞</m:t>
                      </m:r>
                      <m:r>
                        <a:rPr lang="en-GB" b="0" i="1" smtClean="0">
                          <a:latin typeface="Cambria Math" panose="02040503050406030204" pitchFamily="18" charset="0"/>
                        </a:rPr>
                        <m:t>= </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0</m:t>
                              </m:r>
                            </m:sub>
                          </m:sSub>
                        </m:num>
                        <m:den>
                          <m:r>
                            <a:rPr lang="en-GB" b="0" i="1" smtClean="0">
                              <a:latin typeface="Cambria Math" panose="02040503050406030204" pitchFamily="18" charset="0"/>
                            </a:rPr>
                            <m:t>𝑝</m:t>
                          </m:r>
                        </m:den>
                      </m:f>
                    </m:oMath>
                  </m:oMathPara>
                </a14:m>
                <a:endParaRPr lang="en-GB" i="1" dirty="0">
                  <a:latin typeface="Cambria Math" panose="02040503050406030204" pitchFamily="18" charset="0"/>
                </a:endParaRPr>
              </a:p>
            </p:txBody>
          </p:sp>
        </mc:Choice>
        <mc:Fallback xmlns="">
          <p:sp>
            <p:nvSpPr>
              <p:cNvPr id="3" name="Espace réservé du contenu 2">
                <a:extLst>
                  <a:ext uri="{FF2B5EF4-FFF2-40B4-BE49-F238E27FC236}">
                    <a16:creationId xmlns:a16="http://schemas.microsoft.com/office/drawing/2014/main" id="{085DA878-5072-88C9-E5FE-894CD25C14D9}"/>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fr-CH">
                    <a:noFill/>
                  </a:rPr>
                  <a:t> </a:t>
                </a:r>
              </a:p>
            </p:txBody>
          </p:sp>
        </mc:Fallback>
      </mc:AlternateContent>
      <p:pic>
        <p:nvPicPr>
          <p:cNvPr id="4" name="Picture 2">
            <a:extLst>
              <a:ext uri="{FF2B5EF4-FFF2-40B4-BE49-F238E27FC236}">
                <a16:creationId xmlns:a16="http://schemas.microsoft.com/office/drawing/2014/main" id="{3C1F8F1A-4BAE-179F-CA36-2BDF9B6842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548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4FE71-F1FF-FE46-2956-93C64C034C2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0932BC9-5139-9D39-9B9B-90A534847707}"/>
              </a:ext>
            </a:extLst>
          </p:cNvPr>
          <p:cNvSpPr>
            <a:spLocks noGrp="1"/>
          </p:cNvSpPr>
          <p:nvPr>
            <p:ph type="title"/>
          </p:nvPr>
        </p:nvSpPr>
        <p:spPr/>
        <p:txBody>
          <a:bodyPr/>
          <a:lstStyle/>
          <a:p>
            <a:r>
              <a:rPr lang="fr-CH" dirty="0"/>
              <a:t>Limite</a:t>
            </a:r>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6886910B-2FF6-2D05-3121-628D117A0D72}"/>
                  </a:ext>
                </a:extLst>
              </p:cNvPr>
              <p:cNvSpPr>
                <a:spLocks noGrp="1"/>
              </p:cNvSpPr>
              <p:nvPr>
                <p:ph idx="1"/>
              </p:nvPr>
            </p:nvSpPr>
            <p:spPr/>
            <p:txBody>
              <a:bodyPr/>
              <a:lstStyle/>
              <a:p>
                <a:pPr marL="0" indent="0" algn="ctr">
                  <a:buNone/>
                </a:pPr>
                <a:endParaRPr lang="en-GB" i="1" dirty="0">
                  <a:latin typeface="Cambria Math" panose="02040503050406030204" pitchFamily="18" charset="0"/>
                </a:endParaRPr>
              </a:p>
              <a:p>
                <a:pPr marL="0" indent="0" algn="ctr">
                  <a:buNone/>
                </a:pPr>
                <a:endParaRPr lang="en-GB"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func>
                        <m:funcPr>
                          <m:ctrlPr>
                            <a:rPr lang="en-GB" i="1" smtClean="0">
                              <a:latin typeface="Cambria Math" panose="02040503050406030204" pitchFamily="18" charset="0"/>
                            </a:rPr>
                          </m:ctrlPr>
                        </m:funcPr>
                        <m:fName>
                          <m:sSub>
                            <m:sSubPr>
                              <m:ctrlPr>
                                <a:rPr lang="en-GB" i="1" smtClean="0">
                                  <a:latin typeface="Cambria Math" panose="02040503050406030204" pitchFamily="18" charset="0"/>
                                </a:rPr>
                              </m:ctrlPr>
                            </m:sSubPr>
                            <m:e>
                              <m:r>
                                <m:rPr>
                                  <m:sty m:val="p"/>
                                </m:rPr>
                                <a:rPr lang="en-GB" i="0" smtClean="0">
                                  <a:latin typeface="Cambria Math" panose="02040503050406030204" pitchFamily="18" charset="0"/>
                                </a:rPr>
                                <m:t>log</m:t>
                              </m:r>
                            </m:e>
                            <m:sub>
                              <m:r>
                                <a:rPr lang="en-GB" b="0" i="1" smtClean="0">
                                  <a:latin typeface="Cambria Math" panose="02040503050406030204" pitchFamily="18" charset="0"/>
                                </a:rPr>
                                <m:t>2</m:t>
                              </m:r>
                            </m:sub>
                          </m:sSub>
                        </m:fName>
                        <m:e>
                          <m:r>
                            <a:rPr lang="en-GB" b="0" i="1" smtClean="0">
                              <a:latin typeface="Cambria Math" panose="02040503050406030204" pitchFamily="18" charset="0"/>
                            </a:rPr>
                            <m:t>h</m:t>
                          </m:r>
                        </m:e>
                      </m:func>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 </m:t>
                      </m:r>
                      <m:f>
                        <m:fPr>
                          <m:ctrlPr>
                            <a:rPr lang="en-GB" b="0" i="1" smtClean="0">
                              <a:latin typeface="Cambria Math" panose="02040503050406030204" pitchFamily="18" charset="0"/>
                              <a:ea typeface="Cambria Math" panose="02040503050406030204" pitchFamily="18" charset="0"/>
                            </a:rPr>
                          </m:ctrlPr>
                        </m:fPr>
                        <m:num>
                          <m:func>
                            <m:funcPr>
                              <m:ctrlPr>
                                <a:rPr lang="en-GB" b="0" i="1" smtClean="0">
                                  <a:latin typeface="Cambria Math" panose="02040503050406030204" pitchFamily="18" charset="0"/>
                                  <a:ea typeface="Cambria Math" panose="02040503050406030204" pitchFamily="18" charset="0"/>
                                </a:rPr>
                              </m:ctrlPr>
                            </m:funcPr>
                            <m:fName>
                              <m:sSub>
                                <m:sSubPr>
                                  <m:ctrlPr>
                                    <a:rPr lang="en-GB" b="0" i="1" smtClean="0">
                                      <a:latin typeface="Cambria Math" panose="02040503050406030204" pitchFamily="18" charset="0"/>
                                      <a:ea typeface="Cambria Math" panose="02040503050406030204" pitchFamily="18" charset="0"/>
                                    </a:rPr>
                                  </m:ctrlPr>
                                </m:sSubPr>
                                <m:e>
                                  <m:r>
                                    <m:rPr>
                                      <m:sty m:val="p"/>
                                    </m:rPr>
                                    <a:rPr lang="en-GB" b="0" i="0" smtClean="0">
                                      <a:latin typeface="Cambria Math" panose="02040503050406030204" pitchFamily="18" charset="0"/>
                                      <a:ea typeface="Cambria Math" panose="02040503050406030204" pitchFamily="18" charset="0"/>
                                    </a:rPr>
                                    <m:t>log</m:t>
                                  </m:r>
                                </m:e>
                                <m:sub>
                                  <m:r>
                                    <a:rPr lang="en-GB" b="0" i="1" smtClean="0">
                                      <a:latin typeface="Cambria Math" panose="02040503050406030204" pitchFamily="18" charset="0"/>
                                      <a:ea typeface="Cambria Math" panose="02040503050406030204" pitchFamily="18" charset="0"/>
                                    </a:rPr>
                                    <m:t>2</m:t>
                                  </m:r>
                                </m:sub>
                              </m:sSub>
                            </m:fName>
                            <m:e>
                              <m:r>
                                <a:rPr lang="en-GB" b="0" i="1" smtClean="0">
                                  <a:latin typeface="Cambria Math" panose="02040503050406030204" pitchFamily="18" charset="0"/>
                                  <a:ea typeface="Cambria Math" panose="02040503050406030204" pitchFamily="18" charset="0"/>
                                </a:rPr>
                                <m:t>𝑁</m:t>
                              </m:r>
                            </m:e>
                          </m:func>
                        </m:num>
                        <m:den>
                          <m:r>
                            <a:rPr lang="en-GB" b="0" i="1" smtClean="0">
                              <a:latin typeface="Cambria Math" panose="02040503050406030204" pitchFamily="18" charset="0"/>
                              <a:ea typeface="Cambria Math" panose="02040503050406030204" pitchFamily="18" charset="0"/>
                            </a:rPr>
                            <m:t>4</m:t>
                          </m:r>
                        </m:den>
                      </m:f>
                    </m:oMath>
                  </m:oMathPara>
                </a14:m>
                <a:endParaRPr lang="en-GB" i="1" dirty="0">
                  <a:latin typeface="Cambria Math" panose="02040503050406030204" pitchFamily="18" charset="0"/>
                </a:endParaRPr>
              </a:p>
            </p:txBody>
          </p:sp>
        </mc:Choice>
        <mc:Fallback>
          <p:sp>
            <p:nvSpPr>
              <p:cNvPr id="3" name="Espace réservé du contenu 2">
                <a:extLst>
                  <a:ext uri="{FF2B5EF4-FFF2-40B4-BE49-F238E27FC236}">
                    <a16:creationId xmlns:a16="http://schemas.microsoft.com/office/drawing/2014/main" id="{6886910B-2FF6-2D05-3121-628D117A0D7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fr-CH">
                    <a:noFill/>
                  </a:rPr>
                  <a:t> </a:t>
                </a:r>
              </a:p>
            </p:txBody>
          </p:sp>
        </mc:Fallback>
      </mc:AlternateContent>
      <p:pic>
        <p:nvPicPr>
          <p:cNvPr id="4" name="Picture 2">
            <a:extLst>
              <a:ext uri="{FF2B5EF4-FFF2-40B4-BE49-F238E27FC236}">
                <a16:creationId xmlns:a16="http://schemas.microsoft.com/office/drawing/2014/main" id="{D19B3FEE-6495-0BFD-706C-12B8FB4C56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732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00FC9E-29F5-8C53-199E-744D87DEFB73}"/>
              </a:ext>
            </a:extLst>
          </p:cNvPr>
          <p:cNvSpPr>
            <a:spLocks noGrp="1"/>
          </p:cNvSpPr>
          <p:nvPr>
            <p:ph type="title"/>
          </p:nvPr>
        </p:nvSpPr>
        <p:spPr/>
        <p:txBody>
          <a:bodyPr/>
          <a:lstStyle/>
          <a:p>
            <a:r>
              <a:rPr lang="fr-CH" dirty="0"/>
              <a:t>Mesures de mitigation</a:t>
            </a:r>
          </a:p>
        </p:txBody>
      </p:sp>
      <p:sp>
        <p:nvSpPr>
          <p:cNvPr id="3" name="Espace réservé du contenu 2">
            <a:extLst>
              <a:ext uri="{FF2B5EF4-FFF2-40B4-BE49-F238E27FC236}">
                <a16:creationId xmlns:a16="http://schemas.microsoft.com/office/drawing/2014/main" id="{27480C9E-7A20-E1A7-0DA1-F786EE1E9DC3}"/>
              </a:ext>
            </a:extLst>
          </p:cNvPr>
          <p:cNvSpPr>
            <a:spLocks noGrp="1"/>
          </p:cNvSpPr>
          <p:nvPr>
            <p:ph idx="1"/>
          </p:nvPr>
        </p:nvSpPr>
        <p:spPr/>
        <p:txBody>
          <a:bodyPr/>
          <a:lstStyle/>
          <a:p>
            <a:r>
              <a:rPr lang="fr-CH" dirty="0"/>
              <a:t>Augmenter la taille du hash</a:t>
            </a:r>
          </a:p>
          <a:p>
            <a:r>
              <a:rPr lang="fr-CH" dirty="0"/>
              <a:t>Authentifier les clients SSH par clé publique</a:t>
            </a:r>
          </a:p>
        </p:txBody>
      </p:sp>
      <p:pic>
        <p:nvPicPr>
          <p:cNvPr id="4" name="Picture 2">
            <a:extLst>
              <a:ext uri="{FF2B5EF4-FFF2-40B4-BE49-F238E27FC236}">
                <a16:creationId xmlns:a16="http://schemas.microsoft.com/office/drawing/2014/main" id="{2041318D-A8E6-5145-EF3D-E292AA65DC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03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8A546-43CB-C28E-F03B-CE1E32432A8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A954AF3-F490-59F6-B210-C766E6282905}"/>
              </a:ext>
            </a:extLst>
          </p:cNvPr>
          <p:cNvSpPr>
            <a:spLocks noGrp="1"/>
          </p:cNvSpPr>
          <p:nvPr>
            <p:ph type="title"/>
          </p:nvPr>
        </p:nvSpPr>
        <p:spPr/>
        <p:txBody>
          <a:bodyPr/>
          <a:lstStyle/>
          <a:p>
            <a:r>
              <a:rPr lang="fr-CH" dirty="0"/>
              <a:t>Mesures de protections</a:t>
            </a:r>
          </a:p>
        </p:txBody>
      </p:sp>
      <p:sp>
        <p:nvSpPr>
          <p:cNvPr id="3" name="Espace réservé du contenu 2">
            <a:extLst>
              <a:ext uri="{FF2B5EF4-FFF2-40B4-BE49-F238E27FC236}">
                <a16:creationId xmlns:a16="http://schemas.microsoft.com/office/drawing/2014/main" id="{AEE9DE27-3A0E-BB6B-1ABA-D256C7A60269}"/>
              </a:ext>
            </a:extLst>
          </p:cNvPr>
          <p:cNvSpPr>
            <a:spLocks noGrp="1"/>
          </p:cNvSpPr>
          <p:nvPr>
            <p:ph idx="1"/>
          </p:nvPr>
        </p:nvSpPr>
        <p:spPr/>
        <p:txBody>
          <a:bodyPr/>
          <a:lstStyle/>
          <a:p>
            <a:r>
              <a:rPr lang="fr-CH" dirty="0"/>
              <a:t>Faire les mises à jour</a:t>
            </a:r>
          </a:p>
          <a:p>
            <a:r>
              <a:rPr lang="fr-CH" dirty="0"/>
              <a:t>Valider toutes les signatures avant de les envoyer</a:t>
            </a:r>
          </a:p>
          <a:p>
            <a:r>
              <a:rPr lang="fr-CH" dirty="0"/>
              <a:t>Ne pas utiliser PKCS#1 v1.5</a:t>
            </a:r>
          </a:p>
          <a:p>
            <a:r>
              <a:rPr lang="fr-CH" dirty="0"/>
              <a:t>Ne pas utiliser un </a:t>
            </a:r>
            <a:r>
              <a:rPr lang="fr-CH" dirty="0" err="1"/>
              <a:t>padding</a:t>
            </a:r>
            <a:r>
              <a:rPr lang="fr-CH" dirty="0"/>
              <a:t> déterministe</a:t>
            </a:r>
          </a:p>
          <a:p>
            <a:r>
              <a:rPr lang="fr-CH" dirty="0"/>
              <a:t>Protocole :</a:t>
            </a:r>
          </a:p>
          <a:p>
            <a:pPr lvl="1"/>
            <a:r>
              <a:rPr lang="fr-CH" dirty="0"/>
              <a:t>Chiffrer la communication le plus tôt possible</a:t>
            </a:r>
          </a:p>
          <a:p>
            <a:pPr lvl="1"/>
            <a:r>
              <a:rPr lang="fr-CH" dirty="0"/>
              <a:t>Se baser sur TLS 1.3</a:t>
            </a:r>
          </a:p>
        </p:txBody>
      </p:sp>
      <p:pic>
        <p:nvPicPr>
          <p:cNvPr id="4" name="Picture 2">
            <a:extLst>
              <a:ext uri="{FF2B5EF4-FFF2-40B4-BE49-F238E27FC236}">
                <a16:creationId xmlns:a16="http://schemas.microsoft.com/office/drawing/2014/main" id="{D506C9F2-A69B-09B5-259D-901E7F5301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297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05C18-F7C5-3038-FACD-B0B50AF1F17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6B0782A-FC51-6C5A-E65A-E20569D76FEA}"/>
              </a:ext>
            </a:extLst>
          </p:cNvPr>
          <p:cNvSpPr>
            <a:spLocks noGrp="1"/>
          </p:cNvSpPr>
          <p:nvPr>
            <p:ph type="title"/>
          </p:nvPr>
        </p:nvSpPr>
        <p:spPr/>
        <p:txBody>
          <a:bodyPr/>
          <a:lstStyle/>
          <a:p>
            <a:r>
              <a:rPr lang="fr-CH" dirty="0"/>
              <a:t>Mesures de protections – TLS 1.3</a:t>
            </a:r>
          </a:p>
        </p:txBody>
      </p:sp>
      <p:pic>
        <p:nvPicPr>
          <p:cNvPr id="5" name="Espace réservé du contenu 4" descr="Une image contenant texte, capture d’écran, Police, ligne&#10;&#10;Le contenu généré par l’IA peut être incorrect.">
            <a:extLst>
              <a:ext uri="{FF2B5EF4-FFF2-40B4-BE49-F238E27FC236}">
                <a16:creationId xmlns:a16="http://schemas.microsoft.com/office/drawing/2014/main" id="{FFF6A9A9-EF9F-04EB-413C-0DEF144FD4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9418" y="1298308"/>
            <a:ext cx="8673164" cy="4878655"/>
          </a:xfrm>
        </p:spPr>
      </p:pic>
      <p:sp>
        <p:nvSpPr>
          <p:cNvPr id="6" name="Espace réservé du pied de page 5">
            <a:extLst>
              <a:ext uri="{FF2B5EF4-FFF2-40B4-BE49-F238E27FC236}">
                <a16:creationId xmlns:a16="http://schemas.microsoft.com/office/drawing/2014/main" id="{3530B95A-3188-5B5F-7EEB-40BB8B03104D}"/>
              </a:ext>
            </a:extLst>
          </p:cNvPr>
          <p:cNvSpPr>
            <a:spLocks noGrp="1"/>
          </p:cNvSpPr>
          <p:nvPr>
            <p:ph type="ftr" sz="quarter" idx="11"/>
          </p:nvPr>
        </p:nvSpPr>
        <p:spPr>
          <a:xfrm>
            <a:off x="0" y="6356350"/>
            <a:ext cx="5130412" cy="365125"/>
          </a:xfrm>
        </p:spPr>
        <p:txBody>
          <a:bodyPr/>
          <a:lstStyle/>
          <a:p>
            <a:r>
              <a:rPr lang="en-GB" dirty="0"/>
              <a:t>David Evans: cs6501, </a:t>
            </a:r>
            <a:r>
              <a:rPr lang="en-GB" dirty="0" err="1"/>
              <a:t>TLSeminar</a:t>
            </a:r>
            <a:r>
              <a:rPr lang="en-GB" dirty="0"/>
              <a:t>. University of Virginia, Spring 2017.</a:t>
            </a:r>
            <a:endParaRPr lang="fr-CH" dirty="0"/>
          </a:p>
        </p:txBody>
      </p:sp>
      <p:pic>
        <p:nvPicPr>
          <p:cNvPr id="3" name="Picture 2">
            <a:extLst>
              <a:ext uri="{FF2B5EF4-FFF2-40B4-BE49-F238E27FC236}">
                <a16:creationId xmlns:a16="http://schemas.microsoft.com/office/drawing/2014/main" id="{51797D73-7591-277D-1A52-778A1BA51D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375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9EA416-018F-8C12-6BA0-C0F12CD10F7D}"/>
              </a:ext>
            </a:extLst>
          </p:cNvPr>
          <p:cNvSpPr>
            <a:spLocks noGrp="1"/>
          </p:cNvSpPr>
          <p:nvPr>
            <p:ph type="ctrTitle"/>
          </p:nvPr>
        </p:nvSpPr>
        <p:spPr/>
        <p:txBody>
          <a:bodyPr/>
          <a:lstStyle/>
          <a:p>
            <a:r>
              <a:rPr lang="fr-CH" dirty="0"/>
              <a:t>Questions ?</a:t>
            </a:r>
          </a:p>
        </p:txBody>
      </p:sp>
      <p:pic>
        <p:nvPicPr>
          <p:cNvPr id="4" name="Picture 2">
            <a:extLst>
              <a:ext uri="{FF2B5EF4-FFF2-40B4-BE49-F238E27FC236}">
                <a16:creationId xmlns:a16="http://schemas.microsoft.com/office/drawing/2014/main" id="{BAC0DC7C-1ABB-891D-658E-3AF56AB37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432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EF5ACC-6579-1FC1-AB43-32A056739E01}"/>
              </a:ext>
            </a:extLst>
          </p:cNvPr>
          <p:cNvSpPr>
            <a:spLocks noGrp="1"/>
          </p:cNvSpPr>
          <p:nvPr>
            <p:ph type="title"/>
          </p:nvPr>
        </p:nvSpPr>
        <p:spPr/>
        <p:txBody>
          <a:bodyPr/>
          <a:lstStyle/>
          <a:p>
            <a:r>
              <a:rPr lang="fr-CH" dirty="0"/>
              <a:t>Algorithmes de signature dans SSH</a:t>
            </a:r>
          </a:p>
        </p:txBody>
      </p:sp>
      <p:pic>
        <p:nvPicPr>
          <p:cNvPr id="5" name="Espace réservé du contenu 4">
            <a:extLst>
              <a:ext uri="{FF2B5EF4-FFF2-40B4-BE49-F238E27FC236}">
                <a16:creationId xmlns:a16="http://schemas.microsoft.com/office/drawing/2014/main" id="{CE359A33-6DDD-E81B-A602-596D6A86F085}"/>
              </a:ext>
            </a:extLst>
          </p:cNvPr>
          <p:cNvPicPr>
            <a:picLocks noGrp="1" noChangeAspect="1"/>
          </p:cNvPicPr>
          <p:nvPr>
            <p:ph idx="1"/>
          </p:nvPr>
        </p:nvPicPr>
        <p:blipFill>
          <a:blip r:embed="rId2"/>
          <a:srcRect l="2217" t="3797" r="1375"/>
          <a:stretch/>
        </p:blipFill>
        <p:spPr>
          <a:xfrm>
            <a:off x="2769957" y="1690687"/>
            <a:ext cx="6652086" cy="4186129"/>
          </a:xfrm>
        </p:spPr>
      </p:pic>
      <p:sp>
        <p:nvSpPr>
          <p:cNvPr id="9" name="Espace réservé du pied de page 8">
            <a:extLst>
              <a:ext uri="{FF2B5EF4-FFF2-40B4-BE49-F238E27FC236}">
                <a16:creationId xmlns:a16="http://schemas.microsoft.com/office/drawing/2014/main" id="{9091359A-7C75-795F-C023-F1631195DF29}"/>
              </a:ext>
            </a:extLst>
          </p:cNvPr>
          <p:cNvSpPr>
            <a:spLocks noGrp="1"/>
          </p:cNvSpPr>
          <p:nvPr>
            <p:ph type="ftr" sz="quarter" idx="11"/>
          </p:nvPr>
        </p:nvSpPr>
        <p:spPr>
          <a:xfrm>
            <a:off x="0" y="6356350"/>
            <a:ext cx="8117918" cy="365125"/>
          </a:xfrm>
        </p:spPr>
        <p:txBody>
          <a:bodyPr/>
          <a:lstStyle/>
          <a:p>
            <a:r>
              <a:rPr lang="en-GB" dirty="0"/>
              <a:t>Keegan Ryan et al. Passive SSH Key Compromise via Lattices. Cryptology </a:t>
            </a:r>
            <a:r>
              <a:rPr lang="en-GB" dirty="0" err="1"/>
              <a:t>ePrint</a:t>
            </a:r>
            <a:r>
              <a:rPr lang="en-GB" dirty="0"/>
              <a:t> Archive, Paper 2023/1711, 2023.</a:t>
            </a:r>
            <a:endParaRPr lang="fr-CH" dirty="0"/>
          </a:p>
        </p:txBody>
      </p:sp>
      <p:pic>
        <p:nvPicPr>
          <p:cNvPr id="3" name="Picture 2">
            <a:extLst>
              <a:ext uri="{FF2B5EF4-FFF2-40B4-BE49-F238E27FC236}">
                <a16:creationId xmlns:a16="http://schemas.microsoft.com/office/drawing/2014/main" id="{99CF80FA-B76E-E46F-0468-E63083FD25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2618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D66EBF-EF60-5369-6DF8-69A19B1ED9DA}"/>
              </a:ext>
            </a:extLst>
          </p:cNvPr>
          <p:cNvSpPr>
            <a:spLocks noGrp="1"/>
          </p:cNvSpPr>
          <p:nvPr>
            <p:ph type="title"/>
          </p:nvPr>
        </p:nvSpPr>
        <p:spPr/>
        <p:txBody>
          <a:bodyPr/>
          <a:lstStyle/>
          <a:p>
            <a:r>
              <a:rPr lang="fr-CH" dirty="0"/>
              <a:t>Bibliographie</a:t>
            </a:r>
          </a:p>
        </p:txBody>
      </p:sp>
      <p:sp>
        <p:nvSpPr>
          <p:cNvPr id="3" name="Espace réservé du contenu 2">
            <a:extLst>
              <a:ext uri="{FF2B5EF4-FFF2-40B4-BE49-F238E27FC236}">
                <a16:creationId xmlns:a16="http://schemas.microsoft.com/office/drawing/2014/main" id="{4D2E4202-87C9-7F5A-2F2F-79670D47BD39}"/>
              </a:ext>
            </a:extLst>
          </p:cNvPr>
          <p:cNvSpPr>
            <a:spLocks noGrp="1"/>
          </p:cNvSpPr>
          <p:nvPr>
            <p:ph idx="1"/>
          </p:nvPr>
        </p:nvSpPr>
        <p:spPr/>
        <p:txBody>
          <a:bodyPr>
            <a:normAutofit lnSpcReduction="10000"/>
          </a:bodyPr>
          <a:lstStyle/>
          <a:p>
            <a:r>
              <a:rPr lang="fr-CH" b="1" dirty="0"/>
              <a:t>Keegan Ryan, </a:t>
            </a:r>
            <a:r>
              <a:rPr lang="fr-CH" b="1" dirty="0" err="1"/>
              <a:t>Kaiwen</a:t>
            </a:r>
            <a:r>
              <a:rPr lang="fr-CH" b="1" dirty="0"/>
              <a:t> He, George Arnold Sullivan, Nadia </a:t>
            </a:r>
            <a:r>
              <a:rPr lang="fr-CH" b="1" dirty="0" err="1"/>
              <a:t>Heninger</a:t>
            </a:r>
            <a:r>
              <a:rPr lang="fr-CH" dirty="0"/>
              <a:t>. </a:t>
            </a:r>
            <a:r>
              <a:rPr lang="fr-CH" i="1" dirty="0"/>
              <a:t>Passive SSH Key Compromise via </a:t>
            </a:r>
            <a:r>
              <a:rPr lang="fr-CH" i="1" dirty="0" err="1"/>
              <a:t>Lattices</a:t>
            </a:r>
            <a:r>
              <a:rPr lang="fr-CH" dirty="0"/>
              <a:t>. </a:t>
            </a:r>
            <a:r>
              <a:rPr lang="fr-CH" dirty="0" err="1"/>
              <a:t>Cryptology</a:t>
            </a:r>
            <a:r>
              <a:rPr lang="fr-CH" dirty="0"/>
              <a:t> </a:t>
            </a:r>
            <a:r>
              <a:rPr lang="fr-CH" dirty="0" err="1"/>
              <a:t>ePrint</a:t>
            </a:r>
            <a:r>
              <a:rPr lang="fr-CH" dirty="0"/>
              <a:t> Archive, Paper 2023/1711, 2023. </a:t>
            </a:r>
            <a:r>
              <a:rPr lang="fr-CH" dirty="0">
                <a:hlinkClick r:id="rId2"/>
              </a:rPr>
              <a:t>DOI: 10.1145/3576915.3616629, </a:t>
            </a:r>
            <a:r>
              <a:rPr lang="fr-CH" dirty="0"/>
              <a:t>URL : </a:t>
            </a:r>
            <a:r>
              <a:rPr lang="fr-CH" dirty="0">
                <a:hlinkClick r:id="rId3"/>
              </a:rPr>
              <a:t>https://eprint.iacr.org/2023/1711</a:t>
            </a:r>
            <a:r>
              <a:rPr lang="fr-CH" dirty="0"/>
              <a:t>.</a:t>
            </a:r>
          </a:p>
          <a:p>
            <a:r>
              <a:rPr lang="fr-CH" b="1" dirty="0"/>
              <a:t>Duc, Alexandre, 2024</a:t>
            </a:r>
            <a:r>
              <a:rPr lang="fr-CH" dirty="0"/>
              <a:t>. </a:t>
            </a:r>
            <a:r>
              <a:rPr lang="fr-CH" i="1" dirty="0" err="1"/>
              <a:t>Asymmetric</a:t>
            </a:r>
            <a:r>
              <a:rPr lang="fr-CH" i="1" dirty="0"/>
              <a:t> </a:t>
            </a:r>
            <a:r>
              <a:rPr lang="fr-CH" i="1" dirty="0" err="1"/>
              <a:t>Cryptography</a:t>
            </a:r>
            <a:r>
              <a:rPr lang="fr-CH" i="1" dirty="0"/>
              <a:t> Standards</a:t>
            </a:r>
            <a:r>
              <a:rPr lang="fr-CH" dirty="0"/>
              <a:t> [PDF]. Support de cours : Cryptographie avancée appliquée, HEIG-VD, 2024.</a:t>
            </a:r>
          </a:p>
          <a:p>
            <a:r>
              <a:rPr lang="en-GB" b="1" dirty="0"/>
              <a:t>Tatu Ylonen.</a:t>
            </a:r>
            <a:r>
              <a:rPr lang="en-GB" dirty="0"/>
              <a:t> SSH - Secure Login Connections over the Internet. Proceedings of the 6th USENIX Security Symposium, pp. 37-42, USENIX, 1996.</a:t>
            </a:r>
            <a:endParaRPr lang="fr-CH" dirty="0"/>
          </a:p>
        </p:txBody>
      </p:sp>
      <p:pic>
        <p:nvPicPr>
          <p:cNvPr id="4" name="Picture 2">
            <a:extLst>
              <a:ext uri="{FF2B5EF4-FFF2-40B4-BE49-F238E27FC236}">
                <a16:creationId xmlns:a16="http://schemas.microsoft.com/office/drawing/2014/main" id="{C89E1E94-1A8A-04E6-9AD6-3794CA9039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80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CF3AC-6211-FDDD-2161-DD22D3AA8C1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DD3903D-FE98-FCAD-74C9-25752DFA32B8}"/>
              </a:ext>
            </a:extLst>
          </p:cNvPr>
          <p:cNvSpPr>
            <a:spLocks noGrp="1"/>
          </p:cNvSpPr>
          <p:nvPr>
            <p:ph type="title"/>
          </p:nvPr>
        </p:nvSpPr>
        <p:spPr/>
        <p:txBody>
          <a:bodyPr/>
          <a:lstStyle/>
          <a:p>
            <a:r>
              <a:rPr lang="fr-CH" dirty="0"/>
              <a:t>Erreurs dans les signatures RSA</a:t>
            </a:r>
          </a:p>
        </p:txBody>
      </p:sp>
      <p:sp>
        <p:nvSpPr>
          <p:cNvPr id="9" name="Espace réservé du pied de page 8">
            <a:extLst>
              <a:ext uri="{FF2B5EF4-FFF2-40B4-BE49-F238E27FC236}">
                <a16:creationId xmlns:a16="http://schemas.microsoft.com/office/drawing/2014/main" id="{0B811914-FCCF-1835-3818-68A3188054FD}"/>
              </a:ext>
            </a:extLst>
          </p:cNvPr>
          <p:cNvSpPr>
            <a:spLocks noGrp="1"/>
          </p:cNvSpPr>
          <p:nvPr>
            <p:ph type="ftr" sz="quarter" idx="11"/>
          </p:nvPr>
        </p:nvSpPr>
        <p:spPr>
          <a:xfrm>
            <a:off x="0" y="6356350"/>
            <a:ext cx="8117918" cy="365125"/>
          </a:xfrm>
        </p:spPr>
        <p:txBody>
          <a:bodyPr/>
          <a:lstStyle/>
          <a:p>
            <a:r>
              <a:rPr lang="en-GB" dirty="0"/>
              <a:t>Keegan Ryan et al. Passive SSH Key Compromise via Lattices. Cryptology </a:t>
            </a:r>
            <a:r>
              <a:rPr lang="en-GB" dirty="0" err="1"/>
              <a:t>ePrint</a:t>
            </a:r>
            <a:r>
              <a:rPr lang="en-GB" dirty="0"/>
              <a:t> Archive, Paper 2023/1711, 2023.</a:t>
            </a:r>
            <a:endParaRPr lang="fr-CH" dirty="0"/>
          </a:p>
        </p:txBody>
      </p:sp>
      <p:pic>
        <p:nvPicPr>
          <p:cNvPr id="4" name="Image 3">
            <a:extLst>
              <a:ext uri="{FF2B5EF4-FFF2-40B4-BE49-F238E27FC236}">
                <a16:creationId xmlns:a16="http://schemas.microsoft.com/office/drawing/2014/main" id="{17E811A4-3230-1D25-AF8C-60E71D6824CC}"/>
              </a:ext>
            </a:extLst>
          </p:cNvPr>
          <p:cNvPicPr>
            <a:picLocks noChangeAspect="1"/>
          </p:cNvPicPr>
          <p:nvPr/>
        </p:nvPicPr>
        <p:blipFill>
          <a:blip r:embed="rId2"/>
          <a:stretch>
            <a:fillRect/>
          </a:stretch>
        </p:blipFill>
        <p:spPr>
          <a:xfrm>
            <a:off x="2657111" y="1805814"/>
            <a:ext cx="6877777" cy="4435409"/>
          </a:xfrm>
          <a:prstGeom prst="rect">
            <a:avLst/>
          </a:prstGeom>
        </p:spPr>
      </p:pic>
      <p:pic>
        <p:nvPicPr>
          <p:cNvPr id="3" name="Picture 2">
            <a:extLst>
              <a:ext uri="{FF2B5EF4-FFF2-40B4-BE49-F238E27FC236}">
                <a16:creationId xmlns:a16="http://schemas.microsoft.com/office/drawing/2014/main" id="{AEC76125-6B1C-80D4-10C5-3A4BD16033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01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CE531-5A95-0FA0-DA53-890A60D7B2D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F09CF7C-C9A6-E272-8F1E-F7E3FE8D690F}"/>
              </a:ext>
            </a:extLst>
          </p:cNvPr>
          <p:cNvSpPr>
            <a:spLocks noGrp="1"/>
          </p:cNvSpPr>
          <p:nvPr>
            <p:ph type="title"/>
          </p:nvPr>
        </p:nvSpPr>
        <p:spPr/>
        <p:txBody>
          <a:bodyPr/>
          <a:lstStyle/>
          <a:p>
            <a:r>
              <a:rPr lang="fr-CH" dirty="0"/>
              <a:t>Appareils concernés par des erreurs dans les signatures</a:t>
            </a:r>
          </a:p>
        </p:txBody>
      </p:sp>
      <p:graphicFrame>
        <p:nvGraphicFramePr>
          <p:cNvPr id="4" name="Espace réservé du contenu 3">
            <a:extLst>
              <a:ext uri="{FF2B5EF4-FFF2-40B4-BE49-F238E27FC236}">
                <a16:creationId xmlns:a16="http://schemas.microsoft.com/office/drawing/2014/main" id="{B3333764-A650-71D2-6033-3117FCE46DA7}"/>
              </a:ext>
            </a:extLst>
          </p:cNvPr>
          <p:cNvGraphicFramePr>
            <a:graphicFrameLocks noGrp="1"/>
          </p:cNvGraphicFramePr>
          <p:nvPr>
            <p:ph idx="1"/>
            <p:extLst>
              <p:ext uri="{D42A27DB-BD31-4B8C-83A1-F6EECF244321}">
                <p14:modId xmlns:p14="http://schemas.microsoft.com/office/powerpoint/2010/main" val="4013173233"/>
              </p:ext>
            </p:extLst>
          </p:nvPr>
        </p:nvGraphicFramePr>
        <p:xfrm>
          <a:off x="3419170" y="2295290"/>
          <a:ext cx="5353661" cy="2267420"/>
        </p:xfrm>
        <a:graphic>
          <a:graphicData uri="http://schemas.openxmlformats.org/drawingml/2006/table">
            <a:tbl>
              <a:tblPr firstRow="1" bandRow="1">
                <a:tableStyleId>{5C22544A-7EE6-4342-B048-85BDC9FD1C3A}</a:tableStyleId>
              </a:tblPr>
              <a:tblGrid>
                <a:gridCol w="3250541">
                  <a:extLst>
                    <a:ext uri="{9D8B030D-6E8A-4147-A177-3AD203B41FA5}">
                      <a16:colId xmlns:a16="http://schemas.microsoft.com/office/drawing/2014/main" val="2747395662"/>
                    </a:ext>
                  </a:extLst>
                </a:gridCol>
                <a:gridCol w="2103120">
                  <a:extLst>
                    <a:ext uri="{9D8B030D-6E8A-4147-A177-3AD203B41FA5}">
                      <a16:colId xmlns:a16="http://schemas.microsoft.com/office/drawing/2014/main" val="135868491"/>
                    </a:ext>
                  </a:extLst>
                </a:gridCol>
              </a:tblGrid>
              <a:tr h="370840">
                <a:tc>
                  <a:txBody>
                    <a:bodyPr/>
                    <a:lstStyle/>
                    <a:p>
                      <a:pPr algn="ctr"/>
                      <a:r>
                        <a:rPr lang="fr-CH" dirty="0"/>
                        <a:t>Version SSH de l’hôte </a:t>
                      </a:r>
                    </a:p>
                  </a:txBody>
                  <a:tcPr anchor="ctr"/>
                </a:tc>
                <a:tc>
                  <a:txBody>
                    <a:bodyPr/>
                    <a:lstStyle/>
                    <a:p>
                      <a:pPr algn="ctr"/>
                      <a:r>
                        <a:rPr lang="fr-CH" dirty="0"/>
                        <a:t>Nombre d’erreurs</a:t>
                      </a:r>
                    </a:p>
                  </a:txBody>
                  <a:tcPr anchor="ctr"/>
                </a:tc>
                <a:extLst>
                  <a:ext uri="{0D108BD9-81ED-4DB2-BD59-A6C34878D82A}">
                    <a16:rowId xmlns:a16="http://schemas.microsoft.com/office/drawing/2014/main" val="1578814734"/>
                  </a:ext>
                </a:extLst>
              </a:tr>
              <a:tr h="370840">
                <a:tc>
                  <a:txBody>
                    <a:bodyPr/>
                    <a:lstStyle/>
                    <a:p>
                      <a:pPr algn="ctr"/>
                      <a:r>
                        <a:rPr lang="fr-CH" dirty="0"/>
                        <a:t>SSH-2.0-Zyxel SSH server</a:t>
                      </a:r>
                    </a:p>
                  </a:txBody>
                  <a:tcPr anchor="ctr"/>
                </a:tc>
                <a:tc>
                  <a:txBody>
                    <a:bodyPr/>
                    <a:lstStyle/>
                    <a:p>
                      <a:pPr algn="ctr"/>
                      <a:r>
                        <a:rPr lang="fr-CH" dirty="0"/>
                        <a:t>4705</a:t>
                      </a:r>
                    </a:p>
                  </a:txBody>
                  <a:tcPr anchor="ctr"/>
                </a:tc>
                <a:extLst>
                  <a:ext uri="{0D108BD9-81ED-4DB2-BD59-A6C34878D82A}">
                    <a16:rowId xmlns:a16="http://schemas.microsoft.com/office/drawing/2014/main" val="2171133265"/>
                  </a:ext>
                </a:extLst>
              </a:tr>
              <a:tr h="413220">
                <a:tc>
                  <a:txBody>
                    <a:bodyPr/>
                    <a:lstStyle/>
                    <a:p>
                      <a:pPr algn="ctr"/>
                      <a:r>
                        <a:rPr lang="fr-CH" dirty="0"/>
                        <a:t>SSH-1.99-Zyxel SSH server</a:t>
                      </a:r>
                    </a:p>
                  </a:txBody>
                  <a:tcPr anchor="ctr"/>
                </a:tc>
                <a:tc>
                  <a:txBody>
                    <a:bodyPr/>
                    <a:lstStyle/>
                    <a:p>
                      <a:pPr algn="ctr"/>
                      <a:r>
                        <a:rPr lang="fr-CH" dirty="0"/>
                        <a:t>168</a:t>
                      </a:r>
                    </a:p>
                  </a:txBody>
                  <a:tcPr anchor="ctr"/>
                </a:tc>
                <a:extLst>
                  <a:ext uri="{0D108BD9-81ED-4DB2-BD59-A6C34878D82A}">
                    <a16:rowId xmlns:a16="http://schemas.microsoft.com/office/drawing/2014/main" val="4076623185"/>
                  </a:ext>
                </a:extLst>
              </a:tr>
              <a:tr h="370840">
                <a:tc>
                  <a:txBody>
                    <a:bodyPr/>
                    <a:lstStyle/>
                    <a:p>
                      <a:pPr algn="ctr"/>
                      <a:r>
                        <a:rPr lang="fr-CH" dirty="0"/>
                        <a:t>SSH-2.0-SSHD</a:t>
                      </a:r>
                    </a:p>
                  </a:txBody>
                  <a:tcPr anchor="ctr"/>
                </a:tc>
                <a:tc>
                  <a:txBody>
                    <a:bodyPr/>
                    <a:lstStyle/>
                    <a:p>
                      <a:pPr algn="ctr"/>
                      <a:r>
                        <a:rPr lang="fr-CH" dirty="0"/>
                        <a:t>87</a:t>
                      </a:r>
                    </a:p>
                  </a:txBody>
                  <a:tcPr anchor="ctr"/>
                </a:tc>
                <a:extLst>
                  <a:ext uri="{0D108BD9-81ED-4DB2-BD59-A6C34878D82A}">
                    <a16:rowId xmlns:a16="http://schemas.microsoft.com/office/drawing/2014/main" val="4197061450"/>
                  </a:ext>
                </a:extLst>
              </a:tr>
              <a:tr h="370840">
                <a:tc>
                  <a:txBody>
                    <a:bodyPr/>
                    <a:lstStyle/>
                    <a:p>
                      <a:pPr algn="ctr"/>
                      <a:r>
                        <a:rPr lang="fr-CH" dirty="0"/>
                        <a:t>SSH-2.0-Mocana SSH 5.3.1</a:t>
                      </a:r>
                    </a:p>
                  </a:txBody>
                  <a:tcPr anchor="ctr"/>
                </a:tc>
                <a:tc>
                  <a:txBody>
                    <a:bodyPr/>
                    <a:lstStyle/>
                    <a:p>
                      <a:pPr algn="ctr"/>
                      <a:r>
                        <a:rPr lang="fr-CH" dirty="0"/>
                        <a:t>1</a:t>
                      </a:r>
                    </a:p>
                  </a:txBody>
                  <a:tcPr anchor="ctr"/>
                </a:tc>
                <a:extLst>
                  <a:ext uri="{0D108BD9-81ED-4DB2-BD59-A6C34878D82A}">
                    <a16:rowId xmlns:a16="http://schemas.microsoft.com/office/drawing/2014/main" val="1706126128"/>
                  </a:ext>
                </a:extLst>
              </a:tr>
              <a:tr h="370840">
                <a:tc>
                  <a:txBody>
                    <a:bodyPr/>
                    <a:lstStyle/>
                    <a:p>
                      <a:pPr algn="ctr"/>
                      <a:r>
                        <a:rPr lang="fr-CH" dirty="0"/>
                        <a:t>SSH-1.99-Cisco-1.25</a:t>
                      </a:r>
                    </a:p>
                  </a:txBody>
                  <a:tcPr anchor="ctr"/>
                </a:tc>
                <a:tc>
                  <a:txBody>
                    <a:bodyPr/>
                    <a:lstStyle/>
                    <a:p>
                      <a:pPr algn="ctr"/>
                      <a:r>
                        <a:rPr lang="fr-CH" dirty="0"/>
                        <a:t>1</a:t>
                      </a:r>
                    </a:p>
                  </a:txBody>
                  <a:tcPr anchor="ctr"/>
                </a:tc>
                <a:extLst>
                  <a:ext uri="{0D108BD9-81ED-4DB2-BD59-A6C34878D82A}">
                    <a16:rowId xmlns:a16="http://schemas.microsoft.com/office/drawing/2014/main" val="3114363590"/>
                  </a:ext>
                </a:extLst>
              </a:tr>
            </a:tbl>
          </a:graphicData>
        </a:graphic>
      </p:graphicFrame>
      <p:sp>
        <p:nvSpPr>
          <p:cNvPr id="3" name="Espace réservé du pied de page 8">
            <a:extLst>
              <a:ext uri="{FF2B5EF4-FFF2-40B4-BE49-F238E27FC236}">
                <a16:creationId xmlns:a16="http://schemas.microsoft.com/office/drawing/2014/main" id="{9F04F69C-54E3-BF74-C290-8AB238EF68E4}"/>
              </a:ext>
            </a:extLst>
          </p:cNvPr>
          <p:cNvSpPr>
            <a:spLocks noGrp="1"/>
          </p:cNvSpPr>
          <p:nvPr>
            <p:ph type="ftr" sz="quarter" idx="11"/>
          </p:nvPr>
        </p:nvSpPr>
        <p:spPr>
          <a:xfrm>
            <a:off x="0" y="6356350"/>
            <a:ext cx="8117918" cy="365125"/>
          </a:xfrm>
        </p:spPr>
        <p:txBody>
          <a:bodyPr/>
          <a:lstStyle/>
          <a:p>
            <a:r>
              <a:rPr lang="en-GB" dirty="0"/>
              <a:t>Keegan Ryan et al. Passive SSH Key Compromise via Lattices. Cryptology </a:t>
            </a:r>
            <a:r>
              <a:rPr lang="en-GB" dirty="0" err="1"/>
              <a:t>ePrint</a:t>
            </a:r>
            <a:r>
              <a:rPr lang="en-GB" dirty="0"/>
              <a:t> Archive, Paper 2023/1711, 2023.</a:t>
            </a:r>
            <a:endParaRPr lang="fr-CH" dirty="0"/>
          </a:p>
        </p:txBody>
      </p:sp>
      <p:pic>
        <p:nvPicPr>
          <p:cNvPr id="5" name="Picture 2">
            <a:extLst>
              <a:ext uri="{FF2B5EF4-FFF2-40B4-BE49-F238E27FC236}">
                <a16:creationId xmlns:a16="http://schemas.microsoft.com/office/drawing/2014/main" id="{CE445392-4D8C-1D9F-1E8B-370564C5F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482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4AFA6A-76AA-330A-9690-D5E87980D8F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6DC3EC5-E775-763E-7517-AAD3BF34EB3C}"/>
              </a:ext>
            </a:extLst>
          </p:cNvPr>
          <p:cNvSpPr>
            <a:spLocks noGrp="1"/>
          </p:cNvSpPr>
          <p:nvPr>
            <p:ph type="title"/>
          </p:nvPr>
        </p:nvSpPr>
        <p:spPr/>
        <p:txBody>
          <a:bodyPr/>
          <a:lstStyle/>
          <a:p>
            <a:r>
              <a:rPr lang="fr-CH" dirty="0"/>
              <a:t>Introduction – Modèle de l’attaquant</a:t>
            </a:r>
          </a:p>
        </p:txBody>
      </p:sp>
      <p:sp>
        <p:nvSpPr>
          <p:cNvPr id="3" name="Espace réservé du contenu 2">
            <a:extLst>
              <a:ext uri="{FF2B5EF4-FFF2-40B4-BE49-F238E27FC236}">
                <a16:creationId xmlns:a16="http://schemas.microsoft.com/office/drawing/2014/main" id="{E2A3618D-5C43-93A0-5920-2F986E91A5EA}"/>
              </a:ext>
            </a:extLst>
          </p:cNvPr>
          <p:cNvSpPr>
            <a:spLocks noGrp="1"/>
          </p:cNvSpPr>
          <p:nvPr>
            <p:ph idx="1"/>
          </p:nvPr>
        </p:nvSpPr>
        <p:spPr/>
        <p:txBody>
          <a:bodyPr/>
          <a:lstStyle/>
          <a:p>
            <a:r>
              <a:rPr lang="fr-CH" dirty="0"/>
              <a:t>Une écoute passive</a:t>
            </a:r>
          </a:p>
          <a:p>
            <a:r>
              <a:rPr lang="fr-CH" dirty="0"/>
              <a:t>Une signature contenant une erreur collectée</a:t>
            </a:r>
          </a:p>
          <a:p>
            <a:endParaRPr lang="fr-CH" dirty="0"/>
          </a:p>
        </p:txBody>
      </p:sp>
      <p:pic>
        <p:nvPicPr>
          <p:cNvPr id="5" name="Picture 2">
            <a:extLst>
              <a:ext uri="{FF2B5EF4-FFF2-40B4-BE49-F238E27FC236}">
                <a16:creationId xmlns:a16="http://schemas.microsoft.com/office/drawing/2014/main" id="{587523BA-94DC-A63A-89A4-10D0043C0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168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12024B-32AC-2487-492D-C96DC9F32452}"/>
              </a:ext>
            </a:extLst>
          </p:cNvPr>
          <p:cNvSpPr>
            <a:spLocks noGrp="1"/>
          </p:cNvSpPr>
          <p:nvPr>
            <p:ph type="title"/>
          </p:nvPr>
        </p:nvSpPr>
        <p:spPr/>
        <p:txBody>
          <a:bodyPr/>
          <a:lstStyle/>
          <a:p>
            <a:r>
              <a:rPr lang="fr-CH" dirty="0"/>
              <a:t>SSH - Intro</a:t>
            </a:r>
          </a:p>
        </p:txBody>
      </p:sp>
      <p:pic>
        <p:nvPicPr>
          <p:cNvPr id="12" name="Espace réservé du contenu 11">
            <a:extLst>
              <a:ext uri="{FF2B5EF4-FFF2-40B4-BE49-F238E27FC236}">
                <a16:creationId xmlns:a16="http://schemas.microsoft.com/office/drawing/2014/main" id="{4D57BD00-275F-086A-B019-09441149799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200" y="2191955"/>
            <a:ext cx="10515600" cy="3618677"/>
          </a:xfrm>
        </p:spPr>
      </p:pic>
      <p:sp>
        <p:nvSpPr>
          <p:cNvPr id="13" name="Espace réservé du pied de page 12">
            <a:extLst>
              <a:ext uri="{FF2B5EF4-FFF2-40B4-BE49-F238E27FC236}">
                <a16:creationId xmlns:a16="http://schemas.microsoft.com/office/drawing/2014/main" id="{2A34BFDB-8807-5D23-E09D-2F3605686511}"/>
              </a:ext>
            </a:extLst>
          </p:cNvPr>
          <p:cNvSpPr>
            <a:spLocks noGrp="1"/>
          </p:cNvSpPr>
          <p:nvPr>
            <p:ph type="ftr" sz="quarter" idx="11"/>
          </p:nvPr>
        </p:nvSpPr>
        <p:spPr>
          <a:xfrm>
            <a:off x="-1" y="6356350"/>
            <a:ext cx="9646571" cy="365125"/>
          </a:xfrm>
        </p:spPr>
        <p:txBody>
          <a:bodyPr/>
          <a:lstStyle/>
          <a:p>
            <a:r>
              <a:rPr lang="en-GB" dirty="0"/>
              <a:t>Tatu Ylonen: SSH - Secure Login Connections over the Internet. Proceedings of the 6th USENIX Security Symposium, pp. 37-42, USENIX, 1996.</a:t>
            </a:r>
            <a:endParaRPr lang="fr-CH" dirty="0"/>
          </a:p>
        </p:txBody>
      </p:sp>
      <p:pic>
        <p:nvPicPr>
          <p:cNvPr id="3" name="Picture 2">
            <a:extLst>
              <a:ext uri="{FF2B5EF4-FFF2-40B4-BE49-F238E27FC236}">
                <a16:creationId xmlns:a16="http://schemas.microsoft.com/office/drawing/2014/main" id="{730DCE4F-3569-8EDE-5971-CF98B20830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095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7913-74D7-7837-652B-6F145847D8DA}"/>
              </a:ext>
            </a:extLst>
          </p:cNvPr>
          <p:cNvSpPr>
            <a:spLocks noGrp="1"/>
          </p:cNvSpPr>
          <p:nvPr>
            <p:ph type="title"/>
          </p:nvPr>
        </p:nvSpPr>
        <p:spPr/>
        <p:txBody>
          <a:bodyPr/>
          <a:lstStyle/>
          <a:p>
            <a:r>
              <a:rPr lang="fr-CH" dirty="0"/>
              <a:t>SSH - Protocole</a:t>
            </a:r>
          </a:p>
        </p:txBody>
      </p:sp>
      <p:sp>
        <p:nvSpPr>
          <p:cNvPr id="3" name="Espace réservé du contenu 2">
            <a:extLst>
              <a:ext uri="{FF2B5EF4-FFF2-40B4-BE49-F238E27FC236}">
                <a16:creationId xmlns:a16="http://schemas.microsoft.com/office/drawing/2014/main" id="{66D37A0F-FDE0-F063-4D79-9F2C94D0B35A}"/>
              </a:ext>
            </a:extLst>
          </p:cNvPr>
          <p:cNvSpPr>
            <a:spLocks noGrp="1"/>
          </p:cNvSpPr>
          <p:nvPr>
            <p:ph idx="1"/>
          </p:nvPr>
        </p:nvSpPr>
        <p:spPr/>
        <p:txBody>
          <a:bodyPr>
            <a:normAutofit lnSpcReduction="10000"/>
          </a:bodyPr>
          <a:lstStyle/>
          <a:p>
            <a:pPr marL="514350" indent="-514350">
              <a:buFont typeface="+mj-lt"/>
              <a:buAutoNum type="arabicPeriod"/>
            </a:pPr>
            <a:r>
              <a:rPr lang="fr-CH" dirty="0"/>
              <a:t>Connection du client</a:t>
            </a:r>
          </a:p>
          <a:p>
            <a:pPr marL="514350" indent="-514350">
              <a:buFont typeface="+mj-lt"/>
              <a:buAutoNum type="arabicPeriod"/>
            </a:pPr>
            <a:r>
              <a:rPr lang="fr-CH" dirty="0"/>
              <a:t>Négociation des algorithmes</a:t>
            </a:r>
          </a:p>
          <a:p>
            <a:pPr marL="514350" indent="-514350">
              <a:buFont typeface="+mj-lt"/>
              <a:buAutoNum type="arabicPeriod"/>
            </a:pPr>
            <a:r>
              <a:rPr lang="fr-CH" dirty="0"/>
              <a:t>Échange </a:t>
            </a:r>
            <a:r>
              <a:rPr lang="fr-CH" dirty="0" err="1"/>
              <a:t>Diffie</a:t>
            </a:r>
            <a:r>
              <a:rPr lang="fr-CH" dirty="0"/>
              <a:t>-Hellman</a:t>
            </a:r>
          </a:p>
          <a:p>
            <a:pPr marL="514350" indent="-514350">
              <a:buFont typeface="+mj-lt"/>
              <a:buAutoNum type="arabicPeriod"/>
            </a:pPr>
            <a:r>
              <a:rPr lang="fr-CH" dirty="0"/>
              <a:t>Le serveur signe le secret dérivé du D-H, les </a:t>
            </a:r>
            <a:r>
              <a:rPr lang="fr-CH" dirty="0" err="1"/>
              <a:t>cipher</a:t>
            </a:r>
            <a:r>
              <a:rPr lang="fr-CH" dirty="0"/>
              <a:t> suites, </a:t>
            </a:r>
            <a:r>
              <a:rPr lang="fr-CH" dirty="0" err="1"/>
              <a:t>l’id</a:t>
            </a:r>
            <a:r>
              <a:rPr lang="fr-CH" dirty="0"/>
              <a:t> client et serveur</a:t>
            </a:r>
          </a:p>
          <a:p>
            <a:pPr marL="514350" indent="-514350">
              <a:buFont typeface="+mj-lt"/>
              <a:buAutoNum type="arabicPeriod"/>
            </a:pPr>
            <a:r>
              <a:rPr lang="fr-CH" dirty="0"/>
              <a:t>Signature envoyée en clair</a:t>
            </a:r>
          </a:p>
          <a:p>
            <a:pPr marL="514350" indent="-514350">
              <a:buFont typeface="+mj-lt"/>
              <a:buAutoNum type="arabicPeriod"/>
            </a:pPr>
            <a:r>
              <a:rPr lang="fr-CH" dirty="0"/>
              <a:t>Vérification de la signature par le client</a:t>
            </a:r>
          </a:p>
          <a:p>
            <a:pPr marL="514350" indent="-514350">
              <a:buFont typeface="+mj-lt"/>
              <a:buAutoNum type="arabicPeriod"/>
            </a:pPr>
            <a:r>
              <a:rPr lang="fr-CH" dirty="0"/>
              <a:t>Établissement du canal chiffré</a:t>
            </a:r>
          </a:p>
          <a:p>
            <a:pPr marL="514350" indent="-514350">
              <a:buFont typeface="+mj-lt"/>
              <a:buAutoNum type="arabicPeriod"/>
            </a:pPr>
            <a:r>
              <a:rPr lang="fr-CH" dirty="0"/>
              <a:t>Authentification du client</a:t>
            </a:r>
          </a:p>
        </p:txBody>
      </p:sp>
      <p:pic>
        <p:nvPicPr>
          <p:cNvPr id="4" name="Picture 2">
            <a:extLst>
              <a:ext uri="{FF2B5EF4-FFF2-40B4-BE49-F238E27FC236}">
                <a16:creationId xmlns:a16="http://schemas.microsoft.com/office/drawing/2014/main" id="{CAE7CD4C-F43F-1117-6489-EB01D835CA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00" y="180000"/>
            <a:ext cx="795955" cy="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32900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2291</TotalTime>
  <Words>1506</Words>
  <Application>Microsoft Office PowerPoint</Application>
  <PresentationFormat>Grand écran</PresentationFormat>
  <Paragraphs>265</Paragraphs>
  <Slides>40</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40</vt:i4>
      </vt:variant>
    </vt:vector>
  </HeadingPairs>
  <TitlesOfParts>
    <vt:vector size="45" baseType="lpstr">
      <vt:lpstr>Aptos</vt:lpstr>
      <vt:lpstr>Aptos Display</vt:lpstr>
      <vt:lpstr>Arial</vt:lpstr>
      <vt:lpstr>Cambria Math</vt:lpstr>
      <vt:lpstr>Thème Office</vt:lpstr>
      <vt:lpstr>Passive SSH Key Compromise via Lattices</vt:lpstr>
      <vt:lpstr>Introduction - Signatures digitales</vt:lpstr>
      <vt:lpstr>Introduction - RSA PKCS#1 v1.5</vt:lpstr>
      <vt:lpstr>Algorithmes de signature dans SSH</vt:lpstr>
      <vt:lpstr>Erreurs dans les signatures RSA</vt:lpstr>
      <vt:lpstr>Appareils concernés par des erreurs dans les signatures</vt:lpstr>
      <vt:lpstr>Introduction – Modèle de l’attaquant</vt:lpstr>
      <vt:lpstr>SSH - Intro</vt:lpstr>
      <vt:lpstr>SSH - Protocole</vt:lpstr>
      <vt:lpstr>SSH - Protocole</vt:lpstr>
      <vt:lpstr>SSH - Authentification du client</vt:lpstr>
      <vt:lpstr>SSH – Algorithmes disponibles</vt:lpstr>
      <vt:lpstr>SSH – Conséquences d’une compromission d’une clé de signature</vt:lpstr>
      <vt:lpstr>IPsec</vt:lpstr>
      <vt:lpstr>IPsec - IKEv1</vt:lpstr>
      <vt:lpstr>IPsec - IKEv1 – Implications de sécurité</vt:lpstr>
      <vt:lpstr>IPsec – IKEv2</vt:lpstr>
      <vt:lpstr>IPsec – IKEv2 – Implications de sécurité</vt:lpstr>
      <vt:lpstr>Signatures RSA PKCS#1 V1.5</vt:lpstr>
      <vt:lpstr>Expression du padding</vt:lpstr>
      <vt:lpstr>Expression du padding</vt:lpstr>
      <vt:lpstr>Théorème des restes chinois - Déduction</vt:lpstr>
      <vt:lpstr>Théorème des restes chinois - Déduction</vt:lpstr>
      <vt:lpstr>Conditions pour réussir l’attaque</vt:lpstr>
      <vt:lpstr>Cassez la construction !</vt:lpstr>
      <vt:lpstr>Ce que nous connaissons</vt:lpstr>
      <vt:lpstr>Utilisation des valeurs connues</vt:lpstr>
      <vt:lpstr>Extraction de l’erreur</vt:lpstr>
      <vt:lpstr>PACD</vt:lpstr>
      <vt:lpstr>PACD</vt:lpstr>
      <vt:lpstr>Lattices</vt:lpstr>
      <vt:lpstr>LLL</vt:lpstr>
      <vt:lpstr>Résultat</vt:lpstr>
      <vt:lpstr>Résultat</vt:lpstr>
      <vt:lpstr>Limite</vt:lpstr>
      <vt:lpstr>Mesures de mitigation</vt:lpstr>
      <vt:lpstr>Mesures de protections</vt:lpstr>
      <vt:lpstr>Mesures de protections – TLS 1.3</vt:lpstr>
      <vt:lpstr>Questions ?</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Ferrara Justin</dc:creator>
  <cp:lastModifiedBy>Ferrara Justin</cp:lastModifiedBy>
  <cp:revision>242</cp:revision>
  <dcterms:created xsi:type="dcterms:W3CDTF">2025-02-27T15:33:00Z</dcterms:created>
  <dcterms:modified xsi:type="dcterms:W3CDTF">2025-04-01T20:15:18Z</dcterms:modified>
</cp:coreProperties>
</file>