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4"/>
    <p:sldMasterId id="2147483865" r:id="rId5"/>
  </p:sldMasterIdLst>
  <p:notesMasterIdLst>
    <p:notesMasterId r:id="rId15"/>
  </p:notesMasterIdLst>
  <p:sldIdLst>
    <p:sldId id="2076137378" r:id="rId6"/>
    <p:sldId id="2076137474" r:id="rId7"/>
    <p:sldId id="2076137481" r:id="rId8"/>
    <p:sldId id="2076137514" r:id="rId9"/>
    <p:sldId id="2076137515" r:id="rId10"/>
    <p:sldId id="2076137513" r:id="rId11"/>
    <p:sldId id="2076137512" r:id="rId12"/>
    <p:sldId id="2076137516" r:id="rId13"/>
    <p:sldId id="20761375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plash" id="{FFEE947C-0628-40AA-94D9-313BFBFF053A}">
          <p14:sldIdLst>
            <p14:sldId id="2076137378"/>
          </p14:sldIdLst>
        </p14:section>
        <p14:section name=".NET Evolution" id="{A78CD2CC-51EB-42D5-B13D-88D214C92ED9}">
          <p14:sldIdLst>
            <p14:sldId id="2076137474"/>
            <p14:sldId id="2076137481"/>
          </p14:sldIdLst>
        </p14:section>
        <p14:section name="PNP RoadMap" id="{1BA109FF-1DDF-41EE-A74C-3BCDC3FEF4E7}">
          <p14:sldIdLst>
            <p14:sldId id="2076137514"/>
            <p14:sldId id="2076137515"/>
          </p14:sldIdLst>
        </p14:section>
        <p14:section name="VSCode to ISE" id="{B59E2658-FE7A-4A50-98DB-319362B861BD}">
          <p14:sldIdLst>
            <p14:sldId id="2076137513"/>
            <p14:sldId id="2076137512"/>
            <p14:sldId id="2076137516"/>
            <p14:sldId id="20761375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King" initials="GK" lastIdx="1" clrIdx="0">
    <p:extLst>
      <p:ext uri="{19B8F6BF-5375-455C-9EA6-DF929625EA0E}">
        <p15:presenceInfo xmlns:p15="http://schemas.microsoft.com/office/powerpoint/2012/main" userId="S::GKING@microsoft.com::b2d9f953-b1a0-4a92-aab4-02db3fb75890" providerId="AD"/>
      </p:ext>
    </p:extLst>
  </p:cmAuthor>
  <p:cmAuthor id="2" name="Jun Young" initials="JY" lastIdx="29" clrIdx="1">
    <p:extLst>
      <p:ext uri="{19B8F6BF-5375-455C-9EA6-DF929625EA0E}">
        <p15:presenceInfo xmlns:p15="http://schemas.microsoft.com/office/powerpoint/2012/main" userId="78c2cdb4a139ee7a" providerId="Windows Live"/>
      </p:ext>
    </p:extLst>
  </p:cmAuthor>
  <p:cmAuthor id="3" name="Zoey" initials="ZH" lastIdx="11" clrIdx="2">
    <p:extLst>
      <p:ext uri="{19B8F6BF-5375-455C-9EA6-DF929625EA0E}">
        <p15:presenceInfo xmlns:p15="http://schemas.microsoft.com/office/powerpoint/2012/main" userId="Zoey" providerId="None"/>
      </p:ext>
    </p:extLst>
  </p:cmAuthor>
  <p:cmAuthor id="4" name="Angela Powell" initials="AP" lastIdx="19" clrIdx="3">
    <p:extLst>
      <p:ext uri="{19B8F6BF-5375-455C-9EA6-DF929625EA0E}">
        <p15:presenceInfo xmlns:p15="http://schemas.microsoft.com/office/powerpoint/2012/main" userId="Angela Powell" providerId="None"/>
      </p:ext>
    </p:extLst>
  </p:cmAuthor>
  <p:cmAuthor id="5" name="Angela Powell" initials="AP [2]" lastIdx="5" clrIdx="4">
    <p:extLst>
      <p:ext uri="{19B8F6BF-5375-455C-9EA6-DF929625EA0E}">
        <p15:presenceInfo xmlns:p15="http://schemas.microsoft.com/office/powerpoint/2012/main" userId="cf7d67635d593f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149"/>
    <a:srgbClr val="7F7F7F"/>
    <a:srgbClr val="9FA4FE"/>
    <a:srgbClr val="5251AE"/>
    <a:srgbClr val="0078D4"/>
    <a:srgbClr val="000000"/>
    <a:srgbClr val="243A5E"/>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54932" autoAdjust="0"/>
  </p:normalViewPr>
  <p:slideViewPr>
    <p:cSldViewPr snapToGrid="0">
      <p:cViewPr varScale="1">
        <p:scale>
          <a:sx n="62" d="100"/>
          <a:sy n="62" d="100"/>
        </p:scale>
        <p:origin x="2184" y="84"/>
      </p:cViewPr>
      <p:guideLst/>
    </p:cSldViewPr>
  </p:slideViewPr>
  <p:notesTextViewPr>
    <p:cViewPr>
      <p:scale>
        <a:sx n="1" d="1"/>
        <a:sy n="1" d="1"/>
      </p:scale>
      <p:origin x="0" y="0"/>
    </p:cViewPr>
  </p:notesTextViewPr>
  <p:sorterViewPr>
    <p:cViewPr varScale="1">
      <p:scale>
        <a:sx n="100" d="100"/>
        <a:sy n="100" d="100"/>
      </p:scale>
      <p:origin x="0" y="-26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F7118-5641-47AD-88AC-C0D978265CD2}"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18209-C4AD-41CE-AE67-4DDE03696EEE}" type="slidenum">
              <a:rPr lang="en-US" smtClean="0"/>
              <a:t>‹#›</a:t>
            </a:fld>
            <a:endParaRPr lang="en-US"/>
          </a:p>
        </p:txBody>
      </p:sp>
    </p:spTree>
    <p:extLst>
      <p:ext uri="{BB962C8B-B14F-4D97-AF65-F5344CB8AC3E}">
        <p14:creationId xmlns:p14="http://schemas.microsoft.com/office/powerpoint/2010/main" val="3455702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Between Slides</a:t>
            </a:r>
          </a:p>
          <a:p>
            <a:endParaRPr lang="en-US" dirty="0"/>
          </a:p>
          <a:p>
            <a:r>
              <a:rPr lang="en-US" dirty="0"/>
              <a:t>Audience: Windows </a:t>
            </a:r>
            <a:r>
              <a:rPr lang="en-US" dirty="0" err="1"/>
              <a:t>Powershell</a:t>
            </a:r>
            <a:r>
              <a:rPr lang="en-US" dirty="0"/>
              <a:t> users who either haven’t used </a:t>
            </a:r>
            <a:r>
              <a:rPr lang="en-US" dirty="0" err="1"/>
              <a:t>Powershell</a:t>
            </a:r>
            <a:r>
              <a:rPr lang="en-US" dirty="0"/>
              <a:t> Core 6 or </a:t>
            </a:r>
            <a:r>
              <a:rPr lang="en-US" dirty="0" err="1"/>
              <a:t>Powershell</a:t>
            </a:r>
            <a:r>
              <a:rPr lang="en-US" dirty="0"/>
              <a:t> 7 or have dipped their toes. Experts may pick some things up as well</a:t>
            </a:r>
          </a:p>
        </p:txBody>
      </p:sp>
      <p:sp>
        <p:nvSpPr>
          <p:cNvPr id="4" name="Slide Number Placeholder 3"/>
          <p:cNvSpPr>
            <a:spLocks noGrp="1"/>
          </p:cNvSpPr>
          <p:nvPr>
            <p:ph type="sldNum" sz="quarter" idx="5"/>
          </p:nvPr>
        </p:nvSpPr>
        <p:spPr/>
        <p:txBody>
          <a:bodyPr/>
          <a:lstStyle/>
          <a:p>
            <a:fld id="{BB418209-C4AD-41CE-AE67-4DDE03696EEE}" type="slidenum">
              <a:rPr lang="en-US" smtClean="0"/>
              <a:t>1</a:t>
            </a:fld>
            <a:endParaRPr lang="en-US"/>
          </a:p>
        </p:txBody>
      </p:sp>
    </p:spTree>
    <p:extLst>
      <p:ext uri="{BB962C8B-B14F-4D97-AF65-F5344CB8AC3E}">
        <p14:creationId xmlns:p14="http://schemas.microsoft.com/office/powerpoint/2010/main" val="134312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18209-C4AD-41CE-AE67-4DDE03696EEE}" type="slidenum">
              <a:rPr lang="en-US" smtClean="0"/>
              <a:t>4</a:t>
            </a:fld>
            <a:endParaRPr lang="en-US"/>
          </a:p>
        </p:txBody>
      </p:sp>
    </p:spTree>
    <p:extLst>
      <p:ext uri="{BB962C8B-B14F-4D97-AF65-F5344CB8AC3E}">
        <p14:creationId xmlns:p14="http://schemas.microsoft.com/office/powerpoint/2010/main" val="2963256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18209-C4AD-41CE-AE67-4DDE03696EEE}" type="slidenum">
              <a:rPr lang="en-US" smtClean="0"/>
              <a:t>5</a:t>
            </a:fld>
            <a:endParaRPr lang="en-US"/>
          </a:p>
        </p:txBody>
      </p:sp>
    </p:spTree>
    <p:extLst>
      <p:ext uri="{BB962C8B-B14F-4D97-AF65-F5344CB8AC3E}">
        <p14:creationId xmlns:p14="http://schemas.microsoft.com/office/powerpoint/2010/main" val="898425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18209-C4AD-41CE-AE67-4DDE03696EEE}" type="slidenum">
              <a:rPr lang="en-US" smtClean="0"/>
              <a:t>8</a:t>
            </a:fld>
            <a:endParaRPr lang="en-US"/>
          </a:p>
        </p:txBody>
      </p:sp>
    </p:spTree>
    <p:extLst>
      <p:ext uri="{BB962C8B-B14F-4D97-AF65-F5344CB8AC3E}">
        <p14:creationId xmlns:p14="http://schemas.microsoft.com/office/powerpoint/2010/main" val="3715717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Audience Poll</a:t>
            </a:r>
          </a:p>
          <a:p>
            <a:pPr marL="171450" indent="-171450">
              <a:buFontTx/>
              <a:buChar char="-"/>
            </a:pPr>
            <a:r>
              <a:rPr lang="en-US" dirty="0"/>
              <a:t>Who has tried </a:t>
            </a:r>
            <a:r>
              <a:rPr lang="en-US" dirty="0" err="1"/>
              <a:t>Powershell</a:t>
            </a:r>
            <a:r>
              <a:rPr lang="en-US" dirty="0"/>
              <a:t> Core or </a:t>
            </a:r>
            <a:r>
              <a:rPr lang="en-US" dirty="0" err="1"/>
              <a:t>Powershell</a:t>
            </a:r>
            <a:r>
              <a:rPr lang="en-US" dirty="0"/>
              <a:t> 7 at all?</a:t>
            </a:r>
          </a:p>
          <a:p>
            <a:pPr marL="171450" indent="-171450">
              <a:buFontTx/>
              <a:buChar char="-"/>
            </a:pPr>
            <a:r>
              <a:rPr lang="en-US" dirty="0"/>
              <a:t>Who are my </a:t>
            </a:r>
            <a:r>
              <a:rPr lang="en-US" dirty="0" err="1"/>
              <a:t>Powershell</a:t>
            </a:r>
            <a:r>
              <a:rPr lang="en-US" dirty="0"/>
              <a:t> 7 Gurus?</a:t>
            </a:r>
          </a:p>
          <a:p>
            <a:pPr marL="171450" indent="-171450">
              <a:buFontTx/>
              <a:buChar char="-"/>
            </a:pPr>
            <a:r>
              <a:rPr lang="en-US" dirty="0"/>
              <a:t>Who primarily uses Windows </a:t>
            </a:r>
            <a:r>
              <a:rPr lang="en-US" dirty="0" err="1"/>
              <a:t>Powershell</a:t>
            </a:r>
            <a:r>
              <a:rPr lang="en-US" dirty="0"/>
              <a:t> and/or ISE and is curious about </a:t>
            </a:r>
            <a:r>
              <a:rPr lang="en-US" dirty="0" err="1"/>
              <a:t>Powershell</a:t>
            </a:r>
            <a:r>
              <a:rPr lang="en-US" dirty="0"/>
              <a:t> 7?</a:t>
            </a:r>
          </a:p>
          <a:p>
            <a:endParaRPr lang="en-US" dirty="0"/>
          </a:p>
          <a:p>
            <a:r>
              <a:rPr lang="en-US" dirty="0"/>
              <a:t>***Hold Questions Till After Slides***</a:t>
            </a:r>
          </a:p>
        </p:txBody>
      </p:sp>
      <p:sp>
        <p:nvSpPr>
          <p:cNvPr id="4" name="Slide Number Placeholder 3"/>
          <p:cNvSpPr>
            <a:spLocks noGrp="1"/>
          </p:cNvSpPr>
          <p:nvPr>
            <p:ph type="sldNum" sz="quarter" idx="5"/>
          </p:nvPr>
        </p:nvSpPr>
        <p:spPr/>
        <p:txBody>
          <a:bodyPr/>
          <a:lstStyle/>
          <a:p>
            <a:fld id="{BB418209-C4AD-41CE-AE67-4DDE03696EEE}" type="slidenum">
              <a:rPr lang="en-US" smtClean="0"/>
              <a:t>9</a:t>
            </a:fld>
            <a:endParaRPr lang="en-US"/>
          </a:p>
        </p:txBody>
      </p:sp>
    </p:spTree>
    <p:extLst>
      <p:ext uri="{BB962C8B-B14F-4D97-AF65-F5344CB8AC3E}">
        <p14:creationId xmlns:p14="http://schemas.microsoft.com/office/powerpoint/2010/main" val="36488622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3F3BC57-C7E7-4BFF-8DFE-C39C056C1AF0}"/>
              </a:ext>
            </a:extLst>
          </p:cNvPr>
          <p:cNvSpPr>
            <a:spLocks noGrp="1"/>
          </p:cNvSpPr>
          <p:nvPr>
            <p:ph type="title" hasCustomPrompt="1"/>
          </p:nvPr>
        </p:nvSpPr>
        <p:spPr>
          <a:xfrm>
            <a:off x="588263" y="-453671"/>
            <a:ext cx="2250187" cy="307777"/>
          </a:xfrm>
        </p:spPr>
        <p:txBody>
          <a:bodyPr anchor="b"/>
          <a:lstStyle>
            <a:lvl1pPr>
              <a:defRPr sz="2000"/>
            </a:lvl1pPr>
          </a:lstStyle>
          <a:p>
            <a:r>
              <a:rPr lang="en-US"/>
              <a:t>Microsoft Ignite</a:t>
            </a:r>
          </a:p>
        </p:txBody>
      </p:sp>
      <p:pic>
        <p:nvPicPr>
          <p:cNvPr id="10" name="MS logo white - EMF" descr="Microsoft logo white text version">
            <a:extLst>
              <a:ext uri="{FF2B5EF4-FFF2-40B4-BE49-F238E27FC236}">
                <a16:creationId xmlns:a16="http://schemas.microsoft.com/office/drawing/2014/main" id="{F8E10DA6-9966-48A4-889A-44D31FCD4F6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1" name="Freeform 5" descr="Microsoft Ignite logo">
            <a:extLst>
              <a:ext uri="{FF2B5EF4-FFF2-40B4-BE49-F238E27FC236}">
                <a16:creationId xmlns:a16="http://schemas.microsoft.com/office/drawing/2014/main" id="{17787E86-45FE-4510-95A0-D9907CD694C5}"/>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2" name="Picture 11" descr="A picture containing object, honeycomb&#10;&#10;Description automatically generated">
            <a:extLst>
              <a:ext uri="{FF2B5EF4-FFF2-40B4-BE49-F238E27FC236}">
                <a16:creationId xmlns:a16="http://schemas.microsoft.com/office/drawing/2014/main" id="{3D26FB41-BE56-495D-8D69-B32B054881B0}"/>
              </a:ext>
            </a:extLst>
          </p:cNvPr>
          <p:cNvPicPr>
            <a:picLocks noChangeAspect="1"/>
          </p:cNvPicPr>
          <p:nvPr userDrawn="1"/>
        </p:nvPicPr>
        <p:blipFill rotWithShape="1">
          <a:blip r:embed="rId3"/>
          <a:srcRect l="4091" b="4301"/>
          <a:stretch/>
        </p:blipFill>
        <p:spPr>
          <a:xfrm>
            <a:off x="4319701" y="399141"/>
            <a:ext cx="7872299" cy="6458859"/>
          </a:xfrm>
          <a:prstGeom prst="rect">
            <a:avLst/>
          </a:prstGeom>
        </p:spPr>
      </p:pic>
    </p:spTree>
    <p:extLst>
      <p:ext uri="{BB962C8B-B14F-4D97-AF65-F5344CB8AC3E}">
        <p14:creationId xmlns:p14="http://schemas.microsoft.com/office/powerpoint/2010/main" val="3824255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378000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25329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451220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703454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582617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96414659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87575569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103937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2404979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8828525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0205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660026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61750416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0262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076436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611819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2583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descr="A picture containing object, honeycomb&#10;&#10;Description automatically generated">
            <a:extLst>
              <a:ext uri="{FF2B5EF4-FFF2-40B4-BE49-F238E27FC236}">
                <a16:creationId xmlns:a16="http://schemas.microsoft.com/office/drawing/2014/main" id="{C6BA8E9F-1842-4F02-A42F-68E0B0B274CD}"/>
              </a:ext>
            </a:extLst>
          </p:cNvPr>
          <p:cNvPicPr>
            <a:picLocks noChangeAspect="1"/>
          </p:cNvPicPr>
          <p:nvPr userDrawn="1"/>
        </p:nvPicPr>
        <p:blipFill rotWithShape="1">
          <a:blip r:embed="rId2"/>
          <a:srcRect l="-218"/>
          <a:stretch/>
        </p:blipFill>
        <p:spPr>
          <a:xfrm>
            <a:off x="4319701" y="399141"/>
            <a:ext cx="7872299" cy="6458859"/>
          </a:xfrm>
          <a:prstGeom prst="rect">
            <a:avLst/>
          </a:prstGeom>
        </p:spPr>
      </p:pic>
    </p:spTree>
    <p:extLst>
      <p:ext uri="{BB962C8B-B14F-4D97-AF65-F5344CB8AC3E}">
        <p14:creationId xmlns:p14="http://schemas.microsoft.com/office/powerpoint/2010/main" val="328010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4311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A picture containing table, drawing, clock, brick&#10;&#10;Description automatically generated">
            <a:extLst>
              <a:ext uri="{FF2B5EF4-FFF2-40B4-BE49-F238E27FC236}">
                <a16:creationId xmlns:a16="http://schemas.microsoft.com/office/drawing/2014/main" id="{8C957E08-EF54-441D-851C-E495F1A4BA56}"/>
              </a:ext>
            </a:extLst>
          </p:cNvPr>
          <p:cNvPicPr>
            <a:picLocks noChangeAspect="1"/>
          </p:cNvPicPr>
          <p:nvPr userDrawn="1"/>
        </p:nvPicPr>
        <p:blipFill>
          <a:blip r:embed="rId2"/>
          <a:stretch>
            <a:fillRect/>
          </a:stretch>
        </p:blipFill>
        <p:spPr>
          <a:xfrm>
            <a:off x="7013113" y="0"/>
            <a:ext cx="4232746" cy="6858000"/>
          </a:xfrm>
          <a:prstGeom prst="rect">
            <a:avLst/>
          </a:prstGeom>
        </p:spPr>
      </p:pic>
    </p:spTree>
    <p:extLst>
      <p:ext uri="{BB962C8B-B14F-4D97-AF65-F5344CB8AC3E}">
        <p14:creationId xmlns:p14="http://schemas.microsoft.com/office/powerpoint/2010/main" val="274949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699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M365">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a:t>Event name or presentation title </a:t>
            </a:r>
          </a:p>
        </p:txBody>
      </p:sp>
      <p:pic>
        <p:nvPicPr>
          <p:cNvPr id="6" name="Picture 5" descr="A picture containing drawing&#10;&#10;Description automatically generated">
            <a:extLst>
              <a:ext uri="{FF2B5EF4-FFF2-40B4-BE49-F238E27FC236}">
                <a16:creationId xmlns:a16="http://schemas.microsoft.com/office/drawing/2014/main" id="{E0E9F650-8DAE-4509-A98E-B4757018481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84200" y="585788"/>
            <a:ext cx="1765337" cy="292608"/>
          </a:xfrm>
          <a:prstGeom prst="rect">
            <a:avLst/>
          </a:prstGeom>
        </p:spPr>
      </p:pic>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75721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2993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88828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9711966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57782204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8C618B-6F8C-4BB5-B2CE-C4160DD4BD15}"/>
              </a:ext>
            </a:extLst>
          </p:cNvPr>
          <p:cNvSpPr>
            <a:spLocks noGrp="1"/>
          </p:cNvSpPr>
          <p:nvPr>
            <p:ph type="title" hasCustomPrompt="1"/>
          </p:nvPr>
        </p:nvSpPr>
        <p:spPr>
          <a:xfrm>
            <a:off x="588263" y="-453671"/>
            <a:ext cx="2250187" cy="307777"/>
          </a:xfrm>
        </p:spPr>
        <p:txBody>
          <a:bodyPr anchor="b"/>
          <a:lstStyle>
            <a:lvl1pPr>
              <a:defRPr sz="2000"/>
            </a:lvl1pPr>
          </a:lstStyle>
          <a:p>
            <a:r>
              <a:rPr lang="en-US"/>
              <a:t>Microsoft Ignite</a:t>
            </a:r>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215410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4">
            <a:extLst>
              <a:ext uri="{FF2B5EF4-FFF2-40B4-BE49-F238E27FC236}">
                <a16:creationId xmlns:a16="http://schemas.microsoft.com/office/drawing/2014/main" id="{42273911-33B6-45AC-B46F-3AAF6B31435D}"/>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72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8" name="Picture 7" descr="Microsoft Ignite cube graphic">
            <a:extLst>
              <a:ext uri="{FF2B5EF4-FFF2-40B4-BE49-F238E27FC236}">
                <a16:creationId xmlns:a16="http://schemas.microsoft.com/office/drawing/2014/main" id="{5FE3E21F-3B29-45AF-A62E-40AAF2B12C2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76054" y="0"/>
            <a:ext cx="8115946"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4">
            <a:extLst>
              <a:ext uri="{FF2B5EF4-FFF2-40B4-BE49-F238E27FC236}">
                <a16:creationId xmlns:a16="http://schemas.microsoft.com/office/drawing/2014/main" id="{A9F590E8-0FFD-4117-A1DE-0956D272D07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Session code</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5696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4">
            <a:extLst>
              <a:ext uri="{FF2B5EF4-FFF2-40B4-BE49-F238E27FC236}">
                <a16:creationId xmlns:a16="http://schemas.microsoft.com/office/drawing/2014/main" id="{52E0AD10-B370-47BA-99BE-7F79AEBBA3BA}"/>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Session code</a:t>
            </a:r>
          </a:p>
        </p:txBody>
      </p:sp>
      <p:pic>
        <p:nvPicPr>
          <p:cNvPr id="7" name="Picture 6" descr="Microsoft Ignite cube graphic">
            <a:extLst>
              <a:ext uri="{FF2B5EF4-FFF2-40B4-BE49-F238E27FC236}">
                <a16:creationId xmlns:a16="http://schemas.microsoft.com/office/drawing/2014/main" id="{87E693D7-9346-4760-B3C6-BF5E7E96456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0091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Text Placeholder 4">
            <a:extLst>
              <a:ext uri="{FF2B5EF4-FFF2-40B4-BE49-F238E27FC236}">
                <a16:creationId xmlns:a16="http://schemas.microsoft.com/office/drawing/2014/main" id="{D1D9D8AB-A5E5-4799-8223-D54AFD3F0E3E}"/>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93483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44931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14020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Subtitle</a:t>
            </a:r>
          </a:p>
        </p:txBody>
      </p:sp>
    </p:spTree>
    <p:extLst>
      <p:ext uri="{BB962C8B-B14F-4D97-AF65-F5344CB8AC3E}">
        <p14:creationId xmlns:p14="http://schemas.microsoft.com/office/powerpoint/2010/main" val="333038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8652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39855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522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46288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857742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750783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0523467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0233332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3016454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89050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3" name="Picture 2" descr="A picture containing table, drawing, clock, brick&#10;&#10;Description automatically generated">
            <a:extLst>
              <a:ext uri="{FF2B5EF4-FFF2-40B4-BE49-F238E27FC236}">
                <a16:creationId xmlns:a16="http://schemas.microsoft.com/office/drawing/2014/main" id="{161BD653-A2B0-4E8A-A9B5-F01A451753AF}"/>
              </a:ext>
            </a:extLst>
          </p:cNvPr>
          <p:cNvPicPr>
            <a:picLocks noChangeAspect="1"/>
          </p:cNvPicPr>
          <p:nvPr userDrawn="1"/>
        </p:nvPicPr>
        <p:blipFill>
          <a:blip r:embed="rId3"/>
          <a:stretch>
            <a:fillRect/>
          </a:stretch>
        </p:blipFill>
        <p:spPr>
          <a:xfrm>
            <a:off x="7013113" y="0"/>
            <a:ext cx="4232746" cy="6858000"/>
          </a:xfrm>
          <a:prstGeom prst="rect">
            <a:avLst/>
          </a:prstGeom>
        </p:spPr>
      </p:pic>
    </p:spTree>
    <p:extLst>
      <p:ext uri="{BB962C8B-B14F-4D97-AF65-F5344CB8AC3E}">
        <p14:creationId xmlns:p14="http://schemas.microsoft.com/office/powerpoint/2010/main" val="101019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843544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6425476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1692952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90257693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870566"/>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1079116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619885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3598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C3163E2A-0F0F-4D30-BA3B-64D7F94B8B5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25505" y="-10888"/>
            <a:ext cx="7666496" cy="6881401"/>
          </a:xfrm>
          <a:prstGeom prst="rect">
            <a:avLst/>
          </a:prstGeom>
        </p:spPr>
      </p:pic>
    </p:spTree>
    <p:extLst>
      <p:ext uri="{BB962C8B-B14F-4D97-AF65-F5344CB8AC3E}">
        <p14:creationId xmlns:p14="http://schemas.microsoft.com/office/powerpoint/2010/main" val="393538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Microsoft Ignite cube graphic">
            <a:extLst>
              <a:ext uri="{FF2B5EF4-FFF2-40B4-BE49-F238E27FC236}">
                <a16:creationId xmlns:a16="http://schemas.microsoft.com/office/drawing/2014/main" id="{8B979EA3-9237-4885-9E01-A134FAE63FE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2142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3767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3144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49030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96098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47298329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795221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06E-18D9-B74F-8B7E-47C2819FF5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D5D81F-B9AD-2A48-9D21-1F4B82D9A8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58D5B8-77DA-194E-B0F4-152F0B96530D}"/>
              </a:ext>
            </a:extLst>
          </p:cNvPr>
          <p:cNvSpPr>
            <a:spLocks noGrp="1"/>
          </p:cNvSpPr>
          <p:nvPr>
            <p:ph type="dt" sz="half" idx="10"/>
          </p:nvPr>
        </p:nvSpPr>
        <p:spPr/>
        <p:txBody>
          <a:bodyPr/>
          <a:lstStyle/>
          <a:p>
            <a:fld id="{436628D5-3D58-244C-A013-240C71E47339}" type="datetimeFigureOut">
              <a:rPr lang="en-US" smtClean="0"/>
              <a:t>1/19/2021</a:t>
            </a:fld>
            <a:endParaRPr lang="en-US"/>
          </a:p>
        </p:txBody>
      </p:sp>
      <p:sp>
        <p:nvSpPr>
          <p:cNvPr id="5" name="Footer Placeholder 4">
            <a:extLst>
              <a:ext uri="{FF2B5EF4-FFF2-40B4-BE49-F238E27FC236}">
                <a16:creationId xmlns:a16="http://schemas.microsoft.com/office/drawing/2014/main" id="{E6FB2ABD-6349-5740-83E5-FCB006951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379E3-C0E5-2640-88A9-A93A1C68C0AB}"/>
              </a:ext>
            </a:extLst>
          </p:cNvPr>
          <p:cNvSpPr>
            <a:spLocks noGrp="1"/>
          </p:cNvSpPr>
          <p:nvPr>
            <p:ph type="sldNum" sz="quarter" idx="12"/>
          </p:nvPr>
        </p:nvSpPr>
        <p:spPr/>
        <p:txBody>
          <a:bodyPr/>
          <a:lstStyle/>
          <a:p>
            <a:fld id="{48AE6A5E-8C32-8641-BE02-8BA004CC3A73}" type="slidenum">
              <a:rPr lang="en-US" smtClean="0"/>
              <a:t>‹#›</a:t>
            </a:fld>
            <a:endParaRPr lang="en-US"/>
          </a:p>
        </p:txBody>
      </p:sp>
    </p:spTree>
    <p:extLst>
      <p:ext uri="{BB962C8B-B14F-4D97-AF65-F5344CB8AC3E}">
        <p14:creationId xmlns:p14="http://schemas.microsoft.com/office/powerpoint/2010/main" val="4287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95499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3728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58688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image" Target="../media/image1.emf"/><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cstate="print">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49036906"/>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3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31" r:id="rId27"/>
    <p:sldLayoutId id="2147483824" r:id="rId28"/>
    <p:sldLayoutId id="2147483825" r:id="rId29"/>
    <p:sldLayoutId id="2147483826" r:id="rId30"/>
    <p:sldLayoutId id="2147483827" r:id="rId31"/>
    <p:sldLayoutId id="2147483828" r:id="rId32"/>
    <p:sldLayoutId id="2147483829"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80512933"/>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5" r:id="rId20"/>
    <p:sldLayoutId id="2147483886" r:id="rId21"/>
    <p:sldLayoutId id="2147483887" r:id="rId22"/>
    <p:sldLayoutId id="2147483888" r:id="rId23"/>
    <p:sldLayoutId id="2147483889" r:id="rId24"/>
    <p:sldLayoutId id="2147483890" r:id="rId25"/>
    <p:sldLayoutId id="2147483891" r:id="rId26"/>
    <p:sldLayoutId id="2147483892" r:id="rId27"/>
    <p:sldLayoutId id="2147483893" r:id="rId28"/>
    <p:sldLayoutId id="2147483894" r:id="rId29"/>
    <p:sldLayoutId id="2147483895" r:id="rId30"/>
    <p:sldLayoutId id="2147483896" r:id="rId31"/>
    <p:sldLayoutId id="2147483897"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9.xml"/><Relationship Id="rId1" Type="http://schemas.openxmlformats.org/officeDocument/2006/relationships/tags" Target="../tags/tag1.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9.xml"/><Relationship Id="rId1" Type="http://schemas.openxmlformats.org/officeDocument/2006/relationships/tags" Target="../tags/tag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hyperlink" Target="https://www.meetup.com/PowerShell_Chattanooga/events/270346146/" TargetMode="External"/><Relationship Id="rId2" Type="http://schemas.openxmlformats.org/officeDocument/2006/relationships/slideLayout" Target="../slideLayouts/slideLayout29.xml"/><Relationship Id="rId1" Type="http://schemas.openxmlformats.org/officeDocument/2006/relationships/tags" Target="../tags/tag3.xml"/><Relationship Id="rId6" Type="http://schemas.openxmlformats.org/officeDocument/2006/relationships/image" Target="../media/image26.png"/><Relationship Id="rId5" Type="http://schemas.openxmlformats.org/officeDocument/2006/relationships/image" Target="../media/image22.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11FCFE-08D1-4882-82B3-B3D9F70822B4}"/>
              </a:ext>
            </a:extLst>
          </p:cNvPr>
          <p:cNvPicPr>
            <a:picLocks noChangeAspect="1"/>
          </p:cNvPicPr>
          <p:nvPr/>
        </p:nvPicPr>
        <p:blipFill>
          <a:blip r:embed="rId3">
            <a:alphaModFix amt="54000"/>
          </a:blip>
          <a:stretch>
            <a:fillRect/>
          </a:stretch>
        </p:blipFill>
        <p:spPr>
          <a:xfrm>
            <a:off x="4529666" y="-500904"/>
            <a:ext cx="9231128" cy="8069359"/>
          </a:xfrm>
          <a:prstGeom prst="rect">
            <a:avLst/>
          </a:prstGeom>
        </p:spPr>
      </p:pic>
      <p:sp>
        <p:nvSpPr>
          <p:cNvPr id="2" name="Title 1">
            <a:extLst>
              <a:ext uri="{FF2B5EF4-FFF2-40B4-BE49-F238E27FC236}">
                <a16:creationId xmlns:a16="http://schemas.microsoft.com/office/drawing/2014/main" id="{749D4421-4CF0-48EC-A9CA-B37BA9CA457E}"/>
              </a:ext>
            </a:extLst>
          </p:cNvPr>
          <p:cNvSpPr>
            <a:spLocks noGrp="1"/>
          </p:cNvSpPr>
          <p:nvPr>
            <p:ph type="title"/>
          </p:nvPr>
        </p:nvSpPr>
        <p:spPr>
          <a:xfrm>
            <a:off x="625252" y="2188744"/>
            <a:ext cx="6605740" cy="1661993"/>
          </a:xfrm>
        </p:spPr>
        <p:txBody>
          <a:bodyPr/>
          <a:lstStyle/>
          <a:p>
            <a:r>
              <a:rPr lang="en-US" dirty="0"/>
              <a:t>Authoring</a:t>
            </a:r>
            <a:br>
              <a:rPr lang="en-US" dirty="0"/>
            </a:br>
            <a:r>
              <a:rPr lang="en-US" dirty="0" err="1"/>
              <a:t>SecretManagement</a:t>
            </a:r>
            <a:br>
              <a:rPr lang="en-US" dirty="0"/>
            </a:br>
            <a:r>
              <a:rPr lang="en-US" dirty="0"/>
              <a:t>Extension Vaults</a:t>
            </a:r>
            <a:endParaRPr lang="en-US" sz="3200" dirty="0">
              <a:latin typeface="+mn-lt"/>
            </a:endParaRPr>
          </a:p>
        </p:txBody>
      </p:sp>
      <p:sp>
        <p:nvSpPr>
          <p:cNvPr id="3" name="Text Placeholder 2">
            <a:extLst>
              <a:ext uri="{FF2B5EF4-FFF2-40B4-BE49-F238E27FC236}">
                <a16:creationId xmlns:a16="http://schemas.microsoft.com/office/drawing/2014/main" id="{A45FC810-1870-4408-97A5-B50810E8C35A}"/>
              </a:ext>
            </a:extLst>
          </p:cNvPr>
          <p:cNvSpPr>
            <a:spLocks noGrp="1"/>
          </p:cNvSpPr>
          <p:nvPr>
            <p:ph type="body" sz="quarter" idx="12"/>
          </p:nvPr>
        </p:nvSpPr>
        <p:spPr>
          <a:xfrm>
            <a:off x="584200" y="4171964"/>
            <a:ext cx="4140200" cy="1446550"/>
          </a:xfrm>
        </p:spPr>
        <p:txBody>
          <a:bodyPr/>
          <a:lstStyle/>
          <a:p>
            <a:r>
              <a:rPr lang="en-US" sz="2000" dirty="0">
                <a:latin typeface="+mj-lt"/>
              </a:rPr>
              <a:t>Justin Grote [Microsoft MVP]</a:t>
            </a:r>
          </a:p>
          <a:p>
            <a:r>
              <a:rPr lang="en-US" sz="1800" dirty="0"/>
              <a:t>Datacenter Solutions Architect</a:t>
            </a:r>
          </a:p>
          <a:p>
            <a:r>
              <a:rPr lang="en-US" sz="1800" dirty="0"/>
              <a:t>     @</a:t>
            </a:r>
            <a:r>
              <a:rPr lang="en-US" sz="1800" dirty="0" err="1"/>
              <a:t>JustinWGrote</a:t>
            </a:r>
            <a:endParaRPr lang="en-US" sz="1800" dirty="0"/>
          </a:p>
          <a:p>
            <a:endParaRPr lang="en-US" sz="1800" dirty="0"/>
          </a:p>
          <a:p>
            <a:endParaRPr lang="en-US" sz="2000" dirty="0"/>
          </a:p>
        </p:txBody>
      </p:sp>
      <p:pic>
        <p:nvPicPr>
          <p:cNvPr id="4" name="Picture 3">
            <a:extLst>
              <a:ext uri="{FF2B5EF4-FFF2-40B4-BE49-F238E27FC236}">
                <a16:creationId xmlns:a16="http://schemas.microsoft.com/office/drawing/2014/main" id="{3ED23272-FFB0-46AD-B0B2-1408088E580D}"/>
              </a:ext>
            </a:extLst>
          </p:cNvPr>
          <p:cNvPicPr>
            <a:picLocks noChangeAspect="1"/>
          </p:cNvPicPr>
          <p:nvPr/>
        </p:nvPicPr>
        <p:blipFill>
          <a:blip r:embed="rId4"/>
          <a:stretch>
            <a:fillRect/>
          </a:stretch>
        </p:blipFill>
        <p:spPr>
          <a:xfrm>
            <a:off x="558800" y="5002828"/>
            <a:ext cx="3090333" cy="992942"/>
          </a:xfrm>
          <a:prstGeom prst="rect">
            <a:avLst/>
          </a:prstGeom>
          <a:effectLst>
            <a:softEdge rad="63500"/>
          </a:effectLst>
        </p:spPr>
      </p:pic>
      <p:pic>
        <p:nvPicPr>
          <p:cNvPr id="9" name="Picture 8" descr="A picture containing tree, plant&#10;&#10;Description automatically generated">
            <a:extLst>
              <a:ext uri="{FF2B5EF4-FFF2-40B4-BE49-F238E27FC236}">
                <a16:creationId xmlns:a16="http://schemas.microsoft.com/office/drawing/2014/main" id="{FDECD8FF-A815-404B-8C22-AD80D49817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800" y="4703375"/>
            <a:ext cx="375833" cy="375833"/>
          </a:xfrm>
          <a:prstGeom prst="rect">
            <a:avLst/>
          </a:prstGeom>
        </p:spPr>
      </p:pic>
      <p:sp>
        <p:nvSpPr>
          <p:cNvPr id="10" name="TextBox 9">
            <a:extLst>
              <a:ext uri="{FF2B5EF4-FFF2-40B4-BE49-F238E27FC236}">
                <a16:creationId xmlns:a16="http://schemas.microsoft.com/office/drawing/2014/main" id="{6BE93E7E-59D5-4CCB-A109-FFE59493805B}"/>
              </a:ext>
            </a:extLst>
          </p:cNvPr>
          <p:cNvSpPr txBox="1"/>
          <p:nvPr/>
        </p:nvSpPr>
        <p:spPr>
          <a:xfrm>
            <a:off x="558800" y="6171053"/>
            <a:ext cx="7400440" cy="369332"/>
          </a:xfrm>
          <a:prstGeom prst="rect">
            <a:avLst/>
          </a:prstGeom>
          <a:noFill/>
        </p:spPr>
        <p:txBody>
          <a:bodyPr wrap="square">
            <a:spAutoFit/>
          </a:bodyPr>
          <a:lstStyle/>
          <a:p>
            <a:r>
              <a:rPr lang="en-US" b="1" i="0" dirty="0">
                <a:solidFill>
                  <a:srgbClr val="00B050"/>
                </a:solidFill>
                <a:effectLst/>
                <a:latin typeface="Verdana" panose="020B0604030504040204" pitchFamily="34" charset="0"/>
              </a:rPr>
              <a:t>Slides: https://github.com/JustinGrote/Presentations</a:t>
            </a:r>
            <a:endParaRPr lang="en-US" dirty="0">
              <a:solidFill>
                <a:srgbClr val="00B050"/>
              </a:solidFill>
            </a:endParaRPr>
          </a:p>
        </p:txBody>
      </p:sp>
    </p:spTree>
    <p:extLst>
      <p:ext uri="{BB962C8B-B14F-4D97-AF65-F5344CB8AC3E}">
        <p14:creationId xmlns:p14="http://schemas.microsoft.com/office/powerpoint/2010/main" val="495652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EBA3BA3-E8B3-41A7-8C1B-A8DCE19E2FF5}"/>
              </a:ext>
            </a:extLst>
          </p:cNvPr>
          <p:cNvSpPr/>
          <p:nvPr/>
        </p:nvSpPr>
        <p:spPr bwMode="auto">
          <a:xfrm>
            <a:off x="1393612" y="3941462"/>
            <a:ext cx="3198377" cy="91255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14016">
              <a:lnSpc>
                <a:spcPct val="90000"/>
              </a:lnSpc>
              <a:defRPr/>
            </a:pPr>
            <a:r>
              <a:rPr lang="en-US" sz="2400" spc="-30" dirty="0">
                <a:gradFill>
                  <a:gsLst>
                    <a:gs pos="2917">
                      <a:srgbClr val="FFFFFF"/>
                    </a:gs>
                    <a:gs pos="30000">
                      <a:srgbClr val="FFFFFF"/>
                    </a:gs>
                  </a:gsLst>
                  <a:lin ang="5400000" scaled="0"/>
                </a:gradFill>
                <a:latin typeface="Segoe UI Semibold"/>
              </a:rPr>
              <a:t>.NET Framework</a:t>
            </a:r>
          </a:p>
        </p:txBody>
      </p:sp>
      <p:sp>
        <p:nvSpPr>
          <p:cNvPr id="13" name="Rectangle 12">
            <a:extLst>
              <a:ext uri="{FF2B5EF4-FFF2-40B4-BE49-F238E27FC236}">
                <a16:creationId xmlns:a16="http://schemas.microsoft.com/office/drawing/2014/main" id="{39D04DE3-E604-4539-B16A-F8232A5825FA}"/>
              </a:ext>
            </a:extLst>
          </p:cNvPr>
          <p:cNvSpPr/>
          <p:nvPr/>
        </p:nvSpPr>
        <p:spPr bwMode="auto">
          <a:xfrm>
            <a:off x="4591990" y="3941462"/>
            <a:ext cx="6326624" cy="91255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14016">
              <a:lnSpc>
                <a:spcPct val="90000"/>
              </a:lnSpc>
              <a:defRPr/>
            </a:pPr>
            <a:r>
              <a:rPr lang="en-US" sz="2400" spc="-30" dirty="0">
                <a:gradFill>
                  <a:gsLst>
                    <a:gs pos="2917">
                      <a:srgbClr val="FFFFFF"/>
                    </a:gs>
                    <a:gs pos="30000">
                      <a:srgbClr val="FFFFFF"/>
                    </a:gs>
                  </a:gsLst>
                  <a:lin ang="5400000" scaled="0"/>
                </a:gradFill>
                <a:latin typeface="Segoe UI Semibold"/>
              </a:rPr>
              <a:t>.NET Core</a:t>
            </a:r>
          </a:p>
        </p:txBody>
      </p:sp>
      <p:sp>
        <p:nvSpPr>
          <p:cNvPr id="14" name="Rectangle 13">
            <a:extLst>
              <a:ext uri="{FF2B5EF4-FFF2-40B4-BE49-F238E27FC236}">
                <a16:creationId xmlns:a16="http://schemas.microsoft.com/office/drawing/2014/main" id="{D6E038FB-FAC0-4D51-BEBD-A794A68DB258}"/>
              </a:ext>
            </a:extLst>
          </p:cNvPr>
          <p:cNvSpPr/>
          <p:nvPr/>
        </p:nvSpPr>
        <p:spPr bwMode="auto">
          <a:xfrm>
            <a:off x="1393613" y="5089668"/>
            <a:ext cx="5712702" cy="912551"/>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14016">
              <a:lnSpc>
                <a:spcPct val="90000"/>
              </a:lnSpc>
              <a:defRPr/>
            </a:pPr>
            <a:r>
              <a:rPr lang="en-US" sz="2400" spc="-30" dirty="0">
                <a:gradFill>
                  <a:gsLst>
                    <a:gs pos="2917">
                      <a:srgbClr val="FFFFFF"/>
                    </a:gs>
                    <a:gs pos="30000">
                      <a:srgbClr val="FFFFFF"/>
                    </a:gs>
                  </a:gsLst>
                  <a:lin ang="5400000" scaled="0"/>
                </a:gradFill>
                <a:latin typeface="Segoe UI Semibold"/>
              </a:rPr>
              <a:t>Windows</a:t>
            </a:r>
          </a:p>
        </p:txBody>
      </p:sp>
      <p:sp>
        <p:nvSpPr>
          <p:cNvPr id="15" name="Rectangle 14">
            <a:extLst>
              <a:ext uri="{FF2B5EF4-FFF2-40B4-BE49-F238E27FC236}">
                <a16:creationId xmlns:a16="http://schemas.microsoft.com/office/drawing/2014/main" id="{F8DC84E4-9761-4C18-97E1-72530A4F62FE}"/>
              </a:ext>
            </a:extLst>
          </p:cNvPr>
          <p:cNvSpPr/>
          <p:nvPr/>
        </p:nvSpPr>
        <p:spPr bwMode="auto">
          <a:xfrm>
            <a:off x="7106315" y="5089667"/>
            <a:ext cx="3812572" cy="91255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14016">
              <a:lnSpc>
                <a:spcPct val="90000"/>
              </a:lnSpc>
              <a:defRPr/>
            </a:pPr>
            <a:r>
              <a:rPr lang="en-US" sz="2400" spc="-30" dirty="0">
                <a:gradFill>
                  <a:gsLst>
                    <a:gs pos="2917">
                      <a:srgbClr val="FFFFFF"/>
                    </a:gs>
                    <a:gs pos="30000">
                      <a:srgbClr val="FFFFFF"/>
                    </a:gs>
                  </a:gsLst>
                  <a:lin ang="5400000" scaled="0"/>
                </a:gradFill>
                <a:latin typeface="Segoe UI Semibold"/>
              </a:rPr>
              <a:t>Linux / MacOS / More…</a:t>
            </a:r>
          </a:p>
        </p:txBody>
      </p:sp>
      <p:sp>
        <p:nvSpPr>
          <p:cNvPr id="20" name="Rectangle 19">
            <a:extLst>
              <a:ext uri="{FF2B5EF4-FFF2-40B4-BE49-F238E27FC236}">
                <a16:creationId xmlns:a16="http://schemas.microsoft.com/office/drawing/2014/main" id="{57C10D9F-EE11-41FB-94B4-BCE6DFFC7289}"/>
              </a:ext>
            </a:extLst>
          </p:cNvPr>
          <p:cNvSpPr/>
          <p:nvPr/>
        </p:nvSpPr>
        <p:spPr bwMode="auto">
          <a:xfrm>
            <a:off x="4149812" y="605217"/>
            <a:ext cx="3580528" cy="619687"/>
          </a:xfrm>
          <a:prstGeom prst="rect">
            <a:avLst/>
          </a:prstGeom>
          <a:solidFill>
            <a:srgbClr val="9FA4F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14016">
              <a:lnSpc>
                <a:spcPct val="90000"/>
              </a:lnSpc>
              <a:defRPr/>
            </a:pPr>
            <a:r>
              <a:rPr lang="en-US" sz="2400" spc="-30" dirty="0" err="1">
                <a:gradFill>
                  <a:gsLst>
                    <a:gs pos="2917">
                      <a:srgbClr val="FFFFFF"/>
                    </a:gs>
                    <a:gs pos="30000">
                      <a:srgbClr val="FFFFFF"/>
                    </a:gs>
                  </a:gsLst>
                  <a:lin ang="5400000" scaled="0"/>
                </a:gradFill>
                <a:latin typeface="Segoe UI Semibold"/>
              </a:rPr>
              <a:t>Powershell</a:t>
            </a:r>
            <a:r>
              <a:rPr lang="en-US" sz="2400" spc="-30" dirty="0">
                <a:gradFill>
                  <a:gsLst>
                    <a:gs pos="2917">
                      <a:srgbClr val="FFFFFF"/>
                    </a:gs>
                    <a:gs pos="30000">
                      <a:srgbClr val="FFFFFF"/>
                    </a:gs>
                  </a:gsLst>
                  <a:lin ang="5400000" scaled="0"/>
                </a:gradFill>
                <a:latin typeface="Segoe UI Semibold"/>
              </a:rPr>
              <a:t> Standard</a:t>
            </a:r>
          </a:p>
        </p:txBody>
      </p:sp>
      <p:grpSp>
        <p:nvGrpSpPr>
          <p:cNvPr id="24" name="Group 23">
            <a:extLst>
              <a:ext uri="{FF2B5EF4-FFF2-40B4-BE49-F238E27FC236}">
                <a16:creationId xmlns:a16="http://schemas.microsoft.com/office/drawing/2014/main" id="{70C97579-4A34-4E6C-8897-DE706D5C8CC5}"/>
              </a:ext>
            </a:extLst>
          </p:cNvPr>
          <p:cNvGrpSpPr/>
          <p:nvPr/>
        </p:nvGrpSpPr>
        <p:grpSpPr>
          <a:xfrm>
            <a:off x="6676876" y="1665666"/>
            <a:ext cx="2656232" cy="1835034"/>
            <a:chOff x="6333065" y="841546"/>
            <a:chExt cx="2656232" cy="1835034"/>
          </a:xfrm>
        </p:grpSpPr>
        <p:pic>
          <p:nvPicPr>
            <p:cNvPr id="22" name="Picture 21" descr="A picture containing sitting, computer, monitor, surface&#10;&#10;Description automatically generated">
              <a:extLst>
                <a:ext uri="{FF2B5EF4-FFF2-40B4-BE49-F238E27FC236}">
                  <a16:creationId xmlns:a16="http://schemas.microsoft.com/office/drawing/2014/main" id="{07125098-9C23-4101-8B9C-CA3D52FC8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1" y="841546"/>
              <a:ext cx="1645191" cy="1645191"/>
            </a:xfrm>
            <a:prstGeom prst="rect">
              <a:avLst/>
            </a:prstGeom>
          </p:spPr>
        </p:pic>
        <p:sp>
          <p:nvSpPr>
            <p:cNvPr id="23" name="Rectangle 22">
              <a:extLst>
                <a:ext uri="{FF2B5EF4-FFF2-40B4-BE49-F238E27FC236}">
                  <a16:creationId xmlns:a16="http://schemas.microsoft.com/office/drawing/2014/main" id="{8F5B1624-D128-4724-9B29-7C1A6A6CBDB9}"/>
                </a:ext>
              </a:extLst>
            </p:cNvPr>
            <p:cNvSpPr/>
            <p:nvPr/>
          </p:nvSpPr>
          <p:spPr bwMode="auto">
            <a:xfrm>
              <a:off x="6333065" y="2405032"/>
              <a:ext cx="2656232" cy="2715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14016">
                <a:lnSpc>
                  <a:spcPct val="90000"/>
                </a:lnSpc>
                <a:defRPr/>
              </a:pPr>
              <a:r>
                <a:rPr lang="en-US" sz="2400" spc="-30" dirty="0" err="1">
                  <a:gradFill>
                    <a:gsLst>
                      <a:gs pos="2917">
                        <a:srgbClr val="FFFFFF"/>
                      </a:gs>
                      <a:gs pos="30000">
                        <a:srgbClr val="FFFFFF"/>
                      </a:gs>
                    </a:gsLst>
                    <a:lin ang="5400000" scaled="0"/>
                  </a:gradFill>
                  <a:latin typeface="Segoe UI Semibold"/>
                </a:rPr>
                <a:t>Powershell</a:t>
              </a:r>
              <a:r>
                <a:rPr lang="en-US" sz="2400" spc="-30" dirty="0">
                  <a:gradFill>
                    <a:gsLst>
                      <a:gs pos="2917">
                        <a:srgbClr val="FFFFFF"/>
                      </a:gs>
                      <a:gs pos="30000">
                        <a:srgbClr val="FFFFFF"/>
                      </a:gs>
                    </a:gsLst>
                    <a:lin ang="5400000" scaled="0"/>
                  </a:gradFill>
                  <a:latin typeface="Segoe UI Semibold"/>
                </a:rPr>
                <a:t> 7</a:t>
              </a:r>
            </a:p>
            <a:p>
              <a:pPr algn="ctr" defTabSz="914016">
                <a:lnSpc>
                  <a:spcPct val="90000"/>
                </a:lnSpc>
                <a:defRPr/>
              </a:pPr>
              <a:endParaRPr lang="en-US" sz="1961" spc="-30" dirty="0">
                <a:gradFill>
                  <a:gsLst>
                    <a:gs pos="2917">
                      <a:srgbClr val="FFFFFF"/>
                    </a:gs>
                    <a:gs pos="30000">
                      <a:srgbClr val="FFFFFF"/>
                    </a:gs>
                  </a:gsLst>
                  <a:lin ang="5400000" scaled="0"/>
                </a:gradFill>
                <a:latin typeface="Segoe UI Semibold"/>
              </a:endParaRPr>
            </a:p>
          </p:txBody>
        </p:sp>
      </p:grpSp>
      <p:cxnSp>
        <p:nvCxnSpPr>
          <p:cNvPr id="35" name="Straight Connector 34">
            <a:extLst>
              <a:ext uri="{FF2B5EF4-FFF2-40B4-BE49-F238E27FC236}">
                <a16:creationId xmlns:a16="http://schemas.microsoft.com/office/drawing/2014/main" id="{1771D864-C7F1-4826-BEF2-FACB5815BCA8}"/>
              </a:ext>
              <a:ext uri="{C183D7F6-B498-43B3-948B-1728B52AA6E4}">
                <adec:decorative xmlns:adec="http://schemas.microsoft.com/office/drawing/2017/decorative" val="1"/>
              </a:ext>
            </a:extLst>
          </p:cNvPr>
          <p:cNvCxnSpPr>
            <a:cxnSpLocks/>
          </p:cNvCxnSpPr>
          <p:nvPr/>
        </p:nvCxnSpPr>
        <p:spPr>
          <a:xfrm flipH="1">
            <a:off x="4575057" y="1601103"/>
            <a:ext cx="16933" cy="2104705"/>
          </a:xfrm>
          <a:prstGeom prst="line">
            <a:avLst/>
          </a:prstGeom>
          <a:ln w="28575">
            <a:solidFill>
              <a:schemeClr val="tx2">
                <a:lumMod val="75000"/>
              </a:schemeClr>
            </a:solidFill>
            <a:headEnd type="none" w="lg" len="med"/>
            <a:tailEnd type="none" w="lg" len="med"/>
          </a:ln>
          <a:effectLst/>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C5A165AB-4F6E-4046-AF40-4E93BA7B0098}"/>
              </a:ext>
            </a:extLst>
          </p:cNvPr>
          <p:cNvGrpSpPr/>
          <p:nvPr/>
        </p:nvGrpSpPr>
        <p:grpSpPr>
          <a:xfrm>
            <a:off x="1592870" y="1572198"/>
            <a:ext cx="2656232" cy="1835034"/>
            <a:chOff x="6333065" y="841546"/>
            <a:chExt cx="2656232" cy="1835034"/>
          </a:xfrm>
        </p:grpSpPr>
        <p:pic>
          <p:nvPicPr>
            <p:cNvPr id="44" name="Picture 43">
              <a:extLst>
                <a:ext uri="{FF2B5EF4-FFF2-40B4-BE49-F238E27FC236}">
                  <a16:creationId xmlns:a16="http://schemas.microsoft.com/office/drawing/2014/main" id="{A167BB61-B869-4CDF-9459-B7534D8B7F1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001" y="841546"/>
              <a:ext cx="1645191" cy="1645191"/>
            </a:xfrm>
            <a:prstGeom prst="rect">
              <a:avLst/>
            </a:prstGeom>
          </p:spPr>
        </p:pic>
        <p:sp>
          <p:nvSpPr>
            <p:cNvPr id="45" name="Rectangle 44">
              <a:extLst>
                <a:ext uri="{FF2B5EF4-FFF2-40B4-BE49-F238E27FC236}">
                  <a16:creationId xmlns:a16="http://schemas.microsoft.com/office/drawing/2014/main" id="{26634403-12A7-4997-99E6-BB6B9BB2ADEB}"/>
                </a:ext>
              </a:extLst>
            </p:cNvPr>
            <p:cNvSpPr/>
            <p:nvPr/>
          </p:nvSpPr>
          <p:spPr bwMode="auto">
            <a:xfrm>
              <a:off x="6333065" y="2405032"/>
              <a:ext cx="2656232" cy="2715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14016">
                <a:lnSpc>
                  <a:spcPct val="90000"/>
                </a:lnSpc>
                <a:defRPr/>
              </a:pPr>
              <a:r>
                <a:rPr lang="en-US" sz="2400" spc="-30" dirty="0">
                  <a:gradFill>
                    <a:gsLst>
                      <a:gs pos="2917">
                        <a:srgbClr val="FFFFFF"/>
                      </a:gs>
                      <a:gs pos="30000">
                        <a:srgbClr val="FFFFFF"/>
                      </a:gs>
                    </a:gsLst>
                    <a:lin ang="5400000" scaled="0"/>
                  </a:gradFill>
                  <a:latin typeface="Segoe UI Semibold"/>
                </a:rPr>
                <a:t>Windows</a:t>
              </a:r>
            </a:p>
            <a:p>
              <a:pPr algn="ctr" defTabSz="914016">
                <a:lnSpc>
                  <a:spcPct val="90000"/>
                </a:lnSpc>
                <a:defRPr/>
              </a:pPr>
              <a:r>
                <a:rPr lang="en-US" sz="2400" spc="-30" dirty="0" err="1">
                  <a:gradFill>
                    <a:gsLst>
                      <a:gs pos="2917">
                        <a:srgbClr val="FFFFFF"/>
                      </a:gs>
                      <a:gs pos="30000">
                        <a:srgbClr val="FFFFFF"/>
                      </a:gs>
                    </a:gsLst>
                    <a:lin ang="5400000" scaled="0"/>
                  </a:gradFill>
                  <a:latin typeface="Segoe UI Semibold"/>
                </a:rPr>
                <a:t>Powershell</a:t>
              </a:r>
              <a:endParaRPr lang="en-US" sz="2400" spc="-30" dirty="0">
                <a:gradFill>
                  <a:gsLst>
                    <a:gs pos="2917">
                      <a:srgbClr val="FFFFFF"/>
                    </a:gs>
                    <a:gs pos="30000">
                      <a:srgbClr val="FFFFFF"/>
                    </a:gs>
                  </a:gsLst>
                  <a:lin ang="5400000" scaled="0"/>
                </a:gradFill>
                <a:latin typeface="Segoe UI Semibold"/>
              </a:endParaRPr>
            </a:p>
            <a:p>
              <a:pPr algn="ctr" defTabSz="914016">
                <a:lnSpc>
                  <a:spcPct val="90000"/>
                </a:lnSpc>
                <a:defRPr/>
              </a:pPr>
              <a:endParaRPr lang="en-US" sz="1961" spc="-30" dirty="0">
                <a:gradFill>
                  <a:gsLst>
                    <a:gs pos="2917">
                      <a:srgbClr val="FFFFFF"/>
                    </a:gs>
                    <a:gs pos="30000">
                      <a:srgbClr val="FFFFFF"/>
                    </a:gs>
                  </a:gsLst>
                  <a:lin ang="5400000" scaled="0"/>
                </a:gradFill>
                <a:latin typeface="Segoe UI Semibold"/>
              </a:endParaRPr>
            </a:p>
          </p:txBody>
        </p:sp>
      </p:grpSp>
      <p:cxnSp>
        <p:nvCxnSpPr>
          <p:cNvPr id="56" name="Straight Connector 55">
            <a:extLst>
              <a:ext uri="{FF2B5EF4-FFF2-40B4-BE49-F238E27FC236}">
                <a16:creationId xmlns:a16="http://schemas.microsoft.com/office/drawing/2014/main" id="{95C6F847-44A8-4916-A4AF-7D75C52A1E82}"/>
              </a:ext>
              <a:ext uri="{C183D7F6-B498-43B3-948B-1728B52AA6E4}">
                <adec:decorative xmlns:adec="http://schemas.microsoft.com/office/drawing/2017/decorative" val="1"/>
              </a:ext>
            </a:extLst>
          </p:cNvPr>
          <p:cNvCxnSpPr>
            <a:cxnSpLocks/>
            <a:stCxn id="20" idx="1"/>
          </p:cNvCxnSpPr>
          <p:nvPr/>
        </p:nvCxnSpPr>
        <p:spPr>
          <a:xfrm flipH="1" flipV="1">
            <a:off x="1473108" y="887141"/>
            <a:ext cx="2676704" cy="27920"/>
          </a:xfrm>
          <a:prstGeom prst="line">
            <a:avLst/>
          </a:prstGeom>
          <a:ln w="28575">
            <a:solidFill>
              <a:schemeClr val="tx2">
                <a:lumMod val="75000"/>
              </a:schemeClr>
            </a:solidFill>
            <a:headEnd type="none" w="lg" len="med"/>
            <a:tailEnd type="none" w="lg" len="med"/>
          </a:ln>
          <a:effectLst/>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8920AAB-7DA9-4E8A-B1D8-671CBAF55BA4}"/>
              </a:ext>
              <a:ext uri="{C183D7F6-B498-43B3-948B-1728B52AA6E4}">
                <adec:decorative xmlns:adec="http://schemas.microsoft.com/office/drawing/2017/decorative" val="1"/>
              </a:ext>
            </a:extLst>
          </p:cNvPr>
          <p:cNvCxnSpPr>
            <a:cxnSpLocks/>
          </p:cNvCxnSpPr>
          <p:nvPr/>
        </p:nvCxnSpPr>
        <p:spPr>
          <a:xfrm flipV="1">
            <a:off x="1473108" y="605218"/>
            <a:ext cx="0" cy="582100"/>
          </a:xfrm>
          <a:prstGeom prst="line">
            <a:avLst/>
          </a:prstGeom>
          <a:ln w="28575">
            <a:solidFill>
              <a:schemeClr val="tx2">
                <a:lumMod val="75000"/>
              </a:schemeClr>
            </a:solidFill>
            <a:headEnd type="none" w="lg" len="med"/>
            <a:tailEnd type="none" w="lg" len="med"/>
          </a:ln>
          <a:effectLst/>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6CBC8E-63B9-4F3B-9D86-F56D7A466573}"/>
              </a:ext>
              <a:ext uri="{C183D7F6-B498-43B3-948B-1728B52AA6E4}">
                <adec:decorative xmlns:adec="http://schemas.microsoft.com/office/drawing/2017/decorative" val="1"/>
              </a:ext>
            </a:extLst>
          </p:cNvPr>
          <p:cNvCxnSpPr>
            <a:cxnSpLocks/>
            <a:endCxn id="20" idx="3"/>
          </p:cNvCxnSpPr>
          <p:nvPr/>
        </p:nvCxnSpPr>
        <p:spPr>
          <a:xfrm flipH="1">
            <a:off x="7730340" y="915061"/>
            <a:ext cx="3148468" cy="0"/>
          </a:xfrm>
          <a:prstGeom prst="line">
            <a:avLst/>
          </a:prstGeom>
          <a:ln w="28575">
            <a:solidFill>
              <a:schemeClr val="tx2">
                <a:lumMod val="75000"/>
              </a:schemeClr>
            </a:solidFill>
            <a:headEnd type="none" w="lg" len="med"/>
            <a:tailEnd type="none" w="lg" len="med"/>
          </a:ln>
          <a:effectLst/>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9783A81-FCF0-40FC-BE04-BBFF06F2D139}"/>
              </a:ext>
              <a:ext uri="{C183D7F6-B498-43B3-948B-1728B52AA6E4}">
                <adec:decorative xmlns:adec="http://schemas.microsoft.com/office/drawing/2017/decorative" val="1"/>
              </a:ext>
            </a:extLst>
          </p:cNvPr>
          <p:cNvCxnSpPr>
            <a:cxnSpLocks/>
          </p:cNvCxnSpPr>
          <p:nvPr/>
        </p:nvCxnSpPr>
        <p:spPr>
          <a:xfrm flipV="1">
            <a:off x="10878806" y="642804"/>
            <a:ext cx="0" cy="582100"/>
          </a:xfrm>
          <a:prstGeom prst="line">
            <a:avLst/>
          </a:prstGeom>
          <a:ln w="28575">
            <a:solidFill>
              <a:schemeClr val="tx2">
                <a:lumMod val="75000"/>
              </a:schemeClr>
            </a:solidFill>
            <a:headEnd type="none" w="lg" len="med"/>
            <a:tailEnd type="none" w="lg" len="med"/>
          </a:ln>
          <a:effectLst/>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F164BAA-5E2E-445D-94A4-0BBAAB9501F3}"/>
              </a:ext>
            </a:extLst>
          </p:cNvPr>
          <p:cNvSpPr txBox="1"/>
          <p:nvPr/>
        </p:nvSpPr>
        <p:spPr>
          <a:xfrm>
            <a:off x="10436739" y="6581001"/>
            <a:ext cx="1647631" cy="276999"/>
          </a:xfrm>
          <a:prstGeom prst="rect">
            <a:avLst/>
          </a:prstGeom>
          <a:noFill/>
        </p:spPr>
        <p:txBody>
          <a:bodyPr wrap="none" lIns="0" tIns="0" rIns="0" bIns="0" rtlCol="0">
            <a:spAutoFit/>
          </a:bodyPr>
          <a:lstStyle/>
          <a:p>
            <a:pPr algn="l"/>
            <a:r>
              <a:rPr lang="en-US" dirty="0">
                <a:solidFill>
                  <a:schemeClr val="bg1">
                    <a:lumMod val="50000"/>
                    <a:lumOff val="50000"/>
                  </a:schemeClr>
                </a:solidFill>
              </a:rPr>
              <a:t>.NET Framework</a:t>
            </a:r>
          </a:p>
        </p:txBody>
      </p:sp>
    </p:spTree>
    <p:custDataLst>
      <p:tags r:id="rId1"/>
    </p:custDataLst>
    <p:extLst>
      <p:ext uri="{BB962C8B-B14F-4D97-AF65-F5344CB8AC3E}">
        <p14:creationId xmlns:p14="http://schemas.microsoft.com/office/powerpoint/2010/main" val="33685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42" presetClass="path" presetSubtype="0" accel="50000" decel="50000" fill="hold" nodeType="withEffect">
                                  <p:stCondLst>
                                    <p:cond delay="0"/>
                                  </p:stCondLst>
                                  <p:childTnLst>
                                    <p:animMotion origin="layout" path="M -3.33333E-6 -2.96296E-6 L -3.33333E-6 -0.02245 " pathEditMode="relative" rAng="0" ptsTypes="AA">
                                      <p:cBhvr>
                                        <p:cTn id="21" dur="400" fill="hold"/>
                                        <p:tgtEl>
                                          <p:spTgt spid="43"/>
                                        </p:tgtEl>
                                        <p:attrNameLst>
                                          <p:attrName>ppt_x</p:attrName>
                                          <p:attrName>ppt_y</p:attrName>
                                        </p:attrNameLst>
                                      </p:cBhvr>
                                      <p:rCtr x="0" y="-1134"/>
                                    </p:animMotion>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1+#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par>
                                <p:cTn id="34" presetID="16" presetClass="entr" presetSubtype="42"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barn(outHorizontal)">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42" presetClass="path" presetSubtype="0" accel="50000" decel="50000" fill="hold" nodeType="withEffect">
                                  <p:stCondLst>
                                    <p:cond delay="0"/>
                                  </p:stCondLst>
                                  <p:childTnLst>
                                    <p:animMotion origin="layout" path="M -4.16667E-7 -3.7037E-7 L -4.16667E-7 -0.02245 " pathEditMode="relative" rAng="0" ptsTypes="AA">
                                      <p:cBhvr>
                                        <p:cTn id="43" dur="400" fill="hold"/>
                                        <p:tgtEl>
                                          <p:spTgt spid="24"/>
                                        </p:tgtEl>
                                        <p:attrNameLst>
                                          <p:attrName>ppt_x</p:attrName>
                                          <p:attrName>ppt_y</p:attrName>
                                        </p:attrNameLst>
                                      </p:cBhvr>
                                      <p:rCtr x="0" y="-1134"/>
                                    </p:animMotion>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0-#ppt_h/2"/>
                                          </p:val>
                                        </p:tav>
                                        <p:tav tm="100000">
                                          <p:val>
                                            <p:strVal val="#ppt_y"/>
                                          </p:val>
                                        </p:tav>
                                      </p:tavLst>
                                    </p:anim>
                                  </p:childTnLst>
                                </p:cTn>
                              </p:par>
                            </p:childTnLst>
                          </p:cTn>
                        </p:par>
                        <p:par>
                          <p:cTn id="50" fill="hold">
                            <p:stCondLst>
                              <p:cond delay="500"/>
                            </p:stCondLst>
                            <p:childTnLst>
                              <p:par>
                                <p:cTn id="51" presetID="22" presetClass="entr" presetSubtype="2" fill="hold" nodeType="after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wipe(right)">
                                      <p:cBhvr>
                                        <p:cTn id="53" dur="500"/>
                                        <p:tgtEl>
                                          <p:spTgt spid="56"/>
                                        </p:tgtEl>
                                      </p:cBhvr>
                                    </p:animEffect>
                                  </p:childTnLst>
                                </p:cTn>
                              </p:par>
                              <p:par>
                                <p:cTn id="54" presetID="22" presetClass="entr" presetSubtype="8" fill="hold" nodeType="with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wipe(left)">
                                      <p:cBhvr>
                                        <p:cTn id="56" dur="500"/>
                                        <p:tgtEl>
                                          <p:spTgt spid="64"/>
                                        </p:tgtEl>
                                      </p:cBhvr>
                                    </p:animEffect>
                                  </p:childTnLst>
                                </p:cTn>
                              </p:par>
                            </p:childTnLst>
                          </p:cTn>
                        </p:par>
                        <p:par>
                          <p:cTn id="57" fill="hold">
                            <p:stCondLst>
                              <p:cond delay="1000"/>
                            </p:stCondLst>
                            <p:childTnLst>
                              <p:par>
                                <p:cTn id="58" presetID="16" presetClass="entr" presetSubtype="4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barn(outHorizontal)">
                                      <p:cBhvr>
                                        <p:cTn id="60" dur="250"/>
                                        <p:tgtEl>
                                          <p:spTgt spid="59"/>
                                        </p:tgtEl>
                                      </p:cBhvr>
                                    </p:animEffect>
                                  </p:childTnLst>
                                </p:cTn>
                              </p:par>
                              <p:par>
                                <p:cTn id="61" presetID="16" presetClass="entr" presetSubtype="42"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barn(outHorizontal)">
                                      <p:cBhvr>
                                        <p:cTn id="63" dur="25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70C97579-4A34-4E6C-8897-DE706D5C8CC5}"/>
              </a:ext>
            </a:extLst>
          </p:cNvPr>
          <p:cNvGrpSpPr/>
          <p:nvPr/>
        </p:nvGrpSpPr>
        <p:grpSpPr>
          <a:xfrm>
            <a:off x="7099473" y="3855816"/>
            <a:ext cx="2656232" cy="1835034"/>
            <a:chOff x="6333065" y="841546"/>
            <a:chExt cx="2656232" cy="1835034"/>
          </a:xfrm>
        </p:grpSpPr>
        <p:pic>
          <p:nvPicPr>
            <p:cNvPr id="22" name="Picture 21" descr="A picture containing sitting, computer, monitor, surface&#10;&#10;Description automatically generated">
              <a:extLst>
                <a:ext uri="{FF2B5EF4-FFF2-40B4-BE49-F238E27FC236}">
                  <a16:creationId xmlns:a16="http://schemas.microsoft.com/office/drawing/2014/main" id="{07125098-9C23-4101-8B9C-CA3D52FC8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1" y="841546"/>
              <a:ext cx="1645191" cy="1645191"/>
            </a:xfrm>
            <a:prstGeom prst="rect">
              <a:avLst/>
            </a:prstGeom>
          </p:spPr>
        </p:pic>
        <p:sp>
          <p:nvSpPr>
            <p:cNvPr id="23" name="Rectangle 22">
              <a:extLst>
                <a:ext uri="{FF2B5EF4-FFF2-40B4-BE49-F238E27FC236}">
                  <a16:creationId xmlns:a16="http://schemas.microsoft.com/office/drawing/2014/main" id="{8F5B1624-D128-4724-9B29-7C1A6A6CBDB9}"/>
                </a:ext>
              </a:extLst>
            </p:cNvPr>
            <p:cNvSpPr/>
            <p:nvPr/>
          </p:nvSpPr>
          <p:spPr bwMode="auto">
            <a:xfrm>
              <a:off x="6333065" y="2405032"/>
              <a:ext cx="2656232" cy="2715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14016">
                <a:lnSpc>
                  <a:spcPct val="90000"/>
                </a:lnSpc>
                <a:defRPr/>
              </a:pPr>
              <a:r>
                <a:rPr lang="en-US" sz="2400" spc="-30" dirty="0" err="1">
                  <a:gradFill>
                    <a:gsLst>
                      <a:gs pos="2917">
                        <a:srgbClr val="FFFFFF"/>
                      </a:gs>
                      <a:gs pos="30000">
                        <a:srgbClr val="FFFFFF"/>
                      </a:gs>
                    </a:gsLst>
                    <a:lin ang="5400000" scaled="0"/>
                  </a:gradFill>
                  <a:latin typeface="Segoe UI Semibold"/>
                </a:rPr>
                <a:t>Powershell</a:t>
              </a:r>
              <a:r>
                <a:rPr lang="en-US" sz="2400" spc="-30" dirty="0">
                  <a:gradFill>
                    <a:gsLst>
                      <a:gs pos="2917">
                        <a:srgbClr val="FFFFFF"/>
                      </a:gs>
                      <a:gs pos="30000">
                        <a:srgbClr val="FFFFFF"/>
                      </a:gs>
                    </a:gsLst>
                    <a:lin ang="5400000" scaled="0"/>
                  </a:gradFill>
                  <a:latin typeface="Segoe UI Semibold"/>
                </a:rPr>
                <a:t> 7</a:t>
              </a:r>
            </a:p>
            <a:p>
              <a:pPr algn="ctr" defTabSz="914016">
                <a:lnSpc>
                  <a:spcPct val="90000"/>
                </a:lnSpc>
                <a:defRPr/>
              </a:pPr>
              <a:endParaRPr lang="en-US" sz="1961" spc="-30" dirty="0">
                <a:gradFill>
                  <a:gsLst>
                    <a:gs pos="2917">
                      <a:srgbClr val="FFFFFF"/>
                    </a:gs>
                    <a:gs pos="30000">
                      <a:srgbClr val="FFFFFF"/>
                    </a:gs>
                  </a:gsLst>
                  <a:lin ang="5400000" scaled="0"/>
                </a:gradFill>
                <a:latin typeface="Segoe UI Semibold"/>
              </a:endParaRPr>
            </a:p>
          </p:txBody>
        </p:sp>
      </p:grpSp>
      <p:grpSp>
        <p:nvGrpSpPr>
          <p:cNvPr id="43" name="Group 42">
            <a:extLst>
              <a:ext uri="{FF2B5EF4-FFF2-40B4-BE49-F238E27FC236}">
                <a16:creationId xmlns:a16="http://schemas.microsoft.com/office/drawing/2014/main" id="{C5A165AB-4F6E-4046-AF40-4E93BA7B0098}"/>
              </a:ext>
            </a:extLst>
          </p:cNvPr>
          <p:cNvGrpSpPr/>
          <p:nvPr/>
        </p:nvGrpSpPr>
        <p:grpSpPr>
          <a:xfrm>
            <a:off x="2217338" y="3855816"/>
            <a:ext cx="2656232" cy="1815984"/>
            <a:chOff x="6333065" y="841546"/>
            <a:chExt cx="2656232" cy="1815984"/>
          </a:xfrm>
        </p:grpSpPr>
        <p:pic>
          <p:nvPicPr>
            <p:cNvPr id="44" name="Picture 43">
              <a:extLst>
                <a:ext uri="{FF2B5EF4-FFF2-40B4-BE49-F238E27FC236}">
                  <a16:creationId xmlns:a16="http://schemas.microsoft.com/office/drawing/2014/main" id="{A167BB61-B869-4CDF-9459-B7534D8B7F1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001" y="841546"/>
              <a:ext cx="1645191" cy="1645191"/>
            </a:xfrm>
            <a:prstGeom prst="rect">
              <a:avLst/>
            </a:prstGeom>
          </p:spPr>
        </p:pic>
        <p:sp>
          <p:nvSpPr>
            <p:cNvPr id="45" name="Rectangle 44">
              <a:extLst>
                <a:ext uri="{FF2B5EF4-FFF2-40B4-BE49-F238E27FC236}">
                  <a16:creationId xmlns:a16="http://schemas.microsoft.com/office/drawing/2014/main" id="{26634403-12A7-4997-99E6-BB6B9BB2ADEB}"/>
                </a:ext>
              </a:extLst>
            </p:cNvPr>
            <p:cNvSpPr/>
            <p:nvPr/>
          </p:nvSpPr>
          <p:spPr bwMode="auto">
            <a:xfrm>
              <a:off x="6333065" y="2385982"/>
              <a:ext cx="2656232" cy="2715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14016">
                <a:lnSpc>
                  <a:spcPct val="90000"/>
                </a:lnSpc>
                <a:defRPr/>
              </a:pPr>
              <a:r>
                <a:rPr lang="en-US" sz="2400" spc="-30" dirty="0">
                  <a:gradFill>
                    <a:gsLst>
                      <a:gs pos="2917">
                        <a:srgbClr val="FFFFFF"/>
                      </a:gs>
                      <a:gs pos="30000">
                        <a:srgbClr val="FFFFFF"/>
                      </a:gs>
                    </a:gsLst>
                    <a:lin ang="5400000" scaled="0"/>
                  </a:gradFill>
                  <a:latin typeface="Segoe UI Semibold"/>
                </a:rPr>
                <a:t>Windows</a:t>
              </a:r>
            </a:p>
            <a:p>
              <a:pPr algn="ctr" defTabSz="914016">
                <a:lnSpc>
                  <a:spcPct val="90000"/>
                </a:lnSpc>
                <a:defRPr/>
              </a:pPr>
              <a:r>
                <a:rPr lang="en-US" sz="2400" spc="-30" dirty="0" err="1">
                  <a:gradFill>
                    <a:gsLst>
                      <a:gs pos="2917">
                        <a:srgbClr val="FFFFFF"/>
                      </a:gs>
                      <a:gs pos="30000">
                        <a:srgbClr val="FFFFFF"/>
                      </a:gs>
                    </a:gsLst>
                    <a:lin ang="5400000" scaled="0"/>
                  </a:gradFill>
                  <a:latin typeface="Segoe UI Semibold"/>
                </a:rPr>
                <a:t>Powershell</a:t>
              </a:r>
              <a:endParaRPr lang="en-US" sz="2400" spc="-30" dirty="0">
                <a:gradFill>
                  <a:gsLst>
                    <a:gs pos="2917">
                      <a:srgbClr val="FFFFFF"/>
                    </a:gs>
                    <a:gs pos="30000">
                      <a:srgbClr val="FFFFFF"/>
                    </a:gs>
                  </a:gsLst>
                  <a:lin ang="5400000" scaled="0"/>
                </a:gradFill>
                <a:latin typeface="Segoe UI Semibold"/>
              </a:endParaRPr>
            </a:p>
            <a:p>
              <a:pPr algn="ctr" defTabSz="914016">
                <a:lnSpc>
                  <a:spcPct val="90000"/>
                </a:lnSpc>
                <a:defRPr/>
              </a:pPr>
              <a:endParaRPr lang="en-US" sz="1961" spc="-30" dirty="0">
                <a:gradFill>
                  <a:gsLst>
                    <a:gs pos="2917">
                      <a:srgbClr val="FFFFFF"/>
                    </a:gs>
                    <a:gs pos="30000">
                      <a:srgbClr val="FFFFFF"/>
                    </a:gs>
                  </a:gsLst>
                  <a:lin ang="5400000" scaled="0"/>
                </a:gradFill>
                <a:latin typeface="Segoe UI Semibold"/>
              </a:endParaRPr>
            </a:p>
          </p:txBody>
        </p:sp>
      </p:grpSp>
      <p:sp>
        <p:nvSpPr>
          <p:cNvPr id="2" name="TextBox 1">
            <a:extLst>
              <a:ext uri="{FF2B5EF4-FFF2-40B4-BE49-F238E27FC236}">
                <a16:creationId xmlns:a16="http://schemas.microsoft.com/office/drawing/2014/main" id="{9F164BAA-5E2E-445D-94A4-0BBAAB9501F3}"/>
              </a:ext>
            </a:extLst>
          </p:cNvPr>
          <p:cNvSpPr txBox="1"/>
          <p:nvPr/>
        </p:nvSpPr>
        <p:spPr>
          <a:xfrm>
            <a:off x="10436739" y="6581001"/>
            <a:ext cx="1647631" cy="276999"/>
          </a:xfrm>
          <a:prstGeom prst="rect">
            <a:avLst/>
          </a:prstGeom>
          <a:noFill/>
        </p:spPr>
        <p:txBody>
          <a:bodyPr wrap="none" lIns="0" tIns="0" rIns="0" bIns="0" rtlCol="0">
            <a:spAutoFit/>
          </a:bodyPr>
          <a:lstStyle/>
          <a:p>
            <a:pPr algn="l"/>
            <a:r>
              <a:rPr lang="en-US" dirty="0">
                <a:solidFill>
                  <a:schemeClr val="bg1">
                    <a:lumMod val="50000"/>
                    <a:lumOff val="50000"/>
                  </a:schemeClr>
                </a:solidFill>
              </a:rPr>
              <a:t>.NET Framework</a:t>
            </a:r>
          </a:p>
        </p:txBody>
      </p:sp>
      <p:sp>
        <p:nvSpPr>
          <p:cNvPr id="3" name="TextBox 2">
            <a:extLst>
              <a:ext uri="{FF2B5EF4-FFF2-40B4-BE49-F238E27FC236}">
                <a16:creationId xmlns:a16="http://schemas.microsoft.com/office/drawing/2014/main" id="{40DC81FF-74F5-45CB-9421-B173FA7166DC}"/>
              </a:ext>
            </a:extLst>
          </p:cNvPr>
          <p:cNvSpPr txBox="1"/>
          <p:nvPr/>
        </p:nvSpPr>
        <p:spPr>
          <a:xfrm>
            <a:off x="1988620" y="2546747"/>
            <a:ext cx="3323217" cy="615553"/>
          </a:xfrm>
          <a:prstGeom prst="rect">
            <a:avLst/>
          </a:prstGeom>
          <a:noFill/>
        </p:spPr>
        <p:txBody>
          <a:bodyPr wrap="none" lIns="0" tIns="0" rIns="0" bIns="0" rtlCol="0">
            <a:spAutoFit/>
          </a:bodyPr>
          <a:lstStyle/>
          <a:p>
            <a:pPr algn="l"/>
            <a:r>
              <a:rPr lang="en-US" sz="4000" dirty="0">
                <a:solidFill>
                  <a:schemeClr val="accent1">
                    <a:lumMod val="60000"/>
                    <a:lumOff val="40000"/>
                  </a:schemeClr>
                </a:solidFill>
              </a:rPr>
              <a:t>powershell.exe</a:t>
            </a:r>
          </a:p>
        </p:txBody>
      </p:sp>
      <p:sp>
        <p:nvSpPr>
          <p:cNvPr id="21" name="TextBox 20">
            <a:extLst>
              <a:ext uri="{FF2B5EF4-FFF2-40B4-BE49-F238E27FC236}">
                <a16:creationId xmlns:a16="http://schemas.microsoft.com/office/drawing/2014/main" id="{86798990-722F-4214-8C64-5B55E8270228}"/>
              </a:ext>
            </a:extLst>
          </p:cNvPr>
          <p:cNvSpPr txBox="1"/>
          <p:nvPr/>
        </p:nvSpPr>
        <p:spPr>
          <a:xfrm>
            <a:off x="7418292" y="2546747"/>
            <a:ext cx="2057423" cy="615553"/>
          </a:xfrm>
          <a:prstGeom prst="rect">
            <a:avLst/>
          </a:prstGeom>
          <a:noFill/>
        </p:spPr>
        <p:txBody>
          <a:bodyPr wrap="none" lIns="0" tIns="0" rIns="0" bIns="0" rtlCol="0">
            <a:spAutoFit/>
          </a:bodyPr>
          <a:lstStyle/>
          <a:p>
            <a:pPr algn="l"/>
            <a:r>
              <a:rPr lang="en-US" sz="4000" dirty="0">
                <a:solidFill>
                  <a:schemeClr val="accent1">
                    <a:lumMod val="60000"/>
                    <a:lumOff val="40000"/>
                  </a:schemeClr>
                </a:solidFill>
              </a:rPr>
              <a:t>pwsh.exe</a:t>
            </a:r>
          </a:p>
        </p:txBody>
      </p:sp>
    </p:spTree>
    <p:custDataLst>
      <p:tags r:id="rId1"/>
    </p:custDataLst>
    <p:extLst>
      <p:ext uri="{BB962C8B-B14F-4D97-AF65-F5344CB8AC3E}">
        <p14:creationId xmlns:p14="http://schemas.microsoft.com/office/powerpoint/2010/main" val="182803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64" presetClass="path" presetSubtype="0" accel="50000" decel="50000" fill="hold" grpId="0" nodeType="withEffect">
                                  <p:stCondLst>
                                    <p:cond delay="0"/>
                                  </p:stCondLst>
                                  <p:childTnLst>
                                    <p:animMotion origin="layout" path="M 1.04167E-6 -3.7037E-6 L 0.00013 -0.08981 " pathEditMode="relative" rAng="0" ptsTypes="AA">
                                      <p:cBhvr>
                                        <p:cTn id="12" dur="400" fill="hold"/>
                                        <p:tgtEl>
                                          <p:spTgt spid="3"/>
                                        </p:tgtEl>
                                        <p:attrNameLst>
                                          <p:attrName>ppt_x</p:attrName>
                                          <p:attrName>ppt_y</p:attrName>
                                        </p:attrNameLst>
                                      </p:cBhvr>
                                      <p:rCtr x="0" y="-4491"/>
                                    </p:animMotion>
                                  </p:childTnLst>
                                </p:cTn>
                              </p:par>
                              <p:par>
                                <p:cTn id="13" presetID="64" presetClass="path" presetSubtype="0" accel="50000" decel="50000" fill="hold" grpId="0" nodeType="withEffect">
                                  <p:stCondLst>
                                    <p:cond delay="0"/>
                                  </p:stCondLst>
                                  <p:childTnLst>
                                    <p:animMotion origin="layout" path="M 1.45833E-6 -3.7037E-6 L -0.00091 -0.09953 " pathEditMode="relative" rAng="0" ptsTypes="AA">
                                      <p:cBhvr>
                                        <p:cTn id="14" dur="400" fill="hold"/>
                                        <p:tgtEl>
                                          <p:spTgt spid="21"/>
                                        </p:tgtEl>
                                        <p:attrNameLst>
                                          <p:attrName>ppt_x</p:attrName>
                                          <p:attrName>ppt_y</p:attrName>
                                        </p:attrNameLst>
                                      </p:cBhvr>
                                      <p:rCtr x="-52" y="-4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1" grpId="0"/>
      <p:bldP spid="2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nP PowerShell RoadMap">
            <a:extLst>
              <a:ext uri="{FF2B5EF4-FFF2-40B4-BE49-F238E27FC236}">
                <a16:creationId xmlns:a16="http://schemas.microsoft.com/office/drawing/2014/main" id="{1F3E0EE2-691F-4418-8F8D-EB0B6DD59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38" y="48218"/>
            <a:ext cx="10973452" cy="6697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6930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3E0CF3-11C2-4770-AF68-D8C5ABD92203}"/>
              </a:ext>
            </a:extLst>
          </p:cNvPr>
          <p:cNvSpPr/>
          <p:nvPr/>
        </p:nvSpPr>
        <p:spPr>
          <a:xfrm>
            <a:off x="3813968" y="2967335"/>
            <a:ext cx="4564070"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Demo Time…</a:t>
            </a:r>
          </a:p>
        </p:txBody>
      </p:sp>
    </p:spTree>
    <p:extLst>
      <p:ext uri="{BB962C8B-B14F-4D97-AF65-F5344CB8AC3E}">
        <p14:creationId xmlns:p14="http://schemas.microsoft.com/office/powerpoint/2010/main" val="1391702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CAD7A6-5506-4524-A450-9747F91B81DD}"/>
              </a:ext>
            </a:extLst>
          </p:cNvPr>
          <p:cNvSpPr txBox="1"/>
          <p:nvPr/>
        </p:nvSpPr>
        <p:spPr>
          <a:xfrm>
            <a:off x="9714591" y="6581001"/>
            <a:ext cx="2477409" cy="276999"/>
          </a:xfrm>
          <a:prstGeom prst="rect">
            <a:avLst/>
          </a:prstGeom>
          <a:noFill/>
        </p:spPr>
        <p:txBody>
          <a:bodyPr wrap="none" lIns="0" tIns="0" rIns="0" bIns="0" rtlCol="0">
            <a:spAutoFit/>
          </a:bodyPr>
          <a:lstStyle/>
          <a:p>
            <a:pPr algn="l"/>
            <a:r>
              <a:rPr lang="en-US" dirty="0">
                <a:solidFill>
                  <a:schemeClr val="bg1">
                    <a:lumMod val="50000"/>
                    <a:lumOff val="50000"/>
                  </a:schemeClr>
                </a:solidFill>
              </a:rPr>
              <a:t>ISE to </a:t>
            </a:r>
            <a:r>
              <a:rPr lang="en-US" dirty="0" err="1">
                <a:solidFill>
                  <a:schemeClr val="bg1">
                    <a:lumMod val="50000"/>
                    <a:lumOff val="50000"/>
                  </a:schemeClr>
                </a:solidFill>
              </a:rPr>
              <a:t>VSCode</a:t>
            </a:r>
            <a:r>
              <a:rPr lang="en-US" dirty="0">
                <a:solidFill>
                  <a:schemeClr val="bg1">
                    <a:lumMod val="50000"/>
                    <a:lumOff val="50000"/>
                  </a:schemeClr>
                </a:solidFill>
              </a:rPr>
              <a:t> Transition</a:t>
            </a:r>
          </a:p>
        </p:txBody>
      </p:sp>
      <p:sp>
        <p:nvSpPr>
          <p:cNvPr id="5" name="TextBox 4">
            <a:extLst>
              <a:ext uri="{FF2B5EF4-FFF2-40B4-BE49-F238E27FC236}">
                <a16:creationId xmlns:a16="http://schemas.microsoft.com/office/drawing/2014/main" id="{BCD8A0EA-D4E0-4E01-BBB9-629C05B9A0D6}"/>
              </a:ext>
            </a:extLst>
          </p:cNvPr>
          <p:cNvSpPr txBox="1"/>
          <p:nvPr/>
        </p:nvSpPr>
        <p:spPr>
          <a:xfrm>
            <a:off x="577516" y="276495"/>
            <a:ext cx="14582274" cy="523220"/>
          </a:xfrm>
          <a:prstGeom prst="rect">
            <a:avLst/>
          </a:prstGeom>
          <a:noFill/>
        </p:spPr>
        <p:txBody>
          <a:bodyPr wrap="square">
            <a:spAutoFit/>
          </a:bodyPr>
          <a:lstStyle/>
          <a:p>
            <a:r>
              <a:rPr lang="en-US" sz="2800" dirty="0">
                <a:hlinkClick r:id="rId3"/>
              </a:rPr>
              <a:t>https://www.meetup.com/PowerShell_Chattanooga/events/270346146/</a:t>
            </a:r>
            <a:endParaRPr lang="en-US" sz="2800" dirty="0"/>
          </a:p>
        </p:txBody>
      </p:sp>
      <p:pic>
        <p:nvPicPr>
          <p:cNvPr id="1026" name="Picture 2" descr="Visual Studio Code - Wikipedia">
            <a:extLst>
              <a:ext uri="{FF2B5EF4-FFF2-40B4-BE49-F238E27FC236}">
                <a16:creationId xmlns:a16="http://schemas.microsoft.com/office/drawing/2014/main" id="{B459C829-D12A-465B-B9B9-8055379329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454" y="3214838"/>
            <a:ext cx="2372627" cy="23726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6B884E0-1292-4D83-ACD4-E791207D221D}"/>
              </a:ext>
            </a:extLst>
          </p:cNvPr>
          <p:cNvGrpSpPr/>
          <p:nvPr/>
        </p:nvGrpSpPr>
        <p:grpSpPr>
          <a:xfrm>
            <a:off x="7077183" y="2730896"/>
            <a:ext cx="5030467" cy="3850105"/>
            <a:chOff x="6333065" y="841546"/>
            <a:chExt cx="2656232" cy="1835034"/>
          </a:xfrm>
        </p:grpSpPr>
        <p:pic>
          <p:nvPicPr>
            <p:cNvPr id="8" name="Picture 7" descr="A picture containing sitting, computer, monitor, surface&#10;&#10;Description automatically generated">
              <a:extLst>
                <a:ext uri="{FF2B5EF4-FFF2-40B4-BE49-F238E27FC236}">
                  <a16:creationId xmlns:a16="http://schemas.microsoft.com/office/drawing/2014/main" id="{5825E6E2-8149-4A9C-9E09-63CB57944F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1" y="841546"/>
              <a:ext cx="1645191" cy="1645191"/>
            </a:xfrm>
            <a:prstGeom prst="rect">
              <a:avLst/>
            </a:prstGeom>
          </p:spPr>
        </p:pic>
        <p:sp>
          <p:nvSpPr>
            <p:cNvPr id="9" name="Rectangle 8">
              <a:extLst>
                <a:ext uri="{FF2B5EF4-FFF2-40B4-BE49-F238E27FC236}">
                  <a16:creationId xmlns:a16="http://schemas.microsoft.com/office/drawing/2014/main" id="{A331C7DF-DD4D-42FA-93E7-D6B4DBA27708}"/>
                </a:ext>
              </a:extLst>
            </p:cNvPr>
            <p:cNvSpPr/>
            <p:nvPr/>
          </p:nvSpPr>
          <p:spPr bwMode="auto">
            <a:xfrm>
              <a:off x="6333065" y="2405032"/>
              <a:ext cx="2656232" cy="2715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14016">
                <a:lnSpc>
                  <a:spcPct val="90000"/>
                </a:lnSpc>
                <a:defRPr/>
              </a:pPr>
              <a:endParaRPr lang="en-US" sz="1961" spc="-30" dirty="0">
                <a:gradFill>
                  <a:gsLst>
                    <a:gs pos="2917">
                      <a:srgbClr val="FFFFFF"/>
                    </a:gs>
                    <a:gs pos="30000">
                      <a:srgbClr val="FFFFFF"/>
                    </a:gs>
                  </a:gsLst>
                  <a:lin ang="5400000" scaled="0"/>
                </a:gradFill>
                <a:latin typeface="Segoe UI Semibold"/>
              </a:endParaRPr>
            </a:p>
          </p:txBody>
        </p:sp>
      </p:grpSp>
      <p:sp>
        <p:nvSpPr>
          <p:cNvPr id="6" name="TextBox 5">
            <a:extLst>
              <a:ext uri="{FF2B5EF4-FFF2-40B4-BE49-F238E27FC236}">
                <a16:creationId xmlns:a16="http://schemas.microsoft.com/office/drawing/2014/main" id="{3ED54D38-2249-4969-A00C-BE3B7511269E}"/>
              </a:ext>
            </a:extLst>
          </p:cNvPr>
          <p:cNvSpPr txBox="1"/>
          <p:nvPr/>
        </p:nvSpPr>
        <p:spPr>
          <a:xfrm>
            <a:off x="0" y="1581813"/>
            <a:ext cx="12435840" cy="1477328"/>
          </a:xfrm>
          <a:prstGeom prst="rect">
            <a:avLst/>
          </a:prstGeom>
          <a:noFill/>
        </p:spPr>
        <p:txBody>
          <a:bodyPr wrap="square" lIns="0" tIns="0" rIns="0" bIns="0" rtlCol="0">
            <a:spAutoFit/>
          </a:bodyPr>
          <a:lstStyle/>
          <a:p>
            <a:pPr algn="ctr"/>
            <a:r>
              <a:rPr lang="en-US" sz="4800" dirty="0">
                <a:gradFill>
                  <a:gsLst>
                    <a:gs pos="2917">
                      <a:schemeClr val="tx1"/>
                    </a:gs>
                    <a:gs pos="30000">
                      <a:schemeClr val="tx1"/>
                    </a:gs>
                  </a:gsLst>
                  <a:lin ang="5400000" scaled="0"/>
                </a:gradFill>
              </a:rPr>
              <a:t>Using Visual Studio Code</a:t>
            </a:r>
          </a:p>
          <a:p>
            <a:pPr algn="ctr"/>
            <a:r>
              <a:rPr lang="en-US" sz="4800" dirty="0">
                <a:gradFill>
                  <a:gsLst>
                    <a:gs pos="2917">
                      <a:schemeClr val="tx1"/>
                    </a:gs>
                    <a:gs pos="30000">
                      <a:schemeClr val="tx1"/>
                    </a:gs>
                  </a:gsLst>
                  <a:lin ang="5400000" scaled="0"/>
                </a:gradFill>
              </a:rPr>
              <a:t>As Your Default </a:t>
            </a:r>
            <a:r>
              <a:rPr lang="en-US" sz="4800" dirty="0" err="1">
                <a:gradFill>
                  <a:gsLst>
                    <a:gs pos="2917">
                      <a:schemeClr val="tx1"/>
                    </a:gs>
                    <a:gs pos="30000">
                      <a:schemeClr val="tx1"/>
                    </a:gs>
                  </a:gsLst>
                  <a:lin ang="5400000" scaled="0"/>
                </a:gradFill>
              </a:rPr>
              <a:t>Powershell</a:t>
            </a:r>
            <a:r>
              <a:rPr lang="en-US" sz="4800" dirty="0">
                <a:gradFill>
                  <a:gsLst>
                    <a:gs pos="2917">
                      <a:schemeClr val="tx1"/>
                    </a:gs>
                    <a:gs pos="30000">
                      <a:schemeClr val="tx1"/>
                    </a:gs>
                  </a:gsLst>
                  <a:lin ang="5400000" scaled="0"/>
                </a:gradFill>
              </a:rPr>
              <a:t> Editor</a:t>
            </a:r>
          </a:p>
        </p:txBody>
      </p:sp>
      <p:sp>
        <p:nvSpPr>
          <p:cNvPr id="11" name="TextBox 10">
            <a:extLst>
              <a:ext uri="{FF2B5EF4-FFF2-40B4-BE49-F238E27FC236}">
                <a16:creationId xmlns:a16="http://schemas.microsoft.com/office/drawing/2014/main" id="{7358055A-93DA-4F8B-9520-3F1A4DAF052C}"/>
              </a:ext>
            </a:extLst>
          </p:cNvPr>
          <p:cNvSpPr txBox="1"/>
          <p:nvPr/>
        </p:nvSpPr>
        <p:spPr>
          <a:xfrm>
            <a:off x="4101648" y="3841239"/>
            <a:ext cx="5030467" cy="615553"/>
          </a:xfrm>
          <a:prstGeom prst="rect">
            <a:avLst/>
          </a:prstGeom>
          <a:noFill/>
        </p:spPr>
        <p:txBody>
          <a:bodyPr wrap="square" lIns="0" tIns="0" rIns="0" bIns="0" rtlCol="0">
            <a:spAutoFit/>
          </a:bodyPr>
          <a:lstStyle/>
          <a:p>
            <a:pPr algn="l"/>
            <a:r>
              <a:rPr lang="en-US" sz="4000" dirty="0">
                <a:gradFill>
                  <a:gsLst>
                    <a:gs pos="2917">
                      <a:schemeClr val="tx1"/>
                    </a:gs>
                    <a:gs pos="30000">
                      <a:schemeClr val="tx1"/>
                    </a:gs>
                  </a:gsLst>
                  <a:lin ang="5400000" scaled="0"/>
                </a:gradFill>
              </a:rPr>
              <a:t>Tyler Leonhardt</a:t>
            </a:r>
          </a:p>
        </p:txBody>
      </p:sp>
      <p:pic>
        <p:nvPicPr>
          <p:cNvPr id="12" name="Picture 11">
            <a:extLst>
              <a:ext uri="{FF2B5EF4-FFF2-40B4-BE49-F238E27FC236}">
                <a16:creationId xmlns:a16="http://schemas.microsoft.com/office/drawing/2014/main" id="{3B3EB554-9EBF-469C-A2D4-9B07E0EEEE25}"/>
              </a:ext>
            </a:extLst>
          </p:cNvPr>
          <p:cNvPicPr>
            <a:picLocks noChangeAspect="1"/>
          </p:cNvPicPr>
          <p:nvPr/>
        </p:nvPicPr>
        <p:blipFill>
          <a:blip r:embed="rId6"/>
          <a:stretch>
            <a:fillRect/>
          </a:stretch>
        </p:blipFill>
        <p:spPr>
          <a:xfrm>
            <a:off x="4715339" y="7348151"/>
            <a:ext cx="2761321" cy="778016"/>
          </a:xfrm>
          <a:prstGeom prst="rect">
            <a:avLst/>
          </a:prstGeom>
        </p:spPr>
      </p:pic>
    </p:spTree>
    <p:custDataLst>
      <p:tags r:id="rId1"/>
    </p:custDataLst>
    <p:extLst>
      <p:ext uri="{BB962C8B-B14F-4D97-AF65-F5344CB8AC3E}">
        <p14:creationId xmlns:p14="http://schemas.microsoft.com/office/powerpoint/2010/main" val="2030236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09E783-1A6B-4B14-A501-F19668B0A1EC}"/>
              </a:ext>
            </a:extLst>
          </p:cNvPr>
          <p:cNvPicPr>
            <a:picLocks noChangeAspect="1"/>
          </p:cNvPicPr>
          <p:nvPr/>
        </p:nvPicPr>
        <p:blipFill>
          <a:blip r:embed="rId2"/>
          <a:stretch>
            <a:fillRect/>
          </a:stretch>
        </p:blipFill>
        <p:spPr>
          <a:xfrm>
            <a:off x="1211743" y="2027301"/>
            <a:ext cx="9949768" cy="2803397"/>
          </a:xfrm>
          <a:prstGeom prst="rect">
            <a:avLst/>
          </a:prstGeom>
        </p:spPr>
      </p:pic>
    </p:spTree>
    <p:extLst>
      <p:ext uri="{BB962C8B-B14F-4D97-AF65-F5344CB8AC3E}">
        <p14:creationId xmlns:p14="http://schemas.microsoft.com/office/powerpoint/2010/main" val="1469143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B266341-A522-4C3E-92F3-96D1ED8FA265}"/>
              </a:ext>
            </a:extLst>
          </p:cNvPr>
          <p:cNvSpPr txBox="1">
            <a:spLocks/>
          </p:cNvSpPr>
          <p:nvPr/>
        </p:nvSpPr>
        <p:spPr>
          <a:xfrm>
            <a:off x="0" y="0"/>
            <a:ext cx="12192000" cy="681925"/>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dirty="0"/>
              <a:t>Additional Reading</a:t>
            </a:r>
            <a:endParaRPr lang="en-US" sz="3200" dirty="0">
              <a:latin typeface="+mn-lt"/>
            </a:endParaRPr>
          </a:p>
        </p:txBody>
      </p:sp>
    </p:spTree>
    <p:extLst>
      <p:ext uri="{BB962C8B-B14F-4D97-AF65-F5344CB8AC3E}">
        <p14:creationId xmlns:p14="http://schemas.microsoft.com/office/powerpoint/2010/main" val="29440007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11FCFE-08D1-4882-82B3-B3D9F70822B4}"/>
              </a:ext>
            </a:extLst>
          </p:cNvPr>
          <p:cNvPicPr>
            <a:picLocks noChangeAspect="1"/>
          </p:cNvPicPr>
          <p:nvPr/>
        </p:nvPicPr>
        <p:blipFill>
          <a:blip r:embed="rId3">
            <a:alphaModFix amt="54000"/>
          </a:blip>
          <a:stretch>
            <a:fillRect/>
          </a:stretch>
        </p:blipFill>
        <p:spPr>
          <a:xfrm>
            <a:off x="4529666" y="-500904"/>
            <a:ext cx="9231128" cy="8069359"/>
          </a:xfrm>
          <a:prstGeom prst="rect">
            <a:avLst/>
          </a:prstGeom>
        </p:spPr>
      </p:pic>
      <p:sp>
        <p:nvSpPr>
          <p:cNvPr id="2" name="Title 1">
            <a:extLst>
              <a:ext uri="{FF2B5EF4-FFF2-40B4-BE49-F238E27FC236}">
                <a16:creationId xmlns:a16="http://schemas.microsoft.com/office/drawing/2014/main" id="{749D4421-4CF0-48EC-A9CA-B37BA9CA457E}"/>
              </a:ext>
            </a:extLst>
          </p:cNvPr>
          <p:cNvSpPr>
            <a:spLocks noGrp="1"/>
          </p:cNvSpPr>
          <p:nvPr>
            <p:ph type="title"/>
          </p:nvPr>
        </p:nvSpPr>
        <p:spPr>
          <a:xfrm>
            <a:off x="-1038037" y="1232663"/>
            <a:ext cx="6605740" cy="2954655"/>
          </a:xfrm>
        </p:spPr>
        <p:txBody>
          <a:bodyPr/>
          <a:lstStyle/>
          <a:p>
            <a:pPr algn="ctr"/>
            <a:r>
              <a:rPr lang="en-US" sz="9600" dirty="0"/>
              <a:t>Thank</a:t>
            </a:r>
            <a:br>
              <a:rPr lang="en-US" sz="9600" dirty="0"/>
            </a:br>
            <a:r>
              <a:rPr lang="en-US" sz="9600" dirty="0"/>
              <a:t>you!</a:t>
            </a:r>
            <a:endParaRPr lang="en-US" sz="9600" dirty="0">
              <a:latin typeface="+mn-lt"/>
            </a:endParaRPr>
          </a:p>
        </p:txBody>
      </p:sp>
      <p:sp>
        <p:nvSpPr>
          <p:cNvPr id="3" name="Text Placeholder 2">
            <a:extLst>
              <a:ext uri="{FF2B5EF4-FFF2-40B4-BE49-F238E27FC236}">
                <a16:creationId xmlns:a16="http://schemas.microsoft.com/office/drawing/2014/main" id="{A45FC810-1870-4408-97A5-B50810E8C35A}"/>
              </a:ext>
            </a:extLst>
          </p:cNvPr>
          <p:cNvSpPr>
            <a:spLocks noGrp="1"/>
          </p:cNvSpPr>
          <p:nvPr>
            <p:ph type="body" sz="quarter" idx="12"/>
          </p:nvPr>
        </p:nvSpPr>
        <p:spPr>
          <a:xfrm>
            <a:off x="7260771" y="1923097"/>
            <a:ext cx="4140200" cy="1169551"/>
          </a:xfrm>
        </p:spPr>
        <p:txBody>
          <a:bodyPr/>
          <a:lstStyle/>
          <a:p>
            <a:r>
              <a:rPr lang="en-US" sz="2000" dirty="0">
                <a:latin typeface="+mj-lt"/>
              </a:rPr>
              <a:t>Justin Grote</a:t>
            </a:r>
          </a:p>
          <a:p>
            <a:r>
              <a:rPr lang="en-US" sz="1800" dirty="0"/>
              <a:t>Datacenter Solutions Architect</a:t>
            </a:r>
            <a:br>
              <a:rPr lang="en-US" sz="1800" dirty="0"/>
            </a:br>
            <a:r>
              <a:rPr lang="en-US" sz="1800" dirty="0"/>
              <a:t>     @</a:t>
            </a:r>
            <a:r>
              <a:rPr lang="en-US" sz="1800" dirty="0" err="1"/>
              <a:t>JustinGrote</a:t>
            </a:r>
            <a:endParaRPr lang="en-US" sz="1800" dirty="0"/>
          </a:p>
          <a:p>
            <a:endParaRPr lang="en-US" sz="2000" dirty="0"/>
          </a:p>
        </p:txBody>
      </p:sp>
      <p:pic>
        <p:nvPicPr>
          <p:cNvPr id="4" name="Picture 3">
            <a:extLst>
              <a:ext uri="{FF2B5EF4-FFF2-40B4-BE49-F238E27FC236}">
                <a16:creationId xmlns:a16="http://schemas.microsoft.com/office/drawing/2014/main" id="{3ED23272-FFB0-46AD-B0B2-1408088E580D}"/>
              </a:ext>
            </a:extLst>
          </p:cNvPr>
          <p:cNvPicPr>
            <a:picLocks noChangeAspect="1"/>
          </p:cNvPicPr>
          <p:nvPr/>
        </p:nvPicPr>
        <p:blipFill>
          <a:blip r:embed="rId4"/>
          <a:stretch>
            <a:fillRect/>
          </a:stretch>
        </p:blipFill>
        <p:spPr>
          <a:xfrm>
            <a:off x="7235371" y="2831410"/>
            <a:ext cx="3090333" cy="992942"/>
          </a:xfrm>
          <a:prstGeom prst="rect">
            <a:avLst/>
          </a:prstGeom>
          <a:effectLst>
            <a:softEdge rad="63500"/>
          </a:effectLst>
        </p:spPr>
      </p:pic>
      <p:sp>
        <p:nvSpPr>
          <p:cNvPr id="6" name="TextBox 5">
            <a:extLst>
              <a:ext uri="{FF2B5EF4-FFF2-40B4-BE49-F238E27FC236}">
                <a16:creationId xmlns:a16="http://schemas.microsoft.com/office/drawing/2014/main" id="{22CBDE73-1FDA-4BFC-9A93-8B7F21C8AF1F}"/>
              </a:ext>
            </a:extLst>
          </p:cNvPr>
          <p:cNvSpPr txBox="1"/>
          <p:nvPr/>
        </p:nvSpPr>
        <p:spPr>
          <a:xfrm>
            <a:off x="0" y="5173166"/>
            <a:ext cx="12192000" cy="400110"/>
          </a:xfrm>
          <a:prstGeom prst="rect">
            <a:avLst/>
          </a:prstGeom>
          <a:solidFill>
            <a:schemeClr val="tx1"/>
          </a:solidFill>
        </p:spPr>
        <p:txBody>
          <a:bodyPr wrap="square" lIns="0" tIns="0" rIns="0" bIns="0" rtlCol="0">
            <a:spAutoFit/>
          </a:bodyPr>
          <a:lstStyle/>
          <a:p>
            <a:pPr algn="ctr"/>
            <a:r>
              <a:rPr lang="en-US" sz="2600" dirty="0">
                <a:solidFill>
                  <a:schemeClr val="bg1"/>
                </a:solidFill>
              </a:rPr>
              <a:t>NEXT: Finding value in Azure DevOps with your Dev Team – Samuel Greer</a:t>
            </a:r>
          </a:p>
        </p:txBody>
      </p:sp>
      <p:pic>
        <p:nvPicPr>
          <p:cNvPr id="10" name="Picture 9" descr="A picture containing tree, plant&#10;&#10;Description automatically generated">
            <a:extLst>
              <a:ext uri="{FF2B5EF4-FFF2-40B4-BE49-F238E27FC236}">
                <a16:creationId xmlns:a16="http://schemas.microsoft.com/office/drawing/2014/main" id="{A140548A-960A-43D5-9A64-A57A13C096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551" y="2455577"/>
            <a:ext cx="375833" cy="375833"/>
          </a:xfrm>
          <a:prstGeom prst="rect">
            <a:avLst/>
          </a:prstGeom>
        </p:spPr>
      </p:pic>
      <p:sp>
        <p:nvSpPr>
          <p:cNvPr id="9" name="TextBox 8">
            <a:extLst>
              <a:ext uri="{FF2B5EF4-FFF2-40B4-BE49-F238E27FC236}">
                <a16:creationId xmlns:a16="http://schemas.microsoft.com/office/drawing/2014/main" id="{C619B16F-500B-4121-BFA8-E9B9C9BB8C23}"/>
              </a:ext>
            </a:extLst>
          </p:cNvPr>
          <p:cNvSpPr txBox="1"/>
          <p:nvPr/>
        </p:nvSpPr>
        <p:spPr>
          <a:xfrm>
            <a:off x="492071" y="5864463"/>
            <a:ext cx="7400440" cy="369332"/>
          </a:xfrm>
          <a:prstGeom prst="rect">
            <a:avLst/>
          </a:prstGeom>
          <a:noFill/>
        </p:spPr>
        <p:txBody>
          <a:bodyPr wrap="square">
            <a:spAutoFit/>
          </a:bodyPr>
          <a:lstStyle/>
          <a:p>
            <a:r>
              <a:rPr lang="en-US" b="1">
                <a:solidFill>
                  <a:srgbClr val="00B050"/>
                </a:solidFill>
                <a:latin typeface="Verdana" panose="020B0604030504040204" pitchFamily="34" charset="0"/>
              </a:rPr>
              <a:t>Slides: https://github.com/JustinGrote/Presentations</a:t>
            </a:r>
            <a:endParaRPr lang="en-US" dirty="0">
              <a:solidFill>
                <a:srgbClr val="00B050"/>
              </a:solidFill>
            </a:endParaRPr>
          </a:p>
        </p:txBody>
      </p:sp>
    </p:spTree>
    <p:extLst>
      <p:ext uri="{BB962C8B-B14F-4D97-AF65-F5344CB8AC3E}">
        <p14:creationId xmlns:p14="http://schemas.microsoft.com/office/powerpoint/2010/main" val="2138782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1|0.2|0.3|0.4|0.2|0.2|0.2"/>
</p:tagLst>
</file>

<file path=ppt/tags/tag2.xml><?xml version="1.0" encoding="utf-8"?>
<p:tagLst xmlns:a="http://schemas.openxmlformats.org/drawingml/2006/main" xmlns:r="http://schemas.openxmlformats.org/officeDocument/2006/relationships" xmlns:p="http://schemas.openxmlformats.org/presentationml/2006/main">
  <p:tag name="TIMING" val="|0.2"/>
</p:tagLst>
</file>

<file path=ppt/tags/tag3.xml><?xml version="1.0" encoding="utf-8"?>
<p:tagLst xmlns:a="http://schemas.openxmlformats.org/drawingml/2006/main" xmlns:r="http://schemas.openxmlformats.org/officeDocument/2006/relationships" xmlns:p="http://schemas.openxmlformats.org/presentationml/2006/main">
  <p:tag name="TIMING" val="|0.7|2.5"/>
</p:tagLst>
</file>

<file path=ppt/theme/theme1.xml><?xml version="1.0" encoding="utf-8"?>
<a:theme xmlns:a="http://schemas.openxmlformats.org/drawingml/2006/main" name="4_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K02.pptx" id="{9D5AE0C9-F2B3-435A-B31F-0C23B687BC71}" vid="{51280BC6-04AB-4126-B666-74D3BFE6A278}"/>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9050">
          <a:solidFill>
            <a:srgbClr val="FFFFFF">
              <a:alpha val="50000"/>
            </a:srgbClr>
          </a:solidFill>
          <a:headEnd type="none" w="lg" len="me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K02.pptx" id="{9D5AE0C9-F2B3-435A-B31F-0C23B687BC71}" vid="{084EB66A-A7A3-4125-B376-BA05F40DAD9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0717EBE2A22A4693053C3888FEC974" ma:contentTypeVersion="11" ma:contentTypeDescription="Create a new document." ma:contentTypeScope="" ma:versionID="909969f0e6e7aa09b5ef3e08b8c0bd05">
  <xsd:schema xmlns:xsd="http://www.w3.org/2001/XMLSchema" xmlns:xs="http://www.w3.org/2001/XMLSchema" xmlns:p="http://schemas.microsoft.com/office/2006/metadata/properties" xmlns:ns3="ad407790-8944-48c3-952d-3e24a0d056b8" xmlns:ns4="002ee092-b4b4-4957-bcb5-33c74ce51b5f" targetNamespace="http://schemas.microsoft.com/office/2006/metadata/properties" ma:root="true" ma:fieldsID="e2ceeb956050d1a3d971c167d5dee4d7" ns3:_="" ns4:_="">
    <xsd:import namespace="ad407790-8944-48c3-952d-3e24a0d056b8"/>
    <xsd:import namespace="002ee092-b4b4-4957-bcb5-33c74ce51b5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407790-8944-48c3-952d-3e24a0d056b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2ee092-b4b4-4957-bcb5-33c74ce51b5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E202C1-FC60-4B19-B319-F10D735048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407790-8944-48c3-952d-3e24a0d056b8"/>
    <ds:schemaRef ds:uri="002ee092-b4b4-4957-bcb5-33c74ce51b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51EB7D-185C-43E8-A102-71863EDDC457}">
  <ds:schemaRefs>
    <ds:schemaRef ds:uri="http://schemas.microsoft.com/sharepoint/v3/contenttype/forms"/>
  </ds:schemaRefs>
</ds:datastoreItem>
</file>

<file path=customXml/itemProps3.xml><?xml version="1.0" encoding="utf-8"?>
<ds:datastoreItem xmlns:ds="http://schemas.openxmlformats.org/officeDocument/2006/customXml" ds:itemID="{8810ED5D-B93A-4D92-B3F5-5936C43370E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Ignite 2019 Template</Template>
  <TotalTime>5942</TotalTime>
  <Words>218</Words>
  <Application>Microsoft Office PowerPoint</Application>
  <PresentationFormat>Widescreen</PresentationFormat>
  <Paragraphs>46</Paragraphs>
  <Slides>9</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Consolas</vt:lpstr>
      <vt:lpstr>Segoe UI</vt:lpstr>
      <vt:lpstr>Segoe UI Semibold</vt:lpstr>
      <vt:lpstr>Verdana</vt:lpstr>
      <vt:lpstr>Wingdings</vt:lpstr>
      <vt:lpstr>4_Black Template</vt:lpstr>
      <vt:lpstr>Light Gray Template</vt:lpstr>
      <vt:lpstr>Authoring SecretManagement Extension Vaults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Jared Spataro</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Ignite 2019</dc:subject>
  <dc:creator>Grote, Justin</dc:creator>
  <cp:lastModifiedBy>Grote, Justin</cp:lastModifiedBy>
  <cp:revision>8</cp:revision>
  <dcterms:created xsi:type="dcterms:W3CDTF">2020-01-20T19:52:39Z</dcterms:created>
  <dcterms:modified xsi:type="dcterms:W3CDTF">2021-01-20T02:47:23Z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GKING@microsoft.com</vt:lpwstr>
  </property>
  <property fmtid="{D5CDD505-2E9C-101B-9397-08002B2CF9AE}" pid="5" name="MSIP_Label_f42aa342-8706-4288-bd11-ebb85995028c_SetDate">
    <vt:lpwstr>2019-10-29T21:08:19.9292206Z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006042d9-9150-4a7c-992c-fed6b1ba22b9</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0x0101009E0717EBE2A22A4693053C3888FEC974</vt:lpwstr>
  </property>
  <property fmtid="{D5CDD505-2E9C-101B-9397-08002B2CF9AE}" pid="12" name="TaxKeyword">
    <vt:lpwstr/>
  </property>
</Properties>
</file>