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8" r:id="rId1"/>
  </p:sldMasterIdLst>
  <p:notesMasterIdLst>
    <p:notesMasterId r:id="rId9"/>
  </p:notesMasterIdLst>
  <p:sldIdLst>
    <p:sldId id="257" r:id="rId2"/>
    <p:sldId id="262" r:id="rId3"/>
    <p:sldId id="267" r:id="rId4"/>
    <p:sldId id="268" r:id="rId5"/>
    <p:sldId id="270" r:id="rId6"/>
    <p:sldId id="269"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0909" autoAdjust="0"/>
  </p:normalViewPr>
  <p:slideViewPr>
    <p:cSldViewPr snapToGrid="0">
      <p:cViewPr varScale="1">
        <p:scale>
          <a:sx n="74" d="100"/>
          <a:sy n="74" d="100"/>
        </p:scale>
        <p:origin x="81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2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97E9AC-53F6-419D-9D43-5D1AB87C5D0B}" type="datetimeFigureOut">
              <a:rPr lang="en-US" smtClean="0"/>
              <a:t>4/25/2021</a:t>
            </a:fld>
            <a:endParaRPr lang="en-US"/>
          </a:p>
        </p:txBody>
      </p:sp>
      <p:sp>
        <p:nvSpPr>
          <p:cNvPr id="104872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72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2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B0009-2456-426A-A4D9-0FA712A64A8E}" type="slidenum">
              <a:rPr lang="en-US" smtClean="0"/>
              <a:t>‹#›</a:t>
            </a:fld>
            <a:endParaRPr lang="en-US"/>
          </a:p>
        </p:txBody>
      </p:sp>
    </p:spTree>
    <p:extLst>
      <p:ext uri="{BB962C8B-B14F-4D97-AF65-F5344CB8AC3E}">
        <p14:creationId xmlns:p14="http://schemas.microsoft.com/office/powerpoint/2010/main" val="303408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Slide Image Placeholder 1"/>
          <p:cNvSpPr>
            <a:spLocks noGrp="1" noRot="1" noChangeAspect="1"/>
          </p:cNvSpPr>
          <p:nvPr>
            <p:ph type="sldImg"/>
          </p:nvPr>
        </p:nvSpPr>
        <p:spPr/>
      </p:sp>
      <p:sp>
        <p:nvSpPr>
          <p:cNvPr id="1048610"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effectLst/>
                <a:latin typeface="Times New Roman" panose="02020603050405020304" pitchFamily="18" charset="0"/>
                <a:ea typeface="+mn-ea"/>
              </a:rPr>
              <a:t>The</a:t>
            </a:r>
            <a:r>
              <a:rPr lang="en-US" sz="1200" kern="1200" baseline="0" dirty="0">
                <a:solidFill>
                  <a:srgbClr val="000000"/>
                </a:solidFill>
                <a:effectLst/>
                <a:latin typeface="Times New Roman" panose="02020603050405020304" pitchFamily="18" charset="0"/>
                <a:ea typeface="+mn-ea"/>
              </a:rPr>
              <a:t> scrum-agile approach defines a modern technique that incorporates, unites, and guides different teams/people into delivering a complex solution </a:t>
            </a:r>
            <a:r>
              <a:rPr lang="en-US" sz="1200" kern="1200" dirty="0">
                <a:solidFill>
                  <a:srgbClr val="000000"/>
                </a:solidFill>
                <a:effectLst/>
                <a:latin typeface="Times New Roman" panose="02020603050405020304" pitchFamily="18" charset="0"/>
                <a:ea typeface="+mn-ea"/>
              </a:rPr>
              <a:t>(</a:t>
            </a:r>
            <a:r>
              <a:rPr lang="en-US" sz="1200" kern="1200" dirty="0" err="1">
                <a:solidFill>
                  <a:srgbClr val="000000"/>
                </a:solidFill>
                <a:effectLst/>
                <a:latin typeface="Times New Roman" panose="02020603050405020304" pitchFamily="18" charset="0"/>
                <a:ea typeface="+mn-ea"/>
              </a:rPr>
              <a:t>Hoda</a:t>
            </a:r>
            <a:r>
              <a:rPr lang="en-US" sz="1200" kern="1200" dirty="0">
                <a:solidFill>
                  <a:srgbClr val="000000"/>
                </a:solidFill>
                <a:effectLst/>
                <a:latin typeface="Times New Roman" panose="02020603050405020304" pitchFamily="18" charset="0"/>
                <a:ea typeface="+mn-ea"/>
              </a:rPr>
              <a:t> et al., 2018)</a:t>
            </a:r>
            <a:r>
              <a:rPr lang="en-US" sz="1200" kern="1200" baseline="0" dirty="0">
                <a:solidFill>
                  <a:srgbClr val="000000"/>
                </a:solidFill>
                <a:effectLst/>
                <a:latin typeface="Times New Roman" panose="02020603050405020304" pitchFamily="18" charset="0"/>
                <a:ea typeface="+mn-ea"/>
              </a:rPr>
              <a:t>. Its facets include s</a:t>
            </a:r>
            <a:r>
              <a:rPr lang="en-US" sz="1200" kern="1200" dirty="0">
                <a:solidFill>
                  <a:srgbClr val="000000"/>
                </a:solidFill>
                <a:effectLst/>
                <a:latin typeface="Times New Roman" panose="02020603050405020304" pitchFamily="18" charset="0"/>
                <a:ea typeface="+mn-ea"/>
              </a:rPr>
              <a:t>print planning,</a:t>
            </a:r>
            <a:r>
              <a:rPr lang="en-US" sz="1200" kern="1200" baseline="0" dirty="0">
                <a:solidFill>
                  <a:srgbClr val="000000"/>
                </a:solidFill>
                <a:effectLst/>
                <a:latin typeface="Times New Roman" panose="02020603050405020304" pitchFamily="18" charset="0"/>
                <a:ea typeface="+mn-ea"/>
              </a:rPr>
              <a:t> which </a:t>
            </a:r>
            <a:r>
              <a:rPr lang="en-US" sz="1200" kern="1200" dirty="0">
                <a:solidFill>
                  <a:srgbClr val="000000"/>
                </a:solidFill>
                <a:effectLst/>
                <a:latin typeface="Times New Roman" panose="02020603050405020304" pitchFamily="18" charset="0"/>
                <a:ea typeface="+mn-ea"/>
              </a:rPr>
              <a:t>entails finalizing what is to be done in the current sprint. Sprint refers</a:t>
            </a:r>
            <a:r>
              <a:rPr lang="en-US" sz="1200" kern="1200" baseline="0" dirty="0">
                <a:solidFill>
                  <a:srgbClr val="000000"/>
                </a:solidFill>
                <a:effectLst/>
                <a:latin typeface="Times New Roman" panose="02020603050405020304" pitchFamily="18" charset="0"/>
                <a:ea typeface="+mn-ea"/>
              </a:rPr>
              <a:t> to the time-boxed within which teams have to complete a given scrum task. T</a:t>
            </a:r>
            <a:r>
              <a:rPr lang="en-US" sz="1200" kern="1200" dirty="0">
                <a:solidFill>
                  <a:srgbClr val="000000"/>
                </a:solidFill>
                <a:effectLst/>
                <a:latin typeface="Times New Roman" panose="02020603050405020304" pitchFamily="18" charset="0"/>
                <a:ea typeface="+mn-ea"/>
              </a:rPr>
              <a:t>he daily scrum is a usually a 15-minute period used by developers</a:t>
            </a:r>
            <a:r>
              <a:rPr lang="en-US" sz="1200" kern="1200" baseline="0" dirty="0">
                <a:solidFill>
                  <a:srgbClr val="000000"/>
                </a:solidFill>
                <a:effectLst/>
                <a:latin typeface="Times New Roman" panose="02020603050405020304" pitchFamily="18" charset="0"/>
                <a:ea typeface="+mn-ea"/>
              </a:rPr>
              <a:t> to optimize the development process for it to match the sprint goal. </a:t>
            </a:r>
            <a:r>
              <a:rPr lang="en-US" sz="1200" kern="1200" dirty="0">
                <a:solidFill>
                  <a:srgbClr val="000000"/>
                </a:solidFill>
                <a:effectLst/>
                <a:latin typeface="Times New Roman" panose="02020603050405020304" pitchFamily="18" charset="0"/>
                <a:ea typeface="+mn-ea"/>
              </a:rPr>
              <a:t>Sprint reviews are meetings where the team members show completed work and answer product increment questions. A sprint retrospective is meetings that reflect on the members' work during a sprint (</a:t>
            </a:r>
            <a:r>
              <a:rPr lang="en-US" sz="1200" kern="1200" dirty="0" err="1">
                <a:solidFill>
                  <a:srgbClr val="000000"/>
                </a:solidFill>
                <a:effectLst/>
                <a:latin typeface="Times New Roman" panose="02020603050405020304" pitchFamily="18" charset="0"/>
                <a:ea typeface="+mn-ea"/>
              </a:rPr>
              <a:t>Hoda</a:t>
            </a:r>
            <a:r>
              <a:rPr lang="en-US" sz="1200" kern="1200" dirty="0">
                <a:solidFill>
                  <a:srgbClr val="000000"/>
                </a:solidFill>
                <a:effectLst/>
                <a:latin typeface="Times New Roman" panose="02020603050405020304" pitchFamily="18" charset="0"/>
                <a:ea typeface="+mn-ea"/>
              </a:rPr>
              <a:t> et al., 2018).</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kern="1200" dirty="0">
                <a:solidFill>
                  <a:srgbClr val="000000"/>
                </a:solidFill>
                <a:effectLst/>
                <a:latin typeface="Times New Roman" panose="02020603050405020304" pitchFamily="18" charset="0"/>
                <a:ea typeface="+mn-ea"/>
              </a:rPr>
              <a:t>The agile development approach entails separating the project's lifecycle development into sprints that can be sub-dived into smaller tasks. This differs from the waterfall approach, which</a:t>
            </a:r>
            <a:r>
              <a:rPr lang="en-US" sz="1200" kern="1200" baseline="0" dirty="0">
                <a:solidFill>
                  <a:srgbClr val="000000"/>
                </a:solidFill>
                <a:effectLst/>
                <a:latin typeface="Times New Roman" panose="02020603050405020304" pitchFamily="18" charset="0"/>
                <a:ea typeface="+mn-ea"/>
              </a:rPr>
              <a:t> is usually</a:t>
            </a:r>
            <a:r>
              <a:rPr lang="en-US" sz="1200" kern="1200" dirty="0">
                <a:solidFill>
                  <a:srgbClr val="000000"/>
                </a:solidFill>
                <a:effectLst/>
                <a:latin typeface="Times New Roman" panose="02020603050405020304" pitchFamily="18" charset="0"/>
                <a:ea typeface="+mn-ea"/>
              </a:rPr>
              <a:t> divided into distinct phases. The agile approach can allow changes in</a:t>
            </a:r>
            <a:r>
              <a:rPr lang="en-US" sz="1200" kern="1200" baseline="0" dirty="0">
                <a:solidFill>
                  <a:srgbClr val="000000"/>
                </a:solidFill>
                <a:effectLst/>
                <a:latin typeface="Times New Roman" panose="02020603050405020304" pitchFamily="18" charset="0"/>
                <a:ea typeface="+mn-ea"/>
              </a:rPr>
              <a:t> </a:t>
            </a:r>
            <a:r>
              <a:rPr lang="en-US" sz="1200" kern="1200" dirty="0">
                <a:solidFill>
                  <a:srgbClr val="000000"/>
                </a:solidFill>
                <a:effectLst/>
                <a:latin typeface="Times New Roman" panose="02020603050405020304" pitchFamily="18" charset="0"/>
                <a:ea typeface="+mn-ea"/>
              </a:rPr>
              <a:t>even after the planning has been completed depending on the requirements,</a:t>
            </a:r>
            <a:r>
              <a:rPr lang="en-US" sz="1200" kern="1200" baseline="0" dirty="0">
                <a:solidFill>
                  <a:srgbClr val="000000"/>
                </a:solidFill>
                <a:effectLst/>
                <a:latin typeface="Times New Roman" panose="02020603050405020304" pitchFamily="18" charset="0"/>
                <a:ea typeface="+mn-ea"/>
              </a:rPr>
              <a:t> whereas</a:t>
            </a:r>
            <a:r>
              <a:rPr lang="en-US" sz="1200" kern="1200" dirty="0">
                <a:solidFill>
                  <a:srgbClr val="000000"/>
                </a:solidFill>
                <a:effectLst/>
                <a:latin typeface="Times New Roman" panose="02020603050405020304" pitchFamily="18" charset="0"/>
                <a:ea typeface="+mn-ea"/>
              </a:rPr>
              <a:t> the waterfall approach restricts changes once the project commences (</a:t>
            </a:r>
            <a:r>
              <a:rPr lang="en-US" sz="1200" kern="1200" dirty="0" err="1">
                <a:solidFill>
                  <a:srgbClr val="000000"/>
                </a:solidFill>
                <a:effectLst/>
                <a:latin typeface="Times New Roman" panose="02020603050405020304" pitchFamily="18" charset="0"/>
                <a:ea typeface="+mn-ea"/>
              </a:rPr>
              <a:t>Hoda</a:t>
            </a:r>
            <a:r>
              <a:rPr lang="en-US" sz="1200" kern="1200" dirty="0">
                <a:solidFill>
                  <a:srgbClr val="000000"/>
                </a:solidFill>
                <a:effectLst/>
                <a:latin typeface="Times New Roman" panose="02020603050405020304" pitchFamily="18" charset="0"/>
                <a:ea typeface="+mn-ea"/>
              </a:rPr>
              <a:t> et al., 2018).</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p>
          <a:p>
            <a:endParaRPr lang="en-US" dirty="0"/>
          </a:p>
        </p:txBody>
      </p:sp>
      <p:sp>
        <p:nvSpPr>
          <p:cNvPr id="1048611" name="Slide Number Placeholder 3"/>
          <p:cNvSpPr>
            <a:spLocks noGrp="1"/>
          </p:cNvSpPr>
          <p:nvPr>
            <p:ph type="sldNum" sz="quarter" idx="5"/>
          </p:nvPr>
        </p:nvSpPr>
        <p:spPr/>
        <p:txBody>
          <a:bodyPr/>
          <a:lstStyle/>
          <a:p>
            <a:fld id="{FEDB0009-2456-426A-A4D9-0FA712A64A8E}"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Slide Image Placeholder 1"/>
          <p:cNvSpPr>
            <a:spLocks noGrp="1" noRot="1" noChangeAspect="1"/>
          </p:cNvSpPr>
          <p:nvPr>
            <p:ph type="sldImg"/>
          </p:nvPr>
        </p:nvSpPr>
        <p:spPr/>
      </p:sp>
      <p:sp>
        <p:nvSpPr>
          <p:cNvPr id="1048610" name="Notes Placeholder 2"/>
          <p:cNvSpPr>
            <a:spLocks noGrp="1"/>
          </p:cNvSpPr>
          <p:nvPr>
            <p:ph type="body" idx="1"/>
          </p:nvPr>
        </p:nvSpPr>
        <p:spPr/>
        <p:txBody>
          <a:bodyPr/>
          <a:lstStyle/>
          <a:p>
            <a:pPr marL="0" marR="0">
              <a:spcBef>
                <a:spcPts val="0"/>
              </a:spcBef>
              <a:spcAft>
                <a:spcPts val="0"/>
              </a:spcAft>
            </a:pPr>
            <a:endParaRPr lang="en-US" dirty="0"/>
          </a:p>
        </p:txBody>
      </p:sp>
      <p:sp>
        <p:nvSpPr>
          <p:cNvPr id="1048611" name="Slide Number Placeholder 3"/>
          <p:cNvSpPr>
            <a:spLocks noGrp="1"/>
          </p:cNvSpPr>
          <p:nvPr>
            <p:ph type="sldNum" sz="quarter" idx="5"/>
          </p:nvPr>
        </p:nvSpPr>
        <p:spPr/>
        <p:txBody>
          <a:bodyPr/>
          <a:lstStyle/>
          <a:p>
            <a:fld id="{FEDB0009-2456-426A-A4D9-0FA712A64A8E}" type="slidenum">
              <a:rPr lang="en-US" smtClean="0"/>
              <a:t>3</a:t>
            </a:fld>
            <a:endParaRPr lang="en-US"/>
          </a:p>
        </p:txBody>
      </p:sp>
    </p:spTree>
    <p:extLst>
      <p:ext uri="{BB962C8B-B14F-4D97-AF65-F5344CB8AC3E}">
        <p14:creationId xmlns:p14="http://schemas.microsoft.com/office/powerpoint/2010/main" val="3025490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Slide Image Placeholder 1"/>
          <p:cNvSpPr>
            <a:spLocks noGrp="1" noRot="1" noChangeAspect="1"/>
          </p:cNvSpPr>
          <p:nvPr>
            <p:ph type="sldImg"/>
          </p:nvPr>
        </p:nvSpPr>
        <p:spPr/>
      </p:sp>
      <p:sp>
        <p:nvSpPr>
          <p:cNvPr id="1048610" name="Notes Placeholder 2"/>
          <p:cNvSpPr>
            <a:spLocks noGrp="1"/>
          </p:cNvSpPr>
          <p:nvPr>
            <p:ph type="body" idx="1"/>
          </p:nvPr>
        </p:nvSpPr>
        <p:spPr/>
        <p:txBody>
          <a:bodyPr/>
          <a:lstStyle/>
          <a:p>
            <a:pPr marL="0" marR="0">
              <a:spcBef>
                <a:spcPts val="0"/>
              </a:spcBef>
              <a:spcAft>
                <a:spcPts val="0"/>
              </a:spcAft>
            </a:pPr>
            <a:r>
              <a:rPr lang="en-US" sz="1200" kern="1200" dirty="0">
                <a:solidFill>
                  <a:srgbClr val="000000"/>
                </a:solidFill>
                <a:effectLst/>
                <a:latin typeface="Times New Roman" panose="02020603050405020304" pitchFamily="18" charset="0"/>
                <a:ea typeface="+mn-ea"/>
              </a:rPr>
              <a:t>The first phase of SDLC entails</a:t>
            </a:r>
            <a:r>
              <a:rPr lang="en-US" sz="1200" kern="1200" baseline="0" dirty="0">
                <a:solidFill>
                  <a:srgbClr val="000000"/>
                </a:solidFill>
                <a:effectLst/>
                <a:latin typeface="Times New Roman" panose="02020603050405020304" pitchFamily="18" charset="0"/>
                <a:ea typeface="+mn-ea"/>
              </a:rPr>
              <a:t> stating</a:t>
            </a:r>
            <a:r>
              <a:rPr lang="en-US" sz="1200" kern="1200" dirty="0">
                <a:solidFill>
                  <a:srgbClr val="000000"/>
                </a:solidFill>
                <a:effectLst/>
                <a:latin typeface="Times New Roman" panose="02020603050405020304" pitchFamily="18" charset="0"/>
                <a:ea typeface="+mn-ea"/>
              </a:rPr>
              <a:t> initial requirements with</a:t>
            </a:r>
            <a:r>
              <a:rPr lang="en-US" sz="1200" kern="1200" baseline="0" dirty="0">
                <a:solidFill>
                  <a:srgbClr val="000000"/>
                </a:solidFill>
                <a:effectLst/>
                <a:latin typeface="Times New Roman" panose="02020603050405020304" pitchFamily="18" charset="0"/>
                <a:ea typeface="+mn-ea"/>
              </a:rPr>
              <a:t> </a:t>
            </a:r>
            <a:r>
              <a:rPr lang="en-US" sz="1200" kern="1200" dirty="0">
                <a:solidFill>
                  <a:srgbClr val="000000"/>
                </a:solidFill>
                <a:effectLst/>
                <a:latin typeface="Times New Roman" panose="02020603050405020304" pitchFamily="18" charset="0"/>
                <a:ea typeface="+mn-ea"/>
              </a:rPr>
              <a:t>explanations</a:t>
            </a:r>
            <a:r>
              <a:rPr lang="en-US" sz="1200" kern="1200" baseline="0" dirty="0">
                <a:solidFill>
                  <a:srgbClr val="000000"/>
                </a:solidFill>
                <a:effectLst/>
                <a:latin typeface="Times New Roman" panose="02020603050405020304" pitchFamily="18" charset="0"/>
                <a:ea typeface="+mn-ea"/>
              </a:rPr>
              <a:t> of</a:t>
            </a:r>
            <a:r>
              <a:rPr lang="en-US" sz="1200" kern="1200" dirty="0">
                <a:solidFill>
                  <a:srgbClr val="000000"/>
                </a:solidFill>
                <a:effectLst/>
                <a:latin typeface="Times New Roman" panose="02020603050405020304" pitchFamily="18" charset="0"/>
                <a:ea typeface="+mn-ea"/>
              </a:rPr>
              <a:t> the result of the project, supportive features, and non-supportive features. This phase is vital since it helps the developers avoid feature creep. Design phase follows and</a:t>
            </a:r>
            <a:r>
              <a:rPr lang="en-US" sz="1200" kern="1200" baseline="0" dirty="0">
                <a:solidFill>
                  <a:srgbClr val="000000"/>
                </a:solidFill>
                <a:effectLst/>
                <a:latin typeface="Times New Roman" panose="02020603050405020304" pitchFamily="18" charset="0"/>
                <a:ea typeface="+mn-ea"/>
              </a:rPr>
              <a:t> it involves the </a:t>
            </a:r>
            <a:r>
              <a:rPr lang="en-US" sz="1200" kern="1200" dirty="0">
                <a:solidFill>
                  <a:srgbClr val="000000"/>
                </a:solidFill>
                <a:effectLst/>
                <a:latin typeface="Times New Roman" panose="02020603050405020304" pitchFamily="18" charset="0"/>
                <a:ea typeface="+mn-ea"/>
              </a:rPr>
              <a:t>development team assembling</a:t>
            </a:r>
            <a:r>
              <a:rPr lang="en-US" sz="1200" kern="1200" baseline="0" dirty="0">
                <a:solidFill>
                  <a:srgbClr val="000000"/>
                </a:solidFill>
                <a:effectLst/>
                <a:latin typeface="Times New Roman" panose="02020603050405020304" pitchFamily="18" charset="0"/>
                <a:ea typeface="+mn-ea"/>
              </a:rPr>
              <a:t> </a:t>
            </a:r>
            <a:r>
              <a:rPr lang="en-US" sz="1200" kern="1200" dirty="0">
                <a:solidFill>
                  <a:srgbClr val="000000"/>
                </a:solidFill>
                <a:effectLst/>
                <a:latin typeface="Times New Roman" panose="02020603050405020304" pitchFamily="18" charset="0"/>
                <a:ea typeface="+mn-ea"/>
              </a:rPr>
              <a:t>to discuss how to tackle the requirements. The designers build a mock-up of UI design and further refining of design till it suits the features</a:t>
            </a:r>
            <a:r>
              <a:rPr lang="en-US" sz="1200" kern="1200" baseline="0" dirty="0">
                <a:solidFill>
                  <a:srgbClr val="000000"/>
                </a:solidFill>
                <a:effectLst/>
                <a:latin typeface="Times New Roman" panose="02020603050405020304" pitchFamily="18" charset="0"/>
                <a:ea typeface="+mn-ea"/>
              </a:rPr>
              <a:t> to </a:t>
            </a:r>
            <a:r>
              <a:rPr lang="en-US" sz="1200" kern="1200" dirty="0">
                <a:solidFill>
                  <a:srgbClr val="000000"/>
                </a:solidFill>
                <a:effectLst/>
                <a:latin typeface="Times New Roman" panose="02020603050405020304" pitchFamily="18" charset="0"/>
                <a:ea typeface="+mn-ea"/>
              </a:rPr>
              <a:t>ensure that a practical design is reached,</a:t>
            </a:r>
            <a:r>
              <a:rPr lang="en-US" sz="1200" kern="1200" baseline="0" dirty="0">
                <a:solidFill>
                  <a:srgbClr val="000000"/>
                </a:solidFill>
                <a:effectLst/>
                <a:latin typeface="Times New Roman" panose="02020603050405020304" pitchFamily="18" charset="0"/>
                <a:ea typeface="+mn-ea"/>
              </a:rPr>
              <a:t> and thus</a:t>
            </a:r>
            <a:r>
              <a:rPr lang="en-US" sz="1200" kern="1200" dirty="0">
                <a:solidFill>
                  <a:srgbClr val="000000"/>
                </a:solidFill>
                <a:effectLst/>
                <a:latin typeface="Times New Roman" panose="02020603050405020304" pitchFamily="18" charset="0"/>
                <a:ea typeface="+mn-ea"/>
              </a:rPr>
              <a:t> effective software development. Development and coding phase, which primarily entails converting design documentation into software and writing code follows. This is the most crucial phase and</a:t>
            </a:r>
            <a:r>
              <a:rPr lang="en-US" sz="1200" kern="1200" baseline="0" dirty="0">
                <a:solidFill>
                  <a:srgbClr val="000000"/>
                </a:solidFill>
                <a:effectLst/>
                <a:latin typeface="Times New Roman" panose="02020603050405020304" pitchFamily="18" charset="0"/>
                <a:ea typeface="+mn-ea"/>
              </a:rPr>
              <a:t> serves as</a:t>
            </a:r>
            <a:r>
              <a:rPr lang="en-US" sz="1200" kern="1200" dirty="0">
                <a:solidFill>
                  <a:srgbClr val="000000"/>
                </a:solidFill>
                <a:effectLst/>
                <a:latin typeface="Times New Roman" panose="02020603050405020304" pitchFamily="18" charset="0"/>
                <a:ea typeface="+mn-ea"/>
              </a:rPr>
              <a:t> the backbone of the development process (</a:t>
            </a:r>
            <a:r>
              <a:rPr lang="en-US" sz="1200" kern="1200" dirty="0" err="1">
                <a:solidFill>
                  <a:srgbClr val="000000"/>
                </a:solidFill>
                <a:effectLst/>
                <a:latin typeface="Times New Roman" panose="02020603050405020304" pitchFamily="18" charset="0"/>
                <a:ea typeface="+mn-ea"/>
              </a:rPr>
              <a:t>Leau</a:t>
            </a:r>
            <a:r>
              <a:rPr lang="en-US" sz="1200" kern="1200" dirty="0">
                <a:solidFill>
                  <a:srgbClr val="000000"/>
                </a:solidFill>
                <a:effectLst/>
                <a:latin typeface="Times New Roman" panose="02020603050405020304" pitchFamily="18" charset="0"/>
                <a:ea typeface="+mn-ea"/>
              </a:rPr>
              <a:t> et al., 2012). The next phases,</a:t>
            </a:r>
            <a:r>
              <a:rPr lang="en-US" sz="1200" kern="1200" baseline="0" dirty="0">
                <a:solidFill>
                  <a:srgbClr val="000000"/>
                </a:solidFill>
                <a:effectLst/>
                <a:latin typeface="Times New Roman" panose="02020603050405020304" pitchFamily="18" charset="0"/>
                <a:ea typeface="+mn-ea"/>
              </a:rPr>
              <a:t>  </a:t>
            </a:r>
            <a:r>
              <a:rPr lang="en-US" sz="1200" kern="1200" dirty="0">
                <a:solidFill>
                  <a:srgbClr val="000000"/>
                </a:solidFill>
                <a:effectLst/>
                <a:latin typeface="Times New Roman" panose="02020603050405020304" pitchFamily="18" charset="0"/>
                <a:ea typeface="+mn-ea"/>
              </a:rPr>
              <a:t>integration</a:t>
            </a:r>
            <a:r>
              <a:rPr lang="en-US" sz="1200" kern="1200" baseline="0" dirty="0">
                <a:solidFill>
                  <a:srgbClr val="000000"/>
                </a:solidFill>
                <a:effectLst/>
                <a:latin typeface="Times New Roman" panose="02020603050405020304" pitchFamily="18" charset="0"/>
                <a:ea typeface="+mn-ea"/>
              </a:rPr>
              <a:t> </a:t>
            </a:r>
            <a:r>
              <a:rPr lang="en-US" sz="1200" kern="1200" dirty="0">
                <a:solidFill>
                  <a:srgbClr val="000000"/>
                </a:solidFill>
                <a:effectLst/>
                <a:latin typeface="Times New Roman" panose="02020603050405020304" pitchFamily="18" charset="0"/>
                <a:ea typeface="+mn-ea"/>
              </a:rPr>
              <a:t>and testing involves ensuring bug-free and compatibility of the software.</a:t>
            </a:r>
            <a:r>
              <a:rPr lang="en-US" sz="1200" kern="1200" baseline="0" dirty="0">
                <a:solidFill>
                  <a:srgbClr val="000000"/>
                </a:solidFill>
                <a:effectLst/>
                <a:latin typeface="Times New Roman" panose="02020603050405020304" pitchFamily="18" charset="0"/>
                <a:ea typeface="+mn-ea"/>
              </a:rPr>
              <a:t> </a:t>
            </a:r>
            <a:r>
              <a:rPr lang="en-US" sz="1200" kern="1200" dirty="0">
                <a:solidFill>
                  <a:srgbClr val="000000"/>
                </a:solidFill>
                <a:effectLst/>
                <a:latin typeface="Times New Roman" panose="02020603050405020304" pitchFamily="18" charset="0"/>
                <a:ea typeface="+mn-ea"/>
              </a:rPr>
              <a:t>This phase is vital since it ensures that the software’s business goals are met, and the code is clean through series of tests conducted by the quality assurance team.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kern="1200" dirty="0">
                <a:solidFill>
                  <a:srgbClr val="000000"/>
                </a:solidFill>
                <a:effectLst/>
                <a:latin typeface="Times New Roman" panose="02020603050405020304" pitchFamily="18" charset="0"/>
                <a:ea typeface="+mn-ea"/>
              </a:rPr>
              <a:t>The implementation and deployment phase involves providing the software to the customers in demo form or actual use. Finally, the review phase entails the checking the progress taken towards the requirement's completion. This phase is essential since it enables the team asses the problems they encountered in the development process and how to avoid them in the next task (</a:t>
            </a:r>
            <a:r>
              <a:rPr lang="en-US" sz="1200" kern="1200" dirty="0" err="1">
                <a:solidFill>
                  <a:srgbClr val="000000"/>
                </a:solidFill>
                <a:effectLst/>
                <a:latin typeface="Times New Roman" panose="02020603050405020304" pitchFamily="18" charset="0"/>
                <a:ea typeface="+mn-ea"/>
              </a:rPr>
              <a:t>Leau</a:t>
            </a:r>
            <a:r>
              <a:rPr lang="en-US" sz="1200" kern="1200" dirty="0">
                <a:solidFill>
                  <a:srgbClr val="000000"/>
                </a:solidFill>
                <a:effectLst/>
                <a:latin typeface="Times New Roman" panose="02020603050405020304" pitchFamily="18" charset="0"/>
                <a:ea typeface="+mn-ea"/>
              </a:rPr>
              <a:t> et al.,</a:t>
            </a:r>
            <a:r>
              <a:rPr lang="en-US" sz="1200" kern="1200" baseline="0" dirty="0">
                <a:solidFill>
                  <a:srgbClr val="000000"/>
                </a:solidFill>
                <a:effectLst/>
                <a:latin typeface="Times New Roman" panose="02020603050405020304" pitchFamily="18" charset="0"/>
                <a:ea typeface="+mn-ea"/>
              </a:rPr>
              <a:t> </a:t>
            </a:r>
            <a:r>
              <a:rPr lang="en-US" sz="1200" kern="1200" dirty="0">
                <a:solidFill>
                  <a:srgbClr val="000000"/>
                </a:solidFill>
                <a:effectLst/>
                <a:latin typeface="Times New Roman" panose="02020603050405020304" pitchFamily="18" charset="0"/>
                <a:ea typeface="+mn-ea"/>
              </a:rPr>
              <a:t>2012).</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p>
          <a:p>
            <a:endParaRPr lang="en-US" baseline="0" dirty="0"/>
          </a:p>
        </p:txBody>
      </p:sp>
      <p:sp>
        <p:nvSpPr>
          <p:cNvPr id="1048611" name="Slide Number Placeholder 3"/>
          <p:cNvSpPr>
            <a:spLocks noGrp="1"/>
          </p:cNvSpPr>
          <p:nvPr>
            <p:ph type="sldNum" sz="quarter" idx="5"/>
          </p:nvPr>
        </p:nvSpPr>
        <p:spPr/>
        <p:txBody>
          <a:bodyPr/>
          <a:lstStyle/>
          <a:p>
            <a:fld id="{FEDB0009-2456-426A-A4D9-0FA712A64A8E}" type="slidenum">
              <a:rPr lang="en-US" smtClean="0"/>
              <a:t>4</a:t>
            </a:fld>
            <a:endParaRPr lang="en-US"/>
          </a:p>
        </p:txBody>
      </p:sp>
    </p:spTree>
    <p:extLst>
      <p:ext uri="{BB962C8B-B14F-4D97-AF65-F5344CB8AC3E}">
        <p14:creationId xmlns:p14="http://schemas.microsoft.com/office/powerpoint/2010/main" val="2368435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Slide Image Placeholder 1"/>
          <p:cNvSpPr>
            <a:spLocks noGrp="1" noRot="1" noChangeAspect="1"/>
          </p:cNvSpPr>
          <p:nvPr>
            <p:ph type="sldImg"/>
          </p:nvPr>
        </p:nvSpPr>
        <p:spPr/>
      </p:sp>
      <p:sp>
        <p:nvSpPr>
          <p:cNvPr id="1048610" name="Notes Placeholder 2"/>
          <p:cNvSpPr>
            <a:spLocks noGrp="1"/>
          </p:cNvSpPr>
          <p:nvPr>
            <p:ph type="body" idx="1"/>
          </p:nvPr>
        </p:nvSpPr>
        <p:spPr/>
        <p:txBody>
          <a:bodyPr/>
          <a:lstStyle/>
          <a:p>
            <a:pPr marL="0" marR="0">
              <a:spcBef>
                <a:spcPts val="0"/>
              </a:spcBef>
              <a:spcAft>
                <a:spcPts val="0"/>
              </a:spcAft>
            </a:pPr>
            <a:r>
              <a:rPr lang="en-US" sz="1200" kern="1200" dirty="0">
                <a:solidFill>
                  <a:srgbClr val="000000"/>
                </a:solidFill>
                <a:effectLst/>
                <a:latin typeface="Times New Roman" panose="02020603050405020304" pitchFamily="18" charset="0"/>
                <a:ea typeface="+mn-ea"/>
              </a:rPr>
              <a:t>Unlike the agile approach phases that can handle problems and changes even after a phase has passed, the waterfall approach necessitates the team members to address a problem before the next stage is introduced. This is because it is difficult and challenging to go back and handle a problem or make changes. For example, if there were a problem with the software after deployment through customers' feedback, in a waterfall approach, changes would not be possible, and it will necessitate realizing patches or releasing a better version which is done in the maintenance stage, unlike in agile where the problem can be changed even after the deployment of the software (Tutorial points </a:t>
            </a:r>
            <a:r>
              <a:rPr lang="en-US" sz="1200" kern="1200" dirty="0" err="1">
                <a:solidFill>
                  <a:srgbClr val="000000"/>
                </a:solidFill>
                <a:effectLst/>
                <a:latin typeface="Times New Roman" panose="02020603050405020304" pitchFamily="18" charset="0"/>
                <a:ea typeface="+mn-ea"/>
              </a:rPr>
              <a:t>n.d</a:t>
            </a:r>
            <a:r>
              <a:rPr lang="en-US" sz="1200" kern="1200" dirty="0">
                <a:solidFill>
                  <a:srgbClr val="000000"/>
                </a:solidFill>
                <a:effectLst/>
                <a:latin typeface="Times New Roman" panose="02020603050405020304" pitchFamily="18" charset="0"/>
                <a:ea typeface="+mn-ea"/>
              </a:rPr>
              <a:t>).</a:t>
            </a:r>
            <a:endParaRPr lang="en-US" sz="1200" dirty="0">
              <a:effectLst/>
              <a:latin typeface="Times New Roman" panose="02020603050405020304" pitchFamily="18" charset="0"/>
              <a:ea typeface="Times New Roman" panose="02020603050405020304" pitchFamily="18" charset="0"/>
            </a:endParaRPr>
          </a:p>
          <a:p>
            <a:endParaRPr lang="en-US" dirty="0"/>
          </a:p>
        </p:txBody>
      </p:sp>
      <p:sp>
        <p:nvSpPr>
          <p:cNvPr id="1048611" name="Slide Number Placeholder 3"/>
          <p:cNvSpPr>
            <a:spLocks noGrp="1"/>
          </p:cNvSpPr>
          <p:nvPr>
            <p:ph type="sldNum" sz="quarter" idx="5"/>
          </p:nvPr>
        </p:nvSpPr>
        <p:spPr/>
        <p:txBody>
          <a:bodyPr/>
          <a:lstStyle/>
          <a:p>
            <a:fld id="{FEDB0009-2456-426A-A4D9-0FA712A64A8E}" type="slidenum">
              <a:rPr lang="en-US" smtClean="0"/>
              <a:t>5</a:t>
            </a:fld>
            <a:endParaRPr lang="en-US"/>
          </a:p>
        </p:txBody>
      </p:sp>
    </p:spTree>
    <p:extLst>
      <p:ext uri="{BB962C8B-B14F-4D97-AF65-F5344CB8AC3E}">
        <p14:creationId xmlns:p14="http://schemas.microsoft.com/office/powerpoint/2010/main" val="1148802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Slide Image Placeholder 1"/>
          <p:cNvSpPr>
            <a:spLocks noGrp="1" noRot="1" noChangeAspect="1"/>
          </p:cNvSpPr>
          <p:nvPr>
            <p:ph type="sldImg"/>
          </p:nvPr>
        </p:nvSpPr>
        <p:spPr/>
      </p:sp>
      <p:sp>
        <p:nvSpPr>
          <p:cNvPr id="1048610" name="Notes Placeholder 2"/>
          <p:cNvSpPr>
            <a:spLocks noGrp="1"/>
          </p:cNvSpPr>
          <p:nvPr>
            <p:ph type="body" idx="1"/>
          </p:nvPr>
        </p:nvSpPr>
        <p:spPr/>
        <p:txBody>
          <a:bodyPr/>
          <a:lstStyle/>
          <a:p>
            <a:pPr marL="0" marR="0">
              <a:spcBef>
                <a:spcPts val="0"/>
              </a:spcBef>
              <a:spcAft>
                <a:spcPts val="0"/>
              </a:spcAft>
            </a:pPr>
            <a:r>
              <a:rPr lang="en-US" sz="1200" kern="1200" dirty="0">
                <a:solidFill>
                  <a:srgbClr val="000000"/>
                </a:solidFill>
                <a:effectLst/>
                <a:latin typeface="Times New Roman" panose="02020603050405020304" pitchFamily="18" charset="0"/>
                <a:ea typeface="+mn-ea"/>
              </a:rPr>
              <a:t>Involving</a:t>
            </a:r>
            <a:r>
              <a:rPr lang="en-US" sz="1200" kern="1200" baseline="0" dirty="0">
                <a:solidFill>
                  <a:srgbClr val="000000"/>
                </a:solidFill>
                <a:effectLst/>
                <a:latin typeface="Times New Roman" panose="02020603050405020304" pitchFamily="18" charset="0"/>
                <a:ea typeface="+mn-ea"/>
              </a:rPr>
              <a:t> customers and product users is vital in eliminating marker risks. </a:t>
            </a:r>
            <a:r>
              <a:rPr lang="en-US" sz="1200" kern="1200" dirty="0">
                <a:solidFill>
                  <a:srgbClr val="000000"/>
                </a:solidFill>
                <a:effectLst/>
                <a:latin typeface="Times New Roman" panose="02020603050405020304" pitchFamily="18" charset="0"/>
                <a:ea typeface="+mn-ea"/>
              </a:rPr>
              <a:t>If I want to develop the product</a:t>
            </a:r>
            <a:r>
              <a:rPr lang="en-US" sz="1200" kern="1200" baseline="0" dirty="0">
                <a:solidFill>
                  <a:srgbClr val="000000"/>
                </a:solidFill>
                <a:effectLst/>
                <a:latin typeface="Times New Roman" panose="02020603050405020304" pitchFamily="18" charset="0"/>
                <a:ea typeface="+mn-ea"/>
              </a:rPr>
              <a:t> as fast as possible, I would use the waterfall approach as it will give me a chance to ignore users. </a:t>
            </a:r>
            <a:r>
              <a:rPr lang="en-US" sz="1200" kern="1200" dirty="0">
                <a:solidFill>
                  <a:srgbClr val="000000"/>
                </a:solidFill>
                <a:effectLst/>
                <a:latin typeface="Times New Roman" panose="02020603050405020304" pitchFamily="18" charset="0"/>
                <a:ea typeface="+mn-ea"/>
              </a:rPr>
              <a:t>However,</a:t>
            </a:r>
            <a:r>
              <a:rPr lang="en-US" sz="1200" kern="1200" baseline="0" dirty="0">
                <a:solidFill>
                  <a:srgbClr val="000000"/>
                </a:solidFill>
                <a:effectLst/>
                <a:latin typeface="Times New Roman" panose="02020603050405020304" pitchFamily="18" charset="0"/>
                <a:ea typeface="+mn-ea"/>
              </a:rPr>
              <a:t> if I wants to develop a product that meets the demands of many users, I will use the agile approach as it will enable me capture the individual needs and preferences. </a:t>
            </a:r>
            <a:r>
              <a:rPr lang="en-US" sz="1200" kern="1200" dirty="0">
                <a:solidFill>
                  <a:srgbClr val="000000"/>
                </a:solidFill>
                <a:effectLst/>
                <a:latin typeface="Times New Roman" panose="02020603050405020304" pitchFamily="18" charset="0"/>
                <a:ea typeface="+mn-ea"/>
              </a:rPr>
              <a:t>Consequently</a:t>
            </a:r>
            <a:r>
              <a:rPr lang="en-US" sz="1200" kern="1200" baseline="0" dirty="0">
                <a:solidFill>
                  <a:srgbClr val="000000"/>
                </a:solidFill>
                <a:effectLst/>
                <a:latin typeface="Times New Roman" panose="02020603050405020304" pitchFamily="18" charset="0"/>
                <a:ea typeface="+mn-ea"/>
              </a:rPr>
              <a:t>, the </a:t>
            </a:r>
            <a:r>
              <a:rPr lang="en-US" sz="1200" kern="1200" dirty="0">
                <a:solidFill>
                  <a:srgbClr val="000000"/>
                </a:solidFill>
                <a:effectLst/>
                <a:latin typeface="Times New Roman" panose="02020603050405020304" pitchFamily="18" charset="0"/>
                <a:ea typeface="+mn-ea"/>
              </a:rPr>
              <a:t>flexibility of each approach will play a significant role in my</a:t>
            </a:r>
            <a:r>
              <a:rPr lang="en-US" sz="1200" kern="1200" baseline="0" dirty="0">
                <a:solidFill>
                  <a:srgbClr val="000000"/>
                </a:solidFill>
                <a:effectLst/>
                <a:latin typeface="Times New Roman" panose="02020603050405020304" pitchFamily="18" charset="0"/>
                <a:ea typeface="+mn-ea"/>
              </a:rPr>
              <a:t> decision-making process</a:t>
            </a:r>
            <a:r>
              <a:rPr lang="en-US" sz="1200" kern="1200" dirty="0">
                <a:solidFill>
                  <a:srgbClr val="000000"/>
                </a:solidFill>
                <a:effectLst/>
                <a:latin typeface="Times New Roman" panose="02020603050405020304" pitchFamily="18" charset="0"/>
                <a:ea typeface="+mn-ea"/>
              </a:rPr>
              <a:t>. If</a:t>
            </a:r>
            <a:r>
              <a:rPr lang="en-US" sz="1200" kern="1200" baseline="0" dirty="0">
                <a:solidFill>
                  <a:srgbClr val="000000"/>
                </a:solidFill>
                <a:effectLst/>
                <a:latin typeface="Times New Roman" panose="02020603050405020304" pitchFamily="18" charset="0"/>
                <a:ea typeface="+mn-ea"/>
              </a:rPr>
              <a:t> I want changes to be made freely, I will choose agile, whereas if I don’t see the need of such changes when the project has commenced, the waterfall</a:t>
            </a:r>
            <a:r>
              <a:rPr lang="en-US" sz="1200" kern="1200" dirty="0">
                <a:solidFill>
                  <a:srgbClr val="000000"/>
                </a:solidFill>
                <a:effectLst/>
                <a:latin typeface="Times New Roman" panose="02020603050405020304" pitchFamily="18" charset="0"/>
                <a:ea typeface="+mn-ea"/>
              </a:rPr>
              <a:t> approach</a:t>
            </a:r>
            <a:r>
              <a:rPr lang="en-US" sz="1200" kern="1200" baseline="0" dirty="0">
                <a:solidFill>
                  <a:srgbClr val="000000"/>
                </a:solidFill>
                <a:effectLst/>
                <a:latin typeface="Times New Roman" panose="02020603050405020304" pitchFamily="18" charset="0"/>
                <a:ea typeface="+mn-ea"/>
              </a:rPr>
              <a:t> will be the better option</a:t>
            </a:r>
            <a:r>
              <a:rPr lang="en-US" sz="1200" kern="1200" dirty="0">
                <a:solidFill>
                  <a:srgbClr val="000000"/>
                </a:solidFill>
                <a:effectLst/>
                <a:latin typeface="Times New Roman" panose="02020603050405020304" pitchFamily="18" charset="0"/>
                <a:ea typeface="+mn-ea"/>
              </a:rPr>
              <a:t>. Feature prioritization is another factor. Prioritization by value facilitates the implementation of the most valuable features, which lowers the risk of possessing an unusable product if the project's funding runs out. Hence an approach that contains this feature will be more efficient for me. The approach that allows teams to work together is a key consideration for me. Smaller groups are easy to handle and coordinate, which guarantees</a:t>
            </a:r>
            <a:r>
              <a:rPr lang="en-US" sz="1200" kern="1200" baseline="0" dirty="0">
                <a:solidFill>
                  <a:srgbClr val="000000"/>
                </a:solidFill>
                <a:effectLst/>
                <a:latin typeface="Times New Roman" panose="02020603050405020304" pitchFamily="18" charset="0"/>
                <a:ea typeface="+mn-ea"/>
              </a:rPr>
              <a:t> </a:t>
            </a:r>
            <a:r>
              <a:rPr lang="en-US" sz="1200" kern="1200" dirty="0">
                <a:solidFill>
                  <a:srgbClr val="000000"/>
                </a:solidFill>
                <a:effectLst/>
                <a:latin typeface="Times New Roman" panose="02020603050405020304" pitchFamily="18" charset="0"/>
                <a:ea typeface="+mn-ea"/>
              </a:rPr>
              <a:t>a high degree of outcomes (</a:t>
            </a:r>
            <a:r>
              <a:rPr lang="en-US" sz="1200" kern="1200" dirty="0" err="1">
                <a:solidFill>
                  <a:srgbClr val="000000"/>
                </a:solidFill>
                <a:effectLst/>
                <a:latin typeface="Times New Roman" panose="02020603050405020304" pitchFamily="18" charset="0"/>
                <a:ea typeface="+mn-ea"/>
              </a:rPr>
              <a:t>Kukhnavets</a:t>
            </a:r>
            <a:r>
              <a:rPr lang="en-US" sz="1200" kern="1200" dirty="0">
                <a:solidFill>
                  <a:srgbClr val="000000"/>
                </a:solidFill>
                <a:effectLst/>
                <a:latin typeface="Times New Roman" panose="02020603050405020304" pitchFamily="18" charset="0"/>
                <a:ea typeface="+mn-ea"/>
              </a:rPr>
              <a:t>, 2019). Therefore, I will prefer the approach that allows small</a:t>
            </a:r>
            <a:r>
              <a:rPr lang="en-US" sz="1200" kern="1200" baseline="0" dirty="0">
                <a:solidFill>
                  <a:srgbClr val="000000"/>
                </a:solidFill>
                <a:effectLst/>
                <a:latin typeface="Times New Roman" panose="02020603050405020304" pitchFamily="18" charset="0"/>
                <a:ea typeface="+mn-ea"/>
              </a:rPr>
              <a:t> and manageable</a:t>
            </a:r>
            <a:r>
              <a:rPr lang="en-US" sz="1200" kern="1200" dirty="0">
                <a:solidFill>
                  <a:srgbClr val="000000"/>
                </a:solidFill>
                <a:effectLst/>
                <a:latin typeface="Times New Roman" panose="02020603050405020304" pitchFamily="18" charset="0"/>
                <a:ea typeface="+mn-ea"/>
              </a:rPr>
              <a:t> teams. Finally, funding is essential in deciding a practical approach. An approach that works exceptionally well with non-fixed funding will be more effective than those that work with fixed funding.</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kern="1200" dirty="0">
                <a:solidFill>
                  <a:srgbClr val="000000"/>
                </a:solidFill>
                <a:effectLst/>
                <a:latin typeface="Times New Roman" panose="02020603050405020304" pitchFamily="18" charset="0"/>
                <a:ea typeface="+mn-ea"/>
              </a:rPr>
              <a:t> </a:t>
            </a:r>
            <a:endParaRPr lang="en-US" sz="1200" dirty="0">
              <a:effectLst/>
              <a:latin typeface="Times New Roman" panose="02020603050405020304" pitchFamily="18" charset="0"/>
              <a:ea typeface="Times New Roman" panose="02020603050405020304" pitchFamily="18" charset="0"/>
            </a:endParaRPr>
          </a:p>
          <a:p>
            <a:endParaRPr lang="en-US" dirty="0"/>
          </a:p>
        </p:txBody>
      </p:sp>
      <p:sp>
        <p:nvSpPr>
          <p:cNvPr id="1048611" name="Slide Number Placeholder 3"/>
          <p:cNvSpPr>
            <a:spLocks noGrp="1"/>
          </p:cNvSpPr>
          <p:nvPr>
            <p:ph type="sldNum" sz="quarter" idx="5"/>
          </p:nvPr>
        </p:nvSpPr>
        <p:spPr/>
        <p:txBody>
          <a:bodyPr/>
          <a:lstStyle/>
          <a:p>
            <a:fld id="{FEDB0009-2456-426A-A4D9-0FA712A64A8E}" type="slidenum">
              <a:rPr lang="en-US" smtClean="0"/>
              <a:t>6</a:t>
            </a:fld>
            <a:endParaRPr lang="en-US"/>
          </a:p>
        </p:txBody>
      </p:sp>
    </p:spTree>
    <p:extLst>
      <p:ext uri="{BB962C8B-B14F-4D97-AF65-F5344CB8AC3E}">
        <p14:creationId xmlns:p14="http://schemas.microsoft.com/office/powerpoint/2010/main" val="3273589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2638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73377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91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47020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42854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769846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90562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38031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21256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84519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6046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9785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50321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82315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4122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68453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4/25/2021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22752503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hf sldNum="0"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lsdev.com/blog/agile-sdlc" TargetMode="External"/><Relationship Id="rId7" Type="http://schemas.openxmlformats.org/officeDocument/2006/relationships/hyperlink" Target="https://www.tutorialspoint.com/sdlc/sdlc_waterfall_model.htm" TargetMode="External"/><Relationship Id="rId2" Type="http://schemas.openxmlformats.org/officeDocument/2006/relationships/hyperlink" Target="https://www.thepostcity.com/what-is-scrum-and-how-it-works/" TargetMode="External"/><Relationship Id="rId1" Type="http://schemas.openxmlformats.org/officeDocument/2006/relationships/slideLayout" Target="../slideLayouts/slideLayout2.xml"/><Relationship Id="rId6" Type="http://schemas.openxmlformats.org/officeDocument/2006/relationships/hyperlink" Target="https://ouriken.com/blog/which-one-is-right-for-you-waterfall-or-agile/" TargetMode="External"/><Relationship Id="rId5" Type="http://schemas.openxmlformats.org/officeDocument/2006/relationships/hyperlink" Target="https://hygger.io/blog/the-difference-between-agile-and-waterfall/" TargetMode="External"/><Relationship Id="rId4" Type="http://schemas.openxmlformats.org/officeDocument/2006/relationships/hyperlink" Target="https://leanpitch.com/blogs/role-of-tester-in-scrum-team#:~:text=The%20development%20team%20in%20Scrum,the%20team%20%26%20critiques%20the%20produ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ctrTitle"/>
          </p:nvPr>
        </p:nvSpPr>
        <p:spPr>
          <a:xfrm>
            <a:off x="1110342" y="440871"/>
            <a:ext cx="9633857" cy="2743199"/>
          </a:xfrm>
        </p:spPr>
        <p:txBody>
          <a:bodyPr/>
          <a:lstStyle/>
          <a:p>
            <a:pPr algn="ctr"/>
            <a:r>
              <a:rPr lang="en-US" sz="9600" b="1" dirty="0">
                <a:solidFill>
                  <a:srgbClr val="00B050"/>
                </a:solidFill>
                <a:latin typeface="Algerian" panose="04020705040A02060702" pitchFamily="82" charset="0"/>
              </a:rPr>
              <a:t>Agile presentation</a:t>
            </a:r>
          </a:p>
        </p:txBody>
      </p:sp>
      <p:sp>
        <p:nvSpPr>
          <p:cNvPr id="1048589" name="Subtitle 2"/>
          <p:cNvSpPr>
            <a:spLocks noGrp="1"/>
          </p:cNvSpPr>
          <p:nvPr>
            <p:ph type="subTitle" idx="1"/>
          </p:nvPr>
        </p:nvSpPr>
        <p:spPr>
          <a:xfrm>
            <a:off x="1400175" y="3592285"/>
            <a:ext cx="9958387" cy="2857501"/>
          </a:xfrm>
        </p:spPr>
        <p:txBody>
          <a:bodyPr>
            <a:normAutofit/>
          </a:bodyPr>
          <a:lstStyle/>
          <a:p>
            <a:pPr algn="ctr"/>
            <a:r>
              <a:rPr lang="en-US" sz="4800" b="1" dirty="0">
                <a:solidFill>
                  <a:schemeClr val="tx1"/>
                </a:solidFill>
                <a:latin typeface="Algerian" panose="04020705040A02060702" pitchFamily="82" charset="0"/>
              </a:rPr>
              <a:t>Justin </a:t>
            </a:r>
            <a:r>
              <a:rPr lang="en-US" sz="4800" b="1" dirty="0" err="1">
                <a:solidFill>
                  <a:schemeClr val="tx1"/>
                </a:solidFill>
                <a:latin typeface="Algerian" panose="04020705040A02060702" pitchFamily="82" charset="0"/>
              </a:rPr>
              <a:t>Haby</a:t>
            </a:r>
            <a:endParaRPr lang="en-US" sz="4800" b="1" dirty="0">
              <a:solidFill>
                <a:schemeClr val="tx1"/>
              </a:solidFill>
              <a:latin typeface="Algerian" panose="04020705040A02060702" pitchFamily="82" charset="0"/>
            </a:endParaRPr>
          </a:p>
          <a:p>
            <a:pPr algn="ctr"/>
            <a:r>
              <a:rPr lang="en-US" sz="4800" b="1" dirty="0">
                <a:solidFill>
                  <a:schemeClr val="tx1"/>
                </a:solidFill>
                <a:latin typeface="Algerian" panose="04020705040A02060702" pitchFamily="82" charset="0"/>
              </a:rPr>
              <a:t>SNHU</a:t>
            </a:r>
          </a:p>
          <a:p>
            <a:pPr algn="ctr"/>
            <a:r>
              <a:rPr lang="en-US" sz="4800" b="1" dirty="0">
                <a:solidFill>
                  <a:schemeClr val="tx1"/>
                </a:solidFill>
                <a:latin typeface="Algerian" panose="04020705040A02060702" pitchFamily="82" charset="0"/>
              </a:rPr>
              <a:t>04/15/2021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afterEffect">
                                  <p:stCondLst>
                                    <p:cond delay="0"/>
                                  </p:stCondLst>
                                  <p:iterate type="wd">
                                    <p:tmPct val="4000"/>
                                  </p:iterate>
                                  <p:childTnLst>
                                    <p:set>
                                      <p:cBhvr override="childStyle">
                                        <p:cTn id="6" dur="5000" fill="hold"/>
                                        <p:tgtEl>
                                          <p:spTgt spid="1048588"/>
                                        </p:tgtEl>
                                        <p:attrNameLst>
                                          <p:attrName>style.color</p:attrName>
                                        </p:attrNameLst>
                                      </p:cBhvr>
                                      <p:to>
                                        <p:clrVal>
                                          <a:schemeClr val="accent2"/>
                                        </p:clrVal>
                                      </p:to>
                                    </p:set>
                                    <p:set>
                                      <p:cBhvr>
                                        <p:cTn id="7" dur="5000" fill="hold"/>
                                        <p:tgtEl>
                                          <p:spTgt spid="1048588"/>
                                        </p:tgtEl>
                                        <p:attrNameLst>
                                          <p:attrName>fillcolor</p:attrName>
                                        </p:attrNameLst>
                                      </p:cBhvr>
                                      <p:to>
                                        <p:clrVal>
                                          <a:schemeClr val="accent2"/>
                                        </p:clrVal>
                                      </p:to>
                                    </p:set>
                                    <p:set>
                                      <p:cBhvr>
                                        <p:cTn id="8" dur="5000" fill="hold"/>
                                        <p:tgtEl>
                                          <p:spTgt spid="1048588"/>
                                        </p:tgtEl>
                                        <p:attrNameLst>
                                          <p:attrName>fill.type</p:attrName>
                                        </p:attrNameLst>
                                      </p:cBhvr>
                                      <p:to>
                                        <p:strVal val="solid"/>
                                      </p:to>
                                    </p:set>
                                  </p:childTnLst>
                                </p:cTn>
                              </p:par>
                            </p:childTnLst>
                          </p:cTn>
                        </p:par>
                        <p:par>
                          <p:cTn id="9" fill="hold">
                            <p:stCondLst>
                              <p:cond delay="5200"/>
                            </p:stCondLst>
                            <p:childTnLst>
                              <p:par>
                                <p:cTn id="10" presetID="6" presetClass="emph" presetSubtype="0" fill="hold" grpId="0" nodeType="afterEffect">
                                  <p:stCondLst>
                                    <p:cond delay="0"/>
                                  </p:stCondLst>
                                  <p:childTnLst>
                                    <p:animScale>
                                      <p:cBhvr>
                                        <p:cTn id="11" dur="2000" fill="hold"/>
                                        <p:tgtEl>
                                          <p:spTgt spid="1048589">
                                            <p:txEl>
                                              <p:pRg st="0" end="0"/>
                                            </p:txEl>
                                          </p:spTgt>
                                        </p:tgtEl>
                                      </p:cBhvr>
                                      <p:by x="150000" y="150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0" nodeType="clickEffect">
                                  <p:stCondLst>
                                    <p:cond delay="0"/>
                                  </p:stCondLst>
                                  <p:childTnLst>
                                    <p:animScale>
                                      <p:cBhvr>
                                        <p:cTn id="15" dur="2000" fill="hold"/>
                                        <p:tgtEl>
                                          <p:spTgt spid="1048589">
                                            <p:txEl>
                                              <p:pRg st="1" end="1"/>
                                            </p:txEl>
                                          </p:spTgt>
                                        </p:tgtEl>
                                      </p:cBhvr>
                                      <p:by x="150000" y="150000"/>
                                    </p:animScale>
                                  </p:childTnLst>
                                </p:cTn>
                              </p:par>
                            </p:childTnLst>
                          </p:cTn>
                        </p:par>
                      </p:childTnLst>
                    </p:cTn>
                  </p:par>
                  <p:par>
                    <p:cTn id="16" fill="hold">
                      <p:stCondLst>
                        <p:cond delay="indefinite"/>
                      </p:stCondLst>
                      <p:childTnLst>
                        <p:par>
                          <p:cTn id="17" fill="hold">
                            <p:stCondLst>
                              <p:cond delay="0"/>
                            </p:stCondLst>
                            <p:childTnLst>
                              <p:par>
                                <p:cTn id="18" presetID="6" presetClass="emph" presetSubtype="0" fill="hold" grpId="0" nodeType="clickEffect">
                                  <p:stCondLst>
                                    <p:cond delay="0"/>
                                  </p:stCondLst>
                                  <p:childTnLst>
                                    <p:animScale>
                                      <p:cBhvr>
                                        <p:cTn id="19" dur="2000" fill="hold"/>
                                        <p:tgtEl>
                                          <p:spTgt spid="1048589">
                                            <p:txEl>
                                              <p:pRg st="2" end="2"/>
                                            </p:txEl>
                                          </p:spTgt>
                                        </p:tgtEl>
                                      </p:cBhvr>
                                      <p:by x="150000" y="150000"/>
                                    </p:animScale>
                                  </p:childTnLst>
                                </p:cTn>
                              </p:par>
                            </p:childTnLst>
                          </p:cTn>
                        </p:par>
                        <p:par>
                          <p:cTn id="20" fill="hold">
                            <p:stCondLst>
                              <p:cond delay="2000"/>
                            </p:stCondLst>
                            <p:childTnLst>
                              <p:par>
                                <p:cTn id="21" presetID="1" presetClass="emph" presetSubtype="2" fill="hold" nodeType="afterEffect">
                                  <p:stCondLst>
                                    <p:cond delay="0"/>
                                  </p:stCondLst>
                                  <p:childTnLst>
                                    <p:animClr clrSpc="rgb" dir="cw">
                                      <p:cBhvr>
                                        <p:cTn id="22" dur="2000" fill="hold"/>
                                        <p:tgtEl>
                                          <p:spTgt spid="1048588"/>
                                        </p:tgtEl>
                                        <p:attrNameLst>
                                          <p:attrName>fillcolor</p:attrName>
                                        </p:attrNameLst>
                                      </p:cBhvr>
                                      <p:to>
                                        <a:schemeClr val="accent2"/>
                                      </p:to>
                                    </p:animClr>
                                    <p:set>
                                      <p:cBhvr>
                                        <p:cTn id="23" dur="2000" fill="hold"/>
                                        <p:tgtEl>
                                          <p:spTgt spid="1048588"/>
                                        </p:tgtEl>
                                        <p:attrNameLst>
                                          <p:attrName>fill.type</p:attrName>
                                        </p:attrNameLst>
                                      </p:cBhvr>
                                      <p:to>
                                        <p:strVal val="solid"/>
                                      </p:to>
                                    </p:set>
                                    <p:set>
                                      <p:cBhvr>
                                        <p:cTn id="24" dur="2000" fill="hold"/>
                                        <p:tgtEl>
                                          <p:spTgt spid="104858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8" grpId="0"/>
      <p:bldP spid="104858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07" name="Title 1"/>
          <p:cNvSpPr>
            <a:spLocks noGrp="1"/>
          </p:cNvSpPr>
          <p:nvPr>
            <p:ph type="title"/>
          </p:nvPr>
        </p:nvSpPr>
        <p:spPr>
          <a:xfrm>
            <a:off x="0" y="255292"/>
            <a:ext cx="12192000" cy="849923"/>
          </a:xfrm>
        </p:spPr>
        <p:txBody>
          <a:bodyPr>
            <a:noAutofit/>
          </a:bodyPr>
          <a:lstStyle/>
          <a:p>
            <a:pPr algn="ctr"/>
            <a:r>
              <a:rPr lang="en-US" sz="4400" b="1" dirty="0">
                <a:solidFill>
                  <a:srgbClr val="00B050"/>
                </a:solidFill>
                <a:latin typeface="Algerian" panose="04020705040A02060702" pitchFamily="82" charset="0"/>
              </a:rPr>
              <a:t>Key Facets of the Scrum-Agile Approach </a:t>
            </a:r>
          </a:p>
        </p:txBody>
      </p:sp>
      <p:sp>
        <p:nvSpPr>
          <p:cNvPr id="1048608" name="Content Placeholder 2"/>
          <p:cNvSpPr>
            <a:spLocks noGrp="1"/>
          </p:cNvSpPr>
          <p:nvPr>
            <p:ph idx="1"/>
          </p:nvPr>
        </p:nvSpPr>
        <p:spPr>
          <a:xfrm>
            <a:off x="0" y="947058"/>
            <a:ext cx="7592786" cy="5910942"/>
          </a:xfrm>
        </p:spPr>
        <p:txBody>
          <a:bodyPr>
            <a:noAutofit/>
          </a:bodyPr>
          <a:lstStyle/>
          <a:p>
            <a:pPr>
              <a:buFont typeface="Wingdings" panose="05000000000000000000" pitchFamily="2" charset="2"/>
              <a:buChar char="v"/>
            </a:pPr>
            <a:r>
              <a:rPr lang="en-US" sz="2200" b="1" dirty="0">
                <a:solidFill>
                  <a:srgbClr val="0070C0"/>
                </a:solidFill>
              </a:rPr>
              <a:t>Scrum agile approach usually comprises of 5 facets:</a:t>
            </a:r>
          </a:p>
          <a:p>
            <a:pPr lvl="1">
              <a:buFont typeface="Wingdings" panose="05000000000000000000" pitchFamily="2" charset="2"/>
              <a:buChar char="ü"/>
            </a:pPr>
            <a:r>
              <a:rPr lang="en-US" sz="2200" b="1" dirty="0">
                <a:solidFill>
                  <a:srgbClr val="0070C0"/>
                </a:solidFill>
              </a:rPr>
              <a:t>Sprint planning </a:t>
            </a:r>
          </a:p>
          <a:p>
            <a:pPr lvl="1">
              <a:buFont typeface="Wingdings" panose="05000000000000000000" pitchFamily="2" charset="2"/>
              <a:buChar char="ü"/>
            </a:pPr>
            <a:r>
              <a:rPr lang="en-US" sz="2200" b="1" dirty="0">
                <a:solidFill>
                  <a:srgbClr val="0070C0"/>
                </a:solidFill>
              </a:rPr>
              <a:t>Sprint</a:t>
            </a:r>
          </a:p>
          <a:p>
            <a:pPr lvl="1">
              <a:buFont typeface="Wingdings" panose="05000000000000000000" pitchFamily="2" charset="2"/>
              <a:buChar char="ü"/>
            </a:pPr>
            <a:r>
              <a:rPr lang="en-US" sz="2200" b="1" dirty="0">
                <a:solidFill>
                  <a:srgbClr val="0070C0"/>
                </a:solidFill>
              </a:rPr>
              <a:t>Daily scrum</a:t>
            </a:r>
          </a:p>
          <a:p>
            <a:pPr lvl="1">
              <a:buFont typeface="Wingdings" panose="05000000000000000000" pitchFamily="2" charset="2"/>
              <a:buChar char="ü"/>
            </a:pPr>
            <a:r>
              <a:rPr lang="en-US" sz="2200" b="1" dirty="0">
                <a:solidFill>
                  <a:srgbClr val="0070C0"/>
                </a:solidFill>
              </a:rPr>
              <a:t>Sprint review </a:t>
            </a:r>
          </a:p>
          <a:p>
            <a:pPr lvl="1">
              <a:buFont typeface="Wingdings" panose="05000000000000000000" pitchFamily="2" charset="2"/>
              <a:buChar char="ü"/>
            </a:pPr>
            <a:r>
              <a:rPr lang="en-US" sz="2200" b="1" dirty="0">
                <a:solidFill>
                  <a:srgbClr val="0070C0"/>
                </a:solidFill>
              </a:rPr>
              <a:t>Sprint retrospective.</a:t>
            </a:r>
          </a:p>
          <a:p>
            <a:pPr>
              <a:buFont typeface="Wingdings" panose="05000000000000000000" pitchFamily="2" charset="2"/>
              <a:buChar char="v"/>
            </a:pPr>
            <a:r>
              <a:rPr lang="en-US" sz="2200" b="1" dirty="0">
                <a:solidFill>
                  <a:srgbClr val="0070C0"/>
                </a:solidFill>
              </a:rPr>
              <a:t>It differs from Waterfall development approach that primarily comprises of:</a:t>
            </a:r>
          </a:p>
          <a:p>
            <a:pPr marL="914400" lvl="1" indent="-457200">
              <a:buAutoNum type="alphaLcPeriod"/>
            </a:pPr>
            <a:r>
              <a:rPr lang="en-US" sz="2200" b="1" dirty="0">
                <a:solidFill>
                  <a:srgbClr val="0070C0"/>
                </a:solidFill>
              </a:rPr>
              <a:t>Requirement analysis’</a:t>
            </a:r>
          </a:p>
          <a:p>
            <a:pPr marL="914400" lvl="1" indent="-457200">
              <a:buAutoNum type="alphaLcPeriod"/>
            </a:pPr>
            <a:r>
              <a:rPr lang="en-US" sz="2200" b="1" dirty="0">
                <a:solidFill>
                  <a:srgbClr val="0070C0"/>
                </a:solidFill>
              </a:rPr>
              <a:t>System design;</a:t>
            </a:r>
          </a:p>
          <a:p>
            <a:pPr marL="914400" lvl="1" indent="-457200">
              <a:buAutoNum type="alphaLcPeriod"/>
            </a:pPr>
            <a:r>
              <a:rPr lang="en-US" sz="2200" b="1" dirty="0">
                <a:solidFill>
                  <a:srgbClr val="0070C0"/>
                </a:solidFill>
              </a:rPr>
              <a:t>Implementation;</a:t>
            </a:r>
          </a:p>
          <a:p>
            <a:pPr marL="914400" lvl="1" indent="-457200">
              <a:buAutoNum type="alphaLcPeriod"/>
            </a:pPr>
            <a:r>
              <a:rPr lang="en-US" sz="2200" b="1" dirty="0">
                <a:solidFill>
                  <a:srgbClr val="0070C0"/>
                </a:solidFill>
              </a:rPr>
              <a:t>Testing;</a:t>
            </a:r>
          </a:p>
          <a:p>
            <a:pPr marL="914400" lvl="1" indent="-457200">
              <a:buAutoNum type="alphaLcPeriod"/>
            </a:pPr>
            <a:r>
              <a:rPr lang="en-US" sz="2200" b="1" dirty="0">
                <a:solidFill>
                  <a:srgbClr val="0070C0"/>
                </a:solidFill>
              </a:rPr>
              <a:t>Execution, and maintenance. </a:t>
            </a:r>
          </a:p>
        </p:txBody>
      </p:sp>
      <p:sp>
        <p:nvSpPr>
          <p:cNvPr id="5" name="Title 1"/>
          <p:cNvSpPr txBox="1">
            <a:spLocks/>
          </p:cNvSpPr>
          <p:nvPr/>
        </p:nvSpPr>
        <p:spPr>
          <a:xfrm>
            <a:off x="7821387" y="6188530"/>
            <a:ext cx="3771899" cy="52251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b="1" dirty="0">
                <a:solidFill>
                  <a:srgbClr val="00B0F0"/>
                </a:solidFill>
              </a:rPr>
              <a:t>(</a:t>
            </a:r>
            <a:r>
              <a:rPr lang="en-GB" sz="2800" b="1" dirty="0" err="1">
                <a:solidFill>
                  <a:srgbClr val="00B0F0"/>
                </a:solidFill>
              </a:rPr>
              <a:t>Agilemania</a:t>
            </a:r>
            <a:r>
              <a:rPr lang="en-GB" sz="2800" b="1" dirty="0">
                <a:solidFill>
                  <a:srgbClr val="00B0F0"/>
                </a:solidFill>
              </a:rPr>
              <a:t>, 2020).</a:t>
            </a:r>
            <a:endParaRPr lang="en-GB" sz="2800" dirty="0">
              <a:solidFill>
                <a:srgbClr val="00B0F0"/>
              </a:solidFill>
            </a:endParaRPr>
          </a:p>
        </p:txBody>
      </p:sp>
      <p:pic>
        <p:nvPicPr>
          <p:cNvPr id="1026" name="Picture 2" descr="What Is Scrum And How It Works? - The Post C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0" y="1105215"/>
            <a:ext cx="4762500" cy="50833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8607"/>
                                        </p:tgtEl>
                                        <p:attrNameLst>
                                          <p:attrName>style.visibility</p:attrName>
                                        </p:attrNameLst>
                                      </p:cBhvr>
                                      <p:to>
                                        <p:strVal val="visible"/>
                                      </p:to>
                                    </p:set>
                                    <p:animEffect transition="in" filter="fade">
                                      <p:cBhvr>
                                        <p:cTn id="7" dur="1000"/>
                                        <p:tgtEl>
                                          <p:spTgt spid="1048607"/>
                                        </p:tgtEl>
                                      </p:cBhvr>
                                    </p:animEffect>
                                    <p:anim calcmode="lin" valueType="num">
                                      <p:cBhvr>
                                        <p:cTn id="8" dur="1000" fill="hold"/>
                                        <p:tgtEl>
                                          <p:spTgt spid="1048607"/>
                                        </p:tgtEl>
                                        <p:attrNameLst>
                                          <p:attrName>ppt_x</p:attrName>
                                        </p:attrNameLst>
                                      </p:cBhvr>
                                      <p:tavLst>
                                        <p:tav tm="0">
                                          <p:val>
                                            <p:strVal val="#ppt_x"/>
                                          </p:val>
                                        </p:tav>
                                        <p:tav tm="100000">
                                          <p:val>
                                            <p:strVal val="#ppt_x"/>
                                          </p:val>
                                        </p:tav>
                                      </p:tavLst>
                                    </p:anim>
                                    <p:anim calcmode="lin" valueType="num">
                                      <p:cBhvr>
                                        <p:cTn id="9" dur="1000" fill="hold"/>
                                        <p:tgtEl>
                                          <p:spTgt spid="104860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750"/>
                                  </p:stCondLst>
                                  <p:childTnLst>
                                    <p:set>
                                      <p:cBhvr>
                                        <p:cTn id="12" dur="1" fill="hold">
                                          <p:stCondLst>
                                            <p:cond delay="0"/>
                                          </p:stCondLst>
                                        </p:cTn>
                                        <p:tgtEl>
                                          <p:spTgt spid="1048608">
                                            <p:txEl>
                                              <p:pRg st="0" end="0"/>
                                            </p:txEl>
                                          </p:spTgt>
                                        </p:tgtEl>
                                        <p:attrNameLst>
                                          <p:attrName>style.visibility</p:attrName>
                                        </p:attrNameLst>
                                      </p:cBhvr>
                                      <p:to>
                                        <p:strVal val="visible"/>
                                      </p:to>
                                    </p:set>
                                    <p:animEffect transition="in" filter="fade">
                                      <p:cBhvr>
                                        <p:cTn id="13" dur="2000"/>
                                        <p:tgtEl>
                                          <p:spTgt spid="1048608">
                                            <p:txEl>
                                              <p:pRg st="0" end="0"/>
                                            </p:txEl>
                                          </p:spTgt>
                                        </p:tgtEl>
                                      </p:cBhvr>
                                    </p:animEffect>
                                    <p:anim calcmode="lin" valueType="num">
                                      <p:cBhvr>
                                        <p:cTn id="14" dur="2000" fill="hold"/>
                                        <p:tgtEl>
                                          <p:spTgt spid="1048608">
                                            <p:txEl>
                                              <p:pRg st="0" end="0"/>
                                            </p:txEl>
                                          </p:spTgt>
                                        </p:tgtEl>
                                        <p:attrNameLst>
                                          <p:attrName>ppt_x</p:attrName>
                                        </p:attrNameLst>
                                      </p:cBhvr>
                                      <p:tavLst>
                                        <p:tav tm="0">
                                          <p:val>
                                            <p:strVal val="#ppt_x"/>
                                          </p:val>
                                        </p:tav>
                                        <p:tav tm="100000">
                                          <p:val>
                                            <p:strVal val="#ppt_x"/>
                                          </p:val>
                                        </p:tav>
                                      </p:tavLst>
                                    </p:anim>
                                    <p:anim calcmode="lin" valueType="num">
                                      <p:cBhvr>
                                        <p:cTn id="15" dur="2000" fill="hold"/>
                                        <p:tgtEl>
                                          <p:spTgt spid="1048608">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750"/>
                                  </p:stCondLst>
                                  <p:childTnLst>
                                    <p:set>
                                      <p:cBhvr>
                                        <p:cTn id="17" dur="1" fill="hold">
                                          <p:stCondLst>
                                            <p:cond delay="0"/>
                                          </p:stCondLst>
                                        </p:cTn>
                                        <p:tgtEl>
                                          <p:spTgt spid="1048608">
                                            <p:txEl>
                                              <p:pRg st="1" end="1"/>
                                            </p:txEl>
                                          </p:spTgt>
                                        </p:tgtEl>
                                        <p:attrNameLst>
                                          <p:attrName>style.visibility</p:attrName>
                                        </p:attrNameLst>
                                      </p:cBhvr>
                                      <p:to>
                                        <p:strVal val="visible"/>
                                      </p:to>
                                    </p:set>
                                    <p:animEffect transition="in" filter="fade">
                                      <p:cBhvr>
                                        <p:cTn id="18" dur="2000"/>
                                        <p:tgtEl>
                                          <p:spTgt spid="1048608">
                                            <p:txEl>
                                              <p:pRg st="1" end="1"/>
                                            </p:txEl>
                                          </p:spTgt>
                                        </p:tgtEl>
                                      </p:cBhvr>
                                    </p:animEffect>
                                    <p:anim calcmode="lin" valueType="num">
                                      <p:cBhvr>
                                        <p:cTn id="19" dur="2000" fill="hold"/>
                                        <p:tgtEl>
                                          <p:spTgt spid="1048608">
                                            <p:txEl>
                                              <p:pRg st="1" end="1"/>
                                            </p:txEl>
                                          </p:spTgt>
                                        </p:tgtEl>
                                        <p:attrNameLst>
                                          <p:attrName>ppt_x</p:attrName>
                                        </p:attrNameLst>
                                      </p:cBhvr>
                                      <p:tavLst>
                                        <p:tav tm="0">
                                          <p:val>
                                            <p:strVal val="#ppt_x"/>
                                          </p:val>
                                        </p:tav>
                                        <p:tav tm="100000">
                                          <p:val>
                                            <p:strVal val="#ppt_x"/>
                                          </p:val>
                                        </p:tav>
                                      </p:tavLst>
                                    </p:anim>
                                    <p:anim calcmode="lin" valueType="num">
                                      <p:cBhvr>
                                        <p:cTn id="20" dur="2000" fill="hold"/>
                                        <p:tgtEl>
                                          <p:spTgt spid="1048608">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750"/>
                                  </p:stCondLst>
                                  <p:childTnLst>
                                    <p:set>
                                      <p:cBhvr>
                                        <p:cTn id="22" dur="1" fill="hold">
                                          <p:stCondLst>
                                            <p:cond delay="0"/>
                                          </p:stCondLst>
                                        </p:cTn>
                                        <p:tgtEl>
                                          <p:spTgt spid="1048608">
                                            <p:txEl>
                                              <p:pRg st="2" end="2"/>
                                            </p:txEl>
                                          </p:spTgt>
                                        </p:tgtEl>
                                        <p:attrNameLst>
                                          <p:attrName>style.visibility</p:attrName>
                                        </p:attrNameLst>
                                      </p:cBhvr>
                                      <p:to>
                                        <p:strVal val="visible"/>
                                      </p:to>
                                    </p:set>
                                    <p:animEffect transition="in" filter="fade">
                                      <p:cBhvr>
                                        <p:cTn id="23" dur="2000"/>
                                        <p:tgtEl>
                                          <p:spTgt spid="1048608">
                                            <p:txEl>
                                              <p:pRg st="2" end="2"/>
                                            </p:txEl>
                                          </p:spTgt>
                                        </p:tgtEl>
                                      </p:cBhvr>
                                    </p:animEffect>
                                    <p:anim calcmode="lin" valueType="num">
                                      <p:cBhvr>
                                        <p:cTn id="24" dur="2000" fill="hold"/>
                                        <p:tgtEl>
                                          <p:spTgt spid="1048608">
                                            <p:txEl>
                                              <p:pRg st="2" end="2"/>
                                            </p:txEl>
                                          </p:spTgt>
                                        </p:tgtEl>
                                        <p:attrNameLst>
                                          <p:attrName>ppt_x</p:attrName>
                                        </p:attrNameLst>
                                      </p:cBhvr>
                                      <p:tavLst>
                                        <p:tav tm="0">
                                          <p:val>
                                            <p:strVal val="#ppt_x"/>
                                          </p:val>
                                        </p:tav>
                                        <p:tav tm="100000">
                                          <p:val>
                                            <p:strVal val="#ppt_x"/>
                                          </p:val>
                                        </p:tav>
                                      </p:tavLst>
                                    </p:anim>
                                    <p:anim calcmode="lin" valueType="num">
                                      <p:cBhvr>
                                        <p:cTn id="25" dur="2000" fill="hold"/>
                                        <p:tgtEl>
                                          <p:spTgt spid="1048608">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750"/>
                                  </p:stCondLst>
                                  <p:childTnLst>
                                    <p:set>
                                      <p:cBhvr>
                                        <p:cTn id="27" dur="1" fill="hold">
                                          <p:stCondLst>
                                            <p:cond delay="0"/>
                                          </p:stCondLst>
                                        </p:cTn>
                                        <p:tgtEl>
                                          <p:spTgt spid="1048608">
                                            <p:txEl>
                                              <p:pRg st="3" end="3"/>
                                            </p:txEl>
                                          </p:spTgt>
                                        </p:tgtEl>
                                        <p:attrNameLst>
                                          <p:attrName>style.visibility</p:attrName>
                                        </p:attrNameLst>
                                      </p:cBhvr>
                                      <p:to>
                                        <p:strVal val="visible"/>
                                      </p:to>
                                    </p:set>
                                    <p:animEffect transition="in" filter="fade">
                                      <p:cBhvr>
                                        <p:cTn id="28" dur="2000"/>
                                        <p:tgtEl>
                                          <p:spTgt spid="1048608">
                                            <p:txEl>
                                              <p:pRg st="3" end="3"/>
                                            </p:txEl>
                                          </p:spTgt>
                                        </p:tgtEl>
                                      </p:cBhvr>
                                    </p:animEffect>
                                    <p:anim calcmode="lin" valueType="num">
                                      <p:cBhvr>
                                        <p:cTn id="29" dur="2000" fill="hold"/>
                                        <p:tgtEl>
                                          <p:spTgt spid="1048608">
                                            <p:txEl>
                                              <p:pRg st="3" end="3"/>
                                            </p:txEl>
                                          </p:spTgt>
                                        </p:tgtEl>
                                        <p:attrNameLst>
                                          <p:attrName>ppt_x</p:attrName>
                                        </p:attrNameLst>
                                      </p:cBhvr>
                                      <p:tavLst>
                                        <p:tav tm="0">
                                          <p:val>
                                            <p:strVal val="#ppt_x"/>
                                          </p:val>
                                        </p:tav>
                                        <p:tav tm="100000">
                                          <p:val>
                                            <p:strVal val="#ppt_x"/>
                                          </p:val>
                                        </p:tav>
                                      </p:tavLst>
                                    </p:anim>
                                    <p:anim calcmode="lin" valueType="num">
                                      <p:cBhvr>
                                        <p:cTn id="30" dur="2000" fill="hold"/>
                                        <p:tgtEl>
                                          <p:spTgt spid="1048608">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750"/>
                                  </p:stCondLst>
                                  <p:childTnLst>
                                    <p:set>
                                      <p:cBhvr>
                                        <p:cTn id="32" dur="1" fill="hold">
                                          <p:stCondLst>
                                            <p:cond delay="0"/>
                                          </p:stCondLst>
                                        </p:cTn>
                                        <p:tgtEl>
                                          <p:spTgt spid="1048608">
                                            <p:txEl>
                                              <p:pRg st="4" end="4"/>
                                            </p:txEl>
                                          </p:spTgt>
                                        </p:tgtEl>
                                        <p:attrNameLst>
                                          <p:attrName>style.visibility</p:attrName>
                                        </p:attrNameLst>
                                      </p:cBhvr>
                                      <p:to>
                                        <p:strVal val="visible"/>
                                      </p:to>
                                    </p:set>
                                    <p:animEffect transition="in" filter="fade">
                                      <p:cBhvr>
                                        <p:cTn id="33" dur="2000"/>
                                        <p:tgtEl>
                                          <p:spTgt spid="1048608">
                                            <p:txEl>
                                              <p:pRg st="4" end="4"/>
                                            </p:txEl>
                                          </p:spTgt>
                                        </p:tgtEl>
                                      </p:cBhvr>
                                    </p:animEffect>
                                    <p:anim calcmode="lin" valueType="num">
                                      <p:cBhvr>
                                        <p:cTn id="34" dur="2000" fill="hold"/>
                                        <p:tgtEl>
                                          <p:spTgt spid="1048608">
                                            <p:txEl>
                                              <p:pRg st="4" end="4"/>
                                            </p:txEl>
                                          </p:spTgt>
                                        </p:tgtEl>
                                        <p:attrNameLst>
                                          <p:attrName>ppt_x</p:attrName>
                                        </p:attrNameLst>
                                      </p:cBhvr>
                                      <p:tavLst>
                                        <p:tav tm="0">
                                          <p:val>
                                            <p:strVal val="#ppt_x"/>
                                          </p:val>
                                        </p:tav>
                                        <p:tav tm="100000">
                                          <p:val>
                                            <p:strVal val="#ppt_x"/>
                                          </p:val>
                                        </p:tav>
                                      </p:tavLst>
                                    </p:anim>
                                    <p:anim calcmode="lin" valueType="num">
                                      <p:cBhvr>
                                        <p:cTn id="35" dur="2000" fill="hold"/>
                                        <p:tgtEl>
                                          <p:spTgt spid="1048608">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750"/>
                                  </p:stCondLst>
                                  <p:childTnLst>
                                    <p:set>
                                      <p:cBhvr>
                                        <p:cTn id="37" dur="1" fill="hold">
                                          <p:stCondLst>
                                            <p:cond delay="0"/>
                                          </p:stCondLst>
                                        </p:cTn>
                                        <p:tgtEl>
                                          <p:spTgt spid="1048608">
                                            <p:txEl>
                                              <p:pRg st="5" end="5"/>
                                            </p:txEl>
                                          </p:spTgt>
                                        </p:tgtEl>
                                        <p:attrNameLst>
                                          <p:attrName>style.visibility</p:attrName>
                                        </p:attrNameLst>
                                      </p:cBhvr>
                                      <p:to>
                                        <p:strVal val="visible"/>
                                      </p:to>
                                    </p:set>
                                    <p:animEffect transition="in" filter="fade">
                                      <p:cBhvr>
                                        <p:cTn id="38" dur="2000"/>
                                        <p:tgtEl>
                                          <p:spTgt spid="1048608">
                                            <p:txEl>
                                              <p:pRg st="5" end="5"/>
                                            </p:txEl>
                                          </p:spTgt>
                                        </p:tgtEl>
                                      </p:cBhvr>
                                    </p:animEffect>
                                    <p:anim calcmode="lin" valueType="num">
                                      <p:cBhvr>
                                        <p:cTn id="39" dur="2000" fill="hold"/>
                                        <p:tgtEl>
                                          <p:spTgt spid="1048608">
                                            <p:txEl>
                                              <p:pRg st="5" end="5"/>
                                            </p:txEl>
                                          </p:spTgt>
                                        </p:tgtEl>
                                        <p:attrNameLst>
                                          <p:attrName>ppt_x</p:attrName>
                                        </p:attrNameLst>
                                      </p:cBhvr>
                                      <p:tavLst>
                                        <p:tav tm="0">
                                          <p:val>
                                            <p:strVal val="#ppt_x"/>
                                          </p:val>
                                        </p:tav>
                                        <p:tav tm="100000">
                                          <p:val>
                                            <p:strVal val="#ppt_x"/>
                                          </p:val>
                                        </p:tav>
                                      </p:tavLst>
                                    </p:anim>
                                    <p:anim calcmode="lin" valueType="num">
                                      <p:cBhvr>
                                        <p:cTn id="40" dur="2000" fill="hold"/>
                                        <p:tgtEl>
                                          <p:spTgt spid="104860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750"/>
                                  </p:stCondLst>
                                  <p:childTnLst>
                                    <p:set>
                                      <p:cBhvr>
                                        <p:cTn id="44" dur="1" fill="hold">
                                          <p:stCondLst>
                                            <p:cond delay="0"/>
                                          </p:stCondLst>
                                        </p:cTn>
                                        <p:tgtEl>
                                          <p:spTgt spid="1048608">
                                            <p:txEl>
                                              <p:pRg st="6" end="6"/>
                                            </p:txEl>
                                          </p:spTgt>
                                        </p:tgtEl>
                                        <p:attrNameLst>
                                          <p:attrName>style.visibility</p:attrName>
                                        </p:attrNameLst>
                                      </p:cBhvr>
                                      <p:to>
                                        <p:strVal val="visible"/>
                                      </p:to>
                                    </p:set>
                                    <p:animEffect transition="in" filter="fade">
                                      <p:cBhvr>
                                        <p:cTn id="45" dur="2000"/>
                                        <p:tgtEl>
                                          <p:spTgt spid="1048608">
                                            <p:txEl>
                                              <p:pRg st="6" end="6"/>
                                            </p:txEl>
                                          </p:spTgt>
                                        </p:tgtEl>
                                      </p:cBhvr>
                                    </p:animEffect>
                                    <p:anim calcmode="lin" valueType="num">
                                      <p:cBhvr>
                                        <p:cTn id="46" dur="2000" fill="hold"/>
                                        <p:tgtEl>
                                          <p:spTgt spid="1048608">
                                            <p:txEl>
                                              <p:pRg st="6" end="6"/>
                                            </p:txEl>
                                          </p:spTgt>
                                        </p:tgtEl>
                                        <p:attrNameLst>
                                          <p:attrName>ppt_x</p:attrName>
                                        </p:attrNameLst>
                                      </p:cBhvr>
                                      <p:tavLst>
                                        <p:tav tm="0">
                                          <p:val>
                                            <p:strVal val="#ppt_x"/>
                                          </p:val>
                                        </p:tav>
                                        <p:tav tm="100000">
                                          <p:val>
                                            <p:strVal val="#ppt_x"/>
                                          </p:val>
                                        </p:tav>
                                      </p:tavLst>
                                    </p:anim>
                                    <p:anim calcmode="lin" valueType="num">
                                      <p:cBhvr>
                                        <p:cTn id="47" dur="2000" fill="hold"/>
                                        <p:tgtEl>
                                          <p:spTgt spid="1048608">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750"/>
                                  </p:stCondLst>
                                  <p:childTnLst>
                                    <p:set>
                                      <p:cBhvr>
                                        <p:cTn id="49" dur="1" fill="hold">
                                          <p:stCondLst>
                                            <p:cond delay="0"/>
                                          </p:stCondLst>
                                        </p:cTn>
                                        <p:tgtEl>
                                          <p:spTgt spid="1048608">
                                            <p:txEl>
                                              <p:pRg st="7" end="7"/>
                                            </p:txEl>
                                          </p:spTgt>
                                        </p:tgtEl>
                                        <p:attrNameLst>
                                          <p:attrName>style.visibility</p:attrName>
                                        </p:attrNameLst>
                                      </p:cBhvr>
                                      <p:to>
                                        <p:strVal val="visible"/>
                                      </p:to>
                                    </p:set>
                                    <p:animEffect transition="in" filter="fade">
                                      <p:cBhvr>
                                        <p:cTn id="50" dur="2000"/>
                                        <p:tgtEl>
                                          <p:spTgt spid="1048608">
                                            <p:txEl>
                                              <p:pRg st="7" end="7"/>
                                            </p:txEl>
                                          </p:spTgt>
                                        </p:tgtEl>
                                      </p:cBhvr>
                                    </p:animEffect>
                                    <p:anim calcmode="lin" valueType="num">
                                      <p:cBhvr>
                                        <p:cTn id="51" dur="2000" fill="hold"/>
                                        <p:tgtEl>
                                          <p:spTgt spid="1048608">
                                            <p:txEl>
                                              <p:pRg st="7" end="7"/>
                                            </p:txEl>
                                          </p:spTgt>
                                        </p:tgtEl>
                                        <p:attrNameLst>
                                          <p:attrName>ppt_x</p:attrName>
                                        </p:attrNameLst>
                                      </p:cBhvr>
                                      <p:tavLst>
                                        <p:tav tm="0">
                                          <p:val>
                                            <p:strVal val="#ppt_x"/>
                                          </p:val>
                                        </p:tav>
                                        <p:tav tm="100000">
                                          <p:val>
                                            <p:strVal val="#ppt_x"/>
                                          </p:val>
                                        </p:tav>
                                      </p:tavLst>
                                    </p:anim>
                                    <p:anim calcmode="lin" valueType="num">
                                      <p:cBhvr>
                                        <p:cTn id="52" dur="2000" fill="hold"/>
                                        <p:tgtEl>
                                          <p:spTgt spid="1048608">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750"/>
                                  </p:stCondLst>
                                  <p:childTnLst>
                                    <p:set>
                                      <p:cBhvr>
                                        <p:cTn id="54" dur="1" fill="hold">
                                          <p:stCondLst>
                                            <p:cond delay="0"/>
                                          </p:stCondLst>
                                        </p:cTn>
                                        <p:tgtEl>
                                          <p:spTgt spid="1048608">
                                            <p:txEl>
                                              <p:pRg st="8" end="8"/>
                                            </p:txEl>
                                          </p:spTgt>
                                        </p:tgtEl>
                                        <p:attrNameLst>
                                          <p:attrName>style.visibility</p:attrName>
                                        </p:attrNameLst>
                                      </p:cBhvr>
                                      <p:to>
                                        <p:strVal val="visible"/>
                                      </p:to>
                                    </p:set>
                                    <p:animEffect transition="in" filter="fade">
                                      <p:cBhvr>
                                        <p:cTn id="55" dur="2000"/>
                                        <p:tgtEl>
                                          <p:spTgt spid="1048608">
                                            <p:txEl>
                                              <p:pRg st="8" end="8"/>
                                            </p:txEl>
                                          </p:spTgt>
                                        </p:tgtEl>
                                      </p:cBhvr>
                                    </p:animEffect>
                                    <p:anim calcmode="lin" valueType="num">
                                      <p:cBhvr>
                                        <p:cTn id="56" dur="2000" fill="hold"/>
                                        <p:tgtEl>
                                          <p:spTgt spid="1048608">
                                            <p:txEl>
                                              <p:pRg st="8" end="8"/>
                                            </p:txEl>
                                          </p:spTgt>
                                        </p:tgtEl>
                                        <p:attrNameLst>
                                          <p:attrName>ppt_x</p:attrName>
                                        </p:attrNameLst>
                                      </p:cBhvr>
                                      <p:tavLst>
                                        <p:tav tm="0">
                                          <p:val>
                                            <p:strVal val="#ppt_x"/>
                                          </p:val>
                                        </p:tav>
                                        <p:tav tm="100000">
                                          <p:val>
                                            <p:strVal val="#ppt_x"/>
                                          </p:val>
                                        </p:tav>
                                      </p:tavLst>
                                    </p:anim>
                                    <p:anim calcmode="lin" valueType="num">
                                      <p:cBhvr>
                                        <p:cTn id="57" dur="2000" fill="hold"/>
                                        <p:tgtEl>
                                          <p:spTgt spid="1048608">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750"/>
                                  </p:stCondLst>
                                  <p:childTnLst>
                                    <p:set>
                                      <p:cBhvr>
                                        <p:cTn id="59" dur="1" fill="hold">
                                          <p:stCondLst>
                                            <p:cond delay="0"/>
                                          </p:stCondLst>
                                        </p:cTn>
                                        <p:tgtEl>
                                          <p:spTgt spid="1048608">
                                            <p:txEl>
                                              <p:pRg st="9" end="9"/>
                                            </p:txEl>
                                          </p:spTgt>
                                        </p:tgtEl>
                                        <p:attrNameLst>
                                          <p:attrName>style.visibility</p:attrName>
                                        </p:attrNameLst>
                                      </p:cBhvr>
                                      <p:to>
                                        <p:strVal val="visible"/>
                                      </p:to>
                                    </p:set>
                                    <p:animEffect transition="in" filter="fade">
                                      <p:cBhvr>
                                        <p:cTn id="60" dur="2000"/>
                                        <p:tgtEl>
                                          <p:spTgt spid="1048608">
                                            <p:txEl>
                                              <p:pRg st="9" end="9"/>
                                            </p:txEl>
                                          </p:spTgt>
                                        </p:tgtEl>
                                      </p:cBhvr>
                                    </p:animEffect>
                                    <p:anim calcmode="lin" valueType="num">
                                      <p:cBhvr>
                                        <p:cTn id="61" dur="2000" fill="hold"/>
                                        <p:tgtEl>
                                          <p:spTgt spid="1048608">
                                            <p:txEl>
                                              <p:pRg st="9" end="9"/>
                                            </p:txEl>
                                          </p:spTgt>
                                        </p:tgtEl>
                                        <p:attrNameLst>
                                          <p:attrName>ppt_x</p:attrName>
                                        </p:attrNameLst>
                                      </p:cBhvr>
                                      <p:tavLst>
                                        <p:tav tm="0">
                                          <p:val>
                                            <p:strVal val="#ppt_x"/>
                                          </p:val>
                                        </p:tav>
                                        <p:tav tm="100000">
                                          <p:val>
                                            <p:strVal val="#ppt_x"/>
                                          </p:val>
                                        </p:tav>
                                      </p:tavLst>
                                    </p:anim>
                                    <p:anim calcmode="lin" valueType="num">
                                      <p:cBhvr>
                                        <p:cTn id="62" dur="2000" fill="hold"/>
                                        <p:tgtEl>
                                          <p:spTgt spid="1048608">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750"/>
                                  </p:stCondLst>
                                  <p:childTnLst>
                                    <p:set>
                                      <p:cBhvr>
                                        <p:cTn id="64" dur="1" fill="hold">
                                          <p:stCondLst>
                                            <p:cond delay="0"/>
                                          </p:stCondLst>
                                        </p:cTn>
                                        <p:tgtEl>
                                          <p:spTgt spid="1048608">
                                            <p:txEl>
                                              <p:pRg st="10" end="10"/>
                                            </p:txEl>
                                          </p:spTgt>
                                        </p:tgtEl>
                                        <p:attrNameLst>
                                          <p:attrName>style.visibility</p:attrName>
                                        </p:attrNameLst>
                                      </p:cBhvr>
                                      <p:to>
                                        <p:strVal val="visible"/>
                                      </p:to>
                                    </p:set>
                                    <p:animEffect transition="in" filter="fade">
                                      <p:cBhvr>
                                        <p:cTn id="65" dur="2000"/>
                                        <p:tgtEl>
                                          <p:spTgt spid="1048608">
                                            <p:txEl>
                                              <p:pRg st="10" end="10"/>
                                            </p:txEl>
                                          </p:spTgt>
                                        </p:tgtEl>
                                      </p:cBhvr>
                                    </p:animEffect>
                                    <p:anim calcmode="lin" valueType="num">
                                      <p:cBhvr>
                                        <p:cTn id="66" dur="2000" fill="hold"/>
                                        <p:tgtEl>
                                          <p:spTgt spid="1048608">
                                            <p:txEl>
                                              <p:pRg st="10" end="10"/>
                                            </p:txEl>
                                          </p:spTgt>
                                        </p:tgtEl>
                                        <p:attrNameLst>
                                          <p:attrName>ppt_x</p:attrName>
                                        </p:attrNameLst>
                                      </p:cBhvr>
                                      <p:tavLst>
                                        <p:tav tm="0">
                                          <p:val>
                                            <p:strVal val="#ppt_x"/>
                                          </p:val>
                                        </p:tav>
                                        <p:tav tm="100000">
                                          <p:val>
                                            <p:strVal val="#ppt_x"/>
                                          </p:val>
                                        </p:tav>
                                      </p:tavLst>
                                    </p:anim>
                                    <p:anim calcmode="lin" valueType="num">
                                      <p:cBhvr>
                                        <p:cTn id="67" dur="2000" fill="hold"/>
                                        <p:tgtEl>
                                          <p:spTgt spid="1048608">
                                            <p:txEl>
                                              <p:pRg st="10" end="10"/>
                                            </p:tx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750"/>
                                  </p:stCondLst>
                                  <p:childTnLst>
                                    <p:set>
                                      <p:cBhvr>
                                        <p:cTn id="69" dur="1" fill="hold">
                                          <p:stCondLst>
                                            <p:cond delay="0"/>
                                          </p:stCondLst>
                                        </p:cTn>
                                        <p:tgtEl>
                                          <p:spTgt spid="1048608">
                                            <p:txEl>
                                              <p:pRg st="11" end="11"/>
                                            </p:txEl>
                                          </p:spTgt>
                                        </p:tgtEl>
                                        <p:attrNameLst>
                                          <p:attrName>style.visibility</p:attrName>
                                        </p:attrNameLst>
                                      </p:cBhvr>
                                      <p:to>
                                        <p:strVal val="visible"/>
                                      </p:to>
                                    </p:set>
                                    <p:animEffect transition="in" filter="fade">
                                      <p:cBhvr>
                                        <p:cTn id="70" dur="2000"/>
                                        <p:tgtEl>
                                          <p:spTgt spid="1048608">
                                            <p:txEl>
                                              <p:pRg st="11" end="11"/>
                                            </p:txEl>
                                          </p:spTgt>
                                        </p:tgtEl>
                                      </p:cBhvr>
                                    </p:animEffect>
                                    <p:anim calcmode="lin" valueType="num">
                                      <p:cBhvr>
                                        <p:cTn id="71" dur="2000" fill="hold"/>
                                        <p:tgtEl>
                                          <p:spTgt spid="1048608">
                                            <p:txEl>
                                              <p:pRg st="11" end="11"/>
                                            </p:txEl>
                                          </p:spTgt>
                                        </p:tgtEl>
                                        <p:attrNameLst>
                                          <p:attrName>ppt_x</p:attrName>
                                        </p:attrNameLst>
                                      </p:cBhvr>
                                      <p:tavLst>
                                        <p:tav tm="0">
                                          <p:val>
                                            <p:strVal val="#ppt_x"/>
                                          </p:val>
                                        </p:tav>
                                        <p:tav tm="100000">
                                          <p:val>
                                            <p:strVal val="#ppt_x"/>
                                          </p:val>
                                        </p:tav>
                                      </p:tavLst>
                                    </p:anim>
                                    <p:anim calcmode="lin" valueType="num">
                                      <p:cBhvr>
                                        <p:cTn id="72" dur="2000" fill="hold"/>
                                        <p:tgtEl>
                                          <p:spTgt spid="1048608">
                                            <p:txEl>
                                              <p:pRg st="11" end="11"/>
                                            </p:txEl>
                                          </p:spTgt>
                                        </p:tgtEl>
                                        <p:attrNameLst>
                                          <p:attrName>ppt_y</p:attrName>
                                        </p:attrNameLst>
                                      </p:cBhvr>
                                      <p:tavLst>
                                        <p:tav tm="0">
                                          <p:val>
                                            <p:strVal val="#ppt_y+.1"/>
                                          </p:val>
                                        </p:tav>
                                        <p:tav tm="100000">
                                          <p:val>
                                            <p:strVal val="#ppt_y"/>
                                          </p:val>
                                        </p:tav>
                                      </p:tavLst>
                                    </p:anim>
                                  </p:childTnLst>
                                </p:cTn>
                              </p:par>
                            </p:childTnLst>
                          </p:cTn>
                        </p:par>
                        <p:par>
                          <p:cTn id="73" fill="hold">
                            <p:stCondLst>
                              <p:cond delay="2750"/>
                            </p:stCondLst>
                            <p:childTnLst>
                              <p:par>
                                <p:cTn id="74" presetID="32" presetClass="emph" presetSubtype="0" fill="hold" grpId="0" nodeType="afterEffect">
                                  <p:stCondLst>
                                    <p:cond delay="0"/>
                                  </p:stCondLst>
                                  <p:childTnLst>
                                    <p:animRot by="120000">
                                      <p:cBhvr>
                                        <p:cTn id="75" dur="100" fill="hold">
                                          <p:stCondLst>
                                            <p:cond delay="0"/>
                                          </p:stCondLst>
                                        </p:cTn>
                                        <p:tgtEl>
                                          <p:spTgt spid="5"/>
                                        </p:tgtEl>
                                        <p:attrNameLst>
                                          <p:attrName>r</p:attrName>
                                        </p:attrNameLst>
                                      </p:cBhvr>
                                    </p:animRot>
                                    <p:animRot by="-240000">
                                      <p:cBhvr>
                                        <p:cTn id="76" dur="200" fill="hold">
                                          <p:stCondLst>
                                            <p:cond delay="200"/>
                                          </p:stCondLst>
                                        </p:cTn>
                                        <p:tgtEl>
                                          <p:spTgt spid="5"/>
                                        </p:tgtEl>
                                        <p:attrNameLst>
                                          <p:attrName>r</p:attrName>
                                        </p:attrNameLst>
                                      </p:cBhvr>
                                    </p:animRot>
                                    <p:animRot by="240000">
                                      <p:cBhvr>
                                        <p:cTn id="77" dur="200" fill="hold">
                                          <p:stCondLst>
                                            <p:cond delay="400"/>
                                          </p:stCondLst>
                                        </p:cTn>
                                        <p:tgtEl>
                                          <p:spTgt spid="5"/>
                                        </p:tgtEl>
                                        <p:attrNameLst>
                                          <p:attrName>r</p:attrName>
                                        </p:attrNameLst>
                                      </p:cBhvr>
                                    </p:animRot>
                                    <p:animRot by="-240000">
                                      <p:cBhvr>
                                        <p:cTn id="78" dur="200" fill="hold">
                                          <p:stCondLst>
                                            <p:cond delay="600"/>
                                          </p:stCondLst>
                                        </p:cTn>
                                        <p:tgtEl>
                                          <p:spTgt spid="5"/>
                                        </p:tgtEl>
                                        <p:attrNameLst>
                                          <p:attrName>r</p:attrName>
                                        </p:attrNameLst>
                                      </p:cBhvr>
                                    </p:animRot>
                                    <p:animRot by="120000">
                                      <p:cBhvr>
                                        <p:cTn id="79"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7" grpId="0"/>
      <p:bldP spid="1048608"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07" name="Title 1"/>
          <p:cNvSpPr>
            <a:spLocks noGrp="1"/>
          </p:cNvSpPr>
          <p:nvPr>
            <p:ph type="title"/>
          </p:nvPr>
        </p:nvSpPr>
        <p:spPr>
          <a:xfrm>
            <a:off x="473526" y="179614"/>
            <a:ext cx="9944102" cy="930729"/>
          </a:xfrm>
        </p:spPr>
        <p:txBody>
          <a:bodyPr>
            <a:noAutofit/>
          </a:bodyPr>
          <a:lstStyle/>
          <a:p>
            <a:pPr algn="ctr"/>
            <a:r>
              <a:rPr lang="en-US" sz="4400" dirty="0">
                <a:solidFill>
                  <a:srgbClr val="FFC000"/>
                </a:solidFill>
                <a:latin typeface="Algerian" panose="04020705040A02060702" pitchFamily="82" charset="0"/>
              </a:rPr>
              <a:t>			</a:t>
            </a:r>
            <a:r>
              <a:rPr lang="en-US" sz="4400" b="1" dirty="0">
                <a:solidFill>
                  <a:srgbClr val="00B050"/>
                </a:solidFill>
                <a:latin typeface="Algerian" panose="04020705040A02060702" pitchFamily="82" charset="0"/>
              </a:rPr>
              <a:t>Roles on A scrum Agile-Team</a:t>
            </a:r>
          </a:p>
        </p:txBody>
      </p:sp>
      <p:sp>
        <p:nvSpPr>
          <p:cNvPr id="1048608" name="Content Placeholder 2"/>
          <p:cNvSpPr>
            <a:spLocks noGrp="1"/>
          </p:cNvSpPr>
          <p:nvPr>
            <p:ph idx="1"/>
          </p:nvPr>
        </p:nvSpPr>
        <p:spPr>
          <a:xfrm>
            <a:off x="473526" y="1110343"/>
            <a:ext cx="10907487" cy="5486400"/>
          </a:xfrm>
        </p:spPr>
        <p:txBody>
          <a:bodyPr>
            <a:noAutofit/>
          </a:bodyPr>
          <a:lstStyle/>
          <a:p>
            <a:r>
              <a:rPr lang="en-US" sz="2400" b="1" dirty="0">
                <a:solidFill>
                  <a:srgbClr val="7030A0"/>
                </a:solidFill>
                <a:latin typeface="+mj-lt"/>
              </a:rPr>
              <a:t>Scrum-agile teams, usually comprise of:</a:t>
            </a:r>
          </a:p>
          <a:p>
            <a:pPr marL="457200" indent="-457200">
              <a:buFont typeface="+mj-lt"/>
              <a:buAutoNum type="arabicPeriod"/>
            </a:pPr>
            <a:r>
              <a:rPr lang="en-US" sz="2400" b="1" dirty="0">
                <a:solidFill>
                  <a:srgbClr val="7030A0"/>
                </a:solidFill>
                <a:latin typeface="+mj-lt"/>
              </a:rPr>
              <a:t>The scrum master</a:t>
            </a:r>
          </a:p>
          <a:p>
            <a:pPr marL="857250" lvl="1" indent="-457200">
              <a:buFont typeface="Wingdings" panose="05000000000000000000" pitchFamily="2" charset="2"/>
              <a:buChar char="ü"/>
            </a:pPr>
            <a:r>
              <a:rPr lang="en-US" sz="2400" b="1" dirty="0">
                <a:solidFill>
                  <a:srgbClr val="7030A0"/>
                </a:solidFill>
                <a:latin typeface="+mj-lt"/>
              </a:rPr>
              <a:t>They remove impediments and help team members apply the agile practices to assure success in software development process.</a:t>
            </a:r>
          </a:p>
          <a:p>
            <a:pPr marL="457200" indent="-457200">
              <a:buFont typeface="+mj-lt"/>
              <a:buAutoNum type="arabicPeriod"/>
            </a:pPr>
            <a:r>
              <a:rPr lang="en-US" sz="2400" b="1" dirty="0">
                <a:solidFill>
                  <a:srgbClr val="7030A0"/>
                </a:solidFill>
                <a:latin typeface="+mj-lt"/>
              </a:rPr>
              <a:t>Product owner- entrusted with the duty of identifying ideal features and featuring them in list that’s organized according to preference</a:t>
            </a:r>
          </a:p>
          <a:p>
            <a:pPr marL="857250" lvl="1" indent="-457200">
              <a:buFont typeface="Wingdings" panose="05000000000000000000" pitchFamily="2" charset="2"/>
              <a:buChar char="ü"/>
            </a:pPr>
            <a:r>
              <a:rPr lang="en-US" sz="2400" b="1" dirty="0">
                <a:solidFill>
                  <a:srgbClr val="7030A0"/>
                </a:solidFill>
                <a:latin typeface="+mj-lt"/>
              </a:rPr>
              <a:t>They reject and accepting items for product backlog</a:t>
            </a:r>
          </a:p>
          <a:p>
            <a:pPr marL="457200" indent="-457200">
              <a:buFont typeface="+mj-lt"/>
              <a:buAutoNum type="arabicPeriod"/>
            </a:pPr>
            <a:r>
              <a:rPr lang="en-US" sz="2400" b="1" dirty="0">
                <a:solidFill>
                  <a:srgbClr val="7030A0"/>
                </a:solidFill>
                <a:latin typeface="+mj-lt"/>
              </a:rPr>
              <a:t>Development teams-responsible for developing and delivering committed and requested product increment. 	</a:t>
            </a:r>
          </a:p>
          <a:p>
            <a:pPr marL="857250" lvl="1" indent="-457200">
              <a:buFont typeface="Wingdings" panose="05000000000000000000" pitchFamily="2" charset="2"/>
              <a:buChar char="ü"/>
            </a:pPr>
            <a:r>
              <a:rPr lang="en-US" sz="2400" b="1" dirty="0">
                <a:solidFill>
                  <a:srgbClr val="7030A0"/>
                </a:solidFill>
                <a:latin typeface="+mj-lt"/>
              </a:rPr>
              <a:t>The teams include developers and testers of the software.</a:t>
            </a:r>
          </a:p>
          <a:p>
            <a:pPr marL="857250" lvl="1" indent="-457200">
              <a:buFont typeface="Wingdings" panose="05000000000000000000" pitchFamily="2" charset="2"/>
              <a:buChar char="ü"/>
            </a:pPr>
            <a:r>
              <a:rPr lang="en-US" sz="2400" b="1" dirty="0">
                <a:solidFill>
                  <a:srgbClr val="7030A0"/>
                </a:solidFill>
                <a:latin typeface="+mj-lt"/>
              </a:rPr>
              <a:t>They decide the number of items to use in building a sprint (</a:t>
            </a:r>
            <a:r>
              <a:rPr lang="en-US" sz="2400" b="1" dirty="0" err="1">
                <a:solidFill>
                  <a:srgbClr val="7030A0"/>
                </a:solidFill>
                <a:latin typeface="+mj-lt"/>
              </a:rPr>
              <a:t>Jayaraman</a:t>
            </a:r>
            <a:r>
              <a:rPr lang="en-US" sz="2400" b="1" dirty="0">
                <a:solidFill>
                  <a:srgbClr val="7030A0"/>
                </a:solidFill>
                <a:latin typeface="+mj-lt"/>
              </a:rPr>
              <a:t>, </a:t>
            </a:r>
            <a:r>
              <a:rPr lang="en-US" sz="2400" b="1" dirty="0" err="1">
                <a:solidFill>
                  <a:srgbClr val="7030A0"/>
                </a:solidFill>
                <a:latin typeface="+mj-lt"/>
              </a:rPr>
              <a:t>n.d</a:t>
            </a:r>
            <a:r>
              <a:rPr lang="en-US" sz="2400" b="1" dirty="0">
                <a:solidFill>
                  <a:srgbClr val="7030A0"/>
                </a:solidFill>
                <a:latin typeface="+mj-lt"/>
              </a:rPr>
              <a:t>).</a:t>
            </a:r>
          </a:p>
          <a:p>
            <a:pPr marL="857250" lvl="1" indent="-457200">
              <a:buFont typeface="Wingdings" panose="05000000000000000000" pitchFamily="2" charset="2"/>
              <a:buChar char="ü"/>
            </a:pPr>
            <a:endParaRPr lang="en-US" sz="2400" b="1" dirty="0">
              <a:solidFill>
                <a:srgbClr val="FF0000"/>
              </a:solidFill>
              <a:latin typeface="+mj-lt"/>
            </a:endParaRPr>
          </a:p>
          <a:p>
            <a:pPr marL="0" indent="0">
              <a:buNone/>
            </a:pPr>
            <a:r>
              <a:rPr lang="en-US" sz="2400" b="1" dirty="0">
                <a:solidFill>
                  <a:srgbClr val="FF0000"/>
                </a:solidFill>
                <a:latin typeface="+mj-lt"/>
              </a:rPr>
              <a:t> </a:t>
            </a:r>
          </a:p>
          <a:p>
            <a:pPr marL="0" indent="0">
              <a:buNone/>
            </a:pPr>
            <a:r>
              <a:rPr lang="en-US" sz="2400" b="1" dirty="0">
                <a:solidFill>
                  <a:srgbClr val="FF0000"/>
                </a:solidFill>
                <a:latin typeface="+mj-lt"/>
              </a:rPr>
              <a:t> </a:t>
            </a:r>
          </a:p>
          <a:p>
            <a:pPr marL="0" indent="0">
              <a:buNone/>
            </a:pPr>
            <a:endParaRPr lang="en-US" sz="2400" b="1" dirty="0">
              <a:solidFill>
                <a:srgbClr val="FF0000"/>
              </a:solidFill>
              <a:latin typeface="+mj-lt"/>
            </a:endParaRPr>
          </a:p>
          <a:p>
            <a:pPr>
              <a:buFont typeface="Wingdings" panose="05000000000000000000" pitchFamily="2" charset="2"/>
              <a:buChar char="v"/>
            </a:pPr>
            <a:endParaRPr lang="en-US" sz="2400" b="1" dirty="0">
              <a:solidFill>
                <a:srgbClr val="FF0000"/>
              </a:solidFill>
              <a:latin typeface="+mj-lt"/>
            </a:endParaRPr>
          </a:p>
          <a:p>
            <a:pPr>
              <a:buFont typeface="Wingdings" panose="05000000000000000000" pitchFamily="2" charset="2"/>
              <a:buChar char="v"/>
            </a:pPr>
            <a:endParaRPr lang="en-US" sz="2400" b="1" dirty="0">
              <a:solidFill>
                <a:srgbClr val="FF0000"/>
              </a:solidFill>
              <a:latin typeface="+mj-lt"/>
            </a:endParaRPr>
          </a:p>
        </p:txBody>
      </p:sp>
    </p:spTree>
    <p:extLst>
      <p:ext uri="{BB962C8B-B14F-4D97-AF65-F5344CB8AC3E}">
        <p14:creationId xmlns:p14="http://schemas.microsoft.com/office/powerpoint/2010/main" val="137368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8607"/>
                                        </p:tgtEl>
                                        <p:attrNameLst>
                                          <p:attrName>style.visibility</p:attrName>
                                        </p:attrNameLst>
                                      </p:cBhvr>
                                      <p:to>
                                        <p:strVal val="visible"/>
                                      </p:to>
                                    </p:set>
                                    <p:animEffect transition="in" filter="fade">
                                      <p:cBhvr>
                                        <p:cTn id="7" dur="1000"/>
                                        <p:tgtEl>
                                          <p:spTgt spid="1048607"/>
                                        </p:tgtEl>
                                      </p:cBhvr>
                                    </p:animEffect>
                                    <p:anim calcmode="lin" valueType="num">
                                      <p:cBhvr>
                                        <p:cTn id="8" dur="1000" fill="hold"/>
                                        <p:tgtEl>
                                          <p:spTgt spid="1048607"/>
                                        </p:tgtEl>
                                        <p:attrNameLst>
                                          <p:attrName>ppt_x</p:attrName>
                                        </p:attrNameLst>
                                      </p:cBhvr>
                                      <p:tavLst>
                                        <p:tav tm="0">
                                          <p:val>
                                            <p:strVal val="#ppt_x"/>
                                          </p:val>
                                        </p:tav>
                                        <p:tav tm="100000">
                                          <p:val>
                                            <p:strVal val="#ppt_x"/>
                                          </p:val>
                                        </p:tav>
                                      </p:tavLst>
                                    </p:anim>
                                    <p:anim calcmode="lin" valueType="num">
                                      <p:cBhvr>
                                        <p:cTn id="9" dur="1000" fill="hold"/>
                                        <p:tgtEl>
                                          <p:spTgt spid="10486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07" name="Title 1"/>
          <p:cNvSpPr>
            <a:spLocks noGrp="1"/>
          </p:cNvSpPr>
          <p:nvPr>
            <p:ph type="title"/>
          </p:nvPr>
        </p:nvSpPr>
        <p:spPr>
          <a:xfrm>
            <a:off x="223156" y="391886"/>
            <a:ext cx="10891158" cy="1112921"/>
          </a:xfrm>
        </p:spPr>
        <p:txBody>
          <a:bodyPr>
            <a:noAutofit/>
          </a:bodyPr>
          <a:lstStyle/>
          <a:p>
            <a:pPr algn="ctr"/>
            <a:r>
              <a:rPr lang="en-US" sz="4400" dirty="0">
                <a:solidFill>
                  <a:srgbClr val="00B050"/>
                </a:solidFill>
                <a:latin typeface="Algerian" panose="04020705040A02060702" pitchFamily="82" charset="0"/>
              </a:rPr>
              <a:t>SLDC Phases in Agile </a:t>
            </a:r>
            <a:endParaRPr lang="en-US" sz="3200" b="1" dirty="0">
              <a:solidFill>
                <a:srgbClr val="00B050"/>
              </a:solidFill>
              <a:latin typeface="Algerian" panose="04020705040A02060702" pitchFamily="82" charset="0"/>
            </a:endParaRPr>
          </a:p>
        </p:txBody>
      </p:sp>
      <p:sp>
        <p:nvSpPr>
          <p:cNvPr id="1048608" name="Content Placeholder 2"/>
          <p:cNvSpPr>
            <a:spLocks noGrp="1"/>
          </p:cNvSpPr>
          <p:nvPr>
            <p:ph idx="1"/>
          </p:nvPr>
        </p:nvSpPr>
        <p:spPr>
          <a:xfrm>
            <a:off x="5668735" y="1504808"/>
            <a:ext cx="6300109" cy="4912322"/>
          </a:xfrm>
        </p:spPr>
        <p:txBody>
          <a:bodyPr>
            <a:normAutofit lnSpcReduction="10000"/>
          </a:bodyPr>
          <a:lstStyle/>
          <a:p>
            <a:pPr>
              <a:buFont typeface="Wingdings" panose="05000000000000000000" pitchFamily="2" charset="2"/>
              <a:buChar char="v"/>
            </a:pPr>
            <a:r>
              <a:rPr lang="en-US" sz="2800" b="1" dirty="0">
                <a:solidFill>
                  <a:srgbClr val="FF0000"/>
                </a:solidFill>
              </a:rPr>
              <a:t>The SDLC phases in agile approach start with:</a:t>
            </a:r>
          </a:p>
          <a:p>
            <a:pPr marL="914400" lvl="1" indent="-457200">
              <a:buFont typeface="+mj-lt"/>
              <a:buAutoNum type="arabicPeriod"/>
            </a:pPr>
            <a:r>
              <a:rPr lang="en-US" sz="2800" b="1" dirty="0">
                <a:solidFill>
                  <a:srgbClr val="FF0000"/>
                </a:solidFill>
              </a:rPr>
              <a:t>Gathering requirements;</a:t>
            </a:r>
          </a:p>
          <a:p>
            <a:pPr marL="914400" lvl="1" indent="-457200">
              <a:buFont typeface="+mj-lt"/>
              <a:buAutoNum type="arabicPeriod"/>
            </a:pPr>
            <a:r>
              <a:rPr lang="en-US" sz="2800" b="1" dirty="0">
                <a:solidFill>
                  <a:srgbClr val="FF0000"/>
                </a:solidFill>
              </a:rPr>
              <a:t>Design;</a:t>
            </a:r>
          </a:p>
          <a:p>
            <a:pPr marL="914400" lvl="1" indent="-457200">
              <a:buFont typeface="+mj-lt"/>
              <a:buAutoNum type="arabicPeriod"/>
            </a:pPr>
            <a:r>
              <a:rPr lang="en-US" sz="2800" b="1" dirty="0">
                <a:solidFill>
                  <a:srgbClr val="FF0000"/>
                </a:solidFill>
              </a:rPr>
              <a:t>Development and coding;</a:t>
            </a:r>
          </a:p>
          <a:p>
            <a:pPr marL="914400" lvl="1" indent="-457200">
              <a:buFont typeface="+mj-lt"/>
              <a:buAutoNum type="arabicPeriod"/>
            </a:pPr>
            <a:r>
              <a:rPr lang="en-US" sz="2800" b="1" dirty="0">
                <a:solidFill>
                  <a:srgbClr val="FF0000"/>
                </a:solidFill>
              </a:rPr>
              <a:t>Integration &amp; testing;</a:t>
            </a:r>
          </a:p>
          <a:p>
            <a:pPr marL="914400" lvl="1" indent="-457200">
              <a:buFont typeface="+mj-lt"/>
              <a:buAutoNum type="arabicPeriod"/>
            </a:pPr>
            <a:r>
              <a:rPr lang="en-US" sz="2800" b="1" dirty="0">
                <a:solidFill>
                  <a:srgbClr val="FF0000"/>
                </a:solidFill>
              </a:rPr>
              <a:t>Implementation &amp; Coding, and ends with; </a:t>
            </a:r>
          </a:p>
          <a:p>
            <a:pPr marL="914400" lvl="1" indent="-457200">
              <a:buFont typeface="+mj-lt"/>
              <a:buAutoNum type="arabicPeriod"/>
            </a:pPr>
            <a:r>
              <a:rPr lang="en-US" sz="2800" b="1" dirty="0">
                <a:solidFill>
                  <a:srgbClr val="FF0000"/>
                </a:solidFill>
              </a:rPr>
              <a:t>Review</a:t>
            </a:r>
          </a:p>
          <a:p>
            <a:pPr marL="0" indent="0">
              <a:buNone/>
            </a:pPr>
            <a:r>
              <a:rPr lang="en-US" sz="2400" b="1" dirty="0">
                <a:solidFill>
                  <a:srgbClr val="FF0000"/>
                </a:solidFill>
              </a:rPr>
              <a:t>     </a:t>
            </a:r>
            <a:endParaRPr lang="en-US" sz="2400" b="1" dirty="0">
              <a:solidFill>
                <a:schemeClr val="accent5"/>
              </a:solidFill>
            </a:endParaRPr>
          </a:p>
          <a:p>
            <a:pPr>
              <a:buFont typeface="Wingdings" panose="05000000000000000000" pitchFamily="2" charset="2"/>
              <a:buChar char="v"/>
            </a:pPr>
            <a:endParaRPr lang="en-US" sz="2400" b="1" dirty="0">
              <a:solidFill>
                <a:srgbClr val="FF0000"/>
              </a:solidFill>
            </a:endParaRPr>
          </a:p>
        </p:txBody>
      </p:sp>
      <p:sp>
        <p:nvSpPr>
          <p:cNvPr id="5" name="Title 1"/>
          <p:cNvSpPr txBox="1">
            <a:spLocks/>
          </p:cNvSpPr>
          <p:nvPr/>
        </p:nvSpPr>
        <p:spPr>
          <a:xfrm>
            <a:off x="574222" y="5976257"/>
            <a:ext cx="5094513" cy="8076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dirty="0">
              <a:solidFill>
                <a:schemeClr val="tx1"/>
              </a:solidFill>
            </a:endParaRPr>
          </a:p>
        </p:txBody>
      </p:sp>
      <p:pic>
        <p:nvPicPr>
          <p:cNvPr id="2050" name="Picture 2" descr="Agile SDLC: How Your Project Can Benefit From This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156" y="1760220"/>
            <a:ext cx="5445579" cy="409787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65414" y="5858092"/>
            <a:ext cx="3951515" cy="461665"/>
          </a:xfrm>
          <a:prstGeom prst="rect">
            <a:avLst/>
          </a:prstGeom>
        </p:spPr>
        <p:txBody>
          <a:bodyPr wrap="square">
            <a:spAutoFit/>
          </a:bodyPr>
          <a:lstStyle/>
          <a:p>
            <a:r>
              <a:rPr lang="en-US" sz="2400" b="1" dirty="0">
                <a:solidFill>
                  <a:srgbClr val="FF0000"/>
                </a:solidFill>
                <a:latin typeface="+mj-lt"/>
              </a:rPr>
              <a:t>(</a:t>
            </a:r>
            <a:r>
              <a:rPr lang="en-US" sz="2400" b="1" dirty="0" err="1">
                <a:solidFill>
                  <a:srgbClr val="FF0000"/>
                </a:solidFill>
                <a:latin typeface="+mj-lt"/>
              </a:rPr>
              <a:t>Anurina</a:t>
            </a:r>
            <a:r>
              <a:rPr lang="en-US" sz="2400" b="1" dirty="0">
                <a:solidFill>
                  <a:srgbClr val="FF0000"/>
                </a:solidFill>
                <a:latin typeface="+mj-lt"/>
              </a:rPr>
              <a:t>, 2021). </a:t>
            </a:r>
            <a:endParaRPr lang="en-GB" sz="2400" b="1" dirty="0">
              <a:solidFill>
                <a:srgbClr val="FF0000"/>
              </a:solidFill>
              <a:latin typeface="+mj-lt"/>
            </a:endParaRPr>
          </a:p>
        </p:txBody>
      </p:sp>
    </p:spTree>
    <p:extLst>
      <p:ext uri="{BB962C8B-B14F-4D97-AF65-F5344CB8AC3E}">
        <p14:creationId xmlns:p14="http://schemas.microsoft.com/office/powerpoint/2010/main" val="348066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8607"/>
                                        </p:tgtEl>
                                        <p:attrNameLst>
                                          <p:attrName>style.visibility</p:attrName>
                                        </p:attrNameLst>
                                      </p:cBhvr>
                                      <p:to>
                                        <p:strVal val="visible"/>
                                      </p:to>
                                    </p:set>
                                    <p:animEffect transition="in" filter="fade">
                                      <p:cBhvr>
                                        <p:cTn id="7" dur="1000"/>
                                        <p:tgtEl>
                                          <p:spTgt spid="1048607"/>
                                        </p:tgtEl>
                                      </p:cBhvr>
                                    </p:animEffect>
                                    <p:anim calcmode="lin" valueType="num">
                                      <p:cBhvr>
                                        <p:cTn id="8" dur="1000" fill="hold"/>
                                        <p:tgtEl>
                                          <p:spTgt spid="1048607"/>
                                        </p:tgtEl>
                                        <p:attrNameLst>
                                          <p:attrName>ppt_x</p:attrName>
                                        </p:attrNameLst>
                                      </p:cBhvr>
                                      <p:tavLst>
                                        <p:tav tm="0">
                                          <p:val>
                                            <p:strVal val="#ppt_x"/>
                                          </p:val>
                                        </p:tav>
                                        <p:tav tm="100000">
                                          <p:val>
                                            <p:strVal val="#ppt_x"/>
                                          </p:val>
                                        </p:tav>
                                      </p:tavLst>
                                    </p:anim>
                                    <p:anim calcmode="lin" valueType="num">
                                      <p:cBhvr>
                                        <p:cTn id="9" dur="1000" fill="hold"/>
                                        <p:tgtEl>
                                          <p:spTgt spid="104860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2" presetClass="emph" presetSubtype="0" fill="hold" grpId="0" nodeType="clickEffect" nodePh="1">
                                  <p:stCondLst>
                                    <p:cond delay="0"/>
                                  </p:stCondLst>
                                  <p:endCondLst>
                                    <p:cond evt="begin" delay="0">
                                      <p:tn val="12"/>
                                    </p:cond>
                                  </p:endCondLst>
                                  <p:childTnLst>
                                    <p:animRot by="120000">
                                      <p:cBhvr>
                                        <p:cTn id="13" dur="100" fill="hold">
                                          <p:stCondLst>
                                            <p:cond delay="0"/>
                                          </p:stCondLst>
                                        </p:cTn>
                                        <p:tgtEl>
                                          <p:spTgt spid="5"/>
                                        </p:tgtEl>
                                        <p:attrNameLst>
                                          <p:attrName>r</p:attrName>
                                        </p:attrNameLst>
                                      </p:cBhvr>
                                    </p:animRot>
                                    <p:animRot by="-240000">
                                      <p:cBhvr>
                                        <p:cTn id="14" dur="200" fill="hold">
                                          <p:stCondLst>
                                            <p:cond delay="200"/>
                                          </p:stCondLst>
                                        </p:cTn>
                                        <p:tgtEl>
                                          <p:spTgt spid="5"/>
                                        </p:tgtEl>
                                        <p:attrNameLst>
                                          <p:attrName>r</p:attrName>
                                        </p:attrNameLst>
                                      </p:cBhvr>
                                    </p:animRot>
                                    <p:animRot by="240000">
                                      <p:cBhvr>
                                        <p:cTn id="15" dur="200" fill="hold">
                                          <p:stCondLst>
                                            <p:cond delay="400"/>
                                          </p:stCondLst>
                                        </p:cTn>
                                        <p:tgtEl>
                                          <p:spTgt spid="5"/>
                                        </p:tgtEl>
                                        <p:attrNameLst>
                                          <p:attrName>r</p:attrName>
                                        </p:attrNameLst>
                                      </p:cBhvr>
                                    </p:animRot>
                                    <p:animRot by="-240000">
                                      <p:cBhvr>
                                        <p:cTn id="16" dur="200" fill="hold">
                                          <p:stCondLst>
                                            <p:cond delay="600"/>
                                          </p:stCondLst>
                                        </p:cTn>
                                        <p:tgtEl>
                                          <p:spTgt spid="5"/>
                                        </p:tgtEl>
                                        <p:attrNameLst>
                                          <p:attrName>r</p:attrName>
                                        </p:attrNameLst>
                                      </p:cBhvr>
                                    </p:animRot>
                                    <p:animRot by="120000">
                                      <p:cBhvr>
                                        <p:cTn id="17"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7"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07" name="Title 1"/>
          <p:cNvSpPr>
            <a:spLocks noGrp="1"/>
          </p:cNvSpPr>
          <p:nvPr>
            <p:ph type="title"/>
          </p:nvPr>
        </p:nvSpPr>
        <p:spPr>
          <a:xfrm>
            <a:off x="916911" y="221723"/>
            <a:ext cx="11275089" cy="1126672"/>
          </a:xfrm>
        </p:spPr>
        <p:txBody>
          <a:bodyPr>
            <a:noAutofit/>
          </a:bodyPr>
          <a:lstStyle/>
          <a:p>
            <a:pPr algn="ctr"/>
            <a:r>
              <a:rPr lang="en-US" sz="4400" dirty="0">
                <a:solidFill>
                  <a:srgbClr val="FFC000"/>
                </a:solidFill>
                <a:latin typeface="Algerian" panose="04020705040A02060702" pitchFamily="82" charset="0"/>
              </a:rPr>
              <a:t>Waterfall Approach 		</a:t>
            </a:r>
            <a:endParaRPr lang="en-US" b="1" dirty="0">
              <a:solidFill>
                <a:srgbClr val="00B050"/>
              </a:solidFill>
              <a:latin typeface="Algerian" panose="04020705040A02060702" pitchFamily="82" charset="0"/>
            </a:endParaRPr>
          </a:p>
        </p:txBody>
      </p:sp>
      <p:sp>
        <p:nvSpPr>
          <p:cNvPr id="1048608" name="Content Placeholder 2"/>
          <p:cNvSpPr>
            <a:spLocks noGrp="1"/>
          </p:cNvSpPr>
          <p:nvPr>
            <p:ph idx="1"/>
          </p:nvPr>
        </p:nvSpPr>
        <p:spPr>
          <a:xfrm>
            <a:off x="228601" y="1420584"/>
            <a:ext cx="6820914" cy="5290458"/>
          </a:xfrm>
        </p:spPr>
        <p:txBody>
          <a:bodyPr>
            <a:normAutofit lnSpcReduction="10000"/>
          </a:bodyPr>
          <a:lstStyle/>
          <a:p>
            <a:r>
              <a:rPr lang="en-US" sz="2800" b="1" dirty="0">
                <a:solidFill>
                  <a:srgbClr val="FF0000"/>
                </a:solidFill>
                <a:latin typeface="+mj-lt"/>
              </a:rPr>
              <a:t>Problems in the waterfall methodology are handled before the next phase </a:t>
            </a:r>
          </a:p>
          <a:p>
            <a:r>
              <a:rPr lang="en-US" sz="2800" b="1" dirty="0">
                <a:solidFill>
                  <a:srgbClr val="FF0000"/>
                </a:solidFill>
                <a:latin typeface="+mj-lt"/>
              </a:rPr>
              <a:t>Here, the development process of a software follows a linear sequential flow. </a:t>
            </a:r>
          </a:p>
          <a:p>
            <a:r>
              <a:rPr lang="en-US" sz="2800" b="1" dirty="0">
                <a:solidFill>
                  <a:srgbClr val="FF0000"/>
                </a:solidFill>
                <a:latin typeface="+mj-lt"/>
              </a:rPr>
              <a:t>Therefore, each phase’s problems are dealt at that stage.</a:t>
            </a:r>
          </a:p>
          <a:p>
            <a:r>
              <a:rPr lang="en-US" sz="2800" b="1" dirty="0">
                <a:solidFill>
                  <a:srgbClr val="FF0000"/>
                </a:solidFill>
                <a:latin typeface="+mj-lt"/>
              </a:rPr>
              <a:t>If a user requirement changes during the process, it will not be captured until the maintenance phase (Tutorial points, </a:t>
            </a:r>
            <a:r>
              <a:rPr lang="en-US" sz="2800" b="1" dirty="0" err="1">
                <a:solidFill>
                  <a:srgbClr val="FF0000"/>
                </a:solidFill>
                <a:latin typeface="+mj-lt"/>
              </a:rPr>
              <a:t>n.d</a:t>
            </a:r>
            <a:r>
              <a:rPr lang="en-US" sz="2800" b="1" dirty="0">
                <a:solidFill>
                  <a:srgbClr val="FF0000"/>
                </a:solidFill>
                <a:latin typeface="+mj-lt"/>
              </a:rPr>
              <a:t>).</a:t>
            </a:r>
            <a:endParaRPr lang="en-GB" sz="2800" b="1" dirty="0">
              <a:solidFill>
                <a:srgbClr val="FF0000"/>
              </a:solidFill>
              <a:latin typeface="+mj-lt"/>
            </a:endParaRPr>
          </a:p>
        </p:txBody>
      </p:sp>
      <p:sp>
        <p:nvSpPr>
          <p:cNvPr id="7" name="Title 1"/>
          <p:cNvSpPr txBox="1">
            <a:spLocks/>
          </p:cNvSpPr>
          <p:nvPr/>
        </p:nvSpPr>
        <p:spPr>
          <a:xfrm>
            <a:off x="7734299" y="6179507"/>
            <a:ext cx="4204908" cy="4898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FF0000"/>
                </a:solidFill>
              </a:rPr>
              <a:t>(</a:t>
            </a:r>
            <a:r>
              <a:rPr lang="en-US" sz="2400" b="1" dirty="0" err="1">
                <a:solidFill>
                  <a:srgbClr val="FF0000"/>
                </a:solidFill>
              </a:rPr>
              <a:t>Ouriken</a:t>
            </a:r>
            <a:r>
              <a:rPr lang="en-US" sz="2400" b="1" dirty="0">
                <a:solidFill>
                  <a:srgbClr val="FF0000"/>
                </a:solidFill>
              </a:rPr>
              <a:t>, 2019).</a:t>
            </a:r>
            <a:endParaRPr lang="en-GB" sz="2400" b="1" dirty="0">
              <a:solidFill>
                <a:srgbClr val="FF0000"/>
              </a:solidFill>
            </a:endParaRPr>
          </a:p>
        </p:txBody>
      </p:sp>
      <p:pic>
        <p:nvPicPr>
          <p:cNvPr id="3074" name="Picture 2" descr="Which one is right for you: Waterfall or Agil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9515" y="1567542"/>
            <a:ext cx="5142486" cy="4474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11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8607"/>
                                        </p:tgtEl>
                                        <p:attrNameLst>
                                          <p:attrName>style.visibility</p:attrName>
                                        </p:attrNameLst>
                                      </p:cBhvr>
                                      <p:to>
                                        <p:strVal val="visible"/>
                                      </p:to>
                                    </p:set>
                                    <p:animEffect transition="in" filter="fade">
                                      <p:cBhvr>
                                        <p:cTn id="7" dur="1000"/>
                                        <p:tgtEl>
                                          <p:spTgt spid="1048607"/>
                                        </p:tgtEl>
                                      </p:cBhvr>
                                    </p:animEffect>
                                    <p:anim calcmode="lin" valueType="num">
                                      <p:cBhvr>
                                        <p:cTn id="8" dur="1000" fill="hold"/>
                                        <p:tgtEl>
                                          <p:spTgt spid="1048607"/>
                                        </p:tgtEl>
                                        <p:attrNameLst>
                                          <p:attrName>ppt_x</p:attrName>
                                        </p:attrNameLst>
                                      </p:cBhvr>
                                      <p:tavLst>
                                        <p:tav tm="0">
                                          <p:val>
                                            <p:strVal val="#ppt_x"/>
                                          </p:val>
                                        </p:tav>
                                        <p:tav tm="100000">
                                          <p:val>
                                            <p:strVal val="#ppt_x"/>
                                          </p:val>
                                        </p:tav>
                                      </p:tavLst>
                                    </p:anim>
                                    <p:anim calcmode="lin" valueType="num">
                                      <p:cBhvr>
                                        <p:cTn id="9" dur="1000" fill="hold"/>
                                        <p:tgtEl>
                                          <p:spTgt spid="104860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200"/>
                                  </p:stCondLst>
                                  <p:childTnLst>
                                    <p:set>
                                      <p:cBhvr>
                                        <p:cTn id="12" dur="1" fill="hold">
                                          <p:stCondLst>
                                            <p:cond delay="0"/>
                                          </p:stCondLst>
                                        </p:cTn>
                                        <p:tgtEl>
                                          <p:spTgt spid="1048608">
                                            <p:txEl>
                                              <p:pRg st="0" end="0"/>
                                            </p:txEl>
                                          </p:spTgt>
                                        </p:tgtEl>
                                        <p:attrNameLst>
                                          <p:attrName>style.visibility</p:attrName>
                                        </p:attrNameLst>
                                      </p:cBhvr>
                                      <p:to>
                                        <p:strVal val="visible"/>
                                      </p:to>
                                    </p:set>
                                    <p:animEffect transition="in" filter="fade">
                                      <p:cBhvr>
                                        <p:cTn id="13" dur="1200"/>
                                        <p:tgtEl>
                                          <p:spTgt spid="1048608">
                                            <p:txEl>
                                              <p:pRg st="0" end="0"/>
                                            </p:txEl>
                                          </p:spTgt>
                                        </p:tgtEl>
                                      </p:cBhvr>
                                    </p:animEffect>
                                    <p:anim calcmode="lin" valueType="num">
                                      <p:cBhvr>
                                        <p:cTn id="14" dur="1200" fill="hold"/>
                                        <p:tgtEl>
                                          <p:spTgt spid="1048608">
                                            <p:txEl>
                                              <p:pRg st="0" end="0"/>
                                            </p:txEl>
                                          </p:spTgt>
                                        </p:tgtEl>
                                        <p:attrNameLst>
                                          <p:attrName>ppt_x</p:attrName>
                                        </p:attrNameLst>
                                      </p:cBhvr>
                                      <p:tavLst>
                                        <p:tav tm="0">
                                          <p:val>
                                            <p:strVal val="#ppt_x"/>
                                          </p:val>
                                        </p:tav>
                                        <p:tav tm="100000">
                                          <p:val>
                                            <p:strVal val="#ppt_x"/>
                                          </p:val>
                                        </p:tav>
                                      </p:tavLst>
                                    </p:anim>
                                    <p:anim calcmode="lin" valueType="num">
                                      <p:cBhvr>
                                        <p:cTn id="15" dur="1200" fill="hold"/>
                                        <p:tgtEl>
                                          <p:spTgt spid="1048608">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400"/>
                            </p:stCondLst>
                            <p:childTnLst>
                              <p:par>
                                <p:cTn id="17" presetID="42" presetClass="entr" presetSubtype="0" fill="hold" grpId="0" nodeType="afterEffect">
                                  <p:stCondLst>
                                    <p:cond delay="200"/>
                                  </p:stCondLst>
                                  <p:childTnLst>
                                    <p:set>
                                      <p:cBhvr>
                                        <p:cTn id="18" dur="1" fill="hold">
                                          <p:stCondLst>
                                            <p:cond delay="0"/>
                                          </p:stCondLst>
                                        </p:cTn>
                                        <p:tgtEl>
                                          <p:spTgt spid="1048608">
                                            <p:txEl>
                                              <p:pRg st="1" end="1"/>
                                            </p:txEl>
                                          </p:spTgt>
                                        </p:tgtEl>
                                        <p:attrNameLst>
                                          <p:attrName>style.visibility</p:attrName>
                                        </p:attrNameLst>
                                      </p:cBhvr>
                                      <p:to>
                                        <p:strVal val="visible"/>
                                      </p:to>
                                    </p:set>
                                    <p:animEffect transition="in" filter="fade">
                                      <p:cBhvr>
                                        <p:cTn id="19" dur="1200"/>
                                        <p:tgtEl>
                                          <p:spTgt spid="1048608">
                                            <p:txEl>
                                              <p:pRg st="1" end="1"/>
                                            </p:txEl>
                                          </p:spTgt>
                                        </p:tgtEl>
                                      </p:cBhvr>
                                    </p:animEffect>
                                    <p:anim calcmode="lin" valueType="num">
                                      <p:cBhvr>
                                        <p:cTn id="20" dur="1200" fill="hold"/>
                                        <p:tgtEl>
                                          <p:spTgt spid="1048608">
                                            <p:txEl>
                                              <p:pRg st="1" end="1"/>
                                            </p:txEl>
                                          </p:spTgt>
                                        </p:tgtEl>
                                        <p:attrNameLst>
                                          <p:attrName>ppt_x</p:attrName>
                                        </p:attrNameLst>
                                      </p:cBhvr>
                                      <p:tavLst>
                                        <p:tav tm="0">
                                          <p:val>
                                            <p:strVal val="#ppt_x"/>
                                          </p:val>
                                        </p:tav>
                                        <p:tav tm="100000">
                                          <p:val>
                                            <p:strVal val="#ppt_x"/>
                                          </p:val>
                                        </p:tav>
                                      </p:tavLst>
                                    </p:anim>
                                    <p:anim calcmode="lin" valueType="num">
                                      <p:cBhvr>
                                        <p:cTn id="21" dur="1200" fill="hold"/>
                                        <p:tgtEl>
                                          <p:spTgt spid="1048608">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800"/>
                            </p:stCondLst>
                            <p:childTnLst>
                              <p:par>
                                <p:cTn id="23" presetID="42" presetClass="entr" presetSubtype="0" fill="hold" grpId="0" nodeType="afterEffect">
                                  <p:stCondLst>
                                    <p:cond delay="200"/>
                                  </p:stCondLst>
                                  <p:childTnLst>
                                    <p:set>
                                      <p:cBhvr>
                                        <p:cTn id="24" dur="1" fill="hold">
                                          <p:stCondLst>
                                            <p:cond delay="0"/>
                                          </p:stCondLst>
                                        </p:cTn>
                                        <p:tgtEl>
                                          <p:spTgt spid="1048608">
                                            <p:txEl>
                                              <p:pRg st="2" end="2"/>
                                            </p:txEl>
                                          </p:spTgt>
                                        </p:tgtEl>
                                        <p:attrNameLst>
                                          <p:attrName>style.visibility</p:attrName>
                                        </p:attrNameLst>
                                      </p:cBhvr>
                                      <p:to>
                                        <p:strVal val="visible"/>
                                      </p:to>
                                    </p:set>
                                    <p:animEffect transition="in" filter="fade">
                                      <p:cBhvr>
                                        <p:cTn id="25" dur="1200"/>
                                        <p:tgtEl>
                                          <p:spTgt spid="1048608">
                                            <p:txEl>
                                              <p:pRg st="2" end="2"/>
                                            </p:txEl>
                                          </p:spTgt>
                                        </p:tgtEl>
                                      </p:cBhvr>
                                    </p:animEffect>
                                    <p:anim calcmode="lin" valueType="num">
                                      <p:cBhvr>
                                        <p:cTn id="26" dur="1200" fill="hold"/>
                                        <p:tgtEl>
                                          <p:spTgt spid="1048608">
                                            <p:txEl>
                                              <p:pRg st="2" end="2"/>
                                            </p:txEl>
                                          </p:spTgt>
                                        </p:tgtEl>
                                        <p:attrNameLst>
                                          <p:attrName>ppt_x</p:attrName>
                                        </p:attrNameLst>
                                      </p:cBhvr>
                                      <p:tavLst>
                                        <p:tav tm="0">
                                          <p:val>
                                            <p:strVal val="#ppt_x"/>
                                          </p:val>
                                        </p:tav>
                                        <p:tav tm="100000">
                                          <p:val>
                                            <p:strVal val="#ppt_x"/>
                                          </p:val>
                                        </p:tav>
                                      </p:tavLst>
                                    </p:anim>
                                    <p:anim calcmode="lin" valueType="num">
                                      <p:cBhvr>
                                        <p:cTn id="27" dur="1200" fill="hold"/>
                                        <p:tgtEl>
                                          <p:spTgt spid="104860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200"/>
                                  </p:stCondLst>
                                  <p:childTnLst>
                                    <p:set>
                                      <p:cBhvr>
                                        <p:cTn id="31" dur="1" fill="hold">
                                          <p:stCondLst>
                                            <p:cond delay="0"/>
                                          </p:stCondLst>
                                        </p:cTn>
                                        <p:tgtEl>
                                          <p:spTgt spid="1048608">
                                            <p:txEl>
                                              <p:pRg st="3" end="3"/>
                                            </p:txEl>
                                          </p:spTgt>
                                        </p:tgtEl>
                                        <p:attrNameLst>
                                          <p:attrName>style.visibility</p:attrName>
                                        </p:attrNameLst>
                                      </p:cBhvr>
                                      <p:to>
                                        <p:strVal val="visible"/>
                                      </p:to>
                                    </p:set>
                                    <p:animEffect transition="in" filter="fade">
                                      <p:cBhvr>
                                        <p:cTn id="32" dur="1200"/>
                                        <p:tgtEl>
                                          <p:spTgt spid="1048608">
                                            <p:txEl>
                                              <p:pRg st="3" end="3"/>
                                            </p:txEl>
                                          </p:spTgt>
                                        </p:tgtEl>
                                      </p:cBhvr>
                                    </p:animEffect>
                                    <p:anim calcmode="lin" valueType="num">
                                      <p:cBhvr>
                                        <p:cTn id="33" dur="1200" fill="hold"/>
                                        <p:tgtEl>
                                          <p:spTgt spid="1048608">
                                            <p:txEl>
                                              <p:pRg st="3" end="3"/>
                                            </p:txEl>
                                          </p:spTgt>
                                        </p:tgtEl>
                                        <p:attrNameLst>
                                          <p:attrName>ppt_x</p:attrName>
                                        </p:attrNameLst>
                                      </p:cBhvr>
                                      <p:tavLst>
                                        <p:tav tm="0">
                                          <p:val>
                                            <p:strVal val="#ppt_x"/>
                                          </p:val>
                                        </p:tav>
                                        <p:tav tm="100000">
                                          <p:val>
                                            <p:strVal val="#ppt_x"/>
                                          </p:val>
                                        </p:tav>
                                      </p:tavLst>
                                    </p:anim>
                                    <p:anim calcmode="lin" valueType="num">
                                      <p:cBhvr>
                                        <p:cTn id="34" dur="1200" fill="hold"/>
                                        <p:tgtEl>
                                          <p:spTgt spid="1048608">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1400"/>
                            </p:stCondLst>
                            <p:childTnLst>
                              <p:par>
                                <p:cTn id="36" presetID="32" presetClass="emph" presetSubtype="0" fill="hold" grpId="0" nodeType="afterEffect">
                                  <p:stCondLst>
                                    <p:cond delay="0"/>
                                  </p:stCondLst>
                                  <p:childTnLst>
                                    <p:animRot by="120000">
                                      <p:cBhvr>
                                        <p:cTn id="37" dur="100" fill="hold">
                                          <p:stCondLst>
                                            <p:cond delay="0"/>
                                          </p:stCondLst>
                                        </p:cTn>
                                        <p:tgtEl>
                                          <p:spTgt spid="7"/>
                                        </p:tgtEl>
                                        <p:attrNameLst>
                                          <p:attrName>r</p:attrName>
                                        </p:attrNameLst>
                                      </p:cBhvr>
                                    </p:animRot>
                                    <p:animRot by="-240000">
                                      <p:cBhvr>
                                        <p:cTn id="38" dur="200" fill="hold">
                                          <p:stCondLst>
                                            <p:cond delay="200"/>
                                          </p:stCondLst>
                                        </p:cTn>
                                        <p:tgtEl>
                                          <p:spTgt spid="7"/>
                                        </p:tgtEl>
                                        <p:attrNameLst>
                                          <p:attrName>r</p:attrName>
                                        </p:attrNameLst>
                                      </p:cBhvr>
                                    </p:animRot>
                                    <p:animRot by="240000">
                                      <p:cBhvr>
                                        <p:cTn id="39" dur="200" fill="hold">
                                          <p:stCondLst>
                                            <p:cond delay="400"/>
                                          </p:stCondLst>
                                        </p:cTn>
                                        <p:tgtEl>
                                          <p:spTgt spid="7"/>
                                        </p:tgtEl>
                                        <p:attrNameLst>
                                          <p:attrName>r</p:attrName>
                                        </p:attrNameLst>
                                      </p:cBhvr>
                                    </p:animRot>
                                    <p:animRot by="-240000">
                                      <p:cBhvr>
                                        <p:cTn id="40" dur="200" fill="hold">
                                          <p:stCondLst>
                                            <p:cond delay="600"/>
                                          </p:stCondLst>
                                        </p:cTn>
                                        <p:tgtEl>
                                          <p:spTgt spid="7"/>
                                        </p:tgtEl>
                                        <p:attrNameLst>
                                          <p:attrName>r</p:attrName>
                                        </p:attrNameLst>
                                      </p:cBhvr>
                                    </p:animRot>
                                    <p:animRot by="120000">
                                      <p:cBhvr>
                                        <p:cTn id="41"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7" grpId="0"/>
      <p:bldP spid="1048608" grpId="0"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07" name="Title 1"/>
          <p:cNvSpPr>
            <a:spLocks noGrp="1"/>
          </p:cNvSpPr>
          <p:nvPr>
            <p:ph type="title"/>
          </p:nvPr>
        </p:nvSpPr>
        <p:spPr>
          <a:xfrm>
            <a:off x="751114" y="293914"/>
            <a:ext cx="11021786" cy="1371600"/>
          </a:xfrm>
        </p:spPr>
        <p:txBody>
          <a:bodyPr>
            <a:noAutofit/>
          </a:bodyPr>
          <a:lstStyle/>
          <a:p>
            <a:r>
              <a:rPr lang="en-US" sz="4400" dirty="0">
                <a:solidFill>
                  <a:srgbClr val="00B050"/>
                </a:solidFill>
                <a:latin typeface="Algerian" panose="04020705040A02060702" pitchFamily="82" charset="0"/>
              </a:rPr>
              <a:t>Factors to consider when deciding between Agile and waterfall</a:t>
            </a:r>
          </a:p>
        </p:txBody>
      </p:sp>
      <p:sp>
        <p:nvSpPr>
          <p:cNvPr id="1048608" name="Content Placeholder 2"/>
          <p:cNvSpPr>
            <a:spLocks noGrp="1"/>
          </p:cNvSpPr>
          <p:nvPr>
            <p:ph idx="1"/>
          </p:nvPr>
        </p:nvSpPr>
        <p:spPr>
          <a:xfrm>
            <a:off x="751114" y="1861457"/>
            <a:ext cx="10352313" cy="4460278"/>
          </a:xfrm>
        </p:spPr>
        <p:txBody>
          <a:bodyPr>
            <a:normAutofit/>
          </a:bodyPr>
          <a:lstStyle/>
          <a:p>
            <a:pPr>
              <a:buFont typeface="Wingdings" panose="05000000000000000000" pitchFamily="2" charset="2"/>
              <a:buChar char="v"/>
            </a:pPr>
            <a:r>
              <a:rPr lang="en-US" sz="2400" b="1" dirty="0">
                <a:solidFill>
                  <a:srgbClr val="FF0000"/>
                </a:solidFill>
              </a:rPr>
              <a:t>The agile approach and waterfall approach differ depict different disparities when guiding a project.</a:t>
            </a:r>
          </a:p>
          <a:p>
            <a:pPr>
              <a:buFont typeface="Wingdings" panose="05000000000000000000" pitchFamily="2" charset="2"/>
              <a:buChar char="v"/>
            </a:pPr>
            <a:r>
              <a:rPr lang="en-US" sz="2400" b="1" dirty="0">
                <a:solidFill>
                  <a:srgbClr val="FF0000"/>
                </a:solidFill>
              </a:rPr>
              <a:t>When deciding the approach to be used, the following will be considered:</a:t>
            </a:r>
          </a:p>
          <a:p>
            <a:pPr marL="914400" lvl="1" indent="-457200">
              <a:buFont typeface="+mj-lt"/>
              <a:buAutoNum type="arabicPeriod"/>
            </a:pPr>
            <a:r>
              <a:rPr lang="en-US" sz="2200" b="1" dirty="0">
                <a:solidFill>
                  <a:srgbClr val="FF0000"/>
                </a:solidFill>
              </a:rPr>
              <a:t>Customer involvement</a:t>
            </a:r>
          </a:p>
          <a:p>
            <a:pPr marL="914400" lvl="1" indent="-457200">
              <a:buFont typeface="+mj-lt"/>
              <a:buAutoNum type="arabicPeriod"/>
            </a:pPr>
            <a:r>
              <a:rPr lang="en-US" sz="2400" b="1" dirty="0">
                <a:solidFill>
                  <a:srgbClr val="FF0000"/>
                </a:solidFill>
              </a:rPr>
              <a:t>Flexibility of each approach</a:t>
            </a:r>
          </a:p>
          <a:p>
            <a:pPr marL="914400" lvl="1" indent="-457200">
              <a:buFont typeface="+mj-lt"/>
              <a:buAutoNum type="arabicPeriod"/>
            </a:pPr>
            <a:r>
              <a:rPr lang="en-US" sz="2400" b="1" dirty="0">
                <a:solidFill>
                  <a:srgbClr val="FF0000"/>
                </a:solidFill>
              </a:rPr>
              <a:t>Feature prioritization</a:t>
            </a:r>
          </a:p>
          <a:p>
            <a:pPr marL="914400" lvl="1" indent="-457200">
              <a:buFont typeface="+mj-lt"/>
              <a:buAutoNum type="arabicPeriod"/>
            </a:pPr>
            <a:r>
              <a:rPr lang="en-US" sz="2400" b="1" dirty="0">
                <a:solidFill>
                  <a:srgbClr val="FF0000"/>
                </a:solidFill>
              </a:rPr>
              <a:t>Team</a:t>
            </a:r>
          </a:p>
          <a:p>
            <a:pPr marL="914400" lvl="1" indent="-457200">
              <a:buFont typeface="+mj-lt"/>
              <a:buAutoNum type="arabicPeriod"/>
            </a:pPr>
            <a:r>
              <a:rPr lang="en-US" sz="2400" b="1" dirty="0">
                <a:solidFill>
                  <a:srgbClr val="FF0000"/>
                </a:solidFill>
              </a:rPr>
              <a:t>Funding </a:t>
            </a:r>
            <a:r>
              <a:rPr lang="en-US" sz="2400" b="1" dirty="0">
                <a:solidFill>
                  <a:srgbClr val="FF0000"/>
                </a:solidFill>
                <a:latin typeface="+mj-lt"/>
              </a:rPr>
              <a:t>(</a:t>
            </a:r>
            <a:r>
              <a:rPr lang="en-US" sz="2400" b="1" dirty="0" err="1">
                <a:solidFill>
                  <a:srgbClr val="FF0000"/>
                </a:solidFill>
                <a:latin typeface="+mj-lt"/>
              </a:rPr>
              <a:t>Kukhnavets</a:t>
            </a:r>
            <a:r>
              <a:rPr lang="en-US" sz="2400" b="1" dirty="0">
                <a:solidFill>
                  <a:srgbClr val="FF0000"/>
                </a:solidFill>
                <a:latin typeface="+mj-lt"/>
              </a:rPr>
              <a:t>, 2019). </a:t>
            </a:r>
          </a:p>
          <a:p>
            <a:pPr marL="457200" lvl="1" indent="0">
              <a:buNone/>
            </a:pPr>
            <a:endParaRPr lang="en-US" sz="2400" b="1" dirty="0">
              <a:solidFill>
                <a:srgbClr val="FF0000"/>
              </a:solidFill>
            </a:endParaRPr>
          </a:p>
          <a:p>
            <a:pPr>
              <a:buFont typeface="Wingdings" panose="05000000000000000000" pitchFamily="2" charset="2"/>
              <a:buChar char="v"/>
            </a:pPr>
            <a:endParaRPr lang="en-US" sz="2400" b="1" dirty="0">
              <a:solidFill>
                <a:srgbClr val="FF0000"/>
              </a:solidFill>
            </a:endParaRPr>
          </a:p>
          <a:p>
            <a:pPr marL="0" indent="0">
              <a:buNone/>
            </a:pPr>
            <a:endParaRPr lang="en-US" sz="2400" b="1" dirty="0">
              <a:solidFill>
                <a:srgbClr val="FF0000"/>
              </a:solidFill>
            </a:endParaRPr>
          </a:p>
        </p:txBody>
      </p:sp>
    </p:spTree>
    <p:extLst>
      <p:ext uri="{BB962C8B-B14F-4D97-AF65-F5344CB8AC3E}">
        <p14:creationId xmlns:p14="http://schemas.microsoft.com/office/powerpoint/2010/main" val="421246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8607"/>
                                        </p:tgtEl>
                                        <p:attrNameLst>
                                          <p:attrName>style.visibility</p:attrName>
                                        </p:attrNameLst>
                                      </p:cBhvr>
                                      <p:to>
                                        <p:strVal val="visible"/>
                                      </p:to>
                                    </p:set>
                                    <p:animEffect transition="in" filter="fade">
                                      <p:cBhvr>
                                        <p:cTn id="7" dur="1000"/>
                                        <p:tgtEl>
                                          <p:spTgt spid="1048607"/>
                                        </p:tgtEl>
                                      </p:cBhvr>
                                    </p:animEffect>
                                    <p:anim calcmode="lin" valueType="num">
                                      <p:cBhvr>
                                        <p:cTn id="8" dur="1000" fill="hold"/>
                                        <p:tgtEl>
                                          <p:spTgt spid="1048607"/>
                                        </p:tgtEl>
                                        <p:attrNameLst>
                                          <p:attrName>ppt_x</p:attrName>
                                        </p:attrNameLst>
                                      </p:cBhvr>
                                      <p:tavLst>
                                        <p:tav tm="0">
                                          <p:val>
                                            <p:strVal val="#ppt_x"/>
                                          </p:val>
                                        </p:tav>
                                        <p:tav tm="100000">
                                          <p:val>
                                            <p:strVal val="#ppt_x"/>
                                          </p:val>
                                        </p:tav>
                                      </p:tavLst>
                                    </p:anim>
                                    <p:anim calcmode="lin" valueType="num">
                                      <p:cBhvr>
                                        <p:cTn id="9" dur="1000" fill="hold"/>
                                        <p:tgtEl>
                                          <p:spTgt spid="10486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48627" name="Title 1"/>
          <p:cNvSpPr>
            <a:spLocks noGrp="1"/>
          </p:cNvSpPr>
          <p:nvPr>
            <p:ph type="title"/>
          </p:nvPr>
        </p:nvSpPr>
        <p:spPr>
          <a:xfrm>
            <a:off x="677333" y="179614"/>
            <a:ext cx="10328123" cy="718457"/>
          </a:xfrm>
        </p:spPr>
        <p:txBody>
          <a:bodyPr/>
          <a:lstStyle/>
          <a:p>
            <a:pPr algn="ctr"/>
            <a:r>
              <a:rPr lang="en-US" b="1" dirty="0">
                <a:solidFill>
                  <a:srgbClr val="00B050"/>
                </a:solidFill>
                <a:latin typeface="Algerian" panose="04020705040A02060702" pitchFamily="82" charset="0"/>
              </a:rPr>
              <a:t>References </a:t>
            </a:r>
          </a:p>
        </p:txBody>
      </p:sp>
      <p:sp>
        <p:nvSpPr>
          <p:cNvPr id="1048628" name="Content Placeholder 2"/>
          <p:cNvSpPr>
            <a:spLocks noGrp="1"/>
          </p:cNvSpPr>
          <p:nvPr>
            <p:ph idx="1"/>
          </p:nvPr>
        </p:nvSpPr>
        <p:spPr>
          <a:xfrm>
            <a:off x="325640" y="1257299"/>
            <a:ext cx="11398273" cy="5388429"/>
          </a:xfrm>
        </p:spPr>
        <p:txBody>
          <a:bodyPr>
            <a:normAutofit fontScale="92500" lnSpcReduction="10000"/>
          </a:bodyPr>
          <a:lstStyle/>
          <a:p>
            <a:pPr>
              <a:buFont typeface="Wingdings" panose="05000000000000000000" pitchFamily="2" charset="2"/>
              <a:buChar char="Ø"/>
            </a:pPr>
            <a:r>
              <a:rPr lang="en-GB" dirty="0" err="1">
                <a:solidFill>
                  <a:schemeClr val="tx1"/>
                </a:solidFill>
                <a:latin typeface="+mj-lt"/>
              </a:rPr>
              <a:t>Agilemania</a:t>
            </a:r>
            <a:r>
              <a:rPr lang="en-GB" dirty="0">
                <a:solidFill>
                  <a:schemeClr val="tx1"/>
                </a:solidFill>
                <a:latin typeface="+mj-lt"/>
              </a:rPr>
              <a:t>.(2020). </a:t>
            </a:r>
            <a:r>
              <a:rPr lang="en-US" i="1" dirty="0">
                <a:solidFill>
                  <a:schemeClr val="tx1"/>
                </a:solidFill>
                <a:latin typeface="+mj-lt"/>
              </a:rPr>
              <a:t>What Is Scrum And How It Works? </a:t>
            </a:r>
            <a:r>
              <a:rPr lang="en-US" dirty="0">
                <a:solidFill>
                  <a:schemeClr val="tx1"/>
                </a:solidFill>
                <a:latin typeface="+mj-lt"/>
              </a:rPr>
              <a:t>The Post City. </a:t>
            </a:r>
            <a:r>
              <a:rPr lang="en-US" dirty="0">
                <a:solidFill>
                  <a:schemeClr val="tx1"/>
                </a:solidFill>
                <a:latin typeface="+mj-lt"/>
                <a:hlinkClick r:id="rId2"/>
              </a:rPr>
              <a:t>https://www.thepostcity.com/what-is-scrum-and-how-it-works/</a:t>
            </a:r>
            <a:endParaRPr lang="en-US" dirty="0">
              <a:solidFill>
                <a:schemeClr val="tx1"/>
              </a:solidFill>
              <a:latin typeface="+mj-lt"/>
            </a:endParaRPr>
          </a:p>
          <a:p>
            <a:pPr>
              <a:buFont typeface="Wingdings" panose="05000000000000000000" pitchFamily="2" charset="2"/>
              <a:buChar char="Ø"/>
            </a:pPr>
            <a:r>
              <a:rPr lang="en-US" dirty="0" err="1">
                <a:solidFill>
                  <a:schemeClr val="tx1"/>
                </a:solidFill>
              </a:rPr>
              <a:t>Anurina</a:t>
            </a:r>
            <a:r>
              <a:rPr lang="en-US" dirty="0">
                <a:solidFill>
                  <a:schemeClr val="tx1"/>
                </a:solidFill>
              </a:rPr>
              <a:t>, O. (2021). </a:t>
            </a:r>
            <a:r>
              <a:rPr lang="en-US" i="1" dirty="0">
                <a:solidFill>
                  <a:schemeClr val="tx1"/>
                </a:solidFill>
              </a:rPr>
              <a:t>Agile SDLC: Skyrocketing Your Project with Agile Principles</a:t>
            </a:r>
            <a:r>
              <a:rPr lang="en-US" dirty="0">
                <a:solidFill>
                  <a:schemeClr val="tx1"/>
                </a:solidFill>
              </a:rPr>
              <a:t>. </a:t>
            </a:r>
            <a:r>
              <a:rPr lang="en-US" dirty="0" err="1">
                <a:solidFill>
                  <a:schemeClr val="tx1"/>
                </a:solidFill>
              </a:rPr>
              <a:t>MLSDev</a:t>
            </a:r>
            <a:r>
              <a:rPr lang="en-US" dirty="0">
                <a:solidFill>
                  <a:schemeClr val="tx1"/>
                </a:solidFill>
              </a:rPr>
              <a:t>. </a:t>
            </a:r>
            <a:r>
              <a:rPr lang="en-US" dirty="0">
                <a:solidFill>
                  <a:schemeClr val="tx1"/>
                </a:solidFill>
                <a:hlinkClick r:id="rId3"/>
              </a:rPr>
              <a:t>https://mlsdev.com/blog/agile-sdlc</a:t>
            </a:r>
            <a:endParaRPr lang="en-US" i="1" dirty="0">
              <a:solidFill>
                <a:schemeClr val="tx1"/>
              </a:solidFill>
              <a:latin typeface="+mj-lt"/>
            </a:endParaRPr>
          </a:p>
          <a:p>
            <a:pPr>
              <a:buFont typeface="Wingdings" panose="05000000000000000000" pitchFamily="2" charset="2"/>
              <a:buChar char="Ø"/>
            </a:pPr>
            <a:r>
              <a:rPr lang="en-US" dirty="0" err="1">
                <a:solidFill>
                  <a:schemeClr val="tx1"/>
                </a:solidFill>
                <a:latin typeface="+mj-lt"/>
              </a:rPr>
              <a:t>Hoda</a:t>
            </a:r>
            <a:r>
              <a:rPr lang="en-US" dirty="0">
                <a:solidFill>
                  <a:schemeClr val="tx1"/>
                </a:solidFill>
                <a:latin typeface="+mj-lt"/>
              </a:rPr>
              <a:t>, R., Noble, J., &amp; Marshall, S. (2012). Self-organizing roles on agile software development teams. </a:t>
            </a:r>
            <a:r>
              <a:rPr lang="en-US" i="1" dirty="0">
                <a:solidFill>
                  <a:schemeClr val="tx1"/>
                </a:solidFill>
                <a:latin typeface="+mj-lt"/>
              </a:rPr>
              <a:t>IEEE Transactions on Software Engineering</a:t>
            </a:r>
            <a:r>
              <a:rPr lang="en-US" dirty="0">
                <a:solidFill>
                  <a:schemeClr val="tx1"/>
                </a:solidFill>
                <a:latin typeface="+mj-lt"/>
              </a:rPr>
              <a:t>, </a:t>
            </a:r>
            <a:r>
              <a:rPr lang="en-US" i="1" dirty="0">
                <a:solidFill>
                  <a:schemeClr val="tx1"/>
                </a:solidFill>
                <a:latin typeface="+mj-lt"/>
              </a:rPr>
              <a:t>39</a:t>
            </a:r>
            <a:r>
              <a:rPr lang="en-US" dirty="0">
                <a:solidFill>
                  <a:schemeClr val="tx1"/>
                </a:solidFill>
                <a:latin typeface="+mj-lt"/>
              </a:rPr>
              <a:t>(3), 422-444.</a:t>
            </a:r>
          </a:p>
          <a:p>
            <a:pPr>
              <a:buFont typeface="Wingdings" panose="05000000000000000000" pitchFamily="2" charset="2"/>
              <a:buChar char="Ø"/>
            </a:pPr>
            <a:r>
              <a:rPr lang="en-US" dirty="0" err="1">
                <a:solidFill>
                  <a:schemeClr val="tx1"/>
                </a:solidFill>
                <a:latin typeface="+mj-lt"/>
              </a:rPr>
              <a:t>Jayaraman</a:t>
            </a:r>
            <a:r>
              <a:rPr lang="en-US" dirty="0">
                <a:solidFill>
                  <a:schemeClr val="tx1"/>
                </a:solidFill>
                <a:latin typeface="+mj-lt"/>
              </a:rPr>
              <a:t> V. (</a:t>
            </a:r>
            <a:r>
              <a:rPr lang="en-US" dirty="0" err="1">
                <a:solidFill>
                  <a:schemeClr val="tx1"/>
                </a:solidFill>
                <a:latin typeface="+mj-lt"/>
              </a:rPr>
              <a:t>n.d</a:t>
            </a:r>
            <a:r>
              <a:rPr lang="en-US" dirty="0">
                <a:solidFill>
                  <a:schemeClr val="tx1"/>
                </a:solidFill>
                <a:latin typeface="+mj-lt"/>
              </a:rPr>
              <a:t>). </a:t>
            </a:r>
            <a:r>
              <a:rPr lang="en-US" dirty="0" err="1">
                <a:solidFill>
                  <a:schemeClr val="tx1"/>
                </a:solidFill>
                <a:latin typeface="+mj-lt"/>
              </a:rPr>
              <a:t>Leanpitch</a:t>
            </a:r>
            <a:r>
              <a:rPr lang="en-US" dirty="0">
                <a:solidFill>
                  <a:schemeClr val="tx1"/>
                </a:solidFill>
                <a:latin typeface="+mj-lt"/>
              </a:rPr>
              <a:t>-the role agile team. Accessed on April 17, 2021. Retrieved from, </a:t>
            </a:r>
            <a:r>
              <a:rPr lang="en-US" dirty="0">
                <a:solidFill>
                  <a:schemeClr val="tx1"/>
                </a:solidFill>
                <a:latin typeface="+mj-lt"/>
                <a:hlinkClick r:id="rId4"/>
              </a:rPr>
              <a:t>https://leanpitch.com/blogs/role-of-tester-in-scrum-team#:~:text=The%20development%20team%20in%20Scrum,the%20team%20%26%20critiques%20the%20product</a:t>
            </a:r>
            <a:r>
              <a:rPr lang="en-US" dirty="0">
                <a:solidFill>
                  <a:schemeClr val="tx1"/>
                </a:solidFill>
                <a:latin typeface="+mj-lt"/>
              </a:rPr>
              <a:t>.</a:t>
            </a:r>
          </a:p>
          <a:p>
            <a:pPr>
              <a:buFont typeface="Wingdings" panose="05000000000000000000" pitchFamily="2" charset="2"/>
              <a:buChar char="Ø"/>
            </a:pPr>
            <a:r>
              <a:rPr lang="en-US" dirty="0" err="1">
                <a:solidFill>
                  <a:schemeClr val="tx1"/>
                </a:solidFill>
                <a:latin typeface="+mj-lt"/>
              </a:rPr>
              <a:t>Kukhnavets</a:t>
            </a:r>
            <a:r>
              <a:rPr lang="en-US" dirty="0">
                <a:solidFill>
                  <a:schemeClr val="tx1"/>
                </a:solidFill>
                <a:latin typeface="+mj-lt"/>
              </a:rPr>
              <a:t> P. (2019). </a:t>
            </a:r>
            <a:r>
              <a:rPr lang="en-US" dirty="0" err="1">
                <a:solidFill>
                  <a:schemeClr val="tx1"/>
                </a:solidFill>
                <a:latin typeface="+mj-lt"/>
              </a:rPr>
              <a:t>Hygger</a:t>
            </a:r>
            <a:r>
              <a:rPr lang="en-US" dirty="0">
                <a:solidFill>
                  <a:schemeClr val="tx1"/>
                </a:solidFill>
                <a:latin typeface="+mj-lt"/>
              </a:rPr>
              <a:t>-Agile vs waterfall: the difference between methodologies. Accessed on April 17, 2021. Retrieved from, </a:t>
            </a:r>
            <a:r>
              <a:rPr lang="en-US" dirty="0">
                <a:solidFill>
                  <a:schemeClr val="tx1"/>
                </a:solidFill>
                <a:latin typeface="+mj-lt"/>
                <a:hlinkClick r:id="rId5"/>
              </a:rPr>
              <a:t>https://hygger.io/blog/the-difference-between-agile-and-waterfall/</a:t>
            </a:r>
            <a:r>
              <a:rPr lang="en-US" dirty="0">
                <a:solidFill>
                  <a:schemeClr val="tx1"/>
                </a:solidFill>
                <a:latin typeface="+mj-lt"/>
              </a:rPr>
              <a:t>.</a:t>
            </a:r>
          </a:p>
          <a:p>
            <a:pPr>
              <a:buFont typeface="Wingdings" panose="05000000000000000000" pitchFamily="2" charset="2"/>
              <a:buChar char="Ø"/>
            </a:pPr>
            <a:r>
              <a:rPr lang="en-US" dirty="0" err="1">
                <a:solidFill>
                  <a:schemeClr val="tx1"/>
                </a:solidFill>
                <a:latin typeface="+mj-lt"/>
              </a:rPr>
              <a:t>Leau</a:t>
            </a:r>
            <a:r>
              <a:rPr lang="en-US" dirty="0">
                <a:solidFill>
                  <a:schemeClr val="tx1"/>
                </a:solidFill>
                <a:latin typeface="+mj-lt"/>
              </a:rPr>
              <a:t>, Y. B., Loo, W. K., </a:t>
            </a:r>
            <a:r>
              <a:rPr lang="en-US" dirty="0" err="1">
                <a:solidFill>
                  <a:schemeClr val="tx1"/>
                </a:solidFill>
                <a:latin typeface="+mj-lt"/>
              </a:rPr>
              <a:t>Tham</a:t>
            </a:r>
            <a:r>
              <a:rPr lang="en-US" dirty="0">
                <a:solidFill>
                  <a:schemeClr val="tx1"/>
                </a:solidFill>
                <a:latin typeface="+mj-lt"/>
              </a:rPr>
              <a:t>, W. Y., &amp; Tan, S. F. (2012). Software development life cycle AGILE vs traditional approaches. In </a:t>
            </a:r>
            <a:r>
              <a:rPr lang="en-US" i="1" dirty="0">
                <a:solidFill>
                  <a:schemeClr val="tx1"/>
                </a:solidFill>
                <a:latin typeface="+mj-lt"/>
              </a:rPr>
              <a:t>International Conference on Information and Network Technology</a:t>
            </a:r>
            <a:r>
              <a:rPr lang="en-US" dirty="0">
                <a:solidFill>
                  <a:schemeClr val="tx1"/>
                </a:solidFill>
                <a:latin typeface="+mj-lt"/>
              </a:rPr>
              <a:t> (Vol. 37, No. 1, pp. 162-167).</a:t>
            </a:r>
          </a:p>
          <a:p>
            <a:pPr>
              <a:buFont typeface="Wingdings" panose="05000000000000000000" pitchFamily="2" charset="2"/>
              <a:buChar char="Ø"/>
            </a:pPr>
            <a:r>
              <a:rPr lang="en-US" dirty="0" err="1"/>
              <a:t>Ouriken</a:t>
            </a:r>
            <a:r>
              <a:rPr lang="en-US" dirty="0"/>
              <a:t>. (2019). </a:t>
            </a:r>
            <a:r>
              <a:rPr lang="en-US" i="1" dirty="0"/>
              <a:t>Which one is right for you: Waterfall or Agile?</a:t>
            </a:r>
            <a:r>
              <a:rPr lang="en-US" dirty="0"/>
              <a:t> </a:t>
            </a:r>
            <a:r>
              <a:rPr lang="en-US" dirty="0" err="1"/>
              <a:t>ouriken</a:t>
            </a:r>
            <a:r>
              <a:rPr lang="en-US" dirty="0"/>
              <a:t>. </a:t>
            </a:r>
            <a:r>
              <a:rPr lang="en-US" dirty="0">
                <a:hlinkClick r:id="rId6"/>
              </a:rPr>
              <a:t>https://ouriken.com/blog/which-one-is-right-for-you-waterfall-or-agile/</a:t>
            </a:r>
            <a:endParaRPr lang="en-US" dirty="0">
              <a:solidFill>
                <a:schemeClr val="tx1"/>
              </a:solidFill>
              <a:latin typeface="+mj-lt"/>
            </a:endParaRPr>
          </a:p>
          <a:p>
            <a:pPr>
              <a:buFont typeface="Wingdings" panose="05000000000000000000" pitchFamily="2" charset="2"/>
              <a:buChar char="Ø"/>
            </a:pPr>
            <a:r>
              <a:rPr lang="en-US" dirty="0">
                <a:solidFill>
                  <a:schemeClr val="tx1"/>
                </a:solidFill>
                <a:latin typeface="+mj-lt"/>
              </a:rPr>
              <a:t>Sims, C., &amp; Johnson, H. L. (2011). </a:t>
            </a:r>
            <a:r>
              <a:rPr lang="en-US" i="1" dirty="0">
                <a:solidFill>
                  <a:schemeClr val="tx1"/>
                </a:solidFill>
                <a:latin typeface="+mj-lt"/>
              </a:rPr>
              <a:t>The elements of scrum</a:t>
            </a:r>
            <a:r>
              <a:rPr lang="en-US" dirty="0">
                <a:solidFill>
                  <a:schemeClr val="tx1"/>
                </a:solidFill>
                <a:latin typeface="+mj-lt"/>
              </a:rPr>
              <a:t> (pp. 81-96). Foster City, CA: </a:t>
            </a:r>
            <a:r>
              <a:rPr lang="en-US" dirty="0" err="1">
                <a:solidFill>
                  <a:schemeClr val="tx1"/>
                </a:solidFill>
                <a:latin typeface="+mj-lt"/>
              </a:rPr>
              <a:t>Dymaxicon</a:t>
            </a:r>
            <a:r>
              <a:rPr lang="en-US" dirty="0">
                <a:solidFill>
                  <a:schemeClr val="tx1"/>
                </a:solidFill>
                <a:latin typeface="+mj-lt"/>
              </a:rPr>
              <a:t>.</a:t>
            </a:r>
          </a:p>
          <a:p>
            <a:pPr>
              <a:buFont typeface="Wingdings" panose="05000000000000000000" pitchFamily="2" charset="2"/>
              <a:buChar char="Ø"/>
            </a:pPr>
            <a:r>
              <a:rPr lang="en-US" dirty="0" err="1">
                <a:solidFill>
                  <a:schemeClr val="tx1"/>
                </a:solidFill>
                <a:latin typeface="+mj-lt"/>
              </a:rPr>
              <a:t>Tutorialpoints</a:t>
            </a:r>
            <a:r>
              <a:rPr lang="en-US" dirty="0">
                <a:solidFill>
                  <a:schemeClr val="tx1"/>
                </a:solidFill>
                <a:latin typeface="+mj-lt"/>
              </a:rPr>
              <a:t> (</a:t>
            </a:r>
            <a:r>
              <a:rPr lang="en-US" dirty="0" err="1">
                <a:solidFill>
                  <a:schemeClr val="tx1"/>
                </a:solidFill>
                <a:latin typeface="+mj-lt"/>
              </a:rPr>
              <a:t>n.d</a:t>
            </a:r>
            <a:r>
              <a:rPr lang="en-US" dirty="0">
                <a:solidFill>
                  <a:schemeClr val="tx1"/>
                </a:solidFill>
                <a:latin typeface="+mj-lt"/>
              </a:rPr>
              <a:t>). SDLC-waterfall model. Accessed on April 17, 2021. Retrieved from, </a:t>
            </a:r>
            <a:r>
              <a:rPr lang="en-US" dirty="0">
                <a:solidFill>
                  <a:schemeClr val="tx1"/>
                </a:solidFill>
                <a:latin typeface="+mj-lt"/>
                <a:hlinkClick r:id="rId7"/>
              </a:rPr>
              <a:t>https://www.tutorialspoint.com/sdlc/sdlc_waterfall_model.htm</a:t>
            </a:r>
            <a:r>
              <a:rPr lang="en-US" dirty="0">
                <a:solidFill>
                  <a:schemeClr val="tx1"/>
                </a:solidFill>
                <a:latin typeface="+mj-lt"/>
              </a:rPr>
              <a:t>.</a:t>
            </a:r>
          </a:p>
          <a:p>
            <a:pPr>
              <a:buFont typeface="Wingdings" panose="05000000000000000000" pitchFamily="2" charset="2"/>
              <a:buChar char="Ø"/>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8627"/>
                                        </p:tgtEl>
                                        <p:attrNameLst>
                                          <p:attrName>style.visibility</p:attrName>
                                        </p:attrNameLst>
                                      </p:cBhvr>
                                      <p:to>
                                        <p:strVal val="visible"/>
                                      </p:to>
                                    </p:set>
                                    <p:animEffect transition="in" filter="fade">
                                      <p:cBhvr>
                                        <p:cTn id="7" dur="1000"/>
                                        <p:tgtEl>
                                          <p:spTgt spid="1048627"/>
                                        </p:tgtEl>
                                      </p:cBhvr>
                                    </p:animEffect>
                                    <p:anim calcmode="lin" valueType="num">
                                      <p:cBhvr>
                                        <p:cTn id="8" dur="1000" fill="hold"/>
                                        <p:tgtEl>
                                          <p:spTgt spid="1048627"/>
                                        </p:tgtEl>
                                        <p:attrNameLst>
                                          <p:attrName>ppt_x</p:attrName>
                                        </p:attrNameLst>
                                      </p:cBhvr>
                                      <p:tavLst>
                                        <p:tav tm="0">
                                          <p:val>
                                            <p:strVal val="#ppt_x"/>
                                          </p:val>
                                        </p:tav>
                                        <p:tav tm="100000">
                                          <p:val>
                                            <p:strVal val="#ppt_x"/>
                                          </p:val>
                                        </p:tav>
                                      </p:tavLst>
                                    </p:anim>
                                    <p:anim calcmode="lin" valueType="num">
                                      <p:cBhvr>
                                        <p:cTn id="9" dur="1000" fill="hold"/>
                                        <p:tgtEl>
                                          <p:spTgt spid="104862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750"/>
                                  </p:stCondLst>
                                  <p:childTnLst>
                                    <p:set>
                                      <p:cBhvr>
                                        <p:cTn id="12" dur="1" fill="hold">
                                          <p:stCondLst>
                                            <p:cond delay="0"/>
                                          </p:stCondLst>
                                        </p:cTn>
                                        <p:tgtEl>
                                          <p:spTgt spid="1048628">
                                            <p:txEl>
                                              <p:pRg st="0" end="0"/>
                                            </p:txEl>
                                          </p:spTgt>
                                        </p:tgtEl>
                                        <p:attrNameLst>
                                          <p:attrName>style.visibility</p:attrName>
                                        </p:attrNameLst>
                                      </p:cBhvr>
                                      <p:to>
                                        <p:strVal val="visible"/>
                                      </p:to>
                                    </p:set>
                                    <p:animEffect transition="in" filter="fade">
                                      <p:cBhvr>
                                        <p:cTn id="13" dur="850"/>
                                        <p:tgtEl>
                                          <p:spTgt spid="1048628">
                                            <p:txEl>
                                              <p:pRg st="0" end="0"/>
                                            </p:txEl>
                                          </p:spTgt>
                                        </p:tgtEl>
                                      </p:cBhvr>
                                    </p:animEffect>
                                    <p:anim calcmode="lin" valueType="num">
                                      <p:cBhvr>
                                        <p:cTn id="14" dur="850" fill="hold"/>
                                        <p:tgtEl>
                                          <p:spTgt spid="1048628">
                                            <p:txEl>
                                              <p:pRg st="0" end="0"/>
                                            </p:txEl>
                                          </p:spTgt>
                                        </p:tgtEl>
                                        <p:attrNameLst>
                                          <p:attrName>ppt_x</p:attrName>
                                        </p:attrNameLst>
                                      </p:cBhvr>
                                      <p:tavLst>
                                        <p:tav tm="0">
                                          <p:val>
                                            <p:strVal val="#ppt_x"/>
                                          </p:val>
                                        </p:tav>
                                        <p:tav tm="100000">
                                          <p:val>
                                            <p:strVal val="#ppt_x"/>
                                          </p:val>
                                        </p:tav>
                                      </p:tavLst>
                                    </p:anim>
                                    <p:anim calcmode="lin" valueType="num">
                                      <p:cBhvr>
                                        <p:cTn id="15" dur="850" fill="hold"/>
                                        <p:tgtEl>
                                          <p:spTgt spid="10486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750"/>
                                  </p:stCondLst>
                                  <p:childTnLst>
                                    <p:set>
                                      <p:cBhvr>
                                        <p:cTn id="19" dur="1" fill="hold">
                                          <p:stCondLst>
                                            <p:cond delay="0"/>
                                          </p:stCondLst>
                                        </p:cTn>
                                        <p:tgtEl>
                                          <p:spTgt spid="1048628">
                                            <p:txEl>
                                              <p:pRg st="1" end="1"/>
                                            </p:txEl>
                                          </p:spTgt>
                                        </p:tgtEl>
                                        <p:attrNameLst>
                                          <p:attrName>style.visibility</p:attrName>
                                        </p:attrNameLst>
                                      </p:cBhvr>
                                      <p:to>
                                        <p:strVal val="visible"/>
                                      </p:to>
                                    </p:set>
                                    <p:animEffect transition="in" filter="fade">
                                      <p:cBhvr>
                                        <p:cTn id="20" dur="850"/>
                                        <p:tgtEl>
                                          <p:spTgt spid="1048628">
                                            <p:txEl>
                                              <p:pRg st="1" end="1"/>
                                            </p:txEl>
                                          </p:spTgt>
                                        </p:tgtEl>
                                      </p:cBhvr>
                                    </p:animEffect>
                                    <p:anim calcmode="lin" valueType="num">
                                      <p:cBhvr>
                                        <p:cTn id="21" dur="850" fill="hold"/>
                                        <p:tgtEl>
                                          <p:spTgt spid="1048628">
                                            <p:txEl>
                                              <p:pRg st="1" end="1"/>
                                            </p:txEl>
                                          </p:spTgt>
                                        </p:tgtEl>
                                        <p:attrNameLst>
                                          <p:attrName>ppt_x</p:attrName>
                                        </p:attrNameLst>
                                      </p:cBhvr>
                                      <p:tavLst>
                                        <p:tav tm="0">
                                          <p:val>
                                            <p:strVal val="#ppt_x"/>
                                          </p:val>
                                        </p:tav>
                                        <p:tav tm="100000">
                                          <p:val>
                                            <p:strVal val="#ppt_x"/>
                                          </p:val>
                                        </p:tav>
                                      </p:tavLst>
                                    </p:anim>
                                    <p:anim calcmode="lin" valueType="num">
                                      <p:cBhvr>
                                        <p:cTn id="22" dur="850" fill="hold"/>
                                        <p:tgtEl>
                                          <p:spTgt spid="1048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750"/>
                                  </p:stCondLst>
                                  <p:childTnLst>
                                    <p:set>
                                      <p:cBhvr>
                                        <p:cTn id="26" dur="1" fill="hold">
                                          <p:stCondLst>
                                            <p:cond delay="0"/>
                                          </p:stCondLst>
                                        </p:cTn>
                                        <p:tgtEl>
                                          <p:spTgt spid="1048628">
                                            <p:txEl>
                                              <p:pRg st="2" end="2"/>
                                            </p:txEl>
                                          </p:spTgt>
                                        </p:tgtEl>
                                        <p:attrNameLst>
                                          <p:attrName>style.visibility</p:attrName>
                                        </p:attrNameLst>
                                      </p:cBhvr>
                                      <p:to>
                                        <p:strVal val="visible"/>
                                      </p:to>
                                    </p:set>
                                    <p:animEffect transition="in" filter="fade">
                                      <p:cBhvr>
                                        <p:cTn id="27" dur="850"/>
                                        <p:tgtEl>
                                          <p:spTgt spid="1048628">
                                            <p:txEl>
                                              <p:pRg st="2" end="2"/>
                                            </p:txEl>
                                          </p:spTgt>
                                        </p:tgtEl>
                                      </p:cBhvr>
                                    </p:animEffect>
                                    <p:anim calcmode="lin" valueType="num">
                                      <p:cBhvr>
                                        <p:cTn id="28" dur="850" fill="hold"/>
                                        <p:tgtEl>
                                          <p:spTgt spid="1048628">
                                            <p:txEl>
                                              <p:pRg st="2" end="2"/>
                                            </p:txEl>
                                          </p:spTgt>
                                        </p:tgtEl>
                                        <p:attrNameLst>
                                          <p:attrName>ppt_x</p:attrName>
                                        </p:attrNameLst>
                                      </p:cBhvr>
                                      <p:tavLst>
                                        <p:tav tm="0">
                                          <p:val>
                                            <p:strVal val="#ppt_x"/>
                                          </p:val>
                                        </p:tav>
                                        <p:tav tm="100000">
                                          <p:val>
                                            <p:strVal val="#ppt_x"/>
                                          </p:val>
                                        </p:tav>
                                      </p:tavLst>
                                    </p:anim>
                                    <p:anim calcmode="lin" valueType="num">
                                      <p:cBhvr>
                                        <p:cTn id="29" dur="850" fill="hold"/>
                                        <p:tgtEl>
                                          <p:spTgt spid="104862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750"/>
                                  </p:stCondLst>
                                  <p:childTnLst>
                                    <p:set>
                                      <p:cBhvr>
                                        <p:cTn id="33" dur="1" fill="hold">
                                          <p:stCondLst>
                                            <p:cond delay="0"/>
                                          </p:stCondLst>
                                        </p:cTn>
                                        <p:tgtEl>
                                          <p:spTgt spid="1048628">
                                            <p:txEl>
                                              <p:pRg st="3" end="3"/>
                                            </p:txEl>
                                          </p:spTgt>
                                        </p:tgtEl>
                                        <p:attrNameLst>
                                          <p:attrName>style.visibility</p:attrName>
                                        </p:attrNameLst>
                                      </p:cBhvr>
                                      <p:to>
                                        <p:strVal val="visible"/>
                                      </p:to>
                                    </p:set>
                                    <p:animEffect transition="in" filter="fade">
                                      <p:cBhvr>
                                        <p:cTn id="34" dur="850"/>
                                        <p:tgtEl>
                                          <p:spTgt spid="1048628">
                                            <p:txEl>
                                              <p:pRg st="3" end="3"/>
                                            </p:txEl>
                                          </p:spTgt>
                                        </p:tgtEl>
                                      </p:cBhvr>
                                    </p:animEffect>
                                    <p:anim calcmode="lin" valueType="num">
                                      <p:cBhvr>
                                        <p:cTn id="35" dur="850" fill="hold"/>
                                        <p:tgtEl>
                                          <p:spTgt spid="1048628">
                                            <p:txEl>
                                              <p:pRg st="3" end="3"/>
                                            </p:txEl>
                                          </p:spTgt>
                                        </p:tgtEl>
                                        <p:attrNameLst>
                                          <p:attrName>ppt_x</p:attrName>
                                        </p:attrNameLst>
                                      </p:cBhvr>
                                      <p:tavLst>
                                        <p:tav tm="0">
                                          <p:val>
                                            <p:strVal val="#ppt_x"/>
                                          </p:val>
                                        </p:tav>
                                        <p:tav tm="100000">
                                          <p:val>
                                            <p:strVal val="#ppt_x"/>
                                          </p:val>
                                        </p:tav>
                                      </p:tavLst>
                                    </p:anim>
                                    <p:anim calcmode="lin" valueType="num">
                                      <p:cBhvr>
                                        <p:cTn id="36" dur="850" fill="hold"/>
                                        <p:tgtEl>
                                          <p:spTgt spid="104862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750"/>
                                  </p:stCondLst>
                                  <p:childTnLst>
                                    <p:set>
                                      <p:cBhvr>
                                        <p:cTn id="40" dur="1" fill="hold">
                                          <p:stCondLst>
                                            <p:cond delay="0"/>
                                          </p:stCondLst>
                                        </p:cTn>
                                        <p:tgtEl>
                                          <p:spTgt spid="1048628">
                                            <p:txEl>
                                              <p:pRg st="4" end="4"/>
                                            </p:txEl>
                                          </p:spTgt>
                                        </p:tgtEl>
                                        <p:attrNameLst>
                                          <p:attrName>style.visibility</p:attrName>
                                        </p:attrNameLst>
                                      </p:cBhvr>
                                      <p:to>
                                        <p:strVal val="visible"/>
                                      </p:to>
                                    </p:set>
                                    <p:animEffect transition="in" filter="fade">
                                      <p:cBhvr>
                                        <p:cTn id="41" dur="850"/>
                                        <p:tgtEl>
                                          <p:spTgt spid="1048628">
                                            <p:txEl>
                                              <p:pRg st="4" end="4"/>
                                            </p:txEl>
                                          </p:spTgt>
                                        </p:tgtEl>
                                      </p:cBhvr>
                                    </p:animEffect>
                                    <p:anim calcmode="lin" valueType="num">
                                      <p:cBhvr>
                                        <p:cTn id="42" dur="850" fill="hold"/>
                                        <p:tgtEl>
                                          <p:spTgt spid="1048628">
                                            <p:txEl>
                                              <p:pRg st="4" end="4"/>
                                            </p:txEl>
                                          </p:spTgt>
                                        </p:tgtEl>
                                        <p:attrNameLst>
                                          <p:attrName>ppt_x</p:attrName>
                                        </p:attrNameLst>
                                      </p:cBhvr>
                                      <p:tavLst>
                                        <p:tav tm="0">
                                          <p:val>
                                            <p:strVal val="#ppt_x"/>
                                          </p:val>
                                        </p:tav>
                                        <p:tav tm="100000">
                                          <p:val>
                                            <p:strVal val="#ppt_x"/>
                                          </p:val>
                                        </p:tav>
                                      </p:tavLst>
                                    </p:anim>
                                    <p:anim calcmode="lin" valueType="num">
                                      <p:cBhvr>
                                        <p:cTn id="43" dur="850" fill="hold"/>
                                        <p:tgtEl>
                                          <p:spTgt spid="104862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750"/>
                                  </p:stCondLst>
                                  <p:childTnLst>
                                    <p:set>
                                      <p:cBhvr>
                                        <p:cTn id="47" dur="1" fill="hold">
                                          <p:stCondLst>
                                            <p:cond delay="0"/>
                                          </p:stCondLst>
                                        </p:cTn>
                                        <p:tgtEl>
                                          <p:spTgt spid="1048628">
                                            <p:txEl>
                                              <p:pRg st="5" end="5"/>
                                            </p:txEl>
                                          </p:spTgt>
                                        </p:tgtEl>
                                        <p:attrNameLst>
                                          <p:attrName>style.visibility</p:attrName>
                                        </p:attrNameLst>
                                      </p:cBhvr>
                                      <p:to>
                                        <p:strVal val="visible"/>
                                      </p:to>
                                    </p:set>
                                    <p:animEffect transition="in" filter="fade">
                                      <p:cBhvr>
                                        <p:cTn id="48" dur="850"/>
                                        <p:tgtEl>
                                          <p:spTgt spid="1048628">
                                            <p:txEl>
                                              <p:pRg st="5" end="5"/>
                                            </p:txEl>
                                          </p:spTgt>
                                        </p:tgtEl>
                                      </p:cBhvr>
                                    </p:animEffect>
                                    <p:anim calcmode="lin" valueType="num">
                                      <p:cBhvr>
                                        <p:cTn id="49" dur="850" fill="hold"/>
                                        <p:tgtEl>
                                          <p:spTgt spid="1048628">
                                            <p:txEl>
                                              <p:pRg st="5" end="5"/>
                                            </p:txEl>
                                          </p:spTgt>
                                        </p:tgtEl>
                                        <p:attrNameLst>
                                          <p:attrName>ppt_x</p:attrName>
                                        </p:attrNameLst>
                                      </p:cBhvr>
                                      <p:tavLst>
                                        <p:tav tm="0">
                                          <p:val>
                                            <p:strVal val="#ppt_x"/>
                                          </p:val>
                                        </p:tav>
                                        <p:tav tm="100000">
                                          <p:val>
                                            <p:strVal val="#ppt_x"/>
                                          </p:val>
                                        </p:tav>
                                      </p:tavLst>
                                    </p:anim>
                                    <p:anim calcmode="lin" valueType="num">
                                      <p:cBhvr>
                                        <p:cTn id="50" dur="850" fill="hold"/>
                                        <p:tgtEl>
                                          <p:spTgt spid="104862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750"/>
                                  </p:stCondLst>
                                  <p:childTnLst>
                                    <p:set>
                                      <p:cBhvr>
                                        <p:cTn id="54" dur="1" fill="hold">
                                          <p:stCondLst>
                                            <p:cond delay="0"/>
                                          </p:stCondLst>
                                        </p:cTn>
                                        <p:tgtEl>
                                          <p:spTgt spid="1048628">
                                            <p:txEl>
                                              <p:pRg st="6" end="6"/>
                                            </p:txEl>
                                          </p:spTgt>
                                        </p:tgtEl>
                                        <p:attrNameLst>
                                          <p:attrName>style.visibility</p:attrName>
                                        </p:attrNameLst>
                                      </p:cBhvr>
                                      <p:to>
                                        <p:strVal val="visible"/>
                                      </p:to>
                                    </p:set>
                                    <p:animEffect transition="in" filter="fade">
                                      <p:cBhvr>
                                        <p:cTn id="55" dur="850"/>
                                        <p:tgtEl>
                                          <p:spTgt spid="1048628">
                                            <p:txEl>
                                              <p:pRg st="6" end="6"/>
                                            </p:txEl>
                                          </p:spTgt>
                                        </p:tgtEl>
                                      </p:cBhvr>
                                    </p:animEffect>
                                    <p:anim calcmode="lin" valueType="num">
                                      <p:cBhvr>
                                        <p:cTn id="56" dur="850" fill="hold"/>
                                        <p:tgtEl>
                                          <p:spTgt spid="1048628">
                                            <p:txEl>
                                              <p:pRg st="6" end="6"/>
                                            </p:txEl>
                                          </p:spTgt>
                                        </p:tgtEl>
                                        <p:attrNameLst>
                                          <p:attrName>ppt_x</p:attrName>
                                        </p:attrNameLst>
                                      </p:cBhvr>
                                      <p:tavLst>
                                        <p:tav tm="0">
                                          <p:val>
                                            <p:strVal val="#ppt_x"/>
                                          </p:val>
                                        </p:tav>
                                        <p:tav tm="100000">
                                          <p:val>
                                            <p:strVal val="#ppt_x"/>
                                          </p:val>
                                        </p:tav>
                                      </p:tavLst>
                                    </p:anim>
                                    <p:anim calcmode="lin" valueType="num">
                                      <p:cBhvr>
                                        <p:cTn id="57" dur="850" fill="hold"/>
                                        <p:tgtEl>
                                          <p:spTgt spid="104862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750"/>
                                  </p:stCondLst>
                                  <p:childTnLst>
                                    <p:set>
                                      <p:cBhvr>
                                        <p:cTn id="61" dur="1" fill="hold">
                                          <p:stCondLst>
                                            <p:cond delay="0"/>
                                          </p:stCondLst>
                                        </p:cTn>
                                        <p:tgtEl>
                                          <p:spTgt spid="1048628">
                                            <p:txEl>
                                              <p:pRg st="7" end="7"/>
                                            </p:txEl>
                                          </p:spTgt>
                                        </p:tgtEl>
                                        <p:attrNameLst>
                                          <p:attrName>style.visibility</p:attrName>
                                        </p:attrNameLst>
                                      </p:cBhvr>
                                      <p:to>
                                        <p:strVal val="visible"/>
                                      </p:to>
                                    </p:set>
                                    <p:animEffect transition="in" filter="fade">
                                      <p:cBhvr>
                                        <p:cTn id="62" dur="850"/>
                                        <p:tgtEl>
                                          <p:spTgt spid="1048628">
                                            <p:txEl>
                                              <p:pRg st="7" end="7"/>
                                            </p:txEl>
                                          </p:spTgt>
                                        </p:tgtEl>
                                      </p:cBhvr>
                                    </p:animEffect>
                                    <p:anim calcmode="lin" valueType="num">
                                      <p:cBhvr>
                                        <p:cTn id="63" dur="850" fill="hold"/>
                                        <p:tgtEl>
                                          <p:spTgt spid="1048628">
                                            <p:txEl>
                                              <p:pRg st="7" end="7"/>
                                            </p:txEl>
                                          </p:spTgt>
                                        </p:tgtEl>
                                        <p:attrNameLst>
                                          <p:attrName>ppt_x</p:attrName>
                                        </p:attrNameLst>
                                      </p:cBhvr>
                                      <p:tavLst>
                                        <p:tav tm="0">
                                          <p:val>
                                            <p:strVal val="#ppt_x"/>
                                          </p:val>
                                        </p:tav>
                                        <p:tav tm="100000">
                                          <p:val>
                                            <p:strVal val="#ppt_x"/>
                                          </p:val>
                                        </p:tav>
                                      </p:tavLst>
                                    </p:anim>
                                    <p:anim calcmode="lin" valueType="num">
                                      <p:cBhvr>
                                        <p:cTn id="64" dur="850" fill="hold"/>
                                        <p:tgtEl>
                                          <p:spTgt spid="104862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750"/>
                                  </p:stCondLst>
                                  <p:childTnLst>
                                    <p:set>
                                      <p:cBhvr>
                                        <p:cTn id="68" dur="1" fill="hold">
                                          <p:stCondLst>
                                            <p:cond delay="0"/>
                                          </p:stCondLst>
                                        </p:cTn>
                                        <p:tgtEl>
                                          <p:spTgt spid="1048628">
                                            <p:txEl>
                                              <p:pRg st="8" end="8"/>
                                            </p:txEl>
                                          </p:spTgt>
                                        </p:tgtEl>
                                        <p:attrNameLst>
                                          <p:attrName>style.visibility</p:attrName>
                                        </p:attrNameLst>
                                      </p:cBhvr>
                                      <p:to>
                                        <p:strVal val="visible"/>
                                      </p:to>
                                    </p:set>
                                    <p:animEffect transition="in" filter="fade">
                                      <p:cBhvr>
                                        <p:cTn id="69" dur="850"/>
                                        <p:tgtEl>
                                          <p:spTgt spid="1048628">
                                            <p:txEl>
                                              <p:pRg st="8" end="8"/>
                                            </p:txEl>
                                          </p:spTgt>
                                        </p:tgtEl>
                                      </p:cBhvr>
                                    </p:animEffect>
                                    <p:anim calcmode="lin" valueType="num">
                                      <p:cBhvr>
                                        <p:cTn id="70" dur="850" fill="hold"/>
                                        <p:tgtEl>
                                          <p:spTgt spid="1048628">
                                            <p:txEl>
                                              <p:pRg st="8" end="8"/>
                                            </p:txEl>
                                          </p:spTgt>
                                        </p:tgtEl>
                                        <p:attrNameLst>
                                          <p:attrName>ppt_x</p:attrName>
                                        </p:attrNameLst>
                                      </p:cBhvr>
                                      <p:tavLst>
                                        <p:tav tm="0">
                                          <p:val>
                                            <p:strVal val="#ppt_x"/>
                                          </p:val>
                                        </p:tav>
                                        <p:tav tm="100000">
                                          <p:val>
                                            <p:strVal val="#ppt_x"/>
                                          </p:val>
                                        </p:tav>
                                      </p:tavLst>
                                    </p:anim>
                                    <p:anim calcmode="lin" valueType="num">
                                      <p:cBhvr>
                                        <p:cTn id="71" dur="850" fill="hold"/>
                                        <p:tgtEl>
                                          <p:spTgt spid="104862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7" grpId="0"/>
      <p:bldP spid="1048628"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5474</TotalTime>
  <Words>1509</Words>
  <Application>Microsoft Office PowerPoint</Application>
  <PresentationFormat>Widescreen</PresentationFormat>
  <Paragraphs>80</Paragraphs>
  <Slides>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Algerian</vt:lpstr>
      <vt:lpstr>Arial</vt:lpstr>
      <vt:lpstr>Calibri</vt:lpstr>
      <vt:lpstr>Times New Roman</vt:lpstr>
      <vt:lpstr>Trebuchet MS</vt:lpstr>
      <vt:lpstr>Wingdings</vt:lpstr>
      <vt:lpstr>Wingdings 3</vt:lpstr>
      <vt:lpstr>Facet</vt:lpstr>
      <vt:lpstr>Agile presentation</vt:lpstr>
      <vt:lpstr>Key Facets of the Scrum-Agile Approach </vt:lpstr>
      <vt:lpstr>   Roles on A scrum Agile-Team</vt:lpstr>
      <vt:lpstr>SLDC Phases in Agile </vt:lpstr>
      <vt:lpstr>Waterfall Approach   </vt:lpstr>
      <vt:lpstr>Factors to consider when deciding between Agile and waterfall</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psychology</dc:title>
  <dc:creator>Justin Haby</dc:creator>
  <cp:lastModifiedBy>Justin Haby</cp:lastModifiedBy>
  <cp:revision>1</cp:revision>
  <dcterms:created xsi:type="dcterms:W3CDTF">2020-09-23T05:49:22Z</dcterms:created>
  <dcterms:modified xsi:type="dcterms:W3CDTF">2021-04-26T03:04:08Z</dcterms:modified>
</cp:coreProperties>
</file>