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AC3E-9832-47D0-84AF-599C0DDDA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16589C-DEBF-4A00-AEB1-194924101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43C8C-6F57-4DE0-87E4-A95A07ADFEA0}"/>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39B8AB0C-A8C5-435A-86C2-3ED3AE9A9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DD585-4538-43D0-AD11-E05666FF6B07}"/>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206621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0C10-C6FC-4413-B127-0945D9FE8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85E05-43F2-4DD9-896C-70CFE0BD0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66CFA-09C0-4078-8975-4ED94E1A8981}"/>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3A58ECD6-C0E4-4753-995E-F3E0D267C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E85BA-E7AA-477A-B7A5-44208E51465A}"/>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292067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D499D-0928-4872-9F5A-2D6C3D990D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FF45B-FA4A-496C-BA21-63C305E01A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3E3CE-B27D-47BF-8D32-710905D4F2D8}"/>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1F98C230-7FB4-4F87-B453-6F97E5800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2678B-A12A-4D6F-8967-18E3908158FC}"/>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102680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6181-5972-4A84-BC5A-E117B2ED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EA3B5-AA6F-4ABE-A854-9C6FD95BD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0D267-DB20-48AC-9C8F-E717AB459016}"/>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9ED37448-758C-4E0A-B525-2296946B6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348CE-F5AB-48B8-A8A5-2ADFCC939FE5}"/>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13484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A97F-41E1-4610-AEFE-8520B4CA9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0BA747-A742-42C7-BF02-DD4475623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7FDCF-B440-421A-9BFC-F872CD837F13}"/>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5D864D0D-B4A1-4113-8D75-9892BE5D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5DA7-EE29-4671-A324-6356DCFB9B51}"/>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3600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2ADC-3D8F-468E-A44D-6E494CD88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7B481-3F98-4E95-A238-5B1875A41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31AE5F-9813-4E38-BBB6-4D1FB2ED0C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9961B-95FF-4B42-9F3E-6128ADBD5917}"/>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6" name="Footer Placeholder 5">
            <a:extLst>
              <a:ext uri="{FF2B5EF4-FFF2-40B4-BE49-F238E27FC236}">
                <a16:creationId xmlns:a16="http://schemas.microsoft.com/office/drawing/2014/main" id="{43772441-D3A9-4715-B6B6-32446EB67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CF91B-EEAF-493D-9568-3CB232DB4F74}"/>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92358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EDEE-C741-4574-A476-526856F7C8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725D4A-3691-4D81-AAC0-BC62A8BDF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50614-B597-4353-A456-A31E34907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C5E2CE-2FF1-4A50-B472-97763911F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0172FA-079E-45DE-BFA0-18C26A51A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2A9E3-FFE3-43A7-9533-4572C0F741E0}"/>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8" name="Footer Placeholder 7">
            <a:extLst>
              <a:ext uri="{FF2B5EF4-FFF2-40B4-BE49-F238E27FC236}">
                <a16:creationId xmlns:a16="http://schemas.microsoft.com/office/drawing/2014/main" id="{D07773BB-685E-4F32-BC2B-4E5F8DFC16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57F70-97CE-4A1A-9478-AB1AAA3AB645}"/>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52374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1B55-D2ED-4357-9339-B00A589722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52EDE-F46A-41D8-9037-911AEA06D643}"/>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4" name="Footer Placeholder 3">
            <a:extLst>
              <a:ext uri="{FF2B5EF4-FFF2-40B4-BE49-F238E27FC236}">
                <a16:creationId xmlns:a16="http://schemas.microsoft.com/office/drawing/2014/main" id="{969AFFED-DC19-4673-988A-21C8D9552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AFD75-3E11-4033-8BAF-6ACEBB47861D}"/>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30763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CACD9-890F-4B46-B656-8C7DE5BE2AF6}"/>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3" name="Footer Placeholder 2">
            <a:extLst>
              <a:ext uri="{FF2B5EF4-FFF2-40B4-BE49-F238E27FC236}">
                <a16:creationId xmlns:a16="http://schemas.microsoft.com/office/drawing/2014/main" id="{A54AD83C-A778-4928-B751-A12A6DD1F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F73B40-3435-4427-B259-56704D2BF478}"/>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16766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9C18-EE4C-4F53-9870-2E3468944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5C24B-4753-4B32-A921-FBF4A7A15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A2AC3-0EE5-41E3-B66A-6FFFC3A16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350F9-01AE-4A2B-8B4C-19550031BA7A}"/>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6" name="Footer Placeholder 5">
            <a:extLst>
              <a:ext uri="{FF2B5EF4-FFF2-40B4-BE49-F238E27FC236}">
                <a16:creationId xmlns:a16="http://schemas.microsoft.com/office/drawing/2014/main" id="{9F37277E-5DF5-442A-B929-F8B4BE431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BF4D-6FB7-43D7-825E-366093F83300}"/>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47479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4173-64C4-4812-94EC-D3177DE0A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795B5-9760-4091-B1C0-ABC9F1218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EDA089-51A4-4C16-B1F8-3218AAC00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98657-D969-4C53-A9D5-680DD48DFB5B}"/>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6" name="Footer Placeholder 5">
            <a:extLst>
              <a:ext uri="{FF2B5EF4-FFF2-40B4-BE49-F238E27FC236}">
                <a16:creationId xmlns:a16="http://schemas.microsoft.com/office/drawing/2014/main" id="{BB728A6B-3A01-4578-99BF-8EE577EA9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155FE-909E-435B-A1E0-FBDAFACE93F8}"/>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180073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9F495-0771-499E-828B-1BCC58572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CE7CE-B171-4D26-81F1-2E7F09000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0CEB-57FC-4748-9E38-968570D24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7C79845A-DF0D-4DF4-B38B-383AA9030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D98E6C-251C-4ACD-90C9-8F4BBEA83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AD441-350C-4E05-A340-22C08B493A9D}" type="slidenum">
              <a:rPr lang="en-US" smtClean="0"/>
              <a:t>‹#›</a:t>
            </a:fld>
            <a:endParaRPr lang="en-US"/>
          </a:p>
        </p:txBody>
      </p:sp>
    </p:spTree>
    <p:extLst>
      <p:ext uri="{BB962C8B-B14F-4D97-AF65-F5344CB8AC3E}">
        <p14:creationId xmlns:p14="http://schemas.microsoft.com/office/powerpoint/2010/main" val="284173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88279-61ED-43D4-B90B-C80C425D0765}"/>
              </a:ext>
            </a:extLst>
          </p:cNvPr>
          <p:cNvSpPr>
            <a:spLocks noGrp="1"/>
          </p:cNvSpPr>
          <p:nvPr>
            <p:ph type="title"/>
          </p:nvPr>
        </p:nvSpPr>
        <p:spPr>
          <a:xfrm>
            <a:off x="836679" y="723898"/>
            <a:ext cx="6002110" cy="1495425"/>
          </a:xfrm>
        </p:spPr>
        <p:txBody>
          <a:bodyPr>
            <a:normAutofit/>
          </a:bodyPr>
          <a:lstStyle/>
          <a:p>
            <a:r>
              <a:rPr lang="en-US" sz="3400"/>
              <a:t>Project Summary: Preliminary data analysis on Verde River aquatic invertebrates</a:t>
            </a:r>
          </a:p>
        </p:txBody>
      </p:sp>
      <p:sp>
        <p:nvSpPr>
          <p:cNvPr id="3" name="Content Placeholder 2">
            <a:extLst>
              <a:ext uri="{FF2B5EF4-FFF2-40B4-BE49-F238E27FC236}">
                <a16:creationId xmlns:a16="http://schemas.microsoft.com/office/drawing/2014/main" id="{207D217E-92D8-4D5B-8522-76DCEACA9AFF}"/>
              </a:ext>
            </a:extLst>
          </p:cNvPr>
          <p:cNvSpPr>
            <a:spLocks noGrp="1"/>
          </p:cNvSpPr>
          <p:nvPr>
            <p:ph idx="1"/>
          </p:nvPr>
        </p:nvSpPr>
        <p:spPr>
          <a:xfrm>
            <a:off x="836680" y="2405067"/>
            <a:ext cx="6002110" cy="3729034"/>
          </a:xfrm>
        </p:spPr>
        <p:txBody>
          <a:bodyPr>
            <a:normAutofit/>
          </a:bodyPr>
          <a:lstStyle/>
          <a:p>
            <a:pPr marL="0" indent="0">
              <a:buNone/>
            </a:pPr>
            <a:r>
              <a:rPr lang="en-US" sz="2000" dirty="0"/>
              <a:t>Main scientific question being addressed: </a:t>
            </a:r>
          </a:p>
          <a:p>
            <a:pPr marL="0" indent="0">
              <a:buNone/>
            </a:pPr>
            <a:r>
              <a:rPr lang="en-US" sz="2000" b="1" dirty="0"/>
              <a:t>How are aquatic invertebrate communities of the Verde River shaped by their environment at different spatial and temporal scales?</a:t>
            </a:r>
            <a:endParaRPr lang="en-US" sz="2000" dirty="0"/>
          </a:p>
          <a:p>
            <a:pPr lvl="1"/>
            <a:r>
              <a:rPr lang="en-US" sz="2000" dirty="0"/>
              <a:t>Between microhabitats (flowing water vs pools)</a:t>
            </a:r>
          </a:p>
          <a:p>
            <a:pPr lvl="1"/>
            <a:r>
              <a:rPr lang="en-US" sz="2000" dirty="0"/>
              <a:t>Between sites (reaches)</a:t>
            </a:r>
          </a:p>
          <a:p>
            <a:pPr lvl="1"/>
            <a:r>
              <a:rPr lang="en-US" sz="2000" dirty="0"/>
              <a:t>Between tributaries and mainstem</a:t>
            </a:r>
          </a:p>
          <a:p>
            <a:pPr lvl="1"/>
            <a:r>
              <a:rPr lang="en-US" sz="2000" dirty="0"/>
              <a:t>Between seasons</a:t>
            </a:r>
          </a:p>
        </p:txBody>
      </p:sp>
      <p:pic>
        <p:nvPicPr>
          <p:cNvPr id="7" name="Picture 6" descr="Map&#10;&#10;Description automatically generated">
            <a:extLst>
              <a:ext uri="{FF2B5EF4-FFF2-40B4-BE49-F238E27FC236}">
                <a16:creationId xmlns:a16="http://schemas.microsoft.com/office/drawing/2014/main" id="{C5F0955D-FD57-4B2D-8B49-3D7386335CEC}"/>
              </a:ext>
            </a:extLst>
          </p:cNvPr>
          <p:cNvPicPr>
            <a:picLocks noChangeAspect="1"/>
          </p:cNvPicPr>
          <p:nvPr/>
        </p:nvPicPr>
        <p:blipFill rotWithShape="1">
          <a:blip r:embed="rId2">
            <a:extLst>
              <a:ext uri="{28A0092B-C50C-407E-A947-70E740481C1C}">
                <a14:useLocalDpi xmlns:a14="http://schemas.microsoft.com/office/drawing/2010/main" val="0"/>
              </a:ext>
            </a:extLst>
          </a:blip>
          <a:srcRect r="5148"/>
          <a:stretch/>
        </p:blipFill>
        <p:spPr bwMode="auto">
          <a:xfrm>
            <a:off x="7199440" y="10"/>
            <a:ext cx="4992560" cy="6857990"/>
          </a:xfrm>
          <a:prstGeom prst="rect">
            <a:avLst/>
          </a:prstGeom>
          <a:noFill/>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4956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FDF4-C9BB-40A4-AC00-6FFA6AB04A6E}"/>
              </a:ext>
            </a:extLst>
          </p:cNvPr>
          <p:cNvSpPr>
            <a:spLocks noGrp="1"/>
          </p:cNvSpPr>
          <p:nvPr>
            <p:ph type="title"/>
          </p:nvPr>
        </p:nvSpPr>
        <p:spPr/>
        <p:txBody>
          <a:bodyPr/>
          <a:lstStyle/>
          <a:p>
            <a:r>
              <a:rPr lang="en-US" dirty="0"/>
              <a:t>Goals </a:t>
            </a:r>
          </a:p>
        </p:txBody>
      </p:sp>
      <p:sp>
        <p:nvSpPr>
          <p:cNvPr id="3" name="Content Placeholder 2">
            <a:extLst>
              <a:ext uri="{FF2B5EF4-FFF2-40B4-BE49-F238E27FC236}">
                <a16:creationId xmlns:a16="http://schemas.microsoft.com/office/drawing/2014/main" id="{1D330071-3B7F-441E-8D68-3CA230C9ED94}"/>
              </a:ext>
            </a:extLst>
          </p:cNvPr>
          <p:cNvSpPr>
            <a:spLocks noGrp="1"/>
          </p:cNvSpPr>
          <p:nvPr>
            <p:ph idx="1"/>
          </p:nvPr>
        </p:nvSpPr>
        <p:spPr/>
        <p:txBody>
          <a:bodyPr/>
          <a:lstStyle/>
          <a:p>
            <a:r>
              <a:rPr lang="en-US" dirty="0"/>
              <a:t>Get organized, learn how GIT works: </a:t>
            </a:r>
          </a:p>
          <a:p>
            <a:pPr lvl="1"/>
            <a:r>
              <a:rPr lang="en-US" dirty="0"/>
              <a:t>File naming and folder structure</a:t>
            </a:r>
          </a:p>
          <a:p>
            <a:pPr lvl="1"/>
            <a:r>
              <a:rPr lang="en-US" dirty="0"/>
              <a:t>Cleaning up old code and implementing clear and consistent coding practices </a:t>
            </a:r>
          </a:p>
          <a:p>
            <a:pPr marL="457200" lvl="1" indent="0">
              <a:buNone/>
            </a:pPr>
            <a:endParaRPr lang="en-US" dirty="0"/>
          </a:p>
          <a:p>
            <a:r>
              <a:rPr lang="en-US" dirty="0"/>
              <a:t>Do some analyses and make them reproducible and easily altered </a:t>
            </a:r>
          </a:p>
          <a:p>
            <a:pPr lvl="1"/>
            <a:r>
              <a:rPr lang="en-US" dirty="0"/>
              <a:t>Ordinations showing community structure at different spatial scales</a:t>
            </a:r>
          </a:p>
          <a:p>
            <a:pPr lvl="1"/>
            <a:r>
              <a:rPr lang="en-US" dirty="0"/>
              <a:t>Measures of diversity at different spatial scales</a:t>
            </a:r>
          </a:p>
          <a:p>
            <a:pPr lvl="1"/>
            <a:endParaRPr lang="en-US" dirty="0"/>
          </a:p>
          <a:p>
            <a:r>
              <a:rPr lang="en-US" dirty="0"/>
              <a:t>Learn how to use R markdown and how it could benefit my project </a:t>
            </a:r>
          </a:p>
        </p:txBody>
      </p:sp>
    </p:spTree>
    <p:extLst>
      <p:ext uri="{BB962C8B-B14F-4D97-AF65-F5344CB8AC3E}">
        <p14:creationId xmlns:p14="http://schemas.microsoft.com/office/powerpoint/2010/main" val="385822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FDF4-C9BB-40A4-AC00-6FFA6AB04A6E}"/>
              </a:ext>
            </a:extLst>
          </p:cNvPr>
          <p:cNvSpPr>
            <a:spLocks noGrp="1"/>
          </p:cNvSpPr>
          <p:nvPr>
            <p:ph type="title"/>
          </p:nvPr>
        </p:nvSpPr>
        <p:spPr/>
        <p:txBody>
          <a:bodyPr/>
          <a:lstStyle/>
          <a:p>
            <a:r>
              <a:rPr lang="en-US" dirty="0"/>
              <a:t>Achieved success </a:t>
            </a:r>
          </a:p>
        </p:txBody>
      </p:sp>
      <p:sp>
        <p:nvSpPr>
          <p:cNvPr id="3" name="Content Placeholder 2">
            <a:extLst>
              <a:ext uri="{FF2B5EF4-FFF2-40B4-BE49-F238E27FC236}">
                <a16:creationId xmlns:a16="http://schemas.microsoft.com/office/drawing/2014/main" id="{1D330071-3B7F-441E-8D68-3CA230C9ED94}"/>
              </a:ext>
            </a:extLst>
          </p:cNvPr>
          <p:cNvSpPr>
            <a:spLocks noGrp="1"/>
          </p:cNvSpPr>
          <p:nvPr>
            <p:ph idx="1"/>
          </p:nvPr>
        </p:nvSpPr>
        <p:spPr/>
        <p:txBody>
          <a:bodyPr/>
          <a:lstStyle/>
          <a:p>
            <a:r>
              <a:rPr lang="en-US" dirty="0"/>
              <a:t>Get organized, learn how GIT works: </a:t>
            </a:r>
          </a:p>
          <a:p>
            <a:pPr lvl="1"/>
            <a:r>
              <a:rPr lang="en-US" dirty="0"/>
              <a:t>File naming and folder structure </a:t>
            </a:r>
          </a:p>
          <a:p>
            <a:pPr lvl="1"/>
            <a:r>
              <a:rPr lang="en-US" dirty="0"/>
              <a:t>Cleaning up old code and implementing clear and consistent coding practices </a:t>
            </a:r>
          </a:p>
          <a:p>
            <a:pPr marL="457200" lvl="1" indent="0">
              <a:buNone/>
            </a:pPr>
            <a:endParaRPr lang="en-US" dirty="0"/>
          </a:p>
          <a:p>
            <a:r>
              <a:rPr lang="en-US" dirty="0"/>
              <a:t>Do some analyses and make them reproducible and easily altered </a:t>
            </a:r>
          </a:p>
          <a:p>
            <a:pPr lvl="1"/>
            <a:r>
              <a:rPr lang="en-US" dirty="0"/>
              <a:t>Ordinations showing community structure at different spatial scales</a:t>
            </a:r>
          </a:p>
          <a:p>
            <a:pPr lvl="1"/>
            <a:r>
              <a:rPr lang="en-US" dirty="0"/>
              <a:t>Measures of diversity at different spatial scales</a:t>
            </a:r>
          </a:p>
          <a:p>
            <a:pPr lvl="1"/>
            <a:endParaRPr lang="en-US" dirty="0"/>
          </a:p>
          <a:p>
            <a:r>
              <a:rPr lang="en-US" dirty="0"/>
              <a:t>Learn how to use R markdown and how it could benefit my project </a:t>
            </a:r>
          </a:p>
        </p:txBody>
      </p:sp>
      <p:pic>
        <p:nvPicPr>
          <p:cNvPr id="5" name="Picture 4" descr="Thumbs Up Chicken">
            <a:extLst>
              <a:ext uri="{FF2B5EF4-FFF2-40B4-BE49-F238E27FC236}">
                <a16:creationId xmlns:a16="http://schemas.microsoft.com/office/drawing/2014/main" id="{F4381DF1-E395-443B-82A7-348B15F9E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29" y="2246648"/>
            <a:ext cx="364948" cy="364948"/>
          </a:xfrm>
          <a:prstGeom prst="rect">
            <a:avLst/>
          </a:prstGeom>
        </p:spPr>
      </p:pic>
      <p:pic>
        <p:nvPicPr>
          <p:cNvPr id="6" name="Picture 5" descr="Thumbs Up Chicken">
            <a:extLst>
              <a:ext uri="{FF2B5EF4-FFF2-40B4-BE49-F238E27FC236}">
                <a16:creationId xmlns:a16="http://schemas.microsoft.com/office/drawing/2014/main" id="{7083F3E9-6F08-401F-9BBC-D7A350485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29" y="2652531"/>
            <a:ext cx="364948" cy="364948"/>
          </a:xfrm>
          <a:prstGeom prst="rect">
            <a:avLst/>
          </a:prstGeom>
        </p:spPr>
      </p:pic>
      <p:pic>
        <p:nvPicPr>
          <p:cNvPr id="7" name="Picture 6" descr="Thumbs Up Chicken">
            <a:extLst>
              <a:ext uri="{FF2B5EF4-FFF2-40B4-BE49-F238E27FC236}">
                <a16:creationId xmlns:a16="http://schemas.microsoft.com/office/drawing/2014/main" id="{23137CA4-BB1E-40D5-B8D7-1E2DD7FAE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29" y="3915591"/>
            <a:ext cx="364948" cy="364948"/>
          </a:xfrm>
          <a:prstGeom prst="rect">
            <a:avLst/>
          </a:prstGeom>
        </p:spPr>
      </p:pic>
      <p:pic>
        <p:nvPicPr>
          <p:cNvPr id="9" name="Picture 8" descr="Crying Chicken">
            <a:extLst>
              <a:ext uri="{FF2B5EF4-FFF2-40B4-BE49-F238E27FC236}">
                <a16:creationId xmlns:a16="http://schemas.microsoft.com/office/drawing/2014/main" id="{A834337F-8232-41AE-A8D1-444A3BA3B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532" y="4280539"/>
            <a:ext cx="417945" cy="417945"/>
          </a:xfrm>
          <a:prstGeom prst="rect">
            <a:avLst/>
          </a:prstGeom>
        </p:spPr>
      </p:pic>
      <p:pic>
        <p:nvPicPr>
          <p:cNvPr id="11" name="Picture 10" descr="Tired Chicken">
            <a:extLst>
              <a:ext uri="{FF2B5EF4-FFF2-40B4-BE49-F238E27FC236}">
                <a16:creationId xmlns:a16="http://schemas.microsoft.com/office/drawing/2014/main" id="{42C84BFF-1D8C-4CCE-A088-391957F8B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16" y="5063432"/>
            <a:ext cx="546216" cy="546216"/>
          </a:xfrm>
          <a:prstGeom prst="rect">
            <a:avLst/>
          </a:prstGeom>
        </p:spPr>
      </p:pic>
    </p:spTree>
    <p:extLst>
      <p:ext uri="{BB962C8B-B14F-4D97-AF65-F5344CB8AC3E}">
        <p14:creationId xmlns:p14="http://schemas.microsoft.com/office/powerpoint/2010/main" val="89108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34EA-5C09-49F1-9456-90819A1A1211}"/>
              </a:ext>
            </a:extLst>
          </p:cNvPr>
          <p:cNvSpPr>
            <a:spLocks noGrp="1"/>
          </p:cNvSpPr>
          <p:nvPr>
            <p:ph type="title"/>
          </p:nvPr>
        </p:nvSpPr>
        <p:spPr>
          <a:xfrm>
            <a:off x="838200" y="365125"/>
            <a:ext cx="10515600" cy="2070426"/>
          </a:xfrm>
        </p:spPr>
        <p:txBody>
          <a:bodyPr>
            <a:normAutofit fontScale="90000"/>
          </a:bodyPr>
          <a:lstStyle/>
          <a:p>
            <a:r>
              <a:rPr lang="en-US" dirty="0"/>
              <a:t>Scientific Insights- What did I find?</a:t>
            </a:r>
            <a:br>
              <a:rPr lang="en-US" dirty="0"/>
            </a:br>
            <a:br>
              <a:rPr lang="en-US" dirty="0"/>
            </a:br>
            <a:r>
              <a:rPr lang="en-US" sz="2700" dirty="0"/>
              <a:t>How different are aquatic invertebrate communities of the Verde River between sites (river reaches) and microhabitats?</a:t>
            </a:r>
            <a:br>
              <a:rPr lang="en-US" dirty="0"/>
            </a:br>
            <a:endParaRPr lang="en-US" dirty="0"/>
          </a:p>
        </p:txBody>
      </p:sp>
      <p:pic>
        <p:nvPicPr>
          <p:cNvPr id="5" name="Content Placeholder 4" descr="Chart&#10;&#10;Description automatically generated">
            <a:extLst>
              <a:ext uri="{FF2B5EF4-FFF2-40B4-BE49-F238E27FC236}">
                <a16:creationId xmlns:a16="http://schemas.microsoft.com/office/drawing/2014/main" id="{2F849E38-41A2-4338-9DFD-975984724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1537"/>
            <a:ext cx="7048570" cy="4351338"/>
          </a:xfrm>
        </p:spPr>
      </p:pic>
      <p:sp>
        <p:nvSpPr>
          <p:cNvPr id="6" name="TextBox 5">
            <a:extLst>
              <a:ext uri="{FF2B5EF4-FFF2-40B4-BE49-F238E27FC236}">
                <a16:creationId xmlns:a16="http://schemas.microsoft.com/office/drawing/2014/main" id="{F94CC8BA-76C6-42FC-94E9-A695F40BAEC3}"/>
              </a:ext>
            </a:extLst>
          </p:cNvPr>
          <p:cNvSpPr txBox="1"/>
          <p:nvPr/>
        </p:nvSpPr>
        <p:spPr>
          <a:xfrm>
            <a:off x="8056180" y="2435551"/>
            <a:ext cx="3556000" cy="3385542"/>
          </a:xfrm>
          <a:prstGeom prst="rect">
            <a:avLst/>
          </a:prstGeom>
          <a:noFill/>
        </p:spPr>
        <p:txBody>
          <a:bodyPr wrap="square" rtlCol="0">
            <a:spAutoFit/>
          </a:bodyPr>
          <a:lstStyle/>
          <a:p>
            <a:r>
              <a:rPr lang="en-US" sz="1400" dirty="0"/>
              <a:t>This NMDS ordination shows Verde River invertebrate samples from spring of 2018. Microhabitats are color coded and each site (which is a different river reach) is enclosed in a polygon. Significant environmental variables (p&lt;0.05, R^2 &gt; 0.5) are overlayed to show how the environment shaped community structure. </a:t>
            </a:r>
          </a:p>
          <a:p>
            <a:endParaRPr lang="en-US" sz="1400" dirty="0"/>
          </a:p>
          <a:p>
            <a:r>
              <a:rPr lang="en-US" sz="1400" dirty="0"/>
              <a:t>We can see clear separation of flowing (riffles and runs) and pool communities. Community differences for sites also seem important at this scale, with pools showing a stronger site effect. </a:t>
            </a:r>
          </a:p>
          <a:p>
            <a:endParaRPr lang="en-US" dirty="0"/>
          </a:p>
        </p:txBody>
      </p:sp>
    </p:spTree>
    <p:extLst>
      <p:ext uri="{BB962C8B-B14F-4D97-AF65-F5344CB8AC3E}">
        <p14:creationId xmlns:p14="http://schemas.microsoft.com/office/powerpoint/2010/main" val="258477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C400-8C5F-47D5-B6B2-F665E1321B2F}"/>
              </a:ext>
            </a:extLst>
          </p:cNvPr>
          <p:cNvSpPr>
            <a:spLocks noGrp="1"/>
          </p:cNvSpPr>
          <p:nvPr>
            <p:ph type="title"/>
          </p:nvPr>
        </p:nvSpPr>
        <p:spPr/>
        <p:txBody>
          <a:bodyPr>
            <a:normAutofit/>
          </a:bodyPr>
          <a:lstStyle/>
          <a:p>
            <a:r>
              <a:rPr lang="en-US" sz="3200" dirty="0"/>
              <a:t>How different are aquatic invertebrate communities of the Verde River between microhabitats and seasons?</a:t>
            </a:r>
          </a:p>
        </p:txBody>
      </p:sp>
      <p:pic>
        <p:nvPicPr>
          <p:cNvPr id="5" name="Content Placeholder 4" descr="Chart, scatter chart&#10;&#10;Description automatically generated">
            <a:extLst>
              <a:ext uri="{FF2B5EF4-FFF2-40B4-BE49-F238E27FC236}">
                <a16:creationId xmlns:a16="http://schemas.microsoft.com/office/drawing/2014/main" id="{5D043A7C-F6C8-40EC-8E9C-1895BD080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1573"/>
            <a:ext cx="7421081" cy="4581302"/>
          </a:xfrm>
        </p:spPr>
      </p:pic>
      <p:sp>
        <p:nvSpPr>
          <p:cNvPr id="6" name="TextBox 5">
            <a:extLst>
              <a:ext uri="{FF2B5EF4-FFF2-40B4-BE49-F238E27FC236}">
                <a16:creationId xmlns:a16="http://schemas.microsoft.com/office/drawing/2014/main" id="{08031F6F-71DB-4AFE-94DB-6E28D4DFB105}"/>
              </a:ext>
            </a:extLst>
          </p:cNvPr>
          <p:cNvSpPr txBox="1"/>
          <p:nvPr/>
        </p:nvSpPr>
        <p:spPr>
          <a:xfrm>
            <a:off x="8056180" y="2435551"/>
            <a:ext cx="3556000" cy="3170099"/>
          </a:xfrm>
          <a:prstGeom prst="rect">
            <a:avLst/>
          </a:prstGeom>
          <a:noFill/>
        </p:spPr>
        <p:txBody>
          <a:bodyPr wrap="square" rtlCol="0">
            <a:spAutoFit/>
          </a:bodyPr>
          <a:lstStyle/>
          <a:p>
            <a:r>
              <a:rPr lang="en-US" sz="1400" dirty="0"/>
              <a:t>This NMDS ordination shows Verde River invertebrate samples from fall of 2017 and spring of 2018. Microhabitats are color coded, and each season is either open (fall) or closed (spring). Significant environmental variables (p&lt;0.05, R^2 &gt; 0.5) are overlayed to show how the environment shaped community structure. </a:t>
            </a:r>
          </a:p>
          <a:p>
            <a:endParaRPr lang="en-US" sz="1400" dirty="0"/>
          </a:p>
          <a:p>
            <a:r>
              <a:rPr lang="en-US" sz="1400" dirty="0"/>
              <a:t>We can see clear separation of flowing (riffles and runs) and pool communities. Seasonality is also showing a clear effect on community structure. </a:t>
            </a:r>
          </a:p>
          <a:p>
            <a:endParaRPr lang="en-US" dirty="0"/>
          </a:p>
        </p:txBody>
      </p:sp>
    </p:spTree>
    <p:extLst>
      <p:ext uri="{BB962C8B-B14F-4D97-AF65-F5344CB8AC3E}">
        <p14:creationId xmlns:p14="http://schemas.microsoft.com/office/powerpoint/2010/main" val="412077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C400-8C5F-47D5-B6B2-F665E1321B2F}"/>
              </a:ext>
            </a:extLst>
          </p:cNvPr>
          <p:cNvSpPr>
            <a:spLocks noGrp="1"/>
          </p:cNvSpPr>
          <p:nvPr>
            <p:ph type="title"/>
          </p:nvPr>
        </p:nvSpPr>
        <p:spPr/>
        <p:txBody>
          <a:bodyPr>
            <a:normAutofit/>
          </a:bodyPr>
          <a:lstStyle/>
          <a:p>
            <a:r>
              <a:rPr lang="en-US" sz="3200" dirty="0"/>
              <a:t>How different are aquatic invertebrate communities of the Verde River between microhabitats and seasons?</a:t>
            </a:r>
          </a:p>
        </p:txBody>
      </p:sp>
      <p:sp>
        <p:nvSpPr>
          <p:cNvPr id="6" name="TextBox 5">
            <a:extLst>
              <a:ext uri="{FF2B5EF4-FFF2-40B4-BE49-F238E27FC236}">
                <a16:creationId xmlns:a16="http://schemas.microsoft.com/office/drawing/2014/main" id="{08031F6F-71DB-4AFE-94DB-6E28D4DFB105}"/>
              </a:ext>
            </a:extLst>
          </p:cNvPr>
          <p:cNvSpPr txBox="1"/>
          <p:nvPr/>
        </p:nvSpPr>
        <p:spPr>
          <a:xfrm>
            <a:off x="8167765" y="1843950"/>
            <a:ext cx="3556000" cy="4247317"/>
          </a:xfrm>
          <a:prstGeom prst="rect">
            <a:avLst/>
          </a:prstGeom>
          <a:noFill/>
        </p:spPr>
        <p:txBody>
          <a:bodyPr wrap="square" rtlCol="0">
            <a:spAutoFit/>
          </a:bodyPr>
          <a:lstStyle/>
          <a:p>
            <a:r>
              <a:rPr lang="en-US" sz="1400" dirty="0"/>
              <a:t>This NMDS ordination shows Verde River mainstem invertebrate samples from fall of 2017 to spring of 2019 (4 sampling events, n=108) and tributary samples from lower sites from fall of 2019 (n=6 for each tributary). Microhabitats are color coded, and each season is either open (fall) or closed (spring). Tributaries each have their own color and different shapes (+ are riffles and x are pools). </a:t>
            </a:r>
          </a:p>
          <a:p>
            <a:endParaRPr lang="en-US" sz="1400" dirty="0"/>
          </a:p>
          <a:p>
            <a:r>
              <a:rPr lang="en-US" sz="1400" dirty="0"/>
              <a:t>We can see clear separation of flowing (riffles and runs) and pool communities. Seasonal effects get a little muddy with an extra year of data. Tributary samples seem to be unique compared to each other and have varying similarity to mainstem samples. </a:t>
            </a:r>
          </a:p>
          <a:p>
            <a:endParaRPr lang="en-US" sz="1400" dirty="0"/>
          </a:p>
          <a:p>
            <a:endParaRPr lang="en-US" sz="1400" dirty="0"/>
          </a:p>
          <a:p>
            <a:endParaRPr lang="en-US" dirty="0"/>
          </a:p>
        </p:txBody>
      </p:sp>
      <p:pic>
        <p:nvPicPr>
          <p:cNvPr id="8" name="Content Placeholder 7" descr="Chart, scatter chart&#10;&#10;Description automatically generated">
            <a:extLst>
              <a:ext uri="{FF2B5EF4-FFF2-40B4-BE49-F238E27FC236}">
                <a16:creationId xmlns:a16="http://schemas.microsoft.com/office/drawing/2014/main" id="{74F47A52-4BDC-4787-A8DF-DFC0D8650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53" y="1404359"/>
            <a:ext cx="7976112" cy="4987205"/>
          </a:xfrm>
        </p:spPr>
      </p:pic>
    </p:spTree>
    <p:extLst>
      <p:ext uri="{BB962C8B-B14F-4D97-AF65-F5344CB8AC3E}">
        <p14:creationId xmlns:p14="http://schemas.microsoft.com/office/powerpoint/2010/main" val="158006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3594-2062-4385-8764-B89A98969540}"/>
              </a:ext>
            </a:extLst>
          </p:cNvPr>
          <p:cNvSpPr>
            <a:spLocks noGrp="1"/>
          </p:cNvSpPr>
          <p:nvPr>
            <p:ph type="title"/>
          </p:nvPr>
        </p:nvSpPr>
        <p:spPr/>
        <p:txBody>
          <a:bodyPr/>
          <a:lstStyle/>
          <a:p>
            <a:r>
              <a:rPr lang="en-US" dirty="0"/>
              <a:t>Sticking points and future plans</a:t>
            </a:r>
          </a:p>
        </p:txBody>
      </p:sp>
      <p:sp>
        <p:nvSpPr>
          <p:cNvPr id="3" name="Content Placeholder 2">
            <a:extLst>
              <a:ext uri="{FF2B5EF4-FFF2-40B4-BE49-F238E27FC236}">
                <a16:creationId xmlns:a16="http://schemas.microsoft.com/office/drawing/2014/main" id="{BF812447-5807-467E-BDFB-AAE4254D5B34}"/>
              </a:ext>
            </a:extLst>
          </p:cNvPr>
          <p:cNvSpPr>
            <a:spLocks noGrp="1"/>
          </p:cNvSpPr>
          <p:nvPr>
            <p:ph idx="1"/>
          </p:nvPr>
        </p:nvSpPr>
        <p:spPr/>
        <p:txBody>
          <a:bodyPr/>
          <a:lstStyle/>
          <a:p>
            <a:r>
              <a:rPr lang="en-US" dirty="0"/>
              <a:t>What went well</a:t>
            </a:r>
          </a:p>
          <a:p>
            <a:pPr lvl="1"/>
            <a:r>
              <a:rPr lang="en-US" dirty="0"/>
              <a:t>GIT Hub file management, version control</a:t>
            </a:r>
          </a:p>
          <a:p>
            <a:pPr lvl="1"/>
            <a:r>
              <a:rPr lang="en-US" dirty="0"/>
              <a:t>Cleaning up code </a:t>
            </a:r>
          </a:p>
          <a:p>
            <a:pPr lvl="1"/>
            <a:endParaRPr lang="en-US" dirty="0"/>
          </a:p>
          <a:p>
            <a:r>
              <a:rPr lang="en-US" dirty="0"/>
              <a:t>Future plans</a:t>
            </a:r>
          </a:p>
          <a:p>
            <a:pPr lvl="1"/>
            <a:r>
              <a:rPr lang="en-US" dirty="0"/>
              <a:t>Finish sample processing (more data for tributaries)</a:t>
            </a:r>
          </a:p>
          <a:p>
            <a:pPr lvl="1"/>
            <a:r>
              <a:rPr lang="en-US" dirty="0"/>
              <a:t>Community analysis class next term (BOT 370) for some formal training on NMDS stuff</a:t>
            </a:r>
          </a:p>
          <a:p>
            <a:pPr lvl="1"/>
            <a:r>
              <a:rPr lang="en-US" dirty="0"/>
              <a:t>Dive into analyses next term</a:t>
            </a:r>
          </a:p>
        </p:txBody>
      </p:sp>
    </p:spTree>
    <p:extLst>
      <p:ext uri="{BB962C8B-B14F-4D97-AF65-F5344CB8AC3E}">
        <p14:creationId xmlns:p14="http://schemas.microsoft.com/office/powerpoint/2010/main" val="2202487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601</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 Summary: Preliminary data analysis on Verde River aquatic invertebrates</vt:lpstr>
      <vt:lpstr>Goals </vt:lpstr>
      <vt:lpstr>Achieved success </vt:lpstr>
      <vt:lpstr>Scientific Insights- What did I find?  How different are aquatic invertebrate communities of the Verde River between sites (river reaches) and microhabitats? </vt:lpstr>
      <vt:lpstr>How different are aquatic invertebrate communities of the Verde River between microhabitats and seasons?</vt:lpstr>
      <vt:lpstr>How different are aquatic invertebrate communities of the Verde River between microhabitats and seasons?</vt:lpstr>
      <vt:lpstr>Sticking points and 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Progress Report</dc:title>
  <dc:creator>Hockett, Justin</dc:creator>
  <cp:lastModifiedBy>Justin Hockett</cp:lastModifiedBy>
  <cp:revision>9</cp:revision>
  <dcterms:created xsi:type="dcterms:W3CDTF">2021-11-02T17:14:04Z</dcterms:created>
  <dcterms:modified xsi:type="dcterms:W3CDTF">2021-11-30T17:24:45Z</dcterms:modified>
</cp:coreProperties>
</file>