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0" r:id="rId6"/>
    <p:sldId id="267" r:id="rId7"/>
    <p:sldId id="264" r:id="rId8"/>
    <p:sldId id="261" r:id="rId9"/>
    <p:sldId id="266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3" d="100"/>
          <a:sy n="83" d="100"/>
        </p:scale>
        <p:origin x="45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xiaosean5408.medium.com/%E5%BE%AE%E8%AA%BF%E5%A4%A7%E5%9E%8B%E8%AA%9E%E8%A8%80%E6%A8%A1%E5%9E%8Bllm%E7%9A%84%E6%8A%80%E8%A1%93lora%E5%8F%8A%E7%94%9F%E6%88%90%E5%BC%8Fai-stable-diffusion-lora-61a41d63677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hiyouga/LLaMA-Efficient-Tun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Text 1"/>
          <p:cNvSpPr/>
          <p:nvPr/>
        </p:nvSpPr>
        <p:spPr>
          <a:xfrm>
            <a:off x="637675" y="2617827"/>
            <a:ext cx="8181472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altLang="zh-TW" sz="5249" dirty="0"/>
              <a:t>LLama2 - </a:t>
            </a:r>
            <a:r>
              <a:rPr lang="zh-TW" altLang="en-US" sz="5249" dirty="0"/>
              <a:t>大語言模型訓練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63248" y="3937099"/>
            <a:ext cx="7673126" cy="5025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介紹 LLama2 </a:t>
            </a:r>
            <a:r>
              <a:rPr lang="en-US" sz="2600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的訓練方法</a:t>
            </a:r>
            <a:r>
              <a:rPr lang="en-US" sz="2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– </a:t>
            </a:r>
            <a:r>
              <a:rPr lang="zh-TW" altLang="en-US" sz="2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監督式微調 </a:t>
            </a:r>
            <a:r>
              <a:rPr lang="en-US" altLang="zh-TW" sz="2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(SFT)</a:t>
            </a:r>
            <a:endParaRPr lang="en-US" sz="2600" dirty="0"/>
          </a:p>
        </p:txBody>
      </p:sp>
      <p:sp>
        <p:nvSpPr>
          <p:cNvPr id="6" name="Shape 3"/>
          <p:cNvSpPr/>
          <p:nvPr/>
        </p:nvSpPr>
        <p:spPr>
          <a:xfrm>
            <a:off x="833199" y="523946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1BA717B-2A4C-40DD-AA7D-2EE66C833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621" y="683442"/>
            <a:ext cx="5630779" cy="64505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4064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Text 1"/>
          <p:cNvSpPr/>
          <p:nvPr/>
        </p:nvSpPr>
        <p:spPr>
          <a:xfrm>
            <a:off x="2037993" y="1859875"/>
            <a:ext cx="5562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大語言模型的訓練階段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98589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Text 3"/>
          <p:cNvSpPr/>
          <p:nvPr/>
        </p:nvSpPr>
        <p:spPr>
          <a:xfrm>
            <a:off x="2273975" y="32345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altLang="zh-TW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(1) </a:t>
            </a:r>
            <a:r>
              <a:rPr lang="en-US" sz="2187" dirty="0" err="1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預訓練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3803928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使用大量無標籤的資料訓練模型</a:t>
            </a:r>
            <a:r>
              <a:rPr lang="zh-TW" alt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。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98589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Text 6"/>
          <p:cNvSpPr/>
          <p:nvPr/>
        </p:nvSpPr>
        <p:spPr>
          <a:xfrm>
            <a:off x="7662267" y="32345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altLang="zh-TW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(2) </a:t>
            </a:r>
            <a:r>
              <a:rPr lang="en-US" sz="2187" dirty="0" err="1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增量預訓練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3803928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在預訓練模型基礎上，進一步</a:t>
            </a:r>
            <a:r>
              <a:rPr lang="zh-TW" alt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訓練。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617482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" name="Text 9"/>
          <p:cNvSpPr/>
          <p:nvPr/>
        </p:nvSpPr>
        <p:spPr>
          <a:xfrm>
            <a:off x="2273975" y="4853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altLang="zh-TW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(3) </a:t>
            </a:r>
            <a:r>
              <a:rPr lang="en-US" sz="2187" dirty="0" err="1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微調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73975" y="542282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使用有標籤的資料微調模型，以提高其在</a:t>
            </a:r>
            <a:r>
              <a:rPr lang="zh-TW" alt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特定</a:t>
            </a:r>
            <a:r>
              <a:rPr lang="en-US" sz="1750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任務上的準確度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。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17482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" name="Text 12"/>
          <p:cNvSpPr/>
          <p:nvPr/>
        </p:nvSpPr>
        <p:spPr>
          <a:xfrm>
            <a:off x="7662267" y="4853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altLang="zh-TW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(4) </a:t>
            </a:r>
            <a:r>
              <a:rPr lang="zh-TW" alt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強化學習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42282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使用</a:t>
            </a:r>
            <a:r>
              <a:rPr lang="zh-TW" alt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基於人類反饋的強化學習 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(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Reinforcement Learning from Human Feedback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)</a:t>
            </a:r>
            <a:r>
              <a:rPr lang="zh-TW" alt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進行</a:t>
            </a:r>
            <a:r>
              <a:rPr lang="zh-TW" alt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訓練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。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FFFFFF">
              <a:alpha val="75000"/>
            </a:srgbClr>
          </a:solidFill>
          <a:ln w="11192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Text 1"/>
          <p:cNvSpPr/>
          <p:nvPr/>
        </p:nvSpPr>
        <p:spPr>
          <a:xfrm>
            <a:off x="3015163" y="496133"/>
            <a:ext cx="3608546" cy="563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40"/>
              </a:lnSpc>
              <a:buNone/>
            </a:pPr>
            <a:r>
              <a:rPr lang="en-US" sz="4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微調 - 監督式微調</a:t>
            </a:r>
            <a:endParaRPr lang="en-US" sz="4400" dirty="0"/>
          </a:p>
        </p:txBody>
      </p:sp>
      <p:sp>
        <p:nvSpPr>
          <p:cNvPr id="5" name="Shape 2"/>
          <p:cNvSpPr/>
          <p:nvPr/>
        </p:nvSpPr>
        <p:spPr>
          <a:xfrm>
            <a:off x="3268919" y="1864761"/>
            <a:ext cx="63105" cy="4462669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6" name="Shape 3"/>
          <p:cNvSpPr/>
          <p:nvPr/>
        </p:nvSpPr>
        <p:spPr>
          <a:xfrm>
            <a:off x="3489840" y="2020840"/>
            <a:ext cx="631508" cy="36076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7" name="Shape 4"/>
          <p:cNvSpPr/>
          <p:nvPr/>
        </p:nvSpPr>
        <p:spPr>
          <a:xfrm>
            <a:off x="3097590" y="1835936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E8E8E3"/>
          </a:solidFill>
          <a:ln w="11192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Text 5"/>
          <p:cNvSpPr/>
          <p:nvPr/>
        </p:nvSpPr>
        <p:spPr>
          <a:xfrm>
            <a:off x="3243322" y="1821290"/>
            <a:ext cx="11430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131" dirty="0"/>
          </a:p>
        </p:txBody>
      </p:sp>
      <p:sp>
        <p:nvSpPr>
          <p:cNvPr id="9" name="Text 6"/>
          <p:cNvSpPr/>
          <p:nvPr/>
        </p:nvSpPr>
        <p:spPr>
          <a:xfrm>
            <a:off x="4292798" y="1948932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zh-TW" altLang="en-US" sz="28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訓練集及驗證集準備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4292798" y="2330327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zh-TW" alt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準備含大量</a:t>
            </a:r>
            <a:r>
              <a:rPr lang="en-US" altLang="zh-TW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QA</a:t>
            </a:r>
            <a:r>
              <a:rPr lang="zh-TW" alt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對的訓練集，分出一部分作為驗證集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3503474" y="3640013"/>
            <a:ext cx="631508" cy="36076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2" name="Shape 9"/>
          <p:cNvSpPr/>
          <p:nvPr/>
        </p:nvSpPr>
        <p:spPr>
          <a:xfrm>
            <a:off x="3097590" y="3440311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E8E8E3"/>
          </a:solidFill>
          <a:ln w="11192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" name="Text 10"/>
          <p:cNvSpPr/>
          <p:nvPr/>
        </p:nvSpPr>
        <p:spPr>
          <a:xfrm>
            <a:off x="3224272" y="3446935"/>
            <a:ext cx="15240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131" dirty="0"/>
          </a:p>
        </p:txBody>
      </p:sp>
      <p:sp>
        <p:nvSpPr>
          <p:cNvPr id="14" name="Text 11"/>
          <p:cNvSpPr/>
          <p:nvPr/>
        </p:nvSpPr>
        <p:spPr>
          <a:xfrm>
            <a:off x="4292798" y="3535178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zh-TW" altLang="en-US" sz="28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設定訓練參數</a:t>
            </a:r>
            <a:endParaRPr lang="en-US" sz="2800" dirty="0"/>
          </a:p>
        </p:txBody>
      </p:sp>
      <p:sp>
        <p:nvSpPr>
          <p:cNvPr id="15" name="Text 12"/>
          <p:cNvSpPr/>
          <p:nvPr/>
        </p:nvSpPr>
        <p:spPr>
          <a:xfrm>
            <a:off x="4272259" y="3934838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zh-TW" alt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設定模型的訓練參數</a:t>
            </a:r>
            <a:endParaRPr lang="en-US" sz="2000" dirty="0"/>
          </a:p>
        </p:txBody>
      </p:sp>
      <p:sp>
        <p:nvSpPr>
          <p:cNvPr id="16" name="Shape 13"/>
          <p:cNvSpPr/>
          <p:nvPr/>
        </p:nvSpPr>
        <p:spPr>
          <a:xfrm>
            <a:off x="3503474" y="5209311"/>
            <a:ext cx="631508" cy="36076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7" name="Shape 14"/>
          <p:cNvSpPr/>
          <p:nvPr/>
        </p:nvSpPr>
        <p:spPr>
          <a:xfrm>
            <a:off x="3097590" y="5024407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E8E8E3"/>
          </a:solidFill>
          <a:ln w="11192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" name="Text 15"/>
          <p:cNvSpPr/>
          <p:nvPr/>
        </p:nvSpPr>
        <p:spPr>
          <a:xfrm>
            <a:off x="3224272" y="5043126"/>
            <a:ext cx="15240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131" dirty="0"/>
          </a:p>
        </p:txBody>
      </p:sp>
      <p:sp>
        <p:nvSpPr>
          <p:cNvPr id="19" name="Text 16"/>
          <p:cNvSpPr/>
          <p:nvPr/>
        </p:nvSpPr>
        <p:spPr>
          <a:xfrm>
            <a:off x="4292798" y="5127842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訓練模型</a:t>
            </a:r>
            <a:endParaRPr lang="en-US" sz="2800" dirty="0"/>
          </a:p>
        </p:txBody>
      </p:sp>
      <p:sp>
        <p:nvSpPr>
          <p:cNvPr id="20" name="Text 17"/>
          <p:cNvSpPr/>
          <p:nvPr/>
        </p:nvSpPr>
        <p:spPr>
          <a:xfrm>
            <a:off x="4292798" y="5506064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使用標籤資料微調模型，重複多次以提高模型準確度。</a:t>
            </a:r>
            <a:endParaRPr lang="en-US" sz="2000" dirty="0"/>
          </a:p>
        </p:txBody>
      </p:sp>
      <p:sp>
        <p:nvSpPr>
          <p:cNvPr id="23" name="Text 20"/>
          <p:cNvSpPr/>
          <p:nvPr/>
        </p:nvSpPr>
        <p:spPr>
          <a:xfrm>
            <a:off x="3224272" y="6466761"/>
            <a:ext cx="15240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endParaRPr lang="en-US" sz="213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D5ABBD8-43F5-CA48-0647-66FA148D15F1}"/>
              </a:ext>
            </a:extLst>
          </p:cNvPr>
          <p:cNvSpPr txBox="1"/>
          <p:nvPr/>
        </p:nvSpPr>
        <p:spPr>
          <a:xfrm>
            <a:off x="709863" y="685799"/>
            <a:ext cx="9515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4400" dirty="0">
                <a:solidFill>
                  <a:srgbClr val="312F2B"/>
                </a:solidFill>
                <a:latin typeface="Gelasio" pitchFamily="34" charset="0"/>
              </a:rPr>
              <a:t>微調大型語言模型</a:t>
            </a:r>
            <a:r>
              <a:rPr lang="en-US" altLang="zh-TW" sz="4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LLM</a:t>
            </a:r>
            <a:r>
              <a:rPr lang="zh-TW" altLang="en-US" sz="4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的技術 </a:t>
            </a:r>
            <a:r>
              <a:rPr lang="en-US" altLang="zh-TW" sz="4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- </a:t>
            </a:r>
            <a:r>
              <a:rPr lang="en-US" altLang="zh-TW" sz="4400" dirty="0" err="1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LoRA</a:t>
            </a:r>
            <a:endParaRPr lang="en-US" altLang="zh-TW" sz="4400" dirty="0">
              <a:solidFill>
                <a:srgbClr val="312F2B"/>
              </a:solidFill>
              <a:latin typeface="Gelasio" pitchFamily="34" charset="0"/>
              <a:ea typeface="Gelasio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A9E7AD-1B89-1367-4598-ED0BA33DAA38}"/>
              </a:ext>
            </a:extLst>
          </p:cNvPr>
          <p:cNvSpPr txBox="1"/>
          <p:nvPr/>
        </p:nvSpPr>
        <p:spPr>
          <a:xfrm>
            <a:off x="739942" y="2089548"/>
            <a:ext cx="1315051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500" dirty="0">
                <a:solidFill>
                  <a:srgbClr val="242424"/>
                </a:solidFill>
                <a:latin typeface="source-serif-pro"/>
              </a:rPr>
              <a:t>近年隨著模型越來越大，直接使用 </a:t>
            </a:r>
            <a:r>
              <a:rPr lang="en-US" altLang="zh-TW" sz="2500" dirty="0">
                <a:solidFill>
                  <a:srgbClr val="242424"/>
                </a:solidFill>
                <a:latin typeface="source-serif-pro"/>
              </a:rPr>
              <a:t>Fine-Tuning </a:t>
            </a:r>
            <a:r>
              <a:rPr lang="zh-TW" altLang="en-US" sz="2500" dirty="0">
                <a:solidFill>
                  <a:srgbClr val="242424"/>
                </a:solidFill>
                <a:latin typeface="source-serif-pro"/>
              </a:rPr>
              <a:t>對所有參數進行訓練的成本是相當高昂的。因此近年來大家開始研究有效率的 </a:t>
            </a:r>
            <a:r>
              <a:rPr lang="en-US" altLang="zh-TW" sz="2500" dirty="0">
                <a:solidFill>
                  <a:srgbClr val="242424"/>
                </a:solidFill>
                <a:latin typeface="source-serif-pro"/>
              </a:rPr>
              <a:t>Fine-Tuning</a:t>
            </a:r>
            <a:r>
              <a:rPr lang="zh-TW" altLang="en-US" sz="2500" dirty="0">
                <a:solidFill>
                  <a:srgbClr val="242424"/>
                </a:solidFill>
                <a:latin typeface="source-serif-pro"/>
              </a:rPr>
              <a:t>，稱作 </a:t>
            </a:r>
            <a:r>
              <a:rPr lang="en-US" altLang="zh-TW" sz="2500" dirty="0">
                <a:solidFill>
                  <a:srgbClr val="242424"/>
                </a:solidFill>
                <a:latin typeface="source-serif-pro"/>
              </a:rPr>
              <a:t>Parameter-Efficient Fine-Tuning (PEFT)</a:t>
            </a:r>
            <a:r>
              <a:rPr lang="zh-TW" altLang="en-US" sz="2500" dirty="0">
                <a:solidFill>
                  <a:srgbClr val="242424"/>
                </a:solidFill>
                <a:latin typeface="source-serif-pro"/>
              </a:rPr>
              <a:t>。</a:t>
            </a:r>
            <a:endParaRPr lang="en-US" altLang="zh-TW" sz="2500" dirty="0">
              <a:solidFill>
                <a:srgbClr val="242424"/>
              </a:solidFill>
              <a:latin typeface="source-serif-pro"/>
            </a:endParaRPr>
          </a:p>
          <a:p>
            <a:endParaRPr lang="en-US" altLang="zh-TW" sz="2500" dirty="0">
              <a:solidFill>
                <a:srgbClr val="242424"/>
              </a:solidFill>
              <a:latin typeface="source-serif-pro"/>
            </a:endParaRPr>
          </a:p>
          <a:p>
            <a:r>
              <a:rPr lang="en-US" altLang="zh-TW" sz="2500" dirty="0">
                <a:solidFill>
                  <a:srgbClr val="242424"/>
                </a:solidFill>
                <a:latin typeface="source-serif-pro"/>
              </a:rPr>
              <a:t>Microsoft </a:t>
            </a:r>
            <a:r>
              <a:rPr lang="zh-TW" altLang="en-US" sz="2500" dirty="0">
                <a:solidFill>
                  <a:srgbClr val="242424"/>
                </a:solidFill>
                <a:latin typeface="source-serif-pro"/>
              </a:rPr>
              <a:t>團隊提出的 </a:t>
            </a:r>
            <a:r>
              <a:rPr lang="en-US" altLang="zh-TW" sz="2500" dirty="0">
                <a:solidFill>
                  <a:srgbClr val="242424"/>
                </a:solidFill>
                <a:latin typeface="source-serif-pro"/>
              </a:rPr>
              <a:t>Low-Rank Adaptation</a:t>
            </a:r>
            <a:r>
              <a:rPr lang="zh-TW" altLang="en-US" sz="2500" dirty="0">
                <a:solidFill>
                  <a:srgbClr val="242424"/>
                </a:solidFill>
                <a:latin typeface="source-serif-pro"/>
              </a:rPr>
              <a:t>（</a:t>
            </a:r>
            <a:r>
              <a:rPr lang="en-US" altLang="zh-TW" sz="2500" dirty="0" err="1">
                <a:solidFill>
                  <a:srgbClr val="242424"/>
                </a:solidFill>
                <a:latin typeface="source-serif-pro"/>
              </a:rPr>
              <a:t>LoRA</a:t>
            </a:r>
            <a:r>
              <a:rPr lang="zh-TW" altLang="en-US" sz="2500" dirty="0">
                <a:solidFill>
                  <a:srgbClr val="242424"/>
                </a:solidFill>
                <a:latin typeface="source-serif-pro"/>
              </a:rPr>
              <a:t>）：透過凍結原本預訓練模型的權重，在預訓練模型的最後一層或幾層添加了低秩矩陣，並且只訓練這些低秩矩陣的參數，而不是整個模型的所有參數。</a:t>
            </a:r>
            <a:endParaRPr lang="en-US" altLang="zh-TW" sz="2500" dirty="0">
              <a:solidFill>
                <a:srgbClr val="242424"/>
              </a:solidFill>
              <a:latin typeface="source-serif-pro"/>
            </a:endParaRPr>
          </a:p>
          <a:p>
            <a:endParaRPr lang="en-US" altLang="zh-TW" sz="2500" dirty="0">
              <a:solidFill>
                <a:srgbClr val="242424"/>
              </a:solidFill>
              <a:latin typeface="source-serif-pro"/>
            </a:endParaRPr>
          </a:p>
          <a:p>
            <a:r>
              <a:rPr lang="zh-TW" altLang="en-US" sz="2500" dirty="0">
                <a:solidFill>
                  <a:srgbClr val="242424"/>
                </a:solidFill>
                <a:latin typeface="source-serif-pro"/>
              </a:rPr>
              <a:t>和全參數訓練相比，該方法所需的訓練參數量節省 </a:t>
            </a:r>
            <a:r>
              <a:rPr lang="en-US" altLang="zh-TW" sz="2500" dirty="0">
                <a:solidFill>
                  <a:srgbClr val="242424"/>
                </a:solidFill>
                <a:latin typeface="source-serif-pro"/>
              </a:rPr>
              <a:t>10,000 </a:t>
            </a:r>
            <a:r>
              <a:rPr lang="zh-TW" altLang="en-US" sz="2500" dirty="0">
                <a:solidFill>
                  <a:srgbClr val="242424"/>
                </a:solidFill>
                <a:latin typeface="source-serif-pro"/>
              </a:rPr>
              <a:t>倍，並且只需要 </a:t>
            </a:r>
            <a:r>
              <a:rPr lang="en-US" altLang="zh-TW" sz="2500" dirty="0">
                <a:solidFill>
                  <a:srgbClr val="242424"/>
                </a:solidFill>
                <a:latin typeface="source-serif-pro"/>
              </a:rPr>
              <a:t>1/3 </a:t>
            </a:r>
            <a:r>
              <a:rPr lang="zh-TW" altLang="en-US" sz="2500" dirty="0">
                <a:solidFill>
                  <a:srgbClr val="242424"/>
                </a:solidFill>
                <a:latin typeface="source-serif-pro"/>
              </a:rPr>
              <a:t>的 </a:t>
            </a:r>
            <a:r>
              <a:rPr lang="en-US" altLang="zh-TW" sz="2500" dirty="0">
                <a:solidFill>
                  <a:srgbClr val="242424"/>
                </a:solidFill>
                <a:latin typeface="source-serif-pro"/>
              </a:rPr>
              <a:t>GPU </a:t>
            </a:r>
            <a:r>
              <a:rPr lang="zh-TW" altLang="en-US" sz="2500" dirty="0">
                <a:solidFill>
                  <a:srgbClr val="242424"/>
                </a:solidFill>
                <a:latin typeface="source-serif-pro"/>
              </a:rPr>
              <a:t>使用量。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5C7BC3-CC85-51B0-07A4-FB257BB88EBE}"/>
              </a:ext>
            </a:extLst>
          </p:cNvPr>
          <p:cNvSpPr txBox="1"/>
          <p:nvPr/>
        </p:nvSpPr>
        <p:spPr>
          <a:xfrm>
            <a:off x="709863" y="6918418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資料來源：</a:t>
            </a:r>
            <a:r>
              <a:rPr lang="zh-TW" altLang="en-US" sz="2000" dirty="0">
                <a:hlinkClick r:id="rId2"/>
              </a:rPr>
              <a:t>https://xiaosean5408.medium.com/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961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2200" dirty="0"/>
              <a:t>	GitHub: </a:t>
            </a:r>
            <a:r>
              <a:rPr lang="en-US" altLang="zh-TW" sz="2200" dirty="0">
                <a:hlinkClick r:id="rId4"/>
              </a:rPr>
              <a:t>https://github.com/hiyouga/LLaMA-Efficient-Tuning</a:t>
            </a:r>
            <a:endParaRPr lang="en-US" altLang="zh-TW" sz="2200" dirty="0"/>
          </a:p>
          <a:p>
            <a:endParaRPr lang="zh-TW" alt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822804" y="449085"/>
            <a:ext cx="5981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LLama-Efficient-Tuning</a:t>
            </a:r>
            <a:endParaRPr lang="en-US" sz="4374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751FFAD-7F23-BF6F-19C1-ACE6D4543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820" y="2213840"/>
            <a:ext cx="11868760" cy="53660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410F387-201D-258C-03A7-20F4247C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5" y="1937085"/>
            <a:ext cx="13176989" cy="606233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399C4739-C920-B6DE-626D-837D05D877B8}"/>
              </a:ext>
            </a:extLst>
          </p:cNvPr>
          <p:cNvSpPr/>
          <p:nvPr/>
        </p:nvSpPr>
        <p:spPr>
          <a:xfrm>
            <a:off x="822804" y="465033"/>
            <a:ext cx="6600680" cy="850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zh-TW" sz="4374" dirty="0" err="1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LLama</a:t>
            </a:r>
            <a:r>
              <a:rPr lang="en-US" altLang="zh-TW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-Efficient-Tuning </a:t>
            </a:r>
            <a:r>
              <a:rPr lang="zh-TW" alt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安裝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49525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E505FF2-E10F-B89C-9627-F64059A9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7" y="51176"/>
            <a:ext cx="12642385" cy="81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0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01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Text 1"/>
          <p:cNvSpPr/>
          <p:nvPr/>
        </p:nvSpPr>
        <p:spPr>
          <a:xfrm>
            <a:off x="833199" y="178617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過擬合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98739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Text 3"/>
          <p:cNvSpPr/>
          <p:nvPr/>
        </p:nvSpPr>
        <p:spPr>
          <a:xfrm>
            <a:off x="1010722" y="3029069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3063716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監控 Training Loss 和 Eval Loss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3980259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當 Training Loss 持續下降，但 Eval Loss 卻開始上升，就可能出現過擬合。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3085" y="298739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 7"/>
          <p:cNvSpPr/>
          <p:nvPr/>
        </p:nvSpPr>
        <p:spPr>
          <a:xfrm>
            <a:off x="4837748" y="3029069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5405199" y="3063716"/>
            <a:ext cx="2423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使用 Early Stopping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405199" y="3633073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當 Eval Loss 超過一定次數沒有下降，就提前結束訓練，以避免出現過擬合。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91672" y="548390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20556A2-1AD1-58D3-E78E-F7F6B4F6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1" y="2430379"/>
            <a:ext cx="6661589" cy="49961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A35C41B-0233-CFB3-1BCD-66C15112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776" y="2430379"/>
            <a:ext cx="6597013" cy="4996193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A0679826-BF9B-919D-C8F7-C3BD9926B8D2}"/>
              </a:ext>
            </a:extLst>
          </p:cNvPr>
          <p:cNvSpPr/>
          <p:nvPr/>
        </p:nvSpPr>
        <p:spPr>
          <a:xfrm>
            <a:off x="653611" y="80302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zh-TW" alt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訓練結果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414573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361</Words>
  <Application>Microsoft Office PowerPoint</Application>
  <PresentationFormat>自定义</PresentationFormat>
  <Paragraphs>49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Gelasio</vt:lpstr>
      <vt:lpstr>source-serif-pro</vt:lpstr>
      <vt:lpstr>Microsoft YaHei</vt:lpstr>
      <vt:lpstr>Arial</vt:lpstr>
      <vt:lpstr>Calibri</vt:lpstr>
      <vt:lpstr>Lato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Justin Hsu</cp:lastModifiedBy>
  <cp:revision>59</cp:revision>
  <dcterms:created xsi:type="dcterms:W3CDTF">2023-09-07T02:24:07Z</dcterms:created>
  <dcterms:modified xsi:type="dcterms:W3CDTF">2023-11-08T10:29:21Z</dcterms:modified>
</cp:coreProperties>
</file>