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2918400" cx="21945600"/>
  <p:notesSz cx="6858000" cy="9144000"/>
  <p:embeddedFontLst>
    <p:embeddedFont>
      <p:font typeface="Merriweather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747775"/>
          </p15:clr>
        </p15:guide>
        <p15:guide id="2" pos="691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691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erriweather-regular.fntdata"/><Relationship Id="rId8" Type="http://schemas.openxmlformats.org/officeDocument/2006/relationships/font" Target="fonts/Merriweather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4e94f4f10_0_189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4e94f4f1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48100" y="4765280"/>
            <a:ext cx="20449500" cy="131367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48080" y="18138400"/>
            <a:ext cx="20449500" cy="50727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748080" y="7079200"/>
            <a:ext cx="20449500" cy="125664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748080" y="20174240"/>
            <a:ext cx="20449500" cy="83250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654050" lvl="0" marL="457200" algn="ctr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indent="-558800" lvl="1" marL="9144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indent="-558800" lvl="2" marL="13716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indent="-558800" lvl="3" marL="182880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indent="-558800" lvl="4" marL="22860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indent="-558800" lvl="5" marL="27432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indent="-558800" lvl="6" marL="320040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indent="-558800" lvl="7" marL="36576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indent="-558800" lvl="8" marL="41148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48080" y="13765440"/>
            <a:ext cx="20449500" cy="53874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48080" y="7375840"/>
            <a:ext cx="20449500" cy="218649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654050" lvl="0" marL="457200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indent="-558800" lvl="1" marL="9144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indent="-558800" lvl="2" marL="13716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indent="-558800" lvl="3" marL="182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indent="-558800" lvl="4" marL="22860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indent="-558800" lvl="5" marL="27432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indent="-558800" lvl="6" marL="32004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indent="-558800" lvl="7" marL="36576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indent="-558800" lvl="8" marL="4114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748080" y="7375840"/>
            <a:ext cx="9599700" cy="218649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558800" lvl="0" marL="4572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indent="-514350" lvl="1" marL="9144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indent="-514350" lvl="2" marL="13716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indent="-514350" lvl="3" marL="18288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indent="-514350" lvl="4" marL="22860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indent="-514350" lvl="5" marL="27432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indent="-514350" lvl="6" marL="32004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indent="-514350" lvl="7" marL="36576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indent="-514350" lvl="8" marL="41148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1597760" y="7375840"/>
            <a:ext cx="9599700" cy="218649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558800" lvl="0" marL="4572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indent="-514350" lvl="1" marL="9144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indent="-514350" lvl="2" marL="13716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indent="-514350" lvl="3" marL="18288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indent="-514350" lvl="4" marL="22860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indent="-514350" lvl="5" marL="27432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indent="-514350" lvl="6" marL="32004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indent="-514350" lvl="7" marL="36576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indent="-514350" lvl="8" marL="41148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748080" y="3555840"/>
            <a:ext cx="6739200" cy="48366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748080" y="8893440"/>
            <a:ext cx="6739200" cy="203481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514350" lvl="0" marL="4572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1pPr>
            <a:lvl2pPr indent="-514350" lvl="1" marL="9144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indent="-514350" lvl="2" marL="13716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indent="-514350" lvl="3" marL="18288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indent="-514350" lvl="4" marL="22860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indent="-514350" lvl="5" marL="27432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indent="-514350" lvl="6" marL="32004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indent="-514350" lvl="7" marL="36576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indent="-514350" lvl="8" marL="41148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176600" y="2880960"/>
            <a:ext cx="15282600" cy="261810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972800" y="-800"/>
            <a:ext cx="109728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1325" lIns="341325" spcFirstLastPara="1" rIns="341325" wrap="square" tIns="341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637200" y="7892320"/>
            <a:ext cx="9708600" cy="94866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637200" y="17939680"/>
            <a:ext cx="9708600" cy="79047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1854800" y="4634080"/>
            <a:ext cx="9208800" cy="236487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indent="-654050" lvl="0" marL="457200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indent="-558800" lvl="1" marL="9144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indent="-558800" lvl="2" marL="13716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indent="-558800" lvl="3" marL="182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indent="-558800" lvl="4" marL="22860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indent="-558800" lvl="5" marL="27432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indent="-558800" lvl="6" marL="32004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indent="-558800" lvl="7" marL="36576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indent="-558800" lvl="8" marL="4114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748080" y="27075680"/>
            <a:ext cx="14397000" cy="38727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48080" y="7375840"/>
            <a:ext cx="204495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6540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00"/>
              <a:buChar char="●"/>
              <a:defRPr sz="6700">
                <a:solidFill>
                  <a:schemeClr val="dk2"/>
                </a:solidFill>
              </a:defRPr>
            </a:lvl1pPr>
            <a:lvl2pPr indent="-558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2pPr>
            <a:lvl3pPr indent="-558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3pPr>
            <a:lvl4pPr indent="-558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●"/>
              <a:defRPr sz="5200">
                <a:solidFill>
                  <a:schemeClr val="dk2"/>
                </a:solidFill>
              </a:defRPr>
            </a:lvl4pPr>
            <a:lvl5pPr indent="-558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5pPr>
            <a:lvl6pPr indent="-558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6pPr>
            <a:lvl7pPr indent="-558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●"/>
              <a:defRPr sz="5200">
                <a:solidFill>
                  <a:schemeClr val="dk2"/>
                </a:solidFill>
              </a:defRPr>
            </a:lvl7pPr>
            <a:lvl8pPr indent="-558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8pPr>
            <a:lvl9pPr indent="-558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 algn="r">
              <a:buNone/>
              <a:defRPr sz="3700">
                <a:solidFill>
                  <a:schemeClr val="dk2"/>
                </a:solidFill>
              </a:defRPr>
            </a:lvl1pPr>
            <a:lvl2pPr lvl="1" algn="r">
              <a:buNone/>
              <a:defRPr sz="3700">
                <a:solidFill>
                  <a:schemeClr val="dk2"/>
                </a:solidFill>
              </a:defRPr>
            </a:lvl2pPr>
            <a:lvl3pPr lvl="2" algn="r">
              <a:buNone/>
              <a:defRPr sz="3700">
                <a:solidFill>
                  <a:schemeClr val="dk2"/>
                </a:solidFill>
              </a:defRPr>
            </a:lvl3pPr>
            <a:lvl4pPr lvl="3" algn="r">
              <a:buNone/>
              <a:defRPr sz="3700">
                <a:solidFill>
                  <a:schemeClr val="dk2"/>
                </a:solidFill>
              </a:defRPr>
            </a:lvl4pPr>
            <a:lvl5pPr lvl="4" algn="r">
              <a:buNone/>
              <a:defRPr sz="3700">
                <a:solidFill>
                  <a:schemeClr val="dk2"/>
                </a:solidFill>
              </a:defRPr>
            </a:lvl5pPr>
            <a:lvl6pPr lvl="5" algn="r">
              <a:buNone/>
              <a:defRPr sz="3700">
                <a:solidFill>
                  <a:schemeClr val="dk2"/>
                </a:solidFill>
              </a:defRPr>
            </a:lvl6pPr>
            <a:lvl7pPr lvl="6" algn="r">
              <a:buNone/>
              <a:defRPr sz="3700">
                <a:solidFill>
                  <a:schemeClr val="dk2"/>
                </a:solidFill>
              </a:defRPr>
            </a:lvl7pPr>
            <a:lvl8pPr lvl="7" algn="r">
              <a:buNone/>
              <a:defRPr sz="3700">
                <a:solidFill>
                  <a:schemeClr val="dk2"/>
                </a:solidFill>
              </a:defRPr>
            </a:lvl8pPr>
            <a:lvl9pPr lvl="8" algn="r">
              <a:buNone/>
              <a:defRPr sz="3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14.png"/><Relationship Id="rId13" Type="http://schemas.openxmlformats.org/officeDocument/2006/relationships/image" Target="../media/image4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15" Type="http://schemas.openxmlformats.org/officeDocument/2006/relationships/image" Target="../media/image11.png"/><Relationship Id="rId14" Type="http://schemas.openxmlformats.org/officeDocument/2006/relationships/image" Target="../media/image13.png"/><Relationship Id="rId16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3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StockTraderAiderLogo.png"/>
          <p:cNvPicPr preferRelativeResize="0"/>
          <p:nvPr/>
        </p:nvPicPr>
        <p:blipFill rotWithShape="1">
          <a:blip r:embed="rId3">
            <a:alphaModFix/>
          </a:blip>
          <a:srcRect b="13110" l="13896" r="12811" t="13848"/>
          <a:stretch/>
        </p:blipFill>
        <p:spPr>
          <a:xfrm>
            <a:off x="929975" y="389812"/>
            <a:ext cx="2857500" cy="284768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41850" y="3485961"/>
            <a:ext cx="9596700" cy="4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Overview</a:t>
            </a:r>
            <a:endParaRPr sz="6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streamlined stock tracker that lets users build and focus on their portfolio without the unnecessary ads, distractions, or clutter. Helping you </a:t>
            </a:r>
            <a:endParaRPr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</a:t>
            </a:r>
            <a:r>
              <a:rPr lang="en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35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</a:t>
            </a:r>
            <a:r>
              <a:rPr lang="en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35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Profit</a:t>
            </a:r>
            <a:r>
              <a:rPr lang="en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2648300" y="3616600"/>
            <a:ext cx="8644200" cy="47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Features</a:t>
            </a:r>
            <a:endParaRPr sz="6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0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imes New Roman"/>
              <a:buChar char="●"/>
            </a:pPr>
            <a:r>
              <a:rPr lang="en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portfolio tracking</a:t>
            </a:r>
            <a:endParaRPr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imes New Roman"/>
              <a:buChar char="●"/>
            </a:pPr>
            <a:r>
              <a:rPr lang="en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Minimalist, ad-free interface</a:t>
            </a:r>
            <a:endParaRPr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imes New Roman"/>
              <a:buChar char="●"/>
            </a:pPr>
            <a:r>
              <a:rPr lang="en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 account system</a:t>
            </a:r>
            <a:endParaRPr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imes New Roman"/>
              <a:buChar char="●"/>
            </a:pPr>
            <a:r>
              <a:rPr lang="en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Live portfolio valuation</a:t>
            </a:r>
            <a:endParaRPr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imes New Roman"/>
              <a:buChar char="●"/>
            </a:pPr>
            <a:r>
              <a:rPr lang="en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price alert system</a:t>
            </a:r>
            <a:endParaRPr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050600" y="24808950"/>
            <a:ext cx="7844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Docker</a:t>
            </a:r>
            <a:endParaRPr sz="67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065100" y="607200"/>
            <a:ext cx="4856400" cy="24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OWEN GUO</a:t>
            </a:r>
            <a:endParaRPr sz="37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JUSTIN KERR</a:t>
            </a:r>
            <a:endParaRPr sz="37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SAMMY MBAZANG</a:t>
            </a:r>
            <a:endParaRPr sz="37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MICHAEL MYERS</a:t>
            </a:r>
            <a:endParaRPr sz="37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26048" l="6675" r="2753" t="5095"/>
          <a:stretch/>
        </p:blipFill>
        <p:spPr>
          <a:xfrm>
            <a:off x="1090925" y="25868550"/>
            <a:ext cx="8431450" cy="708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5">
            <a:alphaModFix/>
          </a:blip>
          <a:srcRect b="43492" l="29430" r="25326" t="21587"/>
          <a:stretch/>
        </p:blipFill>
        <p:spPr>
          <a:xfrm>
            <a:off x="17697400" y="384900"/>
            <a:ext cx="2996625" cy="2857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3"/>
          <p:cNvCxnSpPr/>
          <p:nvPr/>
        </p:nvCxnSpPr>
        <p:spPr>
          <a:xfrm flipH="1" rot="10800000">
            <a:off x="-63300" y="3466488"/>
            <a:ext cx="22072200" cy="25800"/>
          </a:xfrm>
          <a:prstGeom prst="straightConnector1">
            <a:avLst/>
          </a:prstGeom>
          <a:noFill/>
          <a:ln cap="flat" cmpd="sng" w="152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13"/>
          <p:cNvPicPr preferRelativeResize="0"/>
          <p:nvPr/>
        </p:nvPicPr>
        <p:blipFill rotWithShape="1">
          <a:blip r:embed="rId6">
            <a:alphaModFix/>
          </a:blip>
          <a:srcRect b="0" l="0" r="31243" t="0"/>
          <a:stretch/>
        </p:blipFill>
        <p:spPr>
          <a:xfrm>
            <a:off x="11020900" y="25868550"/>
            <a:ext cx="9725200" cy="70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279350" y="38490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9998413" y="697925"/>
            <a:ext cx="2426100" cy="24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GITHUB~</a:t>
            </a:r>
            <a:endParaRPr sz="37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5880913" y="607200"/>
            <a:ext cx="2426100" cy="24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DEMO~</a:t>
            </a:r>
            <a:endParaRPr sz="37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66" name="Google Shape;66;p13"/>
          <p:cNvCxnSpPr/>
          <p:nvPr/>
        </p:nvCxnSpPr>
        <p:spPr>
          <a:xfrm flipH="1" rot="10800000">
            <a:off x="175375" y="7753125"/>
            <a:ext cx="22072200" cy="25800"/>
          </a:xfrm>
          <a:prstGeom prst="straightConnector1">
            <a:avLst/>
          </a:prstGeom>
          <a:noFill/>
          <a:ln cap="flat" cmpd="sng" w="152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/>
          <p:nvPr/>
        </p:nvCxnSpPr>
        <p:spPr>
          <a:xfrm flipH="1" rot="10800000">
            <a:off x="-63300" y="24808950"/>
            <a:ext cx="22072200" cy="25800"/>
          </a:xfrm>
          <a:prstGeom prst="straightConnector1">
            <a:avLst/>
          </a:prstGeom>
          <a:noFill/>
          <a:ln cap="flat" cmpd="sng" w="152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3"/>
          <p:cNvSpPr/>
          <p:nvPr/>
        </p:nvSpPr>
        <p:spPr>
          <a:xfrm>
            <a:off x="14062770" y="10354536"/>
            <a:ext cx="4938000" cy="3704700"/>
          </a:xfrm>
          <a:prstGeom prst="roundRect">
            <a:avLst>
              <a:gd fmla="val 16667" name="adj"/>
            </a:avLst>
          </a:prstGeom>
          <a:solidFill>
            <a:srgbClr val="1E63EE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069398" y="8073507"/>
            <a:ext cx="2866438" cy="2278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363755" y="11444757"/>
            <a:ext cx="2336189" cy="1814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536290" y="12128301"/>
            <a:ext cx="1817171" cy="1814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11">
            <a:alphaModFix/>
          </a:blip>
          <a:srcRect b="14133" l="-1210" r="1209" t="0"/>
          <a:stretch/>
        </p:blipFill>
        <p:spPr>
          <a:xfrm>
            <a:off x="328925" y="8048238"/>
            <a:ext cx="12304961" cy="729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841234" y="12413990"/>
            <a:ext cx="2066345" cy="1504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 rotWithShape="1">
          <a:blip r:embed="rId13">
            <a:alphaModFix/>
          </a:blip>
          <a:srcRect b="11095" l="0" r="6305" t="0"/>
          <a:stretch/>
        </p:blipFill>
        <p:spPr>
          <a:xfrm>
            <a:off x="15927131" y="10474309"/>
            <a:ext cx="1209451" cy="114465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/>
        </p:nvSpPr>
        <p:spPr>
          <a:xfrm>
            <a:off x="15125278" y="9621983"/>
            <a:ext cx="35055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price_scheduler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3845900" y="14059102"/>
            <a:ext cx="25077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flask_app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16561711" y="14059102"/>
            <a:ext cx="25077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mongo_db</a:t>
            </a:r>
            <a:endParaRPr sz="3600">
              <a:solidFill>
                <a:schemeClr val="lt1"/>
              </a:solidFill>
            </a:endParaRPr>
          </a:p>
        </p:txBody>
      </p:sp>
      <p:cxnSp>
        <p:nvCxnSpPr>
          <p:cNvPr id="78" name="Google Shape;78;p13"/>
          <p:cNvCxnSpPr>
            <a:stCxn id="71" idx="1"/>
            <a:endCxn id="79" idx="3"/>
          </p:cNvCxnSpPr>
          <p:nvPr/>
        </p:nvCxnSpPr>
        <p:spPr>
          <a:xfrm rot="10800000">
            <a:off x="12096090" y="11742847"/>
            <a:ext cx="2440200" cy="1292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9" name="Google Shape;79;p13"/>
          <p:cNvPicPr preferRelativeResize="0"/>
          <p:nvPr/>
        </p:nvPicPr>
        <p:blipFill rotWithShape="1">
          <a:blip r:embed="rId14">
            <a:alphaModFix/>
          </a:blip>
          <a:srcRect b="2133" l="0" r="0" t="0"/>
          <a:stretch/>
        </p:blipFill>
        <p:spPr>
          <a:xfrm>
            <a:off x="1086725" y="9203213"/>
            <a:ext cx="11009306" cy="507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3"/>
          <p:cNvCxnSpPr>
            <a:stCxn id="68" idx="3"/>
            <a:endCxn id="69" idx="0"/>
          </p:cNvCxnSpPr>
          <p:nvPr/>
        </p:nvCxnSpPr>
        <p:spPr>
          <a:xfrm flipH="1" rot="10800000">
            <a:off x="19000770" y="8073486"/>
            <a:ext cx="1501800" cy="41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3"/>
          <p:cNvSpPr txBox="1"/>
          <p:nvPr/>
        </p:nvSpPr>
        <p:spPr>
          <a:xfrm>
            <a:off x="6650700" y="7852200"/>
            <a:ext cx="86442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Architecture </a:t>
            </a:r>
            <a:endParaRPr sz="67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41851" y="15616362"/>
            <a:ext cx="10841600" cy="8563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3116586" y="16459202"/>
            <a:ext cx="7514841" cy="786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