
<file path=[Content_Types].xml><?xml version="1.0" encoding="utf-8"?>
<Types xmlns="http://schemas.openxmlformats.org/package/2006/content-types">
  <Default Extension="wmf" ContentType="image/x-wmf"/>
  <Default Extension="png" ContentType="image/png"/>
  <Default Extension="jpeg" ContentType="image/jpe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 id="2147483661" r:id="rId3"/>
  </p:sldMasterIdLst>
  <p:notesMasterIdLst>
    <p:notesMasterId r:id="rId91"/>
  </p:notesMasterIdLst>
  <p:handoutMasterIdLst>
    <p:handoutMasterId r:id="rId92"/>
  </p:handout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Lst>
  <p:sldSz cx="9144000" cy="6858000" type="screen4x3"/>
  <p:notesSz cx="7099300" cy="10234295"/>
  <p:defaultTextStyle>
    <a:lvl1pPr marL="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87" autoAdjust="0"/>
    <p:restoredTop sz="94660"/>
  </p:normalViewPr>
  <p:slideViewPr>
    <p:cSldViewPr>
      <p:cViewPr varScale="1">
        <p:scale>
          <a:sx n="37" d="100"/>
          <a:sy n="37" d="100"/>
        </p:scale>
        <p:origin x="-1090" y="-58"/>
      </p:cViewPr>
      <p:guideLst>
        <p:guide orient="horz" pos="3224"/>
        <p:guide pos="2236"/>
      </p:guideLst>
    </p:cSldViewPr>
  </p:slideViewPr>
  <p:gridSpacing cx="72008" cy="72008"/>
</p:viewPr>
</file>

<file path=ppt/_rels/presentation.xml.rels><?xml version="1.0" encoding="UTF-8" standalone="yes"?>
<Relationships xmlns="http://schemas.openxmlformats.org/package/2006/relationships"><Relationship Id="rId95" Type="http://schemas.openxmlformats.org/officeDocument/2006/relationships/tableStyles" Target="tableStyles.xml"/><Relationship Id="rId94" Type="http://schemas.openxmlformats.org/officeDocument/2006/relationships/viewProps" Target="viewProps.xml"/><Relationship Id="rId93" Type="http://schemas.openxmlformats.org/officeDocument/2006/relationships/presProps" Target="presProps.xml"/><Relationship Id="rId92" Type="http://schemas.openxmlformats.org/officeDocument/2006/relationships/handoutMaster" Target="handoutMasters/handoutMaster1.xml"/><Relationship Id="rId91" Type="http://schemas.openxmlformats.org/officeDocument/2006/relationships/notesMaster" Target="notesMasters/notesMaster1.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chemeClr val="lt1"/>
        </a:solidFill>
        <a:effectLst/>
      </p:bgPr>
    </p:bg>
    <p:spTree>
      <p:nvGrpSpPr>
        <p:cNvPr id="262" name=""/>
        <p:cNvGrpSpPr/>
        <p:nvPr/>
      </p:nvGrpSpPr>
      <p:grpSpPr>
        <a:xfrm rot="0">
          <a:off x="0" y="0"/>
          <a:ext cx="0" cy="0"/>
          <a:chOff x="0" y="0"/>
          <a:chExt cx="0" cy="0"/>
        </a:xfrm>
      </p:grpSpPr>
      <p:sp>
        <p:nvSpPr>
          <p:cNvPr id="1049519" name="页眉占位符 1049518"/>
          <p:cNvSpPr/>
          <p:nvPr>
            <p:ph type="hdr" sz="quarter"/>
          </p:nvPr>
        </p:nvSpPr>
        <p:spPr>
          <a:xfrm>
            <a:off x="0" y="0"/>
            <a:ext cx="3076575" cy="511175"/>
          </a:xfrm>
          <a:prstGeom prst="rect">
            <a:avLst/>
          </a:prstGeom>
          <a:noFill/>
          <a:ln>
            <a:noFill/>
          </a:ln>
        </p:spPr>
        <p:txBody>
          <a:bodyPr vert="horz" lIns="99048" tIns="49524" rIns="99048" bIns="49524" anchor="t"/>
          <a:p>
            <a:pPr lvl="0" eaLnBrk="1" latinLnBrk="1" hangingPunct="1"/>
            <a:endParaRPr lang="en-US" altLang="zh-CN" sz="1300"/>
          </a:p>
        </p:txBody>
      </p:sp>
      <p:sp>
        <p:nvSpPr>
          <p:cNvPr id="1049520" name="日期占位符 1049519"/>
          <p:cNvSpPr/>
          <p:nvPr>
            <p:ph type="dt" sz="quarter" idx="1"/>
          </p:nvPr>
        </p:nvSpPr>
        <p:spPr>
          <a:xfrm>
            <a:off x="4022725" y="0"/>
            <a:ext cx="3076575" cy="511175"/>
          </a:xfrm>
          <a:prstGeom prst="rect">
            <a:avLst/>
          </a:prstGeom>
          <a:noFill/>
          <a:ln>
            <a:noFill/>
          </a:ln>
        </p:spPr>
        <p:txBody>
          <a:bodyPr vert="horz" lIns="99048" tIns="49524" rIns="99048" bIns="49524" anchor="t"/>
          <a:p>
            <a:pPr lvl="0" algn="r" eaLnBrk="1" latinLnBrk="1" hangingPunct="1"/>
            <a:endParaRPr lang="en-US" altLang="zh-CN" sz="1300"/>
          </a:p>
        </p:txBody>
      </p:sp>
      <p:sp>
        <p:nvSpPr>
          <p:cNvPr id="1049521" name="页脚占位符 1049520"/>
          <p:cNvSpPr/>
          <p:nvPr>
            <p:ph type="ftr" sz="quarter" idx="2"/>
          </p:nvPr>
        </p:nvSpPr>
        <p:spPr>
          <a:xfrm>
            <a:off x="0" y="9723438"/>
            <a:ext cx="3076575" cy="511175"/>
          </a:xfrm>
          <a:prstGeom prst="rect">
            <a:avLst/>
          </a:prstGeom>
          <a:noFill/>
          <a:ln>
            <a:noFill/>
          </a:ln>
        </p:spPr>
        <p:txBody>
          <a:bodyPr vert="horz" lIns="99048" tIns="49524" rIns="99048" bIns="49524" anchor="b"/>
          <a:p>
            <a:pPr lvl="0" eaLnBrk="1" latinLnBrk="1" hangingPunct="1"/>
            <a:endParaRPr lang="en-US" altLang="zh-CN" sz="1300"/>
          </a:p>
        </p:txBody>
      </p:sp>
      <p:sp>
        <p:nvSpPr>
          <p:cNvPr id="1049522" name="灯片编号占位符 1049521"/>
          <p:cNvSpPr/>
          <p:nvPr>
            <p:ph type="sldNum" sz="quarter" idx="3"/>
          </p:nvPr>
        </p:nvSpPr>
        <p:spPr>
          <a:xfrm>
            <a:off x="4022725" y="9723438"/>
            <a:ext cx="3076575" cy="511175"/>
          </a:xfrm>
          <a:prstGeom prst="rect">
            <a:avLst/>
          </a:prstGeom>
          <a:noFill/>
          <a:ln>
            <a:noFill/>
          </a:ln>
        </p:spPr>
        <p:txBody>
          <a:bodyPr vert="horz" lIns="99048" tIns="49524" rIns="99048" bIns="49524" anchor="b"/>
          <a:p>
            <a:pPr lvl="0" algn="r" eaLnBrk="1" latinLnBrk="1" hangingPunct="1"/>
            <a:fld id="{566ABCEB-ACFC-4714-9973-3DA970169C29}" type="slidenum">
              <a:rPr lang="en-US" altLang="zh-CN" sz="1300"/>
            </a:fld>
            <a:endParaRPr lang="en-US" altLang="zh-CN" sz="1300"/>
          </a:p>
        </p:txBody>
      </p:sp>
    </p:spTree>
  </p:cSld>
  <p:clrMap bg1="dk1" tx1="dk1" bg2="dk1" tx2="dk1" accent1="dk1" accent2="dk1" accent3="dk1" accent4="dk1" accent5="dk1" accent6="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60" name=""/>
        <p:cNvGrpSpPr/>
        <p:nvPr/>
      </p:nvGrpSpPr>
      <p:grpSpPr>
        <a:xfrm rot="0">
          <a:off x="0" y="0"/>
          <a:ext cx="0" cy="0"/>
          <a:chOff x="0" y="0"/>
          <a:chExt cx="0" cy="0"/>
        </a:xfrm>
      </p:grpSpPr>
      <p:sp>
        <p:nvSpPr>
          <p:cNvPr id="1049513" name="页眉占位符 1049512"/>
          <p:cNvSpPr/>
          <p:nvPr>
            <p:ph type="hdr" sz="quarter"/>
          </p:nvPr>
        </p:nvSpPr>
        <p:spPr>
          <a:xfrm>
            <a:off x="0" y="0"/>
            <a:ext cx="3076575" cy="511175"/>
          </a:xfrm>
          <a:prstGeom prst="rect">
            <a:avLst/>
          </a:prstGeom>
          <a:noFill/>
          <a:ln>
            <a:noFill/>
          </a:ln>
        </p:spPr>
        <p:txBody>
          <a:bodyPr vert="horz" lIns="99048" tIns="49524" rIns="99048" bIns="49524" anchor="t"/>
          <a:p>
            <a:pPr lvl="0" eaLnBrk="1" latinLnBrk="1" hangingPunct="1"/>
            <a:endParaRPr lang="en-US" altLang="zh-CN" sz="1300"/>
          </a:p>
        </p:txBody>
      </p:sp>
      <p:sp>
        <p:nvSpPr>
          <p:cNvPr id="1049514" name="日期占位符 1049513"/>
          <p:cNvSpPr/>
          <p:nvPr>
            <p:ph type="dt" idx="1"/>
          </p:nvPr>
        </p:nvSpPr>
        <p:spPr>
          <a:xfrm>
            <a:off x="4022725" y="0"/>
            <a:ext cx="3076575" cy="511175"/>
          </a:xfrm>
          <a:prstGeom prst="rect">
            <a:avLst/>
          </a:prstGeom>
          <a:noFill/>
          <a:ln>
            <a:noFill/>
          </a:ln>
        </p:spPr>
        <p:txBody>
          <a:bodyPr vert="horz" lIns="99048" tIns="49524" rIns="99048" bIns="49524" anchor="t"/>
          <a:p>
            <a:pPr lvl="0" algn="r" eaLnBrk="1" latinLnBrk="1" hangingPunct="1"/>
            <a:endParaRPr lang="en-US" altLang="zh-CN" sz="1300"/>
          </a:p>
        </p:txBody>
      </p:sp>
      <p:sp>
        <p:nvSpPr>
          <p:cNvPr id="1049515" name="幻灯片图像占位符 1049514"/>
          <p:cNvSpPr/>
          <p:nvPr>
            <p:ph type="sldImg" idx="2"/>
          </p:nvPr>
        </p:nvSpPr>
        <p:spPr>
          <a:xfrm>
            <a:off x="990600" y="768350"/>
            <a:ext cx="5118100" cy="3836987"/>
          </a:xfrm>
          <a:prstGeom prst="rect">
            <a:avLst/>
          </a:prstGeom>
          <a:noFill/>
          <a:ln w="9525" cap="flat" cmpd="sng">
            <a:solidFill>
              <a:srgbClr val="000000">
                <a:alpha val="100000"/>
              </a:srgbClr>
            </a:solidFill>
            <a:prstDash val="solid"/>
            <a:round/>
          </a:ln>
        </p:spPr>
        <p:txBody>
          <a:bodyPr vert="horz" lIns="91440" tIns="45720" rIns="91440" bIns="45720" anchor="ctr"/>
          <a:p/>
        </p:txBody>
      </p:sp>
      <p:sp>
        <p:nvSpPr>
          <p:cNvPr id="1049516" name="文本占位符 1049515"/>
          <p:cNvSpPr/>
          <p:nvPr>
            <p:ph type="body" sz="quarter" idx="3"/>
          </p:nvPr>
        </p:nvSpPr>
        <p:spPr>
          <a:xfrm>
            <a:off x="946150" y="4860925"/>
            <a:ext cx="5207000" cy="4605337"/>
          </a:xfrm>
          <a:prstGeom prst="rect">
            <a:avLst/>
          </a:prstGeom>
          <a:noFill/>
          <a:ln>
            <a:noFill/>
          </a:ln>
        </p:spPr>
        <p:txBody>
          <a:bodyPr vert="horz" lIns="99048" tIns="49524" rIns="99048" bIns="49524" anchor="t"/>
          <a:p>
            <a:pPr lvl="0"/>
            <a:r>
              <a:rPr lang="zh-CN" altLang="en-US"/>
              <a:t>单击以编辑母版文本样式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517" name="页脚占位符 1049516"/>
          <p:cNvSpPr/>
          <p:nvPr>
            <p:ph type="ftr" sz="quarter" idx="4"/>
          </p:nvPr>
        </p:nvSpPr>
        <p:spPr>
          <a:xfrm>
            <a:off x="0" y="9723438"/>
            <a:ext cx="3076575" cy="511175"/>
          </a:xfrm>
          <a:prstGeom prst="rect">
            <a:avLst/>
          </a:prstGeom>
          <a:noFill/>
          <a:ln>
            <a:noFill/>
          </a:ln>
        </p:spPr>
        <p:txBody>
          <a:bodyPr vert="horz" lIns="99048" tIns="49524" rIns="99048" bIns="49524" anchor="b"/>
          <a:p>
            <a:pPr lvl="0" eaLnBrk="1" latinLnBrk="1" hangingPunct="1"/>
            <a:endParaRPr lang="en-US" altLang="zh-CN" sz="1300"/>
          </a:p>
        </p:txBody>
      </p:sp>
      <p:sp>
        <p:nvSpPr>
          <p:cNvPr id="1049518" name="灯片编号占位符 1049517"/>
          <p:cNvSpPr/>
          <p:nvPr>
            <p:ph type="sldNum" sz="quarter" idx="5"/>
          </p:nvPr>
        </p:nvSpPr>
        <p:spPr>
          <a:xfrm>
            <a:off x="4022725" y="9723438"/>
            <a:ext cx="3076575" cy="511175"/>
          </a:xfrm>
          <a:prstGeom prst="rect">
            <a:avLst/>
          </a:prstGeom>
          <a:noFill/>
          <a:ln>
            <a:noFill/>
          </a:ln>
        </p:spPr>
        <p:txBody>
          <a:bodyPr vert="horz" lIns="99048" tIns="49524" rIns="99048" bIns="49524" anchor="b"/>
          <a:p>
            <a:pPr lvl="0" algn="r" eaLnBrk="1" latinLnBrk="1" hangingPunct="1"/>
            <a:fld id="{566ABCEB-ACFC-4714-9973-3DA970169C29}" type="slidenum">
              <a:rPr lang="en-US" altLang="zh-CN" sz="1300"/>
            </a:fld>
            <a:endParaRPr lang="en-US" altLang="zh-CN" sz="1300"/>
          </a:p>
        </p:txBody>
      </p:sp>
    </p:spTree>
  </p:cSld>
  <p:clrMap bg1="dk1" tx1="dk1" bg2="dk1" tx2="dk1" accent1="dk1" accent2="dk1" accent3="dk1" accent4="dk1" accent5="dk1" accent6="dk1" hlink="dk1" folHlink="dk1"/>
  <p:notesStyle>
    <a:lvl1pPr marL="0" indent="0" algn="l" rtl="0" fontAlgn="base" latinLnBrk="1">
      <a:lnSpc>
        <a:spcPct val="100000"/>
      </a:lnSpc>
      <a:spcBef>
        <a:spcPct val="30000"/>
      </a:spcBef>
      <a:spcAft>
        <a:spcPct val="0"/>
      </a:spcAft>
      <a:buFontTx/>
      <a:buNone/>
      <a:defRPr sz="1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fontAlgn="base" latinLnBrk="1">
      <a:lnSpc>
        <a:spcPct val="100000"/>
      </a:lnSpc>
      <a:spcBef>
        <a:spcPct val="30000"/>
      </a:spcBef>
      <a:spcAft>
        <a:spcPct val="0"/>
      </a:spcAft>
      <a:buFontTx/>
      <a:buNone/>
      <a:defRPr sz="1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fontAlgn="base" latinLnBrk="1">
      <a:lnSpc>
        <a:spcPct val="100000"/>
      </a:lnSpc>
      <a:spcBef>
        <a:spcPct val="30000"/>
      </a:spcBef>
      <a:spcAft>
        <a:spcPct val="0"/>
      </a:spcAft>
      <a:buFontTx/>
      <a:buNone/>
      <a:defRPr sz="1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fontAlgn="base" latinLnBrk="1">
      <a:lnSpc>
        <a:spcPct val="100000"/>
      </a:lnSpc>
      <a:spcBef>
        <a:spcPct val="30000"/>
      </a:spcBef>
      <a:spcAft>
        <a:spcPct val="0"/>
      </a:spcAft>
      <a:buFontTx/>
      <a:buNone/>
      <a:defRPr sz="1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fontAlgn="base" latinLnBrk="1">
      <a:lnSpc>
        <a:spcPct val="100000"/>
      </a:lnSpc>
      <a:spcBef>
        <a:spcPct val="30000"/>
      </a:spcBef>
      <a:spcAft>
        <a:spcPct val="0"/>
      </a:spcAft>
      <a:buFontTx/>
      <a:buNone/>
      <a:defRPr sz="1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240" name=""/>
        <p:cNvGrpSpPr/>
        <p:nvPr/>
      </p:nvGrpSpPr>
      <p:grpSpPr>
        <a:xfrm>
          <a:off x="0" y="0"/>
          <a:ext cx="0" cy="0"/>
          <a:chOff x="0" y="0"/>
          <a:chExt cx="0" cy="0"/>
        </a:xfrm>
      </p:grpSpPr>
      <p:sp>
        <p:nvSpPr>
          <p:cNvPr id="1049466" name="标题 1"/>
          <p:cNvSpPr>
            <a:spLocks noGrp="1"/>
          </p:cNvSpPr>
          <p:nvPr>
            <p:ph type="ctrTitle"/>
          </p:nvPr>
        </p:nvSpPr>
        <p:spPr>
          <a:xfrm>
            <a:off x="685800" y="2130425"/>
            <a:ext cx="7772400" cy="1470025"/>
          </a:xfrm>
        </p:spPr>
        <p:txBody>
          <a:bodyPr/>
          <a:p>
            <a:r>
              <a:rPr lang="zh-CN" altLang="en-US"/>
              <a:t>单击此处编辑母版标题样式</a:t>
            </a:r>
            <a:endParaRPr lang="zh-CN" altLang="en-US"/>
          </a:p>
        </p:txBody>
      </p:sp>
      <p:sp>
        <p:nvSpPr>
          <p:cNvPr id="1049467" name="副标题 2"/>
          <p:cNvSpPr>
            <a:spLocks noGrp="1"/>
          </p:cNvSpPr>
          <p:nvPr>
            <p:ph type="subTitle" idx="1"/>
          </p:nvPr>
        </p:nvSpPr>
        <p:spPr>
          <a:xfrm>
            <a:off x="1371600" y="3886200"/>
            <a:ext cx="64008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zh-CN" altLang="en-US"/>
          </a:p>
        </p:txBody>
      </p:sp>
      <p:sp>
        <p:nvSpPr>
          <p:cNvPr id="1048592" name="日期占位符 1048591"/>
          <p:cNvSpPr/>
          <p:nvPr>
            <p:ph type="dt" sz="half" idx="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spcBef>
                <a:spcPct val="50000"/>
              </a:spcBef>
            </a:pPr>
            <a:endParaRPr lang="en-US" altLang="zh-CN" sz="1400"/>
          </a:p>
        </p:txBody>
      </p:sp>
      <p:sp>
        <p:nvSpPr>
          <p:cNvPr id="1048594" name="灯片编号占位符 1048593"/>
          <p:cNvSpPr/>
          <p:nvPr>
            <p:ph type="sldNum" sz="quarter" idx="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spcBef>
                <a:spcPct val="50000"/>
              </a:spcBef>
            </a:pPr>
            <a:fld id="{566ABCEB-ACFC-4714-9973-3DA970169C29}" type="slidenum">
              <a:rPr lang="en-US" altLang="zh-CN" sz="1400"/>
            </a:fld>
            <a:endParaRPr lang="en-US" altLang="zh-CN" sz="1400"/>
          </a:p>
        </p:txBody>
      </p:sp>
      <p:sp>
        <p:nvSpPr>
          <p:cNvPr id="1048593" name="页脚占位符 1048592"/>
          <p:cNvSpPr/>
          <p:nvPr>
            <p:ph type="ftr" sz="quarter" idx="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spcBef>
                <a:spcPct val="50000"/>
              </a:spcBef>
            </a:pPr>
            <a:endParaRPr lang="en-US" altLang="zh-CN" sz="14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246" name=""/>
        <p:cNvGrpSpPr/>
        <p:nvPr/>
      </p:nvGrpSpPr>
      <p:grpSpPr>
        <a:xfrm>
          <a:off x="0" y="0"/>
          <a:ext cx="0" cy="0"/>
          <a:chOff x="0" y="0"/>
          <a:chExt cx="0" cy="0"/>
        </a:xfrm>
      </p:grpSpPr>
      <p:sp>
        <p:nvSpPr>
          <p:cNvPr id="1049482" name="标题 1"/>
          <p:cNvSpPr>
            <a:spLocks noGrp="1"/>
          </p:cNvSpPr>
          <p:nvPr>
            <p:ph type="title"/>
          </p:nvPr>
        </p:nvSpPr>
        <p:spPr/>
        <p:txBody>
          <a:bodyPr/>
          <a:p>
            <a:r>
              <a:rPr lang="zh-CN" altLang="en-US"/>
              <a:t>单击此处编辑母版标题样式</a:t>
            </a:r>
            <a:endParaRPr lang="zh-CN" altLang="en-US"/>
          </a:p>
        </p:txBody>
      </p:sp>
      <p:sp>
        <p:nvSpPr>
          <p:cNvPr id="1049483" name="竖排文字占位符 2"/>
          <p:cNvSpPr>
            <a:spLocks noGrp="1"/>
          </p:cNvSpPr>
          <p:nvPr>
            <p:ph type="body" orient="vert" idx="1"/>
          </p:nvPr>
        </p:nvSpPr>
        <p:spPr/>
        <p:txBody>
          <a:bodyPr vert="eaVe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92" name="日期占位符 1048591"/>
          <p:cNvSpPr/>
          <p:nvPr>
            <p:ph type="dt" sz="half" idx="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spcBef>
                <a:spcPct val="50000"/>
              </a:spcBef>
            </a:pPr>
            <a:endParaRPr lang="en-US" altLang="zh-CN" sz="1400"/>
          </a:p>
        </p:txBody>
      </p:sp>
      <p:sp>
        <p:nvSpPr>
          <p:cNvPr id="1048594" name="灯片编号占位符 1048593"/>
          <p:cNvSpPr/>
          <p:nvPr>
            <p:ph type="sldNum" sz="quarter" idx="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spcBef>
                <a:spcPct val="50000"/>
              </a:spcBef>
            </a:pPr>
            <a:fld id="{566ABCEB-ACFC-4714-9973-3DA970169C29}" type="slidenum">
              <a:rPr lang="en-US" altLang="zh-CN" sz="1400"/>
            </a:fld>
            <a:endParaRPr lang="en-US" altLang="zh-CN" sz="1400"/>
          </a:p>
        </p:txBody>
      </p:sp>
      <p:sp>
        <p:nvSpPr>
          <p:cNvPr id="1048593" name="页脚占位符 1048592"/>
          <p:cNvSpPr/>
          <p:nvPr>
            <p:ph type="ftr" sz="quarter" idx="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spcBef>
                <a:spcPct val="50000"/>
              </a:spcBef>
            </a:pPr>
            <a:endParaRPr lang="en-US" altLang="zh-CN" sz="14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247" name=""/>
        <p:cNvGrpSpPr/>
        <p:nvPr/>
      </p:nvGrpSpPr>
      <p:grpSpPr>
        <a:xfrm>
          <a:off x="0" y="0"/>
          <a:ext cx="0" cy="0"/>
          <a:chOff x="0" y="0"/>
          <a:chExt cx="0" cy="0"/>
        </a:xfrm>
      </p:grpSpPr>
      <p:sp>
        <p:nvSpPr>
          <p:cNvPr id="1049484" name="竖排标题 1"/>
          <p:cNvSpPr>
            <a:spLocks noGrp="1"/>
          </p:cNvSpPr>
          <p:nvPr>
            <p:ph type="title" orient="vert"/>
          </p:nvPr>
        </p:nvSpPr>
        <p:spPr>
          <a:xfrm>
            <a:off x="6515100" y="609600"/>
            <a:ext cx="1943100" cy="5486400"/>
          </a:xfrm>
        </p:spPr>
        <p:txBody>
          <a:bodyPr vert="eaVert"/>
          <a:p>
            <a:r>
              <a:rPr lang="zh-CN" altLang="en-US"/>
              <a:t>单击此处编辑母版标题样式</a:t>
            </a:r>
            <a:endParaRPr lang="zh-CN" altLang="en-US"/>
          </a:p>
        </p:txBody>
      </p:sp>
      <p:sp>
        <p:nvSpPr>
          <p:cNvPr id="1049485" name="竖排文字占位符 2"/>
          <p:cNvSpPr>
            <a:spLocks noGrp="1"/>
          </p:cNvSpPr>
          <p:nvPr>
            <p:ph type="body" orient="vert" idx="1"/>
          </p:nvPr>
        </p:nvSpPr>
        <p:spPr>
          <a:xfrm>
            <a:off x="685800" y="609600"/>
            <a:ext cx="5676900" cy="5486400"/>
          </a:xfrm>
        </p:spPr>
        <p:txBody>
          <a:bodyPr vert="eaVe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92" name="日期占位符 1048591"/>
          <p:cNvSpPr/>
          <p:nvPr>
            <p:ph type="dt" sz="half" idx="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spcBef>
                <a:spcPct val="50000"/>
              </a:spcBef>
            </a:pPr>
            <a:endParaRPr lang="en-US" altLang="zh-CN" sz="1400"/>
          </a:p>
        </p:txBody>
      </p:sp>
      <p:sp>
        <p:nvSpPr>
          <p:cNvPr id="1048594" name="灯片编号占位符 1048593"/>
          <p:cNvSpPr/>
          <p:nvPr>
            <p:ph type="sldNum" sz="quarter" idx="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spcBef>
                <a:spcPct val="50000"/>
              </a:spcBef>
            </a:pPr>
            <a:fld id="{566ABCEB-ACFC-4714-9973-3DA970169C29}" type="slidenum">
              <a:rPr lang="en-US" altLang="zh-CN" sz="1400"/>
            </a:fld>
            <a:endParaRPr lang="en-US" altLang="zh-CN" sz="1400"/>
          </a:p>
        </p:txBody>
      </p:sp>
      <p:sp>
        <p:nvSpPr>
          <p:cNvPr id="1048593" name="页脚占位符 1048592"/>
          <p:cNvSpPr/>
          <p:nvPr>
            <p:ph type="ftr" sz="quarter" idx="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spcBef>
                <a:spcPct val="50000"/>
              </a:spcBef>
            </a:pPr>
            <a:endParaRPr lang="en-US" altLang="zh-CN" sz="14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49" name=""/>
        <p:cNvGrpSpPr/>
        <p:nvPr/>
      </p:nvGrpSpPr>
      <p:grpSpPr>
        <a:xfrm>
          <a:off x="0" y="0"/>
          <a:ext cx="0" cy="0"/>
          <a:chOff x="0" y="0"/>
          <a:chExt cx="0" cy="0"/>
        </a:xfrm>
      </p:grpSpPr>
      <p:sp>
        <p:nvSpPr>
          <p:cNvPr id="1048738" name="内容占位符 1"/>
          <p:cNvSpPr>
            <a:spLocks noGrp="1"/>
          </p:cNvSpPr>
          <p:nvPr>
            <p:ph/>
          </p:nvPr>
        </p:nvSpPr>
        <p:spPr>
          <a:xfrm>
            <a:off x="685800" y="609600"/>
            <a:ext cx="7772400" cy="5486400"/>
          </a:xfrm>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92" name="日期占位符 1048591"/>
          <p:cNvSpPr/>
          <p:nvPr>
            <p:ph type="dt" sz="half" idx="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spcBef>
                <a:spcPct val="50000"/>
              </a:spcBef>
            </a:pPr>
            <a:endParaRPr lang="en-US" altLang="zh-CN" sz="1400"/>
          </a:p>
        </p:txBody>
      </p:sp>
      <p:sp>
        <p:nvSpPr>
          <p:cNvPr id="1048594" name="灯片编号占位符 1048593"/>
          <p:cNvSpPr/>
          <p:nvPr>
            <p:ph type="sldNum" sz="quarter" idx="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spcBef>
                <a:spcPct val="50000"/>
              </a:spcBef>
            </a:pPr>
            <a:fld id="{566ABCEB-ACFC-4714-9973-3DA970169C29}" type="slidenum">
              <a:rPr lang="en-US" altLang="zh-CN" sz="1400"/>
            </a:fld>
            <a:endParaRPr lang="en-US" altLang="zh-CN" sz="1400"/>
          </a:p>
        </p:txBody>
      </p:sp>
      <p:sp>
        <p:nvSpPr>
          <p:cNvPr id="1048593" name="页脚占位符 1048592"/>
          <p:cNvSpPr/>
          <p:nvPr>
            <p:ph type="ftr" sz="quarter" idx="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spcBef>
                <a:spcPct val="50000"/>
              </a:spcBef>
            </a:pPr>
            <a:endParaRPr lang="en-US" altLang="zh-CN" sz="140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p:bg bwMode="white">
      <p:bgPr>
        <a:solidFill>
          <a:schemeClr val="lt1"/>
        </a:solidFill>
        <a:effectLst/>
      </p:bgPr>
    </p:bg>
    <p:spTree>
      <p:nvGrpSpPr>
        <p:cNvPr id="234" name=""/>
        <p:cNvGrpSpPr/>
        <p:nvPr/>
      </p:nvGrpSpPr>
      <p:grpSpPr>
        <a:xfrm rot="0">
          <a:off x="0" y="0"/>
          <a:ext cx="0" cy="0"/>
          <a:chOff x="0" y="0"/>
          <a:chExt cx="0" cy="0"/>
        </a:xfrm>
      </p:grpSpPr>
      <p:grpSp>
        <p:nvGrpSpPr>
          <p:cNvPr id="235" name="组合 234"/>
          <p:cNvGrpSpPr/>
          <p:nvPr/>
        </p:nvGrpSpPr>
        <p:grpSpPr>
          <a:xfrm rot="0">
            <a:off x="0" y="2438400"/>
            <a:ext cx="9009062" cy="1052512"/>
            <a:chOff x="0" y="1536"/>
            <a:chExt cx="5675" cy="663"/>
          </a:xfrm>
        </p:grpSpPr>
        <p:grpSp>
          <p:nvGrpSpPr>
            <p:cNvPr id="236" name="组合 235"/>
            <p:cNvGrpSpPr/>
            <p:nvPr/>
          </p:nvGrpSpPr>
          <p:grpSpPr>
            <a:xfrm rot="0">
              <a:off x="183" y="1604"/>
              <a:ext cx="448" cy="299"/>
              <a:chOff x="720" y="336"/>
              <a:chExt cx="624" cy="432"/>
            </a:xfrm>
          </p:grpSpPr>
          <p:sp>
            <p:nvSpPr>
              <p:cNvPr id="1049452" name="矩形 1049451"/>
              <p:cNvSpPr/>
              <p:nvPr/>
            </p:nvSpPr>
            <p:spPr>
              <a:xfrm>
                <a:off x="720" y="336"/>
                <a:ext cx="384" cy="432"/>
              </a:xfrm>
              <a:prstGeom prst="rect">
                <a:avLst/>
              </a:prstGeom>
              <a:solidFill>
                <a:schemeClr val="folHlink"/>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zh-CN" altLang="en-US">
                  <a:latin typeface="Arial" panose="020B0604020202020204" pitchFamily="34" charset="0"/>
                </a:endParaRPr>
              </a:p>
            </p:txBody>
          </p:sp>
          <p:sp>
            <p:nvSpPr>
              <p:cNvPr id="1049453" name="矩形 1049452"/>
              <p:cNvSpPr/>
              <p:nvPr/>
            </p:nvSpPr>
            <p:spPr>
              <a:xfrm>
                <a:off x="1056" y="336"/>
                <a:ext cx="288" cy="432"/>
              </a:xfrm>
              <a:prstGeom prst="rect">
                <a:avLst/>
              </a:prstGeom>
              <a:gradFill rotWithShape="0">
                <a:gsLst>
                  <a:gs pos="0">
                    <a:schemeClr val="folHlink">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zh-CN" altLang="en-US">
                  <a:latin typeface="Arial" panose="020B0604020202020204" pitchFamily="34" charset="0"/>
                </a:endParaRPr>
              </a:p>
            </p:txBody>
          </p:sp>
        </p:grpSp>
        <p:grpSp>
          <p:nvGrpSpPr>
            <p:cNvPr id="237" name="组合 236"/>
            <p:cNvGrpSpPr/>
            <p:nvPr/>
          </p:nvGrpSpPr>
          <p:grpSpPr>
            <a:xfrm rot="0">
              <a:off x="261" y="1870"/>
              <a:ext cx="465" cy="299"/>
              <a:chOff x="912" y="2640"/>
              <a:chExt cx="672" cy="432"/>
            </a:xfrm>
          </p:grpSpPr>
          <p:sp>
            <p:nvSpPr>
              <p:cNvPr id="1049454" name="矩形 1049453"/>
              <p:cNvSpPr/>
              <p:nvPr/>
            </p:nvSpPr>
            <p:spPr>
              <a:xfrm>
                <a:off x="912" y="2640"/>
                <a:ext cx="384" cy="432"/>
              </a:xfrm>
              <a:prstGeom prst="rect">
                <a:avLst/>
              </a:prstGeom>
              <a:solidFill>
                <a:schemeClr val="accent2"/>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zh-CN" altLang="en-US">
                  <a:latin typeface="Arial" panose="020B0604020202020204" pitchFamily="34" charset="0"/>
                </a:endParaRPr>
              </a:p>
            </p:txBody>
          </p:sp>
          <p:sp>
            <p:nvSpPr>
              <p:cNvPr id="1049455" name="矩形 1049454"/>
              <p:cNvSpPr/>
              <p:nvPr/>
            </p:nvSpPr>
            <p:spPr>
              <a:xfrm>
                <a:off x="1249" y="2640"/>
                <a:ext cx="335" cy="432"/>
              </a:xfrm>
              <a:prstGeom prst="rect">
                <a:avLst/>
              </a:prstGeom>
              <a:gradFill rotWithShape="0">
                <a:gsLst>
                  <a:gs pos="0">
                    <a:schemeClr val="accent2">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zh-CN" altLang="en-US">
                  <a:latin typeface="Arial" panose="020B0604020202020204" pitchFamily="34" charset="0"/>
                </a:endParaRPr>
              </a:p>
            </p:txBody>
          </p:sp>
        </p:grpSp>
        <p:sp>
          <p:nvSpPr>
            <p:cNvPr id="1049456" name="矩形 1049455"/>
            <p:cNvSpPr/>
            <p:nvPr/>
          </p:nvSpPr>
          <p:spPr>
            <a:xfrm>
              <a:off x="0" y="1824"/>
              <a:ext cx="353" cy="266"/>
            </a:xfrm>
            <a:prstGeom prst="rect">
              <a:avLst/>
            </a:prstGeom>
            <a:gradFill rotWithShape="0">
              <a:gsLst>
                <a:gs pos="0">
                  <a:schemeClr val="lt1">
                    <a:alpha val="100000"/>
                  </a:schemeClr>
                </a:gs>
                <a:gs pos="100000">
                  <a:schemeClr val="hlink">
                    <a:alpha val="100000"/>
                  </a:schemeClr>
                </a:gs>
              </a:gsLst>
              <a:lin ang="1890000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zh-CN" altLang="en-US">
                <a:latin typeface="Arial" panose="020B0604020202020204" pitchFamily="34" charset="0"/>
              </a:endParaRPr>
            </a:p>
          </p:txBody>
        </p:sp>
        <p:sp>
          <p:nvSpPr>
            <p:cNvPr id="1049457" name="矩形 1049456"/>
            <p:cNvSpPr/>
            <p:nvPr/>
          </p:nvSpPr>
          <p:spPr>
            <a:xfrm>
              <a:off x="400" y="1536"/>
              <a:ext cx="20" cy="663"/>
            </a:xfrm>
            <a:prstGeom prst="rect">
              <a:avLst/>
            </a:prstGeom>
            <a:solidFill>
              <a:schemeClr val="dk2"/>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zh-CN" altLang="en-US">
                <a:latin typeface="Arial" panose="020B0604020202020204" pitchFamily="34" charset="0"/>
              </a:endParaRPr>
            </a:p>
          </p:txBody>
        </p:sp>
        <p:sp>
          <p:nvSpPr>
            <p:cNvPr id="1049458" name="矩形 1049457"/>
            <p:cNvSpPr/>
            <p:nvPr/>
          </p:nvSpPr>
          <p:spPr>
            <a:xfrm flipV="1">
              <a:off x="199" y="2054"/>
              <a:ext cx="5476" cy="35"/>
            </a:xfrm>
            <a:prstGeom prst="rect">
              <a:avLst/>
            </a:prstGeom>
            <a:gradFill rotWithShape="0">
              <a:gsLst>
                <a:gs pos="0">
                  <a:schemeClr val="dk2">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zh-CN" altLang="en-US">
                <a:latin typeface="Arial" panose="020B0604020202020204" pitchFamily="34" charset="0"/>
              </a:endParaRPr>
            </a:p>
          </p:txBody>
        </p:sp>
      </p:grpSp>
      <p:sp>
        <p:nvSpPr>
          <p:cNvPr id="1049461" name="日期占位符 1049460"/>
          <p:cNvSpPr/>
          <p:nvPr>
            <p:ph type="dt" sz="half" idx="2"/>
          </p:nvPr>
        </p:nvSpPr>
        <p:spPr>
          <a:xfrm>
            <a:off x="990600" y="6248400"/>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solidFill>
                <a:schemeClr val="dk2"/>
              </a:solidFill>
              <a:latin typeface="Tahoma" panose="020B0604030504040204" pitchFamily="34" charset="0"/>
            </a:endParaRPr>
          </a:p>
        </p:txBody>
      </p:sp>
      <p:sp>
        <p:nvSpPr>
          <p:cNvPr id="1049462" name="页脚占位符 1049461"/>
          <p:cNvSpPr/>
          <p:nvPr>
            <p:ph type="ftr" sz="quarter" idx="3"/>
          </p:nvPr>
        </p:nvSpPr>
        <p:spPr>
          <a:xfrm>
            <a:off x="3429000" y="6248400"/>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solidFill>
                <a:schemeClr val="dk2"/>
              </a:solidFill>
              <a:latin typeface="Tahoma" panose="020B0604030504040204" pitchFamily="34" charset="0"/>
            </a:endParaRPr>
          </a:p>
        </p:txBody>
      </p:sp>
      <p:sp>
        <p:nvSpPr>
          <p:cNvPr id="1049463" name="灯片编号占位符 1049462"/>
          <p:cNvSpPr/>
          <p:nvPr>
            <p:ph type="sldNum" sz="quarter" idx="4"/>
          </p:nvPr>
        </p:nvSpPr>
        <p:spPr>
          <a:xfrm>
            <a:off x="6858000" y="6248400"/>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solidFill>
                  <a:schemeClr val="dk2"/>
                </a:solidFill>
                <a:latin typeface="Tahoma" panose="020B0604030504040204" pitchFamily="34" charset="0"/>
              </a:rPr>
            </a:fld>
            <a:endParaRPr lang="en-US" altLang="zh-CN" sz="1400">
              <a:solidFill>
                <a:schemeClr val="dk2"/>
              </a:solidFill>
              <a:latin typeface="Tahoma" panose="020B0604030504040204" pitchFamily="34" charset="0"/>
            </a:endParaRPr>
          </a:p>
        </p:txBody>
      </p:sp>
      <p:sp>
        <p:nvSpPr>
          <p:cNvPr id="1049465"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lvl1pPr>
          </a:lstStyle>
          <a:p>
            <a:pPr lvl="0"/>
            <a:r>
              <a:rPr lang="zh-CN" altLang="en-US" noProof="0"/>
              <a:t>单击此处编辑母版副标题样式</a:t>
            </a:r>
            <a:endParaRPr lang="zh-CN" altLang="en-US" noProof="0"/>
          </a:p>
        </p:txBody>
      </p:sp>
      <p:sp>
        <p:nvSpPr>
          <p:cNvPr id="1049464" name="Rectangle 12"/>
          <p:cNvSpPr>
            <a:spLocks noGrp="1" noChangeArrowheads="1"/>
          </p:cNvSpPr>
          <p:nvPr>
            <p:ph type="ctrTitle"/>
          </p:nvPr>
        </p:nvSpPr>
        <p:spPr>
          <a:xfrm>
            <a:off x="990600" y="1676400"/>
            <a:ext cx="7772400" cy="1462088"/>
          </a:xfrm>
        </p:spPr>
        <p:txBody>
          <a:bodyPr/>
          <a:p>
            <a:pPr lvl="0"/>
            <a:r>
              <a:rPr lang="zh-CN" altLang="en-US" noProof="0"/>
              <a:t>单击此处编辑母版标题样式</a:t>
            </a:r>
            <a:endParaRPr lang="zh-CN" alt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248" name=""/>
        <p:cNvGrpSpPr/>
        <p:nvPr/>
      </p:nvGrpSpPr>
      <p:grpSpPr>
        <a:xfrm>
          <a:off x="0" y="0"/>
          <a:ext cx="0" cy="0"/>
          <a:chOff x="0" y="0"/>
          <a:chExt cx="0" cy="0"/>
        </a:xfrm>
      </p:grpSpPr>
      <p:sp>
        <p:nvSpPr>
          <p:cNvPr id="1049486" name="标题 1"/>
          <p:cNvSpPr>
            <a:spLocks noGrp="1"/>
          </p:cNvSpPr>
          <p:nvPr>
            <p:ph type="title"/>
          </p:nvPr>
        </p:nvSpPr>
        <p:spPr/>
        <p:txBody>
          <a:bodyPr/>
          <a:p>
            <a:r>
              <a:rPr lang="zh-CN" altLang="en-US"/>
              <a:t>单击此处编辑母版标题样式</a:t>
            </a:r>
            <a:endParaRPr lang="zh-CN" altLang="en-US"/>
          </a:p>
        </p:txBody>
      </p:sp>
      <p:sp>
        <p:nvSpPr>
          <p:cNvPr id="1049487" name="内容占位符 2"/>
          <p:cNvSpPr>
            <a:spLocks noGrp="1"/>
          </p:cNvSpPr>
          <p:nvPr>
            <p:ph idx="1"/>
          </p:nvPr>
        </p:nvSpPr>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585" name="日期占位符 1048584"/>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249" name=""/>
        <p:cNvGrpSpPr/>
        <p:nvPr/>
      </p:nvGrpSpPr>
      <p:grpSpPr>
        <a:xfrm>
          <a:off x="0" y="0"/>
          <a:ext cx="0" cy="0"/>
          <a:chOff x="0" y="0"/>
          <a:chExt cx="0" cy="0"/>
        </a:xfrm>
      </p:grpSpPr>
      <p:sp>
        <p:nvSpPr>
          <p:cNvPr id="1049488"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1049489"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1048585" name="日期占位符 1048584"/>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250" name=""/>
        <p:cNvGrpSpPr/>
        <p:nvPr/>
      </p:nvGrpSpPr>
      <p:grpSpPr>
        <a:xfrm>
          <a:off x="0" y="0"/>
          <a:ext cx="0" cy="0"/>
          <a:chOff x="0" y="0"/>
          <a:chExt cx="0" cy="0"/>
        </a:xfrm>
      </p:grpSpPr>
      <p:sp>
        <p:nvSpPr>
          <p:cNvPr id="1049490" name="标题 1"/>
          <p:cNvSpPr>
            <a:spLocks noGrp="1"/>
          </p:cNvSpPr>
          <p:nvPr>
            <p:ph type="title"/>
          </p:nvPr>
        </p:nvSpPr>
        <p:spPr/>
        <p:txBody>
          <a:bodyPr/>
          <a:p>
            <a:r>
              <a:rPr lang="zh-CN" altLang="en-US"/>
              <a:t>单击此处编辑母版标题样式</a:t>
            </a:r>
            <a:endParaRPr lang="zh-CN" altLang="en-US"/>
          </a:p>
        </p:txBody>
      </p:sp>
      <p:sp>
        <p:nvSpPr>
          <p:cNvPr id="1049491" name="内容占位符 2"/>
          <p:cNvSpPr>
            <a:spLocks noGrp="1"/>
          </p:cNvSpPr>
          <p:nvPr>
            <p:ph sz="half" idx="1"/>
          </p:nvPr>
        </p:nvSpPr>
        <p:spPr>
          <a:xfrm>
            <a:off x="1182688" y="2017713"/>
            <a:ext cx="3810000" cy="4114800"/>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492" name="内容占位符 3"/>
          <p:cNvSpPr>
            <a:spLocks noGrp="1"/>
          </p:cNvSpPr>
          <p:nvPr>
            <p:ph sz="half" idx="2"/>
          </p:nvPr>
        </p:nvSpPr>
        <p:spPr>
          <a:xfrm>
            <a:off x="5145088" y="2017713"/>
            <a:ext cx="3810000" cy="4114800"/>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585" name="日期占位符 1048584"/>
          <p:cNvSpPr/>
          <p:nvPr>
            <p:ph type="dt" sz="half" idx="1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251" name=""/>
        <p:cNvGrpSpPr/>
        <p:nvPr/>
      </p:nvGrpSpPr>
      <p:grpSpPr>
        <a:xfrm>
          <a:off x="0" y="0"/>
          <a:ext cx="0" cy="0"/>
          <a:chOff x="0" y="0"/>
          <a:chExt cx="0" cy="0"/>
        </a:xfrm>
      </p:grpSpPr>
      <p:sp>
        <p:nvSpPr>
          <p:cNvPr id="1049493" name="标题 1"/>
          <p:cNvSpPr>
            <a:spLocks noGrp="1"/>
          </p:cNvSpPr>
          <p:nvPr>
            <p:ph type="title"/>
          </p:nvPr>
        </p:nvSpPr>
        <p:spPr>
          <a:xfrm>
            <a:off x="630238" y="365125"/>
            <a:ext cx="7886700" cy="1325563"/>
          </a:xfrm>
        </p:spPr>
        <p:txBody>
          <a:bodyPr/>
          <a:p>
            <a:r>
              <a:rPr lang="zh-CN" altLang="en-US"/>
              <a:t>单击此处编辑母版标题样式</a:t>
            </a:r>
            <a:endParaRPr lang="zh-CN" altLang="en-US"/>
          </a:p>
        </p:txBody>
      </p:sp>
      <p:sp>
        <p:nvSpPr>
          <p:cNvPr id="1049494"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9495" name="内容占位符 3"/>
          <p:cNvSpPr>
            <a:spLocks noGrp="1"/>
          </p:cNvSpPr>
          <p:nvPr>
            <p:ph sz="half" idx="2"/>
          </p:nvPr>
        </p:nvSpPr>
        <p:spPr>
          <a:xfrm>
            <a:off x="630238" y="2505075"/>
            <a:ext cx="3868737" cy="3684588"/>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496"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9497" name="内容占位符 5"/>
          <p:cNvSpPr>
            <a:spLocks noGrp="1"/>
          </p:cNvSpPr>
          <p:nvPr>
            <p:ph sz="quarter" idx="4"/>
          </p:nvPr>
        </p:nvSpPr>
        <p:spPr>
          <a:xfrm>
            <a:off x="4629150" y="2505075"/>
            <a:ext cx="3887788" cy="3684588"/>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585" name="日期占位符 1048584"/>
          <p:cNvSpPr/>
          <p:nvPr>
            <p:ph type="dt" sz="half" idx="1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1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
        <p:nvSpPr>
          <p:cNvPr id="1048586" name="页脚占位符 1048585"/>
          <p:cNvSpPr/>
          <p:nvPr>
            <p:ph type="ftr" sz="quarter" idx="1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252" name=""/>
        <p:cNvGrpSpPr/>
        <p:nvPr/>
      </p:nvGrpSpPr>
      <p:grpSpPr>
        <a:xfrm>
          <a:off x="0" y="0"/>
          <a:ext cx="0" cy="0"/>
          <a:chOff x="0" y="0"/>
          <a:chExt cx="0" cy="0"/>
        </a:xfrm>
      </p:grpSpPr>
      <p:sp>
        <p:nvSpPr>
          <p:cNvPr id="1049498" name="标题 1"/>
          <p:cNvSpPr>
            <a:spLocks noGrp="1"/>
          </p:cNvSpPr>
          <p:nvPr>
            <p:ph type="title"/>
          </p:nvPr>
        </p:nvSpPr>
        <p:spPr/>
        <p:txBody>
          <a:bodyPr/>
          <a:p>
            <a:r>
              <a:rPr lang="zh-CN" altLang="en-US"/>
              <a:t>单击此处编辑母版标题样式</a:t>
            </a:r>
            <a:endParaRPr lang="zh-CN" altLang="en-US"/>
          </a:p>
        </p:txBody>
      </p:sp>
      <p:sp>
        <p:nvSpPr>
          <p:cNvPr id="1048585" name="日期占位符 1048584"/>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39" name=""/>
        <p:cNvGrpSpPr/>
        <p:nvPr/>
      </p:nvGrpSpPr>
      <p:grpSpPr>
        <a:xfrm>
          <a:off x="0" y="0"/>
          <a:ext cx="0" cy="0"/>
          <a:chOff x="0" y="0"/>
          <a:chExt cx="0" cy="0"/>
        </a:xfrm>
      </p:grpSpPr>
      <p:sp>
        <p:nvSpPr>
          <p:cNvPr id="1048585" name="日期占位符 1048584"/>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44" name=""/>
        <p:cNvGrpSpPr/>
        <p:nvPr/>
      </p:nvGrpSpPr>
      <p:grpSpPr>
        <a:xfrm>
          <a:off x="0" y="0"/>
          <a:ext cx="0" cy="0"/>
          <a:chOff x="0" y="0"/>
          <a:chExt cx="0" cy="0"/>
        </a:xfrm>
      </p:grpSpPr>
      <p:sp>
        <p:nvSpPr>
          <p:cNvPr id="1048694" name="标题 1"/>
          <p:cNvSpPr>
            <a:spLocks noGrp="1"/>
          </p:cNvSpPr>
          <p:nvPr>
            <p:ph type="title"/>
          </p:nvPr>
        </p:nvSpPr>
        <p:spPr/>
        <p:txBody>
          <a:bodyPr/>
          <a:p>
            <a:r>
              <a:rPr lang="zh-CN" altLang="en-US"/>
              <a:t>单击此处编辑母版标题样式</a:t>
            </a:r>
            <a:endParaRPr lang="zh-CN" altLang="en-US"/>
          </a:p>
        </p:txBody>
      </p:sp>
      <p:sp>
        <p:nvSpPr>
          <p:cNvPr id="1048695" name="内容占位符 2"/>
          <p:cNvSpPr>
            <a:spLocks noGrp="1"/>
          </p:cNvSpPr>
          <p:nvPr>
            <p:ph idx="1"/>
          </p:nvPr>
        </p:nvSpPr>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92" name="日期占位符 1048591"/>
          <p:cNvSpPr/>
          <p:nvPr>
            <p:ph type="dt" sz="half" idx="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spcBef>
                <a:spcPct val="50000"/>
              </a:spcBef>
            </a:pPr>
            <a:endParaRPr lang="en-US" altLang="zh-CN" sz="1400"/>
          </a:p>
        </p:txBody>
      </p:sp>
      <p:sp>
        <p:nvSpPr>
          <p:cNvPr id="1048594" name="灯片编号占位符 1048593"/>
          <p:cNvSpPr/>
          <p:nvPr>
            <p:ph type="sldNum" sz="quarter" idx="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spcBef>
                <a:spcPct val="50000"/>
              </a:spcBef>
            </a:pPr>
            <a:fld id="{566ABCEB-ACFC-4714-9973-3DA970169C29}" type="slidenum">
              <a:rPr lang="en-US" altLang="zh-CN" sz="1400"/>
            </a:fld>
            <a:endParaRPr lang="en-US" altLang="zh-CN" sz="1400"/>
          </a:p>
        </p:txBody>
      </p:sp>
      <p:sp>
        <p:nvSpPr>
          <p:cNvPr id="1048593" name="页脚占位符 1048592"/>
          <p:cNvSpPr/>
          <p:nvPr>
            <p:ph type="ftr" sz="quarter" idx="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spcBef>
                <a:spcPct val="50000"/>
              </a:spcBef>
            </a:pPr>
            <a:endParaRPr lang="en-US" altLang="zh-CN" sz="140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253" name=""/>
        <p:cNvGrpSpPr/>
        <p:nvPr/>
      </p:nvGrpSpPr>
      <p:grpSpPr>
        <a:xfrm>
          <a:off x="0" y="0"/>
          <a:ext cx="0" cy="0"/>
          <a:chOff x="0" y="0"/>
          <a:chExt cx="0" cy="0"/>
        </a:xfrm>
      </p:grpSpPr>
      <p:sp>
        <p:nvSpPr>
          <p:cNvPr id="1049499"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1049500"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501"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585" name="日期占位符 1048584"/>
          <p:cNvSpPr/>
          <p:nvPr>
            <p:ph type="dt" sz="half" idx="1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254" name=""/>
        <p:cNvGrpSpPr/>
        <p:nvPr/>
      </p:nvGrpSpPr>
      <p:grpSpPr>
        <a:xfrm>
          <a:off x="0" y="0"/>
          <a:ext cx="0" cy="0"/>
          <a:chOff x="0" y="0"/>
          <a:chExt cx="0" cy="0"/>
        </a:xfrm>
      </p:grpSpPr>
      <p:sp>
        <p:nvSpPr>
          <p:cNvPr id="104950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104950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04950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048585" name="日期占位符 1048584"/>
          <p:cNvSpPr/>
          <p:nvPr>
            <p:ph type="dt" sz="half" idx="1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255" name=""/>
        <p:cNvGrpSpPr/>
        <p:nvPr/>
      </p:nvGrpSpPr>
      <p:grpSpPr>
        <a:xfrm>
          <a:off x="0" y="0"/>
          <a:ext cx="0" cy="0"/>
          <a:chOff x="0" y="0"/>
          <a:chExt cx="0" cy="0"/>
        </a:xfrm>
      </p:grpSpPr>
      <p:sp>
        <p:nvSpPr>
          <p:cNvPr id="1049505" name="标题 1"/>
          <p:cNvSpPr>
            <a:spLocks noGrp="1"/>
          </p:cNvSpPr>
          <p:nvPr>
            <p:ph type="title"/>
          </p:nvPr>
        </p:nvSpPr>
        <p:spPr/>
        <p:txBody>
          <a:bodyPr/>
          <a:p>
            <a:r>
              <a:rPr lang="zh-CN" altLang="en-US"/>
              <a:t>单击此处编辑母版标题样式</a:t>
            </a:r>
            <a:endParaRPr lang="zh-CN" altLang="en-US"/>
          </a:p>
        </p:txBody>
      </p:sp>
      <p:sp>
        <p:nvSpPr>
          <p:cNvPr id="1049506" name="竖排文字占位符 2"/>
          <p:cNvSpPr>
            <a:spLocks noGrp="1"/>
          </p:cNvSpPr>
          <p:nvPr>
            <p:ph type="body" orient="vert" idx="1"/>
          </p:nvPr>
        </p:nvSpPr>
        <p:spPr/>
        <p:txBody>
          <a:bodyPr vert="eaVert"/>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585" name="日期占位符 1048584"/>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256" name=""/>
        <p:cNvGrpSpPr/>
        <p:nvPr/>
      </p:nvGrpSpPr>
      <p:grpSpPr>
        <a:xfrm>
          <a:off x="0" y="0"/>
          <a:ext cx="0" cy="0"/>
          <a:chOff x="0" y="0"/>
          <a:chExt cx="0" cy="0"/>
        </a:xfrm>
      </p:grpSpPr>
      <p:sp>
        <p:nvSpPr>
          <p:cNvPr id="1049507" name="竖排标题 1"/>
          <p:cNvSpPr>
            <a:spLocks noGrp="1"/>
          </p:cNvSpPr>
          <p:nvPr>
            <p:ph type="title" orient="vert"/>
          </p:nvPr>
        </p:nvSpPr>
        <p:spPr>
          <a:xfrm>
            <a:off x="7004050" y="214313"/>
            <a:ext cx="1951038" cy="5918200"/>
          </a:xfrm>
        </p:spPr>
        <p:txBody>
          <a:bodyPr vert="eaVert"/>
          <a:p>
            <a:r>
              <a:rPr lang="zh-CN" altLang="en-US"/>
              <a:t>单击此处编辑母版标题样式</a:t>
            </a:r>
            <a:endParaRPr lang="zh-CN" altLang="en-US"/>
          </a:p>
        </p:txBody>
      </p:sp>
      <p:sp>
        <p:nvSpPr>
          <p:cNvPr id="1049508" name="竖排文字占位符 2"/>
          <p:cNvSpPr>
            <a:spLocks noGrp="1"/>
          </p:cNvSpPr>
          <p:nvPr>
            <p:ph type="body" orient="vert" idx="1"/>
          </p:nvPr>
        </p:nvSpPr>
        <p:spPr>
          <a:xfrm>
            <a:off x="1150938" y="214313"/>
            <a:ext cx="5700712" cy="5918200"/>
          </a:xfrm>
        </p:spPr>
        <p:txBody>
          <a:bodyPr vert="eaVert"/>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585" name="日期占位符 1048584"/>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257" name=""/>
        <p:cNvGrpSpPr/>
        <p:nvPr/>
      </p:nvGrpSpPr>
      <p:grpSpPr>
        <a:xfrm>
          <a:off x="0" y="0"/>
          <a:ext cx="0" cy="0"/>
          <a:chOff x="0" y="0"/>
          <a:chExt cx="0" cy="0"/>
        </a:xfrm>
      </p:grpSpPr>
      <p:sp>
        <p:nvSpPr>
          <p:cNvPr id="1049509" name="内容占位符 1"/>
          <p:cNvSpPr>
            <a:spLocks noGrp="1"/>
          </p:cNvSpPr>
          <p:nvPr>
            <p:ph/>
          </p:nvPr>
        </p:nvSpPr>
        <p:spPr>
          <a:xfrm>
            <a:off x="1150938" y="214313"/>
            <a:ext cx="7804150" cy="5918200"/>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8585" name="日期占位符 1048584"/>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Chart" preserve="1">
  <p:cSld name="标题，文本与图表">
    <p:spTree>
      <p:nvGrpSpPr>
        <p:cNvPr id="258" name=""/>
        <p:cNvGrpSpPr/>
        <p:nvPr/>
      </p:nvGrpSpPr>
      <p:grpSpPr>
        <a:xfrm>
          <a:off x="0" y="0"/>
          <a:ext cx="0" cy="0"/>
          <a:chOff x="0" y="0"/>
          <a:chExt cx="0" cy="0"/>
        </a:xfrm>
      </p:grpSpPr>
      <p:sp>
        <p:nvSpPr>
          <p:cNvPr id="1049510" name="标题 1"/>
          <p:cNvSpPr>
            <a:spLocks noGrp="1"/>
          </p:cNvSpPr>
          <p:nvPr>
            <p:ph type="title"/>
          </p:nvPr>
        </p:nvSpPr>
        <p:spPr>
          <a:xfrm>
            <a:off x="1150938" y="214313"/>
            <a:ext cx="7793037" cy="1462087"/>
          </a:xfrm>
        </p:spPr>
        <p:txBody>
          <a:bodyPr/>
          <a:p>
            <a:r>
              <a:rPr lang="zh-CN" altLang="en-US"/>
              <a:t>单击此处编辑母版标题样式</a:t>
            </a:r>
            <a:endParaRPr lang="zh-CN" altLang="en-US"/>
          </a:p>
        </p:txBody>
      </p:sp>
      <p:sp>
        <p:nvSpPr>
          <p:cNvPr id="1049511" name="文本占位符 2"/>
          <p:cNvSpPr>
            <a:spLocks noGrp="1"/>
          </p:cNvSpPr>
          <p:nvPr>
            <p:ph type="body" sz="half" idx="1"/>
          </p:nvPr>
        </p:nvSpPr>
        <p:spPr>
          <a:xfrm>
            <a:off x="1182688" y="2017713"/>
            <a:ext cx="3810000" cy="4114800"/>
          </a:xfrm>
        </p:spPr>
        <p:txBody>
          <a:bodyPr/>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49512" name="图表占位符 3"/>
          <p:cNvSpPr>
            <a:spLocks noGrp="1"/>
          </p:cNvSpPr>
          <p:nvPr>
            <p:ph type="chart" sz="half" idx="2"/>
          </p:nvPr>
        </p:nvSpPr>
        <p:spPr>
          <a:xfrm>
            <a:off x="5145088" y="2017713"/>
            <a:ext cx="3810000" cy="4114800"/>
          </a:xfrm>
        </p:spPr>
        <p:txBody>
          <a:bodyPr vert="horz" wrap="square" lIns="91440" tIns="45720" rIns="91440" bIns="45720" numCol="1" anchor="t" anchorCtr="0" compatLnSpc="1"/>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1048585" name="日期占位符 1048584"/>
          <p:cNvSpPr/>
          <p:nvPr>
            <p:ph type="dt" sz="half" idx="1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241" name=""/>
        <p:cNvGrpSpPr/>
        <p:nvPr/>
      </p:nvGrpSpPr>
      <p:grpSpPr>
        <a:xfrm>
          <a:off x="0" y="0"/>
          <a:ext cx="0" cy="0"/>
          <a:chOff x="0" y="0"/>
          <a:chExt cx="0" cy="0"/>
        </a:xfrm>
      </p:grpSpPr>
      <p:sp>
        <p:nvSpPr>
          <p:cNvPr id="1049468"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1049469"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1048592" name="日期占位符 1048591"/>
          <p:cNvSpPr/>
          <p:nvPr>
            <p:ph type="dt" sz="half" idx="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spcBef>
                <a:spcPct val="50000"/>
              </a:spcBef>
            </a:pPr>
            <a:endParaRPr lang="en-US" altLang="zh-CN" sz="1400"/>
          </a:p>
        </p:txBody>
      </p:sp>
      <p:sp>
        <p:nvSpPr>
          <p:cNvPr id="1048594" name="灯片编号占位符 1048593"/>
          <p:cNvSpPr/>
          <p:nvPr>
            <p:ph type="sldNum" sz="quarter" idx="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spcBef>
                <a:spcPct val="50000"/>
              </a:spcBef>
            </a:pPr>
            <a:fld id="{566ABCEB-ACFC-4714-9973-3DA970169C29}" type="slidenum">
              <a:rPr lang="en-US" altLang="zh-CN" sz="1400"/>
            </a:fld>
            <a:endParaRPr lang="en-US" altLang="zh-CN" sz="1400"/>
          </a:p>
        </p:txBody>
      </p:sp>
      <p:sp>
        <p:nvSpPr>
          <p:cNvPr id="1048593" name="页脚占位符 1048592"/>
          <p:cNvSpPr/>
          <p:nvPr>
            <p:ph type="ftr" sz="quarter" idx="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spcBef>
                <a:spcPct val="50000"/>
              </a:spcBef>
            </a:pPr>
            <a:endParaRPr lang="en-US" altLang="zh-CN"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41" name=""/>
        <p:cNvGrpSpPr/>
        <p:nvPr/>
      </p:nvGrpSpPr>
      <p:grpSpPr>
        <a:xfrm>
          <a:off x="0" y="0"/>
          <a:ext cx="0" cy="0"/>
          <a:chOff x="0" y="0"/>
          <a:chExt cx="0" cy="0"/>
        </a:xfrm>
      </p:grpSpPr>
      <p:sp>
        <p:nvSpPr>
          <p:cNvPr id="1048689" name="标题 1"/>
          <p:cNvSpPr>
            <a:spLocks noGrp="1"/>
          </p:cNvSpPr>
          <p:nvPr>
            <p:ph type="title"/>
          </p:nvPr>
        </p:nvSpPr>
        <p:spPr/>
        <p:txBody>
          <a:bodyPr/>
          <a:p>
            <a:r>
              <a:rPr lang="zh-CN" altLang="en-US"/>
              <a:t>单击此处编辑母版标题样式</a:t>
            </a:r>
            <a:endParaRPr lang="zh-CN" altLang="en-US"/>
          </a:p>
        </p:txBody>
      </p:sp>
      <p:sp>
        <p:nvSpPr>
          <p:cNvPr id="1048690"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691"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92" name="日期占位符 1048591"/>
          <p:cNvSpPr/>
          <p:nvPr>
            <p:ph type="dt" sz="half" idx="1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spcBef>
                <a:spcPct val="50000"/>
              </a:spcBef>
            </a:pPr>
            <a:endParaRPr lang="en-US" altLang="zh-CN" sz="1400"/>
          </a:p>
        </p:txBody>
      </p:sp>
      <p:sp>
        <p:nvSpPr>
          <p:cNvPr id="1048594" name="灯片编号占位符 1048593"/>
          <p:cNvSpPr/>
          <p:nvPr>
            <p:ph type="sldNum" sz="quarter" idx="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spcBef>
                <a:spcPct val="50000"/>
              </a:spcBef>
            </a:pPr>
            <a:fld id="{566ABCEB-ACFC-4714-9973-3DA970169C29}" type="slidenum">
              <a:rPr lang="en-US" altLang="zh-CN" sz="1400"/>
            </a:fld>
            <a:endParaRPr lang="en-US" altLang="zh-CN" sz="1400"/>
          </a:p>
        </p:txBody>
      </p:sp>
      <p:sp>
        <p:nvSpPr>
          <p:cNvPr id="1048593" name="页脚占位符 1048592"/>
          <p:cNvSpPr/>
          <p:nvPr>
            <p:ph type="ftr" sz="quarter" idx="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spcBef>
                <a:spcPct val="50000"/>
              </a:spcBef>
            </a:pPr>
            <a:endParaRPr lang="en-US" altLang="zh-CN" sz="1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242" name=""/>
        <p:cNvGrpSpPr/>
        <p:nvPr/>
      </p:nvGrpSpPr>
      <p:grpSpPr>
        <a:xfrm>
          <a:off x="0" y="0"/>
          <a:ext cx="0" cy="0"/>
          <a:chOff x="0" y="0"/>
          <a:chExt cx="0" cy="0"/>
        </a:xfrm>
      </p:grpSpPr>
      <p:sp>
        <p:nvSpPr>
          <p:cNvPr id="1049470" name="标题 1"/>
          <p:cNvSpPr>
            <a:spLocks noGrp="1"/>
          </p:cNvSpPr>
          <p:nvPr>
            <p:ph type="title"/>
          </p:nvPr>
        </p:nvSpPr>
        <p:spPr>
          <a:xfrm>
            <a:off x="457200" y="274638"/>
            <a:ext cx="8229600" cy="1143000"/>
          </a:xfrm>
        </p:spPr>
        <p:txBody>
          <a:bodyPr/>
          <a:p>
            <a:r>
              <a:rPr lang="zh-CN" altLang="en-US"/>
              <a:t>单击此处编辑母版标题样式</a:t>
            </a:r>
            <a:endParaRPr lang="zh-CN" altLang="en-US"/>
          </a:p>
        </p:txBody>
      </p:sp>
      <p:sp>
        <p:nvSpPr>
          <p:cNvPr id="1049471"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9472"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473"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049474"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92" name="日期占位符 1048591"/>
          <p:cNvSpPr/>
          <p:nvPr>
            <p:ph type="dt" sz="half" idx="1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spcBef>
                <a:spcPct val="50000"/>
              </a:spcBef>
            </a:pPr>
            <a:endParaRPr lang="en-US" altLang="zh-CN" sz="1400"/>
          </a:p>
        </p:txBody>
      </p:sp>
      <p:sp>
        <p:nvSpPr>
          <p:cNvPr id="1048594" name="灯片编号占位符 1048593"/>
          <p:cNvSpPr/>
          <p:nvPr>
            <p:ph type="sldNum" sz="quarter" idx="1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spcBef>
                <a:spcPct val="50000"/>
              </a:spcBef>
            </a:pPr>
            <a:fld id="{566ABCEB-ACFC-4714-9973-3DA970169C29}" type="slidenum">
              <a:rPr lang="en-US" altLang="zh-CN" sz="1400"/>
            </a:fld>
            <a:endParaRPr lang="en-US" altLang="zh-CN" sz="1400"/>
          </a:p>
        </p:txBody>
      </p:sp>
      <p:sp>
        <p:nvSpPr>
          <p:cNvPr id="1048593" name="页脚占位符 1048592"/>
          <p:cNvSpPr/>
          <p:nvPr>
            <p:ph type="ftr" sz="quarter" idx="1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spcBef>
                <a:spcPct val="50000"/>
              </a:spcBef>
            </a:pPr>
            <a:endParaRPr lang="en-US" altLang="zh-CN" sz="14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243" name=""/>
        <p:cNvGrpSpPr/>
        <p:nvPr/>
      </p:nvGrpSpPr>
      <p:grpSpPr>
        <a:xfrm>
          <a:off x="0" y="0"/>
          <a:ext cx="0" cy="0"/>
          <a:chOff x="0" y="0"/>
          <a:chExt cx="0" cy="0"/>
        </a:xfrm>
      </p:grpSpPr>
      <p:sp>
        <p:nvSpPr>
          <p:cNvPr id="1049475" name="标题 1"/>
          <p:cNvSpPr>
            <a:spLocks noGrp="1"/>
          </p:cNvSpPr>
          <p:nvPr>
            <p:ph type="title"/>
          </p:nvPr>
        </p:nvSpPr>
        <p:spPr/>
        <p:txBody>
          <a:bodyPr/>
          <a:p>
            <a:r>
              <a:rPr lang="zh-CN" altLang="en-US"/>
              <a:t>单击此处编辑母版标题样式</a:t>
            </a:r>
            <a:endParaRPr lang="zh-CN" altLang="en-US"/>
          </a:p>
        </p:txBody>
      </p:sp>
      <p:sp>
        <p:nvSpPr>
          <p:cNvPr id="1048592" name="日期占位符 1048591"/>
          <p:cNvSpPr/>
          <p:nvPr>
            <p:ph type="dt" sz="half" idx="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spcBef>
                <a:spcPct val="50000"/>
              </a:spcBef>
            </a:pPr>
            <a:endParaRPr lang="en-US" altLang="zh-CN" sz="1400"/>
          </a:p>
        </p:txBody>
      </p:sp>
      <p:sp>
        <p:nvSpPr>
          <p:cNvPr id="1048594" name="灯片编号占位符 1048593"/>
          <p:cNvSpPr/>
          <p:nvPr>
            <p:ph type="sldNum" sz="quarter" idx="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spcBef>
                <a:spcPct val="50000"/>
              </a:spcBef>
            </a:pPr>
            <a:fld id="{566ABCEB-ACFC-4714-9973-3DA970169C29}" type="slidenum">
              <a:rPr lang="en-US" altLang="zh-CN" sz="1400"/>
            </a:fld>
            <a:endParaRPr lang="en-US" altLang="zh-CN" sz="1400"/>
          </a:p>
        </p:txBody>
      </p:sp>
      <p:sp>
        <p:nvSpPr>
          <p:cNvPr id="1048593" name="页脚占位符 1048592"/>
          <p:cNvSpPr/>
          <p:nvPr>
            <p:ph type="ftr" sz="quarter" idx="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spcBef>
                <a:spcPct val="50000"/>
              </a:spcBef>
            </a:pPr>
            <a:endParaRPr lang="en-US" altLang="zh-CN" sz="1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20" name=""/>
        <p:cNvGrpSpPr/>
        <p:nvPr/>
      </p:nvGrpSpPr>
      <p:grpSpPr>
        <a:xfrm>
          <a:off x="0" y="0"/>
          <a:ext cx="0" cy="0"/>
          <a:chOff x="0" y="0"/>
          <a:chExt cx="0" cy="0"/>
        </a:xfrm>
      </p:grpSpPr>
      <p:sp>
        <p:nvSpPr>
          <p:cNvPr id="1048592" name="日期占位符 1048591"/>
          <p:cNvSpPr/>
          <p:nvPr>
            <p:ph type="dt" sz="half" idx="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spcBef>
                <a:spcPct val="50000"/>
              </a:spcBef>
            </a:pPr>
            <a:endParaRPr lang="en-US" altLang="zh-CN" sz="1400"/>
          </a:p>
        </p:txBody>
      </p:sp>
      <p:sp>
        <p:nvSpPr>
          <p:cNvPr id="1048594" name="灯片编号占位符 1048593"/>
          <p:cNvSpPr/>
          <p:nvPr>
            <p:ph type="sldNum" sz="quarter" idx="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spcBef>
                <a:spcPct val="50000"/>
              </a:spcBef>
            </a:pPr>
            <a:fld id="{566ABCEB-ACFC-4714-9973-3DA970169C29}" type="slidenum">
              <a:rPr lang="en-US" altLang="zh-CN" sz="1400"/>
            </a:fld>
            <a:endParaRPr lang="en-US" altLang="zh-CN" sz="1400"/>
          </a:p>
        </p:txBody>
      </p:sp>
      <p:sp>
        <p:nvSpPr>
          <p:cNvPr id="1048593" name="页脚占位符 1048592"/>
          <p:cNvSpPr/>
          <p:nvPr>
            <p:ph type="ftr" sz="quarter" idx="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spcBef>
                <a:spcPct val="50000"/>
              </a:spcBef>
            </a:pPr>
            <a:endParaRPr lang="en-US" altLang="zh-CN"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244" name=""/>
        <p:cNvGrpSpPr/>
        <p:nvPr/>
      </p:nvGrpSpPr>
      <p:grpSpPr>
        <a:xfrm>
          <a:off x="0" y="0"/>
          <a:ext cx="0" cy="0"/>
          <a:chOff x="0" y="0"/>
          <a:chExt cx="0" cy="0"/>
        </a:xfrm>
      </p:grpSpPr>
      <p:sp>
        <p:nvSpPr>
          <p:cNvPr id="1049476"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1049477"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9478"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048592" name="日期占位符 1048591"/>
          <p:cNvSpPr/>
          <p:nvPr>
            <p:ph type="dt" sz="half" idx="1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spcBef>
                <a:spcPct val="50000"/>
              </a:spcBef>
            </a:pPr>
            <a:endParaRPr lang="en-US" altLang="zh-CN" sz="1400"/>
          </a:p>
        </p:txBody>
      </p:sp>
      <p:sp>
        <p:nvSpPr>
          <p:cNvPr id="1048594" name="灯片编号占位符 1048593"/>
          <p:cNvSpPr/>
          <p:nvPr>
            <p:ph type="sldNum" sz="quarter" idx="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spcBef>
                <a:spcPct val="50000"/>
              </a:spcBef>
            </a:pPr>
            <a:fld id="{566ABCEB-ACFC-4714-9973-3DA970169C29}" type="slidenum">
              <a:rPr lang="en-US" altLang="zh-CN" sz="1400"/>
            </a:fld>
            <a:endParaRPr lang="en-US" altLang="zh-CN" sz="1400"/>
          </a:p>
        </p:txBody>
      </p:sp>
      <p:sp>
        <p:nvSpPr>
          <p:cNvPr id="1048593" name="页脚占位符 1048592"/>
          <p:cNvSpPr/>
          <p:nvPr>
            <p:ph type="ftr" sz="quarter" idx="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spcBef>
                <a:spcPct val="50000"/>
              </a:spcBef>
            </a:pPr>
            <a:endParaRPr lang="en-US" altLang="zh-CN" sz="14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245" name=""/>
        <p:cNvGrpSpPr/>
        <p:nvPr/>
      </p:nvGrpSpPr>
      <p:grpSpPr>
        <a:xfrm>
          <a:off x="0" y="0"/>
          <a:ext cx="0" cy="0"/>
          <a:chOff x="0" y="0"/>
          <a:chExt cx="0" cy="0"/>
        </a:xfrm>
      </p:grpSpPr>
      <p:sp>
        <p:nvSpPr>
          <p:cNvPr id="1049479"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1049480"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1049481"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048592" name="日期占位符 1048591"/>
          <p:cNvSpPr/>
          <p:nvPr>
            <p:ph type="dt" sz="half" idx="1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spcBef>
                <a:spcPct val="50000"/>
              </a:spcBef>
            </a:pPr>
            <a:endParaRPr lang="en-US" altLang="zh-CN" sz="1400"/>
          </a:p>
        </p:txBody>
      </p:sp>
      <p:sp>
        <p:nvSpPr>
          <p:cNvPr id="1048594" name="灯片编号占位符 1048593"/>
          <p:cNvSpPr/>
          <p:nvPr>
            <p:ph type="sldNum" sz="quarter" idx="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spcBef>
                <a:spcPct val="50000"/>
              </a:spcBef>
            </a:pPr>
            <a:fld id="{566ABCEB-ACFC-4714-9973-3DA970169C29}" type="slidenum">
              <a:rPr lang="en-US" altLang="zh-CN" sz="1400"/>
            </a:fld>
            <a:endParaRPr lang="en-US" altLang="zh-CN" sz="1400"/>
          </a:p>
        </p:txBody>
      </p:sp>
      <p:sp>
        <p:nvSpPr>
          <p:cNvPr id="1048593" name="页脚占位符 1048592"/>
          <p:cNvSpPr/>
          <p:nvPr>
            <p:ph type="ftr" sz="quarter" idx="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spcBef>
                <a:spcPct val="50000"/>
              </a:spcBef>
            </a:pPr>
            <a:endParaRPr lang="en-US" altLang="zh-CN" sz="140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a:effectLst/>
      </p:bgPr>
    </p:bg>
    <p:spTree>
      <p:nvGrpSpPr>
        <p:cNvPr id="117" name=""/>
        <p:cNvGrpSpPr/>
        <p:nvPr/>
      </p:nvGrpSpPr>
      <p:grpSpPr>
        <a:xfrm rot="0">
          <a:off x="0" y="0"/>
          <a:ext cx="0" cy="0"/>
          <a:chOff x="0" y="0"/>
          <a:chExt cx="0" cy="0"/>
        </a:xfrm>
      </p:grpSpPr>
      <p:sp>
        <p:nvSpPr>
          <p:cNvPr id="1048590" name="标题 1048589"/>
          <p:cNvSpPr/>
          <p:nvPr>
            <p:ph type="title"/>
          </p:nvPr>
        </p:nvSpPr>
        <p:spPr>
          <a:xfrm>
            <a:off x="685800" y="609600"/>
            <a:ext cx="7772400" cy="1143000"/>
          </a:xfrm>
          <a:prstGeom prst="rect">
            <a:avLst/>
          </a:prstGeom>
          <a:noFill/>
          <a:ln>
            <a:noFill/>
          </a:ln>
        </p:spPr>
        <p:txBody>
          <a:bodyPr vert="horz" lIns="91440" tIns="45720" rIns="91440" bIns="45720" anchor="ctr"/>
          <a:p>
            <a:pPr lvl="0"/>
            <a:r>
              <a:rPr lang="zh-CN" altLang="zh-CN"/>
              <a:t>单击以编辑</a:t>
            </a:r>
            <a:r>
              <a:rPr lang="zh-CN" altLang="en-US"/>
              <a:t>母版标题样式</a:t>
            </a:r>
            <a:endParaRPr lang="zh-CN" altLang="en-US"/>
          </a:p>
        </p:txBody>
      </p:sp>
      <p:sp>
        <p:nvSpPr>
          <p:cNvPr id="1048591" name="文本占位符 1048590"/>
          <p:cNvSpPr/>
          <p:nvPr>
            <p:ph type="body" idx="1"/>
          </p:nvPr>
        </p:nvSpPr>
        <p:spPr>
          <a:xfrm>
            <a:off x="685800" y="1981200"/>
            <a:ext cx="7772400" cy="4114800"/>
          </a:xfrm>
          <a:prstGeom prst="rect">
            <a:avLst/>
          </a:prstGeom>
          <a:noFill/>
          <a:ln>
            <a:noFill/>
          </a:ln>
        </p:spPr>
        <p:txBody>
          <a:bodyPr vert="horz" lIns="91440" tIns="45720" rIns="91440" bIns="45720" anchor="t"/>
          <a:p>
            <a:pPr lvl="0"/>
            <a:r>
              <a:rPr lang="zh-CN" altLang="en-US"/>
              <a:t>单击以编辑母版文本样式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92" name="日期占位符 1048591"/>
          <p:cNvSpPr/>
          <p:nvPr>
            <p:ph type="dt" sz="half" idx="2"/>
          </p:nvPr>
        </p:nvSpPr>
        <p:spPr>
          <a:xfrm>
            <a:off x="6858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eaLnBrk="1" latinLnBrk="1" hangingPunct="1">
              <a:spcBef>
                <a:spcPct val="50000"/>
              </a:spcBef>
            </a:pPr>
            <a:endParaRPr lang="en-US" altLang="zh-CN" sz="1400"/>
          </a:p>
        </p:txBody>
      </p:sp>
      <p:sp>
        <p:nvSpPr>
          <p:cNvPr id="1048593" name="页脚占位符 1048592"/>
          <p:cNvSpPr/>
          <p:nvPr>
            <p:ph type="ftr" sz="quarter" idx="3"/>
          </p:nvPr>
        </p:nvSpPr>
        <p:spPr>
          <a:xfrm>
            <a:off x="3124200" y="6248400"/>
            <a:ext cx="28956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ctr" eaLnBrk="1" latinLnBrk="1" hangingPunct="1">
              <a:spcBef>
                <a:spcPct val="50000"/>
              </a:spcBef>
            </a:pPr>
            <a:endParaRPr lang="en-US" altLang="zh-CN" sz="1400"/>
          </a:p>
        </p:txBody>
      </p:sp>
      <p:sp>
        <p:nvSpPr>
          <p:cNvPr id="1048594" name="灯片编号占位符 1048593"/>
          <p:cNvSpPr/>
          <p:nvPr>
            <p:ph type="sldNum" sz="quarter" idx="4"/>
          </p:nvPr>
        </p:nvSpPr>
        <p:spPr>
          <a:xfrm>
            <a:off x="6553200" y="6248400"/>
            <a:ext cx="1905000" cy="457200"/>
          </a:xfrm>
          <a:prstGeom prst="rect">
            <a:avLst/>
          </a:prstGeom>
          <a:noFill/>
          <a:ln>
            <a:noFill/>
          </a:ln>
        </p:spPr>
        <p:txBody>
          <a:bodyPr vert="horz" lIns="91440" tIns="45720" rIns="91440" bIns="45720" anchor="t"/>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lgn="r" eaLnBrk="1" latinLnBrk="1" hangingPunct="1">
              <a:spcBef>
                <a:spcPct val="50000"/>
              </a:spcBef>
            </a:pPr>
            <a:fld id="{566ABCEB-ACFC-4714-9973-3DA970169C29}" type="slidenum">
              <a:rPr lang="en-US" altLang="zh-CN" sz="1400"/>
            </a:fld>
            <a:endParaRPr lang="en-US" altLang="zh-CN" sz="140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a:effectLst/>
      </p:bgPr>
    </p:bg>
    <p:spTree>
      <p:nvGrpSpPr>
        <p:cNvPr id="37" name=""/>
        <p:cNvGrpSpPr/>
        <p:nvPr/>
      </p:nvGrpSpPr>
      <p:grpSpPr>
        <a:xfrm rot="0">
          <a:off x="0" y="0"/>
          <a:ext cx="0" cy="0"/>
          <a:chOff x="0" y="0"/>
          <a:chExt cx="0" cy="0"/>
        </a:xfrm>
      </p:grpSpPr>
      <p:sp>
        <p:nvSpPr>
          <p:cNvPr id="1048576" name="矩形 1048575"/>
          <p:cNvSpPr/>
          <p:nvPr/>
        </p:nvSpPr>
        <p:spPr bwMode="ltGray">
          <a:xfrm>
            <a:off x="417512" y="1098550"/>
            <a:ext cx="438150" cy="474662"/>
          </a:xfrm>
          <a:prstGeom prst="rect">
            <a:avLst/>
          </a:prstGeom>
          <a:solidFill>
            <a:schemeClr val="accent2"/>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zh-CN" altLang="zh-CN" sz="2400">
              <a:latin typeface="Tahoma" panose="020B0604030504040204" pitchFamily="34" charset="0"/>
            </a:endParaRPr>
          </a:p>
        </p:txBody>
      </p:sp>
      <p:sp>
        <p:nvSpPr>
          <p:cNvPr id="1048577" name="矩形 1048576"/>
          <p:cNvSpPr/>
          <p:nvPr/>
        </p:nvSpPr>
        <p:spPr bwMode="ltGray">
          <a:xfrm>
            <a:off x="800100" y="1098550"/>
            <a:ext cx="328612" cy="474662"/>
          </a:xfrm>
          <a:prstGeom prst="rect">
            <a:avLst/>
          </a:prstGeom>
          <a:gradFill rotWithShape="0">
            <a:gsLst>
              <a:gs pos="0">
                <a:schemeClr val="accent2">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zh-CN" altLang="zh-CN" sz="2400">
              <a:latin typeface="Tahoma" panose="020B0604030504040204" pitchFamily="34" charset="0"/>
            </a:endParaRPr>
          </a:p>
        </p:txBody>
      </p:sp>
      <p:sp>
        <p:nvSpPr>
          <p:cNvPr id="1048578" name="矩形 1048577"/>
          <p:cNvSpPr/>
          <p:nvPr/>
        </p:nvSpPr>
        <p:spPr bwMode="ltGray">
          <a:xfrm>
            <a:off x="541337" y="1520825"/>
            <a:ext cx="422275" cy="474662"/>
          </a:xfrm>
          <a:prstGeom prst="rect">
            <a:avLst/>
          </a:prstGeom>
          <a:solidFill>
            <a:schemeClr val="folHlink"/>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zh-CN" altLang="zh-CN" sz="2400">
              <a:latin typeface="Tahoma" panose="020B0604030504040204" pitchFamily="34" charset="0"/>
            </a:endParaRPr>
          </a:p>
        </p:txBody>
      </p:sp>
      <p:sp>
        <p:nvSpPr>
          <p:cNvPr id="1048579" name="矩形 1048578"/>
          <p:cNvSpPr/>
          <p:nvPr/>
        </p:nvSpPr>
        <p:spPr bwMode="ltGray">
          <a:xfrm>
            <a:off x="911225" y="1520825"/>
            <a:ext cx="368300" cy="474662"/>
          </a:xfrm>
          <a:prstGeom prst="rect">
            <a:avLst/>
          </a:prstGeom>
          <a:gradFill rotWithShape="0">
            <a:gsLst>
              <a:gs pos="0">
                <a:schemeClr val="folHlink">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zh-CN" altLang="zh-CN" sz="2400">
              <a:latin typeface="Tahoma" panose="020B0604030504040204" pitchFamily="34" charset="0"/>
            </a:endParaRPr>
          </a:p>
        </p:txBody>
      </p:sp>
      <p:sp>
        <p:nvSpPr>
          <p:cNvPr id="1048580" name="矩形 1048579"/>
          <p:cNvSpPr/>
          <p:nvPr/>
        </p:nvSpPr>
        <p:spPr bwMode="ltGray">
          <a:xfrm>
            <a:off x="127000" y="1447800"/>
            <a:ext cx="560387" cy="422275"/>
          </a:xfrm>
          <a:prstGeom prst="rect">
            <a:avLst/>
          </a:prstGeom>
          <a:gradFill rotWithShape="0">
            <a:gsLst>
              <a:gs pos="0">
                <a:schemeClr val="lt1">
                  <a:alpha val="100000"/>
                </a:schemeClr>
              </a:gs>
              <a:gs pos="100000">
                <a:schemeClr val="hlink">
                  <a:alpha val="100000"/>
                </a:schemeClr>
              </a:gs>
            </a:gsLst>
            <a:lin ang="1890000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zh-CN" altLang="zh-CN" sz="2400">
              <a:latin typeface="Tahoma" panose="020B0604030504040204" pitchFamily="34" charset="0"/>
            </a:endParaRPr>
          </a:p>
        </p:txBody>
      </p:sp>
      <p:sp>
        <p:nvSpPr>
          <p:cNvPr id="1048581" name="矩形 1048580"/>
          <p:cNvSpPr/>
          <p:nvPr/>
        </p:nvSpPr>
        <p:spPr bwMode="gray">
          <a:xfrm>
            <a:off x="762000" y="990600"/>
            <a:ext cx="31750" cy="1052512"/>
          </a:xfrm>
          <a:prstGeom prst="rect">
            <a:avLst/>
          </a:prstGeom>
          <a:solidFill>
            <a:schemeClr val="dk2"/>
          </a:soli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zh-CN" altLang="zh-CN" sz="2400">
              <a:latin typeface="Tahoma" panose="020B0604030504040204" pitchFamily="34" charset="0"/>
            </a:endParaRPr>
          </a:p>
        </p:txBody>
      </p:sp>
      <p:sp>
        <p:nvSpPr>
          <p:cNvPr id="1048582" name="矩形 1048581"/>
          <p:cNvSpPr/>
          <p:nvPr/>
        </p:nvSpPr>
        <p:spPr bwMode="gray">
          <a:xfrm>
            <a:off x="442912" y="1781175"/>
            <a:ext cx="8226425" cy="31750"/>
          </a:xfrm>
          <a:prstGeom prst="rect">
            <a:avLst/>
          </a:prstGeom>
          <a:gradFill rotWithShape="0">
            <a:gsLst>
              <a:gs pos="0">
                <a:schemeClr val="dk2">
                  <a:alpha val="100000"/>
                </a:schemeClr>
              </a:gs>
              <a:gs pos="100000">
                <a:schemeClr val="lt1">
                  <a:alpha val="100000"/>
                </a:schemeClr>
              </a:gs>
            </a:gsLst>
            <a:lin ang="0" scaled="1"/>
          </a:gradFill>
          <a:ln>
            <a:noFill/>
          </a:ln>
        </p:spPr>
        <p:txBody>
          <a:bodyPr vert="horz" wrap="none" lIns="91440" tIns="45720" rIns="91440" bIns="45720" anchor="ctr"/>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zh-CN" altLang="zh-CN" sz="2400">
              <a:latin typeface="Tahoma" panose="020B0604030504040204" pitchFamily="34" charset="0"/>
            </a:endParaRPr>
          </a:p>
        </p:txBody>
      </p:sp>
      <p:sp>
        <p:nvSpPr>
          <p:cNvPr id="1048583" name="标题 1048582"/>
          <p:cNvSpPr/>
          <p:nvPr>
            <p:ph type="title"/>
          </p:nvPr>
        </p:nvSpPr>
        <p:spPr>
          <a:xfrm>
            <a:off x="1150937" y="214312"/>
            <a:ext cx="7793037" cy="1462087"/>
          </a:xfrm>
          <a:prstGeom prst="rect">
            <a:avLst/>
          </a:prstGeom>
          <a:noFill/>
          <a:ln>
            <a:noFill/>
          </a:ln>
        </p:spPr>
        <p:txBody>
          <a:bodyPr vert="horz" lIns="91440" tIns="45720" rIns="91440" bIns="45720" anchor="b"/>
          <a:p>
            <a:pPr lvl="0"/>
            <a:r>
              <a:rPr lang="zh-CN" altLang="en-US"/>
              <a:t>单击此处编辑母版标题样式</a:t>
            </a:r>
            <a:endParaRPr lang="zh-CN" altLang="en-US"/>
          </a:p>
        </p:txBody>
      </p:sp>
      <p:sp>
        <p:nvSpPr>
          <p:cNvPr id="1048584" name="文本占位符 1048583"/>
          <p:cNvSpPr/>
          <p:nvPr>
            <p:ph type="body" idx="1"/>
          </p:nvPr>
        </p:nvSpPr>
        <p:spPr>
          <a:xfrm>
            <a:off x="1182687" y="2017712"/>
            <a:ext cx="7772400" cy="4114800"/>
          </a:xfrm>
          <a:prstGeom prst="rect">
            <a:avLst/>
          </a:prstGeom>
          <a:noFill/>
          <a:ln>
            <a:noFill/>
          </a:ln>
        </p:spPr>
        <p:txBody>
          <a:bodyPr vert="horz" lIns="91440" tIns="45720" rIns="91440" bIns="45720" anchor="t"/>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585" name="日期占位符 1048584"/>
          <p:cNvSpPr/>
          <p:nvPr>
            <p:ph type="dt" sz="half" idx="2"/>
          </p:nvPr>
        </p:nvSpPr>
        <p:spPr>
          <a:xfrm>
            <a:off x="11620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eaLnBrk="1" latinLnBrk="1" hangingPunct="1"/>
            <a:endParaRPr lang="en-US" altLang="zh-CN" sz="1400">
              <a:latin typeface="Tahoma" panose="020B0604030504040204" pitchFamily="34" charset="0"/>
            </a:endParaRPr>
          </a:p>
        </p:txBody>
      </p:sp>
      <p:sp>
        <p:nvSpPr>
          <p:cNvPr id="1048586" name="页脚占位符 1048585"/>
          <p:cNvSpPr/>
          <p:nvPr>
            <p:ph type="ftr" sz="quarter" idx="3"/>
          </p:nvPr>
        </p:nvSpPr>
        <p:spPr>
          <a:xfrm>
            <a:off x="3657600" y="6243637"/>
            <a:ext cx="28956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ctr" eaLnBrk="1" latinLnBrk="1" hangingPunct="1"/>
            <a:endParaRPr lang="en-US" altLang="zh-CN" sz="1400">
              <a:latin typeface="Tahoma" panose="020B0604030504040204" pitchFamily="34" charset="0"/>
            </a:endParaRPr>
          </a:p>
        </p:txBody>
      </p:sp>
      <p:sp>
        <p:nvSpPr>
          <p:cNvPr id="1048587" name="灯片编号占位符 1048586"/>
          <p:cNvSpPr/>
          <p:nvPr>
            <p:ph type="sldNum" sz="quarter" idx="4"/>
          </p:nvPr>
        </p:nvSpPr>
        <p:spPr>
          <a:xfrm>
            <a:off x="7042150" y="6243637"/>
            <a:ext cx="1905000" cy="457200"/>
          </a:xfrm>
          <a:prstGeom prst="rect">
            <a:avLst/>
          </a:prstGeom>
          <a:noFill/>
          <a:ln>
            <a:noFill/>
          </a:ln>
        </p:spPr>
        <p:txBody>
          <a:bodyPr vert="horz" lIns="91440" tIns="45720" rIns="91440" bIns="45720" anchor="b"/>
          <a:lstStyle>
            <a:lvl1pPr marL="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4572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9144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3716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1828800" indent="0" algn="l" rtl="0" eaLnBrk="1" fontAlgn="base" latinLnBrk="1" hangingPunct="1">
              <a:lnSpc>
                <a:spcPct val="100000"/>
              </a:lnSpc>
              <a:spcBef>
                <a:spcPct val="0"/>
              </a:spcBef>
              <a:spcAft>
                <a:spcPct val="0"/>
              </a:spcAft>
              <a:buFontTx/>
              <a:buNone/>
              <a:defRPr sz="1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lvl="0" algn="r" eaLnBrk="1" latinLnBrk="1" hangingPunct="1"/>
            <a:fld id="{566ABCEB-ACFC-4714-9973-3DA970169C29}" type="slidenum">
              <a:rPr lang="en-US" altLang="zh-CN" sz="1400">
                <a:latin typeface="Tahoma" panose="020B0604030504040204" pitchFamily="34" charset="0"/>
              </a:rPr>
            </a:fld>
            <a:endParaRPr lang="en-US" altLang="zh-CN" sz="1400">
              <a:latin typeface="Tahom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2.png"/><Relationship Id="rId1" Type="http://schemas.openxmlformats.org/officeDocument/2006/relationships/image" Target="../media/image1.wmf"/></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jpeg"/><Relationship Id="rId1"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jpeg"/><Relationship Id="rId1" Type="http://schemas.openxmlformats.org/officeDocument/2006/relationships/image" Target="../media/image2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wmf"/></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image" Target="../media/image25.w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w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jpeg"/><Relationship Id="rId1" Type="http://schemas.openxmlformats.org/officeDocument/2006/relationships/image" Target="../media/image29.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jpeg"/><Relationship Id="rId2" Type="http://schemas.openxmlformats.org/officeDocument/2006/relationships/image" Target="../media/image4.wmf"/><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wmf"/></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6.wmf"/><Relationship Id="rId1" Type="http://schemas.openxmlformats.org/officeDocument/2006/relationships/image" Target="../media/image35.wmf"/></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8.wmf"/><Relationship Id="rId1" Type="http://schemas.openxmlformats.org/officeDocument/2006/relationships/image" Target="../media/image37.wmf"/></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0.wmf"/><Relationship Id="rId1" Type="http://schemas.openxmlformats.org/officeDocument/2006/relationships/image" Target="../media/image39.wmf"/></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1.wmf"/></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2.wm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3.pn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8.png"/><Relationship Id="rId1" Type="http://schemas.openxmlformats.org/officeDocument/2006/relationships/image" Target="../media/image47.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0.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1.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5.png"/><Relationship Id="rId1" Type="http://schemas.openxmlformats.org/officeDocument/2006/relationships/image" Target="../media/image5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6.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7.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7.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7.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9.png"/><Relationship Id="rId1" Type="http://schemas.openxmlformats.org/officeDocument/2006/relationships/image" Target="../media/image5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59.png"/><Relationship Id="rId1" Type="http://schemas.openxmlformats.org/officeDocument/2006/relationships/image" Target="../media/image58.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9.png"/><Relationship Id="rId1" Type="http://schemas.openxmlformats.org/officeDocument/2006/relationships/image" Target="../media/image5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0.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2.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6.wmf"/><Relationship Id="rId1" Type="http://schemas.openxmlformats.org/officeDocument/2006/relationships/image" Target="../media/image65.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7.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rot="0">
          <a:off x="0" y="0"/>
          <a:ext cx="0" cy="0"/>
          <a:chOff x="0" y="0"/>
          <a:chExt cx="0" cy="0"/>
        </a:xfrm>
      </p:grpSpPr>
      <p:sp>
        <p:nvSpPr>
          <p:cNvPr id="1048588" name="文本框 1048587"/>
          <p:cNvSpPr txBox="1"/>
          <p:nvPr/>
        </p:nvSpPr>
        <p:spPr>
          <a:xfrm>
            <a:off x="188912" y="800417"/>
            <a:ext cx="8766175" cy="1805941"/>
          </a:xfrm>
          <a:prstGeom prst="rect">
            <a:avLst/>
          </a:prstGeom>
          <a:solidFill>
            <a:schemeClr val="folHlink"/>
          </a:solidFill>
          <a:ln w="9525" cap="flat" cmpd="sng">
            <a:solidFill>
              <a:schemeClr val="lt1">
                <a:alpha val="100000"/>
              </a:schemeClr>
            </a:solidFill>
            <a:prstDash val="solid"/>
            <a:round/>
          </a:ln>
        </p:spPr>
        <p:txBody>
          <a:bodyPr vert="horz" lIns="91440" tIns="45720" rIns="91440" bIns="45720" anchor="ctr">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marL="0" lvl="0" indent="0" algn="ctr" eaLnBrk="1" latinLnBrk="1" hangingPunct="1">
              <a:spcBef>
                <a:spcPct val="0"/>
              </a:spcBef>
              <a:spcAft>
                <a:spcPts val="1200"/>
              </a:spcAft>
              <a:buSzPct val="100000"/>
              <a:buFontTx/>
              <a:buNone/>
            </a:pPr>
            <a:r>
              <a:rPr lang="zh-CN" altLang="en-US" sz="5400" b="1">
                <a:solidFill>
                  <a:srgbClr val="FFFFFF"/>
                </a:solidFill>
                <a:latin typeface="楷体_GB2312"/>
                <a:ea typeface="楷体_GB2312"/>
              </a:rPr>
              <a:t>第</a:t>
            </a:r>
            <a:r>
              <a:rPr lang="zh-CN" altLang="en-US" sz="5400" b="1">
                <a:solidFill>
                  <a:srgbClr val="FFFFFF"/>
                </a:solidFill>
                <a:latin typeface="Times New Roman" panose="02020603050405020304" pitchFamily="18" charset="0"/>
                <a:ea typeface="楷体_GB2312"/>
              </a:rPr>
              <a:t>八</a:t>
            </a:r>
            <a:r>
              <a:rPr lang="en-US" altLang="zh-CN" sz="5400" b="1">
                <a:solidFill>
                  <a:srgbClr val="FFFFFF"/>
                </a:solidFill>
                <a:latin typeface="楷体_GB2312"/>
                <a:ea typeface="楷体_GB2312"/>
              </a:rPr>
              <a:t>章  </a:t>
            </a:r>
            <a:endParaRPr lang="en-US" altLang="zh-CN" sz="5400" b="1">
              <a:solidFill>
                <a:srgbClr val="FFFFFF"/>
              </a:solidFill>
              <a:latin typeface="楷体_GB2312"/>
              <a:ea typeface="楷体_GB2312"/>
            </a:endParaRPr>
          </a:p>
          <a:p>
            <a:pPr marL="0" lvl="0" indent="0" algn="ctr" eaLnBrk="1" latinLnBrk="1" hangingPunct="1">
              <a:spcBef>
                <a:spcPct val="0"/>
              </a:spcBef>
              <a:buSzPct val="100000"/>
              <a:buNone/>
            </a:pPr>
            <a:r>
              <a:rPr lang="zh-CN" altLang="en-US" sz="5400" b="1">
                <a:solidFill>
                  <a:srgbClr val="FFFFFF"/>
                </a:solidFill>
                <a:latin typeface="Times New Roman" panose="02020603050405020304" pitchFamily="18" charset="0"/>
              </a:rPr>
              <a:t>原子结构与元素周期律</a:t>
            </a:r>
            <a:endParaRPr lang="zh-CN" altLang="en-US" sz="5400" b="1">
              <a:solidFill>
                <a:srgbClr val="FFFFFF"/>
              </a:solidFill>
              <a:latin typeface="Times New Roman" panose="02020603050405020304" pitchFamily="18" charset="0"/>
            </a:endParaRPr>
          </a:p>
        </p:txBody>
      </p:sp>
      <p:sp>
        <p:nvSpPr>
          <p:cNvPr id="1048589" name="矩形 1048588"/>
          <p:cNvSpPr/>
          <p:nvPr/>
        </p:nvSpPr>
        <p:spPr>
          <a:xfrm>
            <a:off x="784225" y="6108700"/>
            <a:ext cx="7500937" cy="509587"/>
          </a:xfrm>
          <a:prstGeom prst="rect">
            <a:avLst/>
          </a:prstGeom>
          <a:noFill/>
          <a:ln>
            <a:noFill/>
          </a:ln>
        </p:spPr>
        <p:txBody>
          <a:bodyPr vert="horz" lIns="77720" tIns="38860" rIns="77720" bIns="38860" anchor="t">
            <a:spAutoFit/>
          </a:bodyPr>
          <a:lstStyle>
            <a:lvl1pPr marL="342900" indent="-342900" algn="l" rtl="0" fontAlgn="base" latinLnBrk="1">
              <a:lnSpc>
                <a:spcPct val="100000"/>
              </a:lnSpc>
              <a:spcBef>
                <a:spcPct val="20000"/>
              </a:spcBef>
              <a:spcAft>
                <a:spcPct val="0"/>
              </a:spcAft>
              <a:buClr>
                <a:schemeClr val="folHlink"/>
              </a:buClr>
              <a:buSzPct val="60000"/>
              <a:buFont typeface="Wingdings" panose="05000000000000000000" pitchFamily="2" charset="2"/>
              <a:buChar char="n"/>
              <a:defRPr sz="32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Clr>
                <a:schemeClr val="hlink"/>
              </a:buClr>
              <a:buSzPct val="55000"/>
              <a:buFont typeface="Wingdings" panose="05000000000000000000" pitchFamily="2" charset="2"/>
              <a:buChar char="n"/>
              <a:defRPr sz="28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Clr>
                <a:schemeClr val="folHlink"/>
              </a:buClr>
              <a:buSzPct val="50000"/>
              <a:buFont typeface="Wingdings" panose="05000000000000000000" pitchFamily="2" charset="2"/>
              <a:buChar char="n"/>
              <a:defRPr sz="24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Clr>
                <a:schemeClr val="accent2"/>
              </a:buClr>
              <a:buSzPct val="55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Clr>
                <a:schemeClr val="accent1"/>
              </a:buClr>
              <a:buSzPct val="50000"/>
              <a:buFont typeface="Wingdings" panose="05000000000000000000" pitchFamily="2" charset="2"/>
              <a:buChar char="n"/>
              <a:defRPr sz="2000" b="0" i="0" u="none" baseline="0">
                <a:solidFill>
                  <a:schemeClr val="dk1"/>
                </a:solidFill>
                <a:latin typeface="Tahoma" panose="020B0604030504040204" pitchFamily="34" charset="0"/>
                <a:ea typeface="宋体" panose="02010600030101010101" pitchFamily="2" charset="-122"/>
                <a:sym typeface="Times New Roman" panose="02020603050405020304" pitchFamily="18" charset="0"/>
              </a:defRPr>
            </a:lvl5pPr>
          </a:lstStyle>
          <a:p>
            <a:pPr marL="0" lvl="0" indent="0">
              <a:buSzPct val="100000"/>
              <a:buFontTx/>
              <a:buNone/>
            </a:pPr>
            <a:r>
              <a:rPr lang="zh-CN" altLang="en-US" sz="2800">
                <a:latin typeface="Times New Roman" panose="02020603050405020304" pitchFamily="18" charset="0"/>
                <a:ea typeface="_x000B__x000C_"/>
              </a:rPr>
              <a:t>内容抽象、要求掌握基础   </a:t>
            </a:r>
            <a:endParaRPr lang="zh-CN" altLang="en-US" sz="2800">
              <a:latin typeface="Times New Roman" panose="02020603050405020304" pitchFamily="18" charset="0"/>
              <a:ea typeface="_x000B__x000C_"/>
            </a:endParaRPr>
          </a:p>
        </p:txBody>
      </p:sp>
      <p:pic>
        <p:nvPicPr>
          <p:cNvPr id="2097152" name="图片 2097151" descr="MCj02310100000[1]"/>
          <p:cNvPicPr/>
          <p:nvPr/>
        </p:nvPicPr>
        <p:blipFill>
          <a:blip r:embed="rId1"/>
          <a:srcRect/>
          <a:stretch>
            <a:fillRect/>
          </a:stretch>
        </p:blipFill>
        <p:spPr>
          <a:xfrm>
            <a:off x="755650" y="2817812"/>
            <a:ext cx="2970212" cy="2954337"/>
          </a:xfrm>
          <a:prstGeom prst="rect">
            <a:avLst/>
          </a:prstGeom>
          <a:noFill/>
          <a:ln>
            <a:noFill/>
          </a:ln>
        </p:spPr>
      </p:pic>
      <p:pic>
        <p:nvPicPr>
          <p:cNvPr id="2097153" name="图片 2097152"/>
          <p:cNvPicPr/>
          <p:nvPr/>
        </p:nvPicPr>
        <p:blipFill>
          <a:blip r:embed="rId2"/>
          <a:srcRect/>
          <a:stretch>
            <a:fillRect/>
          </a:stretch>
        </p:blipFill>
        <p:spPr>
          <a:xfrm>
            <a:off x="4473575" y="2994025"/>
            <a:ext cx="4481512" cy="27384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rot="0">
          <a:off x="0" y="0"/>
          <a:ext cx="0" cy="0"/>
          <a:chOff x="0" y="0"/>
          <a:chExt cx="0" cy="0"/>
        </a:xfrm>
      </p:grpSpPr>
      <p:sp>
        <p:nvSpPr>
          <p:cNvPr id="1048636" name="文本框 1048635"/>
          <p:cNvSpPr txBox="1"/>
          <p:nvPr/>
        </p:nvSpPr>
        <p:spPr>
          <a:xfrm>
            <a:off x="179387" y="41275"/>
            <a:ext cx="56388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3600" b="1">
                <a:ea typeface="黑体" panose="02010609060101010101" pitchFamily="49" charset="-122"/>
              </a:rPr>
              <a:t>（一）氢原子光谱</a:t>
            </a:r>
            <a:endParaRPr lang="zh-CN" altLang="en-US" sz="3600" b="1">
              <a:ea typeface="黑体" panose="02010609060101010101" pitchFamily="49" charset="-122"/>
            </a:endParaRPr>
          </a:p>
        </p:txBody>
      </p:sp>
      <p:sp>
        <p:nvSpPr>
          <p:cNvPr id="1048637" name="文本框 1048636"/>
          <p:cNvSpPr txBox="1"/>
          <p:nvPr/>
        </p:nvSpPr>
        <p:spPr>
          <a:xfrm>
            <a:off x="250825" y="611187"/>
            <a:ext cx="8763000" cy="10668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a:ea typeface="黑体" panose="02010609060101010101" pitchFamily="49" charset="-122"/>
              </a:rPr>
              <a:t>1.</a:t>
            </a:r>
            <a:r>
              <a:rPr lang="zh-CN" altLang="en-US" b="1">
                <a:ea typeface="黑体" panose="02010609060101010101" pitchFamily="49" charset="-122"/>
              </a:rPr>
              <a:t>连续光谱：复合光通过棱镜分散成谱线</a:t>
            </a:r>
            <a:r>
              <a:rPr lang="zh-CN" altLang="en-US" b="1">
                <a:solidFill>
                  <a:schemeClr val="accent2"/>
                </a:solidFill>
                <a:ea typeface="黑体" panose="02010609060101010101" pitchFamily="49" charset="-122"/>
              </a:rPr>
              <a:t>连续</a:t>
            </a:r>
            <a:r>
              <a:rPr lang="en-US" altLang="zh-CN" b="1">
                <a:ea typeface="黑体" panose="02010609060101010101" pitchFamily="49" charset="-122"/>
              </a:rPr>
              <a:t>的带状色谱.</a:t>
            </a:r>
            <a:endParaRPr lang="en-US" altLang="zh-CN" b="1">
              <a:ea typeface="黑体" panose="02010609060101010101" pitchFamily="49" charset="-122"/>
            </a:endParaRPr>
          </a:p>
        </p:txBody>
      </p:sp>
      <p:pic>
        <p:nvPicPr>
          <p:cNvPr id="2097169" name="图片 2097168" descr="无机图8-1"/>
          <p:cNvPicPr/>
          <p:nvPr/>
        </p:nvPicPr>
        <p:blipFill>
          <a:blip r:embed="rId1">
            <a:lum contrast="30000"/>
          </a:blip>
          <a:srcRect/>
          <a:stretch>
            <a:fillRect/>
          </a:stretch>
        </p:blipFill>
        <p:spPr>
          <a:xfrm>
            <a:off x="395287" y="1585912"/>
            <a:ext cx="4608512" cy="2363787"/>
          </a:xfrm>
          <a:prstGeom prst="rect">
            <a:avLst/>
          </a:prstGeom>
          <a:noFill/>
          <a:ln>
            <a:noFill/>
          </a:ln>
        </p:spPr>
      </p:pic>
      <p:pic>
        <p:nvPicPr>
          <p:cNvPr id="2097170" name="图片 2097169" descr="无机图8-2"/>
          <p:cNvPicPr/>
          <p:nvPr/>
        </p:nvPicPr>
        <p:blipFill>
          <a:blip r:embed="rId2">
            <a:lum contrast="18000"/>
          </a:blip>
          <a:srcRect/>
          <a:stretch>
            <a:fillRect/>
          </a:stretch>
        </p:blipFill>
        <p:spPr>
          <a:xfrm rot="21540000">
            <a:off x="4908550" y="1298575"/>
            <a:ext cx="4056062" cy="3005137"/>
          </a:xfrm>
          <a:prstGeom prst="rect">
            <a:avLst/>
          </a:prstGeom>
          <a:noFill/>
          <a:ln>
            <a:noFill/>
          </a:ln>
        </p:spPr>
      </p:pic>
      <p:sp>
        <p:nvSpPr>
          <p:cNvPr id="1048638" name="文本框 1048637"/>
          <p:cNvSpPr txBox="1"/>
          <p:nvPr/>
        </p:nvSpPr>
        <p:spPr>
          <a:xfrm>
            <a:off x="250825" y="4322762"/>
            <a:ext cx="8893175" cy="10668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a:ea typeface="黑体" panose="02010609060101010101" pitchFamily="49" charset="-122"/>
              </a:rPr>
              <a:t>2.</a:t>
            </a:r>
            <a:r>
              <a:rPr lang="zh-CN" altLang="en-US" b="1">
                <a:solidFill>
                  <a:srgbClr val="FF0000"/>
                </a:solidFill>
                <a:ea typeface="黑体" panose="02010609060101010101" pitchFamily="49" charset="-122"/>
              </a:rPr>
              <a:t>原子光谱</a:t>
            </a:r>
            <a:r>
              <a:rPr lang="en-US" altLang="zh-CN" b="1">
                <a:ea typeface="黑体" panose="02010609060101010101" pitchFamily="49" charset="-122"/>
              </a:rPr>
              <a:t>:</a:t>
            </a:r>
            <a:r>
              <a:rPr lang="zh-CN" altLang="en-US" b="1">
                <a:ea typeface="黑体" panose="02010609060101010101" pitchFamily="49" charset="-122"/>
              </a:rPr>
              <a:t>气态原子受电火花</a:t>
            </a:r>
            <a:r>
              <a:rPr lang="zh-CN" altLang="zh-CN" b="1">
                <a:ea typeface="黑体" panose="02010609060101010101" pitchFamily="49" charset="-122"/>
              </a:rPr>
              <a:t>、</a:t>
            </a:r>
            <a:r>
              <a:rPr lang="zh-CN" altLang="en-US" b="1">
                <a:ea typeface="黑体" panose="02010609060101010101" pitchFamily="49" charset="-122"/>
              </a:rPr>
              <a:t>电弧等激发所产生的光</a:t>
            </a:r>
            <a:r>
              <a:rPr lang="en-US" altLang="zh-CN" b="1">
                <a:ea typeface="黑体" panose="02010609060101010101" pitchFamily="49" charset="-122"/>
              </a:rPr>
              <a:t>,</a:t>
            </a:r>
            <a:r>
              <a:rPr lang="zh-CN" altLang="en-US" b="1">
                <a:ea typeface="黑体" panose="02010609060101010101" pitchFamily="49" charset="-122"/>
              </a:rPr>
              <a:t>经棱镜分光后形成的</a:t>
            </a:r>
            <a:r>
              <a:rPr lang="zh-CN" altLang="zh-CN" b="1">
                <a:solidFill>
                  <a:srgbClr val="FF00FF"/>
                </a:solidFill>
                <a:ea typeface="黑体" panose="02010609060101010101" pitchFamily="49" charset="-122"/>
              </a:rPr>
              <a:t>不连续、</a:t>
            </a:r>
            <a:r>
              <a:rPr lang="zh-CN" altLang="en-US" b="1">
                <a:solidFill>
                  <a:srgbClr val="FF00FF"/>
                </a:solidFill>
                <a:ea typeface="黑体" panose="02010609060101010101" pitchFamily="49" charset="-122"/>
              </a:rPr>
              <a:t>线状</a:t>
            </a:r>
            <a:r>
              <a:rPr lang="en-US" altLang="zh-CN" b="1">
                <a:ea typeface="黑体" panose="02010609060101010101" pitchFamily="49" charset="-122"/>
              </a:rPr>
              <a:t>光谱.</a:t>
            </a:r>
            <a:endParaRPr lang="en-US" altLang="zh-CN" b="1">
              <a:ea typeface="黑体" panose="02010609060101010101" pitchFamily="49" charset="-122"/>
            </a:endParaRPr>
          </a:p>
        </p:txBody>
      </p:sp>
      <p:sp>
        <p:nvSpPr>
          <p:cNvPr id="1048639" name="文本框 1048638"/>
          <p:cNvSpPr txBox="1"/>
          <p:nvPr/>
        </p:nvSpPr>
        <p:spPr>
          <a:xfrm>
            <a:off x="250825" y="5330825"/>
            <a:ext cx="8893175" cy="155416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b="1">
                <a:ea typeface="黑体" panose="02010609060101010101" pitchFamily="49" charset="-122"/>
              </a:rPr>
              <a:t>氢原子光谱在可见光区</a:t>
            </a:r>
            <a:r>
              <a:rPr lang="en-US" altLang="zh-CN" b="1">
                <a:ea typeface="黑体" panose="02010609060101010101" pitchFamily="49" charset="-122"/>
              </a:rPr>
              <a:t>(400~760nm)</a:t>
            </a:r>
            <a:r>
              <a:rPr lang="zh-CN" altLang="en-US" b="1">
                <a:ea typeface="黑体" panose="02010609060101010101" pitchFamily="49" charset="-122"/>
              </a:rPr>
              <a:t>有</a:t>
            </a:r>
            <a:r>
              <a:rPr lang="en-US" altLang="zh-CN" b="1">
                <a:ea typeface="黑体" panose="02010609060101010101" pitchFamily="49" charset="-122"/>
              </a:rPr>
              <a:t>4</a:t>
            </a:r>
            <a:r>
              <a:rPr lang="zh-CN" altLang="en-US" b="1">
                <a:ea typeface="黑体" panose="02010609060101010101" pitchFamily="49" charset="-122"/>
              </a:rPr>
              <a:t>条</a:t>
            </a:r>
            <a:r>
              <a:rPr lang="zh-CN" altLang="en-US" b="1">
                <a:solidFill>
                  <a:srgbClr val="FF00FF"/>
                </a:solidFill>
                <a:ea typeface="黑体" panose="02010609060101010101" pitchFamily="49" charset="-122"/>
              </a:rPr>
              <a:t>不连续的谱线</a:t>
            </a:r>
            <a:r>
              <a:rPr lang="en-US" altLang="zh-CN" b="1">
                <a:ea typeface="黑体" panose="02010609060101010101" pitchFamily="49" charset="-122"/>
              </a:rPr>
              <a:t>,</a:t>
            </a:r>
            <a:r>
              <a:rPr lang="zh-CN" altLang="en-US" b="1">
                <a:ea typeface="黑体" panose="02010609060101010101" pitchFamily="49" charset="-122"/>
              </a:rPr>
              <a:t>分别标记为</a:t>
            </a:r>
            <a:r>
              <a:rPr lang="en-US" altLang="zh-CN" b="1">
                <a:ea typeface="黑体" panose="02010609060101010101" pitchFamily="49" charset="-122"/>
              </a:rPr>
              <a:t>H</a:t>
            </a:r>
            <a:r>
              <a:rPr lang="el-GR" altLang="zh-CN" b="1" baseline="-25000">
                <a:ea typeface="黑体" panose="02010609060101010101" pitchFamily="49" charset="-122"/>
              </a:rPr>
              <a:t>α</a:t>
            </a:r>
            <a:r>
              <a:rPr lang="en-US" altLang="zh-CN" b="1">
                <a:ea typeface="黑体" panose="02010609060101010101" pitchFamily="49" charset="-122"/>
              </a:rPr>
              <a:t>,H</a:t>
            </a:r>
            <a:r>
              <a:rPr lang="el-GR" altLang="zh-CN" b="1" baseline="-25000">
                <a:ea typeface="黑体" panose="02010609060101010101" pitchFamily="49" charset="-122"/>
              </a:rPr>
              <a:t>β</a:t>
            </a:r>
            <a:r>
              <a:rPr lang="en-US" altLang="zh-CN" b="1">
                <a:ea typeface="黑体" panose="02010609060101010101" pitchFamily="49" charset="-122"/>
              </a:rPr>
              <a:t>,H</a:t>
            </a:r>
            <a:r>
              <a:rPr lang="el-GR" altLang="zh-CN" b="1" baseline="-25000">
                <a:ea typeface="黑体" panose="02010609060101010101" pitchFamily="49" charset="-122"/>
              </a:rPr>
              <a:t>γ</a:t>
            </a:r>
            <a:r>
              <a:rPr lang="en-US" altLang="zh-CN" b="1">
                <a:ea typeface="黑体" panose="02010609060101010101" pitchFamily="49" charset="-122"/>
              </a:rPr>
              <a:t>,H</a:t>
            </a:r>
            <a:r>
              <a:rPr lang="el-GR" altLang="zh-CN" b="1" baseline="-25000">
                <a:ea typeface="黑体" panose="02010609060101010101" pitchFamily="49" charset="-122"/>
              </a:rPr>
              <a:t>δ</a:t>
            </a:r>
            <a:r>
              <a:rPr lang="en-US" altLang="zh-CN" b="1">
                <a:ea typeface="黑体" panose="02010609060101010101" pitchFamily="49" charset="-122"/>
              </a:rPr>
              <a:t>;</a:t>
            </a:r>
            <a:r>
              <a:rPr lang="zh-CN" altLang="en-US" b="1">
                <a:ea typeface="黑体" panose="02010609060101010101" pitchFamily="49" charset="-122"/>
              </a:rPr>
              <a:t>在紫外区也有多条不连续谱线</a:t>
            </a:r>
            <a:r>
              <a:rPr lang="en-US" altLang="zh-CN" b="1">
                <a:ea typeface="黑体" panose="02010609060101010101" pitchFamily="49" charset="-122"/>
              </a:rPr>
              <a:t>.</a:t>
            </a:r>
            <a:endParaRPr lang="en-US" altLang="zh-CN" b="1">
              <a:ea typeface="黑体" panose="02010609060101010101" pitchFamily="49" charset="-122"/>
            </a:endParaRPr>
          </a:p>
        </p:txBody>
      </p:sp>
      <p:sp>
        <p:nvSpPr>
          <p:cNvPr id="1048640" name="文本框 1048639"/>
          <p:cNvSpPr txBox="1"/>
          <p:nvPr/>
        </p:nvSpPr>
        <p:spPr>
          <a:xfrm>
            <a:off x="250825" y="3284537"/>
            <a:ext cx="874712" cy="3667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1800" b="1"/>
              <a:t>可见光</a:t>
            </a:r>
            <a:endParaRPr lang="zh-CN" altLang="en-US" sz="1800" b="1"/>
          </a:p>
        </p:txBody>
      </p:sp>
      <p:sp>
        <p:nvSpPr>
          <p:cNvPr id="1048641" name="文本框 1048640"/>
          <p:cNvSpPr txBox="1"/>
          <p:nvPr/>
        </p:nvSpPr>
        <p:spPr>
          <a:xfrm>
            <a:off x="3419475" y="3644900"/>
            <a:ext cx="1104900" cy="3667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1800" b="1">
                <a:solidFill>
                  <a:srgbClr val="FF00FF"/>
                </a:solidFill>
              </a:rPr>
              <a:t>无分界线</a:t>
            </a:r>
            <a:endParaRPr lang="zh-CN" altLang="en-US" sz="1800" b="1">
              <a:solidFill>
                <a:srgbClr val="FF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rot="0">
          <a:off x="0" y="0"/>
          <a:ext cx="0" cy="0"/>
          <a:chOff x="0" y="0"/>
          <a:chExt cx="0" cy="0"/>
        </a:xfrm>
      </p:grpSpPr>
      <p:pic>
        <p:nvPicPr>
          <p:cNvPr id="2097171" name="图片 2097170"/>
          <p:cNvPicPr/>
          <p:nvPr/>
        </p:nvPicPr>
        <p:blipFill>
          <a:blip r:embed="rId1"/>
          <a:srcRect/>
          <a:stretch>
            <a:fillRect/>
          </a:stretch>
        </p:blipFill>
        <p:spPr>
          <a:xfrm>
            <a:off x="971550" y="981075"/>
            <a:ext cx="7127875" cy="3390900"/>
          </a:xfrm>
          <a:prstGeom prst="rect">
            <a:avLst/>
          </a:prstGeom>
          <a:noFill/>
          <a:ln>
            <a:noFill/>
          </a:ln>
        </p:spPr>
      </p:pic>
      <p:sp>
        <p:nvSpPr>
          <p:cNvPr id="1048642" name="文本框 1048641"/>
          <p:cNvSpPr txBox="1"/>
          <p:nvPr/>
        </p:nvSpPr>
        <p:spPr>
          <a:xfrm>
            <a:off x="684212" y="4724400"/>
            <a:ext cx="7921625" cy="10604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400" b="1">
                <a:solidFill>
                  <a:schemeClr val="accent2"/>
                </a:solidFill>
              </a:rPr>
              <a:t>说明</a:t>
            </a:r>
            <a:r>
              <a:rPr lang="zh-CN" altLang="en-US" sz="2400" b="1"/>
              <a:t>：某一瞬间一个氢原子只能产生一条谱线，上述</a:t>
            </a:r>
            <a:endParaRPr lang="zh-CN" altLang="en-US" sz="2400" b="1"/>
          </a:p>
          <a:p>
            <a:pPr marL="0" lvl="0" indent="0">
              <a:lnSpc>
                <a:spcPct val="165000"/>
              </a:lnSpc>
              <a:spcBef>
                <a:spcPct val="0"/>
              </a:spcBef>
              <a:buFontTx/>
              <a:buNone/>
            </a:pPr>
            <a:r>
              <a:rPr lang="zh-CN" altLang="en-US" sz="2400" b="1"/>
              <a:t>            是由多个氢原子同时受激发</a:t>
            </a:r>
            <a:r>
              <a:rPr lang="zh-CN" altLang="en-US" sz="2400" b="1">
                <a:ea typeface="Times New Roman" panose="02020603050405020304" pitchFamily="18" charset="0"/>
              </a:rPr>
              <a:t>→跃迁→返回</a:t>
            </a:r>
            <a:endParaRPr lang="zh-CN" altLang="en-US" sz="2400" b="1">
              <a:ea typeface="Times New Roman" panose="02020603050405020304" pitchFamily="18" charset="0"/>
            </a:endParaRPr>
          </a:p>
        </p:txBody>
      </p:sp>
      <p:pic>
        <p:nvPicPr>
          <p:cNvPr id="2097172" name="图片 2097171" descr="2-a"/>
          <p:cNvPicPr/>
          <p:nvPr/>
        </p:nvPicPr>
        <p:blipFill>
          <a:blip r:embed="rId2"/>
          <a:srcRect/>
          <a:stretch>
            <a:fillRect/>
          </a:stretch>
        </p:blipFill>
        <p:spPr>
          <a:xfrm>
            <a:off x="0" y="6021387"/>
            <a:ext cx="9140825" cy="8366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rot="0">
          <a:off x="0" y="0"/>
          <a:ext cx="0" cy="0"/>
          <a:chOff x="0" y="0"/>
          <a:chExt cx="0" cy="0"/>
        </a:xfrm>
      </p:grpSpPr>
      <p:sp>
        <p:nvSpPr>
          <p:cNvPr id="1048643" name="文本框 1048642"/>
          <p:cNvSpPr txBox="1"/>
          <p:nvPr/>
        </p:nvSpPr>
        <p:spPr>
          <a:xfrm>
            <a:off x="250825" y="260350"/>
            <a:ext cx="9866312"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a:solidFill>
                  <a:srgbClr val="FF0000"/>
                </a:solidFill>
                <a:ea typeface="黑体" panose="02010609060101010101" pitchFamily="49" charset="-122"/>
              </a:rPr>
              <a:t>3.</a:t>
            </a:r>
            <a:r>
              <a:rPr lang="zh-CN" altLang="en-US" b="1">
                <a:solidFill>
                  <a:srgbClr val="FF0000"/>
                </a:solidFill>
                <a:ea typeface="黑体" panose="02010609060101010101" pitchFamily="49" charset="-122"/>
              </a:rPr>
              <a:t>氢原子谱线频率</a:t>
            </a:r>
            <a:r>
              <a:rPr lang="en-US" altLang="zh-CN" b="1">
                <a:ea typeface="黑体" panose="02010609060101010101" pitchFamily="49" charset="-122"/>
              </a:rPr>
              <a:t>:</a:t>
            </a:r>
            <a:r>
              <a:rPr lang="zh-CN" altLang="en-US" b="1">
                <a:ea typeface="黑体" panose="02010609060101010101" pitchFamily="49" charset="-122"/>
              </a:rPr>
              <a:t>里德伯通式 </a:t>
            </a:r>
            <a:r>
              <a:rPr lang="en-US" altLang="zh-CN" sz="2400" b="1">
                <a:ea typeface="黑体" panose="02010609060101010101" pitchFamily="49" charset="-122"/>
              </a:rPr>
              <a:t>(</a:t>
            </a:r>
            <a:r>
              <a:rPr lang="en-US" altLang="zh-CN" sz="2400" b="1"/>
              <a:t>Rydberg equation</a:t>
            </a:r>
            <a:r>
              <a:rPr lang="en-US" altLang="zh-CN" sz="2400" b="1">
                <a:ea typeface="黑体" panose="02010609060101010101" pitchFamily="49" charset="-122"/>
              </a:rPr>
              <a:t>)</a:t>
            </a:r>
            <a:endParaRPr lang="en-US" altLang="zh-CN" sz="2400" b="1">
              <a:ea typeface="黑体" panose="02010609060101010101" pitchFamily="49" charset="-122"/>
            </a:endParaRPr>
          </a:p>
        </p:txBody>
      </p:sp>
      <p:pic>
        <p:nvPicPr>
          <p:cNvPr id="2097173" name="图片 2097172"/>
          <p:cNvPicPr/>
          <p:nvPr/>
        </p:nvPicPr>
        <p:blipFill>
          <a:blip r:embed="rId1"/>
          <a:srcRect/>
          <a:stretch>
            <a:fillRect/>
          </a:stretch>
        </p:blipFill>
        <p:spPr>
          <a:xfrm>
            <a:off x="827087" y="1014412"/>
            <a:ext cx="6119812" cy="3152775"/>
          </a:xfrm>
          <a:prstGeom prst="rect">
            <a:avLst/>
          </a:prstGeom>
          <a:noFill/>
          <a:ln>
            <a:noFill/>
          </a:ln>
        </p:spPr>
      </p:pic>
      <p:sp>
        <p:nvSpPr>
          <p:cNvPr id="1048644" name="文本框 1048643"/>
          <p:cNvSpPr txBox="1"/>
          <p:nvPr/>
        </p:nvSpPr>
        <p:spPr>
          <a:xfrm>
            <a:off x="565150" y="5084762"/>
            <a:ext cx="5086350" cy="118745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400" b="1"/>
              <a:t>氢原子可见光谱中谱线的频率公式。</a:t>
            </a:r>
            <a:endParaRPr lang="zh-CN" altLang="en-US" sz="2400" b="1"/>
          </a:p>
          <a:p>
            <a:pPr marL="0" lvl="0" indent="0">
              <a:spcBef>
                <a:spcPct val="0"/>
              </a:spcBef>
              <a:buFontTx/>
              <a:buNone/>
            </a:pPr>
            <a:endParaRPr lang="zh-CN" altLang="en-US" sz="2400" b="1"/>
          </a:p>
          <a:p>
            <a:pPr marL="0" lvl="0" indent="0">
              <a:spcBef>
                <a:spcPct val="0"/>
              </a:spcBef>
              <a:buFontTx/>
              <a:buNone/>
            </a:pPr>
            <a:r>
              <a:rPr lang="zh-CN" altLang="en-US" sz="2400" b="1"/>
              <a:t>适用氢原子光谱的谱线频率的通式。</a:t>
            </a:r>
            <a:endParaRPr lang="zh-CN" altLang="en-US" sz="2400" b="1"/>
          </a:p>
        </p:txBody>
      </p:sp>
      <p:sp>
        <p:nvSpPr>
          <p:cNvPr id="1048645" name="文本框 1048644"/>
          <p:cNvSpPr txBox="1"/>
          <p:nvPr/>
        </p:nvSpPr>
        <p:spPr>
          <a:xfrm>
            <a:off x="793750" y="4270375"/>
            <a:ext cx="4857750" cy="48895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sz="2600" i="1"/>
              <a:t>n</a:t>
            </a:r>
            <a:r>
              <a:rPr lang="en-US" altLang="zh-CN" sz="2600" baseline="-25000"/>
              <a:t>1</a:t>
            </a:r>
            <a:r>
              <a:rPr lang="en-US" altLang="zh-CN" sz="2600"/>
              <a:t>, </a:t>
            </a:r>
            <a:r>
              <a:rPr lang="en-US" altLang="zh-CN" sz="2600" i="1"/>
              <a:t>n</a:t>
            </a:r>
            <a:r>
              <a:rPr lang="en-US" altLang="zh-CN" sz="2600" baseline="-25000"/>
              <a:t>2</a:t>
            </a:r>
            <a:r>
              <a:rPr lang="zh-CN" altLang="en-US" sz="2600"/>
              <a:t>分别代表两个不同的轨道。</a:t>
            </a:r>
            <a:endParaRPr lang="zh-CN" altLang="en-US" sz="2600"/>
          </a:p>
        </p:txBody>
      </p:sp>
      <p:pic>
        <p:nvPicPr>
          <p:cNvPr id="2097174" name="图片 2097173" descr="8b13632762d0f703ec480ad009fa513d279759ee3c6de5f8"/>
          <p:cNvPicPr/>
          <p:nvPr/>
        </p:nvPicPr>
        <p:blipFill>
          <a:blip r:embed="rId2"/>
          <a:srcRect/>
          <a:stretch>
            <a:fillRect/>
          </a:stretch>
        </p:blipFill>
        <p:spPr>
          <a:xfrm>
            <a:off x="6443662" y="3208337"/>
            <a:ext cx="2128837" cy="2751137"/>
          </a:xfrm>
          <a:prstGeom prst="rect">
            <a:avLst/>
          </a:prstGeom>
          <a:noFill/>
          <a:ln>
            <a:noFill/>
          </a:ln>
        </p:spPr>
      </p:pic>
      <p:sp>
        <p:nvSpPr>
          <p:cNvPr id="1048646" name="文本框 1048645"/>
          <p:cNvSpPr txBox="1"/>
          <p:nvPr/>
        </p:nvSpPr>
        <p:spPr>
          <a:xfrm>
            <a:off x="5435600" y="6062662"/>
            <a:ext cx="3708400" cy="7080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ctr" eaLnBrk="1" latinLnBrk="1" hangingPunct="1">
              <a:spcBef>
                <a:spcPct val="0"/>
              </a:spcBef>
              <a:buFontTx/>
              <a:buNone/>
            </a:pPr>
            <a:r>
              <a:rPr lang="en-US" altLang="zh-CN" sz="2000"/>
              <a:t>Johann Jakob Balmer</a:t>
            </a:r>
            <a:endParaRPr lang="en-US" altLang="zh-CN" sz="2000"/>
          </a:p>
          <a:p>
            <a:pPr marL="0" lvl="0" indent="0" algn="ctr" eaLnBrk="1" latinLnBrk="1" hangingPunct="1">
              <a:spcBef>
                <a:spcPct val="0"/>
              </a:spcBef>
              <a:buFontTx/>
              <a:buNone/>
            </a:pPr>
            <a:r>
              <a:rPr lang="en-US" altLang="zh-CN" sz="2000"/>
              <a:t> (1825-1898), Swiss schoolteacher</a:t>
            </a:r>
            <a:endParaRPr lang="en-US" altLang="zh-CN"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rot="0">
          <a:off x="0" y="0"/>
          <a:ext cx="0" cy="0"/>
          <a:chOff x="0" y="0"/>
          <a:chExt cx="0" cy="0"/>
        </a:xfrm>
      </p:grpSpPr>
      <p:sp>
        <p:nvSpPr>
          <p:cNvPr id="1048647" name="文本框 1048646"/>
          <p:cNvSpPr txBox="1"/>
          <p:nvPr/>
        </p:nvSpPr>
        <p:spPr>
          <a:xfrm>
            <a:off x="323850" y="333375"/>
            <a:ext cx="8172450" cy="18002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4.</a:t>
            </a:r>
            <a:r>
              <a:rPr lang="zh-CN" altLang="en-US" sz="2800" b="1">
                <a:solidFill>
                  <a:srgbClr val="FF0000"/>
                </a:solidFill>
                <a:ea typeface="黑体" panose="02010609060101010101" pitchFamily="49" charset="-122"/>
              </a:rPr>
              <a:t>氢原子光谱实验的意义</a:t>
            </a:r>
            <a:r>
              <a:rPr lang="en-US" altLang="zh-CN" sz="2800" b="1">
                <a:solidFill>
                  <a:srgbClr val="FF0000"/>
                </a:solidFill>
                <a:ea typeface="黑体" panose="02010609060101010101" pitchFamily="49" charset="-122"/>
              </a:rPr>
              <a:t>:</a:t>
            </a:r>
            <a:endParaRPr lang="en-US" altLang="zh-CN" sz="2800" b="1">
              <a:solidFill>
                <a:srgbClr val="FF0000"/>
              </a:solidFill>
              <a:ea typeface="黑体" panose="02010609060101010101" pitchFamily="49" charset="-122"/>
            </a:endParaRPr>
          </a:p>
          <a:p>
            <a:pPr marL="0" lvl="0" indent="0">
              <a:spcBef>
                <a:spcPct val="45000"/>
              </a:spcBef>
              <a:spcAft>
                <a:spcPct val="55000"/>
              </a:spcAft>
              <a:buFontTx/>
              <a:buNone/>
            </a:pPr>
            <a:r>
              <a:rPr lang="zh-CN" altLang="en-US" sz="2800" b="1">
                <a:solidFill>
                  <a:srgbClr val="FF0000"/>
                </a:solidFill>
                <a:ea typeface="黑体" panose="02010609060101010101" pitchFamily="49" charset="-122"/>
              </a:rPr>
              <a:t>      </a:t>
            </a:r>
            <a:r>
              <a:rPr lang="zh-CN" altLang="en-US" sz="2800" b="1">
                <a:ea typeface="黑体" panose="02010609060101010101" pitchFamily="49" charset="-122"/>
              </a:rPr>
              <a:t>推翻了卢瑟福的行星原子结构模型、</a:t>
            </a:r>
            <a:r>
              <a:rPr lang="en-US" altLang="zh-CN" sz="2800" b="1" u="sng">
                <a:ea typeface="黑体" panose="02010609060101010101" pitchFamily="49" charset="-122"/>
              </a:rPr>
              <a:t>催生了原</a:t>
            </a:r>
            <a:endParaRPr lang="en-US" altLang="zh-CN" sz="2800" b="1" u="sng">
              <a:ea typeface="黑体" panose="02010609060101010101" pitchFamily="49" charset="-122"/>
            </a:endParaRPr>
          </a:p>
          <a:p>
            <a:pPr marL="0" lvl="0" indent="0">
              <a:spcBef>
                <a:spcPct val="0"/>
              </a:spcBef>
              <a:spcAft>
                <a:spcPct val="55000"/>
              </a:spcAft>
              <a:buFontTx/>
              <a:buNone/>
            </a:pPr>
            <a:r>
              <a:rPr lang="en-US" altLang="zh-CN" sz="2800" b="1" u="sng">
                <a:ea typeface="黑体" panose="02010609060101010101" pitchFamily="49" charset="-122"/>
              </a:rPr>
              <a:t>子结构的旧量子论学说-</a:t>
            </a:r>
            <a:r>
              <a:rPr lang="zh-CN" altLang="en-US" sz="2800" b="1" u="sng">
                <a:solidFill>
                  <a:schemeClr val="accent2"/>
                </a:solidFill>
                <a:ea typeface="黑体" panose="02010609060101010101" pitchFamily="49" charset="-122"/>
              </a:rPr>
              <a:t>玻尔理论</a:t>
            </a:r>
            <a:endParaRPr lang="zh-CN" altLang="en-US" sz="2800" b="1" u="sng">
              <a:solidFill>
                <a:schemeClr val="accent2"/>
              </a:solidFill>
              <a:ea typeface="黑体" panose="02010609060101010101" pitchFamily="49" charset="-122"/>
            </a:endParaRPr>
          </a:p>
        </p:txBody>
      </p:sp>
      <p:sp>
        <p:nvSpPr>
          <p:cNvPr id="1048648" name="文本框 1048647"/>
          <p:cNvSpPr txBox="1"/>
          <p:nvPr/>
        </p:nvSpPr>
        <p:spPr>
          <a:xfrm>
            <a:off x="179387" y="2492375"/>
            <a:ext cx="8642350" cy="1976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70000"/>
              </a:lnSpc>
              <a:spcBef>
                <a:spcPct val="50000"/>
              </a:spcBef>
              <a:buFontTx/>
              <a:buNone/>
            </a:pPr>
            <a:r>
              <a:rPr lang="en-US" altLang="zh-CN" sz="2400" b="1">
                <a:ea typeface="黑体" panose="02010609060101010101" pitchFamily="49" charset="-122"/>
              </a:rPr>
              <a:t>(1)</a:t>
            </a:r>
            <a:r>
              <a:rPr lang="zh-CN" altLang="en-US" sz="2400" b="1">
                <a:ea typeface="黑体" panose="02010609060101010101" pitchFamily="49" charset="-122"/>
              </a:rPr>
              <a:t>氢原子的不连续线状光谱与卢瑟福的行星原子结构模型不符</a:t>
            </a:r>
            <a:r>
              <a:rPr lang="en-US" altLang="zh-CN" sz="2400" b="1">
                <a:ea typeface="黑体" panose="02010609060101010101" pitchFamily="49" charset="-122"/>
              </a:rPr>
              <a:t>,</a:t>
            </a:r>
            <a:r>
              <a:rPr lang="zh-CN" altLang="en-US" sz="2400" b="1">
                <a:ea typeface="黑体" panose="02010609060101010101" pitchFamily="49" charset="-122"/>
              </a:rPr>
              <a:t>因为按‘行星模型’核外电子在能量释放过程应发出连续不断的电磁波、产生</a:t>
            </a:r>
            <a:r>
              <a:rPr lang="zh-CN" altLang="en-US" sz="2400" b="1" u="sng">
                <a:ea typeface="黑体" panose="02010609060101010101" pitchFamily="49" charset="-122"/>
              </a:rPr>
              <a:t>连续光谱</a:t>
            </a:r>
            <a:r>
              <a:rPr lang="en-US" altLang="zh-CN" sz="2400" b="1">
                <a:ea typeface="黑体" panose="02010609060101010101" pitchFamily="49" charset="-122"/>
              </a:rPr>
              <a:t>; </a:t>
            </a:r>
            <a:r>
              <a:rPr lang="zh-CN" altLang="en-US" sz="2400" b="1">
                <a:ea typeface="黑体" panose="02010609060101010101" pitchFamily="49" charset="-122"/>
              </a:rPr>
              <a:t>电子能量的连续衰减将导致</a:t>
            </a:r>
            <a:r>
              <a:rPr lang="zh-CN" altLang="en-US" sz="2400" b="1" u="sng">
                <a:ea typeface="黑体" panose="02010609060101010101" pitchFamily="49" charset="-122"/>
              </a:rPr>
              <a:t>原子毁灭</a:t>
            </a:r>
            <a:endParaRPr lang="zh-CN" altLang="en-US" sz="2400" b="1" u="sng">
              <a:ea typeface="黑体" panose="02010609060101010101" pitchFamily="49" charset="-122"/>
            </a:endParaRPr>
          </a:p>
        </p:txBody>
      </p:sp>
      <p:sp>
        <p:nvSpPr>
          <p:cNvPr id="1048649" name="文本框 1048648"/>
          <p:cNvSpPr txBox="1"/>
          <p:nvPr/>
        </p:nvSpPr>
        <p:spPr>
          <a:xfrm>
            <a:off x="142875" y="4941887"/>
            <a:ext cx="8893175" cy="457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400" b="1">
                <a:ea typeface="黑体" panose="02010609060101010101" pitchFamily="49" charset="-122"/>
              </a:rPr>
              <a:t>(2)</a:t>
            </a:r>
            <a:r>
              <a:rPr lang="zh-CN" altLang="en-US" sz="2400" b="1">
                <a:ea typeface="黑体" panose="02010609060101010101" pitchFamily="49" charset="-122"/>
              </a:rPr>
              <a:t>氢原子线状光谱的频率说明不同电子能级之间的能差不连续</a:t>
            </a:r>
            <a:r>
              <a:rPr lang="en-US" altLang="zh-CN" sz="2400" b="1">
                <a:ea typeface="黑体" panose="02010609060101010101" pitchFamily="49" charset="-122"/>
              </a:rPr>
              <a:t>.</a:t>
            </a:r>
            <a:endParaRPr lang="en-US" altLang="zh-CN" sz="2400" b="1">
              <a:ea typeface="黑体" panose="02010609060101010101" pitchFamily="49" charset="-122"/>
            </a:endParaRPr>
          </a:p>
        </p:txBody>
      </p:sp>
      <p:sp>
        <p:nvSpPr>
          <p:cNvPr id="1048650" name="文本框 1048649"/>
          <p:cNvSpPr txBox="1"/>
          <p:nvPr/>
        </p:nvSpPr>
        <p:spPr>
          <a:xfrm>
            <a:off x="323850" y="5949950"/>
            <a:ext cx="6311900" cy="457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400" b="1"/>
              <a:t>如何解释氢原子光谱是线状光谱的实验事实？</a:t>
            </a:r>
            <a:endParaRPr lang="zh-CN" altLang="en-US" sz="24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rot="0">
          <a:off x="0" y="0"/>
          <a:ext cx="0" cy="0"/>
          <a:chOff x="0" y="0"/>
          <a:chExt cx="0" cy="0"/>
        </a:xfrm>
      </p:grpSpPr>
      <p:sp>
        <p:nvSpPr>
          <p:cNvPr id="1048651" name="文本框 1048650"/>
          <p:cNvSpPr txBox="1"/>
          <p:nvPr/>
        </p:nvSpPr>
        <p:spPr>
          <a:xfrm>
            <a:off x="58737" y="-100012"/>
            <a:ext cx="48006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3600" b="1">
                <a:ea typeface="黑体" panose="02010609060101010101" pitchFamily="49" charset="-122"/>
              </a:rPr>
              <a:t>（二）玻尔理论</a:t>
            </a:r>
            <a:endParaRPr lang="zh-CN" altLang="en-US" sz="3600" b="1">
              <a:ea typeface="黑体" panose="02010609060101010101" pitchFamily="49" charset="-122"/>
            </a:endParaRPr>
          </a:p>
        </p:txBody>
      </p:sp>
      <p:sp>
        <p:nvSpPr>
          <p:cNvPr id="1048652" name="文本框 1048651"/>
          <p:cNvSpPr txBox="1"/>
          <p:nvPr/>
        </p:nvSpPr>
        <p:spPr>
          <a:xfrm>
            <a:off x="250825" y="663575"/>
            <a:ext cx="8677275" cy="13731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1</a:t>
            </a:r>
            <a:r>
              <a:rPr lang="zh-CN" altLang="en-US" sz="2800" b="1">
                <a:ea typeface="黑体" panose="02010609060101010101" pitchFamily="49" charset="-122"/>
              </a:rPr>
              <a:t>、核外电子只能在一些符合特定</a:t>
            </a:r>
            <a:r>
              <a:rPr lang="zh-CN" altLang="en-US" sz="2800" b="1">
                <a:solidFill>
                  <a:srgbClr val="FF0000"/>
                </a:solidFill>
                <a:ea typeface="黑体" panose="02010609060101010101" pitchFamily="49" charset="-122"/>
              </a:rPr>
              <a:t>量子化</a:t>
            </a:r>
            <a:r>
              <a:rPr lang="zh-CN" altLang="en-US" sz="2800" b="1">
                <a:ea typeface="黑体" panose="02010609060101010101" pitchFamily="49" charset="-122"/>
              </a:rPr>
              <a:t>条件</a:t>
            </a:r>
            <a:r>
              <a:rPr lang="en-US" altLang="zh-CN" sz="2800" b="1">
                <a:solidFill>
                  <a:schemeClr val="accent2"/>
                </a:solidFill>
                <a:ea typeface="黑体" panose="02010609060101010101" pitchFamily="49" charset="-122"/>
              </a:rPr>
              <a:t>[</a:t>
            </a:r>
            <a:r>
              <a:rPr lang="zh-CN" altLang="en-US" sz="2800" b="1">
                <a:solidFill>
                  <a:schemeClr val="accent2"/>
                </a:solidFill>
                <a:ea typeface="黑体" panose="02010609060101010101" pitchFamily="49" charset="-122"/>
              </a:rPr>
              <a:t>即描述电子运动状态的某些物理量只能取一些不连续的分立数值</a:t>
            </a:r>
            <a:r>
              <a:rPr lang="en-US" altLang="zh-CN" sz="2800" b="1">
                <a:solidFill>
                  <a:schemeClr val="accent2"/>
                </a:solidFill>
                <a:ea typeface="黑体" panose="02010609060101010101" pitchFamily="49" charset="-122"/>
              </a:rPr>
              <a:t>]</a:t>
            </a:r>
            <a:r>
              <a:rPr lang="zh-CN" altLang="en-US" sz="2800" b="1">
                <a:ea typeface="黑体" panose="02010609060101010101" pitchFamily="49" charset="-122"/>
              </a:rPr>
              <a:t>的圆形轨道上运动</a:t>
            </a:r>
            <a:r>
              <a:rPr lang="en-US" altLang="zh-CN" sz="2800" b="1">
                <a:ea typeface="黑体" panose="02010609060101010101" pitchFamily="49" charset="-122"/>
              </a:rPr>
              <a:t>; </a:t>
            </a:r>
            <a:r>
              <a:rPr lang="zh-CN" altLang="en-US" sz="2800" b="1">
                <a:solidFill>
                  <a:srgbClr val="FF00FF"/>
                </a:solidFill>
                <a:ea typeface="黑体" panose="02010609060101010101" pitchFamily="49" charset="-122"/>
              </a:rPr>
              <a:t>无热量交换，稳定存在</a:t>
            </a:r>
            <a:r>
              <a:rPr lang="en-US" altLang="zh-CN" sz="2800" b="1">
                <a:solidFill>
                  <a:srgbClr val="FF00FF"/>
                </a:solidFill>
                <a:ea typeface="黑体" panose="02010609060101010101" pitchFamily="49" charset="-122"/>
              </a:rPr>
              <a:t>.</a:t>
            </a:r>
            <a:endParaRPr lang="en-US" altLang="zh-CN" sz="2800" b="1">
              <a:solidFill>
                <a:srgbClr val="FF00FF"/>
              </a:solidFill>
              <a:ea typeface="黑体" panose="02010609060101010101" pitchFamily="49" charset="-122"/>
            </a:endParaRPr>
          </a:p>
        </p:txBody>
      </p:sp>
      <p:sp>
        <p:nvSpPr>
          <p:cNvPr id="1048653" name="文本框 1048652"/>
          <p:cNvSpPr txBox="1"/>
          <p:nvPr/>
        </p:nvSpPr>
        <p:spPr>
          <a:xfrm>
            <a:off x="250825" y="2205037"/>
            <a:ext cx="8388350"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2</a:t>
            </a:r>
            <a:r>
              <a:rPr lang="zh-CN" altLang="en-US" sz="2800" b="1">
                <a:ea typeface="黑体" panose="02010609060101010101" pitchFamily="49" charset="-122"/>
              </a:rPr>
              <a:t>、在不同轨道上运动的电子具有不同的能量</a:t>
            </a:r>
            <a:r>
              <a:rPr lang="en-US" altLang="zh-CN" sz="2800" b="1">
                <a:ea typeface="黑体" panose="02010609060101010101" pitchFamily="49" charset="-122"/>
              </a:rPr>
              <a:t>(</a:t>
            </a:r>
            <a:r>
              <a:rPr lang="zh-CN" altLang="en-US" sz="2800" b="1">
                <a:ea typeface="黑体" panose="02010609060101010101" pitchFamily="49" charset="-122"/>
              </a:rPr>
              <a:t>离核越远能量越高</a:t>
            </a:r>
            <a:r>
              <a:rPr lang="en-US" altLang="zh-CN" sz="2800" b="1">
                <a:ea typeface="黑体" panose="02010609060101010101" pitchFamily="49" charset="-122"/>
              </a:rPr>
              <a:t>);</a:t>
            </a:r>
            <a:r>
              <a:rPr lang="zh-CN" altLang="en-US" sz="2800" b="1">
                <a:ea typeface="黑体" panose="02010609060101010101" pitchFamily="49" charset="-122"/>
              </a:rPr>
              <a:t>电子能级服从量子化条件</a:t>
            </a:r>
            <a:endParaRPr lang="zh-CN" altLang="en-US" sz="2800" b="1">
              <a:ea typeface="黑体" panose="02010609060101010101" pitchFamily="49" charset="-122"/>
            </a:endParaRPr>
          </a:p>
        </p:txBody>
      </p:sp>
      <p:pic>
        <p:nvPicPr>
          <p:cNvPr id="2097175" name="图片 2097174"/>
          <p:cNvPicPr/>
          <p:nvPr/>
        </p:nvPicPr>
        <p:blipFill>
          <a:blip r:embed="rId1"/>
          <a:srcRect/>
          <a:stretch>
            <a:fillRect/>
          </a:stretch>
        </p:blipFill>
        <p:spPr>
          <a:xfrm>
            <a:off x="468312" y="3151187"/>
            <a:ext cx="6191250" cy="2211387"/>
          </a:xfrm>
          <a:prstGeom prst="rect">
            <a:avLst/>
          </a:prstGeom>
          <a:noFill/>
          <a:ln>
            <a:noFill/>
          </a:ln>
        </p:spPr>
      </p:pic>
      <p:sp>
        <p:nvSpPr>
          <p:cNvPr id="1048654" name="文本框 1048653"/>
          <p:cNvSpPr txBox="1"/>
          <p:nvPr/>
        </p:nvSpPr>
        <p:spPr>
          <a:xfrm>
            <a:off x="395287" y="5691187"/>
            <a:ext cx="5899150" cy="10064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25000"/>
              </a:lnSpc>
              <a:spcBef>
                <a:spcPct val="0"/>
              </a:spcBef>
              <a:buFontTx/>
              <a:buNone/>
            </a:pPr>
            <a:r>
              <a:rPr lang="zh-CN" altLang="en-US" sz="2400"/>
              <a:t>电子处于离原子核无穷远处的能量规定为</a:t>
            </a:r>
            <a:r>
              <a:rPr lang="en-US" altLang="zh-CN" sz="2400"/>
              <a:t>0,</a:t>
            </a:r>
            <a:endParaRPr lang="en-US" altLang="zh-CN" sz="2400"/>
          </a:p>
          <a:p>
            <a:pPr marL="0" lvl="0" indent="0">
              <a:lnSpc>
                <a:spcPct val="125000"/>
              </a:lnSpc>
              <a:spcBef>
                <a:spcPct val="0"/>
              </a:spcBef>
              <a:buFontTx/>
              <a:buNone/>
            </a:pPr>
            <a:r>
              <a:rPr lang="en-US" altLang="zh-CN" sz="2400"/>
              <a:t>n </a:t>
            </a:r>
            <a:r>
              <a:rPr lang="zh-CN" altLang="en-US" sz="2400"/>
              <a:t>越大，氢原子轨道的能量就越</a:t>
            </a:r>
            <a:r>
              <a:rPr lang="zh-CN" altLang="en-US" sz="2400" b="1">
                <a:solidFill>
                  <a:srgbClr val="FF0000"/>
                </a:solidFill>
              </a:rPr>
              <a:t>高</a:t>
            </a:r>
            <a:r>
              <a:rPr lang="zh-CN" altLang="en-US" sz="2400"/>
              <a:t>。</a:t>
            </a:r>
            <a:endParaRPr lang="zh-CN" altLang="en-US" sz="2400"/>
          </a:p>
        </p:txBody>
      </p:sp>
      <p:sp>
        <p:nvSpPr>
          <p:cNvPr id="1048655" name="文本框 1048654"/>
          <p:cNvSpPr txBox="1"/>
          <p:nvPr/>
        </p:nvSpPr>
        <p:spPr>
          <a:xfrm>
            <a:off x="6818312" y="0"/>
            <a:ext cx="2325687" cy="457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sz="2400" b="1"/>
              <a:t>1922</a:t>
            </a:r>
            <a:r>
              <a:rPr lang="zh-CN" altLang="en-US" sz="2400" b="1"/>
              <a:t>年诺贝尔奖</a:t>
            </a:r>
            <a:endParaRPr lang="zh-CN" altLang="en-US" sz="2400" b="1"/>
          </a:p>
        </p:txBody>
      </p:sp>
      <p:pic>
        <p:nvPicPr>
          <p:cNvPr id="2097176" name="图片 2097175"/>
          <p:cNvPicPr/>
          <p:nvPr/>
        </p:nvPicPr>
        <p:blipFill>
          <a:blip r:embed="rId2"/>
          <a:srcRect/>
          <a:stretch>
            <a:fillRect/>
          </a:stretch>
        </p:blipFill>
        <p:spPr>
          <a:xfrm>
            <a:off x="6432550" y="4314825"/>
            <a:ext cx="2711450" cy="2209800"/>
          </a:xfrm>
          <a:prstGeom prst="rect">
            <a:avLst/>
          </a:prstGeom>
          <a:noFill/>
          <a:ln>
            <a:noFill/>
          </a:ln>
        </p:spPr>
      </p:pic>
      <p:pic>
        <p:nvPicPr>
          <p:cNvPr id="2097177" name="图片 2097176"/>
          <p:cNvPicPr/>
          <p:nvPr/>
        </p:nvPicPr>
        <p:blipFill>
          <a:blip r:embed="rId3"/>
          <a:srcRect/>
          <a:stretch>
            <a:fillRect/>
          </a:stretch>
        </p:blipFill>
        <p:spPr>
          <a:xfrm>
            <a:off x="6656387" y="2982912"/>
            <a:ext cx="2200275" cy="1076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rot="0">
          <a:off x="0" y="0"/>
          <a:ext cx="0" cy="0"/>
          <a:chOff x="0" y="0"/>
          <a:chExt cx="0" cy="0"/>
        </a:xfrm>
      </p:grpSpPr>
      <p:sp>
        <p:nvSpPr>
          <p:cNvPr id="1048656" name="文本框 1048655"/>
          <p:cNvSpPr txBox="1"/>
          <p:nvPr/>
        </p:nvSpPr>
        <p:spPr>
          <a:xfrm>
            <a:off x="58737" y="-100012"/>
            <a:ext cx="48006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3600" b="1">
                <a:ea typeface="黑体" panose="02010609060101010101" pitchFamily="49" charset="-122"/>
              </a:rPr>
              <a:t>（二）玻尔理论</a:t>
            </a:r>
            <a:endParaRPr lang="zh-CN" altLang="en-US" sz="3600" b="1">
              <a:ea typeface="黑体" panose="02010609060101010101" pitchFamily="49" charset="-122"/>
            </a:endParaRPr>
          </a:p>
        </p:txBody>
      </p:sp>
      <p:sp>
        <p:nvSpPr>
          <p:cNvPr id="1048657" name="文本框 1048656"/>
          <p:cNvSpPr txBox="1"/>
          <p:nvPr/>
        </p:nvSpPr>
        <p:spPr>
          <a:xfrm>
            <a:off x="179387" y="692150"/>
            <a:ext cx="8767762"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3</a:t>
            </a:r>
            <a:r>
              <a:rPr lang="zh-CN" altLang="en-US" sz="2800" b="1">
                <a:ea typeface="黑体" panose="02010609060101010101" pitchFamily="49" charset="-122"/>
              </a:rPr>
              <a:t>、当电子在不同能级的轨道间跃迁时就会吸收或放出能量</a:t>
            </a:r>
            <a:r>
              <a:rPr lang="en-US" altLang="zh-CN" sz="2800" b="1">
                <a:ea typeface="黑体" panose="02010609060101010101" pitchFamily="49" charset="-122"/>
              </a:rPr>
              <a:t>,</a:t>
            </a:r>
            <a:r>
              <a:rPr lang="zh-CN" altLang="en-US" sz="2800" b="1">
                <a:ea typeface="黑体" panose="02010609060101010101" pitchFamily="49" charset="-122"/>
              </a:rPr>
              <a:t>且</a:t>
            </a:r>
            <a:r>
              <a:rPr lang="en-US" altLang="zh-CN" sz="2800" b="1">
                <a:solidFill>
                  <a:srgbClr val="FF0000"/>
                </a:solidFill>
                <a:ea typeface="黑体" panose="02010609060101010101" pitchFamily="49" charset="-122"/>
              </a:rPr>
              <a:t>满足量子化条件.</a:t>
            </a:r>
            <a:endParaRPr lang="en-US" altLang="zh-CN" sz="2800" b="1">
              <a:solidFill>
                <a:srgbClr val="FF0000"/>
              </a:solidFill>
              <a:ea typeface="黑体" panose="02010609060101010101" pitchFamily="49" charset="-122"/>
            </a:endParaRPr>
          </a:p>
        </p:txBody>
      </p:sp>
      <p:pic>
        <p:nvPicPr>
          <p:cNvPr id="2097178" name="图片 2097177"/>
          <p:cNvPicPr/>
          <p:nvPr/>
        </p:nvPicPr>
        <p:blipFill>
          <a:blip r:embed="rId1"/>
          <a:srcRect/>
          <a:stretch>
            <a:fillRect/>
          </a:stretch>
        </p:blipFill>
        <p:spPr>
          <a:xfrm>
            <a:off x="1619250" y="1844675"/>
            <a:ext cx="1871662" cy="1003300"/>
          </a:xfrm>
          <a:prstGeom prst="rect">
            <a:avLst/>
          </a:prstGeom>
          <a:noFill/>
          <a:ln w="28575" cap="flat" cmpd="sng">
            <a:solidFill>
              <a:srgbClr val="FF0000">
                <a:alpha val="100000"/>
              </a:srgbClr>
            </a:solidFill>
            <a:prstDash val="solid"/>
            <a:round/>
          </a:ln>
        </p:spPr>
      </p:pic>
      <p:pic>
        <p:nvPicPr>
          <p:cNvPr id="2097179" name="图片 2097178" descr="本04图10-1"/>
          <p:cNvPicPr/>
          <p:nvPr/>
        </p:nvPicPr>
        <p:blipFill>
          <a:blip r:embed="rId2">
            <a:lum contrast="54000"/>
          </a:blip>
          <a:srcRect/>
          <a:stretch>
            <a:fillRect/>
          </a:stretch>
        </p:blipFill>
        <p:spPr>
          <a:xfrm>
            <a:off x="900112" y="3762375"/>
            <a:ext cx="6985000" cy="3095625"/>
          </a:xfrm>
          <a:prstGeom prst="rect">
            <a:avLst/>
          </a:prstGeom>
          <a:noFill/>
          <a:ln>
            <a:noFill/>
          </a:ln>
        </p:spPr>
      </p:pic>
      <p:sp>
        <p:nvSpPr>
          <p:cNvPr id="1048658" name="文本框 1048657"/>
          <p:cNvSpPr txBox="1"/>
          <p:nvPr/>
        </p:nvSpPr>
        <p:spPr>
          <a:xfrm>
            <a:off x="323850" y="3141662"/>
            <a:ext cx="4325937" cy="457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sz="2400" i="1"/>
              <a:t>h</a:t>
            </a:r>
            <a:r>
              <a:rPr lang="zh-CN" altLang="en-US" sz="2400"/>
              <a:t>为普朗克常数</a:t>
            </a:r>
            <a:r>
              <a:rPr lang="en-US" altLang="zh-CN" sz="2400"/>
              <a:t>, 6.626×10</a:t>
            </a:r>
            <a:r>
              <a:rPr lang="en-US" altLang="zh-CN" sz="2400" baseline="30000"/>
              <a:t>-34 </a:t>
            </a:r>
            <a:r>
              <a:rPr lang="en-US" altLang="zh-CN" sz="2400"/>
              <a:t>J·s</a:t>
            </a:r>
            <a:endParaRPr lang="en-US" altLang="zh-CN" sz="2400"/>
          </a:p>
        </p:txBody>
      </p:sp>
      <p:sp>
        <p:nvSpPr>
          <p:cNvPr id="1048659" name="文本框 1048658"/>
          <p:cNvSpPr txBox="1"/>
          <p:nvPr/>
        </p:nvSpPr>
        <p:spPr>
          <a:xfrm>
            <a:off x="5724525" y="5157787"/>
            <a:ext cx="793750" cy="27463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1200" b="1"/>
              <a:t>可见光区</a:t>
            </a:r>
            <a:endParaRPr lang="zh-CN" altLang="en-US" sz="1200" b="1"/>
          </a:p>
        </p:txBody>
      </p:sp>
      <p:sp>
        <p:nvSpPr>
          <p:cNvPr id="1048660" name="文本框 1048659"/>
          <p:cNvSpPr txBox="1"/>
          <p:nvPr/>
        </p:nvSpPr>
        <p:spPr>
          <a:xfrm>
            <a:off x="5435600" y="6381750"/>
            <a:ext cx="641350" cy="27463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1200" b="1"/>
              <a:t>紫外区</a:t>
            </a:r>
            <a:endParaRPr lang="zh-CN" altLang="en-US" sz="1200" b="1"/>
          </a:p>
        </p:txBody>
      </p:sp>
      <p:sp>
        <p:nvSpPr>
          <p:cNvPr id="1048661" name="文本框 1048660"/>
          <p:cNvSpPr txBox="1"/>
          <p:nvPr/>
        </p:nvSpPr>
        <p:spPr>
          <a:xfrm>
            <a:off x="7019925" y="4508500"/>
            <a:ext cx="641350" cy="27463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1200" b="1"/>
              <a:t>红外区</a:t>
            </a:r>
            <a:endParaRPr lang="zh-CN" altLang="en-US" sz="1200" b="1"/>
          </a:p>
        </p:txBody>
      </p:sp>
      <p:pic>
        <p:nvPicPr>
          <p:cNvPr id="2097180" name="图片 2097179" descr="09-03"/>
          <p:cNvPicPr/>
          <p:nvPr/>
        </p:nvPicPr>
        <p:blipFill>
          <a:blip r:embed="rId3"/>
          <a:srcRect/>
          <a:stretch>
            <a:fillRect/>
          </a:stretch>
        </p:blipFill>
        <p:spPr>
          <a:xfrm>
            <a:off x="5219700" y="1341437"/>
            <a:ext cx="3214687" cy="23288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rot="0">
          <a:off x="0" y="0"/>
          <a:ext cx="0" cy="0"/>
          <a:chOff x="0" y="0"/>
          <a:chExt cx="0" cy="0"/>
        </a:xfrm>
      </p:grpSpPr>
      <p:pic>
        <p:nvPicPr>
          <p:cNvPr id="2097181" name="图片 2097180" descr="2-a"/>
          <p:cNvPicPr/>
          <p:nvPr/>
        </p:nvPicPr>
        <p:blipFill>
          <a:blip r:embed="rId1"/>
          <a:srcRect/>
          <a:stretch>
            <a:fillRect/>
          </a:stretch>
        </p:blipFill>
        <p:spPr>
          <a:xfrm>
            <a:off x="0" y="6021387"/>
            <a:ext cx="9140825" cy="836612"/>
          </a:xfrm>
          <a:prstGeom prst="rect">
            <a:avLst/>
          </a:prstGeom>
          <a:noFill/>
          <a:ln>
            <a:noFill/>
          </a:ln>
        </p:spPr>
      </p:pic>
      <p:sp>
        <p:nvSpPr>
          <p:cNvPr id="1048662" name="文本框 1048661"/>
          <p:cNvSpPr txBox="1"/>
          <p:nvPr/>
        </p:nvSpPr>
        <p:spPr>
          <a:xfrm>
            <a:off x="250825" y="404812"/>
            <a:ext cx="5089525"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solidFill>
                  <a:srgbClr val="FF0000"/>
                </a:solidFill>
                <a:ea typeface="黑体" panose="02010609060101010101" pitchFamily="49" charset="-122"/>
              </a:rPr>
              <a:t>玻尔理论的意义与局限</a:t>
            </a:r>
            <a:r>
              <a:rPr lang="en-US" altLang="zh-CN" b="1">
                <a:solidFill>
                  <a:srgbClr val="FF0000"/>
                </a:solidFill>
                <a:ea typeface="黑体" panose="02010609060101010101" pitchFamily="49" charset="-122"/>
              </a:rPr>
              <a:t>:</a:t>
            </a:r>
            <a:endParaRPr lang="en-US" altLang="zh-CN" b="1">
              <a:solidFill>
                <a:srgbClr val="FF0000"/>
              </a:solidFill>
              <a:ea typeface="黑体" panose="02010609060101010101" pitchFamily="49" charset="-122"/>
            </a:endParaRPr>
          </a:p>
        </p:txBody>
      </p:sp>
      <p:sp>
        <p:nvSpPr>
          <p:cNvPr id="1048663" name="文本框 1048662"/>
          <p:cNvSpPr txBox="1"/>
          <p:nvPr/>
        </p:nvSpPr>
        <p:spPr>
          <a:xfrm>
            <a:off x="395287" y="1341437"/>
            <a:ext cx="8353425" cy="15732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533400" lvl="0" indent="-533400" eaLnBrk="1" latinLnBrk="1" hangingPunct="1">
              <a:lnSpc>
                <a:spcPct val="135000"/>
              </a:lnSpc>
              <a:spcBef>
                <a:spcPct val="50000"/>
              </a:spcBef>
              <a:buFontTx/>
              <a:buAutoNum type="arabicPeriod"/>
            </a:pPr>
            <a:r>
              <a:rPr lang="zh-CN" altLang="en-US" sz="2400" b="1">
                <a:ea typeface="黑体" panose="02010609060101010101" pitchFamily="49" charset="-122"/>
              </a:rPr>
              <a:t>玻尔理论冲破了经典物理学</a:t>
            </a:r>
            <a:r>
              <a:rPr lang="zh-CN" altLang="en-US" sz="2400" b="1">
                <a:solidFill>
                  <a:schemeClr val="accent2"/>
                </a:solidFill>
                <a:ea typeface="黑体" panose="02010609060101010101" pitchFamily="49" charset="-122"/>
              </a:rPr>
              <a:t>能量连续化</a:t>
            </a:r>
            <a:r>
              <a:rPr lang="en-US" altLang="zh-CN" sz="2400" b="1">
                <a:ea typeface="黑体" panose="02010609060101010101" pitchFamily="49" charset="-122"/>
              </a:rPr>
              <a:t>的束缚, </a:t>
            </a:r>
            <a:r>
              <a:rPr lang="zh-CN" altLang="en-US" sz="2400" b="1">
                <a:ea typeface="黑体" panose="02010609060101010101" pitchFamily="49" charset="-122"/>
              </a:rPr>
              <a:t>用核外电子运动</a:t>
            </a:r>
            <a:r>
              <a:rPr lang="zh-CN" altLang="en-US" sz="2400" b="1">
                <a:solidFill>
                  <a:srgbClr val="FF0000"/>
                </a:solidFill>
                <a:ea typeface="黑体" panose="02010609060101010101" pitchFamily="49" charset="-122"/>
              </a:rPr>
              <a:t>量子化</a:t>
            </a:r>
            <a:r>
              <a:rPr lang="en-US" altLang="zh-CN" sz="2400" b="1">
                <a:ea typeface="黑体" panose="02010609060101010101" pitchFamily="49" charset="-122"/>
              </a:rPr>
              <a:t>观点正确解释了氢原子光谱; </a:t>
            </a:r>
            <a:r>
              <a:rPr lang="zh-CN" altLang="en-US" sz="2400" b="1">
                <a:ea typeface="黑体" panose="02010609060101010101" pitchFamily="49" charset="-122"/>
              </a:rPr>
              <a:t>解释了原子稳定存在。为原子结构理论做出了重大贡献。</a:t>
            </a:r>
            <a:endParaRPr lang="zh-CN" altLang="en-US" sz="2400" b="1">
              <a:ea typeface="黑体" panose="02010609060101010101" pitchFamily="49" charset="-122"/>
            </a:endParaRPr>
          </a:p>
        </p:txBody>
      </p:sp>
      <p:sp>
        <p:nvSpPr>
          <p:cNvPr id="1048664" name="文本框 1048663"/>
          <p:cNvSpPr txBox="1"/>
          <p:nvPr/>
        </p:nvSpPr>
        <p:spPr>
          <a:xfrm>
            <a:off x="395287" y="3429000"/>
            <a:ext cx="8353425" cy="25606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533400" lvl="0" indent="-533400" eaLnBrk="1" latinLnBrk="1" hangingPunct="1">
              <a:lnSpc>
                <a:spcPct val="135000"/>
              </a:lnSpc>
              <a:spcBef>
                <a:spcPct val="50000"/>
              </a:spcBef>
              <a:buFontTx/>
              <a:buAutoNum type="arabicPeriod" startAt="2"/>
            </a:pPr>
            <a:r>
              <a:rPr lang="en-US" altLang="zh-CN" sz="2400" b="1">
                <a:solidFill>
                  <a:schemeClr val="accent2"/>
                </a:solidFill>
                <a:ea typeface="黑体" panose="02010609060101010101" pitchFamily="49" charset="-122"/>
              </a:rPr>
              <a:t>a. </a:t>
            </a:r>
            <a:r>
              <a:rPr lang="zh-CN" altLang="en-US" sz="2400" b="1">
                <a:solidFill>
                  <a:schemeClr val="accent2"/>
                </a:solidFill>
                <a:ea typeface="黑体" panose="02010609060101010101" pitchFamily="49" charset="-122"/>
              </a:rPr>
              <a:t>矛盾</a:t>
            </a:r>
            <a:r>
              <a:rPr lang="en-US" altLang="zh-CN" sz="2400" b="1">
                <a:ea typeface="黑体" panose="02010609060101010101" pitchFamily="49" charset="-122"/>
              </a:rPr>
              <a:t>：一方面把电子运动看做服从Newton</a:t>
            </a:r>
            <a:r>
              <a:rPr lang="zh-CN" altLang="en-US" sz="2400" b="1">
                <a:ea typeface="黑体" panose="02010609060101010101" pitchFamily="49" charset="-122"/>
              </a:rPr>
              <a:t>力学</a:t>
            </a:r>
            <a:r>
              <a:rPr lang="en-US" altLang="zh-CN" sz="2400" b="1">
                <a:ea typeface="黑体" panose="02010609060101010101" pitchFamily="49" charset="-122"/>
              </a:rPr>
              <a:t>(</a:t>
            </a:r>
            <a:r>
              <a:rPr lang="zh-CN" altLang="en-US" sz="2400" b="1">
                <a:ea typeface="黑体" panose="02010609060101010101" pitchFamily="49" charset="-122"/>
              </a:rPr>
              <a:t>行星围绕核做圆周运动</a:t>
            </a:r>
            <a:r>
              <a:rPr lang="en-US" altLang="zh-CN" sz="2400" b="1">
                <a:ea typeface="黑体" panose="02010609060101010101" pitchFamily="49" charset="-122"/>
              </a:rPr>
              <a:t>)</a:t>
            </a:r>
            <a:r>
              <a:rPr lang="zh-CN" altLang="en-US" sz="2400" b="1">
                <a:ea typeface="黑体" panose="02010609060101010101" pitchFamily="49" charset="-122"/>
              </a:rPr>
              <a:t>，另一方面又加入角动量量子化这一与</a:t>
            </a:r>
            <a:r>
              <a:rPr lang="en-US" altLang="zh-CN" sz="2400" b="1">
                <a:ea typeface="黑体" panose="02010609060101010101" pitchFamily="49" charset="-122"/>
              </a:rPr>
              <a:t>Newton</a:t>
            </a:r>
            <a:r>
              <a:rPr lang="zh-CN" altLang="en-US" sz="2400" b="1">
                <a:ea typeface="黑体" panose="02010609060101010101" pitchFamily="49" charset="-122"/>
              </a:rPr>
              <a:t>力学矛盾的条件。</a:t>
            </a:r>
            <a:r>
              <a:rPr lang="en-US" altLang="zh-CN" sz="2400" b="1">
                <a:solidFill>
                  <a:schemeClr val="accent2"/>
                </a:solidFill>
                <a:ea typeface="黑体" panose="02010609060101010101" pitchFamily="49" charset="-122"/>
              </a:rPr>
              <a:t>b.</a:t>
            </a:r>
            <a:r>
              <a:rPr lang="zh-CN" altLang="en-US" sz="2400" b="1">
                <a:ea typeface="黑体" panose="02010609060101010101" pitchFamily="49" charset="-122"/>
              </a:rPr>
              <a:t> 没有认识到电子的波粒二象性</a:t>
            </a:r>
            <a:r>
              <a:rPr lang="en-US" altLang="zh-CN" sz="2400" b="1">
                <a:ea typeface="黑体" panose="02010609060101010101" pitchFamily="49" charset="-122"/>
              </a:rPr>
              <a:t>, </a:t>
            </a:r>
            <a:r>
              <a:rPr lang="zh-CN" altLang="en-US" sz="2400" b="1">
                <a:ea typeface="黑体" panose="02010609060101010101" pitchFamily="49" charset="-122"/>
              </a:rPr>
              <a:t>无法解释多电子原子光谱、氢光谱的精细结构及氢原 子光谱在磁场中的变化</a:t>
            </a:r>
            <a:r>
              <a:rPr lang="en-US" altLang="zh-CN" sz="2400" b="1">
                <a:ea typeface="黑体" panose="02010609060101010101" pitchFamily="49" charset="-122"/>
              </a:rPr>
              <a:t>.</a:t>
            </a:r>
            <a:endParaRPr lang="en-US" altLang="zh-CN" sz="2400" b="1">
              <a:ea typeface="黑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rot="0">
          <a:off x="0" y="0"/>
          <a:ext cx="0" cy="0"/>
          <a:chOff x="0" y="0"/>
          <a:chExt cx="0" cy="0"/>
        </a:xfrm>
      </p:grpSpPr>
      <p:sp>
        <p:nvSpPr>
          <p:cNvPr id="1048665" name="文本框 1048664"/>
          <p:cNvSpPr txBox="1"/>
          <p:nvPr/>
        </p:nvSpPr>
        <p:spPr>
          <a:xfrm>
            <a:off x="0" y="836612"/>
            <a:ext cx="84963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a:solidFill>
                  <a:srgbClr val="000000"/>
                </a:solidFill>
                <a:ea typeface="黑体" panose="02010609060101010101" pitchFamily="49" charset="-122"/>
              </a:rPr>
              <a:t>(</a:t>
            </a:r>
            <a:r>
              <a:rPr lang="zh-CN" altLang="en-US" b="1">
                <a:solidFill>
                  <a:srgbClr val="000000"/>
                </a:solidFill>
                <a:ea typeface="黑体" panose="02010609060101010101" pitchFamily="49" charset="-122"/>
              </a:rPr>
              <a:t>一</a:t>
            </a:r>
            <a:r>
              <a:rPr lang="en-US" altLang="zh-CN" b="1">
                <a:solidFill>
                  <a:srgbClr val="000000"/>
                </a:solidFill>
                <a:ea typeface="黑体" panose="02010609060101010101" pitchFamily="49" charset="-122"/>
              </a:rPr>
              <a:t>)</a:t>
            </a:r>
            <a:r>
              <a:rPr lang="zh-CN" altLang="en-US" b="1">
                <a:solidFill>
                  <a:srgbClr val="000000"/>
                </a:solidFill>
                <a:ea typeface="黑体" panose="02010609060101010101" pitchFamily="49" charset="-122"/>
              </a:rPr>
              <a:t>微观粒子的波粒二象性</a:t>
            </a:r>
            <a:r>
              <a:rPr lang="en-US" altLang="zh-CN" sz="2400" b="1">
                <a:ea typeface="微软雅黑" panose="020B0503020204020204" pitchFamily="34" charset="-122"/>
              </a:rPr>
              <a:t>particle-wave duality</a:t>
            </a:r>
            <a:endParaRPr lang="en-US" altLang="zh-CN" sz="2400" b="1">
              <a:ea typeface="微软雅黑" panose="020B0503020204020204" pitchFamily="34" charset="-122"/>
            </a:endParaRPr>
          </a:p>
        </p:txBody>
      </p:sp>
      <p:pic>
        <p:nvPicPr>
          <p:cNvPr id="2097182" name="图片 2097181"/>
          <p:cNvPicPr/>
          <p:nvPr/>
        </p:nvPicPr>
        <p:blipFill>
          <a:blip r:embed="rId1"/>
          <a:srcRect/>
          <a:stretch>
            <a:fillRect/>
          </a:stretch>
        </p:blipFill>
        <p:spPr>
          <a:xfrm>
            <a:off x="1476375" y="2636837"/>
            <a:ext cx="6840537" cy="1898650"/>
          </a:xfrm>
          <a:prstGeom prst="rect">
            <a:avLst/>
          </a:prstGeom>
          <a:noFill/>
          <a:ln>
            <a:noFill/>
          </a:ln>
        </p:spPr>
      </p:pic>
      <p:sp>
        <p:nvSpPr>
          <p:cNvPr id="1048666" name="文本框 1048665"/>
          <p:cNvSpPr txBox="1"/>
          <p:nvPr/>
        </p:nvSpPr>
        <p:spPr>
          <a:xfrm>
            <a:off x="1314450" y="-26987"/>
            <a:ext cx="782955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4400" b="1">
                <a:solidFill>
                  <a:srgbClr val="000000"/>
                </a:solidFill>
              </a:rPr>
              <a:t>第二节 微观粒子的特性</a:t>
            </a:r>
            <a:endParaRPr lang="zh-CN" altLang="en-US" sz="4400" b="1">
              <a:solidFill>
                <a:srgbClr val="000000"/>
              </a:solidFill>
            </a:endParaRPr>
          </a:p>
        </p:txBody>
      </p:sp>
      <p:sp>
        <p:nvSpPr>
          <p:cNvPr id="1048667" name="文本框 1048666"/>
          <p:cNvSpPr txBox="1"/>
          <p:nvPr/>
        </p:nvSpPr>
        <p:spPr>
          <a:xfrm>
            <a:off x="395287" y="1546225"/>
            <a:ext cx="8496300"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solidFill>
                  <a:srgbClr val="000000"/>
                </a:solidFill>
                <a:ea typeface="黑体" panose="02010609060101010101" pitchFamily="49" charset="-122"/>
              </a:rPr>
              <a:t>1924</a:t>
            </a:r>
            <a:r>
              <a:rPr lang="zh-CN" altLang="en-US" sz="2800" b="1">
                <a:solidFill>
                  <a:srgbClr val="000000"/>
                </a:solidFill>
                <a:ea typeface="黑体" panose="02010609060101010101" pitchFamily="49" charset="-122"/>
              </a:rPr>
              <a:t>年德布罗意</a:t>
            </a:r>
            <a:r>
              <a:rPr lang="en-US" altLang="zh-CN" sz="2800" b="1">
                <a:solidFill>
                  <a:srgbClr val="000000"/>
                </a:solidFill>
                <a:ea typeface="黑体" panose="02010609060101010101" pitchFamily="49" charset="-122"/>
              </a:rPr>
              <a:t>(</a:t>
            </a:r>
            <a:r>
              <a:rPr lang="zh-CN" altLang="en-US" sz="2800" b="1">
                <a:solidFill>
                  <a:srgbClr val="000000"/>
                </a:solidFill>
                <a:ea typeface="黑体" panose="02010609060101010101" pitchFamily="49" charset="-122"/>
              </a:rPr>
              <a:t>法</a:t>
            </a:r>
            <a:r>
              <a:rPr lang="en-US" altLang="zh-CN" sz="2800" b="1">
                <a:solidFill>
                  <a:srgbClr val="000000"/>
                </a:solidFill>
                <a:ea typeface="黑体" panose="02010609060101010101" pitchFamily="49" charset="-122"/>
              </a:rPr>
              <a:t>)</a:t>
            </a:r>
            <a:r>
              <a:rPr lang="zh-CN" altLang="en-US" sz="2800" b="1">
                <a:solidFill>
                  <a:srgbClr val="000000"/>
                </a:solidFill>
                <a:ea typeface="黑体" panose="02010609060101010101" pitchFamily="49" charset="-122"/>
              </a:rPr>
              <a:t>据</a:t>
            </a:r>
            <a:r>
              <a:rPr lang="zh-CN" altLang="en-US" sz="2800" b="1">
                <a:solidFill>
                  <a:schemeClr val="accent2"/>
                </a:solidFill>
                <a:ea typeface="黑体" panose="02010609060101010101" pitchFamily="49" charset="-122"/>
              </a:rPr>
              <a:t>光的波粒二象性</a:t>
            </a:r>
            <a:r>
              <a:rPr lang="en-US" altLang="zh-CN" sz="2800" b="1">
                <a:solidFill>
                  <a:srgbClr val="000000"/>
                </a:solidFill>
                <a:ea typeface="黑体" panose="02010609060101010101" pitchFamily="49" charset="-122"/>
              </a:rPr>
              <a:t>预言:</a:t>
            </a:r>
            <a:r>
              <a:rPr lang="zh-CN" altLang="en-US" sz="2800" b="1">
                <a:solidFill>
                  <a:srgbClr val="000000"/>
                </a:solidFill>
                <a:ea typeface="黑体" panose="02010609060101010101" pitchFamily="49" charset="-122"/>
              </a:rPr>
              <a:t>所有微观粒子</a:t>
            </a:r>
            <a:r>
              <a:rPr lang="en-US" altLang="zh-CN" sz="2800" b="1">
                <a:solidFill>
                  <a:srgbClr val="000000"/>
                </a:solidFill>
                <a:ea typeface="黑体" panose="02010609060101010101" pitchFamily="49" charset="-122"/>
              </a:rPr>
              <a:t>(</a:t>
            </a:r>
            <a:r>
              <a:rPr lang="zh-CN" altLang="en-US" sz="2800" b="1">
                <a:solidFill>
                  <a:srgbClr val="000000"/>
                </a:solidFill>
                <a:ea typeface="黑体" panose="02010609060101010101" pitchFamily="49" charset="-122"/>
              </a:rPr>
              <a:t>电子</a:t>
            </a:r>
            <a:r>
              <a:rPr lang="zh-CN" altLang="en-US" sz="2800" b="1"/>
              <a:t>、</a:t>
            </a:r>
            <a:r>
              <a:rPr lang="zh-CN" altLang="en-US" sz="2800" b="1">
                <a:solidFill>
                  <a:srgbClr val="000000"/>
                </a:solidFill>
                <a:ea typeface="黑体" panose="02010609060101010101" pitchFamily="49" charset="-122"/>
              </a:rPr>
              <a:t>中子</a:t>
            </a:r>
            <a:r>
              <a:rPr lang="zh-CN" altLang="en-US" sz="2800" b="1"/>
              <a:t>、</a:t>
            </a:r>
            <a:r>
              <a:rPr lang="zh-CN" altLang="en-US" sz="2800" b="1">
                <a:solidFill>
                  <a:srgbClr val="000000"/>
                </a:solidFill>
                <a:ea typeface="黑体" panose="02010609060101010101" pitchFamily="49" charset="-122"/>
              </a:rPr>
              <a:t>原子</a:t>
            </a:r>
            <a:r>
              <a:rPr lang="zh-CN" altLang="en-US" sz="2800" b="1"/>
              <a:t>、</a:t>
            </a:r>
            <a:r>
              <a:rPr lang="en-US" altLang="zh-CN" sz="2800" b="1">
                <a:solidFill>
                  <a:srgbClr val="000000"/>
                </a:solidFill>
                <a:ea typeface="黑体" panose="02010609060101010101" pitchFamily="49" charset="-122"/>
              </a:rPr>
              <a:t>分子)</a:t>
            </a:r>
            <a:r>
              <a:rPr lang="zh-CN" altLang="en-US" sz="2800" b="1">
                <a:solidFill>
                  <a:srgbClr val="000000"/>
                </a:solidFill>
                <a:ea typeface="黑体" panose="02010609060101010101" pitchFamily="49" charset="-122"/>
              </a:rPr>
              <a:t>均具有波粒二象性</a:t>
            </a:r>
            <a:endParaRPr lang="zh-CN" altLang="en-US" sz="2800" b="1">
              <a:solidFill>
                <a:srgbClr val="000000"/>
              </a:solidFill>
              <a:ea typeface="黑体" panose="02010609060101010101" pitchFamily="49" charset="-122"/>
            </a:endParaRPr>
          </a:p>
        </p:txBody>
      </p:sp>
      <p:sp>
        <p:nvSpPr>
          <p:cNvPr id="1048668" name="文本框 1048667"/>
          <p:cNvSpPr txBox="1"/>
          <p:nvPr/>
        </p:nvSpPr>
        <p:spPr>
          <a:xfrm>
            <a:off x="468312" y="4868862"/>
            <a:ext cx="8675688"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2800" b="1">
                <a:solidFill>
                  <a:srgbClr val="000000"/>
                </a:solidFill>
                <a:ea typeface="黑体" panose="02010609060101010101" pitchFamily="49" charset="-122"/>
              </a:rPr>
              <a:t>据电子运动速度</a:t>
            </a:r>
            <a:r>
              <a:rPr lang="en-US" altLang="zh-CN" sz="2800" b="1">
                <a:solidFill>
                  <a:srgbClr val="000000"/>
                </a:solidFill>
                <a:ea typeface="黑体" panose="02010609060101010101" pitchFamily="49" charset="-122"/>
              </a:rPr>
              <a:t>(1.0</a:t>
            </a:r>
            <a:r>
              <a:rPr lang="zh-CN" altLang="zh-CN" sz="2800" b="1"/>
              <a:t>×</a:t>
            </a:r>
            <a:r>
              <a:rPr lang="zh-CN" altLang="en-US" sz="2800" b="1"/>
              <a:t>1</a:t>
            </a:r>
            <a:r>
              <a:rPr lang="en-US" altLang="zh-CN" sz="2800" b="1"/>
              <a:t>0</a:t>
            </a:r>
            <a:r>
              <a:rPr lang="en-US" altLang="zh-CN" sz="2800" b="1" baseline="30000"/>
              <a:t>6</a:t>
            </a:r>
            <a:r>
              <a:rPr lang="en-US" altLang="zh-CN" sz="2800" b="1"/>
              <a:t>m·s</a:t>
            </a:r>
            <a:r>
              <a:rPr lang="en-US" altLang="zh-CN" sz="2800" b="1" baseline="30000"/>
              <a:t>-1 </a:t>
            </a:r>
            <a:r>
              <a:rPr lang="zh-CN" altLang="en-US" sz="2800" b="1">
                <a:solidFill>
                  <a:srgbClr val="000000"/>
                </a:solidFill>
                <a:ea typeface="黑体" panose="02010609060101010101" pitchFamily="49" charset="-122"/>
              </a:rPr>
              <a:t>)及质量</a:t>
            </a:r>
            <a:r>
              <a:rPr lang="en-US" altLang="zh-CN" sz="2800" b="1">
                <a:solidFill>
                  <a:srgbClr val="000000"/>
                </a:solidFill>
                <a:ea typeface="黑体" panose="02010609060101010101" pitchFamily="49" charset="-122"/>
              </a:rPr>
              <a:t>(</a:t>
            </a:r>
            <a:r>
              <a:rPr lang="en-US" altLang="zh-CN" sz="2800" b="1">
                <a:solidFill>
                  <a:srgbClr val="000000"/>
                </a:solidFill>
              </a:rPr>
              <a:t>9.11</a:t>
            </a:r>
            <a:r>
              <a:rPr lang="zh-CN" altLang="zh-CN" sz="2800" b="1"/>
              <a:t>×</a:t>
            </a:r>
            <a:r>
              <a:rPr lang="zh-CN" altLang="en-US" sz="2800" b="1"/>
              <a:t>1</a:t>
            </a:r>
            <a:r>
              <a:rPr lang="en-US" altLang="zh-CN" sz="2800" b="1"/>
              <a:t>0</a:t>
            </a:r>
            <a:r>
              <a:rPr lang="en-US" altLang="zh-CN" sz="2800" b="1" baseline="30000"/>
              <a:t>-28 </a:t>
            </a:r>
            <a:r>
              <a:rPr lang="en-US" altLang="zh-CN" sz="2800" b="1"/>
              <a:t>g)   </a:t>
            </a:r>
            <a:r>
              <a:rPr lang="zh-CN" altLang="en-US" sz="2800" b="1">
                <a:solidFill>
                  <a:srgbClr val="000000"/>
                </a:solidFill>
                <a:ea typeface="黑体" panose="02010609060101010101" pitchFamily="49" charset="-122"/>
              </a:rPr>
              <a:t>可求得电子</a:t>
            </a:r>
            <a:r>
              <a:rPr lang="en-US" altLang="zh-CN" sz="2800" b="1">
                <a:ea typeface="黑体" panose="02010609060101010101" pitchFamily="49" charset="-122"/>
              </a:rPr>
              <a:t>的波长为728 pm (X</a:t>
            </a:r>
            <a:r>
              <a:rPr lang="zh-CN" altLang="en-US" sz="2800" b="1">
                <a:ea typeface="黑体" panose="02010609060101010101" pitchFamily="49" charset="-122"/>
              </a:rPr>
              <a:t>射线</a:t>
            </a:r>
            <a:r>
              <a:rPr lang="en-US" altLang="zh-CN" sz="2800" b="1">
                <a:ea typeface="黑体" panose="02010609060101010101" pitchFamily="49" charset="-122"/>
              </a:rPr>
              <a:t>)</a:t>
            </a:r>
            <a:endParaRPr lang="en-US" altLang="zh-CN" sz="2800" b="1">
              <a:ea typeface="黑体" panose="02010609060101010101" pitchFamily="49" charset="-122"/>
            </a:endParaRPr>
          </a:p>
        </p:txBody>
      </p:sp>
      <p:sp>
        <p:nvSpPr>
          <p:cNvPr id="1048669" name="文本框 1048668"/>
          <p:cNvSpPr txBox="1"/>
          <p:nvPr/>
        </p:nvSpPr>
        <p:spPr>
          <a:xfrm>
            <a:off x="539750" y="6067425"/>
            <a:ext cx="5430837" cy="457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sz="2400" b="1"/>
              <a:t>Langevin(</a:t>
            </a:r>
            <a:r>
              <a:rPr lang="zh-CN" altLang="en-US" sz="2400" b="1"/>
              <a:t>法</a:t>
            </a:r>
            <a:r>
              <a:rPr lang="en-US" altLang="zh-CN" sz="2400" b="1"/>
              <a:t>)</a:t>
            </a:r>
            <a:r>
              <a:rPr lang="zh-CN" altLang="en-US" sz="2400" b="1"/>
              <a:t>推荐，受到</a:t>
            </a:r>
            <a:r>
              <a:rPr lang="en-US" altLang="zh-CN" sz="2400" b="1"/>
              <a:t>Einstein</a:t>
            </a:r>
            <a:r>
              <a:rPr lang="zh-CN" altLang="en-US" sz="2400" b="1"/>
              <a:t>重视。</a:t>
            </a:r>
            <a:endParaRPr lang="zh-CN" altLang="en-US" sz="24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rot="0">
          <a:off x="0" y="0"/>
          <a:ext cx="0" cy="0"/>
          <a:chOff x="0" y="0"/>
          <a:chExt cx="0" cy="0"/>
        </a:xfrm>
      </p:grpSpPr>
      <p:pic>
        <p:nvPicPr>
          <p:cNvPr id="2097183" name="图片 2097182" descr="无机图8-3"/>
          <p:cNvPicPr/>
          <p:nvPr/>
        </p:nvPicPr>
        <p:blipFill>
          <a:blip r:embed="rId1"/>
          <a:srcRect/>
          <a:stretch>
            <a:fillRect/>
          </a:stretch>
        </p:blipFill>
        <p:spPr>
          <a:xfrm>
            <a:off x="468312" y="1412875"/>
            <a:ext cx="3744912" cy="2116137"/>
          </a:xfrm>
          <a:prstGeom prst="rect">
            <a:avLst/>
          </a:prstGeom>
          <a:noFill/>
          <a:ln>
            <a:noFill/>
          </a:ln>
        </p:spPr>
      </p:pic>
      <p:sp>
        <p:nvSpPr>
          <p:cNvPr id="1048670" name="文本框 1048669"/>
          <p:cNvSpPr txBox="1"/>
          <p:nvPr/>
        </p:nvSpPr>
        <p:spPr>
          <a:xfrm>
            <a:off x="179387" y="388937"/>
            <a:ext cx="8281987"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2800" b="1">
                <a:solidFill>
                  <a:srgbClr val="000000"/>
                </a:solidFill>
                <a:ea typeface="黑体" panose="02010609060101010101" pitchFamily="49" charset="-122"/>
              </a:rPr>
              <a:t>电子</a:t>
            </a:r>
            <a:r>
              <a:rPr lang="en-US" altLang="zh-CN" sz="2800" b="1">
                <a:ea typeface="黑体" panose="02010609060101010101" pitchFamily="49" charset="-122"/>
              </a:rPr>
              <a:t>波动性的证据:</a:t>
            </a:r>
            <a:r>
              <a:rPr lang="zh-CN" altLang="en-US" sz="2800" b="1">
                <a:solidFill>
                  <a:schemeClr val="accent2"/>
                </a:solidFill>
                <a:ea typeface="黑体" panose="02010609060101010101" pitchFamily="49" charset="-122"/>
              </a:rPr>
              <a:t>电子衍射实验</a:t>
            </a:r>
            <a:endParaRPr lang="zh-CN" altLang="en-US" sz="2800" b="1">
              <a:solidFill>
                <a:schemeClr val="accent2"/>
              </a:solidFill>
              <a:ea typeface="黑体" panose="02010609060101010101" pitchFamily="49" charset="-122"/>
            </a:endParaRPr>
          </a:p>
        </p:txBody>
      </p:sp>
      <p:pic>
        <p:nvPicPr>
          <p:cNvPr id="2097184" name="图片 2097183" descr="ETP-LDH703"/>
          <p:cNvPicPr/>
          <p:nvPr/>
        </p:nvPicPr>
        <p:blipFill>
          <a:blip r:embed="rId2"/>
          <a:srcRect/>
          <a:stretch>
            <a:fillRect/>
          </a:stretch>
        </p:blipFill>
        <p:spPr>
          <a:xfrm>
            <a:off x="5867400" y="1412875"/>
            <a:ext cx="2411412" cy="1866900"/>
          </a:xfrm>
          <a:prstGeom prst="rect">
            <a:avLst/>
          </a:prstGeom>
          <a:noFill/>
          <a:ln>
            <a:noFill/>
          </a:ln>
        </p:spPr>
      </p:pic>
      <p:sp>
        <p:nvSpPr>
          <p:cNvPr id="1048671" name="文本框 1048670"/>
          <p:cNvSpPr txBox="1"/>
          <p:nvPr/>
        </p:nvSpPr>
        <p:spPr>
          <a:xfrm>
            <a:off x="5508625" y="447675"/>
            <a:ext cx="3492500" cy="396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000" b="1">
                <a:solidFill>
                  <a:srgbClr val="000000"/>
                </a:solidFill>
                <a:ea typeface="黑体" panose="02010609060101010101" pitchFamily="49" charset="-122"/>
              </a:rPr>
              <a:t>Davisson/Germer (1927, USA) </a:t>
            </a:r>
            <a:endParaRPr lang="en-US" altLang="zh-CN" sz="2000" b="1">
              <a:solidFill>
                <a:srgbClr val="000000"/>
              </a:solidFill>
              <a:ea typeface="黑体" panose="02010609060101010101" pitchFamily="49" charset="-122"/>
            </a:endParaRPr>
          </a:p>
        </p:txBody>
      </p:sp>
      <p:sp>
        <p:nvSpPr>
          <p:cNvPr id="1048672" name="文本框 1048671"/>
          <p:cNvSpPr txBox="1"/>
          <p:nvPr/>
        </p:nvSpPr>
        <p:spPr>
          <a:xfrm>
            <a:off x="611187" y="3573462"/>
            <a:ext cx="8532812" cy="17351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50000"/>
              </a:lnSpc>
              <a:spcBef>
                <a:spcPct val="0"/>
              </a:spcBef>
              <a:buFontTx/>
              <a:buNone/>
            </a:pPr>
            <a:r>
              <a:rPr lang="en-US" altLang="zh-CN" sz="2400"/>
              <a:t>G.P. Thomson (1928): </a:t>
            </a:r>
            <a:r>
              <a:rPr lang="zh-CN" altLang="en-US" sz="2400"/>
              <a:t>电子束穿过晶体薄片</a:t>
            </a:r>
            <a:r>
              <a:rPr lang="en-US" altLang="zh-CN" sz="2400">
                <a:ea typeface="Times New Roman" panose="02020603050405020304" pitchFamily="18" charset="0"/>
              </a:rPr>
              <a:t>→证实，</a:t>
            </a:r>
            <a:endParaRPr lang="en-US" altLang="zh-CN" sz="2400">
              <a:ea typeface="Times New Roman" panose="02020603050405020304" pitchFamily="18" charset="0"/>
            </a:endParaRPr>
          </a:p>
          <a:p>
            <a:pPr marL="0" lvl="0" indent="0">
              <a:lnSpc>
                <a:spcPct val="150000"/>
              </a:lnSpc>
              <a:spcBef>
                <a:spcPct val="0"/>
              </a:spcBef>
              <a:buFontTx/>
              <a:buNone/>
            </a:pPr>
            <a:r>
              <a:rPr lang="en-US" altLang="zh-CN" sz="2400">
                <a:ea typeface="Times New Roman" panose="02020603050405020304" pitchFamily="18" charset="0"/>
              </a:rPr>
              <a:t>1929</a:t>
            </a:r>
            <a:r>
              <a:rPr lang="zh-CN" altLang="en-US" sz="2400">
                <a:ea typeface="Times New Roman" panose="02020603050405020304" pitchFamily="18" charset="0"/>
              </a:rPr>
              <a:t>年</a:t>
            </a:r>
            <a:r>
              <a:rPr lang="en-US" altLang="zh-CN" sz="2400">
                <a:ea typeface="Times New Roman" panose="02020603050405020304" pitchFamily="18" charset="0"/>
              </a:rPr>
              <a:t>L. de Broglie</a:t>
            </a:r>
            <a:r>
              <a:rPr lang="zh-CN" altLang="en-US" sz="2400">
                <a:ea typeface="Times New Roman" panose="02020603050405020304" pitchFamily="18" charset="0"/>
              </a:rPr>
              <a:t>因提出物质的波的理论获得诺贝尔奖。</a:t>
            </a:r>
            <a:endParaRPr lang="zh-CN" altLang="en-US" sz="2400">
              <a:ea typeface="Times New Roman" panose="02020603050405020304" pitchFamily="18" charset="0"/>
            </a:endParaRPr>
          </a:p>
          <a:p>
            <a:pPr marL="0" lvl="0" indent="0">
              <a:lnSpc>
                <a:spcPct val="150000"/>
              </a:lnSpc>
              <a:spcBef>
                <a:spcPct val="0"/>
              </a:spcBef>
              <a:buFontTx/>
              <a:buNone/>
            </a:pPr>
            <a:r>
              <a:rPr lang="en-US" altLang="zh-CN" sz="2400">
                <a:ea typeface="Times New Roman" panose="02020603050405020304" pitchFamily="18" charset="0"/>
              </a:rPr>
              <a:t>1937</a:t>
            </a:r>
            <a:r>
              <a:rPr lang="zh-CN" altLang="en-US" sz="2400">
                <a:ea typeface="Times New Roman" panose="02020603050405020304" pitchFamily="18" charset="0"/>
              </a:rPr>
              <a:t>年</a:t>
            </a:r>
            <a:r>
              <a:rPr lang="en-US" altLang="zh-CN" sz="2400">
                <a:ea typeface="Times New Roman" panose="02020603050405020304" pitchFamily="18" charset="0"/>
              </a:rPr>
              <a:t>Davisson</a:t>
            </a:r>
            <a:r>
              <a:rPr lang="zh-CN" altLang="en-US" sz="2400">
                <a:ea typeface="Times New Roman" panose="02020603050405020304" pitchFamily="18" charset="0"/>
              </a:rPr>
              <a:t>和小</a:t>
            </a:r>
            <a:r>
              <a:rPr lang="en-US" altLang="zh-CN" sz="2400">
                <a:ea typeface="Times New Roman" panose="02020603050405020304" pitchFamily="18" charset="0"/>
              </a:rPr>
              <a:t>Thomson</a:t>
            </a:r>
            <a:r>
              <a:rPr lang="zh-CN" altLang="en-US" sz="2400">
                <a:ea typeface="Times New Roman" panose="02020603050405020304" pitchFamily="18" charset="0"/>
              </a:rPr>
              <a:t>获得诺奖。</a:t>
            </a:r>
            <a:endParaRPr lang="zh-CN" altLang="en-US" sz="2400">
              <a:ea typeface="Times New Roman" panose="02020603050405020304" pitchFamily="18" charset="0"/>
            </a:endParaRPr>
          </a:p>
        </p:txBody>
      </p:sp>
      <p:sp>
        <p:nvSpPr>
          <p:cNvPr id="1048673" name="文本框 1048672"/>
          <p:cNvSpPr txBox="1"/>
          <p:nvPr/>
        </p:nvSpPr>
        <p:spPr>
          <a:xfrm>
            <a:off x="323850" y="5337175"/>
            <a:ext cx="8820150" cy="11874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50000"/>
              </a:lnSpc>
              <a:spcBef>
                <a:spcPct val="0"/>
              </a:spcBef>
              <a:buFontTx/>
              <a:buNone/>
            </a:pPr>
            <a:r>
              <a:rPr lang="zh-CN" altLang="en-US" sz="2400"/>
              <a:t>     德布罗意物质波理论引起科学思想重大变革，直接结果促进了量子力学的产生，从而揭示出微观粒子运动的内在规律。</a:t>
            </a:r>
            <a:endParaRPr lang="zh-CN"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rot="0">
          <a:off x="0" y="0"/>
          <a:ext cx="0" cy="0"/>
          <a:chOff x="0" y="0"/>
          <a:chExt cx="0" cy="0"/>
        </a:xfrm>
      </p:grpSpPr>
      <p:sp>
        <p:nvSpPr>
          <p:cNvPr id="1048674" name="文本框 1048673"/>
          <p:cNvSpPr txBox="1"/>
          <p:nvPr/>
        </p:nvSpPr>
        <p:spPr>
          <a:xfrm>
            <a:off x="468312" y="4076700"/>
            <a:ext cx="8415338" cy="12033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lnSpc>
                <a:spcPct val="130000"/>
              </a:lnSpc>
              <a:spcBef>
                <a:spcPct val="50000"/>
              </a:spcBef>
              <a:buFontTx/>
              <a:buNone/>
            </a:pPr>
            <a:r>
              <a:rPr lang="zh-CN" altLang="en-US" sz="2800" b="1">
                <a:ea typeface="黑体" panose="02010609060101010101" pitchFamily="49" charset="-122"/>
              </a:rPr>
              <a:t>电子衍射图常被看作</a:t>
            </a:r>
            <a:r>
              <a:rPr lang="zh-CN" altLang="en-US" sz="2800" b="1">
                <a:solidFill>
                  <a:srgbClr val="FF0000"/>
                </a:solidFill>
                <a:ea typeface="黑体" panose="02010609060101010101" pitchFamily="49" charset="-122"/>
              </a:rPr>
              <a:t>概率波</a:t>
            </a:r>
            <a:r>
              <a:rPr lang="en-US" altLang="zh-CN" sz="2800" b="1">
                <a:ea typeface="黑体" panose="02010609060101010101" pitchFamily="49" charset="-122"/>
              </a:rPr>
              <a:t>图: </a:t>
            </a:r>
            <a:r>
              <a:rPr lang="zh-CN" altLang="en-US" sz="2800" b="1">
                <a:ea typeface="黑体" panose="02010609060101010101" pitchFamily="49" charset="-122"/>
              </a:rPr>
              <a:t>明暗环纹看作是电子运动的统计结果</a:t>
            </a:r>
            <a:r>
              <a:rPr lang="en-US" altLang="zh-CN" sz="2800" b="1">
                <a:ea typeface="黑体" panose="02010609060101010101" pitchFamily="49" charset="-122"/>
              </a:rPr>
              <a:t>, </a:t>
            </a:r>
            <a:r>
              <a:rPr lang="zh-CN" altLang="en-US" sz="2800" b="1">
                <a:ea typeface="黑体" panose="02010609060101010101" pitchFamily="49" charset="-122"/>
              </a:rPr>
              <a:t>明亮环纹对应电子出现的高几率</a:t>
            </a:r>
            <a:r>
              <a:rPr lang="en-US" altLang="zh-CN" sz="2800" b="1">
                <a:ea typeface="黑体" panose="02010609060101010101" pitchFamily="49" charset="-122"/>
              </a:rPr>
              <a:t>.</a:t>
            </a:r>
            <a:endParaRPr lang="en-US" altLang="zh-CN" sz="2800" b="1">
              <a:ea typeface="黑体" panose="02010609060101010101" pitchFamily="49" charset="-122"/>
            </a:endParaRPr>
          </a:p>
        </p:txBody>
      </p:sp>
      <p:sp>
        <p:nvSpPr>
          <p:cNvPr id="1048675" name="文本框 1048674"/>
          <p:cNvSpPr txBox="1"/>
          <p:nvPr/>
        </p:nvSpPr>
        <p:spPr>
          <a:xfrm>
            <a:off x="525462" y="5387975"/>
            <a:ext cx="8137525" cy="12033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30000"/>
              </a:lnSpc>
              <a:spcBef>
                <a:spcPct val="50000"/>
              </a:spcBef>
              <a:buFontTx/>
              <a:buNone/>
            </a:pPr>
            <a:r>
              <a:rPr lang="zh-CN" altLang="en-US" sz="2800" b="1">
                <a:ea typeface="黑体" panose="02010609060101010101" pitchFamily="49" charset="-122"/>
              </a:rPr>
              <a:t>电子的</a:t>
            </a:r>
            <a:r>
              <a:rPr lang="zh-CN" altLang="en-US" sz="2800" b="1">
                <a:solidFill>
                  <a:srgbClr val="FF0000"/>
                </a:solidFill>
                <a:ea typeface="黑体" panose="02010609060101010101" pitchFamily="49" charset="-122"/>
              </a:rPr>
              <a:t>波动导致电子运动并无轨迹确定的轨道</a:t>
            </a:r>
            <a:r>
              <a:rPr lang="en-US" altLang="zh-CN" sz="2800" b="1">
                <a:ea typeface="黑体" panose="02010609060101010101" pitchFamily="49" charset="-122"/>
              </a:rPr>
              <a:t>, </a:t>
            </a:r>
            <a:r>
              <a:rPr lang="zh-CN" altLang="en-US" sz="2800" b="1">
                <a:ea typeface="黑体" panose="02010609060101010101" pitchFamily="49" charset="-122"/>
              </a:rPr>
              <a:t>只能用出现概率高的空间来描述</a:t>
            </a:r>
            <a:r>
              <a:rPr lang="en-US" altLang="zh-CN" sz="2800" b="1">
                <a:ea typeface="黑体" panose="02010609060101010101" pitchFamily="49" charset="-122"/>
              </a:rPr>
              <a:t>.</a:t>
            </a:r>
            <a:endParaRPr lang="en-US" altLang="zh-CN" sz="2800" b="1">
              <a:ea typeface="黑体" panose="02010609060101010101" pitchFamily="49" charset="-122"/>
            </a:endParaRPr>
          </a:p>
        </p:txBody>
      </p:sp>
      <p:pic>
        <p:nvPicPr>
          <p:cNvPr id="2097185" name="图片 2097184" descr="09-04"/>
          <p:cNvPicPr/>
          <p:nvPr/>
        </p:nvPicPr>
        <p:blipFill>
          <a:blip r:embed="rId1"/>
          <a:srcRect/>
          <a:stretch>
            <a:fillRect/>
          </a:stretch>
        </p:blipFill>
        <p:spPr>
          <a:xfrm>
            <a:off x="374650" y="431800"/>
            <a:ext cx="8475662" cy="1943100"/>
          </a:xfrm>
          <a:prstGeom prst="rect">
            <a:avLst/>
          </a:prstGeom>
          <a:noFill/>
          <a:ln>
            <a:noFill/>
          </a:ln>
        </p:spPr>
      </p:pic>
      <p:pic>
        <p:nvPicPr>
          <p:cNvPr id="2097186" name="图片 2097185"/>
          <p:cNvPicPr/>
          <p:nvPr/>
        </p:nvPicPr>
        <p:blipFill>
          <a:blip r:embed="rId2"/>
          <a:srcRect/>
          <a:stretch>
            <a:fillRect/>
          </a:stretch>
        </p:blipFill>
        <p:spPr>
          <a:xfrm>
            <a:off x="561975" y="2693987"/>
            <a:ext cx="8101012" cy="614362"/>
          </a:xfrm>
          <a:prstGeom prst="rect">
            <a:avLst/>
          </a:prstGeom>
          <a:noFill/>
          <a:ln>
            <a:noFill/>
          </a:ln>
        </p:spPr>
      </p:pic>
      <p:pic>
        <p:nvPicPr>
          <p:cNvPr id="2097187" name="图片 2097186"/>
          <p:cNvPicPr/>
          <p:nvPr/>
        </p:nvPicPr>
        <p:blipFill>
          <a:blip r:embed="rId3"/>
          <a:srcRect/>
          <a:stretch>
            <a:fillRect/>
          </a:stretch>
        </p:blipFill>
        <p:spPr>
          <a:xfrm>
            <a:off x="179387" y="246062"/>
            <a:ext cx="1079500" cy="311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18" name=""/>
        <p:cNvGrpSpPr/>
        <p:nvPr/>
      </p:nvGrpSpPr>
      <p:grpSpPr>
        <a:xfrm rot="0">
          <a:off x="0" y="0"/>
          <a:ext cx="0" cy="0"/>
          <a:chOff x="0" y="0"/>
          <a:chExt cx="0" cy="0"/>
        </a:xfrm>
      </p:grpSpPr>
      <p:pic>
        <p:nvPicPr>
          <p:cNvPr id="2097154" name="图片 2097153"/>
          <p:cNvPicPr/>
          <p:nvPr/>
        </p:nvPicPr>
        <p:blipFill>
          <a:blip r:embed="rId1"/>
          <a:srcRect/>
          <a:stretch>
            <a:fillRect/>
          </a:stretch>
        </p:blipFill>
        <p:spPr>
          <a:xfrm>
            <a:off x="5795962" y="2862262"/>
            <a:ext cx="3344862" cy="2935287"/>
          </a:xfrm>
          <a:prstGeom prst="rect">
            <a:avLst/>
          </a:prstGeom>
          <a:noFill/>
          <a:ln>
            <a:noFill/>
          </a:ln>
        </p:spPr>
      </p:pic>
      <p:sp>
        <p:nvSpPr>
          <p:cNvPr id="1048595" name="文本框 1048594"/>
          <p:cNvSpPr txBox="1"/>
          <p:nvPr/>
        </p:nvSpPr>
        <p:spPr>
          <a:xfrm>
            <a:off x="398462" y="1319212"/>
            <a:ext cx="1752600" cy="48514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latin typeface="宋体" panose="02010600030101010101" pitchFamily="2" charset="-122"/>
              </a:rPr>
              <a:t>原子</a:t>
            </a:r>
            <a:endParaRPr lang="zh-CN" altLang="en-US" sz="2800" b="1">
              <a:latin typeface="宋体" panose="02010600030101010101" pitchFamily="2" charset="-122"/>
            </a:endParaRPr>
          </a:p>
        </p:txBody>
      </p:sp>
      <p:pic>
        <p:nvPicPr>
          <p:cNvPr id="2097155" name="图片 2097154"/>
          <p:cNvPicPr/>
          <p:nvPr/>
        </p:nvPicPr>
        <p:blipFill>
          <a:blip r:embed="rId2"/>
          <a:srcRect/>
          <a:stretch>
            <a:fillRect/>
          </a:stretch>
        </p:blipFill>
        <p:spPr>
          <a:xfrm>
            <a:off x="2559050" y="1030287"/>
            <a:ext cx="619125" cy="1219200"/>
          </a:xfrm>
          <a:prstGeom prst="rect">
            <a:avLst/>
          </a:prstGeom>
          <a:noFill/>
          <a:ln>
            <a:noFill/>
          </a:ln>
        </p:spPr>
      </p:pic>
      <p:sp>
        <p:nvSpPr>
          <p:cNvPr id="1048596" name="文本框 1048595"/>
          <p:cNvSpPr txBox="1"/>
          <p:nvPr/>
        </p:nvSpPr>
        <p:spPr>
          <a:xfrm>
            <a:off x="5081587" y="1076325"/>
            <a:ext cx="1447800" cy="48514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2800" b="1">
                <a:latin typeface="宋体" panose="02010600030101010101" pitchFamily="2" charset="-122"/>
              </a:rPr>
              <a:t>中子</a:t>
            </a:r>
            <a:endParaRPr lang="zh-CN" altLang="en-US" sz="2800" b="1">
              <a:latin typeface="宋体" panose="02010600030101010101" pitchFamily="2" charset="-122"/>
            </a:endParaRPr>
          </a:p>
        </p:txBody>
      </p:sp>
      <p:grpSp>
        <p:nvGrpSpPr>
          <p:cNvPr id="119" name="组合 118"/>
          <p:cNvGrpSpPr/>
          <p:nvPr/>
        </p:nvGrpSpPr>
        <p:grpSpPr>
          <a:xfrm rot="0">
            <a:off x="1652587" y="1152525"/>
            <a:ext cx="1066800" cy="866774"/>
            <a:chOff x="816" y="864"/>
            <a:chExt cx="672" cy="546"/>
          </a:xfrm>
        </p:grpSpPr>
        <p:sp>
          <p:nvSpPr>
            <p:cNvPr id="1048597" name="文本框 1048596"/>
            <p:cNvSpPr txBox="1"/>
            <p:nvPr/>
          </p:nvSpPr>
          <p:spPr>
            <a:xfrm>
              <a:off x="1056" y="912"/>
              <a:ext cx="432" cy="306"/>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latin typeface="宋体" panose="02010600030101010101" pitchFamily="2" charset="-122"/>
                </a:rPr>
                <a:t>C</a:t>
              </a:r>
              <a:endParaRPr lang="en-US" altLang="zh-CN" sz="2800" b="1">
                <a:latin typeface="宋体" panose="02010600030101010101" pitchFamily="2" charset="-122"/>
              </a:endParaRPr>
            </a:p>
          </p:txBody>
        </p:sp>
        <p:sp>
          <p:nvSpPr>
            <p:cNvPr id="1048598" name="文本框 1048597"/>
            <p:cNvSpPr txBox="1"/>
            <p:nvPr/>
          </p:nvSpPr>
          <p:spPr>
            <a:xfrm>
              <a:off x="816" y="864"/>
              <a:ext cx="384" cy="306"/>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latin typeface="宋体" panose="02010600030101010101" pitchFamily="2" charset="-122"/>
                </a:rPr>
                <a:t>12</a:t>
              </a:r>
              <a:endParaRPr lang="en-US" altLang="zh-CN" sz="2800" b="1">
                <a:latin typeface="宋体" panose="02010600030101010101" pitchFamily="2" charset="-122"/>
              </a:endParaRPr>
            </a:p>
          </p:txBody>
        </p:sp>
        <p:sp>
          <p:nvSpPr>
            <p:cNvPr id="1048599" name="文本框 1048598"/>
            <p:cNvSpPr txBox="1"/>
            <p:nvPr/>
          </p:nvSpPr>
          <p:spPr>
            <a:xfrm>
              <a:off x="864" y="1104"/>
              <a:ext cx="384" cy="306"/>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latin typeface="宋体" panose="02010600030101010101" pitchFamily="2" charset="-122"/>
                </a:rPr>
                <a:t>6</a:t>
              </a:r>
              <a:endParaRPr lang="en-US" altLang="zh-CN" sz="2800" b="1">
                <a:latin typeface="宋体" panose="02010600030101010101" pitchFamily="2" charset="-122"/>
              </a:endParaRPr>
            </a:p>
          </p:txBody>
        </p:sp>
      </p:grpSp>
      <p:pic>
        <p:nvPicPr>
          <p:cNvPr id="2097156" name="图片 2097155"/>
          <p:cNvPicPr/>
          <p:nvPr/>
        </p:nvPicPr>
        <p:blipFill>
          <a:blip r:embed="rId2"/>
          <a:srcRect/>
          <a:stretch>
            <a:fillRect/>
          </a:stretch>
        </p:blipFill>
        <p:spPr>
          <a:xfrm>
            <a:off x="4776787" y="542925"/>
            <a:ext cx="619125" cy="1219200"/>
          </a:xfrm>
          <a:prstGeom prst="rect">
            <a:avLst/>
          </a:prstGeom>
          <a:noFill/>
          <a:ln>
            <a:noFill/>
          </a:ln>
        </p:spPr>
      </p:pic>
      <p:sp>
        <p:nvSpPr>
          <p:cNvPr id="1048600" name="文本框 1048599"/>
          <p:cNvSpPr txBox="1"/>
          <p:nvPr/>
        </p:nvSpPr>
        <p:spPr>
          <a:xfrm>
            <a:off x="2947987" y="695325"/>
            <a:ext cx="2057400" cy="48514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2800" b="1">
                <a:latin typeface="宋体" panose="02010600030101010101" pitchFamily="2" charset="-122"/>
              </a:rPr>
              <a:t>原子核</a:t>
            </a:r>
            <a:endParaRPr lang="zh-CN" altLang="en-US" sz="2800" b="1">
              <a:latin typeface="宋体" panose="02010600030101010101" pitchFamily="2" charset="-122"/>
            </a:endParaRPr>
          </a:p>
        </p:txBody>
      </p:sp>
      <p:sp>
        <p:nvSpPr>
          <p:cNvPr id="1048601" name="文本框 1048600"/>
          <p:cNvSpPr txBox="1"/>
          <p:nvPr/>
        </p:nvSpPr>
        <p:spPr>
          <a:xfrm>
            <a:off x="5157787" y="238125"/>
            <a:ext cx="1447800" cy="48514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2800" b="1">
                <a:latin typeface="宋体" panose="02010600030101010101" pitchFamily="2" charset="-122"/>
              </a:rPr>
              <a:t>质子</a:t>
            </a:r>
            <a:endParaRPr lang="zh-CN" altLang="en-US" sz="2800" b="1">
              <a:latin typeface="宋体" panose="02010600030101010101" pitchFamily="2" charset="-122"/>
            </a:endParaRPr>
          </a:p>
        </p:txBody>
      </p:sp>
      <p:sp>
        <p:nvSpPr>
          <p:cNvPr id="1048602" name="文本框 1048601"/>
          <p:cNvSpPr txBox="1"/>
          <p:nvPr/>
        </p:nvSpPr>
        <p:spPr>
          <a:xfrm>
            <a:off x="6453187" y="314325"/>
            <a:ext cx="1143000" cy="48514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latin typeface="宋体" panose="02010600030101010101" pitchFamily="2" charset="-122"/>
              </a:rPr>
              <a:t>6</a:t>
            </a:r>
            <a:r>
              <a:rPr lang="zh-CN" altLang="en-US" sz="2800" b="1">
                <a:latin typeface="宋体" panose="02010600030101010101" pitchFamily="2" charset="-122"/>
              </a:rPr>
              <a:t>个</a:t>
            </a:r>
            <a:endParaRPr lang="zh-CN" altLang="en-US" sz="2800" b="1">
              <a:latin typeface="宋体" panose="02010600030101010101" pitchFamily="2" charset="-122"/>
            </a:endParaRPr>
          </a:p>
        </p:txBody>
      </p:sp>
      <p:sp>
        <p:nvSpPr>
          <p:cNvPr id="1048603" name="文本框 1048602"/>
          <p:cNvSpPr txBox="1"/>
          <p:nvPr/>
        </p:nvSpPr>
        <p:spPr>
          <a:xfrm>
            <a:off x="7443787" y="238125"/>
            <a:ext cx="1371600" cy="48514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2800" b="1">
                <a:latin typeface="宋体" panose="02010600030101010101" pitchFamily="2" charset="-122"/>
              </a:rPr>
              <a:t>正电</a:t>
            </a:r>
            <a:endParaRPr lang="zh-CN" altLang="en-US" sz="2800" b="1">
              <a:latin typeface="宋体" panose="02010600030101010101" pitchFamily="2" charset="-122"/>
            </a:endParaRPr>
          </a:p>
        </p:txBody>
      </p:sp>
      <p:sp>
        <p:nvSpPr>
          <p:cNvPr id="1048604" name="文本框 1048603"/>
          <p:cNvSpPr txBox="1"/>
          <p:nvPr/>
        </p:nvSpPr>
        <p:spPr>
          <a:xfrm>
            <a:off x="6453187" y="1076325"/>
            <a:ext cx="2514600" cy="48514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latin typeface="宋体" panose="02010600030101010101" pitchFamily="2" charset="-122"/>
              </a:rPr>
              <a:t>12-6=6</a:t>
            </a:r>
            <a:r>
              <a:rPr lang="zh-CN" altLang="en-US" sz="2800" b="1">
                <a:latin typeface="宋体" panose="02010600030101010101" pitchFamily="2" charset="-122"/>
              </a:rPr>
              <a:t>个</a:t>
            </a:r>
            <a:endParaRPr lang="zh-CN" altLang="en-US" sz="2800" b="1">
              <a:latin typeface="宋体" panose="02010600030101010101" pitchFamily="2" charset="-122"/>
            </a:endParaRPr>
          </a:p>
        </p:txBody>
      </p:sp>
      <p:sp>
        <p:nvSpPr>
          <p:cNvPr id="1048605" name="文本框 1048604"/>
          <p:cNvSpPr txBox="1"/>
          <p:nvPr/>
        </p:nvSpPr>
        <p:spPr>
          <a:xfrm>
            <a:off x="2871787" y="1762125"/>
            <a:ext cx="2438400" cy="485141"/>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2800" b="1">
                <a:latin typeface="宋体" panose="02010600030101010101" pitchFamily="2" charset="-122"/>
              </a:rPr>
              <a:t>核外电子</a:t>
            </a:r>
            <a:endParaRPr lang="zh-CN" altLang="en-US" sz="2800" b="1">
              <a:latin typeface="宋体" panose="02010600030101010101" pitchFamily="2" charset="-122"/>
            </a:endParaRPr>
          </a:p>
        </p:txBody>
      </p:sp>
      <p:sp>
        <p:nvSpPr>
          <p:cNvPr id="1048606" name="文本框 1048605"/>
          <p:cNvSpPr txBox="1"/>
          <p:nvPr/>
        </p:nvSpPr>
        <p:spPr>
          <a:xfrm>
            <a:off x="5233987" y="1838325"/>
            <a:ext cx="1219200" cy="485141"/>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latin typeface="宋体" panose="02010600030101010101" pitchFamily="2" charset="-122"/>
              </a:rPr>
              <a:t>6</a:t>
            </a:r>
            <a:r>
              <a:rPr lang="zh-CN" altLang="en-US" sz="2800" b="1">
                <a:latin typeface="宋体" panose="02010600030101010101" pitchFamily="2" charset="-122"/>
              </a:rPr>
              <a:t>个</a:t>
            </a:r>
            <a:endParaRPr lang="zh-CN" altLang="en-US" sz="2800" b="1">
              <a:latin typeface="宋体" panose="02010600030101010101" pitchFamily="2" charset="-122"/>
            </a:endParaRPr>
          </a:p>
        </p:txBody>
      </p:sp>
      <p:sp>
        <p:nvSpPr>
          <p:cNvPr id="1048607" name="文本框 1048606"/>
          <p:cNvSpPr txBox="1"/>
          <p:nvPr/>
        </p:nvSpPr>
        <p:spPr>
          <a:xfrm>
            <a:off x="6300787" y="1838325"/>
            <a:ext cx="1371600" cy="485141"/>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2800" b="1">
                <a:latin typeface="宋体" panose="02010600030101010101" pitchFamily="2" charset="-122"/>
              </a:rPr>
              <a:t>负电</a:t>
            </a:r>
            <a:endParaRPr lang="zh-CN" altLang="en-US" sz="2800" b="1">
              <a:latin typeface="宋体" panose="02010600030101010101" pitchFamily="2" charset="-122"/>
            </a:endParaRPr>
          </a:p>
        </p:txBody>
      </p:sp>
      <p:sp>
        <p:nvSpPr>
          <p:cNvPr id="1048608" name="文本框 1048607"/>
          <p:cNvSpPr txBox="1"/>
          <p:nvPr/>
        </p:nvSpPr>
        <p:spPr>
          <a:xfrm>
            <a:off x="1550987" y="2759075"/>
            <a:ext cx="2590800" cy="48514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latin typeface="宋体" panose="02010600030101010101" pitchFamily="2" charset="-122"/>
              </a:rPr>
              <a:t>12</a:t>
            </a:r>
            <a:r>
              <a:rPr lang="zh-CN" altLang="en-US" sz="2800" b="1">
                <a:latin typeface="宋体" panose="02010600030101010101" pitchFamily="2" charset="-122"/>
              </a:rPr>
              <a:t>质量数</a:t>
            </a:r>
            <a:endParaRPr lang="zh-CN" altLang="en-US" sz="2800" b="1">
              <a:latin typeface="宋体" panose="02010600030101010101" pitchFamily="2" charset="-122"/>
            </a:endParaRPr>
          </a:p>
        </p:txBody>
      </p:sp>
      <p:sp>
        <p:nvSpPr>
          <p:cNvPr id="1048609" name="文本框 1048608"/>
          <p:cNvSpPr txBox="1"/>
          <p:nvPr/>
        </p:nvSpPr>
        <p:spPr>
          <a:xfrm>
            <a:off x="4141787" y="2743200"/>
            <a:ext cx="2971800" cy="48514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latin typeface="宋体" panose="02010600030101010101" pitchFamily="2" charset="-122"/>
              </a:rPr>
              <a:t>6</a:t>
            </a:r>
            <a:r>
              <a:rPr lang="zh-CN" altLang="en-US" sz="2800" b="1">
                <a:latin typeface="宋体" panose="02010600030101010101" pitchFamily="2" charset="-122"/>
              </a:rPr>
              <a:t>荷电荷数</a:t>
            </a:r>
            <a:endParaRPr lang="zh-CN" altLang="en-US" sz="2800" b="1">
              <a:latin typeface="宋体" panose="02010600030101010101" pitchFamily="2" charset="-122"/>
            </a:endParaRPr>
          </a:p>
        </p:txBody>
      </p:sp>
      <p:pic>
        <p:nvPicPr>
          <p:cNvPr id="2097157" name="图片 2097156" descr="2-a"/>
          <p:cNvPicPr/>
          <p:nvPr/>
        </p:nvPicPr>
        <p:blipFill>
          <a:blip r:embed="rId3"/>
          <a:srcRect/>
          <a:stretch>
            <a:fillRect/>
          </a:stretch>
        </p:blipFill>
        <p:spPr>
          <a:xfrm>
            <a:off x="0" y="6338887"/>
            <a:ext cx="9140825" cy="519112"/>
          </a:xfrm>
          <a:prstGeom prst="rect">
            <a:avLst/>
          </a:prstGeom>
          <a:noFill/>
          <a:ln>
            <a:noFill/>
          </a:ln>
        </p:spPr>
      </p:pic>
      <p:sp>
        <p:nvSpPr>
          <p:cNvPr id="1048610" name="文本框 1048609"/>
          <p:cNvSpPr txBox="1"/>
          <p:nvPr/>
        </p:nvSpPr>
        <p:spPr>
          <a:xfrm>
            <a:off x="371475" y="4610100"/>
            <a:ext cx="5059680" cy="485140"/>
          </a:xfrm>
          <a:prstGeom prst="rect">
            <a:avLst/>
          </a:prstGeom>
          <a:solidFill>
            <a:schemeClr val="lt1"/>
          </a:solid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800"/>
              <a:t>核外电子</a:t>
            </a:r>
            <a:r>
              <a:rPr lang="en-US" altLang="zh-CN" sz="2800"/>
              <a:t>(</a:t>
            </a:r>
            <a:r>
              <a:rPr lang="zh-CN" altLang="en-US" sz="2800"/>
              <a:t>运动状态、能量状态</a:t>
            </a:r>
            <a:r>
              <a:rPr lang="en-US" altLang="zh-CN" sz="2800"/>
              <a:t>)</a:t>
            </a:r>
            <a:endParaRPr lang="en-US" altLang="zh-CN" sz="2800"/>
          </a:p>
        </p:txBody>
      </p:sp>
      <p:sp>
        <p:nvSpPr>
          <p:cNvPr id="1048611" name="文本框 1048610"/>
          <p:cNvSpPr txBox="1"/>
          <p:nvPr/>
        </p:nvSpPr>
        <p:spPr>
          <a:xfrm>
            <a:off x="363537" y="5459412"/>
            <a:ext cx="5616575" cy="878841"/>
          </a:xfrm>
          <a:prstGeom prst="rect">
            <a:avLst/>
          </a:prstGeom>
          <a:solidFill>
            <a:schemeClr val="lt1"/>
          </a:solid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800"/>
              <a:t>元素性质周期性变化规律与元素原子的电子层结构的关系</a:t>
            </a:r>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9715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wd">
                                    <p:tmAbs val="300"/>
                                  </p:iterate>
                                  <p:childTnLst>
                                    <p:set>
                                      <p:cBhvr>
                                        <p:cTn id="14" dur="1" fill="hold">
                                          <p:stCondLst>
                                            <p:cond delay="299"/>
                                          </p:stCondLst>
                                        </p:cTn>
                                        <p:tgtEl>
                                          <p:spTgt spid="10486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6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0971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wd">
                                    <p:tmAbs val="300"/>
                                  </p:iterate>
                                  <p:childTnLst>
                                    <p:set>
                                      <p:cBhvr>
                                        <p:cTn id="26" dur="1" fill="hold">
                                          <p:stCondLst>
                                            <p:cond delay="299"/>
                                          </p:stCondLst>
                                        </p:cTn>
                                        <p:tgtEl>
                                          <p:spTgt spid="104860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iterate type="wd">
                                    <p:tmAbs val="300"/>
                                  </p:iterate>
                                  <p:childTnLst>
                                    <p:set>
                                      <p:cBhvr>
                                        <p:cTn id="30" dur="1" fill="hold">
                                          <p:stCondLst>
                                            <p:cond delay="299"/>
                                          </p:stCondLst>
                                        </p:cTn>
                                        <p:tgtEl>
                                          <p:spTgt spid="104859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iterate type="wd">
                                    <p:tmAbs val="300"/>
                                  </p:iterate>
                                  <p:childTnLst>
                                    <p:set>
                                      <p:cBhvr>
                                        <p:cTn id="34" dur="1" fill="hold">
                                          <p:stCondLst>
                                            <p:cond delay="299"/>
                                          </p:stCondLst>
                                        </p:cTn>
                                        <p:tgtEl>
                                          <p:spTgt spid="104860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iterate type="wd">
                                    <p:tmAbs val="300"/>
                                  </p:iterate>
                                  <p:childTnLst>
                                    <p:set>
                                      <p:cBhvr>
                                        <p:cTn id="38" dur="1" fill="hold">
                                          <p:stCondLst>
                                            <p:cond delay="299"/>
                                          </p:stCondLst>
                                        </p:cTn>
                                        <p:tgtEl>
                                          <p:spTgt spid="104860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iterate type="wd">
                                    <p:tmAbs val="300"/>
                                  </p:iterate>
                                  <p:childTnLst>
                                    <p:set>
                                      <p:cBhvr>
                                        <p:cTn id="42" dur="1" fill="hold">
                                          <p:stCondLst>
                                            <p:cond delay="299"/>
                                          </p:stCondLst>
                                        </p:cTn>
                                        <p:tgtEl>
                                          <p:spTgt spid="104860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86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860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4860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4860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486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48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6" grpId="0"/>
      <p:bldP spid="1048600" grpId="0"/>
      <p:bldP spid="1048601" grpId="0"/>
      <p:bldP spid="1048602" grpId="0"/>
      <p:bldP spid="1048603" grpId="0"/>
      <p:bldP spid="1048604" grpId="0"/>
      <p:bldP spid="1048605" grpId="0"/>
      <p:bldP spid="1048606" grpId="0"/>
      <p:bldP spid="1048607" grpId="0"/>
      <p:bldP spid="1048608" grpId="0"/>
      <p:bldP spid="1048609" grpId="0"/>
      <p:bldP spid="1048610" grpId="0" animBg="1"/>
      <p:bldP spid="10486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rot="0">
          <a:off x="0" y="0"/>
          <a:ext cx="0" cy="0"/>
          <a:chOff x="0" y="0"/>
          <a:chExt cx="0" cy="0"/>
        </a:xfrm>
      </p:grpSpPr>
      <p:sp>
        <p:nvSpPr>
          <p:cNvPr id="1048676" name="文本框 1048675"/>
          <p:cNvSpPr txBox="1"/>
          <p:nvPr/>
        </p:nvSpPr>
        <p:spPr>
          <a:xfrm>
            <a:off x="179387" y="188912"/>
            <a:ext cx="8135937" cy="646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ea typeface="黑体" panose="02010609060101010101" pitchFamily="49" charset="-122"/>
              </a:rPr>
              <a:t>(</a:t>
            </a:r>
            <a:r>
              <a:rPr lang="zh-CN" altLang="en-US" sz="3600" b="1">
                <a:ea typeface="黑体" panose="02010609060101010101" pitchFamily="49" charset="-122"/>
              </a:rPr>
              <a:t>二）不确定原理</a:t>
            </a:r>
            <a:r>
              <a:rPr lang="en-US" altLang="zh-CN" sz="2400">
                <a:ea typeface="微软雅黑" panose="020B0503020204020204" pitchFamily="34" charset="-122"/>
              </a:rPr>
              <a:t>（uncertainty principle</a:t>
            </a:r>
            <a:r>
              <a:rPr lang="zh-CN" altLang="en-US" sz="2400">
                <a:ea typeface="微软雅黑" panose="020B0503020204020204" pitchFamily="34" charset="-122"/>
              </a:rPr>
              <a:t>） </a:t>
            </a:r>
            <a:endParaRPr lang="zh-CN" altLang="en-US" sz="2400">
              <a:ea typeface="微软雅黑" panose="020B0503020204020204" pitchFamily="34" charset="-122"/>
            </a:endParaRPr>
          </a:p>
        </p:txBody>
      </p:sp>
      <p:sp>
        <p:nvSpPr>
          <p:cNvPr id="1048677" name="文本框 1048676"/>
          <p:cNvSpPr txBox="1"/>
          <p:nvPr/>
        </p:nvSpPr>
        <p:spPr>
          <a:xfrm>
            <a:off x="541337" y="952500"/>
            <a:ext cx="8459788"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1927</a:t>
            </a:r>
            <a:r>
              <a:rPr lang="zh-CN" altLang="en-US" sz="2800" b="1">
                <a:ea typeface="黑体" panose="02010609060101010101" pitchFamily="49" charset="-122"/>
              </a:rPr>
              <a:t>年海森堡</a:t>
            </a:r>
            <a:r>
              <a:rPr lang="en-US" altLang="zh-CN" sz="2800" b="1">
                <a:ea typeface="黑体" panose="02010609060101010101" pitchFamily="49" charset="-122"/>
              </a:rPr>
              <a:t>(</a:t>
            </a:r>
            <a:r>
              <a:rPr lang="zh-CN" altLang="en-US" sz="2800" b="1">
                <a:ea typeface="黑体" panose="02010609060101010101" pitchFamily="49" charset="-122"/>
              </a:rPr>
              <a:t>德</a:t>
            </a:r>
            <a:r>
              <a:rPr lang="en-US" altLang="zh-CN" sz="2800" b="1">
                <a:ea typeface="黑体" panose="02010609060101010101" pitchFamily="49" charset="-122"/>
              </a:rPr>
              <a:t>)</a:t>
            </a:r>
            <a:r>
              <a:rPr lang="zh-CN" altLang="en-US" sz="2800" b="1">
                <a:ea typeface="黑体" panose="02010609060101010101" pitchFamily="49" charset="-122"/>
              </a:rPr>
              <a:t>提出</a:t>
            </a:r>
            <a:r>
              <a:rPr lang="en-US" altLang="zh-CN" sz="2800" b="1">
                <a:ea typeface="黑体" panose="02010609060101010101" pitchFamily="49" charset="-122"/>
              </a:rPr>
              <a:t>: </a:t>
            </a:r>
            <a:r>
              <a:rPr lang="zh-CN" altLang="en-US" sz="2800" b="1">
                <a:solidFill>
                  <a:srgbClr val="FF0000"/>
                </a:solidFill>
                <a:ea typeface="黑体" panose="02010609060101010101" pitchFamily="49" charset="-122"/>
              </a:rPr>
              <a:t>不能同时</a:t>
            </a:r>
            <a:r>
              <a:rPr lang="en-US" altLang="zh-CN" sz="2800" b="1">
                <a:ea typeface="黑体" panose="02010609060101010101" pitchFamily="49" charset="-122"/>
              </a:rPr>
              <a:t>准确地确定微观粒子的位置和动量. </a:t>
            </a:r>
            <a:r>
              <a:rPr lang="zh-CN" altLang="en-US" sz="2800">
                <a:ea typeface="黑体" panose="02010609060101010101" pitchFamily="49" charset="-122"/>
              </a:rPr>
              <a:t>数学表达式</a:t>
            </a:r>
            <a:endParaRPr lang="zh-CN" altLang="en-US" sz="2800">
              <a:ea typeface="黑体" panose="02010609060101010101" pitchFamily="49" charset="-122"/>
            </a:endParaRPr>
          </a:p>
        </p:txBody>
      </p:sp>
      <p:sp>
        <p:nvSpPr>
          <p:cNvPr id="1048678" name="文本框 1048677"/>
          <p:cNvSpPr txBox="1"/>
          <p:nvPr/>
        </p:nvSpPr>
        <p:spPr>
          <a:xfrm>
            <a:off x="323850" y="3933825"/>
            <a:ext cx="8424862" cy="13731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solidFill>
                  <a:schemeClr val="accent2"/>
                </a:solidFill>
                <a:ea typeface="黑体" panose="02010609060101010101" pitchFamily="49" charset="-122"/>
              </a:rPr>
              <a:t>意义：</a:t>
            </a:r>
            <a:r>
              <a:rPr lang="en-US" altLang="zh-CN" sz="2800" b="1">
                <a:ea typeface="黑体" panose="02010609060101010101" pitchFamily="49" charset="-122"/>
              </a:rPr>
              <a:t>1.</a:t>
            </a:r>
            <a:r>
              <a:rPr lang="zh-CN" altLang="en-US" sz="2800" b="1">
                <a:ea typeface="黑体" panose="02010609060101010101" pitchFamily="49" charset="-122"/>
              </a:rPr>
              <a:t>电子的动量确定得越准确</a:t>
            </a:r>
            <a:r>
              <a:rPr lang="en-US" altLang="zh-CN" sz="2800" b="1">
                <a:ea typeface="黑体" panose="02010609060101010101" pitchFamily="49" charset="-122"/>
              </a:rPr>
              <a:t>, </a:t>
            </a:r>
            <a:r>
              <a:rPr lang="zh-CN" altLang="en-US" sz="2800" b="1">
                <a:ea typeface="黑体" panose="02010609060101010101" pitchFamily="49" charset="-122"/>
              </a:rPr>
              <a:t>则电子位置的不确定性就越大；反之电子所在位置越准确则其动量</a:t>
            </a:r>
            <a:r>
              <a:rPr lang="en-US" altLang="zh-CN" sz="2800" b="1">
                <a:ea typeface="黑体" panose="02010609060101010101" pitchFamily="49" charset="-122"/>
              </a:rPr>
              <a:t>(</a:t>
            </a:r>
            <a:r>
              <a:rPr lang="zh-CN" altLang="en-US" sz="2800" b="1">
                <a:ea typeface="黑体" panose="02010609060101010101" pitchFamily="49" charset="-122"/>
              </a:rPr>
              <a:t>速度</a:t>
            </a:r>
            <a:r>
              <a:rPr lang="en-US" altLang="zh-CN" sz="2800" b="1">
                <a:ea typeface="黑体" panose="02010609060101010101" pitchFamily="49" charset="-122"/>
              </a:rPr>
              <a:t>)</a:t>
            </a:r>
            <a:r>
              <a:rPr lang="zh-CN" altLang="en-US" sz="2800" b="1">
                <a:ea typeface="黑体" panose="02010609060101010101" pitchFamily="49" charset="-122"/>
              </a:rPr>
              <a:t>的不确定性越大</a:t>
            </a:r>
            <a:r>
              <a:rPr lang="en-US" altLang="zh-CN" sz="2800" b="1">
                <a:ea typeface="黑体" panose="02010609060101010101" pitchFamily="49" charset="-122"/>
              </a:rPr>
              <a:t>.</a:t>
            </a:r>
            <a:endParaRPr lang="en-US" altLang="zh-CN" sz="2800" b="1">
              <a:ea typeface="黑体" panose="02010609060101010101" pitchFamily="49" charset="-122"/>
            </a:endParaRPr>
          </a:p>
        </p:txBody>
      </p:sp>
      <p:pic>
        <p:nvPicPr>
          <p:cNvPr id="2097188" name="图片 2097187"/>
          <p:cNvPicPr/>
          <p:nvPr/>
        </p:nvPicPr>
        <p:blipFill>
          <a:blip r:embed="rId1"/>
          <a:srcRect/>
          <a:stretch>
            <a:fillRect/>
          </a:stretch>
        </p:blipFill>
        <p:spPr>
          <a:xfrm>
            <a:off x="2195512" y="2133600"/>
            <a:ext cx="5040312" cy="1612900"/>
          </a:xfrm>
          <a:prstGeom prst="rect">
            <a:avLst/>
          </a:prstGeom>
          <a:noFill/>
          <a:ln w="28575" cap="flat" cmpd="sng">
            <a:solidFill>
              <a:srgbClr val="FF0000">
                <a:alpha val="100000"/>
              </a:srgbClr>
            </a:solidFill>
            <a:prstDash val="solid"/>
            <a:round/>
          </a:ln>
        </p:spPr>
      </p:pic>
      <p:sp>
        <p:nvSpPr>
          <p:cNvPr id="1048679" name="文本框 1048678"/>
          <p:cNvSpPr txBox="1"/>
          <p:nvPr/>
        </p:nvSpPr>
        <p:spPr>
          <a:xfrm>
            <a:off x="323850" y="5300662"/>
            <a:ext cx="8424862" cy="13843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ea typeface="黑体" panose="02010609060101010101" pitchFamily="49" charset="-122"/>
              </a:rPr>
              <a:t>            2.</a:t>
            </a:r>
            <a:r>
              <a:rPr lang="zh-CN" altLang="en-US" sz="2800" b="1">
                <a:ea typeface="黑体" panose="02010609060101010101" pitchFamily="49" charset="-122"/>
              </a:rPr>
              <a:t>电子不确定原理否定了玻尔的量子化原子轨道理论</a:t>
            </a:r>
            <a:r>
              <a:rPr lang="en-US" altLang="zh-CN" sz="2800" b="1">
                <a:ea typeface="黑体" panose="02010609060101010101" pitchFamily="49" charset="-122"/>
              </a:rPr>
              <a:t>:</a:t>
            </a:r>
            <a:r>
              <a:rPr lang="zh-CN" altLang="en-US" sz="2800" b="1">
                <a:ea typeface="黑体" panose="02010609060101010101" pitchFamily="49" charset="-122"/>
              </a:rPr>
              <a:t>具有一定运动速率的</a:t>
            </a:r>
            <a:r>
              <a:rPr lang="zh-CN" altLang="en-US" sz="2800" b="1">
                <a:solidFill>
                  <a:schemeClr val="accent2"/>
                </a:solidFill>
                <a:ea typeface="黑体" panose="02010609060101010101" pitchFamily="49" charset="-122"/>
              </a:rPr>
              <a:t>电子</a:t>
            </a:r>
            <a:r>
              <a:rPr lang="zh-CN" altLang="en-US" sz="2800" b="1">
                <a:solidFill>
                  <a:srgbClr val="FF0000"/>
                </a:solidFill>
                <a:ea typeface="黑体" panose="02010609060101010101" pitchFamily="49" charset="-122"/>
              </a:rPr>
              <a:t>不可能</a:t>
            </a:r>
            <a:r>
              <a:rPr lang="zh-CN" altLang="en-US" sz="2800" b="1">
                <a:solidFill>
                  <a:schemeClr val="accent2"/>
                </a:solidFill>
                <a:ea typeface="黑体" panose="02010609060101010101" pitchFamily="49" charset="-122"/>
              </a:rPr>
              <a:t>沿着轨迹确定的固定轨道运行</a:t>
            </a:r>
            <a:r>
              <a:rPr lang="zh-CN" altLang="en-US" sz="2400" b="1">
                <a:ea typeface="黑体" panose="02010609060101010101" pitchFamily="49" charset="-122"/>
              </a:rPr>
              <a:t>，</a:t>
            </a:r>
            <a:r>
              <a:rPr lang="zh-CN" altLang="en-US" sz="2800" b="1">
                <a:ea typeface="黑体" panose="02010609060101010101" pitchFamily="49" charset="-122"/>
              </a:rPr>
              <a:t>空间位置不确定。</a:t>
            </a:r>
            <a:r>
              <a:rPr lang="zh-CN" altLang="en-US" sz="2000">
                <a:ea typeface="黑体" panose="02010609060101010101" pitchFamily="49" charset="-122"/>
              </a:rPr>
              <a:t>例</a:t>
            </a:r>
            <a:endParaRPr lang="zh-CN" altLang="en-US" sz="2000">
              <a:ea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rot="0">
          <a:off x="0" y="0"/>
          <a:ext cx="0" cy="0"/>
          <a:chOff x="0" y="0"/>
          <a:chExt cx="0" cy="0"/>
        </a:xfrm>
      </p:grpSpPr>
      <p:sp>
        <p:nvSpPr>
          <p:cNvPr id="1048680" name="文本框 1048679"/>
          <p:cNvSpPr txBox="1"/>
          <p:nvPr/>
        </p:nvSpPr>
        <p:spPr>
          <a:xfrm>
            <a:off x="179387" y="260350"/>
            <a:ext cx="8624888" cy="10414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30000"/>
              </a:lnSpc>
              <a:spcBef>
                <a:spcPct val="0"/>
              </a:spcBef>
              <a:buFontTx/>
              <a:buNone/>
            </a:pPr>
            <a:r>
              <a:rPr lang="zh-CN" altLang="en-US" sz="2400" b="1"/>
              <a:t>例：</a:t>
            </a:r>
            <a:r>
              <a:rPr lang="zh-CN" altLang="en-US" sz="2400" b="1">
                <a:solidFill>
                  <a:srgbClr val="FF0000"/>
                </a:solidFill>
              </a:rPr>
              <a:t>子弹</a:t>
            </a:r>
            <a:r>
              <a:rPr lang="en-US" altLang="zh-CN" sz="2400" b="1"/>
              <a:t>的质量为0.010 kg, </a:t>
            </a:r>
            <a:r>
              <a:rPr lang="zh-CN" altLang="en-US" sz="2400" b="1"/>
              <a:t>运动速率为</a:t>
            </a:r>
            <a:r>
              <a:rPr lang="en-US" altLang="zh-CN" sz="2400" b="1"/>
              <a:t>1000 m/s, </a:t>
            </a:r>
            <a:r>
              <a:rPr lang="zh-CN" altLang="en-US" sz="2400" b="1"/>
              <a:t>若速率的</a:t>
            </a:r>
            <a:endParaRPr lang="zh-CN" altLang="en-US" sz="2400" b="1"/>
          </a:p>
          <a:p>
            <a:pPr marL="0" lvl="0" indent="0">
              <a:lnSpc>
                <a:spcPct val="130000"/>
              </a:lnSpc>
              <a:spcBef>
                <a:spcPct val="0"/>
              </a:spcBef>
              <a:buFontTx/>
              <a:buNone/>
            </a:pPr>
            <a:r>
              <a:rPr lang="zh-CN" altLang="en-US" sz="2400" b="1"/>
              <a:t>         不确定值为其运动速率的</a:t>
            </a:r>
            <a:r>
              <a:rPr lang="en-US" altLang="zh-CN" sz="2400" b="1"/>
              <a:t>0.10%, </a:t>
            </a:r>
            <a:r>
              <a:rPr lang="zh-CN" altLang="en-US" sz="2400" b="1"/>
              <a:t>则其位置的不确定值为</a:t>
            </a:r>
            <a:endParaRPr lang="zh-CN" altLang="en-US" sz="2400" b="1"/>
          </a:p>
        </p:txBody>
      </p:sp>
      <p:pic>
        <p:nvPicPr>
          <p:cNvPr id="2097189" name="图片 2097188"/>
          <p:cNvPicPr/>
          <p:nvPr/>
        </p:nvPicPr>
        <p:blipFill>
          <a:blip r:embed="rId1"/>
          <a:srcRect/>
          <a:stretch>
            <a:fillRect/>
          </a:stretch>
        </p:blipFill>
        <p:spPr>
          <a:xfrm>
            <a:off x="1331912" y="1557337"/>
            <a:ext cx="6985000" cy="914400"/>
          </a:xfrm>
          <a:prstGeom prst="rect">
            <a:avLst/>
          </a:prstGeom>
          <a:noFill/>
          <a:ln>
            <a:noFill/>
          </a:ln>
        </p:spPr>
      </p:pic>
      <p:sp>
        <p:nvSpPr>
          <p:cNvPr id="1048681" name="文本框 1048680"/>
          <p:cNvSpPr txBox="1"/>
          <p:nvPr/>
        </p:nvSpPr>
        <p:spPr>
          <a:xfrm>
            <a:off x="1023937" y="2827337"/>
            <a:ext cx="6205537" cy="457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400"/>
              <a:t>远远小于宏观物体的位置不确定值</a:t>
            </a:r>
            <a:r>
              <a:rPr lang="el-GR" altLang="zh-CN" sz="2400">
                <a:ea typeface="Times New Roman" panose="02020603050405020304" pitchFamily="18" charset="0"/>
              </a:rPr>
              <a:t>Δ</a:t>
            </a:r>
            <a:r>
              <a:rPr lang="en-US" altLang="zh-CN" sz="2400" i="1">
                <a:ea typeface="Times New Roman" panose="02020603050405020304" pitchFamily="18" charset="0"/>
              </a:rPr>
              <a:t>x </a:t>
            </a:r>
            <a:r>
              <a:rPr lang="en-US" altLang="zh-CN" sz="2400">
                <a:ea typeface="Times New Roman" panose="02020603050405020304" pitchFamily="18" charset="0"/>
              </a:rPr>
              <a:t>=10</a:t>
            </a:r>
            <a:r>
              <a:rPr lang="en-US" altLang="zh-CN" sz="2400" baseline="30000">
                <a:ea typeface="Times New Roman" panose="02020603050405020304" pitchFamily="18" charset="0"/>
              </a:rPr>
              <a:t>-8 </a:t>
            </a:r>
            <a:r>
              <a:rPr lang="el-GR" altLang="zh-CN" sz="2400">
                <a:ea typeface="Times New Roman" panose="02020603050405020304" pitchFamily="18" charset="0"/>
              </a:rPr>
              <a:t>m</a:t>
            </a:r>
            <a:endParaRPr lang="el-GR" altLang="zh-CN" sz="2400">
              <a:ea typeface="Times New Roman" panose="02020603050405020304" pitchFamily="18" charset="0"/>
            </a:endParaRPr>
          </a:p>
        </p:txBody>
      </p:sp>
      <p:sp>
        <p:nvSpPr>
          <p:cNvPr id="1048682" name="文本框 1048681"/>
          <p:cNvSpPr txBox="1"/>
          <p:nvPr/>
        </p:nvSpPr>
        <p:spPr>
          <a:xfrm>
            <a:off x="323850" y="3659187"/>
            <a:ext cx="8624888" cy="151606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30000"/>
              </a:lnSpc>
              <a:spcBef>
                <a:spcPct val="0"/>
              </a:spcBef>
              <a:buFontTx/>
              <a:buNone/>
            </a:pPr>
            <a:r>
              <a:rPr lang="zh-CN" altLang="en-US" sz="2400" b="1">
                <a:ea typeface="Times New Roman" panose="02020603050405020304" pitchFamily="18" charset="0"/>
              </a:rPr>
              <a:t>例：</a:t>
            </a:r>
            <a:r>
              <a:rPr lang="zh-CN" altLang="en-US" sz="2400" b="1">
                <a:solidFill>
                  <a:srgbClr val="FF0000"/>
                </a:solidFill>
                <a:ea typeface="Times New Roman" panose="02020603050405020304" pitchFamily="18" charset="0"/>
              </a:rPr>
              <a:t>原子</a:t>
            </a:r>
            <a:r>
              <a:rPr lang="en-US" altLang="zh-CN" sz="2400" b="1">
                <a:ea typeface="Times New Roman" panose="02020603050405020304" pitchFamily="18" charset="0"/>
              </a:rPr>
              <a:t>的质量为9.1</a:t>
            </a:r>
            <a:r>
              <a:rPr lang="en-US" altLang="en-US" sz="2400" b="1">
                <a:ea typeface="Times New Roman" panose="02020603050405020304" pitchFamily="18" charset="0"/>
              </a:rPr>
              <a:t>×</a:t>
            </a:r>
            <a:r>
              <a:rPr lang="en-US" altLang="zh-CN" sz="2400" b="1">
                <a:ea typeface="Times New Roman" panose="02020603050405020304" pitchFamily="18" charset="0"/>
              </a:rPr>
              <a:t>10</a:t>
            </a:r>
            <a:r>
              <a:rPr lang="en-US" altLang="zh-CN" sz="2400" b="1" baseline="30000">
                <a:ea typeface="Times New Roman" panose="02020603050405020304" pitchFamily="18" charset="0"/>
              </a:rPr>
              <a:t>-31</a:t>
            </a:r>
            <a:r>
              <a:rPr lang="zh-CN" altLang="en-US" sz="2400" b="1">
                <a:ea typeface="Times New Roman" panose="02020603050405020304" pitchFamily="18" charset="0"/>
              </a:rPr>
              <a:t> kg, 速率为</a:t>
            </a:r>
            <a:r>
              <a:rPr lang="en-US" altLang="zh-CN" sz="2400" b="1">
                <a:ea typeface="Times New Roman" panose="02020603050405020304" pitchFamily="18" charset="0"/>
              </a:rPr>
              <a:t>1.0×10</a:t>
            </a:r>
            <a:r>
              <a:rPr lang="en-US" altLang="zh-CN" sz="2400" b="1" baseline="30000">
                <a:ea typeface="Times New Roman" panose="02020603050405020304" pitchFamily="18" charset="0"/>
              </a:rPr>
              <a:t>6</a:t>
            </a:r>
            <a:r>
              <a:rPr lang="zh-CN" altLang="en-US" sz="2400" b="1">
                <a:ea typeface="Times New Roman" panose="02020603050405020304" pitchFamily="18" charset="0"/>
              </a:rPr>
              <a:t>m/s, 要求电子的    </a:t>
            </a:r>
            <a:endParaRPr lang="zh-CN" altLang="en-US" sz="2400" b="1">
              <a:ea typeface="Times New Roman" panose="02020603050405020304" pitchFamily="18" charset="0"/>
            </a:endParaRPr>
          </a:p>
          <a:p>
            <a:pPr marL="0" lvl="0" indent="0">
              <a:lnSpc>
                <a:spcPct val="130000"/>
              </a:lnSpc>
              <a:spcBef>
                <a:spcPct val="0"/>
              </a:spcBef>
              <a:buFontTx/>
              <a:buNone/>
            </a:pPr>
            <a:r>
              <a:rPr lang="zh-CN" altLang="en-US" sz="2400" b="1">
                <a:ea typeface="Times New Roman" panose="02020603050405020304" pitchFamily="18" charset="0"/>
              </a:rPr>
              <a:t>        位置要确定到原子的大小范围</a:t>
            </a:r>
            <a:r>
              <a:rPr lang="en-US" altLang="zh-CN" sz="2400" b="1">
                <a:ea typeface="Times New Roman" panose="02020603050405020304" pitchFamily="18" charset="0"/>
              </a:rPr>
              <a:t>(</a:t>
            </a:r>
            <a:r>
              <a:rPr lang="el-GR" altLang="zh-CN" sz="2400" b="1">
                <a:ea typeface="Times New Roman" panose="02020603050405020304" pitchFamily="18" charset="0"/>
              </a:rPr>
              <a:t>Δ</a:t>
            </a:r>
            <a:r>
              <a:rPr lang="en-US" altLang="zh-CN" sz="2400" b="1" i="1">
                <a:ea typeface="Times New Roman" panose="02020603050405020304" pitchFamily="18" charset="0"/>
              </a:rPr>
              <a:t>x </a:t>
            </a:r>
            <a:r>
              <a:rPr lang="en-US" altLang="zh-CN" sz="2400" b="1">
                <a:ea typeface="Times New Roman" panose="02020603050405020304" pitchFamily="18" charset="0"/>
              </a:rPr>
              <a:t>=10</a:t>
            </a:r>
            <a:r>
              <a:rPr lang="en-US" altLang="zh-CN" sz="2400" b="1" baseline="30000">
                <a:ea typeface="Times New Roman" panose="02020603050405020304" pitchFamily="18" charset="0"/>
              </a:rPr>
              <a:t>-10</a:t>
            </a:r>
            <a:r>
              <a:rPr lang="zh-CN" altLang="en-US" sz="2400" b="1">
                <a:ea typeface="Times New Roman" panose="02020603050405020304" pitchFamily="18" charset="0"/>
              </a:rPr>
              <a:t> m), 则其电子运动   </a:t>
            </a:r>
            <a:endParaRPr lang="zh-CN" altLang="en-US" sz="2400" b="1">
              <a:ea typeface="Times New Roman" panose="02020603050405020304" pitchFamily="18" charset="0"/>
            </a:endParaRPr>
          </a:p>
          <a:p>
            <a:pPr marL="0" lvl="0" indent="0">
              <a:lnSpc>
                <a:spcPct val="130000"/>
              </a:lnSpc>
              <a:spcBef>
                <a:spcPct val="0"/>
              </a:spcBef>
              <a:buFontTx/>
              <a:buNone/>
            </a:pPr>
            <a:r>
              <a:rPr lang="zh-CN" altLang="en-US" sz="2400" b="1">
                <a:ea typeface="Times New Roman" panose="02020603050405020304" pitchFamily="18" charset="0"/>
              </a:rPr>
              <a:t>        速率的不确定值为</a:t>
            </a:r>
            <a:endParaRPr lang="zh-CN" altLang="en-US" sz="2400" b="1">
              <a:ea typeface="Times New Roman" panose="02020603050405020304" pitchFamily="18" charset="0"/>
            </a:endParaRPr>
          </a:p>
        </p:txBody>
      </p:sp>
      <p:pic>
        <p:nvPicPr>
          <p:cNvPr id="2097190" name="图片 2097189"/>
          <p:cNvPicPr/>
          <p:nvPr/>
        </p:nvPicPr>
        <p:blipFill>
          <a:blip r:embed="rId2"/>
          <a:srcRect/>
          <a:stretch>
            <a:fillRect/>
          </a:stretch>
        </p:blipFill>
        <p:spPr>
          <a:xfrm>
            <a:off x="1476375" y="5229225"/>
            <a:ext cx="6696075" cy="942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68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097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8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rot="0">
          <a:off x="0" y="0"/>
          <a:ext cx="0" cy="0"/>
          <a:chOff x="0" y="0"/>
          <a:chExt cx="0" cy="0"/>
        </a:xfrm>
      </p:grpSpPr>
      <p:sp>
        <p:nvSpPr>
          <p:cNvPr id="1048683" name="文本框 1048682"/>
          <p:cNvSpPr txBox="1"/>
          <p:nvPr/>
        </p:nvSpPr>
        <p:spPr>
          <a:xfrm>
            <a:off x="2179637" y="44450"/>
            <a:ext cx="498475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3600" b="1">
                <a:latin typeface="黑体" panose="02010609060101010101" pitchFamily="49" charset="-122"/>
                <a:ea typeface="黑体" panose="02010609060101010101" pitchFamily="49" charset="-122"/>
              </a:rPr>
              <a:t>第三节 氢原子结构</a:t>
            </a:r>
            <a:endParaRPr lang="zh-CN" altLang="en-US" sz="3600" b="1">
              <a:latin typeface="黑体" panose="02010609060101010101" pitchFamily="49" charset="-122"/>
              <a:ea typeface="黑体" panose="02010609060101010101" pitchFamily="49" charset="-122"/>
            </a:endParaRPr>
          </a:p>
        </p:txBody>
      </p:sp>
      <p:sp>
        <p:nvSpPr>
          <p:cNvPr id="1048684" name="文本框 1048683"/>
          <p:cNvSpPr txBox="1"/>
          <p:nvPr/>
        </p:nvSpPr>
        <p:spPr>
          <a:xfrm>
            <a:off x="288925" y="765175"/>
            <a:ext cx="8855075"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latin typeface="黑体" panose="02010609060101010101" pitchFamily="49" charset="-122"/>
                <a:ea typeface="黑体" panose="02010609060101010101" pitchFamily="49" charset="-122"/>
              </a:rPr>
              <a:t>一</a:t>
            </a:r>
            <a:r>
              <a:rPr lang="zh-CN" altLang="en-US" b="1"/>
              <a:t>、</a:t>
            </a:r>
            <a:r>
              <a:rPr lang="zh-CN" altLang="en-US" b="1">
                <a:latin typeface="黑体" panose="02010609060101010101" pitchFamily="49" charset="-122"/>
                <a:ea typeface="黑体" panose="02010609060101010101" pitchFamily="49" charset="-122"/>
              </a:rPr>
              <a:t> 氢原子的薛定谔方程及其解</a:t>
            </a:r>
            <a:endParaRPr lang="zh-CN" altLang="en-US" b="1">
              <a:latin typeface="黑体" panose="02010609060101010101" pitchFamily="49" charset="-122"/>
              <a:ea typeface="黑体" panose="02010609060101010101" pitchFamily="49" charset="-122"/>
            </a:endParaRPr>
          </a:p>
        </p:txBody>
      </p:sp>
      <p:sp>
        <p:nvSpPr>
          <p:cNvPr id="1048685" name="文本框 1048684"/>
          <p:cNvSpPr txBox="1"/>
          <p:nvPr/>
        </p:nvSpPr>
        <p:spPr>
          <a:xfrm>
            <a:off x="279400" y="1419225"/>
            <a:ext cx="8855075" cy="10668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latin typeface="黑体" panose="02010609060101010101" pitchFamily="49" charset="-122"/>
                <a:ea typeface="黑体" panose="02010609060101010101" pitchFamily="49" charset="-122"/>
              </a:rPr>
              <a:t>1926</a:t>
            </a:r>
            <a:r>
              <a:rPr lang="zh-CN" altLang="en-US" b="1">
                <a:latin typeface="黑体" panose="02010609060101010101" pitchFamily="49" charset="-122"/>
                <a:ea typeface="黑体" panose="02010609060101010101" pitchFamily="49" charset="-122"/>
              </a:rPr>
              <a:t>年薛定谔</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奥地利</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建立了描述电子运动状态的波动方程</a:t>
            </a:r>
            <a:endParaRPr lang="zh-CN" altLang="en-US" b="1">
              <a:latin typeface="黑体" panose="02010609060101010101" pitchFamily="49" charset="-122"/>
              <a:ea typeface="黑体" panose="02010609060101010101" pitchFamily="49" charset="-122"/>
            </a:endParaRPr>
          </a:p>
        </p:txBody>
      </p:sp>
      <p:pic>
        <p:nvPicPr>
          <p:cNvPr id="2097191" name="内容占位符 2097190"/>
          <p:cNvPicPr/>
          <p:nvPr>
            <p:ph sz="half" idx="1"/>
          </p:nvPr>
        </p:nvPicPr>
        <p:blipFill>
          <a:blip r:embed="rId1"/>
          <a:srcRect/>
          <a:stretch>
            <a:fillRect/>
          </a:stretch>
        </p:blipFill>
        <p:spPr bwMode="auto">
          <a:xfrm>
            <a:off x="1116012" y="2565400"/>
            <a:ext cx="7343775" cy="1651000"/>
          </a:xfrm>
          <a:prstGeom prst="rect">
            <a:avLst/>
          </a:prstGeom>
          <a:noFill/>
          <a:ln>
            <a:noFill/>
          </a:ln>
        </p:spPr>
      </p:pic>
      <p:sp>
        <p:nvSpPr>
          <p:cNvPr id="1048686" name="文本框 1048685"/>
          <p:cNvSpPr txBox="1"/>
          <p:nvPr/>
        </p:nvSpPr>
        <p:spPr>
          <a:xfrm>
            <a:off x="288925" y="4865687"/>
            <a:ext cx="8855075"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latin typeface="黑体" panose="02010609060101010101" pitchFamily="49" charset="-122"/>
                <a:ea typeface="黑体" panose="02010609060101010101" pitchFamily="49" charset="-122"/>
              </a:rPr>
              <a:t>1.</a:t>
            </a:r>
            <a:r>
              <a:rPr lang="zh-CN" altLang="en-US" b="1">
                <a:latin typeface="黑体" panose="02010609060101010101" pitchFamily="49" charset="-122"/>
                <a:ea typeface="黑体" panose="02010609060101010101" pitchFamily="49" charset="-122"/>
              </a:rPr>
              <a:t>为解出薛定谔方程</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将直角坐标</a:t>
            </a:r>
            <a:r>
              <a:rPr lang="zh-CN" altLang="en-US" b="1">
                <a:solidFill>
                  <a:schemeClr val="accent2"/>
                </a:solidFill>
                <a:latin typeface="黑体" panose="02010609060101010101" pitchFamily="49" charset="-122"/>
                <a:ea typeface="黑体" panose="02010609060101010101" pitchFamily="49" charset="-122"/>
              </a:rPr>
              <a:t>转换为</a:t>
            </a:r>
            <a:r>
              <a:rPr lang="zh-CN" altLang="en-US" b="1">
                <a:latin typeface="黑体" panose="02010609060101010101" pitchFamily="49" charset="-122"/>
                <a:ea typeface="黑体" panose="02010609060101010101" pitchFamily="49" charset="-122"/>
              </a:rPr>
              <a:t>球坐标</a:t>
            </a:r>
            <a:endParaRPr lang="zh-CN" altLang="en-US" b="1">
              <a:latin typeface="黑体" panose="02010609060101010101" pitchFamily="49" charset="-122"/>
              <a:ea typeface="黑体" panose="02010609060101010101" pitchFamily="49" charset="-122"/>
            </a:endParaRPr>
          </a:p>
        </p:txBody>
      </p:sp>
      <p:pic>
        <p:nvPicPr>
          <p:cNvPr id="2097192" name="内容占位符 2097191"/>
          <p:cNvPicPr/>
          <p:nvPr>
            <p:ph sz="half" idx="2"/>
          </p:nvPr>
        </p:nvPicPr>
        <p:blipFill>
          <a:blip r:embed="rId2"/>
          <a:srcRect/>
          <a:stretch>
            <a:fillRect/>
          </a:stretch>
        </p:blipFill>
        <p:spPr bwMode="auto">
          <a:xfrm>
            <a:off x="396875" y="5519737"/>
            <a:ext cx="8496300" cy="1004887"/>
          </a:xfrm>
          <a:prstGeom prst="rect">
            <a:avLst/>
          </a:prstGeom>
          <a:noFill/>
          <a:ln>
            <a:noFill/>
          </a:ln>
        </p:spPr>
      </p:pic>
      <p:sp>
        <p:nvSpPr>
          <p:cNvPr id="1048687" name="文本框 1048686"/>
          <p:cNvSpPr txBox="1"/>
          <p:nvPr/>
        </p:nvSpPr>
        <p:spPr>
          <a:xfrm>
            <a:off x="2555875" y="2060575"/>
            <a:ext cx="6296025" cy="396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000"/>
              <a:t>*此方程在量子力学中地位</a:t>
            </a:r>
            <a:r>
              <a:rPr lang="en-US" altLang="zh-CN" sz="2000"/>
              <a:t>=</a:t>
            </a:r>
            <a:r>
              <a:rPr lang="zh-CN" altLang="en-US" sz="2000"/>
              <a:t>牛顿方程在经典力学中地位</a:t>
            </a:r>
            <a:endParaRPr lang="zh-CN" altLang="en-US" sz="2000"/>
          </a:p>
        </p:txBody>
      </p:sp>
      <p:sp>
        <p:nvSpPr>
          <p:cNvPr id="1048688" name="文本框 1048687"/>
          <p:cNvSpPr txBox="1"/>
          <p:nvPr/>
        </p:nvSpPr>
        <p:spPr>
          <a:xfrm>
            <a:off x="1260475" y="4313237"/>
            <a:ext cx="6407150" cy="3968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000" i="1"/>
              <a:t>*电子的状态函数在三维坐标系中表达为一定的立体图形</a:t>
            </a:r>
            <a:endParaRPr lang="zh-CN" altLang="en-US" sz="2000" i="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rot="0">
          <a:off x="0" y="0"/>
          <a:ext cx="0" cy="0"/>
          <a:chOff x="0" y="0"/>
          <a:chExt cx="0" cy="0"/>
        </a:xfrm>
      </p:grpSpPr>
      <p:sp>
        <p:nvSpPr>
          <p:cNvPr id="1048692" name="文本框 1048691"/>
          <p:cNvSpPr txBox="1"/>
          <p:nvPr/>
        </p:nvSpPr>
        <p:spPr>
          <a:xfrm>
            <a:off x="279400" y="188912"/>
            <a:ext cx="8855075"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ea typeface="黑体" panose="02010609060101010101" pitchFamily="49" charset="-122"/>
              </a:rPr>
              <a:t>2.</a:t>
            </a:r>
            <a:r>
              <a:rPr lang="zh-CN" altLang="en-US" sz="2800" b="1">
                <a:ea typeface="黑体" panose="02010609060101010101" pitchFamily="49" charset="-122"/>
              </a:rPr>
              <a:t>将波函数</a:t>
            </a:r>
            <a:r>
              <a:rPr lang="el-GR" altLang="zh-CN" sz="2800" b="1">
                <a:ea typeface="黑体" panose="02010609060101010101" pitchFamily="49" charset="-122"/>
              </a:rPr>
              <a:t>ψ</a:t>
            </a:r>
            <a:r>
              <a:rPr lang="zh-CN" altLang="en-US" sz="2800" b="1">
                <a:ea typeface="黑体" panose="02010609060101010101" pitchFamily="49" charset="-122"/>
              </a:rPr>
              <a:t>看作三个独立变量</a:t>
            </a:r>
            <a:r>
              <a:rPr lang="en-US" altLang="zh-CN" sz="2800" b="1">
                <a:ea typeface="黑体" panose="02010609060101010101" pitchFamily="49" charset="-122"/>
              </a:rPr>
              <a:t>r,</a:t>
            </a:r>
            <a:r>
              <a:rPr lang="el-GR" altLang="zh-CN" sz="2800" b="1">
                <a:ea typeface="黑体" panose="02010609060101010101" pitchFamily="49" charset="-122"/>
              </a:rPr>
              <a:t>θ</a:t>
            </a:r>
            <a:r>
              <a:rPr lang="en-US" altLang="zh-CN" sz="2800" b="1">
                <a:ea typeface="黑体" panose="02010609060101010101" pitchFamily="49" charset="-122"/>
              </a:rPr>
              <a:t>,</a:t>
            </a:r>
            <a:r>
              <a:rPr lang="el-GR" altLang="zh-CN" sz="2800" b="1">
                <a:ea typeface="黑体" panose="02010609060101010101" pitchFamily="49" charset="-122"/>
              </a:rPr>
              <a:t>Φ</a:t>
            </a:r>
            <a:r>
              <a:rPr lang="zh-CN" altLang="en-US" sz="2800" b="1">
                <a:ea typeface="黑体" panose="02010609060101010101" pitchFamily="49" charset="-122"/>
              </a:rPr>
              <a:t>的函数</a:t>
            </a:r>
            <a:r>
              <a:rPr lang="en-US" altLang="zh-CN" sz="2800" b="1">
                <a:ea typeface="黑体" panose="02010609060101010101" pitchFamily="49" charset="-122"/>
              </a:rPr>
              <a:t>,</a:t>
            </a:r>
            <a:r>
              <a:rPr lang="zh-CN" altLang="en-US" sz="2800" b="1">
                <a:ea typeface="黑体" panose="02010609060101010101" pitchFamily="49" charset="-122"/>
              </a:rPr>
              <a:t>通过</a:t>
            </a:r>
            <a:r>
              <a:rPr lang="zh-CN" altLang="en-US" sz="2800" b="1">
                <a:solidFill>
                  <a:schemeClr val="accent2"/>
                </a:solidFill>
                <a:ea typeface="黑体" panose="02010609060101010101" pitchFamily="49" charset="-122"/>
              </a:rPr>
              <a:t>变量分离法</a:t>
            </a:r>
            <a:r>
              <a:rPr lang="zh-CN" altLang="el-GR" sz="2800" b="1">
                <a:ea typeface="黑体" panose="02010609060101010101" pitchFamily="49" charset="-122"/>
              </a:rPr>
              <a:t>得到三个常微分方程</a:t>
            </a:r>
            <a:endParaRPr lang="zh-CN" altLang="el-GR" sz="2800" b="1">
              <a:ea typeface="黑体" panose="02010609060101010101" pitchFamily="49" charset="-122"/>
            </a:endParaRPr>
          </a:p>
        </p:txBody>
      </p:sp>
      <p:pic>
        <p:nvPicPr>
          <p:cNvPr id="2097193" name="内容占位符 2097192"/>
          <p:cNvPicPr/>
          <p:nvPr>
            <p:ph sz="half" idx="1"/>
          </p:nvPr>
        </p:nvPicPr>
        <p:blipFill>
          <a:blip r:embed="rId1"/>
          <a:srcRect/>
          <a:stretch>
            <a:fillRect/>
          </a:stretch>
        </p:blipFill>
        <p:spPr bwMode="auto">
          <a:xfrm>
            <a:off x="4818062" y="692150"/>
            <a:ext cx="4217987" cy="455612"/>
          </a:xfrm>
          <a:prstGeom prst="rect">
            <a:avLst/>
          </a:prstGeom>
          <a:noFill/>
          <a:ln>
            <a:noFill/>
          </a:ln>
        </p:spPr>
      </p:pic>
      <p:pic>
        <p:nvPicPr>
          <p:cNvPr id="2097194" name="内容占位符 2097193"/>
          <p:cNvPicPr/>
          <p:nvPr>
            <p:ph sz="half" idx="2"/>
          </p:nvPr>
        </p:nvPicPr>
        <p:blipFill>
          <a:blip r:embed="rId2"/>
          <a:srcRect/>
          <a:stretch>
            <a:fillRect/>
          </a:stretch>
        </p:blipFill>
        <p:spPr bwMode="auto">
          <a:xfrm>
            <a:off x="741362" y="1092200"/>
            <a:ext cx="7991475" cy="4641850"/>
          </a:xfrm>
          <a:prstGeom prst="rect">
            <a:avLst/>
          </a:prstGeom>
          <a:noFill/>
          <a:ln>
            <a:noFill/>
          </a:ln>
        </p:spPr>
      </p:pic>
      <p:sp>
        <p:nvSpPr>
          <p:cNvPr id="1048693" name="文本框 1048692"/>
          <p:cNvSpPr txBox="1"/>
          <p:nvPr/>
        </p:nvSpPr>
        <p:spPr>
          <a:xfrm>
            <a:off x="180975" y="5743575"/>
            <a:ext cx="8855075" cy="854075"/>
          </a:xfrm>
          <a:prstGeom prst="rect">
            <a:avLst/>
          </a:prstGeom>
          <a:noFill/>
          <a:ln>
            <a:noFill/>
          </a:ln>
        </p:spPr>
        <p:txBody>
          <a:bodyPr vert="horz" lIns="0" tIns="0" rIns="0" bIns="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ea typeface="黑体" panose="02010609060101010101" pitchFamily="49" charset="-122"/>
              </a:rPr>
              <a:t>n</a:t>
            </a:r>
            <a:r>
              <a:rPr lang="zh-CN" altLang="en-US" sz="2800" b="1">
                <a:ea typeface="黑体" panose="02010609060101010101" pitchFamily="49" charset="-122"/>
              </a:rPr>
              <a:t>称</a:t>
            </a:r>
            <a:r>
              <a:rPr lang="zh-CN" altLang="en-US" sz="2800" b="1">
                <a:solidFill>
                  <a:srgbClr val="FF0000"/>
                </a:solidFill>
                <a:ea typeface="黑体" panose="02010609060101010101" pitchFamily="49" charset="-122"/>
              </a:rPr>
              <a:t>为主量子数</a:t>
            </a:r>
            <a:r>
              <a:rPr lang="en-US" altLang="zh-CN" sz="2800" b="1">
                <a:ea typeface="黑体" panose="02010609060101010101" pitchFamily="49" charset="-122"/>
              </a:rPr>
              <a:t>,</a:t>
            </a:r>
            <a:r>
              <a:rPr lang="zh-CN" altLang="en-US" sz="2800" b="1">
                <a:solidFill>
                  <a:schemeClr val="accent2"/>
                </a:solidFill>
                <a:ea typeface="黑体" panose="02010609060101010101" pitchFamily="49" charset="-122"/>
              </a:rPr>
              <a:t>决定氢原子各轨道的能量</a:t>
            </a:r>
            <a:r>
              <a:rPr lang="en-US" altLang="zh-CN" sz="2800" b="1">
                <a:ea typeface="黑体" panose="02010609060101010101" pitchFamily="49" charset="-122"/>
              </a:rPr>
              <a:t>.n=</a:t>
            </a:r>
            <a:r>
              <a:rPr lang="en-US" altLang="zh-CN" sz="2800" b="1" i="1">
                <a:ea typeface="黑体" panose="02010609060101010101" pitchFamily="49" charset="-122"/>
              </a:rPr>
              <a:t>l</a:t>
            </a:r>
            <a:r>
              <a:rPr lang="en-US" altLang="zh-CN" sz="2800" b="1">
                <a:ea typeface="黑体" panose="02010609060101010101" pitchFamily="49" charset="-122"/>
              </a:rPr>
              <a:t>+1+</a:t>
            </a:r>
            <a:r>
              <a:rPr lang="el-GR" altLang="zh-CN" sz="2800" b="1">
                <a:ea typeface="黑体" panose="02010609060101010101" pitchFamily="49" charset="-122"/>
              </a:rPr>
              <a:t>λ</a:t>
            </a:r>
            <a:r>
              <a:rPr lang="en-US" altLang="zh-CN" sz="2800" b="1">
                <a:ea typeface="黑体" panose="02010609060101010101" pitchFamily="49" charset="-122"/>
              </a:rPr>
              <a:t>(</a:t>
            </a:r>
            <a:r>
              <a:rPr lang="el-GR" altLang="zh-CN" sz="2800" b="1">
                <a:ea typeface="黑体" panose="02010609060101010101" pitchFamily="49" charset="-122"/>
              </a:rPr>
              <a:t>λ</a:t>
            </a:r>
            <a:r>
              <a:rPr lang="zh-CN" altLang="en-US" sz="2800" b="1">
                <a:ea typeface="黑体" panose="02010609060101010101" pitchFamily="49" charset="-122"/>
              </a:rPr>
              <a:t>为包括</a:t>
            </a:r>
            <a:r>
              <a:rPr lang="en-US" altLang="zh-CN" sz="2800" b="1">
                <a:ea typeface="黑体" panose="02010609060101010101" pitchFamily="49" charset="-122"/>
              </a:rPr>
              <a:t>0</a:t>
            </a:r>
            <a:r>
              <a:rPr lang="zh-CN" altLang="en-US" sz="2800" b="1">
                <a:ea typeface="黑体" panose="02010609060101010101" pitchFamily="49" charset="-122"/>
              </a:rPr>
              <a:t>的正整数</a:t>
            </a:r>
            <a:r>
              <a:rPr lang="en-US" altLang="zh-CN" sz="2800" b="1">
                <a:ea typeface="黑体" panose="02010609060101010101" pitchFamily="49" charset="-122"/>
              </a:rPr>
              <a:t>);</a:t>
            </a:r>
            <a:r>
              <a:rPr lang="zh-CN" altLang="en-US" sz="2800" b="1">
                <a:ea typeface="黑体" panose="02010609060101010101" pitchFamily="49" charset="-122"/>
              </a:rPr>
              <a:t>当</a:t>
            </a:r>
            <a:r>
              <a:rPr lang="en-US" altLang="zh-CN" sz="2800" b="1">
                <a:solidFill>
                  <a:srgbClr val="FF00FF"/>
                </a:solidFill>
                <a:ea typeface="黑体" panose="02010609060101010101" pitchFamily="49" charset="-122"/>
              </a:rPr>
              <a:t>n=1,2,3,…</a:t>
            </a:r>
            <a:r>
              <a:rPr lang="zh-CN" altLang="en-US" sz="2800" b="1">
                <a:solidFill>
                  <a:srgbClr val="FF00FF"/>
                </a:solidFill>
                <a:ea typeface="黑体" panose="02010609060101010101" pitchFamily="49" charset="-122"/>
              </a:rPr>
              <a:t>时</a:t>
            </a:r>
            <a:r>
              <a:rPr lang="en-US" altLang="zh-CN" sz="2800" b="1">
                <a:solidFill>
                  <a:srgbClr val="FF00FF"/>
                </a:solidFill>
                <a:ea typeface="黑体" panose="02010609060101010101" pitchFamily="49" charset="-122"/>
              </a:rPr>
              <a:t>,</a:t>
            </a:r>
            <a:r>
              <a:rPr lang="en-US" altLang="zh-CN" sz="2800" b="1" i="1">
                <a:solidFill>
                  <a:srgbClr val="FF00FF"/>
                </a:solidFill>
                <a:ea typeface="黑体" panose="02010609060101010101" pitchFamily="49" charset="-122"/>
              </a:rPr>
              <a:t>l</a:t>
            </a:r>
            <a:r>
              <a:rPr lang="zh-CN" altLang="en-US" sz="2800" b="1">
                <a:solidFill>
                  <a:srgbClr val="FF00FF"/>
                </a:solidFill>
                <a:ea typeface="黑体" panose="02010609060101010101" pitchFamily="49" charset="-122"/>
              </a:rPr>
              <a:t>的许可值</a:t>
            </a:r>
            <a:r>
              <a:rPr lang="en-US" altLang="zh-CN" sz="2800" b="1">
                <a:solidFill>
                  <a:srgbClr val="FF00FF"/>
                </a:solidFill>
                <a:ea typeface="黑体" panose="02010609060101010101" pitchFamily="49" charset="-122"/>
              </a:rPr>
              <a:t>0,1,2,…(n-1)</a:t>
            </a:r>
            <a:endParaRPr lang="en-US" altLang="zh-CN" sz="2800" b="1">
              <a:solidFill>
                <a:srgbClr val="FF00FF"/>
              </a:solidFill>
              <a:ea typeface="黑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rot="0">
          <a:off x="0" y="0"/>
          <a:ext cx="0" cy="0"/>
          <a:chOff x="0" y="0"/>
          <a:chExt cx="0" cy="0"/>
        </a:xfrm>
      </p:grpSpPr>
      <p:pic>
        <p:nvPicPr>
          <p:cNvPr id="2097195" name="图片 2097194"/>
          <p:cNvPicPr/>
          <p:nvPr/>
        </p:nvPicPr>
        <p:blipFill>
          <a:blip r:embed="rId1"/>
          <a:srcRect/>
          <a:stretch>
            <a:fillRect/>
          </a:stretch>
        </p:blipFill>
        <p:spPr>
          <a:xfrm>
            <a:off x="107950" y="765175"/>
            <a:ext cx="9072562" cy="4995862"/>
          </a:xfrm>
          <a:prstGeom prst="rect">
            <a:avLst/>
          </a:prstGeom>
          <a:noFill/>
          <a:ln>
            <a:noFill/>
          </a:ln>
        </p:spPr>
      </p:pic>
      <p:pic>
        <p:nvPicPr>
          <p:cNvPr id="2097196" name="图片 2097195" descr="2-a"/>
          <p:cNvPicPr/>
          <p:nvPr/>
        </p:nvPicPr>
        <p:blipFill>
          <a:blip r:embed="rId2"/>
          <a:srcRect/>
          <a:stretch>
            <a:fillRect/>
          </a:stretch>
        </p:blipFill>
        <p:spPr>
          <a:xfrm>
            <a:off x="0" y="6021387"/>
            <a:ext cx="9140825" cy="8366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rot="0">
          <a:off x="0" y="0"/>
          <a:ext cx="0" cy="0"/>
          <a:chOff x="0" y="0"/>
          <a:chExt cx="0" cy="0"/>
        </a:xfrm>
      </p:grpSpPr>
      <p:pic>
        <p:nvPicPr>
          <p:cNvPr id="2097197" name="图片 2097196"/>
          <p:cNvPicPr/>
          <p:nvPr/>
        </p:nvPicPr>
        <p:blipFill>
          <a:blip r:embed="rId1"/>
          <a:srcRect/>
          <a:stretch>
            <a:fillRect/>
          </a:stretch>
        </p:blipFill>
        <p:spPr>
          <a:xfrm>
            <a:off x="900112" y="260350"/>
            <a:ext cx="7561262" cy="4184650"/>
          </a:xfrm>
          <a:prstGeom prst="rect">
            <a:avLst/>
          </a:prstGeom>
          <a:noFill/>
          <a:ln>
            <a:noFill/>
          </a:ln>
        </p:spPr>
      </p:pic>
      <p:sp>
        <p:nvSpPr>
          <p:cNvPr id="1048696" name="文本框 1048695"/>
          <p:cNvSpPr txBox="1"/>
          <p:nvPr/>
        </p:nvSpPr>
        <p:spPr>
          <a:xfrm>
            <a:off x="288925" y="4724400"/>
            <a:ext cx="8855075" cy="13731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ea typeface="黑体" panose="02010609060101010101" pitchFamily="49" charset="-122"/>
              </a:rPr>
              <a:t>3.</a:t>
            </a:r>
            <a:r>
              <a:rPr lang="zh-CN" altLang="en-US" sz="2800" b="1">
                <a:ea typeface="黑体" panose="02010609060101010101" pitchFamily="49" charset="-122"/>
              </a:rPr>
              <a:t>将分别解出的三个函数解</a:t>
            </a:r>
            <a:r>
              <a:rPr lang="zh-CN" altLang="en-US" sz="2800" b="1">
                <a:solidFill>
                  <a:schemeClr val="accent2"/>
                </a:solidFill>
                <a:ea typeface="黑体" panose="02010609060101010101" pitchFamily="49" charset="-122"/>
              </a:rPr>
              <a:t>相乘</a:t>
            </a:r>
            <a:r>
              <a:rPr lang="zh-CN" altLang="en-US" sz="2800" b="1">
                <a:ea typeface="黑体" panose="02010609060101010101" pitchFamily="49" charset="-122"/>
              </a:rPr>
              <a:t>得到波函数</a:t>
            </a:r>
            <a:r>
              <a:rPr lang="el-GR" altLang="zh-CN" sz="2800" b="1" i="1">
                <a:ea typeface="黑体" panose="02010609060101010101" pitchFamily="49" charset="-122"/>
              </a:rPr>
              <a:t>ψ</a:t>
            </a:r>
            <a:r>
              <a:rPr lang="en-US" altLang="zh-CN" sz="2800" b="1">
                <a:ea typeface="黑体" panose="02010609060101010101" pitchFamily="49" charset="-122"/>
              </a:rPr>
              <a:t>(</a:t>
            </a:r>
            <a:r>
              <a:rPr lang="el-GR" altLang="zh-CN" sz="2800" b="1" i="1">
                <a:ea typeface="黑体" panose="02010609060101010101" pitchFamily="49" charset="-122"/>
              </a:rPr>
              <a:t>r,θ</a:t>
            </a:r>
            <a:r>
              <a:rPr lang="en-US" altLang="zh-CN" sz="2800" b="1" i="1">
                <a:ea typeface="黑体" panose="02010609060101010101" pitchFamily="49" charset="-122"/>
              </a:rPr>
              <a:t>,</a:t>
            </a:r>
            <a:r>
              <a:rPr lang="el-GR" altLang="zh-CN" sz="2800" b="1" i="1">
                <a:ea typeface="黑体" panose="02010609060101010101" pitchFamily="49" charset="-122"/>
              </a:rPr>
              <a:t>Φ</a:t>
            </a:r>
            <a:r>
              <a:rPr lang="en-US" altLang="zh-CN" sz="2800" b="1">
                <a:ea typeface="黑体" panose="02010609060101010101" pitchFamily="49" charset="-122"/>
              </a:rPr>
              <a:t>)</a:t>
            </a:r>
            <a:r>
              <a:rPr lang="zh-CN" altLang="en-US" sz="2800" b="1">
                <a:ea typeface="黑体" panose="02010609060101010101" pitchFamily="49" charset="-122"/>
              </a:rPr>
              <a:t>的函数解</a:t>
            </a:r>
            <a:r>
              <a:rPr lang="en-US" altLang="zh-CN" sz="2800" b="1">
                <a:ea typeface="黑体" panose="02010609060101010101" pitchFamily="49" charset="-122"/>
              </a:rPr>
              <a:t>(</a:t>
            </a:r>
            <a:r>
              <a:rPr lang="zh-CN" altLang="en-US" sz="2800" b="1">
                <a:ea typeface="黑体" panose="02010609060101010101" pitchFamily="49" charset="-122"/>
              </a:rPr>
              <a:t>如</a:t>
            </a:r>
            <a:r>
              <a:rPr lang="en-US" altLang="zh-CN" sz="2800" b="1">
                <a:ea typeface="黑体" panose="02010609060101010101" pitchFamily="49" charset="-122"/>
              </a:rPr>
              <a:t>P205</a:t>
            </a:r>
            <a:r>
              <a:rPr lang="zh-CN" altLang="en-US" sz="2800" b="1">
                <a:ea typeface="黑体" panose="02010609060101010101" pitchFamily="49" charset="-122"/>
              </a:rPr>
              <a:t>表</a:t>
            </a:r>
            <a:r>
              <a:rPr lang="en-US" altLang="zh-CN" sz="2800" b="1">
                <a:ea typeface="黑体" panose="02010609060101010101" pitchFamily="49" charset="-122"/>
              </a:rPr>
              <a:t>1),</a:t>
            </a:r>
            <a:r>
              <a:rPr lang="zh-CN" altLang="en-US" sz="2800" b="1">
                <a:ea typeface="黑体" panose="02010609060101010101" pitchFamily="49" charset="-122"/>
              </a:rPr>
              <a:t>这种表达电子运动状态的函数</a:t>
            </a:r>
            <a:r>
              <a:rPr lang="el-GR" altLang="zh-CN" sz="2800" b="1" i="1">
                <a:ea typeface="黑体" panose="02010609060101010101" pitchFamily="49" charset="-122"/>
              </a:rPr>
              <a:t>ψ</a:t>
            </a:r>
            <a:r>
              <a:rPr lang="zh-CN" altLang="en-US" sz="2800" b="1">
                <a:ea typeface="黑体" panose="02010609060101010101" pitchFamily="49" charset="-122"/>
              </a:rPr>
              <a:t>称为原子轨道</a:t>
            </a:r>
            <a:r>
              <a:rPr lang="en-US" altLang="zh-CN" sz="2800" b="1">
                <a:ea typeface="黑体" panose="02010609060101010101" pitchFamily="49" charset="-122"/>
              </a:rPr>
              <a:t>.</a:t>
            </a:r>
            <a:endParaRPr lang="en-US" altLang="zh-CN" sz="2800" b="1">
              <a:ea typeface="黑体" panose="02010609060101010101" pitchFamily="49" charset="-122"/>
            </a:endParaRPr>
          </a:p>
        </p:txBody>
      </p:sp>
      <p:pic>
        <p:nvPicPr>
          <p:cNvPr id="2097198" name="图片 2097197" descr="2-a"/>
          <p:cNvPicPr/>
          <p:nvPr/>
        </p:nvPicPr>
        <p:blipFill>
          <a:blip r:embed="rId2"/>
          <a:srcRect/>
          <a:stretch>
            <a:fillRect/>
          </a:stretch>
        </p:blipFill>
        <p:spPr>
          <a:xfrm>
            <a:off x="0" y="6021387"/>
            <a:ext cx="9140825" cy="8366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rot="0">
          <a:off x="0" y="0"/>
          <a:ext cx="0" cy="0"/>
          <a:chOff x="0" y="0"/>
          <a:chExt cx="0" cy="0"/>
        </a:xfrm>
      </p:grpSpPr>
      <p:sp>
        <p:nvSpPr>
          <p:cNvPr id="1048697" name="文本框 1048696"/>
          <p:cNvSpPr txBox="1"/>
          <p:nvPr/>
        </p:nvSpPr>
        <p:spPr>
          <a:xfrm>
            <a:off x="250825" y="188912"/>
            <a:ext cx="8642350" cy="21463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800" b="1">
                <a:solidFill>
                  <a:srgbClr val="FF0000"/>
                </a:solidFill>
              </a:rPr>
              <a:t>总结：</a:t>
            </a:r>
            <a:endParaRPr lang="zh-CN" altLang="en-US" sz="2800" b="1">
              <a:solidFill>
                <a:srgbClr val="FF0000"/>
              </a:solidFill>
            </a:endParaRPr>
          </a:p>
          <a:p>
            <a:pPr marL="0" lvl="0" indent="0">
              <a:spcBef>
                <a:spcPct val="0"/>
              </a:spcBef>
              <a:buFontTx/>
              <a:buNone/>
            </a:pPr>
            <a:endParaRPr lang="zh-CN" altLang="en-US" sz="2400" b="1">
              <a:solidFill>
                <a:srgbClr val="FF0000"/>
              </a:solidFill>
            </a:endParaRPr>
          </a:p>
          <a:p>
            <a:pPr marL="0" lvl="0" indent="0">
              <a:lnSpc>
                <a:spcPct val="115000"/>
              </a:lnSpc>
              <a:spcBef>
                <a:spcPct val="0"/>
              </a:spcBef>
              <a:buFontTx/>
              <a:buNone/>
            </a:pPr>
            <a:r>
              <a:rPr lang="en-US" altLang="zh-CN" sz="2400" b="1"/>
              <a:t>1. </a:t>
            </a:r>
            <a:r>
              <a:rPr lang="zh-CN" altLang="en-US" sz="2400" b="1"/>
              <a:t>原子体系薛定谔方程的解是一个包括三个常数项</a:t>
            </a:r>
            <a:r>
              <a:rPr lang="en-US" altLang="zh-CN" sz="2400" b="1" i="1"/>
              <a:t>n</a:t>
            </a:r>
            <a:r>
              <a:rPr lang="en-US" altLang="zh-CN" sz="2400" b="1"/>
              <a:t>, </a:t>
            </a:r>
            <a:r>
              <a:rPr lang="en-US" altLang="zh-CN" sz="2400" b="1" i="1"/>
              <a:t>l</a:t>
            </a:r>
            <a:r>
              <a:rPr lang="en-US" altLang="zh-CN" sz="2400" b="1"/>
              <a:t>, </a:t>
            </a:r>
            <a:r>
              <a:rPr lang="en-US" altLang="zh-CN" sz="2400" b="1" i="1"/>
              <a:t>m</a:t>
            </a:r>
            <a:r>
              <a:rPr lang="zh-CN" altLang="en-US" sz="2400" b="1"/>
              <a:t>的三变 </a:t>
            </a:r>
            <a:endParaRPr lang="zh-CN" altLang="en-US" sz="2400" b="1"/>
          </a:p>
          <a:p>
            <a:pPr marL="0" lvl="0" indent="0">
              <a:lnSpc>
                <a:spcPct val="115000"/>
              </a:lnSpc>
              <a:spcBef>
                <a:spcPct val="0"/>
              </a:spcBef>
              <a:buFontTx/>
              <a:buNone/>
            </a:pPr>
            <a:r>
              <a:rPr lang="zh-CN" altLang="en-US" sz="2400" b="1"/>
              <a:t>    量函数</a:t>
            </a:r>
            <a:r>
              <a:rPr lang="en-US" altLang="zh-CN" sz="2400" b="1"/>
              <a:t>. </a:t>
            </a:r>
            <a:r>
              <a:rPr lang="zh-CN" altLang="en-US" sz="2400" b="1"/>
              <a:t>表示为</a:t>
            </a:r>
            <a:r>
              <a:rPr lang="el-GR" altLang="zh-CN" sz="2400" b="1">
                <a:ea typeface="Times New Roman" panose="02020603050405020304" pitchFamily="18" charset="0"/>
              </a:rPr>
              <a:t>Ψ</a:t>
            </a:r>
            <a:r>
              <a:rPr lang="en-US" altLang="zh-CN" sz="2400" b="1" i="1" baseline="-25000">
                <a:ea typeface="Times New Roman" panose="02020603050405020304" pitchFamily="18" charset="0"/>
              </a:rPr>
              <a:t>n</a:t>
            </a:r>
            <a:r>
              <a:rPr lang="en-US" altLang="zh-CN" sz="2400" b="1" baseline="-25000">
                <a:ea typeface="Times New Roman" panose="02020603050405020304" pitchFamily="18" charset="0"/>
              </a:rPr>
              <a:t>,</a:t>
            </a:r>
            <a:r>
              <a:rPr lang="en-US" altLang="zh-CN" sz="2400" b="1" i="1" baseline="-25000">
                <a:ea typeface="Times New Roman" panose="02020603050405020304" pitchFamily="18" charset="0"/>
              </a:rPr>
              <a:t>l</a:t>
            </a:r>
            <a:r>
              <a:rPr lang="en-US" altLang="zh-CN" sz="2400" b="1" baseline="-25000">
                <a:ea typeface="Times New Roman" panose="02020603050405020304" pitchFamily="18" charset="0"/>
              </a:rPr>
              <a:t>,</a:t>
            </a:r>
            <a:r>
              <a:rPr lang="en-US" altLang="zh-CN" sz="2400" b="1" i="1" baseline="-25000">
                <a:ea typeface="Times New Roman" panose="02020603050405020304" pitchFamily="18" charset="0"/>
              </a:rPr>
              <a:t>m</a:t>
            </a:r>
            <a:r>
              <a:rPr lang="en-US" altLang="zh-CN" sz="2400" b="1">
                <a:ea typeface="Times New Roman" panose="02020603050405020304" pitchFamily="18" charset="0"/>
              </a:rPr>
              <a:t> (</a:t>
            </a:r>
            <a:r>
              <a:rPr lang="en-US" altLang="zh-CN" sz="2400" b="1" i="1">
                <a:ea typeface="Times New Roman" panose="02020603050405020304" pitchFamily="18" charset="0"/>
              </a:rPr>
              <a:t>r</a:t>
            </a:r>
            <a:r>
              <a:rPr lang="en-US" altLang="zh-CN" sz="2400" b="1">
                <a:ea typeface="Times New Roman" panose="02020603050405020304" pitchFamily="18" charset="0"/>
              </a:rPr>
              <a:t>,</a:t>
            </a:r>
            <a:r>
              <a:rPr lang="el-GR" altLang="zh-CN" sz="2400" b="1" i="1">
                <a:ea typeface="Times New Roman" panose="02020603050405020304" pitchFamily="18" charset="0"/>
              </a:rPr>
              <a:t>θ</a:t>
            </a:r>
            <a:r>
              <a:rPr lang="en-US" altLang="zh-CN" sz="2400" b="1" i="1">
                <a:ea typeface="Times New Roman" panose="02020603050405020304" pitchFamily="18" charset="0"/>
              </a:rPr>
              <a:t>,</a:t>
            </a:r>
            <a:r>
              <a:rPr lang="el-GR" altLang="zh-CN" sz="2400" b="1" i="1">
                <a:ea typeface="Times New Roman" panose="02020603050405020304" pitchFamily="18" charset="0"/>
              </a:rPr>
              <a:t>Φ</a:t>
            </a:r>
            <a:r>
              <a:rPr lang="en-US" altLang="zh-CN" sz="2400" b="1">
                <a:ea typeface="Times New Roman" panose="02020603050405020304" pitchFamily="18" charset="0"/>
              </a:rPr>
              <a:t>).  </a:t>
            </a:r>
            <a:r>
              <a:rPr lang="zh-CN" altLang="en-US" sz="2400" b="1">
                <a:ea typeface="Times New Roman" panose="02020603050405020304" pitchFamily="18" charset="0"/>
              </a:rPr>
              <a:t>有无数解。但并不是每个解   </a:t>
            </a:r>
            <a:endParaRPr lang="zh-CN" altLang="en-US" sz="2400" b="1">
              <a:ea typeface="Times New Roman" panose="02020603050405020304" pitchFamily="18" charset="0"/>
            </a:endParaRPr>
          </a:p>
          <a:p>
            <a:pPr marL="0" lvl="0" indent="0">
              <a:lnSpc>
                <a:spcPct val="115000"/>
              </a:lnSpc>
              <a:spcBef>
                <a:spcPct val="0"/>
              </a:spcBef>
              <a:buFontTx/>
              <a:buNone/>
            </a:pPr>
            <a:r>
              <a:rPr lang="zh-CN" altLang="en-US" sz="2400" b="1">
                <a:ea typeface="Times New Roman" panose="02020603050405020304" pitchFamily="18" charset="0"/>
              </a:rPr>
              <a:t>    都合理，都可表示电子运动的一个稳定状态。</a:t>
            </a:r>
            <a:endParaRPr lang="zh-CN" altLang="en-US" sz="2400" b="1">
              <a:ea typeface="Times New Roman" panose="02020603050405020304" pitchFamily="18" charset="0"/>
            </a:endParaRPr>
          </a:p>
        </p:txBody>
      </p:sp>
      <p:sp>
        <p:nvSpPr>
          <p:cNvPr id="1048698" name="文本框 1048697"/>
          <p:cNvSpPr txBox="1"/>
          <p:nvPr/>
        </p:nvSpPr>
        <p:spPr>
          <a:xfrm>
            <a:off x="276225" y="2584450"/>
            <a:ext cx="9020175" cy="1463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25000"/>
              </a:lnSpc>
              <a:spcBef>
                <a:spcPct val="0"/>
              </a:spcBef>
              <a:buFontTx/>
              <a:buNone/>
            </a:pPr>
            <a:r>
              <a:rPr lang="en-US" altLang="zh-CN" sz="2400" b="1"/>
              <a:t>2. </a:t>
            </a:r>
            <a:r>
              <a:rPr lang="zh-CN" altLang="en-US" sz="2400" b="1"/>
              <a:t>只有当</a:t>
            </a:r>
            <a:r>
              <a:rPr lang="en-US" altLang="zh-CN" sz="2400" b="1" i="1"/>
              <a:t>n</a:t>
            </a:r>
            <a:r>
              <a:rPr lang="en-US" altLang="zh-CN" sz="2400" b="1"/>
              <a:t>, </a:t>
            </a:r>
            <a:r>
              <a:rPr lang="en-US" altLang="zh-CN" sz="2400" b="1" i="1"/>
              <a:t>l</a:t>
            </a:r>
            <a:r>
              <a:rPr lang="en-US" altLang="zh-CN" sz="2400" b="1"/>
              <a:t>, </a:t>
            </a:r>
            <a:r>
              <a:rPr lang="en-US" altLang="zh-CN" sz="2400" b="1" i="1"/>
              <a:t>m</a:t>
            </a:r>
            <a:r>
              <a:rPr lang="zh-CN" altLang="en-US" sz="2400" b="1"/>
              <a:t>取一些特定数值时</a:t>
            </a:r>
            <a:r>
              <a:rPr lang="el-GR" altLang="zh-CN" sz="2400" b="1">
                <a:ea typeface="Times New Roman" panose="02020603050405020304" pitchFamily="18" charset="0"/>
              </a:rPr>
              <a:t>ψ</a:t>
            </a:r>
            <a:r>
              <a:rPr lang="zh-CN" altLang="en-US" sz="2400" b="1"/>
              <a:t>才有意义，才可表示电子的 </a:t>
            </a:r>
            <a:endParaRPr lang="zh-CN" altLang="en-US" sz="2400" b="1"/>
          </a:p>
          <a:p>
            <a:pPr marL="0" lvl="0" indent="0">
              <a:lnSpc>
                <a:spcPct val="125000"/>
              </a:lnSpc>
              <a:spcBef>
                <a:spcPct val="0"/>
              </a:spcBef>
              <a:buFontTx/>
              <a:buNone/>
            </a:pPr>
            <a:r>
              <a:rPr lang="zh-CN" altLang="en-US" sz="2400" b="1"/>
              <a:t>     一定运动状态。解薛定谔方程的目的是求状态函数</a:t>
            </a:r>
            <a:r>
              <a:rPr lang="el-GR" altLang="zh-CN" sz="2400" b="1"/>
              <a:t>ψ</a:t>
            </a:r>
            <a:r>
              <a:rPr lang="en-US" altLang="zh-CN" sz="2400" b="1"/>
              <a:t>,</a:t>
            </a:r>
            <a:r>
              <a:rPr lang="zh-CN" altLang="en-US" sz="2400" b="1"/>
              <a:t>以及与 </a:t>
            </a:r>
            <a:endParaRPr lang="zh-CN" altLang="en-US" sz="2400" b="1"/>
          </a:p>
          <a:p>
            <a:pPr marL="0" lvl="0" indent="0">
              <a:lnSpc>
                <a:spcPct val="125000"/>
              </a:lnSpc>
              <a:spcBef>
                <a:spcPct val="0"/>
              </a:spcBef>
              <a:buFontTx/>
              <a:buNone/>
            </a:pPr>
            <a:r>
              <a:rPr lang="zh-CN" altLang="en-US" sz="2400" b="1"/>
              <a:t>    这状态相对应的能量</a:t>
            </a:r>
            <a:r>
              <a:rPr lang="en-US" altLang="zh-CN" sz="2400" b="1"/>
              <a:t>E</a:t>
            </a:r>
            <a:r>
              <a:rPr lang="zh-CN" altLang="en-US" sz="2400" b="1"/>
              <a:t>。</a:t>
            </a:r>
            <a:endParaRPr lang="zh-CN" altLang="en-US" sz="2400" b="1"/>
          </a:p>
        </p:txBody>
      </p:sp>
      <p:sp>
        <p:nvSpPr>
          <p:cNvPr id="1048699" name="文本框 1048698"/>
          <p:cNvSpPr txBox="1"/>
          <p:nvPr/>
        </p:nvSpPr>
        <p:spPr>
          <a:xfrm>
            <a:off x="250825" y="4330700"/>
            <a:ext cx="8767762" cy="11144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40000"/>
              </a:lnSpc>
              <a:spcBef>
                <a:spcPct val="0"/>
              </a:spcBef>
              <a:buFontTx/>
              <a:buNone/>
            </a:pPr>
            <a:r>
              <a:rPr lang="en-US" altLang="zh-CN" sz="2400" b="1"/>
              <a:t>3. </a:t>
            </a:r>
            <a:r>
              <a:rPr lang="zh-CN" altLang="en-US" sz="2400" b="1"/>
              <a:t>在量子力学中把上述特定常数</a:t>
            </a:r>
            <a:r>
              <a:rPr lang="en-US" altLang="zh-CN" sz="2400" b="1" i="1"/>
              <a:t>n</a:t>
            </a:r>
            <a:r>
              <a:rPr lang="en-US" altLang="zh-CN" sz="2400" b="1"/>
              <a:t>, </a:t>
            </a:r>
            <a:r>
              <a:rPr lang="en-US" altLang="zh-CN" sz="2400" b="1" i="1"/>
              <a:t>l</a:t>
            </a:r>
            <a:r>
              <a:rPr lang="en-US" altLang="zh-CN" sz="2400" b="1"/>
              <a:t>, </a:t>
            </a:r>
            <a:r>
              <a:rPr lang="en-US" altLang="zh-CN" sz="2400" b="1" i="1"/>
              <a:t>m</a:t>
            </a:r>
            <a:r>
              <a:rPr lang="zh-CN" altLang="en-US" sz="2400" b="1"/>
              <a:t>称为量子数，这</a:t>
            </a:r>
            <a:r>
              <a:rPr lang="en-US" altLang="zh-CN" sz="2400" b="1"/>
              <a:t>3</a:t>
            </a:r>
            <a:r>
              <a:rPr lang="zh-CN" altLang="en-US" sz="2400" b="1"/>
              <a:t>个量子 </a:t>
            </a:r>
            <a:endParaRPr lang="zh-CN" altLang="en-US" sz="2400" b="1"/>
          </a:p>
          <a:p>
            <a:pPr marL="0" lvl="0" indent="0">
              <a:lnSpc>
                <a:spcPct val="140000"/>
              </a:lnSpc>
              <a:spcBef>
                <a:spcPct val="0"/>
              </a:spcBef>
              <a:buFontTx/>
              <a:buNone/>
            </a:pPr>
            <a:r>
              <a:rPr lang="zh-CN" altLang="en-US" sz="2400" b="1"/>
              <a:t>    数是薛定谔波动方程有合理解的必要条件。</a:t>
            </a:r>
            <a:r>
              <a:rPr lang="en-US" altLang="zh-CN" sz="1600" b="1"/>
              <a:t>见下表</a:t>
            </a:r>
            <a:endParaRPr lang="en-US" altLang="zh-CN" sz="1600" b="1"/>
          </a:p>
        </p:txBody>
      </p:sp>
      <p:pic>
        <p:nvPicPr>
          <p:cNvPr id="2097199" name="图片 2097198" descr="2-a"/>
          <p:cNvPicPr/>
          <p:nvPr/>
        </p:nvPicPr>
        <p:blipFill>
          <a:blip r:embed="rId1"/>
          <a:srcRect/>
          <a:stretch>
            <a:fillRect/>
          </a:stretch>
        </p:blipFill>
        <p:spPr>
          <a:xfrm>
            <a:off x="0" y="5589587"/>
            <a:ext cx="9140825" cy="126841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rot="0">
          <a:off x="0" y="0"/>
          <a:ext cx="0" cy="0"/>
          <a:chOff x="0" y="0"/>
          <a:chExt cx="0" cy="0"/>
        </a:xfrm>
      </p:grpSpPr>
      <p:sp>
        <p:nvSpPr>
          <p:cNvPr id="1048700" name="文本框 1048699"/>
          <p:cNvSpPr txBox="1"/>
          <p:nvPr/>
        </p:nvSpPr>
        <p:spPr>
          <a:xfrm>
            <a:off x="288925" y="115887"/>
            <a:ext cx="8855075"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3600" b="1">
                <a:ea typeface="黑体" panose="02010609060101010101" pitchFamily="49" charset="-122"/>
              </a:rPr>
              <a:t>二、 四个量子数</a:t>
            </a:r>
            <a:r>
              <a:rPr lang="en-US" altLang="zh-CN" sz="3600" b="1" i="1">
                <a:ea typeface="黑体" panose="02010609060101010101" pitchFamily="49" charset="-122"/>
              </a:rPr>
              <a:t>n,l,m,m</a:t>
            </a:r>
            <a:r>
              <a:rPr lang="en-US" altLang="zh-CN" sz="3600" b="1" i="1" baseline="-25000">
                <a:ea typeface="黑体" panose="02010609060101010101" pitchFamily="49" charset="-122"/>
              </a:rPr>
              <a:t>s  </a:t>
            </a:r>
            <a:r>
              <a:rPr lang="en-US" altLang="zh-CN" sz="3600" b="1">
                <a:ea typeface="黑体" panose="02010609060101010101" pitchFamily="49" charset="-122"/>
              </a:rPr>
              <a:t>▲</a:t>
            </a:r>
            <a:endParaRPr lang="en-US" altLang="zh-CN" sz="3600" b="1">
              <a:ea typeface="黑体" panose="02010609060101010101" pitchFamily="49" charset="-122"/>
            </a:endParaRPr>
          </a:p>
        </p:txBody>
      </p:sp>
      <p:graphicFrame>
        <p:nvGraphicFramePr>
          <p:cNvPr id="4194304" name="表格 4194303"/>
          <p:cNvGraphicFramePr/>
          <p:nvPr/>
        </p:nvGraphicFramePr>
        <p:xfrm>
          <a:off x="330200" y="765175"/>
          <a:ext cx="8634412" cy="5930900"/>
        </p:xfrm>
        <a:graphic>
          <a:graphicData uri="http://schemas.openxmlformats.org/drawingml/2006/table">
            <a:tbl>
              <a:tblPr/>
              <a:tblGrid>
                <a:gridCol w="857249"/>
                <a:gridCol w="720724"/>
                <a:gridCol w="2886074"/>
                <a:gridCol w="1793874"/>
                <a:gridCol w="2376487"/>
              </a:tblGrid>
              <a:tr h="442912">
                <a:tc>
                  <a:txBody>
                    <a:bodyPr/>
                    <a:p>
                      <a:pPr lvl="0" algn="l" eaLnBrk="1" latinLnBrk="1" hangingPunct="1">
                        <a:spcBef>
                          <a:spcPct val="20000"/>
                        </a:spcBef>
                      </a:pPr>
                      <a:r>
                        <a:rPr lang="zh-CN" altLang="en-US" sz="2000" b="1">
                          <a:solidFill>
                            <a:schemeClr val="dk1"/>
                          </a:solidFill>
                          <a:ea typeface="黑体" panose="02010609060101010101" pitchFamily="49" charset="-122"/>
                        </a:rPr>
                        <a:t>名称</a:t>
                      </a:r>
                      <a:endParaRPr lang="zh-CN" altLang="en-US" sz="2000" b="1">
                        <a:solidFill>
                          <a:schemeClr val="dk1"/>
                        </a:solidFill>
                        <a:ea typeface="黑体" panose="02010609060101010101" pitchFamily="49" charset="-122"/>
                      </a:endParaRPr>
                    </a:p>
                  </a:txBody>
                  <a:tcPr marT="45702" marB="45702" vert="horz" anchor="t">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endParaRPr lang="zh-CN" altLang="zh-CN" sz="2000" b="1">
                        <a:ea typeface="黑体" panose="02010609060101010101" pitchFamily="49" charset="-122"/>
                      </a:endParaRPr>
                    </a:p>
                  </a:txBody>
                  <a:tcPr marT="45702" marB="45702" vert="horz" anchor="t">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zh-CN" altLang="en-US" sz="2000" b="1">
                          <a:solidFill>
                            <a:schemeClr val="dk1"/>
                          </a:solidFill>
                          <a:ea typeface="黑体" panose="02010609060101010101" pitchFamily="49" charset="-122"/>
                        </a:rPr>
                        <a:t>与原子结构的关系</a:t>
                      </a:r>
                      <a:endParaRPr lang="zh-CN" altLang="en-US" sz="2000" b="1">
                        <a:solidFill>
                          <a:schemeClr val="dk1"/>
                        </a:solidFill>
                        <a:ea typeface="黑体" panose="02010609060101010101" pitchFamily="49" charset="-122"/>
                      </a:endParaRPr>
                    </a:p>
                  </a:txBody>
                  <a:tcPr marT="45702" marB="45702" vert="horz" anchor="t">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zh-CN" altLang="en-US" sz="2000" b="1">
                          <a:solidFill>
                            <a:srgbClr val="FF00FF"/>
                          </a:solidFill>
                          <a:ea typeface="黑体" panose="02010609060101010101" pitchFamily="49" charset="-122"/>
                        </a:rPr>
                        <a:t>量子化限制</a:t>
                      </a:r>
                      <a:endParaRPr lang="zh-CN" altLang="en-US" sz="2000" b="1">
                        <a:solidFill>
                          <a:srgbClr val="FF00FF"/>
                        </a:solidFill>
                        <a:ea typeface="黑体" panose="02010609060101010101" pitchFamily="49" charset="-122"/>
                      </a:endParaRPr>
                    </a:p>
                  </a:txBody>
                  <a:tcPr marT="45702" marB="45702" vert="horz" anchor="t">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zh-CN" altLang="en-US" sz="2000" b="1">
                          <a:solidFill>
                            <a:schemeClr val="dk1"/>
                          </a:solidFill>
                          <a:ea typeface="黑体" panose="02010609060101010101" pitchFamily="49" charset="-122"/>
                        </a:rPr>
                        <a:t>电子排布的关系</a:t>
                      </a:r>
                      <a:endParaRPr lang="zh-CN" altLang="en-US" sz="2000" b="1">
                        <a:solidFill>
                          <a:schemeClr val="dk1"/>
                        </a:solidFill>
                        <a:ea typeface="黑体" panose="02010609060101010101" pitchFamily="49" charset="-122"/>
                      </a:endParaRPr>
                    </a:p>
                  </a:txBody>
                  <a:tcPr marT="45702" marB="45702" vert="horz" anchor="t">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1373187">
                <a:tc>
                  <a:txBody>
                    <a:bodyPr/>
                    <a:p>
                      <a:pPr lvl="0" algn="l" eaLnBrk="1" latinLnBrk="1" hangingPunct="1">
                        <a:spcBef>
                          <a:spcPct val="20000"/>
                        </a:spcBef>
                      </a:pPr>
                      <a:r>
                        <a:rPr lang="zh-CN" altLang="en-US" sz="2000" b="1">
                          <a:solidFill>
                            <a:schemeClr val="dk1"/>
                          </a:solidFill>
                          <a:ea typeface="黑体" panose="02010609060101010101" pitchFamily="49" charset="-122"/>
                        </a:rPr>
                        <a:t>主量子数</a:t>
                      </a:r>
                      <a:endParaRPr lang="zh-CN" altLang="en-US" sz="2000" b="1">
                        <a:solidFill>
                          <a:schemeClr val="dk1"/>
                        </a:solidFill>
                        <a:ea typeface="黑体" panose="02010609060101010101" pitchFamily="49" charset="-122"/>
                      </a:endParaRPr>
                    </a:p>
                  </a:txBody>
                  <a:tcPr marL="90000" marR="90000" marT="46780" marB="46780" vert="horz" anchor="ctr" anchorCtr="1">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n</a:t>
                      </a:r>
                      <a:endParaRPr lang="en-US" altLang="zh-CN" sz="2000" b="1">
                        <a:solidFill>
                          <a:schemeClr val="dk1"/>
                        </a:solidFill>
                        <a:ea typeface="黑体" panose="02010609060101010101" pitchFamily="49" charset="-122"/>
                      </a:endParaRPr>
                    </a:p>
                  </a:txBody>
                  <a:tcPr marL="90000" marR="90000" marT="46780" marB="46780" vert="horz" anchor="ctr" anchorCtr="1">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zh-CN" altLang="en-US" sz="2000" b="1">
                          <a:solidFill>
                            <a:schemeClr val="dk1"/>
                          </a:solidFill>
                          <a:ea typeface="黑体" panose="02010609060101010101" pitchFamily="49" charset="-122"/>
                        </a:rPr>
                        <a:t>决定原子轨道能量</a:t>
                      </a:r>
                      <a:r>
                        <a:rPr lang="en-US" altLang="zh-CN" sz="2000" b="1">
                          <a:solidFill>
                            <a:schemeClr val="dk1"/>
                          </a:solidFill>
                          <a:ea typeface="黑体" panose="02010609060101010101" pitchFamily="49" charset="-122"/>
                        </a:rPr>
                        <a:t>(n</a:t>
                      </a:r>
                      <a:r>
                        <a:rPr lang="zh-CN" altLang="en-US" sz="2000" b="1">
                          <a:solidFill>
                            <a:schemeClr val="dk1"/>
                          </a:solidFill>
                          <a:ea typeface="黑体" panose="02010609060101010101" pitchFamily="49" charset="-122"/>
                        </a:rPr>
                        <a:t>越大</a:t>
                      </a:r>
                      <a:r>
                        <a:rPr lang="en-US" altLang="zh-CN" sz="2000" b="1">
                          <a:solidFill>
                            <a:schemeClr val="dk1"/>
                          </a:solidFill>
                          <a:ea typeface="黑体" panose="02010609060101010101" pitchFamily="49" charset="-122"/>
                        </a:rPr>
                        <a:t>,</a:t>
                      </a:r>
                      <a:r>
                        <a:rPr lang="zh-CN" altLang="en-US" sz="2000" b="1">
                          <a:solidFill>
                            <a:schemeClr val="dk1"/>
                          </a:solidFill>
                          <a:ea typeface="黑体" panose="02010609060101010101" pitchFamily="49" charset="-122"/>
                        </a:rPr>
                        <a:t>电子离核越远</a:t>
                      </a:r>
                      <a:r>
                        <a:rPr lang="en-US" altLang="zh-CN" sz="2000" b="1">
                          <a:solidFill>
                            <a:schemeClr val="dk1"/>
                          </a:solidFill>
                          <a:ea typeface="黑体" panose="02010609060101010101" pitchFamily="49" charset="-122"/>
                        </a:rPr>
                        <a:t>,</a:t>
                      </a:r>
                      <a:r>
                        <a:rPr lang="zh-CN" altLang="en-US" sz="2000" b="1">
                          <a:solidFill>
                            <a:schemeClr val="dk1"/>
                          </a:solidFill>
                          <a:ea typeface="黑体" panose="02010609060101010101" pitchFamily="49" charset="-122"/>
                        </a:rPr>
                        <a:t>能量越高</a:t>
                      </a:r>
                      <a:r>
                        <a:rPr lang="en-US" altLang="zh-CN" sz="2000" b="1">
                          <a:solidFill>
                            <a:schemeClr val="dk1"/>
                          </a:solidFill>
                          <a:ea typeface="黑体" panose="02010609060101010101" pitchFamily="49" charset="-122"/>
                        </a:rPr>
                        <a:t>)</a:t>
                      </a:r>
                      <a:endParaRPr lang="en-US" altLang="zh-CN" sz="2000" b="1">
                        <a:solidFill>
                          <a:schemeClr val="dk1"/>
                        </a:solidFill>
                        <a:ea typeface="黑体" panose="02010609060101010101" pitchFamily="49" charset="-122"/>
                      </a:endParaRPr>
                    </a:p>
                    <a:p>
                      <a:pPr lvl="0" algn="l" eaLnBrk="1" latinLnBrk="1" hangingPunct="1">
                        <a:spcBef>
                          <a:spcPct val="20000"/>
                        </a:spcBef>
                      </a:pPr>
                      <a:endParaRPr lang="en-US" altLang="zh-CN" sz="2000" b="1">
                        <a:ea typeface="黑体" panose="02010609060101010101" pitchFamily="49" charset="-122"/>
                      </a:endParaRPr>
                    </a:p>
                  </a:txBody>
                  <a:tcPr marL="90000" marR="90000" marT="46780" marB="46780" vert="horz" anchor="ctr" anchorCtr="1">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en-US" altLang="zh-CN" sz="2000" b="1" i="1">
                          <a:solidFill>
                            <a:schemeClr val="dk1"/>
                          </a:solidFill>
                          <a:ea typeface="黑体" panose="02010609060101010101" pitchFamily="49" charset="-122"/>
                        </a:rPr>
                        <a:t>n</a:t>
                      </a:r>
                      <a:r>
                        <a:rPr lang="en-US" altLang="zh-CN" sz="2000" b="1">
                          <a:solidFill>
                            <a:schemeClr val="dk1"/>
                          </a:solidFill>
                          <a:ea typeface="黑体" panose="02010609060101010101" pitchFamily="49" charset="-122"/>
                        </a:rPr>
                        <a:t>=1,2,3,4,5,6,7K,L,M,N,O,P,Q</a:t>
                      </a:r>
                      <a:endParaRPr lang="en-US" altLang="zh-CN" sz="2000" b="1">
                        <a:solidFill>
                          <a:schemeClr val="dk1"/>
                        </a:solidFill>
                        <a:ea typeface="黑体" panose="02010609060101010101" pitchFamily="49" charset="-122"/>
                      </a:endParaRPr>
                    </a:p>
                    <a:p>
                      <a:pPr lvl="0" algn="l" eaLnBrk="1" latinLnBrk="1" hangingPunct="1">
                        <a:spcBef>
                          <a:spcPct val="20000"/>
                        </a:spcBef>
                      </a:pPr>
                      <a:endParaRPr lang="en-US" altLang="zh-CN" sz="2000" b="1" i="1">
                        <a:ea typeface="黑体" panose="02010609060101010101" pitchFamily="49" charset="-122"/>
                      </a:endParaRPr>
                    </a:p>
                  </a:txBody>
                  <a:tcPr marL="90000" marR="90000" marT="46780" marB="46780" vert="horz" anchor="ctr" anchorCtr="1">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en-US" altLang="zh-CN" sz="2000" b="1">
                          <a:solidFill>
                            <a:schemeClr val="dk1"/>
                          </a:solidFill>
                          <a:ea typeface="黑体" panose="02010609060101010101" pitchFamily="49" charset="-122"/>
                        </a:rPr>
                        <a:t>1.</a:t>
                      </a:r>
                      <a:r>
                        <a:rPr lang="zh-CN" altLang="en-US" sz="2000" b="1">
                          <a:solidFill>
                            <a:schemeClr val="dk1"/>
                          </a:solidFill>
                          <a:ea typeface="黑体" panose="02010609060101010101" pitchFamily="49" charset="-122"/>
                        </a:rPr>
                        <a:t>将核外电子的运动空间区分为不同电子层</a:t>
                      </a:r>
                      <a:r>
                        <a:rPr lang="en-US" altLang="zh-CN" sz="2000" b="1">
                          <a:solidFill>
                            <a:schemeClr val="dk1"/>
                          </a:solidFill>
                          <a:ea typeface="黑体" panose="02010609060101010101" pitchFamily="49" charset="-122"/>
                        </a:rPr>
                        <a:t>;</a:t>
                      </a:r>
                      <a:endParaRPr lang="en-US" altLang="zh-CN" sz="2000" b="1">
                        <a:solidFill>
                          <a:schemeClr val="dk1"/>
                        </a:solidFill>
                        <a:ea typeface="黑体" panose="02010609060101010101" pitchFamily="49" charset="-122"/>
                      </a:endParaRPr>
                    </a:p>
                    <a:p>
                      <a:pPr lvl="0" algn="l" eaLnBrk="1" latinLnBrk="1" hangingPunct="1">
                        <a:spcBef>
                          <a:spcPct val="20000"/>
                        </a:spcBef>
                      </a:pPr>
                      <a:r>
                        <a:rPr lang="en-US" altLang="zh-CN" sz="2000" b="1">
                          <a:solidFill>
                            <a:schemeClr val="dk1"/>
                          </a:solidFill>
                          <a:ea typeface="黑体" panose="02010609060101010101" pitchFamily="49" charset="-122"/>
                        </a:rPr>
                        <a:t>2.</a:t>
                      </a:r>
                      <a:r>
                        <a:rPr lang="zh-CN" altLang="en-US" sz="2000" b="1">
                          <a:solidFill>
                            <a:schemeClr val="dk1"/>
                          </a:solidFill>
                          <a:ea typeface="黑体" panose="02010609060101010101" pitchFamily="49" charset="-122"/>
                        </a:rPr>
                        <a:t>通常分为</a:t>
                      </a:r>
                      <a:r>
                        <a:rPr lang="en-US" altLang="zh-CN" sz="2000" b="1">
                          <a:solidFill>
                            <a:schemeClr val="dk1"/>
                          </a:solidFill>
                          <a:ea typeface="黑体" panose="02010609060101010101" pitchFamily="49" charset="-122"/>
                        </a:rPr>
                        <a:t>7</a:t>
                      </a:r>
                      <a:r>
                        <a:rPr lang="zh-CN" altLang="en-US" sz="2000" b="1">
                          <a:solidFill>
                            <a:schemeClr val="dk1"/>
                          </a:solidFill>
                          <a:ea typeface="黑体" panose="02010609060101010101" pitchFamily="49" charset="-122"/>
                        </a:rPr>
                        <a:t>层</a:t>
                      </a:r>
                      <a:endParaRPr lang="zh-CN" altLang="en-US" sz="2000" b="1">
                        <a:solidFill>
                          <a:schemeClr val="dk1"/>
                        </a:solidFill>
                        <a:ea typeface="黑体" panose="02010609060101010101" pitchFamily="49" charset="-122"/>
                      </a:endParaRPr>
                    </a:p>
                  </a:txBody>
                  <a:tcPr marT="45702" marB="45702"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1371600">
                <a:tc>
                  <a:txBody>
                    <a:bodyPr/>
                    <a:p>
                      <a:pPr lvl="0" algn="l" eaLnBrk="1" latinLnBrk="1" hangingPunct="1">
                        <a:spcBef>
                          <a:spcPct val="20000"/>
                        </a:spcBef>
                      </a:pPr>
                      <a:r>
                        <a:rPr lang="zh-CN" altLang="en-US" sz="2000" b="1">
                          <a:solidFill>
                            <a:schemeClr val="dk1"/>
                          </a:solidFill>
                          <a:ea typeface="黑体" panose="02010609060101010101" pitchFamily="49" charset="-122"/>
                        </a:rPr>
                        <a:t>角量子数</a:t>
                      </a:r>
                      <a:endParaRPr lang="zh-CN" altLang="en-US" sz="2000" b="1">
                        <a:solidFill>
                          <a:schemeClr val="dk1"/>
                        </a:solidFill>
                        <a:ea typeface="黑体" panose="02010609060101010101" pitchFamily="49" charset="-122"/>
                      </a:endParaRPr>
                    </a:p>
                  </a:txBody>
                  <a:tcPr marL="90000" marR="90000" marT="46780" marB="46780" vert="horz" anchor="ctr" anchorCtr="1">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i="1">
                          <a:solidFill>
                            <a:schemeClr val="dk1"/>
                          </a:solidFill>
                          <a:ea typeface="黑体" panose="02010609060101010101" pitchFamily="49" charset="-122"/>
                        </a:rPr>
                        <a:t>l</a:t>
                      </a:r>
                      <a:endParaRPr lang="en-US" altLang="zh-CN" sz="2000" b="1" i="1">
                        <a:solidFill>
                          <a:schemeClr val="dk1"/>
                        </a:solidFill>
                        <a:ea typeface="黑体" panose="02010609060101010101" pitchFamily="49" charset="-122"/>
                      </a:endParaRPr>
                    </a:p>
                    <a:p>
                      <a:pPr lvl="0" algn="ctr" eaLnBrk="1" latinLnBrk="1" hangingPunct="1">
                        <a:spcBef>
                          <a:spcPct val="20000"/>
                        </a:spcBef>
                      </a:pPr>
                      <a:endParaRPr lang="en-US" altLang="zh-CN" sz="2000" b="1">
                        <a:ea typeface="黑体" panose="02010609060101010101" pitchFamily="49" charset="-122"/>
                      </a:endParaRPr>
                    </a:p>
                  </a:txBody>
                  <a:tcPr marL="90000" marR="90000" marT="46780" marB="46780" vert="horz" anchor="ctr" anchorCtr="1">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zh-CN" altLang="en-US" sz="2000" b="1">
                          <a:solidFill>
                            <a:schemeClr val="dk1"/>
                          </a:solidFill>
                          <a:ea typeface="黑体" panose="02010609060101010101" pitchFamily="49" charset="-122"/>
                        </a:rPr>
                        <a:t>决定原子轨道的角动量与形状</a:t>
                      </a:r>
                      <a:endParaRPr lang="zh-CN" altLang="en-US" sz="2000" b="1">
                        <a:solidFill>
                          <a:schemeClr val="dk1"/>
                        </a:solidFill>
                        <a:ea typeface="黑体" panose="02010609060101010101" pitchFamily="49" charset="-122"/>
                      </a:endParaRPr>
                    </a:p>
                  </a:txBody>
                  <a:tcPr marL="90000" marR="90000" marT="46780" marB="46780" vert="horz" anchor="ctr" anchorCtr="1">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en-US" altLang="zh-CN" sz="2000" b="1" i="1">
                          <a:solidFill>
                            <a:schemeClr val="dk1"/>
                          </a:solidFill>
                          <a:ea typeface="黑体" panose="02010609060101010101" pitchFamily="49" charset="-122"/>
                        </a:rPr>
                        <a:t>l=0,1,2,…</a:t>
                      </a:r>
                      <a:r>
                        <a:rPr lang="en-US" altLang="zh-CN" sz="2000" b="1" i="1">
                          <a:solidFill>
                            <a:srgbClr val="FF00FF"/>
                          </a:solidFill>
                          <a:ea typeface="黑体" panose="02010609060101010101" pitchFamily="49" charset="-122"/>
                        </a:rPr>
                        <a:t>n-1</a:t>
                      </a:r>
                      <a:r>
                        <a:rPr lang="en-US" altLang="zh-CN" sz="2000" b="1" i="1">
                          <a:solidFill>
                            <a:schemeClr val="dk1"/>
                          </a:solidFill>
                          <a:ea typeface="黑体" panose="02010609060101010101" pitchFamily="49" charset="-122"/>
                        </a:rPr>
                        <a:t> </a:t>
                      </a:r>
                      <a:r>
                        <a:rPr lang="en-US" altLang="zh-CN" sz="2000" b="1">
                          <a:solidFill>
                            <a:schemeClr val="dk1"/>
                          </a:solidFill>
                          <a:ea typeface="黑体" panose="02010609060101010101" pitchFamily="49" charset="-122"/>
                        </a:rPr>
                        <a:t>(</a:t>
                      </a:r>
                      <a:r>
                        <a:rPr lang="en-US" altLang="zh-CN" sz="2000" b="1" i="1">
                          <a:solidFill>
                            <a:schemeClr val="dk1"/>
                          </a:solidFill>
                          <a:ea typeface="黑体" panose="02010609060101010101" pitchFamily="49" charset="-122"/>
                        </a:rPr>
                        <a:t>s,p,d,f,g,h</a:t>
                      </a:r>
                      <a:r>
                        <a:rPr lang="en-US" altLang="zh-CN" sz="2000" b="1">
                          <a:solidFill>
                            <a:schemeClr val="dk1"/>
                          </a:solidFill>
                          <a:ea typeface="黑体" panose="02010609060101010101" pitchFamily="49" charset="-122"/>
                        </a:rPr>
                        <a:t>)</a:t>
                      </a:r>
                      <a:endParaRPr lang="en-US" altLang="zh-CN" sz="2000" b="1">
                        <a:solidFill>
                          <a:schemeClr val="dk1"/>
                        </a:solidFill>
                        <a:ea typeface="黑体" panose="02010609060101010101" pitchFamily="49" charset="-122"/>
                      </a:endParaRPr>
                    </a:p>
                  </a:txBody>
                  <a:tcPr marL="90000" marR="90000" marT="46780" marB="46780" vert="horz" anchor="ctr" anchorCtr="1">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en-US" altLang="zh-CN" sz="2000" b="1">
                          <a:solidFill>
                            <a:schemeClr val="dk1"/>
                          </a:solidFill>
                          <a:ea typeface="黑体" panose="02010609060101010101" pitchFamily="49" charset="-122"/>
                        </a:rPr>
                        <a:t>1.</a:t>
                      </a:r>
                      <a:r>
                        <a:rPr lang="zh-CN" altLang="en-US" sz="2000" b="1">
                          <a:solidFill>
                            <a:schemeClr val="dk1"/>
                          </a:solidFill>
                          <a:ea typeface="黑体" panose="02010609060101010101" pitchFamily="49" charset="-122"/>
                        </a:rPr>
                        <a:t>使同一电子层分为不同亚层</a:t>
                      </a:r>
                      <a:r>
                        <a:rPr lang="en-US" altLang="zh-CN" sz="2000" b="1">
                          <a:solidFill>
                            <a:schemeClr val="dk1"/>
                          </a:solidFill>
                          <a:ea typeface="黑体" panose="02010609060101010101" pitchFamily="49" charset="-122"/>
                        </a:rPr>
                        <a:t>;</a:t>
                      </a:r>
                      <a:endParaRPr lang="en-US" altLang="zh-CN" sz="2000" b="1">
                        <a:solidFill>
                          <a:schemeClr val="dk1"/>
                        </a:solidFill>
                        <a:ea typeface="黑体" panose="02010609060101010101" pitchFamily="49" charset="-122"/>
                      </a:endParaRPr>
                    </a:p>
                    <a:p>
                      <a:pPr lvl="0" algn="l" eaLnBrk="1" latinLnBrk="1" hangingPunct="1">
                        <a:spcBef>
                          <a:spcPct val="20000"/>
                        </a:spcBef>
                      </a:pPr>
                      <a:r>
                        <a:rPr lang="en-US" altLang="zh-CN" sz="2000" b="1" i="1">
                          <a:solidFill>
                            <a:schemeClr val="dk1"/>
                          </a:solidFill>
                          <a:ea typeface="黑体" panose="02010609060101010101" pitchFamily="49" charset="-122"/>
                        </a:rPr>
                        <a:t>2.n</a:t>
                      </a:r>
                      <a:r>
                        <a:rPr lang="zh-CN" altLang="en-US" sz="2000" b="1">
                          <a:solidFill>
                            <a:schemeClr val="dk1"/>
                          </a:solidFill>
                          <a:ea typeface="黑体" panose="02010609060101010101" pitchFamily="49" charset="-122"/>
                        </a:rPr>
                        <a:t>确定时</a:t>
                      </a:r>
                      <a:r>
                        <a:rPr lang="en-US" altLang="zh-CN" sz="2000" b="1">
                          <a:solidFill>
                            <a:schemeClr val="dk1"/>
                          </a:solidFill>
                          <a:ea typeface="黑体" panose="02010609060101010101" pitchFamily="49" charset="-122"/>
                        </a:rPr>
                        <a:t>,</a:t>
                      </a:r>
                      <a:r>
                        <a:rPr lang="zh-CN" altLang="en-US" sz="2000" b="1">
                          <a:solidFill>
                            <a:schemeClr val="dk1"/>
                          </a:solidFill>
                          <a:ea typeface="黑体" panose="02010609060101010101" pitchFamily="49" charset="-122"/>
                        </a:rPr>
                        <a:t>有</a:t>
                      </a:r>
                      <a:r>
                        <a:rPr lang="en-US" altLang="zh-CN" sz="2000" b="1" i="1">
                          <a:solidFill>
                            <a:srgbClr val="FF00FF"/>
                          </a:solidFill>
                          <a:ea typeface="黑体" panose="02010609060101010101" pitchFamily="49" charset="-122"/>
                        </a:rPr>
                        <a:t>n</a:t>
                      </a:r>
                      <a:r>
                        <a:rPr lang="zh-CN" altLang="en-US" sz="2000" b="1">
                          <a:solidFill>
                            <a:srgbClr val="FF00FF"/>
                          </a:solidFill>
                          <a:ea typeface="黑体" panose="02010609060101010101" pitchFamily="49" charset="-122"/>
                        </a:rPr>
                        <a:t>个</a:t>
                      </a:r>
                      <a:r>
                        <a:rPr lang="zh-CN" altLang="en-US" sz="2000" b="1">
                          <a:solidFill>
                            <a:schemeClr val="dk1"/>
                          </a:solidFill>
                          <a:ea typeface="黑体" panose="02010609060101010101" pitchFamily="49" charset="-122"/>
                        </a:rPr>
                        <a:t>电子亚层</a:t>
                      </a:r>
                      <a:endParaRPr lang="zh-CN" altLang="en-US" sz="2000" b="1">
                        <a:solidFill>
                          <a:schemeClr val="dk1"/>
                        </a:solidFill>
                        <a:ea typeface="黑体" panose="02010609060101010101" pitchFamily="49" charset="-122"/>
                      </a:endParaRPr>
                    </a:p>
                  </a:txBody>
                  <a:tcPr marT="45702" marB="45702"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1371600">
                <a:tc>
                  <a:txBody>
                    <a:bodyPr/>
                    <a:p>
                      <a:pPr lvl="0" algn="l" eaLnBrk="1" latinLnBrk="1" hangingPunct="1">
                        <a:spcBef>
                          <a:spcPct val="20000"/>
                        </a:spcBef>
                      </a:pPr>
                      <a:r>
                        <a:rPr lang="zh-CN" altLang="en-US" sz="2000" b="1">
                          <a:solidFill>
                            <a:schemeClr val="dk1"/>
                          </a:solidFill>
                          <a:ea typeface="黑体" panose="02010609060101010101" pitchFamily="49" charset="-122"/>
                        </a:rPr>
                        <a:t>磁量子数</a:t>
                      </a:r>
                      <a:endParaRPr lang="zh-CN" altLang="en-US" sz="2000" b="1">
                        <a:solidFill>
                          <a:schemeClr val="dk1"/>
                        </a:solidFill>
                        <a:ea typeface="黑体" panose="02010609060101010101" pitchFamily="49" charset="-122"/>
                      </a:endParaRPr>
                    </a:p>
                  </a:txBody>
                  <a:tcPr marL="90000" marR="90000" marT="46780" marB="46780" vert="horz" anchor="ctr" anchorCtr="1">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i="1">
                          <a:solidFill>
                            <a:schemeClr val="dk1"/>
                          </a:solidFill>
                          <a:ea typeface="黑体" panose="02010609060101010101" pitchFamily="49" charset="-122"/>
                        </a:rPr>
                        <a:t>m</a:t>
                      </a:r>
                      <a:endParaRPr lang="en-US" altLang="zh-CN" sz="2000" b="1" i="1">
                        <a:solidFill>
                          <a:schemeClr val="dk1"/>
                        </a:solidFill>
                        <a:ea typeface="黑体" panose="02010609060101010101" pitchFamily="49" charset="-122"/>
                      </a:endParaRPr>
                    </a:p>
                  </a:txBody>
                  <a:tcPr marL="90000" marR="90000" marT="46780" marB="46780" vert="horz" anchor="ctr" anchorCtr="1">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zh-CN" altLang="en-US" sz="2000" b="1">
                          <a:solidFill>
                            <a:schemeClr val="dk1"/>
                          </a:solidFill>
                          <a:ea typeface="黑体" panose="02010609060101010101" pitchFamily="49" charset="-122"/>
                        </a:rPr>
                        <a:t>决定原子轨道的空间伸展方向</a:t>
                      </a:r>
                      <a:endParaRPr lang="zh-CN" altLang="en-US" sz="2000" b="1">
                        <a:solidFill>
                          <a:schemeClr val="dk1"/>
                        </a:solidFill>
                        <a:ea typeface="黑体" panose="02010609060101010101" pitchFamily="49" charset="-122"/>
                      </a:endParaRPr>
                    </a:p>
                  </a:txBody>
                  <a:tcPr marL="90000" marR="90000" marT="46780" marB="46780" vert="horz" anchor="ctr" anchorCtr="1">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en-US" altLang="zh-CN" sz="2000" b="1" i="1">
                          <a:solidFill>
                            <a:schemeClr val="dk1"/>
                          </a:solidFill>
                          <a:ea typeface="黑体" panose="02010609060101010101" pitchFamily="49" charset="-122"/>
                        </a:rPr>
                        <a:t>m=</a:t>
                      </a:r>
                      <a:r>
                        <a:rPr lang="en-US" altLang="zh-CN" sz="2000" b="1">
                          <a:solidFill>
                            <a:schemeClr val="dk1"/>
                          </a:solidFill>
                          <a:ea typeface="黑体" panose="02010609060101010101" pitchFamily="49" charset="-122"/>
                        </a:rPr>
                        <a:t>0,</a:t>
                      </a:r>
                      <a:r>
                        <a:rPr lang="en-US" altLang="zh-CN" sz="2000" b="1">
                          <a:solidFill>
                            <a:schemeClr val="dk1"/>
                          </a:solidFill>
                          <a:ea typeface="黑体" panose="02010609060101010101" pitchFamily="49" charset="-122"/>
                        </a:rPr>
                        <a:t>±1,±2,…</a:t>
                      </a:r>
                      <a:r>
                        <a:rPr lang="en-US" altLang="zh-CN" sz="2000" b="1">
                          <a:solidFill>
                            <a:srgbClr val="FF00FF"/>
                          </a:solidFill>
                          <a:ea typeface="黑体" panose="02010609060101010101" pitchFamily="49" charset="-122"/>
                        </a:rPr>
                        <a:t>±l</a:t>
                      </a:r>
                      <a:endParaRPr lang="en-US" altLang="zh-CN" sz="2000" b="1">
                        <a:solidFill>
                          <a:srgbClr val="FF00FF"/>
                        </a:solidFill>
                        <a:ea typeface="黑体" panose="02010609060101010101" pitchFamily="49" charset="-122"/>
                      </a:endParaRPr>
                    </a:p>
                  </a:txBody>
                  <a:tcPr marL="90000" marR="90000" marT="46780" marB="46780" vert="horz" anchor="ctr" anchorCtr="1">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en-US" altLang="zh-CN" sz="2000" b="1">
                          <a:solidFill>
                            <a:schemeClr val="dk1"/>
                          </a:solidFill>
                          <a:ea typeface="黑体" panose="02010609060101010101" pitchFamily="49" charset="-122"/>
                        </a:rPr>
                        <a:t>1.</a:t>
                      </a:r>
                      <a:r>
                        <a:rPr lang="zh-CN" altLang="en-US" sz="2000" b="1">
                          <a:solidFill>
                            <a:schemeClr val="dk1"/>
                          </a:solidFill>
                          <a:ea typeface="黑体" panose="02010609060101010101" pitchFamily="49" charset="-122"/>
                        </a:rPr>
                        <a:t>简并轨道受磁场作用能量变化</a:t>
                      </a:r>
                      <a:r>
                        <a:rPr lang="en-US" altLang="zh-CN" sz="2000" b="1">
                          <a:solidFill>
                            <a:schemeClr val="dk1"/>
                          </a:solidFill>
                          <a:ea typeface="黑体" panose="02010609060101010101" pitchFamily="49" charset="-122"/>
                        </a:rPr>
                        <a:t>;</a:t>
                      </a:r>
                      <a:endParaRPr lang="en-US" altLang="zh-CN" sz="2000" b="1">
                        <a:solidFill>
                          <a:schemeClr val="dk1"/>
                        </a:solidFill>
                        <a:ea typeface="黑体" panose="02010609060101010101" pitchFamily="49" charset="-122"/>
                      </a:endParaRPr>
                    </a:p>
                    <a:p>
                      <a:pPr lvl="0" algn="l" eaLnBrk="1" latinLnBrk="1" hangingPunct="1">
                        <a:spcBef>
                          <a:spcPct val="20000"/>
                        </a:spcBef>
                      </a:pPr>
                      <a:r>
                        <a:rPr lang="en-US" altLang="zh-CN" sz="2000" b="1">
                          <a:solidFill>
                            <a:schemeClr val="dk1"/>
                          </a:solidFill>
                          <a:ea typeface="黑体" panose="02010609060101010101" pitchFamily="49" charset="-122"/>
                        </a:rPr>
                        <a:t>2.</a:t>
                      </a:r>
                      <a:r>
                        <a:rPr lang="zh-CN" altLang="en-US" sz="2000" b="1">
                          <a:solidFill>
                            <a:schemeClr val="dk1"/>
                          </a:solidFill>
                          <a:ea typeface="黑体" panose="02010609060101010101" pitchFamily="49" charset="-122"/>
                        </a:rPr>
                        <a:t>当</a:t>
                      </a:r>
                      <a:r>
                        <a:rPr lang="en-US" altLang="zh-CN" sz="2000" b="1" i="1">
                          <a:solidFill>
                            <a:schemeClr val="dk1"/>
                          </a:solidFill>
                          <a:ea typeface="黑体" panose="02010609060101010101" pitchFamily="49" charset="-122"/>
                        </a:rPr>
                        <a:t>l</a:t>
                      </a:r>
                      <a:r>
                        <a:rPr lang="zh-CN" altLang="en-US" sz="2000" b="1">
                          <a:solidFill>
                            <a:schemeClr val="dk1"/>
                          </a:solidFill>
                          <a:ea typeface="黑体" panose="02010609060101010101" pitchFamily="49" charset="-122"/>
                        </a:rPr>
                        <a:t>确定时</a:t>
                      </a:r>
                      <a:r>
                        <a:rPr lang="en-US" altLang="zh-CN" sz="2000" b="1">
                          <a:solidFill>
                            <a:schemeClr val="dk1"/>
                          </a:solidFill>
                          <a:ea typeface="黑体" panose="02010609060101010101" pitchFamily="49" charset="-122"/>
                        </a:rPr>
                        <a:t>,</a:t>
                      </a:r>
                      <a:r>
                        <a:rPr lang="zh-CN" altLang="en-US" sz="2000" b="1">
                          <a:solidFill>
                            <a:schemeClr val="dk1"/>
                          </a:solidFill>
                          <a:ea typeface="黑体" panose="02010609060101010101" pitchFamily="49" charset="-122"/>
                        </a:rPr>
                        <a:t>有</a:t>
                      </a:r>
                      <a:r>
                        <a:rPr lang="en-US" altLang="zh-CN" sz="2000" b="1" i="1">
                          <a:solidFill>
                            <a:srgbClr val="FF00FF"/>
                          </a:solidFill>
                          <a:ea typeface="黑体" panose="02010609060101010101" pitchFamily="49" charset="-122"/>
                        </a:rPr>
                        <a:t>2l+1</a:t>
                      </a:r>
                      <a:r>
                        <a:rPr lang="zh-CN" altLang="en-US" sz="2000" b="1">
                          <a:solidFill>
                            <a:schemeClr val="dk1"/>
                          </a:solidFill>
                          <a:ea typeface="黑体" panose="02010609060101010101" pitchFamily="49" charset="-122"/>
                        </a:rPr>
                        <a:t>个简并轨道</a:t>
                      </a:r>
                      <a:endParaRPr lang="zh-CN" altLang="en-US" sz="2000" b="1">
                        <a:solidFill>
                          <a:schemeClr val="dk1"/>
                        </a:solidFill>
                        <a:ea typeface="黑体" panose="02010609060101010101" pitchFamily="49" charset="-122"/>
                      </a:endParaRPr>
                    </a:p>
                  </a:txBody>
                  <a:tcPr marT="45702" marB="45702"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1371600">
                <a:tc>
                  <a:txBody>
                    <a:bodyPr/>
                    <a:p>
                      <a:pPr lvl="0" algn="l" eaLnBrk="1" latinLnBrk="1" hangingPunct="1">
                        <a:spcBef>
                          <a:spcPct val="20000"/>
                        </a:spcBef>
                      </a:pPr>
                      <a:r>
                        <a:rPr lang="zh-CN" altLang="en-US" sz="2000" b="1">
                          <a:solidFill>
                            <a:schemeClr val="dk1"/>
                          </a:solidFill>
                          <a:ea typeface="黑体" panose="02010609060101010101" pitchFamily="49" charset="-122"/>
                        </a:rPr>
                        <a:t>自旋量子数</a:t>
                      </a:r>
                      <a:endParaRPr lang="zh-CN" altLang="en-US" sz="2000" b="1">
                        <a:solidFill>
                          <a:schemeClr val="dk1"/>
                        </a:solidFill>
                        <a:ea typeface="黑体" panose="02010609060101010101" pitchFamily="49" charset="-122"/>
                      </a:endParaRPr>
                    </a:p>
                  </a:txBody>
                  <a:tcPr marL="90000" marR="90000" marT="46780" marB="46780" vert="horz" anchor="ctr" anchorCtr="1">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i="1">
                          <a:solidFill>
                            <a:schemeClr val="dk1"/>
                          </a:solidFill>
                          <a:ea typeface="黑体" panose="02010609060101010101" pitchFamily="49" charset="-122"/>
                        </a:rPr>
                        <a:t>m</a:t>
                      </a:r>
                      <a:r>
                        <a:rPr lang="en-US" altLang="zh-CN" sz="2000" b="1" i="1" baseline="-25000">
                          <a:solidFill>
                            <a:schemeClr val="dk1"/>
                          </a:solidFill>
                          <a:ea typeface="黑体" panose="02010609060101010101" pitchFamily="49" charset="-122"/>
                        </a:rPr>
                        <a:t>s</a:t>
                      </a:r>
                      <a:endParaRPr lang="en-US" altLang="zh-CN" sz="2000" b="1" i="1" baseline="-25000">
                        <a:solidFill>
                          <a:schemeClr val="dk1"/>
                        </a:solidFill>
                        <a:ea typeface="黑体" panose="02010609060101010101" pitchFamily="49" charset="-122"/>
                      </a:endParaRPr>
                    </a:p>
                  </a:txBody>
                  <a:tcPr marL="90000" marR="90000" marT="46780" marB="46780" vert="horz" anchor="ctr" anchorCtr="1">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lvl="0" algn="l" eaLnBrk="1" latinLnBrk="1" hangingPunct="1">
                        <a:spcBef>
                          <a:spcPct val="20000"/>
                        </a:spcBef>
                      </a:pPr>
                      <a:r>
                        <a:rPr lang="zh-CN" altLang="en-US" sz="2000" b="1">
                          <a:solidFill>
                            <a:schemeClr val="dk1"/>
                          </a:solidFill>
                          <a:ea typeface="黑体" panose="02010609060101010101" pitchFamily="49" charset="-122"/>
                        </a:rPr>
                        <a:t>表述电子的自旋方向</a:t>
                      </a:r>
                      <a:endParaRPr lang="zh-CN" altLang="en-US" sz="2000" b="1">
                        <a:solidFill>
                          <a:schemeClr val="dk1"/>
                        </a:solidFill>
                        <a:ea typeface="黑体" panose="02010609060101010101" pitchFamily="49" charset="-122"/>
                      </a:endParaRPr>
                    </a:p>
                  </a:txBody>
                  <a:tcPr marL="90000" marR="90000" marT="46780" marB="46780" vert="horz" anchor="ctr" anchorCtr="1">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lvl="0" algn="l" eaLnBrk="1" latinLnBrk="1" hangingPunct="1">
                        <a:spcBef>
                          <a:spcPct val="20000"/>
                        </a:spcBef>
                      </a:pPr>
                      <a:r>
                        <a:rPr lang="en-US" altLang="zh-CN" sz="2000" b="1" i="1">
                          <a:solidFill>
                            <a:schemeClr val="dk1"/>
                          </a:solidFill>
                          <a:ea typeface="黑体" panose="02010609060101010101" pitchFamily="49" charset="-122"/>
                        </a:rPr>
                        <a:t>m</a:t>
                      </a:r>
                      <a:r>
                        <a:rPr lang="en-US" altLang="zh-CN" sz="2000" b="1" i="1" baseline="-25000">
                          <a:solidFill>
                            <a:schemeClr val="dk1"/>
                          </a:solidFill>
                          <a:ea typeface="黑体" panose="02010609060101010101" pitchFamily="49" charset="-122"/>
                        </a:rPr>
                        <a:t>s</a:t>
                      </a:r>
                      <a:r>
                        <a:rPr lang="en-US" altLang="zh-CN" sz="2000" b="1" i="1">
                          <a:solidFill>
                            <a:schemeClr val="dk1"/>
                          </a:solidFill>
                          <a:ea typeface="黑体" panose="02010609060101010101" pitchFamily="49" charset="-122"/>
                        </a:rPr>
                        <a:t>=+1/2,-1/2                      </a:t>
                      </a:r>
                      <a:r>
                        <a:rPr lang="en-US" altLang="zh-CN" sz="2000" b="1">
                          <a:solidFill>
                            <a:schemeClr val="dk1"/>
                          </a:solidFill>
                          <a:ea typeface="黑体" panose="02010609060101010101" pitchFamily="49" charset="-122"/>
                        </a:rPr>
                        <a:t>(</a:t>
                      </a:r>
                      <a:r>
                        <a:rPr lang="en-US" altLang="zh-CN" sz="2000" b="1">
                          <a:solidFill>
                            <a:schemeClr val="dk1"/>
                          </a:solidFill>
                          <a:ea typeface="黑体" panose="02010609060101010101" pitchFamily="49" charset="-122"/>
                        </a:rPr>
                        <a:t>↑,↓</a:t>
                      </a:r>
                      <a:r>
                        <a:rPr lang="en-US" altLang="zh-CN" sz="2000" b="1">
                          <a:solidFill>
                            <a:schemeClr val="dk1"/>
                          </a:solidFill>
                          <a:ea typeface="黑体" panose="02010609060101010101" pitchFamily="49" charset="-122"/>
                        </a:rPr>
                        <a:t>)</a:t>
                      </a:r>
                      <a:endParaRPr lang="en-US" altLang="zh-CN" sz="2000" b="1">
                        <a:solidFill>
                          <a:schemeClr val="dk1"/>
                        </a:solidFill>
                        <a:ea typeface="黑体" panose="02010609060101010101" pitchFamily="49" charset="-122"/>
                      </a:endParaRPr>
                    </a:p>
                  </a:txBody>
                  <a:tcPr marL="90000" marR="90000" marT="46780" marB="46780" vert="horz" anchor="ctr" anchorCtr="1">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lvl="0" algn="l" eaLnBrk="1" latinLnBrk="1" hangingPunct="1">
                        <a:spcBef>
                          <a:spcPct val="20000"/>
                        </a:spcBef>
                      </a:pPr>
                      <a:r>
                        <a:rPr lang="en-US" altLang="zh-CN" sz="2000" b="1">
                          <a:solidFill>
                            <a:schemeClr val="dk1"/>
                          </a:solidFill>
                          <a:ea typeface="黑体" panose="02010609060101010101" pitchFamily="49" charset="-122"/>
                        </a:rPr>
                        <a:t>1.</a:t>
                      </a:r>
                      <a:r>
                        <a:rPr lang="zh-CN" altLang="en-US" sz="2000" b="1">
                          <a:solidFill>
                            <a:schemeClr val="dk1"/>
                          </a:solidFill>
                          <a:ea typeface="黑体" panose="02010609060101010101" pitchFamily="49" charset="-122"/>
                        </a:rPr>
                        <a:t>区分为两种自旋方向</a:t>
                      </a:r>
                      <a:r>
                        <a:rPr lang="en-US" altLang="zh-CN" sz="2000" b="1">
                          <a:solidFill>
                            <a:schemeClr val="dk1"/>
                          </a:solidFill>
                          <a:ea typeface="黑体" panose="02010609060101010101" pitchFamily="49" charset="-122"/>
                        </a:rPr>
                        <a:t>;</a:t>
                      </a:r>
                      <a:endParaRPr lang="en-US" altLang="zh-CN" sz="2000" b="1">
                        <a:solidFill>
                          <a:schemeClr val="dk1"/>
                        </a:solidFill>
                        <a:ea typeface="黑体" panose="02010609060101010101" pitchFamily="49" charset="-122"/>
                      </a:endParaRPr>
                    </a:p>
                    <a:p>
                      <a:pPr lvl="0" algn="l" eaLnBrk="1" latinLnBrk="1" hangingPunct="1">
                        <a:spcBef>
                          <a:spcPct val="20000"/>
                        </a:spcBef>
                      </a:pPr>
                      <a:r>
                        <a:rPr lang="en-US" altLang="zh-CN" sz="2000" b="1">
                          <a:solidFill>
                            <a:schemeClr val="dk1"/>
                          </a:solidFill>
                          <a:ea typeface="黑体" panose="02010609060101010101" pitchFamily="49" charset="-122"/>
                        </a:rPr>
                        <a:t>2.</a:t>
                      </a:r>
                      <a:r>
                        <a:rPr lang="zh-CN" altLang="en-US" sz="2000" b="1">
                          <a:solidFill>
                            <a:schemeClr val="dk1"/>
                          </a:solidFill>
                          <a:ea typeface="黑体" panose="02010609060101010101" pitchFamily="49" charset="-122"/>
                        </a:rPr>
                        <a:t>每个轨道最多可容纳</a:t>
                      </a:r>
                      <a:r>
                        <a:rPr lang="en-US" altLang="zh-CN" sz="2000" b="1">
                          <a:solidFill>
                            <a:srgbClr val="FF00FF"/>
                          </a:solidFill>
                          <a:ea typeface="黑体" panose="02010609060101010101" pitchFamily="49" charset="-122"/>
                        </a:rPr>
                        <a:t>2</a:t>
                      </a:r>
                      <a:r>
                        <a:rPr lang="zh-CN" altLang="en-US" sz="2000" b="1">
                          <a:solidFill>
                            <a:srgbClr val="FF00FF"/>
                          </a:solidFill>
                          <a:ea typeface="黑体" panose="02010609060101010101" pitchFamily="49" charset="-122"/>
                        </a:rPr>
                        <a:t>个</a:t>
                      </a:r>
                      <a:r>
                        <a:rPr lang="zh-CN" altLang="en-US" sz="2000" b="1">
                          <a:solidFill>
                            <a:schemeClr val="dk1"/>
                          </a:solidFill>
                          <a:ea typeface="黑体" panose="02010609060101010101" pitchFamily="49" charset="-122"/>
                        </a:rPr>
                        <a:t>电子</a:t>
                      </a:r>
                      <a:endParaRPr lang="zh-CN" altLang="en-US" sz="2000" b="1">
                        <a:solidFill>
                          <a:schemeClr val="dk1"/>
                        </a:solidFill>
                        <a:ea typeface="黑体" panose="02010609060101010101" pitchFamily="49" charset="-122"/>
                      </a:endParaRPr>
                    </a:p>
                  </a:txBody>
                  <a:tcPr marT="45702" marB="45702"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50" name=""/>
        <p:cNvGrpSpPr/>
        <p:nvPr/>
      </p:nvGrpSpPr>
      <p:grpSpPr>
        <a:xfrm rot="0">
          <a:off x="0" y="0"/>
          <a:ext cx="0" cy="0"/>
          <a:chOff x="0" y="0"/>
          <a:chExt cx="0" cy="0"/>
        </a:xfrm>
      </p:grpSpPr>
      <p:sp>
        <p:nvSpPr>
          <p:cNvPr id="1048739" name="文本框 1048738"/>
          <p:cNvSpPr txBox="1"/>
          <p:nvPr/>
        </p:nvSpPr>
        <p:spPr>
          <a:xfrm>
            <a:off x="268287" y="1017587"/>
            <a:ext cx="8767762" cy="11874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sz="2400" b="1"/>
              <a:t>4. </a:t>
            </a:r>
            <a:r>
              <a:rPr lang="zh-CN" altLang="en-US" sz="2400" b="1"/>
              <a:t>通过一组特定的</a:t>
            </a:r>
            <a:r>
              <a:rPr lang="en-US" altLang="zh-CN" sz="2400" b="1" i="1"/>
              <a:t>n</a:t>
            </a:r>
            <a:r>
              <a:rPr lang="zh-CN" altLang="en-US" sz="2400" b="1"/>
              <a:t>、</a:t>
            </a:r>
            <a:r>
              <a:rPr lang="en-US" altLang="zh-CN" sz="2400" b="1" i="1"/>
              <a:t>l</a:t>
            </a:r>
            <a:r>
              <a:rPr lang="zh-CN" altLang="en-US" sz="2400" b="1"/>
              <a:t>、</a:t>
            </a:r>
            <a:r>
              <a:rPr lang="en-US" altLang="zh-CN" sz="2400" b="1" i="1"/>
              <a:t>m</a:t>
            </a:r>
            <a:r>
              <a:rPr lang="zh-CN" altLang="en-US" sz="2400" b="1"/>
              <a:t>就可得出一个相应的波函数</a:t>
            </a:r>
            <a:r>
              <a:rPr lang="el-GR" altLang="zh-CN" sz="2400" b="1"/>
              <a:t>Ψ</a:t>
            </a:r>
            <a:r>
              <a:rPr lang="en-US" altLang="zh-CN" sz="2400" b="1" i="1" baseline="-25000"/>
              <a:t>n</a:t>
            </a:r>
            <a:r>
              <a:rPr lang="en-US" altLang="zh-CN" sz="2400" b="1" baseline="-25000"/>
              <a:t>,</a:t>
            </a:r>
            <a:r>
              <a:rPr lang="en-US" altLang="zh-CN" sz="2400" b="1" i="1" baseline="-25000"/>
              <a:t>l</a:t>
            </a:r>
            <a:r>
              <a:rPr lang="en-US" altLang="zh-CN" sz="2400" b="1" baseline="-25000"/>
              <a:t>,</a:t>
            </a:r>
            <a:r>
              <a:rPr lang="en-US" altLang="zh-CN" sz="2400" b="1" i="1" baseline="-25000"/>
              <a:t>m</a:t>
            </a:r>
            <a:r>
              <a:rPr lang="en-US" altLang="zh-CN" sz="2400" b="1"/>
              <a:t> (</a:t>
            </a:r>
            <a:r>
              <a:rPr lang="en-US" altLang="zh-CN" sz="2400" b="1" i="1"/>
              <a:t>r</a:t>
            </a:r>
            <a:r>
              <a:rPr lang="en-US" altLang="zh-CN" sz="2400" b="1"/>
              <a:t>,</a:t>
            </a:r>
            <a:r>
              <a:rPr lang="el-GR" altLang="zh-CN" sz="2400" b="1" i="1"/>
              <a:t>θ</a:t>
            </a:r>
            <a:r>
              <a:rPr lang="en-US" altLang="zh-CN" sz="2400" b="1" i="1"/>
              <a:t>,</a:t>
            </a:r>
            <a:r>
              <a:rPr lang="el-GR" altLang="zh-CN" sz="2400" b="1" i="1"/>
              <a:t>Φ</a:t>
            </a:r>
            <a:r>
              <a:rPr lang="en-US" altLang="zh-CN" sz="2400" b="1"/>
              <a:t>)</a:t>
            </a:r>
            <a:r>
              <a:rPr lang="zh-CN" altLang="en-US" sz="2400" b="1"/>
              <a:t>，每一个</a:t>
            </a:r>
            <a:r>
              <a:rPr lang="el-GR" altLang="zh-CN" sz="2400" b="1"/>
              <a:t>Ψ</a:t>
            </a:r>
            <a:r>
              <a:rPr lang="en-US" altLang="zh-CN" sz="2400" b="1" i="1" baseline="-25000"/>
              <a:t>n,l,m</a:t>
            </a:r>
            <a:r>
              <a:rPr lang="en-US" altLang="zh-CN" sz="2400" b="1"/>
              <a:t> (</a:t>
            </a:r>
            <a:r>
              <a:rPr lang="en-US" altLang="zh-CN" sz="2400" b="1" i="1"/>
              <a:t>r</a:t>
            </a:r>
            <a:r>
              <a:rPr lang="en-US" altLang="zh-CN" sz="2400" b="1"/>
              <a:t>,</a:t>
            </a:r>
            <a:r>
              <a:rPr lang="el-GR" altLang="zh-CN" sz="2400" b="1" i="1"/>
              <a:t>θ</a:t>
            </a:r>
            <a:r>
              <a:rPr lang="en-US" altLang="zh-CN" sz="2400" b="1" i="1"/>
              <a:t>,</a:t>
            </a:r>
            <a:r>
              <a:rPr lang="el-GR" altLang="zh-CN" sz="2400" b="1" i="1"/>
              <a:t>Φ</a:t>
            </a:r>
            <a:r>
              <a:rPr lang="en-US" altLang="zh-CN" sz="2400" b="1"/>
              <a:t>)</a:t>
            </a:r>
            <a:r>
              <a:rPr lang="zh-CN" altLang="en-US" sz="2400" b="1"/>
              <a:t>即表示原子中核外电子的一种运动状态。如</a:t>
            </a:r>
            <a:r>
              <a:rPr lang="en-US" altLang="zh-CN" sz="2400" b="1" i="1"/>
              <a:t>l</a:t>
            </a:r>
            <a:r>
              <a:rPr lang="zh-CN" altLang="en-US" sz="2400" b="1"/>
              <a:t>=0的状态为</a:t>
            </a:r>
            <a:r>
              <a:rPr lang="en-US" altLang="zh-CN" sz="2400" b="1"/>
              <a:t>s</a:t>
            </a:r>
            <a:r>
              <a:rPr lang="zh-CN" altLang="en-US" sz="2400" b="1"/>
              <a:t>态 </a:t>
            </a:r>
            <a:r>
              <a:rPr lang="en-US" altLang="zh-CN" sz="2400" b="1"/>
              <a:t>……</a:t>
            </a:r>
            <a:endParaRPr lang="en-US" altLang="zh-CN" sz="2400" b="1"/>
          </a:p>
        </p:txBody>
      </p:sp>
      <p:sp>
        <p:nvSpPr>
          <p:cNvPr id="1048740" name="文本框 1048739"/>
          <p:cNvSpPr txBox="1"/>
          <p:nvPr/>
        </p:nvSpPr>
        <p:spPr>
          <a:xfrm>
            <a:off x="179387" y="185737"/>
            <a:ext cx="1408112" cy="57943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olidFill>
                  <a:srgbClr val="FF0000"/>
                </a:solidFill>
              </a:rPr>
              <a:t>总结：</a:t>
            </a:r>
            <a:endParaRPr lang="zh-CN" altLang="en-US" b="1">
              <a:solidFill>
                <a:srgbClr val="FF0000"/>
              </a:solidFill>
            </a:endParaRPr>
          </a:p>
        </p:txBody>
      </p:sp>
      <p:sp>
        <p:nvSpPr>
          <p:cNvPr id="1048741" name="文本框 1048740"/>
          <p:cNvSpPr txBox="1"/>
          <p:nvPr/>
        </p:nvSpPr>
        <p:spPr>
          <a:xfrm>
            <a:off x="808037" y="2565400"/>
            <a:ext cx="7651750" cy="457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
              </a:spcBef>
              <a:spcAft>
                <a:spcPct val="10000"/>
              </a:spcAft>
              <a:buFontTx/>
              <a:buNone/>
            </a:pPr>
            <a:r>
              <a:rPr lang="zh-CN" altLang="en-US" sz="2400" b="1"/>
              <a:t>如：</a:t>
            </a:r>
            <a:r>
              <a:rPr lang="en-US" altLang="zh-CN" sz="2400" b="1" i="1"/>
              <a:t>n</a:t>
            </a:r>
            <a:r>
              <a:rPr lang="en-US" altLang="zh-CN" sz="2400" b="1"/>
              <a:t>=1, </a:t>
            </a:r>
            <a:r>
              <a:rPr lang="en-US" altLang="zh-CN" sz="2400" b="1" i="1"/>
              <a:t>l</a:t>
            </a:r>
            <a:r>
              <a:rPr lang="en-US" altLang="zh-CN" sz="2400" b="1"/>
              <a:t>=0, </a:t>
            </a:r>
            <a:r>
              <a:rPr lang="en-US" altLang="zh-CN" sz="2400" b="1" i="1"/>
              <a:t>m</a:t>
            </a:r>
            <a:r>
              <a:rPr lang="zh-CN" altLang="en-US" sz="2400" b="1"/>
              <a:t>=0时的波函数</a:t>
            </a:r>
            <a:r>
              <a:rPr lang="el-GR" altLang="zh-CN" sz="2400" b="1">
                <a:ea typeface="Times New Roman" panose="02020603050405020304" pitchFamily="18" charset="0"/>
              </a:rPr>
              <a:t>ψ</a:t>
            </a:r>
            <a:r>
              <a:rPr lang="en-US" altLang="zh-CN" sz="2400" b="1" baseline="-25000">
                <a:ea typeface="Times New Roman" panose="02020603050405020304" pitchFamily="18" charset="0"/>
              </a:rPr>
              <a:t>1,0,0</a:t>
            </a:r>
            <a:r>
              <a:rPr lang="en-US" altLang="zh-CN" sz="2400" b="1">
                <a:ea typeface="Times New Roman" panose="02020603050405020304" pitchFamily="18" charset="0"/>
              </a:rPr>
              <a:t>(</a:t>
            </a:r>
            <a:r>
              <a:rPr lang="en-US" altLang="zh-CN" sz="2400" b="1" i="1">
                <a:ea typeface="Times New Roman" panose="02020603050405020304" pitchFamily="18" charset="0"/>
              </a:rPr>
              <a:t>r</a:t>
            </a:r>
            <a:r>
              <a:rPr lang="en-US" altLang="zh-CN" sz="2400" b="1">
                <a:ea typeface="Times New Roman" panose="02020603050405020304" pitchFamily="18" charset="0"/>
              </a:rPr>
              <a:t>,</a:t>
            </a:r>
            <a:r>
              <a:rPr lang="el-GR" altLang="zh-CN" sz="2400" b="1" i="1">
                <a:ea typeface="Times New Roman" panose="02020603050405020304" pitchFamily="18" charset="0"/>
              </a:rPr>
              <a:t>θ</a:t>
            </a:r>
            <a:r>
              <a:rPr lang="en-US" altLang="zh-CN" sz="2400" b="1">
                <a:ea typeface="Times New Roman" panose="02020603050405020304" pitchFamily="18" charset="0"/>
              </a:rPr>
              <a:t>,</a:t>
            </a:r>
            <a:r>
              <a:rPr lang="el-GR" altLang="zh-CN" sz="2400" b="1" i="1">
                <a:ea typeface="Times New Roman" panose="02020603050405020304" pitchFamily="18" charset="0"/>
              </a:rPr>
              <a:t>Φ</a:t>
            </a:r>
            <a:r>
              <a:rPr lang="en-US" altLang="zh-CN" sz="2400" b="1">
                <a:ea typeface="Times New Roman" panose="02020603050405020304" pitchFamily="18" charset="0"/>
              </a:rPr>
              <a:t>)</a:t>
            </a:r>
            <a:r>
              <a:rPr lang="zh-CN" altLang="en-US" sz="2400" b="1">
                <a:ea typeface="Times New Roman" panose="02020603050405020304" pitchFamily="18" charset="0"/>
              </a:rPr>
              <a:t>，即</a:t>
            </a:r>
            <a:r>
              <a:rPr lang="el-GR" altLang="zh-CN" sz="2400" b="1">
                <a:solidFill>
                  <a:srgbClr val="FF0000"/>
                </a:solidFill>
                <a:ea typeface="Times New Roman" panose="02020603050405020304" pitchFamily="18" charset="0"/>
              </a:rPr>
              <a:t>ψ</a:t>
            </a:r>
            <a:r>
              <a:rPr lang="en-US" altLang="zh-CN" sz="2400" b="1" baseline="-25000">
                <a:solidFill>
                  <a:srgbClr val="FF0000"/>
                </a:solidFill>
                <a:ea typeface="Times New Roman" panose="02020603050405020304" pitchFamily="18" charset="0"/>
              </a:rPr>
              <a:t>1s</a:t>
            </a:r>
            <a:r>
              <a:rPr lang="zh-CN" altLang="en-US" sz="2400" b="1">
                <a:ea typeface="Times New Roman" panose="02020603050405020304" pitchFamily="18" charset="0"/>
              </a:rPr>
              <a:t>；</a:t>
            </a:r>
            <a:endParaRPr lang="zh-CN" altLang="en-US" sz="2400" b="1">
              <a:ea typeface="Times New Roman" panose="02020603050405020304" pitchFamily="18" charset="0"/>
            </a:endParaRPr>
          </a:p>
        </p:txBody>
      </p:sp>
      <p:sp>
        <p:nvSpPr>
          <p:cNvPr id="1048742" name="文本框 1048741"/>
          <p:cNvSpPr txBox="1"/>
          <p:nvPr/>
        </p:nvSpPr>
        <p:spPr>
          <a:xfrm>
            <a:off x="827087" y="3213100"/>
            <a:ext cx="7651750" cy="457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
              </a:spcBef>
              <a:spcAft>
                <a:spcPct val="10000"/>
              </a:spcAft>
              <a:buFontTx/>
              <a:buNone/>
            </a:pPr>
            <a:r>
              <a:rPr lang="en-US" altLang="zh-CN" sz="2400" b="1" i="1"/>
              <a:t>       n</a:t>
            </a:r>
            <a:r>
              <a:rPr lang="en-US" altLang="zh-CN" sz="2400" b="1"/>
              <a:t>=2, </a:t>
            </a:r>
            <a:r>
              <a:rPr lang="en-US" altLang="zh-CN" sz="2400" b="1" i="1"/>
              <a:t>l</a:t>
            </a:r>
            <a:r>
              <a:rPr lang="en-US" altLang="zh-CN" sz="2400" b="1"/>
              <a:t>=1, </a:t>
            </a:r>
            <a:r>
              <a:rPr lang="en-US" altLang="zh-CN" sz="2400" b="1" i="1"/>
              <a:t>m</a:t>
            </a:r>
            <a:r>
              <a:rPr lang="zh-CN" altLang="en-US" sz="2400" b="1"/>
              <a:t>=0时的波函数</a:t>
            </a:r>
            <a:r>
              <a:rPr lang="el-GR" altLang="zh-CN" sz="2400" b="1">
                <a:ea typeface="Times New Roman" panose="02020603050405020304" pitchFamily="18" charset="0"/>
              </a:rPr>
              <a:t>ψ</a:t>
            </a:r>
            <a:r>
              <a:rPr lang="en-US" altLang="zh-CN" sz="2400" b="1" baseline="-25000">
                <a:ea typeface="Times New Roman" panose="02020603050405020304" pitchFamily="18" charset="0"/>
              </a:rPr>
              <a:t>2,1,0</a:t>
            </a:r>
            <a:r>
              <a:rPr lang="en-US" altLang="zh-CN" sz="2400" b="1">
                <a:ea typeface="Times New Roman" panose="02020603050405020304" pitchFamily="18" charset="0"/>
              </a:rPr>
              <a:t>(</a:t>
            </a:r>
            <a:r>
              <a:rPr lang="en-US" altLang="zh-CN" sz="2400" b="1" i="1">
                <a:ea typeface="Times New Roman" panose="02020603050405020304" pitchFamily="18" charset="0"/>
              </a:rPr>
              <a:t>r</a:t>
            </a:r>
            <a:r>
              <a:rPr lang="en-US" altLang="zh-CN" sz="2400" b="1">
                <a:ea typeface="Times New Roman" panose="02020603050405020304" pitchFamily="18" charset="0"/>
              </a:rPr>
              <a:t>,</a:t>
            </a:r>
            <a:r>
              <a:rPr lang="el-GR" altLang="zh-CN" sz="2400" b="1" i="1">
                <a:ea typeface="Times New Roman" panose="02020603050405020304" pitchFamily="18" charset="0"/>
              </a:rPr>
              <a:t>θ</a:t>
            </a:r>
            <a:r>
              <a:rPr lang="en-US" altLang="zh-CN" sz="2400" b="1">
                <a:ea typeface="Times New Roman" panose="02020603050405020304" pitchFamily="18" charset="0"/>
              </a:rPr>
              <a:t>,</a:t>
            </a:r>
            <a:r>
              <a:rPr lang="el-GR" altLang="zh-CN" sz="2400" b="1" i="1">
                <a:ea typeface="Times New Roman" panose="02020603050405020304" pitchFamily="18" charset="0"/>
              </a:rPr>
              <a:t>Φ</a:t>
            </a:r>
            <a:r>
              <a:rPr lang="en-US" altLang="zh-CN" sz="2400" b="1">
                <a:ea typeface="Times New Roman" panose="02020603050405020304" pitchFamily="18" charset="0"/>
              </a:rPr>
              <a:t>)</a:t>
            </a:r>
            <a:r>
              <a:rPr lang="zh-CN" altLang="en-US" sz="2400" b="1">
                <a:ea typeface="Times New Roman" panose="02020603050405020304" pitchFamily="18" charset="0"/>
              </a:rPr>
              <a:t>，即</a:t>
            </a:r>
            <a:r>
              <a:rPr lang="el-GR" altLang="zh-CN" sz="2400" b="1">
                <a:solidFill>
                  <a:srgbClr val="FF0000"/>
                </a:solidFill>
                <a:ea typeface="Times New Roman" panose="02020603050405020304" pitchFamily="18" charset="0"/>
              </a:rPr>
              <a:t>ψ</a:t>
            </a:r>
            <a:r>
              <a:rPr lang="en-US" altLang="zh-CN" sz="2400" b="1" baseline="-25000">
                <a:solidFill>
                  <a:srgbClr val="FF0000"/>
                </a:solidFill>
                <a:ea typeface="Times New Roman" panose="02020603050405020304" pitchFamily="18" charset="0"/>
              </a:rPr>
              <a:t>2p</a:t>
            </a:r>
            <a:r>
              <a:rPr lang="zh-CN" altLang="en-US" sz="2400" b="1">
                <a:ea typeface="Times New Roman" panose="02020603050405020304" pitchFamily="18" charset="0"/>
              </a:rPr>
              <a:t>；</a:t>
            </a:r>
            <a:endParaRPr lang="zh-CN" altLang="en-US" sz="2400" b="1">
              <a:ea typeface="Times New Roman" panose="02020603050405020304" pitchFamily="18" charset="0"/>
            </a:endParaRPr>
          </a:p>
        </p:txBody>
      </p:sp>
      <p:sp>
        <p:nvSpPr>
          <p:cNvPr id="1048743" name="文本框 1048742"/>
          <p:cNvSpPr txBox="1"/>
          <p:nvPr/>
        </p:nvSpPr>
        <p:spPr>
          <a:xfrm>
            <a:off x="539750" y="4221162"/>
            <a:ext cx="8353425" cy="1358900"/>
          </a:xfrm>
          <a:prstGeom prst="rect">
            <a:avLst/>
          </a:prstGeom>
          <a:noFill/>
          <a:ln w="9525" cap="flat" cmpd="sng">
            <a:solidFill>
              <a:schemeClr val="accent2">
                <a:alpha val="100000"/>
              </a:scheme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25000"/>
              </a:lnSpc>
              <a:spcBef>
                <a:spcPct val="0"/>
              </a:spcBef>
              <a:buFontTx/>
              <a:buNone/>
            </a:pPr>
            <a:r>
              <a:rPr lang="zh-CN" altLang="en-US" sz="2200" b="1"/>
              <a:t>       当</a:t>
            </a:r>
            <a:r>
              <a:rPr lang="en-US" altLang="zh-CN" sz="2200" b="1" i="1"/>
              <a:t>n</a:t>
            </a:r>
            <a:r>
              <a:rPr lang="en-US" altLang="zh-CN" sz="2200" b="1"/>
              <a:t>, </a:t>
            </a:r>
            <a:r>
              <a:rPr lang="en-US" altLang="zh-CN" sz="2200" b="1" i="1"/>
              <a:t>l</a:t>
            </a:r>
            <a:r>
              <a:rPr lang="en-US" altLang="zh-CN" sz="2200" b="1"/>
              <a:t>, </a:t>
            </a:r>
            <a:r>
              <a:rPr lang="en-US" altLang="zh-CN" sz="2200" b="1" i="1"/>
              <a:t>m</a:t>
            </a:r>
            <a:r>
              <a:rPr lang="zh-CN" altLang="en-US" sz="2200" b="1"/>
              <a:t>三个量子数取一些特定数值时</a:t>
            </a:r>
            <a:r>
              <a:rPr lang="el-GR" altLang="zh-CN" sz="2200" b="1">
                <a:ea typeface="Times New Roman" panose="02020603050405020304" pitchFamily="18" charset="0"/>
              </a:rPr>
              <a:t>ψ</a:t>
            </a:r>
            <a:r>
              <a:rPr lang="zh-CN" altLang="en-US" sz="2200" b="1"/>
              <a:t>才有意义，可见它们在确定电子在核外运动状态时有何等重要的作用。 </a:t>
            </a:r>
            <a:r>
              <a:rPr lang="en-US" altLang="zh-CN" sz="2200" b="1" i="1"/>
              <a:t>n</a:t>
            </a:r>
            <a:r>
              <a:rPr lang="en-US" altLang="zh-CN" sz="2200" b="1"/>
              <a:t>, </a:t>
            </a:r>
            <a:r>
              <a:rPr lang="en-US" altLang="zh-CN" sz="2200" b="1" i="1"/>
              <a:t>l</a:t>
            </a:r>
            <a:r>
              <a:rPr lang="en-US" altLang="zh-CN" sz="2200" b="1"/>
              <a:t>, </a:t>
            </a:r>
            <a:r>
              <a:rPr lang="en-US" altLang="zh-CN" sz="2200" b="1" i="1"/>
              <a:t>m</a:t>
            </a:r>
            <a:r>
              <a:rPr lang="zh-CN" altLang="en-US" sz="2200" b="1"/>
              <a:t>在解薛定谔方程时得出，另一个量子数</a:t>
            </a:r>
            <a:r>
              <a:rPr lang="en-US" altLang="zh-CN" sz="2200" b="1"/>
              <a:t>m</a:t>
            </a:r>
            <a:r>
              <a:rPr lang="en-US" altLang="zh-CN" sz="2200" b="1" baseline="-25000"/>
              <a:t>s</a:t>
            </a:r>
            <a:r>
              <a:rPr lang="zh-CN" altLang="en-US" sz="2200" b="1"/>
              <a:t>从实验结果得到。</a:t>
            </a:r>
            <a:endParaRPr lang="zh-CN" altLang="en-US" sz="2200" b="1"/>
          </a:p>
        </p:txBody>
      </p:sp>
      <p:pic>
        <p:nvPicPr>
          <p:cNvPr id="2097200" name="图片 2097199" descr="2-a"/>
          <p:cNvPicPr/>
          <p:nvPr/>
        </p:nvPicPr>
        <p:blipFill>
          <a:blip r:embed="rId1"/>
          <a:srcRect/>
          <a:stretch>
            <a:fillRect/>
          </a:stretch>
        </p:blipFill>
        <p:spPr>
          <a:xfrm>
            <a:off x="0" y="5589587"/>
            <a:ext cx="9140825" cy="12684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7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874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48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1" grpId="0"/>
      <p:bldP spid="1048742" grpId="0"/>
      <p:bldP spid="104874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rot="0">
          <a:off x="0" y="0"/>
          <a:ext cx="0" cy="0"/>
          <a:chOff x="0" y="0"/>
          <a:chExt cx="0" cy="0"/>
        </a:xfrm>
      </p:grpSpPr>
      <p:sp>
        <p:nvSpPr>
          <p:cNvPr id="1048744" name="文本框 1048743"/>
          <p:cNvSpPr txBox="1"/>
          <p:nvPr/>
        </p:nvSpPr>
        <p:spPr>
          <a:xfrm>
            <a:off x="376237" y="1052512"/>
            <a:ext cx="8767762" cy="19907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30000"/>
              </a:lnSpc>
              <a:spcBef>
                <a:spcPct val="0"/>
              </a:spcBef>
              <a:buFontTx/>
              <a:buNone/>
            </a:pPr>
            <a:r>
              <a:rPr lang="zh-CN" altLang="en-US" sz="2400" b="1">
                <a:solidFill>
                  <a:srgbClr val="FF0000"/>
                </a:solidFill>
              </a:rPr>
              <a:t>      主量子数</a:t>
            </a:r>
            <a:r>
              <a:rPr lang="en-US" altLang="zh-CN" sz="2400" b="1" i="1">
                <a:solidFill>
                  <a:srgbClr val="FF0000"/>
                </a:solidFill>
              </a:rPr>
              <a:t>n</a:t>
            </a:r>
            <a:r>
              <a:rPr lang="zh-CN" altLang="en-US" sz="2400" b="1"/>
              <a:t>表示电子出现几率最大的区域离核</a:t>
            </a:r>
            <a:r>
              <a:rPr lang="en-US" altLang="zh-CN" sz="2400" b="1"/>
              <a:t>(</a:t>
            </a:r>
            <a:r>
              <a:rPr lang="zh-CN" altLang="en-US" sz="2400" b="1"/>
              <a:t>平均距离</a:t>
            </a:r>
            <a:r>
              <a:rPr lang="en-US" altLang="zh-CN" sz="2400" b="1"/>
              <a:t>)</a:t>
            </a:r>
            <a:r>
              <a:rPr lang="zh-CN" altLang="en-US" sz="2400" b="1"/>
              <a:t>的远近，或者表示</a:t>
            </a:r>
            <a:r>
              <a:rPr lang="zh-CN" altLang="en-US" sz="2400" b="1">
                <a:solidFill>
                  <a:schemeClr val="accent2"/>
                </a:solidFill>
              </a:rPr>
              <a:t>电子所处的电子层</a:t>
            </a:r>
            <a:r>
              <a:rPr lang="zh-CN" altLang="en-US" sz="2400" b="1"/>
              <a:t>。</a:t>
            </a:r>
            <a:endParaRPr lang="zh-CN" altLang="en-US" sz="2400" b="1"/>
          </a:p>
          <a:p>
            <a:pPr marL="0" lvl="0" indent="0">
              <a:lnSpc>
                <a:spcPct val="130000"/>
              </a:lnSpc>
              <a:spcBef>
                <a:spcPct val="0"/>
              </a:spcBef>
              <a:buFontTx/>
              <a:buNone/>
            </a:pPr>
            <a:r>
              <a:rPr lang="zh-CN" altLang="en-US" sz="2400" b="1"/>
              <a:t>      在一个原子内，</a:t>
            </a:r>
            <a:r>
              <a:rPr lang="en-US" altLang="zh-CN" sz="2400" b="1" i="1"/>
              <a:t>n</a:t>
            </a:r>
            <a:r>
              <a:rPr lang="zh-CN" altLang="en-US" sz="2400" b="1"/>
              <a:t>相同的电子，则在离核</a:t>
            </a:r>
            <a:endParaRPr lang="zh-CN" altLang="en-US" sz="2400" b="1"/>
          </a:p>
          <a:p>
            <a:pPr marL="0" lvl="0" indent="0">
              <a:lnSpc>
                <a:spcPct val="130000"/>
              </a:lnSpc>
              <a:spcBef>
                <a:spcPct val="0"/>
              </a:spcBef>
              <a:buFontTx/>
              <a:buNone/>
            </a:pPr>
            <a:r>
              <a:rPr lang="zh-CN" altLang="en-US" sz="2400" b="1"/>
              <a:t>平均距离相近的空间范围内运动。</a:t>
            </a:r>
            <a:endParaRPr lang="zh-CN" altLang="en-US" sz="2400" b="1"/>
          </a:p>
        </p:txBody>
      </p:sp>
      <p:sp>
        <p:nvSpPr>
          <p:cNvPr id="1048745" name="文本框 1048744"/>
          <p:cNvSpPr txBox="1"/>
          <p:nvPr/>
        </p:nvSpPr>
        <p:spPr>
          <a:xfrm>
            <a:off x="179387" y="212725"/>
            <a:ext cx="7275512"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olidFill>
                  <a:srgbClr val="FF0000"/>
                </a:solidFill>
              </a:rPr>
              <a:t>（一）主量子数</a:t>
            </a:r>
            <a:r>
              <a:rPr lang="en-US" altLang="zh-CN" b="1" i="1">
                <a:solidFill>
                  <a:srgbClr val="FF0000"/>
                </a:solidFill>
              </a:rPr>
              <a:t>n</a:t>
            </a:r>
            <a:r>
              <a:rPr lang="zh-CN" altLang="en-US" sz="2400" b="1">
                <a:solidFill>
                  <a:srgbClr val="FF0000"/>
                </a:solidFill>
              </a:rPr>
              <a:t>：</a:t>
            </a:r>
            <a:r>
              <a:rPr lang="en-US" altLang="zh-CN" sz="2400" b="1">
                <a:ea typeface="微软雅黑" panose="020B0503020204020204" pitchFamily="34" charset="-122"/>
              </a:rPr>
              <a:t> principal quantum number</a:t>
            </a:r>
            <a:endParaRPr lang="en-US" altLang="zh-CN" sz="2400" b="1">
              <a:ea typeface="微软雅黑" panose="020B0503020204020204" pitchFamily="34" charset="-122"/>
            </a:endParaRPr>
          </a:p>
        </p:txBody>
      </p:sp>
      <p:graphicFrame>
        <p:nvGraphicFramePr>
          <p:cNvPr id="4194305" name="表格 4194304"/>
          <p:cNvGraphicFramePr/>
          <p:nvPr/>
        </p:nvGraphicFramePr>
        <p:xfrm>
          <a:off x="1195387" y="3313112"/>
          <a:ext cx="7129462" cy="1368425"/>
        </p:xfrm>
        <a:graphic>
          <a:graphicData uri="http://schemas.openxmlformats.org/drawingml/2006/table">
            <a:tbl>
              <a:tblPr/>
              <a:tblGrid>
                <a:gridCol w="1517649"/>
                <a:gridCol w="5611812"/>
              </a:tblGrid>
              <a:tr h="684212">
                <a:tc>
                  <a:txBody>
                    <a:bodyPr/>
                    <a:p>
                      <a:pPr lvl="0" algn="ctr">
                        <a:spcBef>
                          <a:spcPct val="20000"/>
                        </a:spcBef>
                      </a:pPr>
                      <a:r>
                        <a:rPr lang="en-US" altLang="zh-CN" sz="2400" b="1" i="1">
                          <a:solidFill>
                            <a:schemeClr val="dk1"/>
                          </a:solidFill>
                        </a:rPr>
                        <a:t>n</a:t>
                      </a:r>
                      <a:endParaRPr lang="en-US" altLang="zh-CN" sz="2400" b="1" i="1">
                        <a:solidFill>
                          <a:schemeClr val="dk1"/>
                        </a:solidFill>
                      </a:endParaRPr>
                    </a:p>
                  </a:txBody>
                  <a:tcPr vert="horz" anchor="t">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a:spcBef>
                          <a:spcPct val="20000"/>
                        </a:spcBef>
                      </a:pPr>
                      <a:r>
                        <a:rPr lang="en-US" altLang="zh-CN" sz="2400" b="0">
                          <a:solidFill>
                            <a:schemeClr val="dk1"/>
                          </a:solidFill>
                        </a:rPr>
                        <a:t>1        2        3       4        5        6       7  </a:t>
                      </a:r>
                      <a:endParaRPr lang="en-US" altLang="zh-CN" sz="2400" b="0">
                        <a:solidFill>
                          <a:schemeClr val="dk1"/>
                        </a:solidFill>
                      </a:endParaRPr>
                    </a:p>
                  </a:txBody>
                  <a:tcPr vert="horz" anchor="t">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684212">
                <a:tc>
                  <a:txBody>
                    <a:bodyPr/>
                    <a:p>
                      <a:pPr lvl="0" algn="ctr">
                        <a:spcBef>
                          <a:spcPct val="20000"/>
                        </a:spcBef>
                      </a:pPr>
                      <a:r>
                        <a:rPr lang="zh-CN" altLang="en-US" sz="2400" b="1">
                          <a:solidFill>
                            <a:schemeClr val="dk1"/>
                          </a:solidFill>
                        </a:rPr>
                        <a:t>电子层</a:t>
                      </a:r>
                      <a:endParaRPr lang="zh-CN" altLang="en-US" sz="2400" b="1">
                        <a:solidFill>
                          <a:schemeClr val="dk1"/>
                        </a:solidFill>
                      </a:endParaRPr>
                    </a:p>
                  </a:txBody>
                  <a:tcPr vert="horz" anchor="t">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lvl="0" algn="ctr">
                        <a:spcBef>
                          <a:spcPct val="20000"/>
                        </a:spcBef>
                      </a:pPr>
                      <a:r>
                        <a:rPr lang="en-US" altLang="zh-CN" sz="2400" b="0">
                          <a:solidFill>
                            <a:schemeClr val="dk1"/>
                          </a:solidFill>
                        </a:rPr>
                        <a:t>K       L       M     N       O        P      Q</a:t>
                      </a:r>
                      <a:endParaRPr lang="en-US" altLang="zh-CN" sz="2400" b="0">
                        <a:solidFill>
                          <a:schemeClr val="dk1"/>
                        </a:solidFill>
                      </a:endParaRPr>
                    </a:p>
                  </a:txBody>
                  <a:tcPr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8756" name="文本框 1048755"/>
          <p:cNvSpPr txBox="1"/>
          <p:nvPr/>
        </p:nvSpPr>
        <p:spPr>
          <a:xfrm>
            <a:off x="376237" y="5013325"/>
            <a:ext cx="8767762" cy="11874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sz="2400" b="1"/>
              <a:t>       </a:t>
            </a:r>
            <a:r>
              <a:rPr lang="en-US" altLang="zh-CN" sz="2400" b="1" i="1"/>
              <a:t>n</a:t>
            </a:r>
            <a:r>
              <a:rPr lang="zh-CN" altLang="en-US" sz="2400" b="1"/>
              <a:t>=1, 代表第一电子层</a:t>
            </a:r>
            <a:r>
              <a:rPr lang="en-US" altLang="zh-CN" sz="2400" b="1"/>
              <a:t>… </a:t>
            </a:r>
            <a:r>
              <a:rPr lang="zh-CN" altLang="en-US" sz="2400" b="1"/>
              <a:t>电子处在不同的电子层，其能量也不相同。</a:t>
            </a:r>
            <a:r>
              <a:rPr lang="en-US" altLang="zh-CN" sz="2400" b="1" i="1"/>
              <a:t>n</a:t>
            </a:r>
            <a:r>
              <a:rPr lang="zh-CN" altLang="en-US" sz="2400" b="1"/>
              <a:t>决定电子能量高低的主要因素。</a:t>
            </a:r>
            <a:r>
              <a:rPr lang="en-US" altLang="zh-CN" sz="2400" b="1" i="1"/>
              <a:t>n</a:t>
            </a:r>
            <a:r>
              <a:rPr lang="zh-CN" altLang="en-US" sz="2400" b="1"/>
              <a:t>越大，电子的能量越高。对于氢原子，电子的能量完全取决于</a:t>
            </a:r>
            <a:r>
              <a:rPr lang="en-US" altLang="zh-CN" sz="2400" b="1"/>
              <a:t>n</a:t>
            </a:r>
            <a:r>
              <a:rPr lang="zh-CN" altLang="en-US" sz="2400" b="1"/>
              <a:t>值的大小。</a:t>
            </a:r>
            <a:endParaRPr lang="zh-CN" altLang="en-US" sz="2400" b="1"/>
          </a:p>
        </p:txBody>
      </p:sp>
      <p:pic>
        <p:nvPicPr>
          <p:cNvPr id="2097201" name="图片 2097200" descr="2-a"/>
          <p:cNvPicPr/>
          <p:nvPr/>
        </p:nvPicPr>
        <p:blipFill>
          <a:blip r:embed="rId1"/>
          <a:srcRect/>
          <a:stretch>
            <a:fillRect/>
          </a:stretch>
        </p:blipFill>
        <p:spPr>
          <a:xfrm>
            <a:off x="0" y="6237287"/>
            <a:ext cx="9140825" cy="620712"/>
          </a:xfrm>
          <a:prstGeom prst="rect">
            <a:avLst/>
          </a:prstGeom>
          <a:noFill/>
          <a:ln>
            <a:noFill/>
          </a:ln>
        </p:spPr>
      </p:pic>
      <p:pic>
        <p:nvPicPr>
          <p:cNvPr id="2097202" name="图片 2097201"/>
          <p:cNvPicPr/>
          <p:nvPr/>
        </p:nvPicPr>
        <p:blipFill>
          <a:blip r:embed="rId2"/>
          <a:srcRect/>
          <a:stretch>
            <a:fillRect/>
          </a:stretch>
        </p:blipFill>
        <p:spPr>
          <a:xfrm>
            <a:off x="6875462" y="1665287"/>
            <a:ext cx="1657350" cy="1511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rot="0">
          <a:off x="0" y="0"/>
          <a:ext cx="0" cy="0"/>
          <a:chOff x="0" y="0"/>
          <a:chExt cx="0" cy="0"/>
        </a:xfrm>
      </p:grpSpPr>
      <p:sp>
        <p:nvSpPr>
          <p:cNvPr id="1048612" name="文本框 1048611"/>
          <p:cNvSpPr txBox="1"/>
          <p:nvPr/>
        </p:nvSpPr>
        <p:spPr>
          <a:xfrm>
            <a:off x="1306512" y="195262"/>
            <a:ext cx="6937375"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3600" b="1">
                <a:ea typeface="黑体" panose="02010609060101010101" pitchFamily="49" charset="-122"/>
              </a:rPr>
              <a:t>第八章 原子结构与元素周期律</a:t>
            </a:r>
            <a:endParaRPr lang="zh-CN" altLang="en-US" sz="3600" b="1">
              <a:ea typeface="黑体" panose="02010609060101010101" pitchFamily="49" charset="-122"/>
            </a:endParaRPr>
          </a:p>
        </p:txBody>
      </p:sp>
      <p:sp>
        <p:nvSpPr>
          <p:cNvPr id="1048613" name="文本框 1048612"/>
          <p:cNvSpPr txBox="1"/>
          <p:nvPr/>
        </p:nvSpPr>
        <p:spPr>
          <a:xfrm>
            <a:off x="214312" y="1279525"/>
            <a:ext cx="3470275" cy="54864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2800" b="1">
                <a:solidFill>
                  <a:schemeClr val="accent2"/>
                </a:solidFill>
                <a:ea typeface="黑体" panose="02010609060101010101" pitchFamily="49" charset="-122"/>
              </a:rPr>
              <a:t>原子结构的认识史</a:t>
            </a:r>
            <a:endParaRPr lang="zh-CN" altLang="en-US" sz="2800" b="1">
              <a:solidFill>
                <a:schemeClr val="accent2"/>
              </a:solidFill>
              <a:ea typeface="黑体" panose="02010609060101010101" pitchFamily="49" charset="-122"/>
            </a:endParaRPr>
          </a:p>
        </p:txBody>
      </p:sp>
      <p:sp>
        <p:nvSpPr>
          <p:cNvPr id="1048614" name="文本框 1048613"/>
          <p:cNvSpPr txBox="1"/>
          <p:nvPr/>
        </p:nvSpPr>
        <p:spPr>
          <a:xfrm>
            <a:off x="244475" y="1973262"/>
            <a:ext cx="8713788" cy="15621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514350" lvl="0" indent="-514350">
              <a:spcBef>
                <a:spcPct val="50000"/>
              </a:spcBef>
            </a:pPr>
            <a:r>
              <a:rPr lang="en-US" altLang="zh-CN" sz="2800" b="1">
                <a:ea typeface="黑体" panose="02010609060101010101" pitchFamily="49" charset="-122"/>
              </a:rPr>
              <a:t>1897</a:t>
            </a:r>
            <a:r>
              <a:rPr lang="zh-CN" altLang="en-US" sz="2800" b="1">
                <a:ea typeface="黑体" panose="02010609060101010101" pitchFamily="49" charset="-122"/>
              </a:rPr>
              <a:t>年</a:t>
            </a:r>
            <a:r>
              <a:rPr lang="en-US" altLang="zh-CN" sz="2800" b="1">
                <a:ea typeface="黑体" panose="02010609060101010101" pitchFamily="49" charset="-122"/>
              </a:rPr>
              <a:t>, </a:t>
            </a:r>
            <a:r>
              <a:rPr lang="zh-CN" altLang="en-US" sz="2800" b="1">
                <a:ea typeface="黑体" panose="02010609060101010101" pitchFamily="49" charset="-122"/>
              </a:rPr>
              <a:t>汤姆生</a:t>
            </a:r>
            <a:r>
              <a:rPr lang="en-US" altLang="zh-CN" sz="2800" b="1">
                <a:ea typeface="黑体" panose="02010609060101010101" pitchFamily="49" charset="-122"/>
              </a:rPr>
              <a:t>(</a:t>
            </a:r>
            <a:r>
              <a:rPr lang="zh-CN" altLang="en-US" sz="2800" b="1">
                <a:ea typeface="黑体" panose="02010609060101010101" pitchFamily="49" charset="-122"/>
              </a:rPr>
              <a:t>英</a:t>
            </a:r>
            <a:r>
              <a:rPr lang="en-US" altLang="zh-CN" sz="2800" b="1">
                <a:ea typeface="黑体" panose="02010609060101010101" pitchFamily="49" charset="-122"/>
              </a:rPr>
              <a:t>)</a:t>
            </a:r>
            <a:r>
              <a:rPr lang="zh-CN" altLang="en-US" sz="2800" b="1">
                <a:ea typeface="黑体" panose="02010609060101010101" pitchFamily="49" charset="-122"/>
              </a:rPr>
              <a:t>发现了电子</a:t>
            </a:r>
            <a:r>
              <a:rPr lang="en-US" altLang="zh-CN" sz="2800" b="1">
                <a:ea typeface="黑体" panose="02010609060101010101" pitchFamily="49" charset="-122"/>
              </a:rPr>
              <a:t>,</a:t>
            </a:r>
            <a:r>
              <a:rPr lang="zh-CN" altLang="en-US" sz="2800" b="1">
                <a:ea typeface="黑体" panose="02010609060101010101" pitchFamily="49" charset="-122"/>
              </a:rPr>
              <a:t>确认电子是电中性原子的组成部分</a:t>
            </a:r>
            <a:r>
              <a:rPr lang="en-US" altLang="zh-CN" sz="2800" b="1">
                <a:ea typeface="黑体" panose="02010609060101010101" pitchFamily="49" charset="-122"/>
              </a:rPr>
              <a:t>. </a:t>
            </a:r>
            <a:r>
              <a:rPr lang="zh-CN" altLang="en-US" sz="2800" b="1">
                <a:solidFill>
                  <a:srgbClr val="FF00FF"/>
                </a:solidFill>
                <a:ea typeface="黑体" panose="02010609060101010101" pitchFamily="49" charset="-122"/>
              </a:rPr>
              <a:t>带负电</a:t>
            </a:r>
            <a:endParaRPr lang="zh-CN" altLang="en-US" sz="2800" b="1">
              <a:solidFill>
                <a:srgbClr val="FF00FF"/>
              </a:solidFill>
              <a:ea typeface="黑体" panose="02010609060101010101" pitchFamily="49" charset="-122"/>
            </a:endParaRPr>
          </a:p>
          <a:p>
            <a:pPr marL="514350" lvl="0" indent="-514350">
              <a:spcBef>
                <a:spcPct val="50000"/>
              </a:spcBef>
              <a:buFontTx/>
              <a:buNone/>
            </a:pPr>
            <a:r>
              <a:rPr lang="zh-CN" altLang="en-US" sz="2800" b="1">
                <a:ea typeface="黑体" panose="02010609060101010101" pitchFamily="49" charset="-122"/>
              </a:rPr>
              <a:t>        1904年</a:t>
            </a:r>
            <a:r>
              <a:rPr lang="en-US" altLang="zh-CN" sz="2800" b="1">
                <a:solidFill>
                  <a:schemeClr val="accent2"/>
                </a:solidFill>
                <a:ea typeface="黑体" panose="02010609060101010101" pitchFamily="49" charset="-122"/>
              </a:rPr>
              <a:t>原子结构模型：葡萄干蛋糕</a:t>
            </a:r>
            <a:endParaRPr lang="en-US" altLang="zh-CN" sz="2800" b="1">
              <a:solidFill>
                <a:schemeClr val="accent2"/>
              </a:solidFill>
              <a:ea typeface="黑体" panose="02010609060101010101" pitchFamily="49" charset="-122"/>
            </a:endParaRPr>
          </a:p>
        </p:txBody>
      </p:sp>
      <p:pic>
        <p:nvPicPr>
          <p:cNvPr id="2097158" name="图片 2097157"/>
          <p:cNvPicPr/>
          <p:nvPr/>
        </p:nvPicPr>
        <p:blipFill>
          <a:blip r:embed="rId1"/>
          <a:srcRect/>
          <a:stretch>
            <a:fillRect/>
          </a:stretch>
        </p:blipFill>
        <p:spPr>
          <a:xfrm>
            <a:off x="236537" y="3913187"/>
            <a:ext cx="1974850" cy="2468562"/>
          </a:xfrm>
          <a:prstGeom prst="rect">
            <a:avLst/>
          </a:prstGeom>
          <a:noFill/>
          <a:ln>
            <a:noFill/>
          </a:ln>
        </p:spPr>
      </p:pic>
      <p:sp>
        <p:nvSpPr>
          <p:cNvPr id="1048615" name="文本框 1048614"/>
          <p:cNvSpPr txBox="1"/>
          <p:nvPr/>
        </p:nvSpPr>
        <p:spPr>
          <a:xfrm>
            <a:off x="2339975" y="5181600"/>
            <a:ext cx="3689350" cy="1513840"/>
          </a:xfrm>
          <a:prstGeom prst="rect">
            <a:avLst/>
          </a:prstGeom>
          <a:solidFill>
            <a:schemeClr val="accent1">
              <a:alpha val="50980"/>
            </a:schemeClr>
          </a:solid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b="1">
                <a:solidFill>
                  <a:srgbClr val="000000"/>
                </a:solidFill>
              </a:rPr>
              <a:t>J. J Thomson (1856-1940) finds a negatively charged particle called an electron.</a:t>
            </a:r>
            <a:endParaRPr lang="en-US" altLang="zh-CN" sz="2400" b="1">
              <a:solidFill>
                <a:srgbClr val="000000"/>
              </a:solidFill>
            </a:endParaRPr>
          </a:p>
        </p:txBody>
      </p:sp>
      <p:pic>
        <p:nvPicPr>
          <p:cNvPr id="2097159" name="图片 2097158" descr="20110509100735597"/>
          <p:cNvPicPr/>
          <p:nvPr/>
        </p:nvPicPr>
        <p:blipFill>
          <a:blip r:embed="rId2"/>
          <a:srcRect/>
          <a:stretch>
            <a:fillRect/>
          </a:stretch>
        </p:blipFill>
        <p:spPr>
          <a:xfrm>
            <a:off x="6169025" y="3946525"/>
            <a:ext cx="2789237" cy="2468562"/>
          </a:xfrm>
          <a:prstGeom prst="rect">
            <a:avLst/>
          </a:prstGeom>
          <a:noFill/>
          <a:ln>
            <a:noFill/>
          </a:ln>
        </p:spPr>
      </p:pic>
      <p:pic>
        <p:nvPicPr>
          <p:cNvPr id="2097160" name="图片 2097159"/>
          <p:cNvPicPr/>
          <p:nvPr/>
        </p:nvPicPr>
        <p:blipFill>
          <a:blip r:embed="rId3"/>
          <a:srcRect/>
          <a:stretch>
            <a:fillRect/>
          </a:stretch>
        </p:blipFill>
        <p:spPr>
          <a:xfrm>
            <a:off x="-71437" y="696912"/>
            <a:ext cx="8891588" cy="39528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8614">
                                            <p:txEl>
                                              <p:charRg st="0" end="4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6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8614">
                                            <p:txEl>
                                              <p:charRg st="40" end="6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rot="0">
          <a:off x="0" y="0"/>
          <a:ext cx="0" cy="0"/>
          <a:chOff x="0" y="0"/>
          <a:chExt cx="0" cy="0"/>
        </a:xfrm>
      </p:grpSpPr>
      <p:sp>
        <p:nvSpPr>
          <p:cNvPr id="1048757" name="文本框 1048756"/>
          <p:cNvSpPr txBox="1"/>
          <p:nvPr/>
        </p:nvSpPr>
        <p:spPr>
          <a:xfrm>
            <a:off x="376237" y="981075"/>
            <a:ext cx="8767762" cy="286226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30000"/>
              </a:lnSpc>
              <a:spcBef>
                <a:spcPct val="0"/>
              </a:spcBef>
              <a:buFontTx/>
              <a:buNone/>
            </a:pPr>
            <a:r>
              <a:rPr lang="zh-CN" altLang="en-US" sz="2400" b="1" i="1">
                <a:solidFill>
                  <a:srgbClr val="FF0000"/>
                </a:solidFill>
              </a:rPr>
              <a:t>      </a:t>
            </a:r>
            <a:r>
              <a:rPr lang="en-US" altLang="zh-CN" sz="2400" b="1" i="1">
                <a:solidFill>
                  <a:srgbClr val="FF0000"/>
                </a:solidFill>
              </a:rPr>
              <a:t>l</a:t>
            </a:r>
            <a:r>
              <a:rPr lang="zh-CN" altLang="en-US" sz="2400" b="1"/>
              <a:t>与电子运动的角动量有关。表示电子</a:t>
            </a:r>
            <a:r>
              <a:rPr lang="zh-CN" altLang="en-US" sz="2400" b="1">
                <a:solidFill>
                  <a:srgbClr val="FF0000"/>
                </a:solidFill>
              </a:rPr>
              <a:t>运动轨道的形状，又称分层或</a:t>
            </a:r>
            <a:r>
              <a:rPr lang="zh-CN" altLang="en-US" sz="2400" b="1">
                <a:solidFill>
                  <a:schemeClr val="accent2"/>
                </a:solidFill>
              </a:rPr>
              <a:t>亚层</a:t>
            </a:r>
            <a:r>
              <a:rPr lang="zh-CN" altLang="en-US" sz="2400" b="1"/>
              <a:t>。</a:t>
            </a:r>
            <a:endParaRPr lang="zh-CN" altLang="en-US" sz="2400" b="1"/>
          </a:p>
          <a:p>
            <a:pPr marL="0" lvl="0" indent="0">
              <a:lnSpc>
                <a:spcPct val="130000"/>
              </a:lnSpc>
              <a:spcBef>
                <a:spcPct val="0"/>
              </a:spcBef>
              <a:buFontTx/>
              <a:buNone/>
            </a:pPr>
            <a:r>
              <a:rPr lang="zh-CN" altLang="en-US" sz="2000" b="1"/>
              <a:t>        </a:t>
            </a:r>
            <a:r>
              <a:rPr lang="zh-CN" altLang="en-US" sz="2000" b="1" u="sng"/>
              <a:t>注意：轨道一词只是借用波尔的概念，但其含义决无固定轨迹之意。</a:t>
            </a:r>
            <a:endParaRPr lang="zh-CN" altLang="en-US" sz="2000" b="1" u="sng"/>
          </a:p>
          <a:p>
            <a:pPr marL="0" lvl="0" indent="0">
              <a:lnSpc>
                <a:spcPct val="130000"/>
              </a:lnSpc>
              <a:spcBef>
                <a:spcPct val="0"/>
              </a:spcBef>
              <a:buFontTx/>
              <a:buNone/>
            </a:pPr>
            <a:r>
              <a:rPr lang="zh-CN" altLang="en-US" sz="2400" b="1"/>
              <a:t>      </a:t>
            </a:r>
            <a:endParaRPr lang="zh-CN" altLang="en-US" sz="2400" b="1"/>
          </a:p>
          <a:p>
            <a:pPr marL="0" lvl="0" indent="0">
              <a:lnSpc>
                <a:spcPct val="130000"/>
              </a:lnSpc>
              <a:spcBef>
                <a:spcPct val="0"/>
              </a:spcBef>
              <a:buFontTx/>
              <a:buNone/>
            </a:pPr>
            <a:r>
              <a:rPr lang="zh-CN" altLang="en-US" sz="2400" b="1"/>
              <a:t>      </a:t>
            </a:r>
            <a:r>
              <a:rPr lang="zh-CN" altLang="en-US" sz="2400" b="1">
                <a:solidFill>
                  <a:srgbClr val="FF0000"/>
                </a:solidFill>
              </a:rPr>
              <a:t>*</a:t>
            </a:r>
            <a:r>
              <a:rPr lang="zh-CN" altLang="en-US" sz="2400" b="1"/>
              <a:t>电子在同一主层的不同分层中运动，其能量不同。与</a:t>
            </a:r>
            <a:r>
              <a:rPr lang="en-US" altLang="zh-CN" sz="2400" b="1" i="1"/>
              <a:t>n</a:t>
            </a:r>
            <a:r>
              <a:rPr lang="zh-CN" altLang="en-US" sz="2400" b="1"/>
              <a:t>相比</a:t>
            </a:r>
            <a:r>
              <a:rPr lang="en-US" altLang="zh-CN" sz="2400" b="1"/>
              <a:t>,</a:t>
            </a:r>
            <a:r>
              <a:rPr lang="zh-CN" altLang="en-US" sz="2400" b="1"/>
              <a:t>是决定能量的次要因素</a:t>
            </a:r>
            <a:r>
              <a:rPr lang="en-US" altLang="zh-CN" sz="2400" b="1"/>
              <a:t>. </a:t>
            </a:r>
            <a:endParaRPr lang="en-US" altLang="zh-CN" sz="2400" b="1"/>
          </a:p>
        </p:txBody>
      </p:sp>
      <p:sp>
        <p:nvSpPr>
          <p:cNvPr id="1048758" name="文本框 1048757"/>
          <p:cNvSpPr txBox="1"/>
          <p:nvPr/>
        </p:nvSpPr>
        <p:spPr>
          <a:xfrm>
            <a:off x="179387" y="212725"/>
            <a:ext cx="5899150" cy="4619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400">
                <a:solidFill>
                  <a:srgbClr val="FF0000"/>
                </a:solidFill>
              </a:rPr>
              <a:t>（二）角量子数</a:t>
            </a:r>
            <a:r>
              <a:rPr lang="en-US" altLang="zh-CN" sz="2400" i="1">
                <a:solidFill>
                  <a:srgbClr val="FF0000"/>
                </a:solidFill>
              </a:rPr>
              <a:t>l</a:t>
            </a:r>
            <a:r>
              <a:rPr lang="zh-CN" altLang="en-US" sz="2400">
                <a:solidFill>
                  <a:srgbClr val="FF0000"/>
                </a:solidFill>
              </a:rPr>
              <a:t>：</a:t>
            </a:r>
            <a:r>
              <a:rPr lang="en-US" altLang="zh-CN" sz="2400">
                <a:ea typeface="微软雅黑" panose="020B0503020204020204" pitchFamily="34" charset="-122"/>
              </a:rPr>
              <a:t> angular quantum number</a:t>
            </a:r>
            <a:endParaRPr lang="en-US" altLang="zh-CN" sz="2400">
              <a:ea typeface="微软雅黑" panose="020B0503020204020204" pitchFamily="34" charset="-122"/>
            </a:endParaRPr>
          </a:p>
        </p:txBody>
      </p:sp>
      <p:sp>
        <p:nvSpPr>
          <p:cNvPr id="1048759" name="文本框 1048758"/>
          <p:cNvSpPr txBox="1"/>
          <p:nvPr/>
        </p:nvSpPr>
        <p:spPr>
          <a:xfrm>
            <a:off x="376237" y="4005262"/>
            <a:ext cx="8767762" cy="11874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sz="2400" b="1"/>
              <a:t>       </a:t>
            </a:r>
            <a:r>
              <a:rPr lang="en-US" altLang="zh-CN" sz="2400" b="1">
                <a:solidFill>
                  <a:srgbClr val="FF0000"/>
                </a:solidFill>
              </a:rPr>
              <a:t>*</a:t>
            </a:r>
            <a:r>
              <a:rPr lang="zh-CN" altLang="en-US" sz="2400" b="1"/>
              <a:t>实验发现一些元素的光谱中每一条谱线又是由一条或几条波长相差甚微的细线组成，这说明同一电子层中还包含若干个分层或亚层</a:t>
            </a:r>
            <a:r>
              <a:rPr lang="en-US" altLang="zh-CN" sz="2400" b="1"/>
              <a:t>(</a:t>
            </a:r>
            <a:r>
              <a:rPr lang="en-US" altLang="zh-CN" sz="2400" b="1" i="1"/>
              <a:t>s</a:t>
            </a:r>
            <a:r>
              <a:rPr lang="en-US" altLang="zh-CN" sz="2400" b="1"/>
              <a:t>,</a:t>
            </a:r>
            <a:r>
              <a:rPr lang="en-US" altLang="zh-CN" sz="2400" b="1" i="1"/>
              <a:t>p</a:t>
            </a:r>
            <a:r>
              <a:rPr lang="en-US" altLang="zh-CN" sz="2400" b="1"/>
              <a:t>,</a:t>
            </a:r>
            <a:r>
              <a:rPr lang="en-US" altLang="zh-CN" sz="2400" b="1" i="1"/>
              <a:t>d</a:t>
            </a:r>
            <a:r>
              <a:rPr lang="en-US" altLang="zh-CN" sz="2400" b="1"/>
              <a:t>,</a:t>
            </a:r>
            <a:r>
              <a:rPr lang="en-US" altLang="zh-CN" sz="2400" b="1" i="1"/>
              <a:t>f</a:t>
            </a:r>
            <a:r>
              <a:rPr lang="zh-CN" altLang="en-US" sz="2400" b="1"/>
              <a:t>)。</a:t>
            </a:r>
            <a:endParaRPr lang="zh-CN" altLang="en-US" sz="2400" b="1"/>
          </a:p>
        </p:txBody>
      </p:sp>
      <p:sp>
        <p:nvSpPr>
          <p:cNvPr id="1048760" name="文本框 1048759"/>
          <p:cNvSpPr txBox="1"/>
          <p:nvPr/>
        </p:nvSpPr>
        <p:spPr>
          <a:xfrm>
            <a:off x="900112" y="5373687"/>
            <a:ext cx="7651750" cy="12985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
              </a:spcBef>
              <a:spcAft>
                <a:spcPct val="10000"/>
              </a:spcAft>
              <a:buFontTx/>
              <a:buNone/>
            </a:pPr>
            <a:r>
              <a:rPr lang="zh-CN" altLang="en-US" sz="2400" b="1"/>
              <a:t>如：</a:t>
            </a:r>
            <a:r>
              <a:rPr lang="en-US" altLang="zh-CN" sz="2400" b="1" i="1"/>
              <a:t>n</a:t>
            </a:r>
            <a:r>
              <a:rPr lang="en-US" altLang="zh-CN" sz="2400" b="1"/>
              <a:t>=1, </a:t>
            </a:r>
            <a:r>
              <a:rPr lang="en-US" altLang="zh-CN" sz="2400" b="1" i="1"/>
              <a:t>l</a:t>
            </a:r>
            <a:r>
              <a:rPr lang="en-US" altLang="zh-CN" sz="2400" b="1"/>
              <a:t>=0, </a:t>
            </a:r>
            <a:r>
              <a:rPr lang="zh-CN" altLang="en-US" sz="2400" b="1">
                <a:ea typeface="Times New Roman" panose="02020603050405020304" pitchFamily="18" charset="0"/>
              </a:rPr>
              <a:t>即</a:t>
            </a:r>
            <a:r>
              <a:rPr lang="en-US" altLang="zh-CN" sz="2400" b="1">
                <a:ea typeface="Times New Roman" panose="02020603050405020304" pitchFamily="18" charset="0"/>
              </a:rPr>
              <a:t>K</a:t>
            </a:r>
            <a:r>
              <a:rPr lang="zh-CN" altLang="en-US" sz="2400" b="1">
                <a:ea typeface="Times New Roman" panose="02020603050405020304" pitchFamily="18" charset="0"/>
              </a:rPr>
              <a:t>层只有</a:t>
            </a:r>
            <a:r>
              <a:rPr lang="en-US" altLang="zh-CN" sz="2400" b="1" i="1">
                <a:ea typeface="Times New Roman" panose="02020603050405020304" pitchFamily="18" charset="0"/>
              </a:rPr>
              <a:t>s</a:t>
            </a:r>
            <a:r>
              <a:rPr lang="zh-CN" altLang="en-US" sz="2400" b="1">
                <a:ea typeface="Times New Roman" panose="02020603050405020304" pitchFamily="18" charset="0"/>
              </a:rPr>
              <a:t>亚层；</a:t>
            </a:r>
            <a:endParaRPr lang="zh-CN" altLang="en-US" sz="2400" b="1">
              <a:ea typeface="Times New Roman" panose="02020603050405020304" pitchFamily="18" charset="0"/>
            </a:endParaRPr>
          </a:p>
          <a:p>
            <a:pPr marL="0" lvl="0" indent="0">
              <a:spcBef>
                <a:spcPct val="5000"/>
              </a:spcBef>
              <a:spcAft>
                <a:spcPct val="10000"/>
              </a:spcAft>
              <a:buFontTx/>
              <a:buNone/>
            </a:pPr>
            <a:r>
              <a:rPr lang="zh-CN" altLang="en-US" sz="2400" b="1">
                <a:ea typeface="Times New Roman" panose="02020603050405020304" pitchFamily="18" charset="0"/>
              </a:rPr>
              <a:t>        </a:t>
            </a:r>
            <a:r>
              <a:rPr lang="en-US" altLang="zh-CN" sz="2400" b="1" i="1"/>
              <a:t>n</a:t>
            </a:r>
            <a:r>
              <a:rPr lang="en-US" altLang="zh-CN" sz="2400" b="1"/>
              <a:t>=2, </a:t>
            </a:r>
            <a:r>
              <a:rPr lang="en-US" altLang="zh-CN" sz="2400" b="1" i="1"/>
              <a:t>l</a:t>
            </a:r>
            <a:r>
              <a:rPr lang="zh-CN" altLang="en-US" sz="2400" b="1"/>
              <a:t>=0,1 即</a:t>
            </a:r>
            <a:r>
              <a:rPr lang="en-US" altLang="zh-CN" sz="2400" b="1"/>
              <a:t>L</a:t>
            </a:r>
            <a:r>
              <a:rPr lang="zh-CN" altLang="en-US" sz="2400" b="1"/>
              <a:t>层只有</a:t>
            </a:r>
            <a:r>
              <a:rPr lang="en-US" altLang="zh-CN" sz="2400" b="1" i="1">
                <a:ea typeface="Times New Roman" panose="02020603050405020304" pitchFamily="18" charset="0"/>
              </a:rPr>
              <a:t>s</a:t>
            </a:r>
            <a:r>
              <a:rPr lang="zh-CN" altLang="en-US" sz="2400" b="1"/>
              <a:t>亚层、</a:t>
            </a:r>
            <a:r>
              <a:rPr lang="en-US" altLang="zh-CN" sz="2400" b="1" i="1">
                <a:ea typeface="Times New Roman" panose="02020603050405020304" pitchFamily="18" charset="0"/>
              </a:rPr>
              <a:t>p</a:t>
            </a:r>
            <a:r>
              <a:rPr lang="zh-CN" altLang="en-US" sz="2400" b="1"/>
              <a:t>亚层；</a:t>
            </a:r>
            <a:endParaRPr lang="zh-CN" altLang="en-US" sz="2400" b="1"/>
          </a:p>
          <a:p>
            <a:pPr marL="0" lvl="0" indent="0">
              <a:spcBef>
                <a:spcPct val="5000"/>
              </a:spcBef>
              <a:spcAft>
                <a:spcPct val="10000"/>
              </a:spcAft>
              <a:buFontTx/>
              <a:buNone/>
            </a:pPr>
            <a:r>
              <a:rPr lang="en-US" altLang="zh-CN" sz="2400" b="1" i="1"/>
              <a:t>        n</a:t>
            </a:r>
            <a:r>
              <a:rPr lang="en-US" altLang="zh-CN" sz="2400" b="1"/>
              <a:t>=3, </a:t>
            </a:r>
            <a:r>
              <a:rPr lang="en-US" altLang="zh-CN" sz="2400" b="1" i="1"/>
              <a:t>l</a:t>
            </a:r>
            <a:r>
              <a:rPr lang="zh-CN" altLang="en-US" sz="2400" b="1"/>
              <a:t>=0,1,2, 即</a:t>
            </a:r>
            <a:r>
              <a:rPr lang="en-US" altLang="zh-CN" sz="2400" b="1"/>
              <a:t>M</a:t>
            </a:r>
            <a:r>
              <a:rPr lang="zh-CN" altLang="en-US" sz="2400" b="1"/>
              <a:t>层只有</a:t>
            </a:r>
            <a:r>
              <a:rPr lang="en-US" altLang="zh-CN" sz="2400" b="1" i="1">
                <a:ea typeface="Times New Roman" panose="02020603050405020304" pitchFamily="18" charset="0"/>
              </a:rPr>
              <a:t>s</a:t>
            </a:r>
            <a:r>
              <a:rPr lang="zh-CN" altLang="en-US" sz="2400" b="1"/>
              <a:t>亚层、</a:t>
            </a:r>
            <a:r>
              <a:rPr lang="en-US" altLang="zh-CN" sz="2400" b="1" i="1">
                <a:ea typeface="Times New Roman" panose="02020603050405020304" pitchFamily="18" charset="0"/>
              </a:rPr>
              <a:t>p</a:t>
            </a:r>
            <a:r>
              <a:rPr lang="zh-CN" altLang="en-US" sz="2400" b="1"/>
              <a:t>亚层、 </a:t>
            </a:r>
            <a:r>
              <a:rPr lang="en-US" altLang="zh-CN" sz="2400" b="1" i="1">
                <a:ea typeface="Times New Roman" panose="02020603050405020304" pitchFamily="18" charset="0"/>
              </a:rPr>
              <a:t>d</a:t>
            </a:r>
            <a:r>
              <a:rPr lang="zh-CN" altLang="en-US" sz="2400" b="1"/>
              <a:t>亚层；</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7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8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9" grpId="0"/>
      <p:bldP spid="104876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rot="0">
          <a:off x="0" y="0"/>
          <a:ext cx="0" cy="0"/>
          <a:chOff x="0" y="0"/>
          <a:chExt cx="0" cy="0"/>
        </a:xfrm>
      </p:grpSpPr>
      <p:sp>
        <p:nvSpPr>
          <p:cNvPr id="1048761" name="文本框 1048760"/>
          <p:cNvSpPr txBox="1"/>
          <p:nvPr/>
        </p:nvSpPr>
        <p:spPr>
          <a:xfrm>
            <a:off x="376237" y="981075"/>
            <a:ext cx="8767762" cy="19907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30000"/>
              </a:lnSpc>
              <a:spcBef>
                <a:spcPct val="0"/>
              </a:spcBef>
              <a:buFontTx/>
              <a:buNone/>
            </a:pPr>
            <a:r>
              <a:rPr lang="zh-CN" altLang="en-US" sz="2400" b="1" i="1">
                <a:solidFill>
                  <a:srgbClr val="FF0000"/>
                </a:solidFill>
              </a:rPr>
              <a:t>      </a:t>
            </a:r>
            <a:r>
              <a:rPr lang="en-US" altLang="zh-CN" sz="2400" b="1" i="1">
                <a:solidFill>
                  <a:srgbClr val="FF0000"/>
                </a:solidFill>
              </a:rPr>
              <a:t>m</a:t>
            </a:r>
            <a:r>
              <a:rPr lang="zh-CN" altLang="en-US" sz="2400" b="1"/>
              <a:t>与电子运动的角动量</a:t>
            </a:r>
            <a:r>
              <a:rPr lang="zh-CN" altLang="en-US" sz="2400" b="1">
                <a:solidFill>
                  <a:srgbClr val="000099"/>
                </a:solidFill>
              </a:rPr>
              <a:t>沿磁场方向的分量</a:t>
            </a:r>
            <a:r>
              <a:rPr lang="zh-CN" altLang="en-US" sz="2400" b="1"/>
              <a:t>有关。用来描述电子</a:t>
            </a:r>
            <a:r>
              <a:rPr lang="zh-CN" altLang="en-US" sz="2400" b="1">
                <a:solidFill>
                  <a:srgbClr val="FF0000"/>
                </a:solidFill>
              </a:rPr>
              <a:t>运动的轨道在空间的伸展方向</a:t>
            </a:r>
            <a:r>
              <a:rPr lang="zh-CN" altLang="en-US" sz="2400" b="1"/>
              <a:t>。</a:t>
            </a:r>
            <a:endParaRPr lang="zh-CN" altLang="en-US" sz="2400" b="1"/>
          </a:p>
          <a:p>
            <a:pPr marL="0" lvl="0" indent="0">
              <a:lnSpc>
                <a:spcPct val="130000"/>
              </a:lnSpc>
              <a:spcBef>
                <a:spcPct val="0"/>
              </a:spcBef>
              <a:buFontTx/>
              <a:buNone/>
            </a:pPr>
            <a:r>
              <a:rPr lang="zh-CN" altLang="en-US" sz="2400" b="1"/>
              <a:t>      可用来解释光谱线在磁场中的分裂现象。</a:t>
            </a:r>
            <a:r>
              <a:rPr lang="zh-CN" altLang="en-US" sz="2000" b="1"/>
              <a:t>       </a:t>
            </a:r>
            <a:endParaRPr lang="zh-CN" altLang="en-US" sz="2000" b="1"/>
          </a:p>
          <a:p>
            <a:pPr marL="0" lvl="0" indent="0">
              <a:lnSpc>
                <a:spcPct val="130000"/>
              </a:lnSpc>
              <a:spcBef>
                <a:spcPct val="0"/>
              </a:spcBef>
              <a:buFontTx/>
              <a:buNone/>
            </a:pPr>
            <a:r>
              <a:rPr lang="zh-CN" altLang="en-US" sz="2400" b="1"/>
              <a:t>      </a:t>
            </a:r>
            <a:r>
              <a:rPr lang="en-US" altLang="zh-CN" sz="2400" b="1" i="1"/>
              <a:t>m</a:t>
            </a:r>
            <a:r>
              <a:rPr lang="zh-CN" altLang="en-US" sz="2400" b="1"/>
              <a:t>取值为</a:t>
            </a:r>
            <a:r>
              <a:rPr lang="en-US" altLang="zh-CN" sz="2400" b="1"/>
              <a:t>m=0, ±1, ±2, …,</a:t>
            </a:r>
            <a:r>
              <a:rPr lang="en-US" altLang="zh-CN" sz="2400"/>
              <a:t> </a:t>
            </a:r>
            <a:r>
              <a:rPr lang="en-US" altLang="zh-CN" sz="2400" b="1"/>
              <a:t>±</a:t>
            </a:r>
            <a:r>
              <a:rPr lang="en-US" altLang="zh-CN" sz="2400" b="1" i="1"/>
              <a:t>l</a:t>
            </a:r>
            <a:r>
              <a:rPr lang="en-US" altLang="zh-CN" sz="2400"/>
              <a:t> </a:t>
            </a:r>
            <a:r>
              <a:rPr lang="zh-CN" altLang="en-US" sz="2400" b="1"/>
              <a:t>. 共有</a:t>
            </a:r>
            <a:r>
              <a:rPr lang="en-US" altLang="zh-CN" sz="2400" b="1"/>
              <a:t>2</a:t>
            </a:r>
            <a:r>
              <a:rPr lang="en-US" altLang="zh-CN" sz="2400" b="1" i="1"/>
              <a:t>l</a:t>
            </a:r>
            <a:r>
              <a:rPr lang="zh-CN" altLang="en-US" sz="2400" b="1"/>
              <a:t>+1个值。</a:t>
            </a:r>
            <a:endParaRPr lang="zh-CN" altLang="en-US" sz="2400" b="1"/>
          </a:p>
        </p:txBody>
      </p:sp>
      <p:sp>
        <p:nvSpPr>
          <p:cNvPr id="1048762" name="文本框 1048761"/>
          <p:cNvSpPr txBox="1"/>
          <p:nvPr/>
        </p:nvSpPr>
        <p:spPr>
          <a:xfrm>
            <a:off x="179387" y="212725"/>
            <a:ext cx="7196137"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olidFill>
                  <a:srgbClr val="FF0000"/>
                </a:solidFill>
              </a:rPr>
              <a:t>（三）磁量子数</a:t>
            </a:r>
            <a:r>
              <a:rPr lang="en-US" altLang="zh-CN" b="1" i="1">
                <a:solidFill>
                  <a:srgbClr val="FF0000"/>
                </a:solidFill>
              </a:rPr>
              <a:t>m</a:t>
            </a:r>
            <a:r>
              <a:rPr lang="zh-CN" altLang="en-US" b="1">
                <a:solidFill>
                  <a:srgbClr val="FF0000"/>
                </a:solidFill>
              </a:rPr>
              <a:t>：</a:t>
            </a:r>
            <a:r>
              <a:rPr lang="en-US" altLang="zh-CN" b="1">
                <a:ea typeface="微软雅黑" panose="020B0503020204020204" pitchFamily="34" charset="-122"/>
              </a:rPr>
              <a:t> </a:t>
            </a:r>
            <a:r>
              <a:rPr lang="en-US" altLang="zh-CN" sz="2400">
                <a:ea typeface="微软雅黑" panose="020B0503020204020204" pitchFamily="34" charset="-122"/>
              </a:rPr>
              <a:t>magnetic quantum number</a:t>
            </a:r>
            <a:endParaRPr lang="en-US" altLang="zh-CN" sz="2400">
              <a:ea typeface="微软雅黑" panose="020B0503020204020204" pitchFamily="34" charset="-122"/>
            </a:endParaRPr>
          </a:p>
        </p:txBody>
      </p:sp>
      <p:sp>
        <p:nvSpPr>
          <p:cNvPr id="1048763" name="文本框 1048762"/>
          <p:cNvSpPr txBox="1"/>
          <p:nvPr/>
        </p:nvSpPr>
        <p:spPr>
          <a:xfrm>
            <a:off x="468312" y="5229225"/>
            <a:ext cx="8388350" cy="15700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
              </a:spcBef>
              <a:spcAft>
                <a:spcPct val="10000"/>
              </a:spcAft>
              <a:buFontTx/>
              <a:buNone/>
            </a:pPr>
            <a:r>
              <a:rPr lang="en-US" altLang="zh-CN" sz="2400" b="1" i="1"/>
              <a:t>       m</a:t>
            </a:r>
            <a:r>
              <a:rPr lang="zh-CN" altLang="en-US" sz="2400" b="1"/>
              <a:t>的每一个取值相应于一种状态</a:t>
            </a:r>
            <a:r>
              <a:rPr lang="en-US" altLang="zh-CN" sz="2400" b="1"/>
              <a:t>(</a:t>
            </a:r>
            <a:r>
              <a:rPr lang="zh-CN" altLang="en-US" sz="2400" b="1"/>
              <a:t>具体轨道</a:t>
            </a:r>
            <a:r>
              <a:rPr lang="en-US" altLang="zh-CN" sz="2400" b="1"/>
              <a:t>)</a:t>
            </a:r>
            <a:r>
              <a:rPr lang="zh-CN" altLang="en-US" sz="2400" b="1"/>
              <a:t>。</a:t>
            </a:r>
            <a:r>
              <a:rPr lang="en-US" altLang="zh-CN" sz="2400" b="1" i="1"/>
              <a:t>m</a:t>
            </a:r>
            <a:r>
              <a:rPr lang="zh-CN" altLang="en-US" sz="2400" b="1"/>
              <a:t>与电子的能量及轨道的形状无关。因此在没有外加磁场时</a:t>
            </a:r>
            <a:r>
              <a:rPr lang="en-US" altLang="zh-CN" sz="2400" b="1"/>
              <a:t>:3</a:t>
            </a:r>
            <a:r>
              <a:rPr lang="zh-CN" altLang="en-US" sz="2400" b="1"/>
              <a:t>个</a:t>
            </a:r>
            <a:r>
              <a:rPr lang="en-US" altLang="zh-CN" sz="2400" b="1" i="1"/>
              <a:t>p</a:t>
            </a:r>
            <a:r>
              <a:rPr lang="zh-CN" altLang="en-US" sz="2400" b="1"/>
              <a:t>轨道</a:t>
            </a:r>
            <a:r>
              <a:rPr lang="en-US" altLang="zh-CN" sz="2400" b="1"/>
              <a:t>,5</a:t>
            </a:r>
            <a:r>
              <a:rPr lang="zh-CN" altLang="en-US" sz="2400" b="1"/>
              <a:t>个</a:t>
            </a:r>
            <a:r>
              <a:rPr lang="en-US" altLang="zh-CN" sz="2400" b="1" i="1"/>
              <a:t>d</a:t>
            </a:r>
            <a:r>
              <a:rPr lang="zh-CN" altLang="en-US" sz="2400" b="1"/>
              <a:t>轨道</a:t>
            </a:r>
            <a:r>
              <a:rPr lang="en-US" altLang="zh-CN" sz="2400" b="1"/>
              <a:t>,7</a:t>
            </a:r>
            <a:r>
              <a:rPr lang="zh-CN" altLang="en-US" sz="2400" b="1"/>
              <a:t>个</a:t>
            </a:r>
            <a:r>
              <a:rPr lang="en-US" altLang="zh-CN" sz="2400" b="1" i="1"/>
              <a:t>f</a:t>
            </a:r>
            <a:r>
              <a:rPr lang="zh-CN" altLang="en-US" sz="2400" b="1"/>
              <a:t>轨道能量分别是相同的。</a:t>
            </a:r>
            <a:r>
              <a:rPr lang="en-US" altLang="zh-CN" sz="2400" b="1" i="1"/>
              <a:t>n</a:t>
            </a:r>
            <a:r>
              <a:rPr lang="en-US" altLang="zh-CN" sz="2400" b="1"/>
              <a:t>, </a:t>
            </a:r>
            <a:r>
              <a:rPr lang="en-US" altLang="zh-CN" sz="2400" b="1" i="1"/>
              <a:t>l</a:t>
            </a:r>
            <a:r>
              <a:rPr lang="zh-CN" altLang="en-US" sz="2400" b="1"/>
              <a:t>相同</a:t>
            </a:r>
            <a:r>
              <a:rPr lang="en-US" altLang="zh-CN" sz="2400" b="1"/>
              <a:t>, </a:t>
            </a:r>
            <a:r>
              <a:rPr lang="zh-CN" altLang="en-US" sz="2400" b="1"/>
              <a:t>但</a:t>
            </a:r>
            <a:r>
              <a:rPr lang="en-US" altLang="zh-CN" sz="2400" b="1"/>
              <a:t>m</a:t>
            </a:r>
            <a:r>
              <a:rPr lang="zh-CN" altLang="en-US" sz="2400" b="1"/>
              <a:t>不同的原子轨道的能量都相同的轨道，称为</a:t>
            </a:r>
            <a:r>
              <a:rPr lang="zh-CN" altLang="en-US" sz="2400" b="1">
                <a:solidFill>
                  <a:srgbClr val="000099"/>
                </a:solidFill>
              </a:rPr>
              <a:t>简并轨道</a:t>
            </a:r>
            <a:r>
              <a:rPr lang="zh-CN" altLang="en-US" sz="2400" b="1"/>
              <a:t>。</a:t>
            </a:r>
            <a:r>
              <a:rPr lang="en-US" altLang="zh-CN" sz="2400" b="1">
                <a:solidFill>
                  <a:srgbClr val="FF0000"/>
                </a:solidFill>
                <a:ea typeface="微软雅黑" panose="020B0503020204020204" pitchFamily="34" charset="-122"/>
              </a:rPr>
              <a:t> </a:t>
            </a:r>
            <a:r>
              <a:rPr lang="en-US" altLang="zh-CN" sz="2000" b="1">
                <a:ea typeface="微软雅黑" panose="020B0503020204020204" pitchFamily="34" charset="-122"/>
              </a:rPr>
              <a:t>equivalent orbital</a:t>
            </a:r>
            <a:endParaRPr lang="en-US" altLang="zh-CN" sz="2000" b="1">
              <a:ea typeface="微软雅黑" panose="020B0503020204020204" pitchFamily="34" charset="-122"/>
            </a:endParaRPr>
          </a:p>
        </p:txBody>
      </p:sp>
      <p:graphicFrame>
        <p:nvGraphicFramePr>
          <p:cNvPr id="4194306" name="表格 4194305"/>
          <p:cNvGraphicFramePr/>
          <p:nvPr/>
        </p:nvGraphicFramePr>
        <p:xfrm>
          <a:off x="900112" y="3068637"/>
          <a:ext cx="7489825" cy="2016125"/>
        </p:xfrm>
        <a:graphic>
          <a:graphicData uri="http://schemas.openxmlformats.org/drawingml/2006/table">
            <a:tbl>
              <a:tblPr/>
              <a:tblGrid>
                <a:gridCol w="1549400"/>
                <a:gridCol w="3276600"/>
                <a:gridCol w="2663825"/>
              </a:tblGrid>
              <a:tr h="431800">
                <a:tc>
                  <a:txBody>
                    <a:bodyPr/>
                    <a:p>
                      <a:pPr lvl="0" algn="ctr" eaLnBrk="1" latinLnBrk="1" hangingPunct="1">
                        <a:spcBef>
                          <a:spcPct val="20000"/>
                        </a:spcBef>
                      </a:pPr>
                      <a:r>
                        <a:rPr lang="en-US" altLang="zh-CN" sz="2000" b="1">
                          <a:solidFill>
                            <a:schemeClr val="dk1"/>
                          </a:solidFill>
                          <a:ea typeface="黑体" panose="02010609060101010101" pitchFamily="49" charset="-122"/>
                        </a:rPr>
                        <a:t>l</a:t>
                      </a:r>
                      <a:endParaRPr lang="en-US" altLang="zh-CN" sz="2000" b="1">
                        <a:solidFill>
                          <a:schemeClr val="dk1"/>
                        </a:solidFill>
                        <a:ea typeface="黑体" panose="02010609060101010101" pitchFamily="49" charset="-122"/>
                      </a:endParaRPr>
                    </a:p>
                  </a:txBody>
                  <a:tcPr marT="45686" marB="45686" vert="horz" anchor="t">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i="1">
                          <a:solidFill>
                            <a:schemeClr val="dk1"/>
                          </a:solidFill>
                          <a:ea typeface="黑体" panose="02010609060101010101" pitchFamily="49" charset="-122"/>
                        </a:rPr>
                        <a:t>m</a:t>
                      </a:r>
                      <a:endParaRPr lang="en-US" altLang="zh-CN" sz="2000" b="1" i="1">
                        <a:solidFill>
                          <a:schemeClr val="dk1"/>
                        </a:solidFill>
                        <a:ea typeface="黑体" panose="02010609060101010101" pitchFamily="49" charset="-122"/>
                      </a:endParaRPr>
                    </a:p>
                  </a:txBody>
                  <a:tcPr marT="45686" marB="45686" vert="horz" anchor="t">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zh-CN" altLang="en-US" sz="2000" b="1">
                          <a:solidFill>
                            <a:schemeClr val="dk1"/>
                          </a:solidFill>
                          <a:ea typeface="黑体" panose="02010609060101010101" pitchFamily="49" charset="-122"/>
                        </a:rPr>
                        <a:t>空间运动状态数</a:t>
                      </a:r>
                      <a:endParaRPr lang="zh-CN" altLang="en-US" sz="2000" b="1">
                        <a:solidFill>
                          <a:schemeClr val="dk1"/>
                        </a:solidFill>
                        <a:ea typeface="黑体" panose="02010609060101010101" pitchFamily="49" charset="-122"/>
                      </a:endParaRPr>
                    </a:p>
                  </a:txBody>
                  <a:tcPr marT="45686" marB="45686" vert="horz" anchor="t">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395287">
                <a:tc>
                  <a:txBody>
                    <a:bodyPr/>
                    <a:p>
                      <a:pPr lvl="0" algn="ctr" eaLnBrk="1" latinLnBrk="1" hangingPunct="1">
                        <a:spcBef>
                          <a:spcPct val="20000"/>
                        </a:spcBef>
                      </a:pPr>
                      <a:r>
                        <a:rPr lang="en-US" altLang="zh-CN" sz="2000" b="1">
                          <a:solidFill>
                            <a:srgbClr val="FF00FF"/>
                          </a:solidFill>
                          <a:ea typeface="黑体" panose="02010609060101010101" pitchFamily="49" charset="-122"/>
                        </a:rPr>
                        <a:t>0</a:t>
                      </a:r>
                      <a:endParaRPr lang="en-US" altLang="zh-CN" sz="2000" b="1">
                        <a:solidFill>
                          <a:srgbClr val="FF00FF"/>
                        </a:solidFill>
                        <a:ea typeface="黑体" panose="02010609060101010101" pitchFamily="49" charset="-122"/>
                      </a:endParaRPr>
                    </a:p>
                  </a:txBody>
                  <a:tcPr marT="45686" marB="45686" vert="horz" anchor="t">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rgbClr val="FF00FF"/>
                          </a:solidFill>
                          <a:ea typeface="黑体" panose="02010609060101010101" pitchFamily="49" charset="-122"/>
                        </a:rPr>
                        <a:t>0</a:t>
                      </a:r>
                      <a:endParaRPr lang="en-US" altLang="zh-CN" sz="2000" b="1">
                        <a:solidFill>
                          <a:srgbClr val="FF00FF"/>
                        </a:solidFill>
                        <a:ea typeface="黑体" panose="02010609060101010101" pitchFamily="49" charset="-122"/>
                      </a:endParaRPr>
                    </a:p>
                  </a:txBody>
                  <a:tcPr marT="45686" marB="45686"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s</a:t>
                      </a:r>
                      <a:r>
                        <a:rPr lang="zh-CN" altLang="en-US" sz="2000" b="1">
                          <a:solidFill>
                            <a:schemeClr val="dk1"/>
                          </a:solidFill>
                          <a:ea typeface="黑体" panose="02010609060101010101" pitchFamily="49" charset="-122"/>
                        </a:rPr>
                        <a:t>轨道，一种</a:t>
                      </a:r>
                      <a:endParaRPr lang="zh-CN" altLang="en-US" sz="2000" b="1">
                        <a:solidFill>
                          <a:schemeClr val="dk1"/>
                        </a:solidFill>
                        <a:ea typeface="黑体" panose="02010609060101010101" pitchFamily="49" charset="-122"/>
                      </a:endParaRPr>
                    </a:p>
                  </a:txBody>
                  <a:tcPr marT="45686" marB="45686"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96875">
                <a:tc>
                  <a:txBody>
                    <a:bodyPr/>
                    <a:p>
                      <a:pPr lvl="0" algn="ctr" eaLnBrk="1" latinLnBrk="1" hangingPunct="1">
                        <a:spcBef>
                          <a:spcPct val="20000"/>
                        </a:spcBef>
                      </a:pPr>
                      <a:r>
                        <a:rPr lang="en-US" altLang="zh-CN" sz="2000" b="1">
                          <a:solidFill>
                            <a:srgbClr val="FF00FF"/>
                          </a:solidFill>
                          <a:ea typeface="黑体" panose="02010609060101010101" pitchFamily="49" charset="-122"/>
                        </a:rPr>
                        <a:t>1</a:t>
                      </a:r>
                      <a:endParaRPr lang="en-US" altLang="zh-CN" sz="2000" b="1">
                        <a:solidFill>
                          <a:srgbClr val="FF00FF"/>
                        </a:solidFill>
                        <a:ea typeface="黑体" panose="02010609060101010101" pitchFamily="49" charset="-122"/>
                      </a:endParaRPr>
                    </a:p>
                  </a:txBody>
                  <a:tcPr marT="45686" marB="45686" vert="horz" anchor="t">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rgbClr val="FF00FF"/>
                          </a:solidFill>
                          <a:ea typeface="黑体" panose="02010609060101010101" pitchFamily="49" charset="-122"/>
                        </a:rPr>
                        <a:t>-1</a:t>
                      </a:r>
                      <a:r>
                        <a:rPr lang="en-US" altLang="zh-CN" sz="2000" b="1">
                          <a:solidFill>
                            <a:schemeClr val="dk1"/>
                          </a:solidFill>
                          <a:ea typeface="黑体" panose="02010609060101010101" pitchFamily="49" charset="-122"/>
                        </a:rPr>
                        <a:t>,0,</a:t>
                      </a:r>
                      <a:r>
                        <a:rPr lang="en-US" altLang="zh-CN" sz="2000" b="1">
                          <a:solidFill>
                            <a:srgbClr val="FF00FF"/>
                          </a:solidFill>
                          <a:ea typeface="黑体" panose="02010609060101010101" pitchFamily="49" charset="-122"/>
                        </a:rPr>
                        <a:t>+1</a:t>
                      </a:r>
                      <a:endParaRPr lang="en-US" altLang="zh-CN" sz="2000" b="1">
                        <a:solidFill>
                          <a:srgbClr val="FF00FF"/>
                        </a:solidFill>
                        <a:ea typeface="黑体" panose="02010609060101010101" pitchFamily="49" charset="-122"/>
                      </a:endParaRPr>
                    </a:p>
                  </a:txBody>
                  <a:tcPr marT="45686" marB="45686"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i="1">
                          <a:solidFill>
                            <a:schemeClr val="dk1"/>
                          </a:solidFill>
                          <a:ea typeface="黑体" panose="02010609060101010101" pitchFamily="49" charset="-122"/>
                        </a:rPr>
                        <a:t>p</a:t>
                      </a:r>
                      <a:r>
                        <a:rPr lang="zh-CN" altLang="en-US" sz="2000" b="1">
                          <a:solidFill>
                            <a:schemeClr val="dk1"/>
                          </a:solidFill>
                          <a:ea typeface="黑体" panose="02010609060101010101" pitchFamily="49" charset="-122"/>
                        </a:rPr>
                        <a:t>轨道，三种</a:t>
                      </a:r>
                      <a:endParaRPr lang="zh-CN" altLang="en-US" sz="2000" b="1">
                        <a:solidFill>
                          <a:schemeClr val="dk1"/>
                        </a:solidFill>
                        <a:ea typeface="黑体" panose="02010609060101010101" pitchFamily="49" charset="-122"/>
                      </a:endParaRPr>
                    </a:p>
                  </a:txBody>
                  <a:tcPr marT="45686" marB="45686"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95287">
                <a:tc>
                  <a:txBody>
                    <a:bodyPr/>
                    <a:p>
                      <a:pPr lvl="0" algn="ctr" eaLnBrk="1" latinLnBrk="1" hangingPunct="1">
                        <a:spcBef>
                          <a:spcPct val="20000"/>
                        </a:spcBef>
                      </a:pPr>
                      <a:r>
                        <a:rPr lang="en-US" altLang="zh-CN" sz="2000" b="1">
                          <a:solidFill>
                            <a:srgbClr val="FF00FF"/>
                          </a:solidFill>
                          <a:ea typeface="黑体" panose="02010609060101010101" pitchFamily="49" charset="-122"/>
                        </a:rPr>
                        <a:t>2</a:t>
                      </a:r>
                      <a:endParaRPr lang="en-US" altLang="zh-CN" sz="2000" b="1">
                        <a:solidFill>
                          <a:srgbClr val="FF00FF"/>
                        </a:solidFill>
                        <a:ea typeface="黑体" panose="02010609060101010101" pitchFamily="49" charset="-122"/>
                      </a:endParaRPr>
                    </a:p>
                  </a:txBody>
                  <a:tcPr marT="45686" marB="45686" vert="horz" anchor="t">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rgbClr val="FF00FF"/>
                          </a:solidFill>
                          <a:ea typeface="黑体" panose="02010609060101010101" pitchFamily="49" charset="-122"/>
                        </a:rPr>
                        <a:t>-2</a:t>
                      </a:r>
                      <a:r>
                        <a:rPr lang="en-US" altLang="zh-CN" sz="2000" b="1">
                          <a:solidFill>
                            <a:schemeClr val="dk1"/>
                          </a:solidFill>
                          <a:ea typeface="黑体" panose="02010609060101010101" pitchFamily="49" charset="-122"/>
                        </a:rPr>
                        <a:t>,-1,0,+1,</a:t>
                      </a:r>
                      <a:r>
                        <a:rPr lang="en-US" altLang="zh-CN" sz="2000" b="1">
                          <a:solidFill>
                            <a:srgbClr val="FF00FF"/>
                          </a:solidFill>
                          <a:ea typeface="黑体" panose="02010609060101010101" pitchFamily="49" charset="-122"/>
                        </a:rPr>
                        <a:t>+2</a:t>
                      </a:r>
                      <a:endParaRPr lang="en-US" altLang="zh-CN" sz="2000" b="1">
                        <a:solidFill>
                          <a:srgbClr val="FF00FF"/>
                        </a:solidFill>
                        <a:ea typeface="黑体" panose="02010609060101010101" pitchFamily="49" charset="-122"/>
                      </a:endParaRPr>
                    </a:p>
                  </a:txBody>
                  <a:tcPr marT="45686" marB="45686"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i="1">
                          <a:solidFill>
                            <a:schemeClr val="dk1"/>
                          </a:solidFill>
                          <a:ea typeface="黑体" panose="02010609060101010101" pitchFamily="49" charset="-122"/>
                        </a:rPr>
                        <a:t>d</a:t>
                      </a:r>
                      <a:r>
                        <a:rPr lang="zh-CN" altLang="en-US" sz="2000" b="1">
                          <a:solidFill>
                            <a:schemeClr val="dk1"/>
                          </a:solidFill>
                          <a:ea typeface="黑体" panose="02010609060101010101" pitchFamily="49" charset="-122"/>
                        </a:rPr>
                        <a:t>轨道，五种</a:t>
                      </a:r>
                      <a:endParaRPr lang="zh-CN" altLang="en-US" sz="2000" b="1">
                        <a:solidFill>
                          <a:schemeClr val="dk1"/>
                        </a:solidFill>
                        <a:ea typeface="黑体" panose="02010609060101010101" pitchFamily="49" charset="-122"/>
                      </a:endParaRPr>
                    </a:p>
                  </a:txBody>
                  <a:tcPr marT="45686" marB="45686"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96875">
                <a:tc>
                  <a:txBody>
                    <a:bodyPr/>
                    <a:p>
                      <a:pPr lvl="0" algn="ctr" eaLnBrk="1" latinLnBrk="1" hangingPunct="1">
                        <a:spcBef>
                          <a:spcPct val="20000"/>
                        </a:spcBef>
                      </a:pPr>
                      <a:r>
                        <a:rPr lang="en-US" altLang="zh-CN" sz="2000" b="1">
                          <a:solidFill>
                            <a:srgbClr val="FF00FF"/>
                          </a:solidFill>
                          <a:ea typeface="黑体" panose="02010609060101010101" pitchFamily="49" charset="-122"/>
                        </a:rPr>
                        <a:t>3</a:t>
                      </a:r>
                      <a:endParaRPr lang="en-US" altLang="zh-CN" sz="2000" b="1">
                        <a:solidFill>
                          <a:srgbClr val="FF00FF"/>
                        </a:solidFill>
                        <a:ea typeface="黑体" panose="02010609060101010101" pitchFamily="49" charset="-122"/>
                      </a:endParaRPr>
                    </a:p>
                  </a:txBody>
                  <a:tcPr marT="45686" marB="45686" vert="horz" anchor="t">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lvl="0" algn="ctr" eaLnBrk="1" latinLnBrk="1" hangingPunct="1">
                        <a:spcBef>
                          <a:spcPct val="20000"/>
                        </a:spcBef>
                      </a:pPr>
                      <a:r>
                        <a:rPr lang="en-US" altLang="zh-CN" sz="1800" b="1">
                          <a:solidFill>
                            <a:srgbClr val="FF00FF"/>
                          </a:solidFill>
                          <a:ea typeface="黑体" panose="02010609060101010101" pitchFamily="49" charset="-122"/>
                        </a:rPr>
                        <a:t>-3</a:t>
                      </a:r>
                      <a:r>
                        <a:rPr lang="en-US" altLang="zh-CN" sz="1800" b="1">
                          <a:solidFill>
                            <a:schemeClr val="dk1"/>
                          </a:solidFill>
                          <a:ea typeface="黑体" panose="02010609060101010101" pitchFamily="49" charset="-122"/>
                        </a:rPr>
                        <a:t>,-2,-1,0,+1,+2,</a:t>
                      </a:r>
                      <a:r>
                        <a:rPr lang="en-US" altLang="zh-CN" sz="1800" b="1">
                          <a:solidFill>
                            <a:srgbClr val="FF00FF"/>
                          </a:solidFill>
                          <a:ea typeface="黑体" panose="02010609060101010101" pitchFamily="49" charset="-122"/>
                        </a:rPr>
                        <a:t>+3</a:t>
                      </a:r>
                      <a:endParaRPr lang="en-US" altLang="zh-CN" sz="1800" b="1">
                        <a:solidFill>
                          <a:srgbClr val="FF00FF"/>
                        </a:solidFill>
                        <a:ea typeface="黑体" panose="02010609060101010101" pitchFamily="49" charset="-122"/>
                      </a:endParaRPr>
                    </a:p>
                  </a:txBody>
                  <a:tcPr marT="45686" marB="45686"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marL="533400" lvl="0" indent="-533400" algn="ctr" eaLnBrk="1" latinLnBrk="1" hangingPunct="1">
                        <a:spcBef>
                          <a:spcPct val="20000"/>
                        </a:spcBef>
                      </a:pPr>
                      <a:r>
                        <a:rPr lang="en-US" altLang="zh-CN" sz="2000" b="1" i="1">
                          <a:solidFill>
                            <a:schemeClr val="dk1"/>
                          </a:solidFill>
                          <a:ea typeface="黑体" panose="02010609060101010101" pitchFamily="49" charset="-122"/>
                        </a:rPr>
                        <a:t>f</a:t>
                      </a:r>
                      <a:r>
                        <a:rPr lang="zh-CN" altLang="en-US" sz="2000" b="1">
                          <a:solidFill>
                            <a:schemeClr val="dk1"/>
                          </a:solidFill>
                          <a:ea typeface="黑体" panose="02010609060101010101" pitchFamily="49" charset="-122"/>
                        </a:rPr>
                        <a:t>轨道，七种</a:t>
                      </a:r>
                      <a:endParaRPr lang="zh-CN" altLang="en-US" sz="2000" b="1">
                        <a:solidFill>
                          <a:schemeClr val="dk1"/>
                        </a:solidFill>
                        <a:ea typeface="黑体" panose="02010609060101010101" pitchFamily="49" charset="-122"/>
                      </a:endParaRPr>
                    </a:p>
                  </a:txBody>
                  <a:tcPr marT="45686" marB="45686"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7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rot="0">
          <a:off x="0" y="0"/>
          <a:ext cx="0" cy="0"/>
          <a:chOff x="0" y="0"/>
          <a:chExt cx="0" cy="0"/>
        </a:xfrm>
      </p:grpSpPr>
      <p:sp>
        <p:nvSpPr>
          <p:cNvPr id="1048789" name="文本框 1048788"/>
          <p:cNvSpPr txBox="1"/>
          <p:nvPr/>
        </p:nvSpPr>
        <p:spPr>
          <a:xfrm>
            <a:off x="376237" y="981075"/>
            <a:ext cx="8767762" cy="19907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30000"/>
              </a:lnSpc>
              <a:spcBef>
                <a:spcPct val="0"/>
              </a:spcBef>
              <a:buFontTx/>
              <a:buNone/>
            </a:pPr>
            <a:r>
              <a:rPr lang="zh-CN" altLang="en-US" sz="2400" b="1" i="1">
                <a:solidFill>
                  <a:srgbClr val="FF0000"/>
                </a:solidFill>
              </a:rPr>
              <a:t>      </a:t>
            </a:r>
            <a:r>
              <a:rPr lang="en-US" altLang="zh-CN" sz="2400" b="1" i="1">
                <a:solidFill>
                  <a:srgbClr val="FF0000"/>
                </a:solidFill>
              </a:rPr>
              <a:t>m</a:t>
            </a:r>
            <a:r>
              <a:rPr lang="zh-CN" altLang="en-US" sz="2400" b="1"/>
              <a:t>与电子运动的角动量</a:t>
            </a:r>
            <a:r>
              <a:rPr lang="zh-CN" altLang="en-US" sz="2400" b="1">
                <a:solidFill>
                  <a:srgbClr val="000099"/>
                </a:solidFill>
              </a:rPr>
              <a:t>沿磁场方向的分量</a:t>
            </a:r>
            <a:r>
              <a:rPr lang="zh-CN" altLang="en-US" sz="2400" b="1"/>
              <a:t>有关。用来描述电子</a:t>
            </a:r>
            <a:r>
              <a:rPr lang="zh-CN" altLang="en-US" sz="2400" b="1">
                <a:solidFill>
                  <a:srgbClr val="FF0000"/>
                </a:solidFill>
              </a:rPr>
              <a:t>运动的轨道在空间的伸展方向</a:t>
            </a:r>
            <a:r>
              <a:rPr lang="zh-CN" altLang="en-US" sz="2400" b="1"/>
              <a:t>。</a:t>
            </a:r>
            <a:endParaRPr lang="zh-CN" altLang="en-US" sz="2400" b="1"/>
          </a:p>
          <a:p>
            <a:pPr marL="0" lvl="0" indent="0">
              <a:lnSpc>
                <a:spcPct val="130000"/>
              </a:lnSpc>
              <a:spcBef>
                <a:spcPct val="0"/>
              </a:spcBef>
              <a:buFontTx/>
              <a:buNone/>
            </a:pPr>
            <a:r>
              <a:rPr lang="zh-CN" altLang="en-US" sz="2400" b="1"/>
              <a:t>      可用来解释光谱线在磁场中的分裂现象。</a:t>
            </a:r>
            <a:r>
              <a:rPr lang="zh-CN" altLang="en-US" sz="2000" b="1"/>
              <a:t>       </a:t>
            </a:r>
            <a:endParaRPr lang="zh-CN" altLang="en-US" sz="2000" b="1"/>
          </a:p>
          <a:p>
            <a:pPr marL="0" lvl="0" indent="0">
              <a:lnSpc>
                <a:spcPct val="130000"/>
              </a:lnSpc>
              <a:spcBef>
                <a:spcPct val="0"/>
              </a:spcBef>
              <a:buFontTx/>
              <a:buNone/>
            </a:pPr>
            <a:r>
              <a:rPr lang="zh-CN" altLang="en-US" sz="2400" b="1"/>
              <a:t>      </a:t>
            </a:r>
            <a:r>
              <a:rPr lang="en-US" altLang="zh-CN" sz="2400" b="1" i="1"/>
              <a:t>m</a:t>
            </a:r>
            <a:r>
              <a:rPr lang="zh-CN" altLang="en-US" sz="2400" b="1"/>
              <a:t>取值为</a:t>
            </a:r>
            <a:r>
              <a:rPr lang="en-US" altLang="zh-CN" sz="2400" b="1"/>
              <a:t>m=0, ±1, ±2, …,</a:t>
            </a:r>
            <a:r>
              <a:rPr lang="en-US" altLang="zh-CN" sz="2400"/>
              <a:t> </a:t>
            </a:r>
            <a:r>
              <a:rPr lang="en-US" altLang="zh-CN" sz="2400" b="1"/>
              <a:t>±</a:t>
            </a:r>
            <a:r>
              <a:rPr lang="en-US" altLang="zh-CN" sz="2400" b="1" i="1"/>
              <a:t>l</a:t>
            </a:r>
            <a:r>
              <a:rPr lang="en-US" altLang="zh-CN" sz="2400"/>
              <a:t> </a:t>
            </a:r>
            <a:r>
              <a:rPr lang="zh-CN" altLang="en-US" sz="2400" b="1"/>
              <a:t>. 共有</a:t>
            </a:r>
            <a:r>
              <a:rPr lang="en-US" altLang="zh-CN" sz="2400" b="1"/>
              <a:t>2</a:t>
            </a:r>
            <a:r>
              <a:rPr lang="en-US" altLang="zh-CN" sz="2400" b="1" i="1"/>
              <a:t>l</a:t>
            </a:r>
            <a:r>
              <a:rPr lang="zh-CN" altLang="en-US" sz="2400" b="1"/>
              <a:t>+1个值。</a:t>
            </a:r>
            <a:endParaRPr lang="zh-CN" altLang="en-US" sz="2400" b="1"/>
          </a:p>
        </p:txBody>
      </p:sp>
      <p:sp>
        <p:nvSpPr>
          <p:cNvPr id="1048790" name="文本框 1048789"/>
          <p:cNvSpPr txBox="1"/>
          <p:nvPr/>
        </p:nvSpPr>
        <p:spPr>
          <a:xfrm>
            <a:off x="179387" y="212725"/>
            <a:ext cx="3763962" cy="57943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olidFill>
                  <a:srgbClr val="FF0000"/>
                </a:solidFill>
              </a:rPr>
              <a:t>（三）磁量子数</a:t>
            </a:r>
            <a:r>
              <a:rPr lang="en-US" altLang="zh-CN" b="1" i="1">
                <a:solidFill>
                  <a:srgbClr val="FF0000"/>
                </a:solidFill>
              </a:rPr>
              <a:t>m</a:t>
            </a:r>
            <a:r>
              <a:rPr lang="zh-CN" altLang="en-US" b="1">
                <a:solidFill>
                  <a:srgbClr val="FF0000"/>
                </a:solidFill>
              </a:rPr>
              <a:t>：</a:t>
            </a:r>
            <a:endParaRPr lang="zh-CN" altLang="en-US" b="1">
              <a:solidFill>
                <a:srgbClr val="FF0000"/>
              </a:solidFill>
            </a:endParaRPr>
          </a:p>
        </p:txBody>
      </p:sp>
      <p:graphicFrame>
        <p:nvGraphicFramePr>
          <p:cNvPr id="4194307" name="表格 4194306"/>
          <p:cNvGraphicFramePr/>
          <p:nvPr/>
        </p:nvGraphicFramePr>
        <p:xfrm>
          <a:off x="900112" y="3068637"/>
          <a:ext cx="7489825" cy="2016125"/>
        </p:xfrm>
        <a:graphic>
          <a:graphicData uri="http://schemas.openxmlformats.org/drawingml/2006/table">
            <a:tbl>
              <a:tblPr/>
              <a:tblGrid>
                <a:gridCol w="1549400"/>
                <a:gridCol w="3276600"/>
                <a:gridCol w="2663825"/>
              </a:tblGrid>
              <a:tr h="431800">
                <a:tc>
                  <a:txBody>
                    <a:bodyPr/>
                    <a:p>
                      <a:pPr lvl="0" algn="ctr" eaLnBrk="1" latinLnBrk="1" hangingPunct="1">
                        <a:spcBef>
                          <a:spcPct val="20000"/>
                        </a:spcBef>
                      </a:pPr>
                      <a:r>
                        <a:rPr lang="en-US" altLang="zh-CN" sz="2000" b="1">
                          <a:solidFill>
                            <a:schemeClr val="dk1"/>
                          </a:solidFill>
                          <a:ea typeface="黑体" panose="02010609060101010101" pitchFamily="49" charset="-122"/>
                        </a:rPr>
                        <a:t>l</a:t>
                      </a:r>
                      <a:endParaRPr lang="en-US" altLang="zh-CN" sz="2000" b="1">
                        <a:solidFill>
                          <a:schemeClr val="dk1"/>
                        </a:solidFill>
                        <a:ea typeface="黑体" panose="02010609060101010101" pitchFamily="49" charset="-122"/>
                      </a:endParaRPr>
                    </a:p>
                  </a:txBody>
                  <a:tcPr marT="45686" marB="45686" vert="horz" anchor="t">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i="1">
                          <a:solidFill>
                            <a:schemeClr val="dk1"/>
                          </a:solidFill>
                          <a:ea typeface="黑体" panose="02010609060101010101" pitchFamily="49" charset="-122"/>
                        </a:rPr>
                        <a:t>m</a:t>
                      </a:r>
                      <a:endParaRPr lang="en-US" altLang="zh-CN" sz="2000" b="1" i="1">
                        <a:solidFill>
                          <a:schemeClr val="dk1"/>
                        </a:solidFill>
                        <a:ea typeface="黑体" panose="02010609060101010101" pitchFamily="49" charset="-122"/>
                      </a:endParaRPr>
                    </a:p>
                  </a:txBody>
                  <a:tcPr marT="45686" marB="45686" vert="horz" anchor="t">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zh-CN" altLang="en-US" sz="2000" b="1">
                          <a:solidFill>
                            <a:schemeClr val="dk1"/>
                          </a:solidFill>
                          <a:ea typeface="黑体" panose="02010609060101010101" pitchFamily="49" charset="-122"/>
                        </a:rPr>
                        <a:t>空间运动状态数</a:t>
                      </a:r>
                      <a:endParaRPr lang="zh-CN" altLang="en-US" sz="2000" b="1">
                        <a:solidFill>
                          <a:schemeClr val="dk1"/>
                        </a:solidFill>
                        <a:ea typeface="黑体" panose="02010609060101010101" pitchFamily="49" charset="-122"/>
                      </a:endParaRPr>
                    </a:p>
                  </a:txBody>
                  <a:tcPr marT="45686" marB="45686" vert="horz" anchor="t">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395287">
                <a:tc>
                  <a:txBody>
                    <a:bodyPr/>
                    <a:p>
                      <a:pPr lvl="0" algn="ctr" eaLnBrk="1" latinLnBrk="1" hangingPunct="1">
                        <a:spcBef>
                          <a:spcPct val="20000"/>
                        </a:spcBef>
                      </a:pPr>
                      <a:r>
                        <a:rPr lang="en-US" altLang="zh-CN" sz="2000" b="1">
                          <a:solidFill>
                            <a:srgbClr val="FF00FF"/>
                          </a:solidFill>
                          <a:ea typeface="黑体" panose="02010609060101010101" pitchFamily="49" charset="-122"/>
                        </a:rPr>
                        <a:t>0</a:t>
                      </a:r>
                      <a:endParaRPr lang="en-US" altLang="zh-CN" sz="2000" b="1">
                        <a:solidFill>
                          <a:srgbClr val="FF00FF"/>
                        </a:solidFill>
                        <a:ea typeface="黑体" panose="02010609060101010101" pitchFamily="49" charset="-122"/>
                      </a:endParaRPr>
                    </a:p>
                  </a:txBody>
                  <a:tcPr marT="45686" marB="45686" vert="horz" anchor="t">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rgbClr val="FF00FF"/>
                          </a:solidFill>
                          <a:ea typeface="黑体" panose="02010609060101010101" pitchFamily="49" charset="-122"/>
                        </a:rPr>
                        <a:t>0</a:t>
                      </a:r>
                      <a:endParaRPr lang="en-US" altLang="zh-CN" sz="2000" b="1">
                        <a:solidFill>
                          <a:srgbClr val="FF00FF"/>
                        </a:solidFill>
                        <a:ea typeface="黑体" panose="02010609060101010101" pitchFamily="49" charset="-122"/>
                      </a:endParaRPr>
                    </a:p>
                  </a:txBody>
                  <a:tcPr marT="45686" marB="45686"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s</a:t>
                      </a:r>
                      <a:r>
                        <a:rPr lang="zh-CN" altLang="en-US" sz="2000" b="1">
                          <a:solidFill>
                            <a:schemeClr val="dk1"/>
                          </a:solidFill>
                          <a:ea typeface="黑体" panose="02010609060101010101" pitchFamily="49" charset="-122"/>
                        </a:rPr>
                        <a:t>轨道，一种</a:t>
                      </a:r>
                      <a:endParaRPr lang="zh-CN" altLang="en-US" sz="2000" b="1">
                        <a:solidFill>
                          <a:schemeClr val="dk1"/>
                        </a:solidFill>
                        <a:ea typeface="黑体" panose="02010609060101010101" pitchFamily="49" charset="-122"/>
                      </a:endParaRPr>
                    </a:p>
                  </a:txBody>
                  <a:tcPr marT="45686" marB="45686"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96875">
                <a:tc>
                  <a:txBody>
                    <a:bodyPr/>
                    <a:p>
                      <a:pPr lvl="0" algn="ctr" eaLnBrk="1" latinLnBrk="1" hangingPunct="1">
                        <a:spcBef>
                          <a:spcPct val="20000"/>
                        </a:spcBef>
                      </a:pPr>
                      <a:r>
                        <a:rPr lang="en-US" altLang="zh-CN" sz="2000" b="1">
                          <a:solidFill>
                            <a:srgbClr val="FF00FF"/>
                          </a:solidFill>
                          <a:ea typeface="黑体" panose="02010609060101010101" pitchFamily="49" charset="-122"/>
                        </a:rPr>
                        <a:t>1</a:t>
                      </a:r>
                      <a:endParaRPr lang="en-US" altLang="zh-CN" sz="2000" b="1">
                        <a:solidFill>
                          <a:srgbClr val="FF00FF"/>
                        </a:solidFill>
                        <a:ea typeface="黑体" panose="02010609060101010101" pitchFamily="49" charset="-122"/>
                      </a:endParaRPr>
                    </a:p>
                  </a:txBody>
                  <a:tcPr marT="45686" marB="45686" vert="horz" anchor="t">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rgbClr val="FF00FF"/>
                          </a:solidFill>
                          <a:ea typeface="黑体" panose="02010609060101010101" pitchFamily="49" charset="-122"/>
                        </a:rPr>
                        <a:t>-1</a:t>
                      </a:r>
                      <a:r>
                        <a:rPr lang="en-US" altLang="zh-CN" sz="2000" b="1">
                          <a:solidFill>
                            <a:schemeClr val="dk1"/>
                          </a:solidFill>
                          <a:ea typeface="黑体" panose="02010609060101010101" pitchFamily="49" charset="-122"/>
                        </a:rPr>
                        <a:t>,0,</a:t>
                      </a:r>
                      <a:r>
                        <a:rPr lang="en-US" altLang="zh-CN" sz="2000" b="1">
                          <a:solidFill>
                            <a:srgbClr val="FF00FF"/>
                          </a:solidFill>
                          <a:ea typeface="黑体" panose="02010609060101010101" pitchFamily="49" charset="-122"/>
                        </a:rPr>
                        <a:t>+1</a:t>
                      </a:r>
                      <a:endParaRPr lang="en-US" altLang="zh-CN" sz="2000" b="1">
                        <a:solidFill>
                          <a:srgbClr val="FF00FF"/>
                        </a:solidFill>
                        <a:ea typeface="黑体" panose="02010609060101010101" pitchFamily="49" charset="-122"/>
                      </a:endParaRPr>
                    </a:p>
                  </a:txBody>
                  <a:tcPr marT="45686" marB="45686"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i="1">
                          <a:solidFill>
                            <a:schemeClr val="dk1"/>
                          </a:solidFill>
                          <a:ea typeface="黑体" panose="02010609060101010101" pitchFamily="49" charset="-122"/>
                        </a:rPr>
                        <a:t>p</a:t>
                      </a:r>
                      <a:r>
                        <a:rPr lang="zh-CN" altLang="en-US" sz="2000" b="1">
                          <a:solidFill>
                            <a:schemeClr val="dk1"/>
                          </a:solidFill>
                          <a:ea typeface="黑体" panose="02010609060101010101" pitchFamily="49" charset="-122"/>
                        </a:rPr>
                        <a:t>轨道，三种</a:t>
                      </a:r>
                      <a:endParaRPr lang="zh-CN" altLang="en-US" sz="2000" b="1">
                        <a:solidFill>
                          <a:schemeClr val="dk1"/>
                        </a:solidFill>
                        <a:ea typeface="黑体" panose="02010609060101010101" pitchFamily="49" charset="-122"/>
                      </a:endParaRPr>
                    </a:p>
                  </a:txBody>
                  <a:tcPr marT="45686" marB="45686"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95287">
                <a:tc>
                  <a:txBody>
                    <a:bodyPr/>
                    <a:p>
                      <a:pPr lvl="0" algn="ctr" eaLnBrk="1" latinLnBrk="1" hangingPunct="1">
                        <a:spcBef>
                          <a:spcPct val="20000"/>
                        </a:spcBef>
                      </a:pPr>
                      <a:r>
                        <a:rPr lang="en-US" altLang="zh-CN" sz="2000" b="1">
                          <a:solidFill>
                            <a:srgbClr val="FF00FF"/>
                          </a:solidFill>
                          <a:ea typeface="黑体" panose="02010609060101010101" pitchFamily="49" charset="-122"/>
                        </a:rPr>
                        <a:t>2</a:t>
                      </a:r>
                      <a:endParaRPr lang="en-US" altLang="zh-CN" sz="2000" b="1">
                        <a:solidFill>
                          <a:srgbClr val="FF00FF"/>
                        </a:solidFill>
                        <a:ea typeface="黑体" panose="02010609060101010101" pitchFamily="49" charset="-122"/>
                      </a:endParaRPr>
                    </a:p>
                  </a:txBody>
                  <a:tcPr marT="45686" marB="45686" vert="horz" anchor="t">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rgbClr val="FF00FF"/>
                          </a:solidFill>
                          <a:ea typeface="黑体" panose="02010609060101010101" pitchFamily="49" charset="-122"/>
                        </a:rPr>
                        <a:t>-2</a:t>
                      </a:r>
                      <a:r>
                        <a:rPr lang="en-US" altLang="zh-CN" sz="2000" b="1">
                          <a:solidFill>
                            <a:schemeClr val="dk1"/>
                          </a:solidFill>
                          <a:ea typeface="黑体" panose="02010609060101010101" pitchFamily="49" charset="-122"/>
                        </a:rPr>
                        <a:t>,-1,0,+1,</a:t>
                      </a:r>
                      <a:r>
                        <a:rPr lang="en-US" altLang="zh-CN" sz="2000" b="1">
                          <a:solidFill>
                            <a:srgbClr val="FF00FF"/>
                          </a:solidFill>
                          <a:ea typeface="黑体" panose="02010609060101010101" pitchFamily="49" charset="-122"/>
                        </a:rPr>
                        <a:t>+2</a:t>
                      </a:r>
                      <a:endParaRPr lang="en-US" altLang="zh-CN" sz="2000" b="1">
                        <a:solidFill>
                          <a:srgbClr val="FF00FF"/>
                        </a:solidFill>
                        <a:ea typeface="黑体" panose="02010609060101010101" pitchFamily="49" charset="-122"/>
                      </a:endParaRPr>
                    </a:p>
                  </a:txBody>
                  <a:tcPr marT="45686" marB="45686"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i="1">
                          <a:solidFill>
                            <a:schemeClr val="dk1"/>
                          </a:solidFill>
                          <a:ea typeface="黑体" panose="02010609060101010101" pitchFamily="49" charset="-122"/>
                        </a:rPr>
                        <a:t>d</a:t>
                      </a:r>
                      <a:r>
                        <a:rPr lang="zh-CN" altLang="en-US" sz="2000" b="1">
                          <a:solidFill>
                            <a:schemeClr val="dk1"/>
                          </a:solidFill>
                          <a:ea typeface="黑体" panose="02010609060101010101" pitchFamily="49" charset="-122"/>
                        </a:rPr>
                        <a:t>轨道，五种</a:t>
                      </a:r>
                      <a:endParaRPr lang="zh-CN" altLang="en-US" sz="2000" b="1">
                        <a:solidFill>
                          <a:schemeClr val="dk1"/>
                        </a:solidFill>
                        <a:ea typeface="黑体" panose="02010609060101010101" pitchFamily="49" charset="-122"/>
                      </a:endParaRPr>
                    </a:p>
                  </a:txBody>
                  <a:tcPr marT="45686" marB="45686"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96875">
                <a:tc>
                  <a:txBody>
                    <a:bodyPr/>
                    <a:p>
                      <a:pPr lvl="0" algn="ctr" eaLnBrk="1" latinLnBrk="1" hangingPunct="1">
                        <a:spcBef>
                          <a:spcPct val="20000"/>
                        </a:spcBef>
                      </a:pPr>
                      <a:r>
                        <a:rPr lang="en-US" altLang="zh-CN" sz="2000" b="1">
                          <a:solidFill>
                            <a:srgbClr val="FF00FF"/>
                          </a:solidFill>
                          <a:ea typeface="黑体" panose="02010609060101010101" pitchFamily="49" charset="-122"/>
                        </a:rPr>
                        <a:t>3</a:t>
                      </a:r>
                      <a:endParaRPr lang="en-US" altLang="zh-CN" sz="2000" b="1">
                        <a:solidFill>
                          <a:srgbClr val="FF00FF"/>
                        </a:solidFill>
                        <a:ea typeface="黑体" panose="02010609060101010101" pitchFamily="49" charset="-122"/>
                      </a:endParaRPr>
                    </a:p>
                  </a:txBody>
                  <a:tcPr marT="45686" marB="45686" vert="horz" anchor="t">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lvl="0" algn="ctr" eaLnBrk="1" latinLnBrk="1" hangingPunct="1">
                        <a:spcBef>
                          <a:spcPct val="20000"/>
                        </a:spcBef>
                      </a:pPr>
                      <a:r>
                        <a:rPr lang="en-US" altLang="zh-CN" sz="1800" b="1">
                          <a:solidFill>
                            <a:srgbClr val="FF00FF"/>
                          </a:solidFill>
                          <a:ea typeface="黑体" panose="02010609060101010101" pitchFamily="49" charset="-122"/>
                        </a:rPr>
                        <a:t>-3</a:t>
                      </a:r>
                      <a:r>
                        <a:rPr lang="en-US" altLang="zh-CN" sz="1800" b="1">
                          <a:solidFill>
                            <a:schemeClr val="dk1"/>
                          </a:solidFill>
                          <a:ea typeface="黑体" panose="02010609060101010101" pitchFamily="49" charset="-122"/>
                        </a:rPr>
                        <a:t>,-2,-1,0,+1,+2,</a:t>
                      </a:r>
                      <a:r>
                        <a:rPr lang="en-US" altLang="zh-CN" sz="1800" b="1">
                          <a:solidFill>
                            <a:srgbClr val="FF00FF"/>
                          </a:solidFill>
                          <a:ea typeface="黑体" panose="02010609060101010101" pitchFamily="49" charset="-122"/>
                        </a:rPr>
                        <a:t>+3</a:t>
                      </a:r>
                      <a:endParaRPr lang="en-US" altLang="zh-CN" sz="1800" b="1">
                        <a:solidFill>
                          <a:srgbClr val="FF00FF"/>
                        </a:solidFill>
                        <a:ea typeface="黑体" panose="02010609060101010101" pitchFamily="49" charset="-122"/>
                      </a:endParaRPr>
                    </a:p>
                  </a:txBody>
                  <a:tcPr marT="45686" marB="45686"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marL="533400" lvl="0" indent="-533400" algn="ctr" eaLnBrk="1" latinLnBrk="1" hangingPunct="1">
                        <a:spcBef>
                          <a:spcPct val="20000"/>
                        </a:spcBef>
                      </a:pPr>
                      <a:r>
                        <a:rPr lang="en-US" altLang="zh-CN" sz="2000" b="1" i="1">
                          <a:solidFill>
                            <a:schemeClr val="dk1"/>
                          </a:solidFill>
                          <a:ea typeface="黑体" panose="02010609060101010101" pitchFamily="49" charset="-122"/>
                        </a:rPr>
                        <a:t>f</a:t>
                      </a:r>
                      <a:r>
                        <a:rPr lang="zh-CN" altLang="en-US" sz="2000" b="1">
                          <a:solidFill>
                            <a:schemeClr val="dk1"/>
                          </a:solidFill>
                          <a:ea typeface="黑体" panose="02010609060101010101" pitchFamily="49" charset="-122"/>
                        </a:rPr>
                        <a:t>轨道，七种</a:t>
                      </a:r>
                      <a:endParaRPr lang="zh-CN" altLang="en-US" sz="2000" b="1">
                        <a:solidFill>
                          <a:schemeClr val="dk1"/>
                        </a:solidFill>
                        <a:ea typeface="黑体" panose="02010609060101010101" pitchFamily="49" charset="-122"/>
                      </a:endParaRPr>
                    </a:p>
                  </a:txBody>
                  <a:tcPr marT="45686" marB="45686"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
        <p:nvSpPr>
          <p:cNvPr id="1048816" name="文本框 1048815"/>
          <p:cNvSpPr txBox="1"/>
          <p:nvPr/>
        </p:nvSpPr>
        <p:spPr>
          <a:xfrm>
            <a:off x="395287" y="5373687"/>
            <a:ext cx="8388350" cy="11874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
              </a:spcBef>
              <a:spcAft>
                <a:spcPct val="10000"/>
              </a:spcAft>
              <a:buFontTx/>
              <a:buNone/>
            </a:pPr>
            <a:r>
              <a:rPr lang="en-US" altLang="zh-CN" sz="2400" b="1"/>
              <a:t>       </a:t>
            </a:r>
            <a:r>
              <a:rPr lang="en-US" altLang="zh-CN" sz="2400" b="1"/>
              <a:t>*</a:t>
            </a:r>
            <a:r>
              <a:rPr lang="zh-CN" altLang="en-US" sz="2400" b="1"/>
              <a:t>在外加磁场的作用下，由于原子轨道在空间分布方向不同会出现能量的微小差别，从而引起线状光谱在磁场中发生分裂。</a:t>
            </a:r>
            <a:endParaRPr lang="zh-CN" altLang="en-US" sz="2400"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rot="0">
          <a:off x="0" y="0"/>
          <a:ext cx="0" cy="0"/>
          <a:chOff x="0" y="0"/>
          <a:chExt cx="0" cy="0"/>
        </a:xfrm>
      </p:grpSpPr>
      <p:sp>
        <p:nvSpPr>
          <p:cNvPr id="1048817" name="文本框 1048816"/>
          <p:cNvSpPr txBox="1"/>
          <p:nvPr/>
        </p:nvSpPr>
        <p:spPr>
          <a:xfrm>
            <a:off x="376237" y="981075"/>
            <a:ext cx="8767762" cy="16446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30000"/>
              </a:lnSpc>
              <a:spcBef>
                <a:spcPct val="0"/>
              </a:spcBef>
              <a:buFontTx/>
              <a:buNone/>
            </a:pPr>
            <a:r>
              <a:rPr lang="zh-CN" altLang="en-US" sz="2400" b="1" i="1">
                <a:solidFill>
                  <a:srgbClr val="FF0000"/>
                </a:solidFill>
              </a:rPr>
              <a:t>      </a:t>
            </a:r>
            <a:r>
              <a:rPr lang="en-US" altLang="zh-CN" sz="2400" b="1" i="1">
                <a:solidFill>
                  <a:srgbClr val="FF0000"/>
                </a:solidFill>
              </a:rPr>
              <a:t>m</a:t>
            </a:r>
            <a:r>
              <a:rPr lang="en-US" altLang="zh-CN" sz="2400" b="1" i="1" baseline="-25000">
                <a:solidFill>
                  <a:srgbClr val="FF0000"/>
                </a:solidFill>
              </a:rPr>
              <a:t>s</a:t>
            </a:r>
            <a:r>
              <a:rPr lang="zh-CN" altLang="en-US" sz="2400" b="1"/>
              <a:t>与表示电子的</a:t>
            </a:r>
            <a:r>
              <a:rPr lang="zh-CN" altLang="en-US" sz="2400" b="1">
                <a:solidFill>
                  <a:srgbClr val="000099"/>
                </a:solidFill>
              </a:rPr>
              <a:t>自旋运动</a:t>
            </a:r>
            <a:r>
              <a:rPr lang="zh-CN" altLang="en-US" sz="2400" b="1"/>
              <a:t>。</a:t>
            </a:r>
            <a:r>
              <a:rPr lang="en-US" altLang="zh-CN" sz="2200" b="1"/>
              <a:t>+1/2, -1/2,</a:t>
            </a:r>
            <a:r>
              <a:rPr lang="zh-CN" altLang="en-US" sz="2200" b="1"/>
              <a:t>两种自旋相反的自旋方式</a:t>
            </a:r>
            <a:endParaRPr lang="zh-CN" altLang="en-US" sz="2200" b="1"/>
          </a:p>
          <a:p>
            <a:pPr marL="0" lvl="0" indent="0">
              <a:lnSpc>
                <a:spcPct val="130000"/>
              </a:lnSpc>
              <a:spcBef>
                <a:spcPct val="35000"/>
              </a:spcBef>
              <a:buFontTx/>
              <a:buNone/>
            </a:pPr>
            <a:r>
              <a:rPr lang="zh-CN" altLang="en-US" sz="2400" b="1"/>
              <a:t>      </a:t>
            </a:r>
            <a:r>
              <a:rPr lang="zh-CN" altLang="en-US" sz="2400" b="1"/>
              <a:t>*</a:t>
            </a:r>
            <a:r>
              <a:rPr lang="zh-CN" altLang="en-US" sz="1800" b="1" i="1" u="sng"/>
              <a:t>不是量子力学处理电子运动的直接结果，而是根据实验事实从经典力学中借用的一个概念。</a:t>
            </a:r>
            <a:r>
              <a:rPr lang="zh-CN" altLang="en-US" sz="2400" b="1"/>
              <a:t>      </a:t>
            </a:r>
            <a:endParaRPr lang="zh-CN" altLang="en-US" sz="2400" b="1"/>
          </a:p>
        </p:txBody>
      </p:sp>
      <p:sp>
        <p:nvSpPr>
          <p:cNvPr id="1048818" name="文本框 1048817"/>
          <p:cNvSpPr txBox="1"/>
          <p:nvPr/>
        </p:nvSpPr>
        <p:spPr>
          <a:xfrm>
            <a:off x="179387" y="212725"/>
            <a:ext cx="7100887"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olidFill>
                  <a:srgbClr val="FF0000"/>
                </a:solidFill>
              </a:rPr>
              <a:t>（四）自旋量子数</a:t>
            </a:r>
            <a:r>
              <a:rPr lang="en-US" altLang="zh-CN" b="1" i="1">
                <a:solidFill>
                  <a:srgbClr val="FF0000"/>
                </a:solidFill>
              </a:rPr>
              <a:t>m</a:t>
            </a:r>
            <a:r>
              <a:rPr lang="en-US" altLang="zh-CN" b="1" i="1" baseline="-25000">
                <a:solidFill>
                  <a:srgbClr val="FF0000"/>
                </a:solidFill>
              </a:rPr>
              <a:t>s</a:t>
            </a:r>
            <a:r>
              <a:rPr lang="zh-CN" altLang="en-US" b="1">
                <a:solidFill>
                  <a:srgbClr val="FF0000"/>
                </a:solidFill>
              </a:rPr>
              <a:t>：</a:t>
            </a:r>
            <a:r>
              <a:rPr lang="en-US" altLang="zh-CN">
                <a:ea typeface="微软雅黑" panose="020B0503020204020204" pitchFamily="34" charset="-122"/>
              </a:rPr>
              <a:t> </a:t>
            </a:r>
            <a:r>
              <a:rPr lang="en-US" altLang="zh-CN" sz="2400">
                <a:ea typeface="微软雅黑" panose="020B0503020204020204" pitchFamily="34" charset="-122"/>
              </a:rPr>
              <a:t>spin quantum number</a:t>
            </a:r>
            <a:endParaRPr lang="en-US" altLang="zh-CN" sz="2400">
              <a:ea typeface="微软雅黑" panose="020B0503020204020204" pitchFamily="34" charset="-122"/>
            </a:endParaRPr>
          </a:p>
        </p:txBody>
      </p:sp>
      <p:sp>
        <p:nvSpPr>
          <p:cNvPr id="1048819" name="文本框 1048818"/>
          <p:cNvSpPr txBox="1"/>
          <p:nvPr/>
        </p:nvSpPr>
        <p:spPr>
          <a:xfrm>
            <a:off x="250825" y="2924175"/>
            <a:ext cx="8675688" cy="19907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30000"/>
              </a:lnSpc>
              <a:spcBef>
                <a:spcPct val="5000"/>
              </a:spcBef>
              <a:spcAft>
                <a:spcPct val="10000"/>
              </a:spcAft>
              <a:buFontTx/>
              <a:buNone/>
            </a:pPr>
            <a:r>
              <a:rPr lang="en-US" altLang="zh-CN" sz="2400" b="1"/>
              <a:t>       </a:t>
            </a:r>
            <a:r>
              <a:rPr lang="zh-CN" altLang="en-US" sz="2400" b="1"/>
              <a:t>当氢原子束通过不均匀磁场时，原子束发生偏转，在照相底板上出现两条分立的线。氢原子只有</a:t>
            </a:r>
            <a:r>
              <a:rPr lang="en-US" altLang="zh-CN" sz="2400" b="1"/>
              <a:t>1</a:t>
            </a:r>
            <a:r>
              <a:rPr lang="zh-CN" altLang="en-US" sz="2400" b="1"/>
              <a:t>个电子，若视为小磁铁，通过磁场时势必发生偏转，两个方向的偏转代表两个自旋相反电子的存在。用</a:t>
            </a:r>
            <a:r>
              <a:rPr lang="zh-CN" altLang="el-GR" sz="2400" b="1"/>
              <a:t>↑</a:t>
            </a:r>
            <a:r>
              <a:rPr lang="zh-CN" altLang="en-US" sz="2400" b="1"/>
              <a:t>、</a:t>
            </a:r>
            <a:r>
              <a:rPr lang="el-GR" altLang="zh-CN" sz="2400" b="1"/>
              <a:t>↓</a:t>
            </a:r>
            <a:r>
              <a:rPr lang="zh-CN" altLang="en-US" sz="2400" b="1"/>
              <a:t>表示自旋相反的两个电子。</a:t>
            </a:r>
            <a:endParaRPr lang="zh-CN" altLang="en-US" sz="2400" b="1"/>
          </a:p>
        </p:txBody>
      </p:sp>
      <p:pic>
        <p:nvPicPr>
          <p:cNvPr id="2097203" name="图片 2097202" descr="2-a"/>
          <p:cNvPicPr/>
          <p:nvPr/>
        </p:nvPicPr>
        <p:blipFill>
          <a:blip r:embed="rId1"/>
          <a:srcRect/>
          <a:stretch>
            <a:fillRect/>
          </a:stretch>
        </p:blipFill>
        <p:spPr>
          <a:xfrm>
            <a:off x="0" y="5084762"/>
            <a:ext cx="9140825" cy="177323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rot="0">
          <a:off x="0" y="0"/>
          <a:ext cx="0" cy="0"/>
          <a:chOff x="0" y="0"/>
          <a:chExt cx="0" cy="0"/>
        </a:xfrm>
      </p:grpSpPr>
      <p:sp>
        <p:nvSpPr>
          <p:cNvPr id="1048820" name="文本框 1048819"/>
          <p:cNvSpPr txBox="1"/>
          <p:nvPr/>
        </p:nvSpPr>
        <p:spPr>
          <a:xfrm>
            <a:off x="0" y="549275"/>
            <a:ext cx="8675688" cy="457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
              </a:spcBef>
              <a:spcAft>
                <a:spcPct val="10000"/>
              </a:spcAft>
              <a:buFontTx/>
              <a:buNone/>
            </a:pPr>
            <a:r>
              <a:rPr lang="en-US" altLang="zh-CN" sz="2400" b="1">
                <a:solidFill>
                  <a:srgbClr val="000099"/>
                </a:solidFill>
              </a:rPr>
              <a:t>       </a:t>
            </a:r>
            <a:r>
              <a:rPr lang="zh-CN" altLang="en-US" sz="2400" b="1">
                <a:solidFill>
                  <a:srgbClr val="000099"/>
                </a:solidFill>
              </a:rPr>
              <a:t>对原子核外每个电子的运动，须用四个量子数描述。</a:t>
            </a:r>
            <a:endParaRPr lang="zh-CN" altLang="en-US" sz="2400" b="1">
              <a:solidFill>
                <a:srgbClr val="000099"/>
              </a:solidFill>
            </a:endParaRPr>
          </a:p>
        </p:txBody>
      </p:sp>
      <p:sp>
        <p:nvSpPr>
          <p:cNvPr id="1048821" name="文本框 1048820"/>
          <p:cNvSpPr txBox="1"/>
          <p:nvPr/>
        </p:nvSpPr>
        <p:spPr>
          <a:xfrm>
            <a:off x="250825" y="1196975"/>
            <a:ext cx="8675688" cy="16843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35000"/>
              </a:lnSpc>
              <a:spcBef>
                <a:spcPct val="5000"/>
              </a:spcBef>
              <a:spcAft>
                <a:spcPct val="10000"/>
              </a:spcAft>
              <a:buFontTx/>
              <a:buNone/>
            </a:pPr>
            <a:r>
              <a:rPr lang="zh-CN" altLang="en-US" sz="2400" b="1"/>
              <a:t>例如：</a:t>
            </a:r>
            <a:r>
              <a:rPr lang="en-US" altLang="zh-CN" sz="2400" b="1" i="1"/>
              <a:t>n</a:t>
            </a:r>
            <a:r>
              <a:rPr lang="en-US" altLang="zh-CN" sz="2400" b="1"/>
              <a:t>=3, </a:t>
            </a:r>
            <a:r>
              <a:rPr lang="en-US" altLang="zh-CN" sz="2400" b="1" i="1"/>
              <a:t>l</a:t>
            </a:r>
            <a:r>
              <a:rPr lang="en-US" altLang="zh-CN" sz="2400" b="1"/>
              <a:t>=1, </a:t>
            </a:r>
            <a:r>
              <a:rPr lang="en-US" altLang="zh-CN" sz="2400" b="1" i="1"/>
              <a:t>m</a:t>
            </a:r>
            <a:r>
              <a:rPr lang="en-US" altLang="zh-CN" sz="2400" b="1"/>
              <a:t>=0, </a:t>
            </a:r>
            <a:r>
              <a:rPr lang="en-US" altLang="zh-CN" sz="2400" b="1" i="1"/>
              <a:t>m</a:t>
            </a:r>
            <a:r>
              <a:rPr lang="en-US" altLang="zh-CN" sz="2400" b="1" baseline="-25000"/>
              <a:t>s</a:t>
            </a:r>
            <a:r>
              <a:rPr lang="zh-CN" altLang="en-US" sz="2400" b="1"/>
              <a:t>=+1/2, 可知电子在第三主层</a:t>
            </a:r>
            <a:r>
              <a:rPr lang="en-US" altLang="zh-CN" sz="2400" b="1"/>
              <a:t>(M</a:t>
            </a:r>
            <a:r>
              <a:rPr lang="zh-CN" altLang="en-US" sz="2400" b="1"/>
              <a:t>层</a:t>
            </a:r>
            <a:r>
              <a:rPr lang="en-US" altLang="zh-CN" sz="2400" b="1"/>
              <a:t>)</a:t>
            </a:r>
            <a:r>
              <a:rPr lang="zh-CN" altLang="en-US" sz="2400" b="1"/>
              <a:t>、</a:t>
            </a:r>
            <a:r>
              <a:rPr lang="en-US" altLang="zh-CN" sz="2400" b="1" i="1"/>
              <a:t>p</a:t>
            </a:r>
            <a:r>
              <a:rPr lang="zh-CN" altLang="en-US" sz="2400" b="1"/>
              <a:t>分   </a:t>
            </a:r>
            <a:endParaRPr lang="zh-CN" altLang="en-US" sz="2400" b="1"/>
          </a:p>
          <a:p>
            <a:pPr marL="0" lvl="0" indent="0">
              <a:lnSpc>
                <a:spcPct val="135000"/>
              </a:lnSpc>
              <a:spcBef>
                <a:spcPct val="5000"/>
              </a:spcBef>
              <a:spcAft>
                <a:spcPct val="10000"/>
              </a:spcAft>
              <a:buFontTx/>
              <a:buNone/>
            </a:pPr>
            <a:r>
              <a:rPr lang="zh-CN" altLang="en-US" sz="2400" b="1"/>
              <a:t>           层</a:t>
            </a:r>
            <a:r>
              <a:rPr lang="en-US" altLang="zh-CN" sz="2400" b="1"/>
              <a:t>(</a:t>
            </a:r>
            <a:r>
              <a:rPr lang="zh-CN" altLang="en-US" sz="2400" b="1"/>
              <a:t>亚层</a:t>
            </a:r>
            <a:r>
              <a:rPr lang="en-US" altLang="zh-CN" sz="2400" b="1"/>
              <a:t>)</a:t>
            </a:r>
            <a:r>
              <a:rPr lang="zh-CN" altLang="en-US" sz="2400" b="1"/>
              <a:t>、</a:t>
            </a:r>
            <a:r>
              <a:rPr lang="en-US" altLang="zh-CN" sz="2400" b="1" i="1"/>
              <a:t>p</a:t>
            </a:r>
            <a:r>
              <a:rPr lang="en-US" altLang="zh-CN" sz="2400" b="1" baseline="-25000"/>
              <a:t>z</a:t>
            </a:r>
            <a:r>
              <a:rPr lang="zh-CN" altLang="en-US" sz="2400" b="1"/>
              <a:t>轨道</a:t>
            </a:r>
            <a:r>
              <a:rPr lang="en-US" altLang="zh-CN" sz="2400" b="1"/>
              <a:t>(</a:t>
            </a:r>
            <a:r>
              <a:rPr lang="en-US" altLang="zh-CN" sz="2400" b="1" i="1"/>
              <a:t>l</a:t>
            </a:r>
            <a:r>
              <a:rPr lang="zh-CN" altLang="en-US" sz="2400" b="1"/>
              <a:t>=1时</a:t>
            </a:r>
            <a:r>
              <a:rPr lang="en-US" altLang="zh-CN" sz="2400" b="1"/>
              <a:t>, </a:t>
            </a:r>
            <a:r>
              <a:rPr lang="en-US" altLang="zh-CN" sz="2400" b="1" i="1"/>
              <a:t>m</a:t>
            </a:r>
            <a:r>
              <a:rPr lang="zh-CN" altLang="en-US" sz="2400" b="1"/>
              <a:t>=0为</a:t>
            </a:r>
            <a:r>
              <a:rPr lang="en-US" altLang="zh-CN" sz="2400" b="1" i="1"/>
              <a:t>p</a:t>
            </a:r>
            <a:r>
              <a:rPr lang="en-US" altLang="zh-CN" sz="2400" b="1" baseline="-25000"/>
              <a:t>z</a:t>
            </a:r>
            <a:r>
              <a:rPr lang="zh-CN" altLang="en-US" sz="2400" b="1"/>
              <a:t>轨道，</a:t>
            </a:r>
            <a:r>
              <a:rPr lang="en-US" altLang="zh-CN" sz="2400" b="1" i="1"/>
              <a:t>m</a:t>
            </a:r>
            <a:r>
              <a:rPr lang="zh-CN" altLang="en-US" sz="2400" b="1"/>
              <a:t>=±1分别为</a:t>
            </a:r>
            <a:r>
              <a:rPr lang="en-US" altLang="zh-CN" sz="2400" b="1" i="1"/>
              <a:t>p</a:t>
            </a:r>
            <a:r>
              <a:rPr lang="en-US" altLang="zh-CN" sz="2400" b="1" baseline="-25000"/>
              <a:t>x</a:t>
            </a:r>
            <a:r>
              <a:rPr lang="zh-CN" altLang="en-US" sz="2400" b="1"/>
              <a:t>和</a:t>
            </a:r>
            <a:endParaRPr lang="zh-CN" altLang="en-US" sz="2400" b="1"/>
          </a:p>
          <a:p>
            <a:pPr marL="0" lvl="0" indent="0">
              <a:lnSpc>
                <a:spcPct val="135000"/>
              </a:lnSpc>
              <a:spcBef>
                <a:spcPct val="5000"/>
              </a:spcBef>
              <a:spcAft>
                <a:spcPct val="10000"/>
              </a:spcAft>
              <a:buFontTx/>
              <a:buNone/>
            </a:pPr>
            <a:r>
              <a:rPr lang="en-US" altLang="zh-CN" sz="2400" b="1"/>
              <a:t>           </a:t>
            </a:r>
            <a:r>
              <a:rPr lang="en-US" altLang="zh-CN" sz="2400" b="1" i="1"/>
              <a:t>p</a:t>
            </a:r>
            <a:r>
              <a:rPr lang="en-US" altLang="zh-CN" sz="2400" b="1" baseline="-25000"/>
              <a:t>y</a:t>
            </a:r>
            <a:r>
              <a:rPr lang="zh-CN" altLang="en-US" sz="2400" b="1"/>
              <a:t>轨道</a:t>
            </a:r>
            <a:r>
              <a:rPr lang="en-US" altLang="zh-CN" sz="2400" b="1"/>
              <a:t>), </a:t>
            </a:r>
            <a:r>
              <a:rPr lang="zh-CN" altLang="en-US" sz="2400" b="1"/>
              <a:t>且以</a:t>
            </a:r>
            <a:r>
              <a:rPr lang="en-US" altLang="zh-CN" sz="2400" b="1" i="1"/>
              <a:t>m</a:t>
            </a:r>
            <a:r>
              <a:rPr lang="en-US" altLang="zh-CN" sz="2400" b="1" baseline="-25000"/>
              <a:t>s</a:t>
            </a:r>
            <a:r>
              <a:rPr lang="zh-CN" altLang="en-US" sz="2400" b="1"/>
              <a:t>=+1/2所代表的自旋方向运动。</a:t>
            </a:r>
            <a:endParaRPr lang="zh-CN" altLang="en-US" sz="2400" b="1"/>
          </a:p>
        </p:txBody>
      </p:sp>
      <p:sp>
        <p:nvSpPr>
          <p:cNvPr id="1048822" name="文本框 1048821"/>
          <p:cNvSpPr txBox="1"/>
          <p:nvPr/>
        </p:nvSpPr>
        <p:spPr>
          <a:xfrm>
            <a:off x="1042987" y="3429000"/>
            <a:ext cx="7200900" cy="2487612"/>
          </a:xfrm>
          <a:prstGeom prst="rect">
            <a:avLst/>
          </a:prstGeom>
          <a:noFill/>
          <a:ln w="38100" cap="flat" cmpd="sng">
            <a:solidFill>
              <a:srgbClr val="FF0000">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50000"/>
              </a:lnSpc>
              <a:spcBef>
                <a:spcPct val="5000"/>
              </a:spcBef>
              <a:spcAft>
                <a:spcPct val="10000"/>
              </a:spcAft>
              <a:buFontTx/>
              <a:buNone/>
            </a:pPr>
            <a:r>
              <a:rPr lang="en-US" altLang="zh-CN" sz="2400" b="1" i="1"/>
              <a:t>n</a:t>
            </a:r>
            <a:r>
              <a:rPr lang="zh-CN" altLang="en-US" sz="2400" b="1"/>
              <a:t>确定电子所在的主层并决定电子的能量；</a:t>
            </a:r>
            <a:endParaRPr lang="zh-CN" altLang="en-US" sz="2400" b="1"/>
          </a:p>
          <a:p>
            <a:pPr marL="0" lvl="0" indent="0">
              <a:lnSpc>
                <a:spcPct val="150000"/>
              </a:lnSpc>
              <a:spcBef>
                <a:spcPct val="5000"/>
              </a:spcBef>
              <a:spcAft>
                <a:spcPct val="10000"/>
              </a:spcAft>
              <a:buFontTx/>
              <a:buNone/>
            </a:pPr>
            <a:r>
              <a:rPr lang="en-US" altLang="zh-CN" sz="2400" b="1" i="1"/>
              <a:t>l</a:t>
            </a:r>
            <a:r>
              <a:rPr lang="zh-CN" altLang="en-US" sz="2400" b="1"/>
              <a:t>决定原子轨道的形状，同时也影响电子的能量；</a:t>
            </a:r>
            <a:endParaRPr lang="zh-CN" altLang="en-US" sz="2400" b="1"/>
          </a:p>
          <a:p>
            <a:pPr marL="0" lvl="0" indent="0">
              <a:lnSpc>
                <a:spcPct val="150000"/>
              </a:lnSpc>
              <a:spcBef>
                <a:spcPct val="5000"/>
              </a:spcBef>
              <a:spcAft>
                <a:spcPct val="10000"/>
              </a:spcAft>
              <a:buFontTx/>
              <a:buNone/>
            </a:pPr>
            <a:r>
              <a:rPr lang="en-US" altLang="zh-CN" sz="2400" b="1" i="1"/>
              <a:t>m</a:t>
            </a:r>
            <a:r>
              <a:rPr lang="zh-CN" altLang="en-US" sz="2400" b="1"/>
              <a:t>决定原子轨道在空间伸展的方向即决定具体轨道；</a:t>
            </a:r>
            <a:endParaRPr lang="zh-CN" altLang="en-US" sz="2400" b="1"/>
          </a:p>
          <a:p>
            <a:pPr marL="0" lvl="0" indent="0">
              <a:lnSpc>
                <a:spcPct val="150000"/>
              </a:lnSpc>
              <a:spcBef>
                <a:spcPct val="5000"/>
              </a:spcBef>
              <a:spcAft>
                <a:spcPct val="10000"/>
              </a:spcAft>
              <a:buFontTx/>
              <a:buNone/>
            </a:pPr>
            <a:r>
              <a:rPr lang="en-US" altLang="zh-CN" sz="2400" b="1" i="1"/>
              <a:t>m</a:t>
            </a:r>
            <a:r>
              <a:rPr lang="en-US" altLang="zh-CN" sz="2400" b="1" i="1" baseline="-25000"/>
              <a:t>s</a:t>
            </a:r>
            <a:r>
              <a:rPr lang="zh-CN" altLang="en-US" sz="2400" b="1"/>
              <a:t>决定电子在某轨道运动时的自旋状态。</a:t>
            </a:r>
            <a:endParaRPr lang="zh-CN" altLang="en-US" sz="2400"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rot="0">
          <a:off x="0" y="0"/>
          <a:ext cx="0" cy="0"/>
          <a:chOff x="0" y="0"/>
          <a:chExt cx="0" cy="0"/>
        </a:xfrm>
      </p:grpSpPr>
      <p:sp>
        <p:nvSpPr>
          <p:cNvPr id="1048823" name="文本框 1048822"/>
          <p:cNvSpPr txBox="1"/>
          <p:nvPr/>
        </p:nvSpPr>
        <p:spPr>
          <a:xfrm>
            <a:off x="288925" y="115887"/>
            <a:ext cx="8855075"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solidFill>
                  <a:srgbClr val="FF0000"/>
                </a:solidFill>
                <a:ea typeface="黑体" panose="02010609060101010101" pitchFamily="49" charset="-122"/>
              </a:rPr>
              <a:t> </a:t>
            </a:r>
            <a:r>
              <a:rPr lang="zh-CN" altLang="en-US" sz="2800" b="1">
                <a:solidFill>
                  <a:srgbClr val="FF0000"/>
                </a:solidFill>
                <a:ea typeface="黑体" panose="02010609060101010101" pitchFamily="49" charset="-122"/>
              </a:rPr>
              <a:t>四个量子数</a:t>
            </a:r>
            <a:r>
              <a:rPr lang="en-US" altLang="zh-CN" sz="2800" b="1" i="1">
                <a:solidFill>
                  <a:srgbClr val="FF0000"/>
                </a:solidFill>
                <a:ea typeface="黑体" panose="02010609060101010101" pitchFamily="49" charset="-122"/>
              </a:rPr>
              <a:t>n,l,m,m</a:t>
            </a:r>
            <a:r>
              <a:rPr lang="en-US" altLang="zh-CN" sz="2800" b="1" i="1" baseline="-25000">
                <a:solidFill>
                  <a:srgbClr val="FF0000"/>
                </a:solidFill>
                <a:ea typeface="黑体" panose="02010609060101010101" pitchFamily="49" charset="-122"/>
              </a:rPr>
              <a:t>s</a:t>
            </a:r>
            <a:r>
              <a:rPr lang="zh-CN" altLang="en-US" sz="2800" b="1">
                <a:solidFill>
                  <a:srgbClr val="FF0000"/>
                </a:solidFill>
                <a:ea typeface="黑体" panose="02010609060101010101" pitchFamily="49" charset="-122"/>
              </a:rPr>
              <a:t>与核外电子运动状态之间的关系</a:t>
            </a:r>
            <a:r>
              <a:rPr lang="zh-CN" altLang="en-US" sz="2800" b="1">
                <a:solidFill>
                  <a:srgbClr val="FF0000"/>
                </a:solidFill>
                <a:ea typeface="黑体" panose="02010609060101010101" pitchFamily="49" charset="-122"/>
              </a:rPr>
              <a:t>▲</a:t>
            </a:r>
            <a:endParaRPr lang="zh-CN" altLang="en-US" sz="2800" b="1">
              <a:solidFill>
                <a:srgbClr val="FF0000"/>
              </a:solidFill>
              <a:ea typeface="黑体" panose="02010609060101010101" pitchFamily="49" charset="-122"/>
            </a:endParaRPr>
          </a:p>
        </p:txBody>
      </p:sp>
      <p:graphicFrame>
        <p:nvGraphicFramePr>
          <p:cNvPr id="4194308" name="表格 4194307"/>
          <p:cNvGraphicFramePr/>
          <p:nvPr/>
        </p:nvGraphicFramePr>
        <p:xfrm>
          <a:off x="142875" y="1557337"/>
          <a:ext cx="9001125" cy="4605337"/>
        </p:xfrm>
        <a:graphic>
          <a:graphicData uri="http://schemas.openxmlformats.org/drawingml/2006/table">
            <a:tbl>
              <a:tblPr/>
              <a:tblGrid>
                <a:gridCol w="720725"/>
                <a:gridCol w="1079500"/>
                <a:gridCol w="936625"/>
                <a:gridCol w="1511300"/>
                <a:gridCol w="2160587"/>
                <a:gridCol w="1260475"/>
                <a:gridCol w="1331912"/>
              </a:tblGrid>
              <a:tr h="639762">
                <a:tc>
                  <a:txBody>
                    <a:bodyPr/>
                    <a:p>
                      <a:pPr lvl="0" algn="ctr" eaLnBrk="1" latinLnBrk="1" hangingPunct="1">
                        <a:spcBef>
                          <a:spcPct val="20000"/>
                        </a:spcBef>
                      </a:pPr>
                      <a:r>
                        <a:rPr lang="en-US" altLang="zh-CN" sz="2000" b="1" i="1">
                          <a:solidFill>
                            <a:schemeClr val="dk1"/>
                          </a:solidFill>
                          <a:ea typeface="黑体" panose="02010609060101010101" pitchFamily="49" charset="-122"/>
                        </a:rPr>
                        <a:t>n</a:t>
                      </a:r>
                      <a:endParaRPr lang="en-US" altLang="zh-CN" sz="2000" b="1" i="1">
                        <a:solidFill>
                          <a:schemeClr val="dk1"/>
                        </a:solidFill>
                        <a:ea typeface="黑体" panose="02010609060101010101" pitchFamily="49" charset="-122"/>
                      </a:endParaRPr>
                    </a:p>
                  </a:txBody>
                  <a:tcPr marL="90000" marR="90000" marT="46807" marB="46807" vert="horz" anchor="ctr" anchorCtr="1">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zh-CN" altLang="en-US" sz="2000" b="1">
                          <a:solidFill>
                            <a:schemeClr val="dk1"/>
                          </a:solidFill>
                          <a:ea typeface="黑体" panose="02010609060101010101" pitchFamily="49" charset="-122"/>
                        </a:rPr>
                        <a:t>电子层</a:t>
                      </a:r>
                      <a:endParaRPr lang="zh-CN" altLang="en-US" sz="2000" b="1">
                        <a:solidFill>
                          <a:schemeClr val="dk1"/>
                        </a:solidFill>
                        <a:ea typeface="黑体" panose="02010609060101010101" pitchFamily="49" charset="-122"/>
                      </a:endParaRPr>
                    </a:p>
                  </a:txBody>
                  <a:tcPr marL="90000" marR="90000" marT="46807" marB="46807" vert="horz" anchor="ctr" anchorCtr="1">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i="1">
                          <a:solidFill>
                            <a:schemeClr val="dk1"/>
                          </a:solidFill>
                          <a:ea typeface="黑体" panose="02010609060101010101" pitchFamily="49" charset="-122"/>
                        </a:rPr>
                        <a:t>l</a:t>
                      </a:r>
                      <a:endParaRPr lang="en-US" altLang="zh-CN" sz="2000" b="1" i="1">
                        <a:solidFill>
                          <a:schemeClr val="dk1"/>
                        </a:solidFill>
                        <a:ea typeface="黑体" panose="02010609060101010101" pitchFamily="49" charset="-122"/>
                      </a:endParaRPr>
                    </a:p>
                  </a:txBody>
                  <a:tcPr marL="90000" marR="90000" marT="46807" marB="46807" vert="horz" anchor="ctr" anchorCtr="1">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zh-CN" altLang="en-US" sz="2000" b="1">
                          <a:solidFill>
                            <a:schemeClr val="dk1"/>
                          </a:solidFill>
                          <a:ea typeface="黑体" panose="02010609060101010101" pitchFamily="49" charset="-122"/>
                        </a:rPr>
                        <a:t>电子亚层</a:t>
                      </a:r>
                      <a:endParaRPr lang="zh-CN" altLang="en-US" sz="2000" b="1">
                        <a:solidFill>
                          <a:schemeClr val="dk1"/>
                        </a:solidFill>
                        <a:ea typeface="黑体" panose="02010609060101010101" pitchFamily="49" charset="-122"/>
                      </a:endParaRPr>
                    </a:p>
                  </a:txBody>
                  <a:tcPr marL="90000" marR="90000" marT="46807" marB="46807" vert="horz" anchor="ctr" anchorCtr="1">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i="1">
                          <a:solidFill>
                            <a:schemeClr val="dk1"/>
                          </a:solidFill>
                          <a:ea typeface="黑体" panose="02010609060101010101" pitchFamily="49" charset="-122"/>
                        </a:rPr>
                        <a:t>m</a:t>
                      </a:r>
                      <a:endParaRPr lang="en-US" altLang="zh-CN" sz="2000" b="1" i="1">
                        <a:solidFill>
                          <a:schemeClr val="dk1"/>
                        </a:solidFill>
                        <a:ea typeface="黑体" panose="02010609060101010101" pitchFamily="49" charset="-122"/>
                      </a:endParaRPr>
                    </a:p>
                  </a:txBody>
                  <a:tcPr marL="90000" marR="90000" marT="46807" marB="46807" vert="horz" anchor="ctr" anchorCtr="1">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zh-CN" altLang="en-US" sz="2000" b="1">
                          <a:solidFill>
                            <a:schemeClr val="dk1"/>
                          </a:solidFill>
                          <a:ea typeface="黑体" panose="02010609060101010101" pitchFamily="49" charset="-122"/>
                        </a:rPr>
                        <a:t>轨道数 </a:t>
                      </a:r>
                      <a:endParaRPr lang="zh-CN" altLang="en-US" sz="2000" b="1">
                        <a:solidFill>
                          <a:schemeClr val="dk1"/>
                        </a:solidFill>
                        <a:ea typeface="黑体" panose="02010609060101010101" pitchFamily="49" charset="-122"/>
                      </a:endParaRPr>
                    </a:p>
                  </a:txBody>
                  <a:tcPr marL="90000" marR="90000" marT="46807" marB="46807" vert="horz" anchor="ctr" anchorCtr="1">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zh-CN" altLang="en-US" sz="1800" b="1">
                          <a:solidFill>
                            <a:schemeClr val="dk1"/>
                          </a:solidFill>
                          <a:ea typeface="黑体" panose="02010609060101010101" pitchFamily="49" charset="-122"/>
                        </a:rPr>
                        <a:t>每层最大电子容量</a:t>
                      </a:r>
                      <a:endParaRPr lang="zh-CN" altLang="en-US" sz="1800" b="1">
                        <a:solidFill>
                          <a:schemeClr val="dk1"/>
                        </a:solidFill>
                        <a:ea typeface="黑体" panose="02010609060101010101" pitchFamily="49" charset="-122"/>
                      </a:endParaRPr>
                    </a:p>
                  </a:txBody>
                  <a:tcPr marT="45727" marB="45727" vert="horz" anchor="t">
                    <a:lnL w="28575"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398462">
                <a:tc>
                  <a:txBody>
                    <a:bodyPr/>
                    <a:p>
                      <a:pPr lvl="0" algn="l" eaLnBrk="1" latinLnBrk="1" hangingPunct="1">
                        <a:spcBef>
                          <a:spcPct val="20000"/>
                        </a:spcBef>
                      </a:pPr>
                      <a:r>
                        <a:rPr lang="en-US" altLang="zh-CN" sz="2000" b="1" i="1">
                          <a:solidFill>
                            <a:schemeClr val="dk1"/>
                          </a:solidFill>
                          <a:ea typeface="黑体" panose="02010609060101010101" pitchFamily="49" charset="-122"/>
                        </a:rPr>
                        <a:t>1</a:t>
                      </a:r>
                      <a:endParaRPr lang="en-US" altLang="zh-CN" sz="2000" b="1" i="1">
                        <a:solidFill>
                          <a:schemeClr val="dk1"/>
                        </a:solidFill>
                        <a:ea typeface="黑体" panose="02010609060101010101" pitchFamily="49" charset="-122"/>
                      </a:endParaRPr>
                    </a:p>
                  </a:txBody>
                  <a:tcPr marL="90000" marR="90000" marT="46807" marB="46807" vert="horz" anchor="ctr" anchorCtr="1">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en-US" altLang="zh-CN" sz="2000" b="1">
                          <a:solidFill>
                            <a:schemeClr val="dk1"/>
                          </a:solidFill>
                          <a:ea typeface="黑体" panose="02010609060101010101" pitchFamily="49" charset="-122"/>
                        </a:rPr>
                        <a:t>K</a:t>
                      </a:r>
                      <a:endParaRPr lang="en-US" altLang="zh-CN" sz="2000" b="1">
                        <a:solidFill>
                          <a:schemeClr val="dk1"/>
                        </a:solidFill>
                        <a:ea typeface="黑体" panose="02010609060101010101" pitchFamily="49" charset="-122"/>
                      </a:endParaRPr>
                    </a:p>
                  </a:txBody>
                  <a:tcPr marL="90000" marR="90000" marT="46807" marB="46807" vert="horz" anchor="ctr" anchorCtr="1">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rgbClr val="FF00FF"/>
                          </a:solidFill>
                          <a:ea typeface="黑体" panose="02010609060101010101" pitchFamily="49" charset="-122"/>
                        </a:rPr>
                        <a:t>0</a:t>
                      </a:r>
                      <a:endParaRPr lang="en-US" altLang="zh-CN" sz="2000" b="1">
                        <a:solidFill>
                          <a:srgbClr val="FF00FF"/>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1s</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0</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en-US" altLang="zh-CN" sz="2000" b="1">
                          <a:solidFill>
                            <a:schemeClr val="dk1"/>
                          </a:solidFill>
                          <a:ea typeface="黑体" panose="02010609060101010101" pitchFamily="49" charset="-122"/>
                        </a:rPr>
                        <a:t>1           </a:t>
                      </a:r>
                      <a:r>
                        <a:rPr lang="en-US" altLang="zh-CN" sz="2000" b="1">
                          <a:solidFill>
                            <a:srgbClr val="FF00FF"/>
                          </a:solidFill>
                          <a:ea typeface="黑体" panose="02010609060101010101" pitchFamily="49" charset="-122"/>
                        </a:rPr>
                        <a:t>1</a:t>
                      </a:r>
                      <a:endParaRPr lang="en-US" altLang="zh-CN" sz="2000" b="1">
                        <a:solidFill>
                          <a:srgbClr val="FF00FF"/>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2</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96874">
                <a:tc rowSpan="2">
                  <a:txBody>
                    <a:bodyPr/>
                    <a:p>
                      <a:pPr lvl="0" algn="l" eaLnBrk="1" latinLnBrk="1" hangingPunct="1">
                        <a:spcBef>
                          <a:spcPct val="20000"/>
                        </a:spcBef>
                      </a:pPr>
                      <a:r>
                        <a:rPr lang="en-US" altLang="zh-CN" sz="2000" b="1">
                          <a:solidFill>
                            <a:schemeClr val="dk1"/>
                          </a:solidFill>
                          <a:ea typeface="黑体" panose="02010609060101010101" pitchFamily="49" charset="-122"/>
                        </a:rPr>
                        <a:t>2</a:t>
                      </a:r>
                      <a:endParaRPr lang="en-US" altLang="zh-CN" sz="2000" b="1">
                        <a:solidFill>
                          <a:schemeClr val="dk1"/>
                        </a:solidFill>
                        <a:ea typeface="黑体" panose="02010609060101010101" pitchFamily="49" charset="-122"/>
                      </a:endParaRPr>
                    </a:p>
                  </a:txBody>
                  <a:tcPr marL="90000" marR="90000" marT="46807" marB="46807" vert="horz" anchor="ctr" anchorCtr="1">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rowSpan="2">
                  <a:txBody>
                    <a:bodyPr/>
                    <a:p>
                      <a:pPr lvl="0" algn="l" eaLnBrk="1" latinLnBrk="1" hangingPunct="1">
                        <a:spcBef>
                          <a:spcPct val="20000"/>
                        </a:spcBef>
                      </a:pPr>
                      <a:r>
                        <a:rPr lang="en-US" altLang="zh-CN" sz="2000" b="1">
                          <a:solidFill>
                            <a:schemeClr val="dk1"/>
                          </a:solidFill>
                          <a:ea typeface="黑体" panose="02010609060101010101" pitchFamily="49" charset="-122"/>
                        </a:rPr>
                        <a:t>L</a:t>
                      </a:r>
                      <a:endParaRPr lang="en-US" altLang="zh-CN" sz="2000" b="1">
                        <a:solidFill>
                          <a:schemeClr val="dk1"/>
                        </a:solidFill>
                        <a:ea typeface="黑体" panose="02010609060101010101" pitchFamily="49" charset="-122"/>
                      </a:endParaRPr>
                    </a:p>
                  </a:txBody>
                  <a:tcPr marL="90000" marR="90000" marT="46807" marB="46807" vert="horz" anchor="ctr" anchorCtr="1">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0</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2s</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0</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rowSpan="2">
                  <a:txBody>
                    <a:bodyPr/>
                    <a:p>
                      <a:pPr lvl="0" algn="l" eaLnBrk="1" latinLnBrk="1" hangingPunct="1">
                        <a:spcBef>
                          <a:spcPct val="20000"/>
                        </a:spcBef>
                      </a:pPr>
                      <a:r>
                        <a:rPr lang="en-US" altLang="zh-CN" sz="2000" b="1">
                          <a:solidFill>
                            <a:schemeClr val="dk1"/>
                          </a:solidFill>
                          <a:ea typeface="黑体" panose="02010609060101010101" pitchFamily="49" charset="-122"/>
                        </a:rPr>
                        <a:t>1</a:t>
                      </a:r>
                      <a:endParaRPr lang="en-US" altLang="zh-CN" sz="2000" b="1">
                        <a:solidFill>
                          <a:schemeClr val="dk1"/>
                        </a:solidFill>
                        <a:ea typeface="黑体" panose="02010609060101010101" pitchFamily="49" charset="-122"/>
                      </a:endParaRPr>
                    </a:p>
                    <a:p>
                      <a:pPr lvl="0" algn="l" eaLnBrk="1" latinLnBrk="1" hangingPunct="1">
                        <a:spcBef>
                          <a:spcPct val="20000"/>
                        </a:spcBef>
                      </a:pPr>
                      <a:r>
                        <a:rPr lang="en-US" altLang="zh-CN" sz="2000" b="1">
                          <a:solidFill>
                            <a:schemeClr val="dk1"/>
                          </a:solidFill>
                          <a:ea typeface="黑体" panose="02010609060101010101" pitchFamily="49" charset="-122"/>
                        </a:rPr>
                        <a:t>3           </a:t>
                      </a:r>
                      <a:r>
                        <a:rPr lang="en-US" altLang="zh-CN" sz="2000" b="1">
                          <a:solidFill>
                            <a:srgbClr val="FF00FF"/>
                          </a:solidFill>
                          <a:ea typeface="黑体" panose="02010609060101010101" pitchFamily="49" charset="-122"/>
                        </a:rPr>
                        <a:t>4</a:t>
                      </a:r>
                      <a:endParaRPr lang="en-US" altLang="zh-CN" sz="2000" b="1">
                        <a:solidFill>
                          <a:srgbClr val="FF00FF"/>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rowSpan="2">
                  <a:txBody>
                    <a:bodyPr/>
                    <a:p>
                      <a:pPr lvl="0" algn="ctr" eaLnBrk="1" latinLnBrk="1" hangingPunct="1">
                        <a:spcBef>
                          <a:spcPct val="20000"/>
                        </a:spcBef>
                      </a:pPr>
                      <a:endParaRPr lang="en-US" altLang="zh-CN" sz="2000" b="1">
                        <a:ea typeface="黑体" panose="02010609060101010101" pitchFamily="49" charset="-122"/>
                      </a:endParaRPr>
                    </a:p>
                    <a:p>
                      <a:pPr lvl="0" algn="ctr" eaLnBrk="1" latinLnBrk="1" hangingPunct="1">
                        <a:spcBef>
                          <a:spcPct val="20000"/>
                        </a:spcBef>
                      </a:pPr>
                      <a:r>
                        <a:rPr lang="en-US" altLang="zh-CN" sz="2000" b="1">
                          <a:solidFill>
                            <a:schemeClr val="dk1"/>
                          </a:solidFill>
                          <a:ea typeface="黑体" panose="02010609060101010101" pitchFamily="49" charset="-122"/>
                        </a:rPr>
                        <a:t>8</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96874">
                <a:tc vMerge="1">
                  <a:tcPr/>
                </a:tc>
                <a:tc vMerge="1">
                  <a:tcPr/>
                </a:tc>
                <a:tc>
                  <a:txBody>
                    <a:bodyPr/>
                    <a:p>
                      <a:pPr lvl="0" algn="ctr" eaLnBrk="1" latinLnBrk="1" hangingPunct="1">
                        <a:spcBef>
                          <a:spcPct val="20000"/>
                        </a:spcBef>
                      </a:pPr>
                      <a:r>
                        <a:rPr lang="en-US" altLang="zh-CN" sz="2000" b="1">
                          <a:solidFill>
                            <a:srgbClr val="FF00FF"/>
                          </a:solidFill>
                          <a:ea typeface="黑体" panose="02010609060101010101" pitchFamily="49" charset="-122"/>
                        </a:rPr>
                        <a:t>1</a:t>
                      </a:r>
                      <a:endParaRPr lang="en-US" altLang="zh-CN" sz="2000" b="1">
                        <a:solidFill>
                          <a:srgbClr val="FF00FF"/>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2p</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-1,0,+1</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vMerge="1">
                  <a:tcPr/>
                </a:tc>
                <a:tc vMerge="1">
                  <a:tcPr/>
                </a:tc>
              </a:tr>
              <a:tr h="395287">
                <a:tc rowSpan="3">
                  <a:txBody>
                    <a:bodyPr/>
                    <a:p>
                      <a:pPr lvl="0" algn="l" eaLnBrk="1" latinLnBrk="1" hangingPunct="1">
                        <a:spcBef>
                          <a:spcPct val="20000"/>
                        </a:spcBef>
                      </a:pPr>
                      <a:r>
                        <a:rPr lang="en-US" altLang="zh-CN" sz="2000" b="1" i="1">
                          <a:solidFill>
                            <a:schemeClr val="dk1"/>
                          </a:solidFill>
                          <a:ea typeface="黑体" panose="02010609060101010101" pitchFamily="49" charset="-122"/>
                        </a:rPr>
                        <a:t>3</a:t>
                      </a:r>
                      <a:endParaRPr lang="en-US" altLang="zh-CN" sz="2000" b="1" i="1">
                        <a:solidFill>
                          <a:schemeClr val="dk1"/>
                        </a:solidFill>
                        <a:ea typeface="黑体" panose="02010609060101010101" pitchFamily="49" charset="-122"/>
                      </a:endParaRPr>
                    </a:p>
                  </a:txBody>
                  <a:tcPr marL="90000" marR="90000" marT="46807" marB="46807" vert="horz" anchor="ctr" anchorCtr="1">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rowSpan="3">
                  <a:txBody>
                    <a:bodyPr/>
                    <a:p>
                      <a:pPr lvl="0" algn="l" eaLnBrk="1" latinLnBrk="1" hangingPunct="1">
                        <a:spcBef>
                          <a:spcPct val="20000"/>
                        </a:spcBef>
                      </a:pPr>
                      <a:r>
                        <a:rPr lang="en-US" altLang="zh-CN" sz="2000" b="1">
                          <a:solidFill>
                            <a:schemeClr val="dk1"/>
                          </a:solidFill>
                          <a:ea typeface="黑体" panose="02010609060101010101" pitchFamily="49" charset="-122"/>
                        </a:rPr>
                        <a:t>M</a:t>
                      </a:r>
                      <a:endParaRPr lang="en-US" altLang="zh-CN" sz="2000" b="1">
                        <a:solidFill>
                          <a:schemeClr val="dk1"/>
                        </a:solidFill>
                        <a:ea typeface="黑体" panose="02010609060101010101" pitchFamily="49" charset="-122"/>
                      </a:endParaRPr>
                    </a:p>
                  </a:txBody>
                  <a:tcPr marL="90000" marR="90000" marT="46807" marB="46807" vert="horz" anchor="ctr" anchorCtr="1">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0</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3s</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0</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rowSpan="3">
                  <a:txBody>
                    <a:bodyPr/>
                    <a:p>
                      <a:pPr lvl="0" algn="l" eaLnBrk="1" latinLnBrk="1" hangingPunct="1">
                        <a:spcBef>
                          <a:spcPct val="20000"/>
                        </a:spcBef>
                      </a:pPr>
                      <a:r>
                        <a:rPr lang="en-US" altLang="zh-CN" sz="2000" b="1">
                          <a:solidFill>
                            <a:schemeClr val="dk1"/>
                          </a:solidFill>
                          <a:ea typeface="黑体" panose="02010609060101010101" pitchFamily="49" charset="-122"/>
                        </a:rPr>
                        <a:t>1</a:t>
                      </a:r>
                      <a:endParaRPr lang="en-US" altLang="zh-CN" sz="2000" b="1">
                        <a:solidFill>
                          <a:schemeClr val="dk1"/>
                        </a:solidFill>
                        <a:ea typeface="黑体" panose="02010609060101010101" pitchFamily="49" charset="-122"/>
                      </a:endParaRPr>
                    </a:p>
                    <a:p>
                      <a:pPr lvl="0" algn="l" eaLnBrk="1" latinLnBrk="1" hangingPunct="1">
                        <a:spcBef>
                          <a:spcPct val="20000"/>
                        </a:spcBef>
                      </a:pPr>
                      <a:r>
                        <a:rPr lang="en-US" altLang="zh-CN" sz="2000" b="1">
                          <a:solidFill>
                            <a:schemeClr val="dk1"/>
                          </a:solidFill>
                          <a:ea typeface="黑体" panose="02010609060101010101" pitchFamily="49" charset="-122"/>
                        </a:rPr>
                        <a:t>3</a:t>
                      </a:r>
                      <a:endParaRPr lang="en-US" altLang="zh-CN" sz="2000" b="1">
                        <a:solidFill>
                          <a:schemeClr val="dk1"/>
                        </a:solidFill>
                        <a:ea typeface="黑体" panose="02010609060101010101" pitchFamily="49" charset="-122"/>
                      </a:endParaRPr>
                    </a:p>
                    <a:p>
                      <a:pPr lvl="0" algn="l" eaLnBrk="1" latinLnBrk="1" hangingPunct="1">
                        <a:spcBef>
                          <a:spcPct val="20000"/>
                        </a:spcBef>
                      </a:pPr>
                      <a:r>
                        <a:rPr lang="en-US" altLang="zh-CN" sz="2000" b="1">
                          <a:solidFill>
                            <a:schemeClr val="dk1"/>
                          </a:solidFill>
                          <a:ea typeface="黑体" panose="02010609060101010101" pitchFamily="49" charset="-122"/>
                        </a:rPr>
                        <a:t>5           </a:t>
                      </a:r>
                      <a:r>
                        <a:rPr lang="en-US" altLang="zh-CN" sz="2000" b="1">
                          <a:solidFill>
                            <a:srgbClr val="FF00FF"/>
                          </a:solidFill>
                          <a:ea typeface="黑体" panose="02010609060101010101" pitchFamily="49" charset="-122"/>
                        </a:rPr>
                        <a:t>9</a:t>
                      </a:r>
                      <a:r>
                        <a:rPr lang="en-US" altLang="zh-CN" sz="2000" b="1">
                          <a:solidFill>
                            <a:schemeClr val="dk1"/>
                          </a:solidFill>
                          <a:ea typeface="黑体" panose="02010609060101010101" pitchFamily="49" charset="-122"/>
                        </a:rPr>
                        <a:t> </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rowSpan="3">
                  <a:txBody>
                    <a:bodyPr/>
                    <a:p>
                      <a:pPr lvl="0" algn="ctr" eaLnBrk="1" latinLnBrk="1" hangingPunct="1">
                        <a:spcBef>
                          <a:spcPct val="20000"/>
                        </a:spcBef>
                      </a:pPr>
                      <a:endParaRPr lang="en-US" altLang="zh-CN" sz="2000" b="1">
                        <a:ea typeface="黑体" panose="02010609060101010101" pitchFamily="49" charset="-122"/>
                      </a:endParaRPr>
                    </a:p>
                    <a:p>
                      <a:pPr lvl="0" algn="ctr" eaLnBrk="1" latinLnBrk="1" hangingPunct="1">
                        <a:spcBef>
                          <a:spcPct val="20000"/>
                        </a:spcBef>
                      </a:pPr>
                      <a:endParaRPr lang="en-US" altLang="zh-CN" sz="2000" b="1">
                        <a:ea typeface="黑体" panose="02010609060101010101" pitchFamily="49" charset="-122"/>
                      </a:endParaRPr>
                    </a:p>
                    <a:p>
                      <a:pPr lvl="0" algn="ctr" eaLnBrk="1" latinLnBrk="1" hangingPunct="1">
                        <a:spcBef>
                          <a:spcPct val="20000"/>
                        </a:spcBef>
                      </a:pPr>
                      <a:r>
                        <a:rPr lang="en-US" altLang="zh-CN" sz="2000" b="1">
                          <a:solidFill>
                            <a:schemeClr val="dk1"/>
                          </a:solidFill>
                          <a:ea typeface="黑体" panose="02010609060101010101" pitchFamily="49" charset="-122"/>
                        </a:rPr>
                        <a:t>18</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396874">
                <a:tc vMerge="1">
                  <a:tcPr/>
                </a:tc>
                <a:tc vMerge="1">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1</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3p</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-1,0,+1</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vMerge="1">
                  <a:tcPr/>
                </a:tc>
                <a:tc vMerge="1">
                  <a:tcPr/>
                </a:tc>
              </a:tr>
              <a:tr h="395287">
                <a:tc vMerge="1">
                  <a:tcPr/>
                </a:tc>
                <a:tc vMerge="1">
                  <a:tcPr/>
                </a:tc>
                <a:tc>
                  <a:txBody>
                    <a:bodyPr/>
                    <a:p>
                      <a:pPr lvl="0" algn="ctr" eaLnBrk="1" latinLnBrk="1" hangingPunct="1">
                        <a:spcBef>
                          <a:spcPct val="20000"/>
                        </a:spcBef>
                      </a:pPr>
                      <a:r>
                        <a:rPr lang="en-US" altLang="zh-CN" sz="2000" b="1">
                          <a:solidFill>
                            <a:srgbClr val="FF00FF"/>
                          </a:solidFill>
                          <a:ea typeface="黑体" panose="02010609060101010101" pitchFamily="49" charset="-122"/>
                        </a:rPr>
                        <a:t>2</a:t>
                      </a:r>
                      <a:endParaRPr lang="en-US" altLang="zh-CN" sz="2000" b="1">
                        <a:solidFill>
                          <a:srgbClr val="FF00FF"/>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3d</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-2,-1,0,+1,+2</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vMerge="1">
                  <a:tcPr/>
                </a:tc>
                <a:tc vMerge="1">
                  <a:tcPr/>
                </a:tc>
              </a:tr>
              <a:tr h="396874">
                <a:tc rowSpan="4">
                  <a:txBody>
                    <a:bodyPr/>
                    <a:p>
                      <a:pPr lvl="0" algn="l" eaLnBrk="1" latinLnBrk="1" hangingPunct="1">
                        <a:spcBef>
                          <a:spcPct val="20000"/>
                        </a:spcBef>
                      </a:pPr>
                      <a:r>
                        <a:rPr lang="en-US" altLang="zh-CN" sz="2000" b="1" i="1">
                          <a:solidFill>
                            <a:schemeClr val="dk1"/>
                          </a:solidFill>
                          <a:ea typeface="黑体" panose="02010609060101010101" pitchFamily="49" charset="-122"/>
                        </a:rPr>
                        <a:t>4</a:t>
                      </a:r>
                      <a:endParaRPr lang="en-US" altLang="zh-CN" sz="2000" b="1" i="1">
                        <a:solidFill>
                          <a:schemeClr val="dk1"/>
                        </a:solidFill>
                        <a:ea typeface="黑体" panose="02010609060101010101" pitchFamily="49" charset="-122"/>
                      </a:endParaRPr>
                    </a:p>
                  </a:txBody>
                  <a:tcPr marL="90000" marR="90000" marT="46807" marB="46807" vert="horz" anchor="ctr" anchorCtr="1">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rowSpan="4">
                  <a:txBody>
                    <a:bodyPr/>
                    <a:p>
                      <a:pPr lvl="0" algn="l" eaLnBrk="1" latinLnBrk="1" hangingPunct="1">
                        <a:spcBef>
                          <a:spcPct val="20000"/>
                        </a:spcBef>
                      </a:pPr>
                      <a:r>
                        <a:rPr lang="en-US" altLang="zh-CN" sz="2000" b="1">
                          <a:solidFill>
                            <a:schemeClr val="dk1"/>
                          </a:solidFill>
                          <a:ea typeface="黑体" panose="02010609060101010101" pitchFamily="49" charset="-122"/>
                        </a:rPr>
                        <a:t>N</a:t>
                      </a:r>
                      <a:endParaRPr lang="en-US" altLang="zh-CN" sz="2000" b="1">
                        <a:solidFill>
                          <a:schemeClr val="dk1"/>
                        </a:solidFill>
                        <a:ea typeface="黑体" panose="02010609060101010101" pitchFamily="49" charset="-122"/>
                      </a:endParaRPr>
                    </a:p>
                  </a:txBody>
                  <a:tcPr marL="90000" marR="90000" marT="46807" marB="46807" vert="horz" anchor="ctr" anchorCtr="1">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0</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4s</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accent2"/>
                          </a:solidFill>
                          <a:ea typeface="黑体" panose="02010609060101010101" pitchFamily="49" charset="-122"/>
                        </a:rPr>
                        <a:t>0</a:t>
                      </a:r>
                      <a:endParaRPr lang="en-US" altLang="zh-CN" sz="2000" b="1">
                        <a:solidFill>
                          <a:schemeClr val="accent2"/>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rowSpan="4">
                  <a:txBody>
                    <a:bodyPr/>
                    <a:p>
                      <a:pPr marL="533400" lvl="0" indent="-533400" algn="l" eaLnBrk="1" latinLnBrk="1" hangingPunct="1">
                        <a:spcBef>
                          <a:spcPct val="20000"/>
                        </a:spcBef>
                      </a:pPr>
                      <a:r>
                        <a:rPr lang="en-US" altLang="zh-CN" sz="2000" b="1">
                          <a:solidFill>
                            <a:schemeClr val="dk1"/>
                          </a:solidFill>
                          <a:ea typeface="黑体" panose="02010609060101010101" pitchFamily="49" charset="-122"/>
                        </a:rPr>
                        <a:t>1</a:t>
                      </a:r>
                      <a:endParaRPr lang="en-US" altLang="zh-CN" sz="2000" b="1">
                        <a:solidFill>
                          <a:schemeClr val="dk1"/>
                        </a:solidFill>
                        <a:ea typeface="黑体" panose="02010609060101010101" pitchFamily="49" charset="-122"/>
                      </a:endParaRPr>
                    </a:p>
                    <a:p>
                      <a:pPr marL="533400" lvl="0" indent="-533400" algn="l" eaLnBrk="1" latinLnBrk="1" hangingPunct="1">
                        <a:spcBef>
                          <a:spcPct val="20000"/>
                        </a:spcBef>
                      </a:pPr>
                      <a:r>
                        <a:rPr lang="en-US" altLang="zh-CN" sz="2000" b="1">
                          <a:solidFill>
                            <a:schemeClr val="dk1"/>
                          </a:solidFill>
                          <a:ea typeface="黑体" panose="02010609060101010101" pitchFamily="49" charset="-122"/>
                        </a:rPr>
                        <a:t>3</a:t>
                      </a:r>
                      <a:endParaRPr lang="en-US" altLang="zh-CN" sz="2000" b="1">
                        <a:solidFill>
                          <a:schemeClr val="dk1"/>
                        </a:solidFill>
                        <a:ea typeface="黑体" panose="02010609060101010101" pitchFamily="49" charset="-122"/>
                      </a:endParaRPr>
                    </a:p>
                    <a:p>
                      <a:pPr marL="533400" lvl="0" indent="-533400" algn="l" eaLnBrk="1" latinLnBrk="1" hangingPunct="1">
                        <a:spcBef>
                          <a:spcPct val="20000"/>
                        </a:spcBef>
                      </a:pPr>
                      <a:r>
                        <a:rPr lang="en-US" altLang="zh-CN" sz="2000" b="1">
                          <a:solidFill>
                            <a:schemeClr val="dk1"/>
                          </a:solidFill>
                          <a:ea typeface="黑体" panose="02010609060101010101" pitchFamily="49" charset="-122"/>
                        </a:rPr>
                        <a:t>5</a:t>
                      </a:r>
                      <a:endParaRPr lang="en-US" altLang="zh-CN" sz="2000" b="1">
                        <a:solidFill>
                          <a:schemeClr val="dk1"/>
                        </a:solidFill>
                        <a:ea typeface="黑体" panose="02010609060101010101" pitchFamily="49" charset="-122"/>
                      </a:endParaRPr>
                    </a:p>
                    <a:p>
                      <a:pPr marL="533400" lvl="0" indent="-533400" algn="l" eaLnBrk="1" latinLnBrk="1" hangingPunct="1">
                        <a:spcBef>
                          <a:spcPct val="20000"/>
                        </a:spcBef>
                      </a:pPr>
                      <a:r>
                        <a:rPr lang="en-US" altLang="zh-CN" sz="2000" b="1">
                          <a:solidFill>
                            <a:schemeClr val="dk1"/>
                          </a:solidFill>
                          <a:ea typeface="黑体" panose="02010609060101010101" pitchFamily="49" charset="-122"/>
                        </a:rPr>
                        <a:t>7       </a:t>
                      </a:r>
                      <a:r>
                        <a:rPr lang="en-US" altLang="zh-CN" sz="2000" b="1">
                          <a:solidFill>
                            <a:srgbClr val="FF00FF"/>
                          </a:solidFill>
                          <a:ea typeface="黑体" panose="02010609060101010101" pitchFamily="49" charset="-122"/>
                        </a:rPr>
                        <a:t>   16</a:t>
                      </a:r>
                      <a:endParaRPr lang="en-US" altLang="zh-CN" sz="2000" b="1">
                        <a:solidFill>
                          <a:srgbClr val="FF00FF"/>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rowSpan="4">
                  <a:txBody>
                    <a:bodyPr/>
                    <a:p>
                      <a:pPr marL="533400" lvl="0" indent="-533400" algn="ctr" eaLnBrk="1" latinLnBrk="1" hangingPunct="1">
                        <a:spcBef>
                          <a:spcPct val="20000"/>
                        </a:spcBef>
                      </a:pPr>
                      <a:endParaRPr lang="en-US" altLang="zh-CN" sz="2000" b="1">
                        <a:ea typeface="黑体" panose="02010609060101010101" pitchFamily="49" charset="-122"/>
                      </a:endParaRPr>
                    </a:p>
                    <a:p>
                      <a:pPr marL="533400" lvl="0" indent="-533400" algn="ctr" eaLnBrk="1" latinLnBrk="1" hangingPunct="1">
                        <a:spcBef>
                          <a:spcPct val="20000"/>
                        </a:spcBef>
                      </a:pPr>
                      <a:endParaRPr lang="en-US" altLang="zh-CN" sz="2000" b="1">
                        <a:ea typeface="黑体" panose="02010609060101010101" pitchFamily="49" charset="-122"/>
                      </a:endParaRPr>
                    </a:p>
                    <a:p>
                      <a:pPr marL="533400" lvl="0" indent="-533400" algn="ctr" eaLnBrk="1" latinLnBrk="1" hangingPunct="1">
                        <a:spcBef>
                          <a:spcPct val="20000"/>
                        </a:spcBef>
                      </a:pPr>
                      <a:endParaRPr lang="en-US" altLang="zh-CN" sz="2000" b="1">
                        <a:ea typeface="黑体" panose="02010609060101010101" pitchFamily="49" charset="-122"/>
                      </a:endParaRPr>
                    </a:p>
                    <a:p>
                      <a:pPr marL="533400" lvl="0" indent="-533400" algn="ctr" eaLnBrk="1" latinLnBrk="1" hangingPunct="1">
                        <a:spcBef>
                          <a:spcPct val="20000"/>
                        </a:spcBef>
                      </a:pPr>
                      <a:r>
                        <a:rPr lang="en-US" altLang="zh-CN" sz="2000" b="1">
                          <a:solidFill>
                            <a:schemeClr val="dk1"/>
                          </a:solidFill>
                          <a:ea typeface="黑体" panose="02010609060101010101" pitchFamily="49" charset="-122"/>
                        </a:rPr>
                        <a:t>32</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r h="396874">
                <a:tc vMerge="1">
                  <a:tcPr/>
                </a:tc>
                <a:tc vMerge="1">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1</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4p</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-1,0,+</a:t>
                      </a:r>
                      <a:r>
                        <a:rPr lang="en-US" altLang="zh-CN" sz="2000" b="1">
                          <a:solidFill>
                            <a:schemeClr val="accent2"/>
                          </a:solidFill>
                          <a:ea typeface="黑体" panose="02010609060101010101" pitchFamily="49" charset="-122"/>
                        </a:rPr>
                        <a:t>1</a:t>
                      </a:r>
                      <a:endParaRPr lang="en-US" altLang="zh-CN" sz="2000" b="1">
                        <a:solidFill>
                          <a:schemeClr val="accent2"/>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vMerge="1">
                  <a:tcPr/>
                </a:tc>
                <a:tc vMerge="1">
                  <a:tcPr/>
                </a:tc>
              </a:tr>
              <a:tr h="395287">
                <a:tc vMerge="1">
                  <a:tcPr/>
                </a:tc>
                <a:tc vMerge="1">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2</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4d</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-2,-1,0,+1,+</a:t>
                      </a:r>
                      <a:r>
                        <a:rPr lang="en-US" altLang="zh-CN" sz="2000" b="1">
                          <a:solidFill>
                            <a:schemeClr val="accent2"/>
                          </a:solidFill>
                          <a:ea typeface="黑体" panose="02010609060101010101" pitchFamily="49" charset="-122"/>
                        </a:rPr>
                        <a:t>2</a:t>
                      </a:r>
                      <a:endParaRPr lang="en-US" altLang="zh-CN" sz="2000" b="1">
                        <a:solidFill>
                          <a:schemeClr val="accent2"/>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vMerge="1">
                  <a:tcPr/>
                </a:tc>
                <a:tc vMerge="1">
                  <a:tcPr/>
                </a:tc>
              </a:tr>
              <a:tr h="396874">
                <a:tc vMerge="1">
                  <a:tcPr/>
                </a:tc>
                <a:tc vMerge="1">
                  <a:tcPr/>
                </a:tc>
                <a:tc>
                  <a:txBody>
                    <a:bodyPr/>
                    <a:p>
                      <a:pPr lvl="0" algn="ctr" eaLnBrk="1" latinLnBrk="1" hangingPunct="1">
                        <a:spcBef>
                          <a:spcPct val="20000"/>
                        </a:spcBef>
                      </a:pPr>
                      <a:r>
                        <a:rPr lang="en-US" altLang="zh-CN" sz="2000" b="1">
                          <a:solidFill>
                            <a:srgbClr val="FF00FF"/>
                          </a:solidFill>
                          <a:ea typeface="黑体" panose="02010609060101010101" pitchFamily="49" charset="-122"/>
                        </a:rPr>
                        <a:t>3</a:t>
                      </a:r>
                      <a:endParaRPr lang="en-US" altLang="zh-CN" sz="2000" b="1">
                        <a:solidFill>
                          <a:srgbClr val="FF00FF"/>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lvl="0" algn="ctr" eaLnBrk="1" latinLnBrk="1" hangingPunct="1">
                        <a:spcBef>
                          <a:spcPct val="20000"/>
                        </a:spcBef>
                      </a:pPr>
                      <a:r>
                        <a:rPr lang="en-US" altLang="zh-CN" sz="2000" b="1">
                          <a:solidFill>
                            <a:schemeClr val="dk1"/>
                          </a:solidFill>
                          <a:ea typeface="黑体" panose="02010609060101010101" pitchFamily="49" charset="-122"/>
                        </a:rPr>
                        <a:t>4f</a:t>
                      </a:r>
                      <a:endParaRPr lang="en-US" altLang="zh-CN" sz="2000" b="1">
                        <a:solidFill>
                          <a:schemeClr val="dk1"/>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lvl="0" algn="ctr" eaLnBrk="1" latinLnBrk="1" hangingPunct="1">
                        <a:spcBef>
                          <a:spcPct val="20000"/>
                        </a:spcBef>
                      </a:pPr>
                      <a:r>
                        <a:rPr lang="en-US" altLang="zh-CN" sz="1800" b="1">
                          <a:solidFill>
                            <a:schemeClr val="dk1"/>
                          </a:solidFill>
                          <a:ea typeface="黑体" panose="02010609060101010101" pitchFamily="49" charset="-122"/>
                        </a:rPr>
                        <a:t>-3,-2,-1,0,+1,+2,+</a:t>
                      </a:r>
                      <a:r>
                        <a:rPr lang="en-US" altLang="zh-CN" sz="1800" b="1">
                          <a:solidFill>
                            <a:schemeClr val="accent2"/>
                          </a:solidFill>
                          <a:ea typeface="黑体" panose="02010609060101010101" pitchFamily="49" charset="-122"/>
                        </a:rPr>
                        <a:t>3</a:t>
                      </a:r>
                      <a:endParaRPr lang="en-US" altLang="zh-CN" sz="1800" b="1">
                        <a:solidFill>
                          <a:schemeClr val="accent2"/>
                        </a:solidFill>
                        <a:ea typeface="黑体" panose="02010609060101010101" pitchFamily="49" charset="-122"/>
                      </a:endParaRPr>
                    </a:p>
                  </a:txBody>
                  <a:tcPr marT="45727" marB="45727"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vMerge="1">
                  <a:tcPr/>
                </a:tc>
                <a:tc vMerge="1">
                  <a:tcPr/>
                </a:tc>
              </a:tr>
            </a:tbl>
          </a:graphicData>
        </a:graphic>
      </p:graphicFrame>
      <p:sp>
        <p:nvSpPr>
          <p:cNvPr id="1048898" name="文本框 1048897"/>
          <p:cNvSpPr txBox="1"/>
          <p:nvPr/>
        </p:nvSpPr>
        <p:spPr>
          <a:xfrm>
            <a:off x="323850" y="606425"/>
            <a:ext cx="8855075" cy="8223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b="1">
                <a:ea typeface="黑体" panose="02010609060101010101" pitchFamily="49" charset="-122"/>
              </a:rPr>
              <a:t> 1. </a:t>
            </a:r>
            <a:r>
              <a:rPr lang="zh-CN" altLang="en-US" sz="2400" b="1">
                <a:ea typeface="黑体" panose="02010609060101010101" pitchFamily="49" charset="-122"/>
              </a:rPr>
              <a:t>确定了三个量子数</a:t>
            </a:r>
            <a:r>
              <a:rPr lang="en-US" altLang="zh-CN" sz="2400" b="1" i="1">
                <a:ea typeface="黑体" panose="02010609060101010101" pitchFamily="49" charset="-122"/>
              </a:rPr>
              <a:t>n,l,m</a:t>
            </a:r>
            <a:r>
              <a:rPr lang="zh-CN" altLang="en-US" sz="2400" b="1">
                <a:ea typeface="黑体" panose="02010609060101010101" pitchFamily="49" charset="-122"/>
              </a:rPr>
              <a:t>便可确定一个原子轨道</a:t>
            </a:r>
            <a:r>
              <a:rPr lang="el-GR" altLang="zh-CN" sz="2400" b="1" i="1">
                <a:ea typeface="黑体" panose="02010609060101010101" pitchFamily="49" charset="-122"/>
              </a:rPr>
              <a:t>ψ</a:t>
            </a:r>
            <a:r>
              <a:rPr lang="en-US" altLang="zh-CN" sz="2400" b="1" i="1">
                <a:ea typeface="黑体" panose="02010609060101010101" pitchFamily="49" charset="-122"/>
              </a:rPr>
              <a:t>(n,l,m)</a:t>
            </a:r>
            <a:r>
              <a:rPr lang="en-US" altLang="zh-CN" sz="2400" b="1" i="1">
                <a:ea typeface="黑体" panose="02010609060101010101" pitchFamily="49" charset="-122"/>
              </a:rPr>
              <a:t>;</a:t>
            </a:r>
            <a:r>
              <a:rPr lang="zh-CN" altLang="en-US" sz="2400" b="1">
                <a:ea typeface="黑体" panose="02010609060101010101" pitchFamily="49" charset="-122"/>
              </a:rPr>
              <a:t>主量子数为</a:t>
            </a:r>
            <a:r>
              <a:rPr lang="en-US" altLang="zh-CN" sz="2400" b="1" i="1">
                <a:ea typeface="黑体" panose="02010609060101010101" pitchFamily="49" charset="-122"/>
              </a:rPr>
              <a:t>n</a:t>
            </a:r>
            <a:r>
              <a:rPr lang="zh-CN" altLang="en-US" sz="2400" b="1">
                <a:ea typeface="黑体" panose="02010609060101010101" pitchFamily="49" charset="-122"/>
              </a:rPr>
              <a:t>的电子层中共有</a:t>
            </a:r>
            <a:r>
              <a:rPr lang="en-US" altLang="zh-CN" sz="2400" b="1" i="1">
                <a:solidFill>
                  <a:srgbClr val="FF00FF"/>
                </a:solidFill>
                <a:ea typeface="黑体" panose="02010609060101010101" pitchFamily="49" charset="-122"/>
              </a:rPr>
              <a:t>n</a:t>
            </a:r>
            <a:r>
              <a:rPr lang="en-US" altLang="zh-CN" sz="2400" b="1" i="1" baseline="30000">
                <a:solidFill>
                  <a:srgbClr val="FF00FF"/>
                </a:solidFill>
                <a:ea typeface="黑体" panose="02010609060101010101" pitchFamily="49" charset="-122"/>
              </a:rPr>
              <a:t>2</a:t>
            </a:r>
            <a:r>
              <a:rPr lang="zh-CN" altLang="en-US" sz="2400" b="1">
                <a:solidFill>
                  <a:srgbClr val="FF00FF"/>
                </a:solidFill>
                <a:ea typeface="黑体" panose="02010609060101010101" pitchFamily="49" charset="-122"/>
              </a:rPr>
              <a:t>个</a:t>
            </a:r>
            <a:r>
              <a:rPr lang="en-US" altLang="zh-CN" sz="2400" b="1">
                <a:ea typeface="黑体" panose="02010609060101010101" pitchFamily="49" charset="-122"/>
              </a:rPr>
              <a:t>原子轨道;</a:t>
            </a:r>
            <a:endParaRPr lang="en-US" altLang="zh-CN" sz="2400" b="1">
              <a:ea typeface="黑体" panose="02010609060101010101" pitchFamily="49" charset="-122"/>
            </a:endParaRPr>
          </a:p>
        </p:txBody>
      </p:sp>
      <p:sp>
        <p:nvSpPr>
          <p:cNvPr id="1048899" name="文本框 1048898"/>
          <p:cNvSpPr txBox="1"/>
          <p:nvPr/>
        </p:nvSpPr>
        <p:spPr>
          <a:xfrm>
            <a:off x="288925" y="6284912"/>
            <a:ext cx="8855075" cy="457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b="1">
                <a:ea typeface="黑体" panose="02010609060101010101" pitchFamily="49" charset="-122"/>
              </a:rPr>
              <a:t> 2. </a:t>
            </a:r>
            <a:r>
              <a:rPr lang="zh-CN" altLang="en-US" sz="2400" b="1">
                <a:ea typeface="黑体" panose="02010609060101010101" pitchFamily="49" charset="-122"/>
              </a:rPr>
              <a:t>只有确定四个量子数</a:t>
            </a:r>
            <a:r>
              <a:rPr lang="en-US" altLang="zh-CN" sz="2400" b="1" i="1">
                <a:ea typeface="黑体" panose="02010609060101010101" pitchFamily="49" charset="-122"/>
              </a:rPr>
              <a:t>n,l,m,m</a:t>
            </a:r>
            <a:r>
              <a:rPr lang="en-US" altLang="zh-CN" sz="2400" b="1" i="1" baseline="-25000">
                <a:ea typeface="黑体" panose="02010609060101010101" pitchFamily="49" charset="-122"/>
              </a:rPr>
              <a:t>s</a:t>
            </a:r>
            <a:r>
              <a:rPr lang="zh-CN" altLang="en-US" sz="2400" b="1">
                <a:solidFill>
                  <a:srgbClr val="FF0000"/>
                </a:solidFill>
                <a:ea typeface="黑体" panose="02010609060101010101" pitchFamily="49" charset="-122"/>
              </a:rPr>
              <a:t>才能确定一个电子的运动状态</a:t>
            </a:r>
            <a:r>
              <a:rPr lang="en-US" altLang="zh-CN" sz="2400" b="1">
                <a:ea typeface="黑体" panose="02010609060101010101" pitchFamily="49" charset="-122"/>
              </a:rPr>
              <a:t>.</a:t>
            </a:r>
            <a:endParaRPr lang="en-US" altLang="zh-CN" sz="2400" b="1">
              <a:ea typeface="黑体" panose="020106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62" name=""/>
        <p:cNvGrpSpPr/>
        <p:nvPr/>
      </p:nvGrpSpPr>
      <p:grpSpPr>
        <a:xfrm rot="0">
          <a:off x="0" y="0"/>
          <a:ext cx="0" cy="0"/>
          <a:chOff x="0" y="0"/>
          <a:chExt cx="0" cy="0"/>
        </a:xfrm>
      </p:grpSpPr>
      <p:sp>
        <p:nvSpPr>
          <p:cNvPr id="1048900" name="文本框 1048899"/>
          <p:cNvSpPr txBox="1"/>
          <p:nvPr/>
        </p:nvSpPr>
        <p:spPr>
          <a:xfrm>
            <a:off x="288925" y="50800"/>
            <a:ext cx="8855075"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3600" b="1">
                <a:latin typeface="黑体" panose="02010609060101010101" pitchFamily="49" charset="-122"/>
                <a:ea typeface="黑体" panose="02010609060101010101" pitchFamily="49" charset="-122"/>
              </a:rPr>
              <a:t>三</a:t>
            </a:r>
            <a:r>
              <a:rPr lang="zh-CN" altLang="en-US" sz="2800" b="1"/>
              <a:t>、</a:t>
            </a:r>
            <a:r>
              <a:rPr lang="zh-CN" altLang="en-US" sz="3600" b="1">
                <a:latin typeface="黑体" panose="02010609060101010101" pitchFamily="49" charset="-122"/>
                <a:ea typeface="黑体" panose="02010609060101010101" pitchFamily="49" charset="-122"/>
              </a:rPr>
              <a:t> 氢原子波函数及其平方的图形</a:t>
            </a:r>
            <a:endParaRPr lang="zh-CN" altLang="en-US" sz="3600" b="1">
              <a:latin typeface="黑体" panose="02010609060101010101" pitchFamily="49" charset="-122"/>
              <a:ea typeface="黑体" panose="02010609060101010101" pitchFamily="49" charset="-122"/>
            </a:endParaRPr>
          </a:p>
        </p:txBody>
      </p:sp>
      <p:sp>
        <p:nvSpPr>
          <p:cNvPr id="1048901" name="文本框 1048900"/>
          <p:cNvSpPr txBox="1"/>
          <p:nvPr/>
        </p:nvSpPr>
        <p:spPr>
          <a:xfrm>
            <a:off x="395287" y="754062"/>
            <a:ext cx="8685212"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ea typeface="黑体" panose="02010609060101010101" pitchFamily="49" charset="-122"/>
              </a:rPr>
              <a:t>(</a:t>
            </a:r>
            <a:r>
              <a:rPr lang="zh-CN" altLang="en-US" sz="2800" b="1">
                <a:ea typeface="黑体" panose="02010609060101010101" pitchFamily="49" charset="-122"/>
              </a:rPr>
              <a:t>一</a:t>
            </a:r>
            <a:r>
              <a:rPr lang="en-US" altLang="zh-CN" sz="2800" b="1">
                <a:ea typeface="黑体" panose="02010609060101010101" pitchFamily="49" charset="-122"/>
              </a:rPr>
              <a:t>)</a:t>
            </a:r>
            <a:r>
              <a:rPr lang="zh-CN" altLang="en-US" sz="2800" b="1">
                <a:ea typeface="黑体" panose="02010609060101010101" pitchFamily="49" charset="-122"/>
              </a:rPr>
              <a:t>波函数</a:t>
            </a:r>
            <a:r>
              <a:rPr lang="el-GR" altLang="zh-CN" sz="2800" b="1" i="1">
                <a:ea typeface="黑体" panose="02010609060101010101" pitchFamily="49" charset="-122"/>
              </a:rPr>
              <a:t>ψ</a:t>
            </a:r>
            <a:r>
              <a:rPr lang="en-US" altLang="zh-CN" sz="2800" b="1">
                <a:ea typeface="黑体" panose="02010609060101010101" pitchFamily="49" charset="-122"/>
              </a:rPr>
              <a:t>(</a:t>
            </a:r>
            <a:r>
              <a:rPr lang="el-GR" altLang="zh-CN" sz="2800" b="1" i="1">
                <a:ea typeface="黑体" panose="02010609060101010101" pitchFamily="49" charset="-122"/>
              </a:rPr>
              <a:t>r,θ</a:t>
            </a:r>
            <a:r>
              <a:rPr lang="en-US" altLang="zh-CN" sz="2800" b="1" i="1">
                <a:ea typeface="黑体" panose="02010609060101010101" pitchFamily="49" charset="-122"/>
              </a:rPr>
              <a:t>,</a:t>
            </a:r>
            <a:r>
              <a:rPr lang="el-GR" altLang="zh-CN" sz="2800" b="1" i="1">
                <a:ea typeface="黑体" panose="02010609060101010101" pitchFamily="49" charset="-122"/>
              </a:rPr>
              <a:t>Φ</a:t>
            </a:r>
            <a:r>
              <a:rPr lang="en-US" altLang="zh-CN" sz="2800" b="1">
                <a:ea typeface="黑体" panose="02010609060101010101" pitchFamily="49" charset="-122"/>
              </a:rPr>
              <a:t>)</a:t>
            </a:r>
            <a:r>
              <a:rPr lang="zh-CN" altLang="en-US" sz="2800" b="1">
                <a:ea typeface="黑体" panose="02010609060101010101" pitchFamily="49" charset="-122"/>
              </a:rPr>
              <a:t>的图解需要四维坐标</a:t>
            </a:r>
            <a:r>
              <a:rPr lang="en-US" altLang="zh-CN" sz="2800" b="1">
                <a:ea typeface="黑体" panose="02010609060101010101" pitchFamily="49" charset="-122"/>
              </a:rPr>
              <a:t>,</a:t>
            </a:r>
            <a:r>
              <a:rPr lang="zh-CN" altLang="en-US" sz="2800" b="1">
                <a:ea typeface="黑体" panose="02010609060101010101" pitchFamily="49" charset="-122"/>
              </a:rPr>
              <a:t>通常分解为</a:t>
            </a:r>
            <a:r>
              <a:rPr lang="en-US" altLang="zh-CN" sz="2800" b="1" i="1">
                <a:ea typeface="黑体" panose="02010609060101010101" pitchFamily="49" charset="-122"/>
              </a:rPr>
              <a:t>R(r)</a:t>
            </a:r>
            <a:r>
              <a:rPr lang="zh-CN" altLang="en-US" sz="2800" b="1">
                <a:ea typeface="黑体" panose="02010609060101010101" pitchFamily="49" charset="-122"/>
              </a:rPr>
              <a:t>和</a:t>
            </a:r>
            <a:r>
              <a:rPr lang="en-US" altLang="zh-CN" sz="2800" b="1" i="1">
                <a:ea typeface="黑体" panose="02010609060101010101" pitchFamily="49" charset="-122"/>
              </a:rPr>
              <a:t>Y(</a:t>
            </a:r>
            <a:r>
              <a:rPr lang="el-GR" altLang="zh-CN" sz="2800" b="1" i="1">
                <a:ea typeface="黑体" panose="02010609060101010101" pitchFamily="49" charset="-122"/>
              </a:rPr>
              <a:t>θ</a:t>
            </a:r>
            <a:r>
              <a:rPr lang="en-US" altLang="zh-CN" sz="2800" b="1" i="1">
                <a:ea typeface="黑体" panose="02010609060101010101" pitchFamily="49" charset="-122"/>
              </a:rPr>
              <a:t>,</a:t>
            </a:r>
            <a:r>
              <a:rPr lang="el-GR" altLang="zh-CN" sz="2800" b="1" i="1">
                <a:ea typeface="黑体" panose="02010609060101010101" pitchFamily="49" charset="-122"/>
              </a:rPr>
              <a:t>Φ</a:t>
            </a:r>
            <a:r>
              <a:rPr lang="en-US" altLang="zh-CN" sz="2800" b="1" i="1">
                <a:ea typeface="黑体" panose="02010609060101010101" pitchFamily="49" charset="-122"/>
              </a:rPr>
              <a:t>)</a:t>
            </a:r>
            <a:r>
              <a:rPr lang="zh-CN" altLang="en-US" sz="2800" b="1">
                <a:ea typeface="黑体" panose="02010609060101010101" pitchFamily="49" charset="-122"/>
              </a:rPr>
              <a:t>两个函数的乘积在三维空间解析</a:t>
            </a:r>
            <a:r>
              <a:rPr lang="en-US" altLang="zh-CN" sz="2800" b="1">
                <a:ea typeface="黑体" panose="02010609060101010101" pitchFamily="49" charset="-122"/>
              </a:rPr>
              <a:t>.</a:t>
            </a:r>
            <a:endParaRPr lang="en-US" altLang="zh-CN" sz="2800" b="1">
              <a:ea typeface="黑体" panose="02010609060101010101" pitchFamily="49" charset="-122"/>
            </a:endParaRPr>
          </a:p>
        </p:txBody>
      </p:sp>
      <p:pic>
        <p:nvPicPr>
          <p:cNvPr id="2097204" name="图片 2097203"/>
          <p:cNvPicPr/>
          <p:nvPr/>
        </p:nvPicPr>
        <p:blipFill>
          <a:blip r:embed="rId1"/>
          <a:srcRect/>
          <a:stretch>
            <a:fillRect/>
          </a:stretch>
        </p:blipFill>
        <p:spPr>
          <a:xfrm>
            <a:off x="5078412" y="2276475"/>
            <a:ext cx="3525837" cy="517525"/>
          </a:xfrm>
          <a:prstGeom prst="rect">
            <a:avLst/>
          </a:prstGeom>
          <a:noFill/>
          <a:ln>
            <a:noFill/>
          </a:ln>
        </p:spPr>
      </p:pic>
      <p:sp>
        <p:nvSpPr>
          <p:cNvPr id="1048902" name="文本框 1048901"/>
          <p:cNvSpPr txBox="1"/>
          <p:nvPr/>
        </p:nvSpPr>
        <p:spPr>
          <a:xfrm>
            <a:off x="395287" y="1770062"/>
            <a:ext cx="4681537"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ea typeface="黑体" panose="02010609060101010101" pitchFamily="49" charset="-122"/>
              </a:rPr>
              <a:t>1.</a:t>
            </a:r>
            <a:r>
              <a:rPr lang="zh-CN" altLang="en-US" b="1">
                <a:ea typeface="黑体" panose="02010609060101010101" pitchFamily="49" charset="-122"/>
              </a:rPr>
              <a:t>径向分布</a:t>
            </a:r>
            <a:r>
              <a:rPr lang="en-US" altLang="zh-CN" b="1" i="1">
                <a:ea typeface="黑体" panose="02010609060101010101" pitchFamily="49" charset="-122"/>
              </a:rPr>
              <a:t>R</a:t>
            </a:r>
            <a:r>
              <a:rPr lang="en-US" altLang="zh-CN" b="1" i="1" baseline="-25000">
                <a:ea typeface="黑体" panose="02010609060101010101" pitchFamily="49" charset="-122"/>
              </a:rPr>
              <a:t>n,l</a:t>
            </a:r>
            <a:r>
              <a:rPr lang="en-US" altLang="zh-CN" b="1" i="1">
                <a:ea typeface="黑体" panose="02010609060101010101" pitchFamily="49" charset="-122"/>
              </a:rPr>
              <a:t>(r)</a:t>
            </a:r>
            <a:r>
              <a:rPr lang="en-US" altLang="zh-CN" b="1">
                <a:ea typeface="黑体" panose="02010609060101010101" pitchFamily="49" charset="-122"/>
              </a:rPr>
              <a:t>:</a:t>
            </a:r>
            <a:endParaRPr lang="en-US" altLang="zh-CN" b="1">
              <a:ea typeface="黑体" panose="02010609060101010101" pitchFamily="49" charset="-122"/>
            </a:endParaRPr>
          </a:p>
        </p:txBody>
      </p:sp>
      <p:sp>
        <p:nvSpPr>
          <p:cNvPr id="1048903" name="矩形 1048902"/>
          <p:cNvSpPr/>
          <p:nvPr/>
        </p:nvSpPr>
        <p:spPr>
          <a:xfrm>
            <a:off x="539750" y="2276475"/>
            <a:ext cx="467995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800" b="1"/>
              <a:t>坐标系中某点附近的微体积</a:t>
            </a:r>
            <a:endParaRPr lang="zh-CN" altLang="en-US" sz="2800" b="1"/>
          </a:p>
        </p:txBody>
      </p:sp>
      <p:pic>
        <p:nvPicPr>
          <p:cNvPr id="2097205" name="图片 2097204"/>
          <p:cNvPicPr/>
          <p:nvPr/>
        </p:nvPicPr>
        <p:blipFill>
          <a:blip r:embed="rId2"/>
          <a:srcRect/>
          <a:stretch>
            <a:fillRect/>
          </a:stretch>
        </p:blipFill>
        <p:spPr>
          <a:xfrm>
            <a:off x="3348037" y="2708275"/>
            <a:ext cx="5468937" cy="517525"/>
          </a:xfrm>
          <a:prstGeom prst="rect">
            <a:avLst/>
          </a:prstGeom>
          <a:noFill/>
          <a:ln>
            <a:noFill/>
          </a:ln>
        </p:spPr>
      </p:pic>
      <p:sp>
        <p:nvSpPr>
          <p:cNvPr id="1048904" name="矩形 1048903"/>
          <p:cNvSpPr/>
          <p:nvPr/>
        </p:nvSpPr>
        <p:spPr>
          <a:xfrm>
            <a:off x="539750" y="2708275"/>
            <a:ext cx="2684462" cy="5191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800" b="1"/>
              <a:t>电子出现的几率</a:t>
            </a:r>
            <a:endParaRPr lang="zh-CN" altLang="en-US" sz="2800" b="1"/>
          </a:p>
        </p:txBody>
      </p:sp>
      <p:pic>
        <p:nvPicPr>
          <p:cNvPr id="2097206" name="图片 2097205"/>
          <p:cNvPicPr/>
          <p:nvPr/>
        </p:nvPicPr>
        <p:blipFill>
          <a:blip r:embed="rId3"/>
          <a:srcRect/>
          <a:stretch>
            <a:fillRect/>
          </a:stretch>
        </p:blipFill>
        <p:spPr>
          <a:xfrm>
            <a:off x="611187" y="3717925"/>
            <a:ext cx="8388350" cy="1476375"/>
          </a:xfrm>
          <a:prstGeom prst="rect">
            <a:avLst/>
          </a:prstGeom>
          <a:noFill/>
          <a:ln>
            <a:noFill/>
          </a:ln>
        </p:spPr>
      </p:pic>
      <p:sp>
        <p:nvSpPr>
          <p:cNvPr id="1048905" name="矩形 1048904"/>
          <p:cNvSpPr/>
          <p:nvPr/>
        </p:nvSpPr>
        <p:spPr>
          <a:xfrm>
            <a:off x="539750" y="3198812"/>
            <a:ext cx="4470400" cy="5191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800" b="1">
                <a:solidFill>
                  <a:srgbClr val="FF00FF"/>
                </a:solidFill>
              </a:rPr>
              <a:t>电子出现</a:t>
            </a:r>
            <a:r>
              <a:rPr lang="zh-CN" altLang="en-US" sz="2800" b="1"/>
              <a:t>在该微空间的</a:t>
            </a:r>
            <a:r>
              <a:rPr lang="zh-CN" altLang="en-US" sz="2800" b="1">
                <a:solidFill>
                  <a:srgbClr val="FF00FF"/>
                </a:solidFill>
              </a:rPr>
              <a:t>几率</a:t>
            </a:r>
            <a:endParaRPr lang="zh-CN" altLang="en-US" sz="2800" b="1">
              <a:solidFill>
                <a:srgbClr val="FF00FF"/>
              </a:solidFill>
            </a:endParaRPr>
          </a:p>
        </p:txBody>
      </p:sp>
      <p:sp>
        <p:nvSpPr>
          <p:cNvPr id="1048906" name="文本框 1048905"/>
          <p:cNvSpPr txBox="1"/>
          <p:nvPr/>
        </p:nvSpPr>
        <p:spPr>
          <a:xfrm>
            <a:off x="217487" y="5229225"/>
            <a:ext cx="8855075" cy="1092200"/>
          </a:xfrm>
          <a:prstGeom prst="rect">
            <a:avLst/>
          </a:prstGeom>
          <a:solidFill>
            <a:schemeClr val="lt1"/>
          </a:solidFill>
          <a:ln w="25400" cap="flat" cmpd="sng">
            <a:solidFill>
              <a:schemeClr val="accent1">
                <a:alpha val="100000"/>
              </a:scheme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solidFill>
                  <a:srgbClr val="000000"/>
                </a:solidFill>
                <a:ea typeface="黑体" panose="02010609060101010101" pitchFamily="49" charset="-122"/>
              </a:rPr>
              <a:t>以</a:t>
            </a:r>
            <a:r>
              <a:rPr lang="zh-CN" altLang="en-US" b="1">
                <a:solidFill>
                  <a:srgbClr val="FF00FF"/>
                </a:solidFill>
                <a:ea typeface="黑体" panose="02010609060101010101" pitchFamily="49" charset="-122"/>
              </a:rPr>
              <a:t>径向分布函数</a:t>
            </a:r>
            <a:r>
              <a:rPr lang="en-US" altLang="zh-CN" b="1" i="1">
                <a:solidFill>
                  <a:srgbClr val="FF00FF"/>
                </a:solidFill>
                <a:ea typeface="黑体" panose="02010609060101010101" pitchFamily="49" charset="-122"/>
              </a:rPr>
              <a:t>D</a:t>
            </a:r>
            <a:r>
              <a:rPr lang="en-US" altLang="zh-CN" b="1">
                <a:solidFill>
                  <a:srgbClr val="FF00FF"/>
                </a:solidFill>
                <a:ea typeface="黑体" panose="02010609060101010101" pitchFamily="49" charset="-122"/>
              </a:rPr>
              <a:t>(</a:t>
            </a:r>
            <a:r>
              <a:rPr lang="en-US" altLang="zh-CN" b="1" i="1">
                <a:solidFill>
                  <a:srgbClr val="FF00FF"/>
                </a:solidFill>
                <a:ea typeface="黑体" panose="02010609060101010101" pitchFamily="49" charset="-122"/>
              </a:rPr>
              <a:t>r</a:t>
            </a:r>
            <a:r>
              <a:rPr lang="en-US" altLang="zh-CN" b="1">
                <a:solidFill>
                  <a:srgbClr val="FF00FF"/>
                </a:solidFill>
                <a:ea typeface="黑体" panose="02010609060101010101" pitchFamily="49" charset="-122"/>
              </a:rPr>
              <a:t>)</a:t>
            </a:r>
            <a:r>
              <a:rPr lang="zh-CN" altLang="en-US" b="1">
                <a:solidFill>
                  <a:srgbClr val="000000"/>
                </a:solidFill>
                <a:ea typeface="黑体" panose="02010609060101010101" pitchFamily="49" charset="-122"/>
              </a:rPr>
              <a:t>对</a:t>
            </a:r>
            <a:r>
              <a:rPr lang="en-US" altLang="zh-CN" b="1" i="1">
                <a:solidFill>
                  <a:srgbClr val="000000"/>
                </a:solidFill>
                <a:ea typeface="黑体" panose="02010609060101010101" pitchFamily="49" charset="-122"/>
              </a:rPr>
              <a:t>r</a:t>
            </a:r>
            <a:r>
              <a:rPr lang="zh-CN" altLang="en-US" b="1">
                <a:solidFill>
                  <a:srgbClr val="000000"/>
                </a:solidFill>
                <a:ea typeface="黑体" panose="02010609060101010101" pitchFamily="49" charset="-122"/>
              </a:rPr>
              <a:t>作图得到电子出现几率的径向分布图</a:t>
            </a:r>
            <a:endParaRPr lang="zh-CN" altLang="en-US" b="1">
              <a:solidFill>
                <a:srgbClr val="000000"/>
              </a:solidFill>
              <a:ea typeface="黑体" panose="020106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63" name=""/>
        <p:cNvGrpSpPr/>
        <p:nvPr/>
      </p:nvGrpSpPr>
      <p:grpSpPr>
        <a:xfrm rot="0">
          <a:off x="0" y="0"/>
          <a:ext cx="0" cy="0"/>
          <a:chOff x="0" y="0"/>
          <a:chExt cx="0" cy="0"/>
        </a:xfrm>
      </p:grpSpPr>
      <p:pic>
        <p:nvPicPr>
          <p:cNvPr id="2097207" name="图片 2097206" descr="本04图10-7"/>
          <p:cNvPicPr/>
          <p:nvPr/>
        </p:nvPicPr>
        <p:blipFill>
          <a:blip r:embed="rId1">
            <a:lum contrast="54000"/>
          </a:blip>
          <a:srcRect/>
          <a:stretch>
            <a:fillRect/>
          </a:stretch>
        </p:blipFill>
        <p:spPr>
          <a:xfrm>
            <a:off x="755650" y="260350"/>
            <a:ext cx="8135937" cy="3697287"/>
          </a:xfrm>
          <a:prstGeom prst="rect">
            <a:avLst/>
          </a:prstGeom>
          <a:noFill/>
          <a:ln>
            <a:noFill/>
          </a:ln>
        </p:spPr>
      </p:pic>
      <p:sp>
        <p:nvSpPr>
          <p:cNvPr id="1048907" name="文本框 1048906"/>
          <p:cNvSpPr txBox="1"/>
          <p:nvPr/>
        </p:nvSpPr>
        <p:spPr>
          <a:xfrm>
            <a:off x="179387" y="4005262"/>
            <a:ext cx="8893175" cy="8223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b="1">
                <a:ea typeface="黑体" panose="02010609060101010101" pitchFamily="49" charset="-122"/>
              </a:rPr>
              <a:t>(1)</a:t>
            </a:r>
            <a:r>
              <a:rPr lang="en-US" altLang="zh-CN" sz="2400" b="1">
                <a:ea typeface="黑体" panose="02010609060101010101" pitchFamily="49" charset="-122"/>
              </a:rPr>
              <a:t> </a:t>
            </a:r>
            <a:r>
              <a:rPr lang="zh-CN" altLang="en-US" sz="2400" b="1">
                <a:ea typeface="黑体" panose="02010609060101010101" pitchFamily="49" charset="-122"/>
              </a:rPr>
              <a:t>氢原子</a:t>
            </a:r>
            <a:r>
              <a:rPr lang="en-US" altLang="zh-CN" sz="2400" b="1">
                <a:ea typeface="黑体" panose="02010609060101010101" pitchFamily="49" charset="-122"/>
              </a:rPr>
              <a:t>1s</a:t>
            </a:r>
            <a:r>
              <a:rPr lang="zh-CN" altLang="en-US" sz="2400" b="1">
                <a:ea typeface="黑体" panose="02010609060101010101" pitchFamily="49" charset="-122"/>
              </a:rPr>
              <a:t>轨道在距核</a:t>
            </a:r>
            <a:r>
              <a:rPr lang="en-US" altLang="zh-CN" sz="2400" b="1">
                <a:ea typeface="黑体" panose="02010609060101010101" pitchFamily="49" charset="-122"/>
              </a:rPr>
              <a:t>0.0529nm</a:t>
            </a:r>
            <a:r>
              <a:rPr lang="zh-CN" altLang="en-US" sz="2400" b="1">
                <a:ea typeface="黑体" panose="02010609060101010101" pitchFamily="49" charset="-122"/>
              </a:rPr>
              <a:t>处有</a:t>
            </a:r>
            <a:r>
              <a:rPr lang="zh-CN" altLang="zh-CN" sz="2400" b="1">
                <a:ea typeface="黑体" panose="02010609060101010101" pitchFamily="49" charset="-122"/>
              </a:rPr>
              <a:t>峰</a:t>
            </a:r>
            <a:r>
              <a:rPr lang="zh-CN" altLang="en-US" sz="2400" b="1">
                <a:ea typeface="黑体" panose="02010609060101010101" pitchFamily="49" charset="-122"/>
              </a:rPr>
              <a:t>值</a:t>
            </a:r>
            <a:r>
              <a:rPr lang="en-US" altLang="zh-CN" sz="2400" b="1">
                <a:ea typeface="黑体" panose="02010609060101010101" pitchFamily="49" charset="-122"/>
              </a:rPr>
              <a:t>,</a:t>
            </a:r>
            <a:r>
              <a:rPr lang="zh-CN" altLang="en-US" sz="2400" b="1">
                <a:ea typeface="黑体" panose="02010609060101010101" pitchFamily="49" charset="-122"/>
              </a:rPr>
              <a:t>表明基态时氢原子的核外电子出现几率最高的位置是以</a:t>
            </a:r>
            <a:r>
              <a:rPr lang="en-US" altLang="zh-CN" sz="2400" b="1">
                <a:ea typeface="黑体" panose="02010609060101010101" pitchFamily="49" charset="-122"/>
              </a:rPr>
              <a:t>0.0529nm</a:t>
            </a:r>
            <a:r>
              <a:rPr lang="zh-CN" altLang="en-US" sz="2400" b="1">
                <a:ea typeface="黑体" panose="02010609060101010101" pitchFamily="49" charset="-122"/>
              </a:rPr>
              <a:t>为半径的</a:t>
            </a:r>
            <a:r>
              <a:rPr lang="zh-CN" altLang="en-US" sz="2400" b="1">
                <a:solidFill>
                  <a:srgbClr val="000099"/>
                </a:solidFill>
                <a:ea typeface="黑体" panose="02010609060101010101" pitchFamily="49" charset="-122"/>
              </a:rPr>
              <a:t>薄层球壳内</a:t>
            </a:r>
            <a:r>
              <a:rPr lang="en-US" altLang="zh-CN" sz="2400" b="1">
                <a:ea typeface="黑体" panose="02010609060101010101" pitchFamily="49" charset="-122"/>
              </a:rPr>
              <a:t>;</a:t>
            </a:r>
            <a:endParaRPr lang="en-US" altLang="zh-CN" sz="2400" b="1">
              <a:ea typeface="黑体" panose="02010609060101010101" pitchFamily="49" charset="-122"/>
            </a:endParaRPr>
          </a:p>
        </p:txBody>
      </p:sp>
      <p:sp>
        <p:nvSpPr>
          <p:cNvPr id="1048908" name="文本框 1048907"/>
          <p:cNvSpPr txBox="1"/>
          <p:nvPr/>
        </p:nvSpPr>
        <p:spPr>
          <a:xfrm>
            <a:off x="179387" y="4868862"/>
            <a:ext cx="8459788" cy="457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b="1">
                <a:ea typeface="黑体" panose="02010609060101010101" pitchFamily="49" charset="-122"/>
              </a:rPr>
              <a:t>(2)</a:t>
            </a:r>
            <a:r>
              <a:rPr lang="zh-CN" altLang="en-US" sz="2400" b="1">
                <a:ea typeface="黑体" panose="02010609060101010101" pitchFamily="49" charset="-122"/>
              </a:rPr>
              <a:t>径向分布图中极大值</a:t>
            </a:r>
            <a:r>
              <a:rPr lang="zh-CN" altLang="zh-CN" sz="2400" b="1">
                <a:ea typeface="黑体" panose="02010609060101010101" pitchFamily="49" charset="-122"/>
              </a:rPr>
              <a:t>峰</a:t>
            </a:r>
            <a:r>
              <a:rPr lang="zh-CN" altLang="en-US" sz="2400" b="1">
                <a:ea typeface="黑体" panose="02010609060101010101" pitchFamily="49" charset="-122"/>
              </a:rPr>
              <a:t>的数目</a:t>
            </a:r>
            <a:r>
              <a:rPr lang="en-US" altLang="zh-CN" sz="2400" b="1">
                <a:ea typeface="黑体" panose="02010609060101010101" pitchFamily="49" charset="-122"/>
              </a:rPr>
              <a:t>=</a:t>
            </a:r>
            <a:r>
              <a:rPr lang="en-US" altLang="zh-CN" sz="2400" b="1" i="1">
                <a:ea typeface="黑体" panose="02010609060101010101" pitchFamily="49" charset="-122"/>
              </a:rPr>
              <a:t>n-l</a:t>
            </a:r>
            <a:r>
              <a:rPr lang="zh-CN" altLang="en-US" sz="2400" b="1">
                <a:ea typeface="黑体" panose="02010609060101010101" pitchFamily="49" charset="-122"/>
              </a:rPr>
              <a:t>,当</a:t>
            </a:r>
            <a:r>
              <a:rPr lang="en-US" altLang="zh-CN" sz="2400" b="1" i="1">
                <a:solidFill>
                  <a:srgbClr val="000099"/>
                </a:solidFill>
                <a:ea typeface="黑体" panose="02010609060101010101" pitchFamily="49" charset="-122"/>
              </a:rPr>
              <a:t>n</a:t>
            </a:r>
            <a:r>
              <a:rPr lang="zh-CN" altLang="en-US" sz="2400" b="1">
                <a:solidFill>
                  <a:srgbClr val="000099"/>
                </a:solidFill>
                <a:ea typeface="黑体" panose="02010609060101010101" pitchFamily="49" charset="-122"/>
              </a:rPr>
              <a:t>相同时</a:t>
            </a:r>
            <a:r>
              <a:rPr lang="en-US" altLang="zh-CN" sz="2400" b="1" i="1">
                <a:solidFill>
                  <a:srgbClr val="000099"/>
                </a:solidFill>
                <a:ea typeface="黑体" panose="02010609060101010101" pitchFamily="49" charset="-122"/>
              </a:rPr>
              <a:t>l</a:t>
            </a:r>
            <a:r>
              <a:rPr lang="zh-CN" altLang="en-US" sz="2400" b="1">
                <a:solidFill>
                  <a:srgbClr val="000099"/>
                </a:solidFill>
                <a:ea typeface="黑体" panose="02010609060101010101" pitchFamily="49" charset="-122"/>
              </a:rPr>
              <a:t>越小峰数越多</a:t>
            </a:r>
            <a:r>
              <a:rPr lang="en-US" altLang="zh-CN" sz="2400" b="1">
                <a:ea typeface="黑体" panose="02010609060101010101" pitchFamily="49" charset="-122"/>
              </a:rPr>
              <a:t>;</a:t>
            </a:r>
            <a:endParaRPr lang="en-US" altLang="zh-CN" sz="2400" b="1">
              <a:ea typeface="黑体" panose="02010609060101010101" pitchFamily="49" charset="-122"/>
            </a:endParaRPr>
          </a:p>
        </p:txBody>
      </p:sp>
      <p:sp>
        <p:nvSpPr>
          <p:cNvPr id="1048909" name="文本框 1048908"/>
          <p:cNvSpPr txBox="1"/>
          <p:nvPr/>
        </p:nvSpPr>
        <p:spPr>
          <a:xfrm>
            <a:off x="215900" y="5445125"/>
            <a:ext cx="8964612" cy="1200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b="1">
                <a:ea typeface="黑体" panose="02010609060101010101" pitchFamily="49" charset="-122"/>
              </a:rPr>
              <a:t>(3)</a:t>
            </a:r>
            <a:r>
              <a:rPr lang="zh-CN" altLang="en-US" sz="2400" b="1">
                <a:ea typeface="黑体" panose="02010609060101010101" pitchFamily="49" charset="-122"/>
              </a:rPr>
              <a:t>当</a:t>
            </a:r>
            <a:r>
              <a:rPr lang="en-US" altLang="zh-CN" sz="2400" b="1" i="1">
                <a:ea typeface="黑体" panose="02010609060101010101" pitchFamily="49" charset="-122"/>
              </a:rPr>
              <a:t> l</a:t>
            </a:r>
            <a:r>
              <a:rPr lang="zh-CN" altLang="en-US" sz="2400" b="1">
                <a:ea typeface="黑体" panose="02010609060101010101" pitchFamily="49" charset="-122"/>
              </a:rPr>
              <a:t>相同时</a:t>
            </a:r>
            <a:r>
              <a:rPr lang="en-US" altLang="zh-CN" sz="2400" b="1" i="1">
                <a:ea typeface="黑体" panose="02010609060101010101" pitchFamily="49" charset="-122"/>
              </a:rPr>
              <a:t>n</a:t>
            </a:r>
            <a:r>
              <a:rPr lang="zh-CN" altLang="en-US" sz="2400" b="1">
                <a:ea typeface="黑体" panose="02010609060101010101" pitchFamily="49" charset="-122"/>
              </a:rPr>
              <a:t>越大最高峰离核越远</a:t>
            </a:r>
            <a:r>
              <a:rPr lang="en-US" altLang="zh-CN" sz="2400" b="1">
                <a:ea typeface="黑体" panose="02010609060101010101" pitchFamily="49" charset="-122"/>
              </a:rPr>
              <a:t>,</a:t>
            </a:r>
            <a:r>
              <a:rPr lang="zh-CN" altLang="en-US" sz="2400" b="1">
                <a:ea typeface="黑体" panose="02010609060101010101" pitchFamily="49" charset="-122"/>
              </a:rPr>
              <a:t>而最低峰出现的位置离核越近</a:t>
            </a:r>
            <a:r>
              <a:rPr lang="en-US" altLang="zh-CN" sz="2400" b="1">
                <a:ea typeface="黑体" panose="02010609060101010101" pitchFamily="49" charset="-122"/>
              </a:rPr>
              <a:t>;</a:t>
            </a:r>
            <a:r>
              <a:rPr lang="zh-CN" altLang="en-US" sz="2400" b="1">
                <a:ea typeface="黑体" panose="02010609060101010101" pitchFamily="49" charset="-122"/>
              </a:rPr>
              <a:t>当</a:t>
            </a:r>
            <a:r>
              <a:rPr lang="en-US" altLang="zh-CN" sz="2400" b="1" i="1">
                <a:ea typeface="黑体" panose="02010609060101010101" pitchFamily="49" charset="-122"/>
              </a:rPr>
              <a:t>n</a:t>
            </a:r>
            <a:r>
              <a:rPr lang="zh-CN" altLang="en-US" sz="2400" b="1">
                <a:ea typeface="黑体" panose="02010609060101010101" pitchFamily="49" charset="-122"/>
              </a:rPr>
              <a:t>相同时</a:t>
            </a:r>
            <a:r>
              <a:rPr lang="en-US" altLang="zh-CN" sz="2400" b="1" i="1">
                <a:ea typeface="黑体" panose="02010609060101010101" pitchFamily="49" charset="-122"/>
              </a:rPr>
              <a:t>l</a:t>
            </a:r>
            <a:r>
              <a:rPr lang="zh-CN" altLang="en-US" sz="2400" b="1">
                <a:ea typeface="黑体" panose="02010609060101010101" pitchFamily="49" charset="-122"/>
              </a:rPr>
              <a:t>值越小的轨道它的第一个峰离核越近</a:t>
            </a:r>
            <a:r>
              <a:rPr lang="en-US" altLang="zh-CN" sz="2400" b="1">
                <a:ea typeface="黑体" panose="02010609060101010101" pitchFamily="49" charset="-122"/>
              </a:rPr>
              <a:t>,</a:t>
            </a:r>
            <a:r>
              <a:rPr lang="zh-CN" altLang="en-US" sz="2400" b="1">
                <a:ea typeface="黑体" panose="02010609060101010101" pitchFamily="49" charset="-122"/>
              </a:rPr>
              <a:t>即</a:t>
            </a:r>
            <a:r>
              <a:rPr lang="en-US" altLang="zh-CN" sz="2400" b="1" i="1">
                <a:ea typeface="黑体" panose="02010609060101010101" pitchFamily="49" charset="-122"/>
              </a:rPr>
              <a:t>l</a:t>
            </a:r>
            <a:r>
              <a:rPr lang="zh-CN" altLang="en-US" sz="2400" b="1">
                <a:ea typeface="黑体" panose="02010609060101010101" pitchFamily="49" charset="-122"/>
              </a:rPr>
              <a:t>值越小的轨道</a:t>
            </a:r>
            <a:r>
              <a:rPr lang="zh-CN" altLang="en-US" sz="2400" b="1">
                <a:solidFill>
                  <a:srgbClr val="FF00FF"/>
                </a:solidFill>
                <a:ea typeface="黑体" panose="02010609060101010101" pitchFamily="49" charset="-122"/>
              </a:rPr>
              <a:t>第一个峰钻得越深</a:t>
            </a:r>
            <a:r>
              <a:rPr lang="en-US" altLang="zh-CN" sz="2400" b="1">
                <a:ea typeface="黑体" panose="02010609060101010101" pitchFamily="49" charset="-122"/>
              </a:rPr>
              <a:t>.</a:t>
            </a:r>
            <a:endParaRPr lang="en-US" altLang="zh-CN" sz="2400" b="1">
              <a:ea typeface="黑体" panose="02010609060101010101" pitchFamily="49" charset="-122"/>
            </a:endParaRPr>
          </a:p>
        </p:txBody>
      </p:sp>
      <p:sp>
        <p:nvSpPr>
          <p:cNvPr id="1048910" name="矩形 1048909"/>
          <p:cNvSpPr/>
          <p:nvPr/>
        </p:nvSpPr>
        <p:spPr>
          <a:xfrm>
            <a:off x="142875" y="173037"/>
            <a:ext cx="541337" cy="5191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sz="2800" b="1"/>
              <a:t>▲</a:t>
            </a:r>
            <a:endParaRPr lang="en-US" altLang="zh-CN" sz="2800" b="1"/>
          </a:p>
        </p:txBody>
      </p:sp>
      <p:pic>
        <p:nvPicPr>
          <p:cNvPr id="2097208" name="图片 2097207"/>
          <p:cNvPicPr/>
          <p:nvPr/>
        </p:nvPicPr>
        <p:blipFill>
          <a:blip r:embed="rId2"/>
          <a:srcRect/>
          <a:stretch>
            <a:fillRect/>
          </a:stretch>
        </p:blipFill>
        <p:spPr>
          <a:xfrm>
            <a:off x="969962" y="595312"/>
            <a:ext cx="649287" cy="6016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097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9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9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9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07" grpId="0"/>
      <p:bldP spid="1048908" grpId="0"/>
      <p:bldP spid="104890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rot="0">
          <a:off x="0" y="0"/>
          <a:ext cx="0" cy="0"/>
          <a:chOff x="0" y="0"/>
          <a:chExt cx="0" cy="0"/>
        </a:xfrm>
      </p:grpSpPr>
      <p:sp>
        <p:nvSpPr>
          <p:cNvPr id="1048911" name="文本框 1048910"/>
          <p:cNvSpPr txBox="1"/>
          <p:nvPr/>
        </p:nvSpPr>
        <p:spPr>
          <a:xfrm>
            <a:off x="179387" y="836612"/>
            <a:ext cx="8964612" cy="17399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b="1" i="1">
                <a:solidFill>
                  <a:srgbClr val="000099"/>
                </a:solidFill>
                <a:ea typeface="黑体" panose="02010609060101010101" pitchFamily="49" charset="-122"/>
              </a:rPr>
              <a:t>D</a:t>
            </a:r>
            <a:r>
              <a:rPr lang="en-US" altLang="zh-CN" sz="2400" b="1">
                <a:solidFill>
                  <a:srgbClr val="000099"/>
                </a:solidFill>
                <a:ea typeface="黑体" panose="02010609060101010101" pitchFamily="49" charset="-122"/>
              </a:rPr>
              <a:t>(</a:t>
            </a:r>
            <a:r>
              <a:rPr lang="en-US" altLang="zh-CN" sz="2400" b="1" i="1">
                <a:solidFill>
                  <a:srgbClr val="000099"/>
                </a:solidFill>
                <a:ea typeface="黑体" panose="02010609060101010101" pitchFamily="49" charset="-122"/>
              </a:rPr>
              <a:t>r</a:t>
            </a:r>
            <a:r>
              <a:rPr lang="zh-CN" altLang="en-US" sz="2400" b="1">
                <a:solidFill>
                  <a:srgbClr val="000099"/>
                </a:solidFill>
                <a:ea typeface="黑体" panose="02010609060101010101" pitchFamily="49" charset="-122"/>
              </a:rPr>
              <a:t>)与</a:t>
            </a:r>
            <a:r>
              <a:rPr lang="el-GR" altLang="zh-CN" sz="2400" b="1">
                <a:solidFill>
                  <a:srgbClr val="000099"/>
                </a:solidFill>
                <a:ea typeface="黑体" panose="02010609060101010101" pitchFamily="49" charset="-122"/>
              </a:rPr>
              <a:t>ψ</a:t>
            </a:r>
            <a:r>
              <a:rPr lang="en-US" altLang="zh-CN" sz="2400" b="1" baseline="30000">
                <a:solidFill>
                  <a:srgbClr val="000099"/>
                </a:solidFill>
                <a:ea typeface="黑体" panose="02010609060101010101" pitchFamily="49" charset="-122"/>
              </a:rPr>
              <a:t>2</a:t>
            </a:r>
            <a:r>
              <a:rPr lang="zh-CN" altLang="en-US" sz="2400" b="1">
                <a:solidFill>
                  <a:srgbClr val="000099"/>
                </a:solidFill>
                <a:ea typeface="黑体" panose="02010609060101010101" pitchFamily="49" charset="-122"/>
              </a:rPr>
              <a:t>所代表的意义是不同的</a:t>
            </a:r>
            <a:r>
              <a:rPr lang="zh-CN" altLang="en-US" sz="2400" b="1">
                <a:ea typeface="黑体" panose="02010609060101010101" pitchFamily="49" charset="-122"/>
              </a:rPr>
              <a:t>：</a:t>
            </a:r>
            <a:endParaRPr lang="zh-CN" altLang="en-US" sz="2400" b="1">
              <a:ea typeface="黑体" panose="02010609060101010101" pitchFamily="49" charset="-122"/>
            </a:endParaRPr>
          </a:p>
          <a:p>
            <a:pPr marL="0" lvl="0" indent="0" eaLnBrk="1" latinLnBrk="1" hangingPunct="1">
              <a:spcBef>
                <a:spcPct val="50000"/>
              </a:spcBef>
              <a:buFontTx/>
              <a:buNone/>
            </a:pPr>
            <a:r>
              <a:rPr lang="en-US" altLang="zh-CN" sz="2400" b="1" i="1">
                <a:solidFill>
                  <a:srgbClr val="000099"/>
                </a:solidFill>
                <a:ea typeface="黑体" panose="02010609060101010101" pitchFamily="49" charset="-122"/>
              </a:rPr>
              <a:t>D</a:t>
            </a:r>
            <a:r>
              <a:rPr lang="en-US" altLang="zh-CN" sz="2800" b="1"/>
              <a:t>(</a:t>
            </a:r>
            <a:r>
              <a:rPr lang="en-US" altLang="zh-CN" sz="2400" b="1" i="1">
                <a:solidFill>
                  <a:srgbClr val="000099"/>
                </a:solidFill>
                <a:ea typeface="黑体" panose="02010609060101010101" pitchFamily="49" charset="-122"/>
              </a:rPr>
              <a:t>r</a:t>
            </a:r>
            <a:r>
              <a:rPr lang="zh-CN" altLang="en-US" sz="2800" b="1"/>
              <a:t>)：</a:t>
            </a:r>
            <a:r>
              <a:rPr lang="en-US" altLang="zh-CN" sz="2400" b="1">
                <a:ea typeface="黑体" panose="02010609060101010101" pitchFamily="49" charset="-122"/>
              </a:rPr>
              <a:t>代表电子在距核为r</a:t>
            </a:r>
            <a:r>
              <a:rPr lang="zh-CN" altLang="en-US" sz="2400" b="1">
                <a:ea typeface="黑体" panose="02010609060101010101" pitchFamily="49" charset="-122"/>
              </a:rPr>
              <a:t>的单位厚度薄壳夹层中出现的几率；</a:t>
            </a:r>
            <a:endParaRPr lang="zh-CN" altLang="en-US" sz="2400" b="1">
              <a:ea typeface="黑体" panose="02010609060101010101" pitchFamily="49" charset="-122"/>
            </a:endParaRPr>
          </a:p>
          <a:p>
            <a:pPr marL="0" lvl="0" indent="0" eaLnBrk="1" latinLnBrk="1" hangingPunct="1">
              <a:spcBef>
                <a:spcPct val="50000"/>
              </a:spcBef>
              <a:buFontTx/>
              <a:buNone/>
            </a:pPr>
            <a:r>
              <a:rPr lang="el-GR" altLang="zh-CN" sz="2800" b="1"/>
              <a:t>Ψ</a:t>
            </a:r>
            <a:r>
              <a:rPr lang="en-US" altLang="zh-CN" sz="2800" b="1" baseline="30000"/>
              <a:t>2</a:t>
            </a:r>
            <a:r>
              <a:rPr lang="zh-CN" altLang="en-US" sz="2800" b="1"/>
              <a:t>：</a:t>
            </a:r>
            <a:r>
              <a:rPr lang="zh-CN" altLang="en-US" sz="2400" b="1">
                <a:ea typeface="黑体" panose="02010609060101010101" pitchFamily="49" charset="-122"/>
              </a:rPr>
              <a:t>几率密度。</a:t>
            </a:r>
            <a:endParaRPr lang="zh-CN" altLang="en-US" sz="2400" b="1">
              <a:ea typeface="黑体" panose="02010609060101010101" pitchFamily="49" charset="-122"/>
            </a:endParaRPr>
          </a:p>
        </p:txBody>
      </p:sp>
      <p:sp>
        <p:nvSpPr>
          <p:cNvPr id="1048912" name="文本框 1048911"/>
          <p:cNvSpPr txBox="1"/>
          <p:nvPr/>
        </p:nvSpPr>
        <p:spPr>
          <a:xfrm>
            <a:off x="250825" y="3068637"/>
            <a:ext cx="6618287" cy="457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400" b="1"/>
              <a:t>上述图形用于说明电子体系能级分裂与能级交错</a:t>
            </a:r>
            <a:endParaRPr lang="zh-CN" altLang="en-US" sz="2400"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65" name=""/>
        <p:cNvGrpSpPr/>
        <p:nvPr/>
      </p:nvGrpSpPr>
      <p:grpSpPr>
        <a:xfrm rot="0">
          <a:off x="0" y="0"/>
          <a:ext cx="0" cy="0"/>
          <a:chOff x="0" y="0"/>
          <a:chExt cx="0" cy="0"/>
        </a:xfrm>
      </p:grpSpPr>
      <p:sp>
        <p:nvSpPr>
          <p:cNvPr id="1048913" name="文本框 1048912"/>
          <p:cNvSpPr txBox="1"/>
          <p:nvPr/>
        </p:nvSpPr>
        <p:spPr>
          <a:xfrm>
            <a:off x="468312" y="260350"/>
            <a:ext cx="4895850" cy="26543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ea typeface="黑体" panose="02010609060101010101" pitchFamily="49" charset="-122"/>
              </a:rPr>
              <a:t>2.</a:t>
            </a:r>
            <a:r>
              <a:rPr lang="zh-CN" altLang="en-US" sz="2800" b="1">
                <a:ea typeface="黑体" panose="02010609060101010101" pitchFamily="49" charset="-122"/>
              </a:rPr>
              <a:t>角度分布</a:t>
            </a:r>
            <a:r>
              <a:rPr lang="en-US" altLang="zh-CN" sz="2800" b="1">
                <a:ea typeface="黑体" panose="02010609060101010101" pitchFamily="49" charset="-122"/>
              </a:rPr>
              <a:t>:</a:t>
            </a:r>
            <a:r>
              <a:rPr lang="en-US" altLang="zh-CN" sz="2800" b="1" i="1">
                <a:solidFill>
                  <a:srgbClr val="FF00FF"/>
                </a:solidFill>
                <a:ea typeface="黑体" panose="02010609060101010101" pitchFamily="49" charset="-122"/>
              </a:rPr>
              <a:t>Y</a:t>
            </a:r>
            <a:r>
              <a:rPr lang="en-US" altLang="zh-CN" sz="2800" b="1" i="1" baseline="-25000">
                <a:solidFill>
                  <a:srgbClr val="FF00FF"/>
                </a:solidFill>
                <a:ea typeface="黑体" panose="02010609060101010101" pitchFamily="49" charset="-122"/>
              </a:rPr>
              <a:t>l,m</a:t>
            </a:r>
            <a:r>
              <a:rPr lang="en-US" altLang="zh-CN" sz="2800" b="1">
                <a:solidFill>
                  <a:srgbClr val="FF00FF"/>
                </a:solidFill>
                <a:ea typeface="黑体" panose="02010609060101010101" pitchFamily="49" charset="-122"/>
              </a:rPr>
              <a:t>(</a:t>
            </a:r>
            <a:r>
              <a:rPr lang="el-GR" altLang="zh-CN" sz="2800" b="1" i="1">
                <a:solidFill>
                  <a:srgbClr val="FF00FF"/>
                </a:solidFill>
                <a:ea typeface="黑体" panose="02010609060101010101" pitchFamily="49" charset="-122"/>
              </a:rPr>
              <a:t>θ</a:t>
            </a:r>
            <a:r>
              <a:rPr lang="en-US" altLang="zh-CN" sz="2800" b="1" i="1">
                <a:solidFill>
                  <a:srgbClr val="FF00FF"/>
                </a:solidFill>
                <a:ea typeface="黑体" panose="02010609060101010101" pitchFamily="49" charset="-122"/>
              </a:rPr>
              <a:t>,</a:t>
            </a:r>
            <a:r>
              <a:rPr lang="el-GR" altLang="zh-CN" sz="2800" b="1" i="1">
                <a:solidFill>
                  <a:srgbClr val="FF00FF"/>
                </a:solidFill>
                <a:ea typeface="黑体" panose="02010609060101010101" pitchFamily="49" charset="-122"/>
                <a:sym typeface="Symbol" panose="05050102010706020507" pitchFamily="18" charset="2"/>
              </a:rPr>
              <a:t></a:t>
            </a:r>
            <a:r>
              <a:rPr lang="en-US" altLang="zh-CN" sz="2800" b="1" i="1">
                <a:solidFill>
                  <a:srgbClr val="FF00FF"/>
                </a:solidFill>
                <a:ea typeface="黑体" panose="02010609060101010101" pitchFamily="49" charset="-122"/>
                <a:sym typeface="Symbol" panose="05050102010706020507" pitchFamily="18" charset="2"/>
              </a:rPr>
              <a:t> </a:t>
            </a:r>
            <a:r>
              <a:rPr lang="zh-CN" altLang="en-US" sz="2800" b="1">
                <a:solidFill>
                  <a:srgbClr val="FF00FF"/>
                </a:solidFill>
                <a:ea typeface="黑体" panose="02010609060101010101" pitchFamily="49" charset="-122"/>
              </a:rPr>
              <a:t>)是波函数</a:t>
            </a:r>
            <a:r>
              <a:rPr lang="el-GR" altLang="zh-CN" sz="2800" b="1" i="1">
                <a:solidFill>
                  <a:srgbClr val="FF00FF"/>
                </a:solidFill>
                <a:ea typeface="黑体" panose="02010609060101010101" pitchFamily="49" charset="-122"/>
              </a:rPr>
              <a:t>ψ</a:t>
            </a:r>
            <a:r>
              <a:rPr lang="en-US" altLang="zh-CN" sz="2800" b="1" i="1" baseline="-25000">
                <a:solidFill>
                  <a:srgbClr val="FF00FF"/>
                </a:solidFill>
                <a:ea typeface="黑体" panose="02010609060101010101" pitchFamily="49" charset="-122"/>
              </a:rPr>
              <a:t>n,l,±m</a:t>
            </a:r>
            <a:r>
              <a:rPr lang="zh-CN" altLang="en-US" sz="2800" b="1">
                <a:solidFill>
                  <a:srgbClr val="FF00FF"/>
                </a:solidFill>
                <a:ea typeface="黑体" panose="02010609060101010101" pitchFamily="49" charset="-122"/>
              </a:rPr>
              <a:t>的角度部分</a:t>
            </a:r>
            <a:r>
              <a:rPr lang="en-US" altLang="zh-CN" sz="2800" b="1">
                <a:solidFill>
                  <a:srgbClr val="FF00FF"/>
                </a:solidFill>
                <a:ea typeface="黑体" panose="02010609060101010101" pitchFamily="49" charset="-122"/>
              </a:rPr>
              <a:t>,</a:t>
            </a:r>
            <a:r>
              <a:rPr lang="zh-CN" altLang="en-US" sz="2800" b="1">
                <a:solidFill>
                  <a:srgbClr val="FF00FF"/>
                </a:solidFill>
                <a:ea typeface="黑体" panose="02010609060101010101" pitchFamily="49" charset="-122"/>
              </a:rPr>
              <a:t>可借助于通过原点的一个或几个平面上</a:t>
            </a:r>
            <a:r>
              <a:rPr lang="en-US" altLang="zh-CN" sz="2800" b="1" i="1">
                <a:solidFill>
                  <a:srgbClr val="FF00FF"/>
                </a:solidFill>
                <a:ea typeface="黑体" panose="02010609060101010101" pitchFamily="49" charset="-122"/>
              </a:rPr>
              <a:t>Y</a:t>
            </a:r>
            <a:r>
              <a:rPr lang="zh-CN" altLang="en-US" sz="2800" b="1">
                <a:solidFill>
                  <a:srgbClr val="FF00FF"/>
                </a:solidFill>
                <a:ea typeface="黑体" panose="02010609060101010101" pitchFamily="49" charset="-122"/>
              </a:rPr>
              <a:t>函数的极坐标剖面图来表示原子轨道的角度分布</a:t>
            </a:r>
            <a:r>
              <a:rPr lang="en-US" altLang="zh-CN" sz="2800" b="1">
                <a:ea typeface="黑体" panose="02010609060101010101" pitchFamily="49" charset="-122"/>
              </a:rPr>
              <a:t>.</a:t>
            </a:r>
            <a:r>
              <a:rPr lang="zh-CN" altLang="en-US" sz="2800" b="1">
                <a:ea typeface="黑体" panose="02010609060101010101" pitchFamily="49" charset="-122"/>
              </a:rPr>
              <a:t>如</a:t>
            </a:r>
            <a:r>
              <a:rPr lang="en-US" altLang="zh-CN" sz="2800" b="1">
                <a:ea typeface="黑体" panose="02010609060101010101" pitchFamily="49" charset="-122"/>
              </a:rPr>
              <a:t>p</a:t>
            </a:r>
            <a:r>
              <a:rPr lang="en-US" altLang="zh-CN" sz="2800" b="1" baseline="-25000">
                <a:ea typeface="黑体" panose="02010609060101010101" pitchFamily="49" charset="-122"/>
              </a:rPr>
              <a:t>z</a:t>
            </a:r>
            <a:r>
              <a:rPr lang="zh-CN" altLang="en-US" sz="2800" b="1">
                <a:ea typeface="黑体" panose="02010609060101010101" pitchFamily="49" charset="-122"/>
              </a:rPr>
              <a:t>轨道</a:t>
            </a:r>
            <a:r>
              <a:rPr lang="en-US" altLang="zh-CN" sz="2800" b="1">
                <a:ea typeface="黑体" panose="02010609060101010101" pitchFamily="49" charset="-122"/>
              </a:rPr>
              <a:t>(</a:t>
            </a:r>
            <a:r>
              <a:rPr lang="zh-CN" altLang="en-US" sz="2800" b="1">
                <a:ea typeface="黑体" panose="02010609060101010101" pitchFamily="49" charset="-122"/>
              </a:rPr>
              <a:t>图</a:t>
            </a:r>
            <a:r>
              <a:rPr lang="en-US" altLang="zh-CN" sz="2800" b="1">
                <a:ea typeface="黑体" panose="02010609060101010101" pitchFamily="49" charset="-122"/>
              </a:rPr>
              <a:t>8-10)</a:t>
            </a:r>
            <a:endParaRPr lang="en-US" altLang="zh-CN" sz="2800" b="1">
              <a:ea typeface="黑体" panose="02010609060101010101" pitchFamily="49" charset="-122"/>
            </a:endParaRPr>
          </a:p>
        </p:txBody>
      </p:sp>
      <p:pic>
        <p:nvPicPr>
          <p:cNvPr id="2097209" name="图片 2097208" descr="本04图10-4"/>
          <p:cNvPicPr/>
          <p:nvPr/>
        </p:nvPicPr>
        <p:blipFill>
          <a:blip r:embed="rId1">
            <a:lum contrast="48000"/>
          </a:blip>
          <a:srcRect/>
          <a:stretch>
            <a:fillRect/>
          </a:stretch>
        </p:blipFill>
        <p:spPr>
          <a:xfrm rot="21540000">
            <a:off x="5337175" y="144462"/>
            <a:ext cx="3770312" cy="6669087"/>
          </a:xfrm>
          <a:prstGeom prst="rect">
            <a:avLst/>
          </a:prstGeom>
          <a:noFill/>
          <a:ln>
            <a:noFill/>
          </a:ln>
        </p:spPr>
      </p:pic>
      <p:sp>
        <p:nvSpPr>
          <p:cNvPr id="1048914" name="文本框 1048913"/>
          <p:cNvSpPr txBox="1"/>
          <p:nvPr/>
        </p:nvSpPr>
        <p:spPr>
          <a:xfrm>
            <a:off x="395287" y="2924175"/>
            <a:ext cx="4824412" cy="23082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b="1">
                <a:ea typeface="黑体" panose="02010609060101010101" pitchFamily="49" charset="-122"/>
              </a:rPr>
              <a:t>(1)</a:t>
            </a:r>
            <a:r>
              <a:rPr lang="zh-CN" altLang="en-US" sz="2400" b="1">
                <a:ea typeface="黑体" panose="02010609060101010101" pitchFamily="49" charset="-122"/>
              </a:rPr>
              <a:t>由于角度分布函数</a:t>
            </a:r>
            <a:r>
              <a:rPr lang="en-US" altLang="zh-CN" sz="2400" b="1">
                <a:ea typeface="黑体" panose="02010609060101010101" pitchFamily="49" charset="-122"/>
              </a:rPr>
              <a:t>Y</a:t>
            </a:r>
            <a:r>
              <a:rPr lang="zh-CN" altLang="en-US" sz="2400" b="1">
                <a:ea typeface="黑体" panose="02010609060101010101" pitchFamily="49" charset="-122"/>
              </a:rPr>
              <a:t>与主量子数</a:t>
            </a:r>
            <a:r>
              <a:rPr lang="en-US" altLang="zh-CN" sz="2400" b="1">
                <a:ea typeface="黑体" panose="02010609060101010101" pitchFamily="49" charset="-122"/>
              </a:rPr>
              <a:t>n</a:t>
            </a:r>
            <a:r>
              <a:rPr lang="zh-CN" altLang="en-US" sz="2400" b="1">
                <a:ea typeface="黑体" panose="02010609060101010101" pitchFamily="49" charset="-122"/>
              </a:rPr>
              <a:t>无关</a:t>
            </a:r>
            <a:r>
              <a:rPr lang="en-US" altLang="zh-CN" sz="2400" b="1">
                <a:ea typeface="黑体" panose="02010609060101010101" pitchFamily="49" charset="-122"/>
              </a:rPr>
              <a:t>,</a:t>
            </a:r>
            <a:r>
              <a:rPr lang="zh-CN" altLang="en-US" sz="2400" b="1">
                <a:ea typeface="黑体" panose="02010609060101010101" pitchFamily="49" charset="-122"/>
              </a:rPr>
              <a:t>因此当</a:t>
            </a:r>
            <a:r>
              <a:rPr lang="en-US" altLang="zh-CN" sz="2400" b="1" i="1">
                <a:ea typeface="黑体" panose="02010609060101010101" pitchFamily="49" charset="-122"/>
              </a:rPr>
              <a:t>l,m</a:t>
            </a:r>
            <a:r>
              <a:rPr lang="zh-CN" altLang="en-US" sz="2400" b="1">
                <a:ea typeface="黑体" panose="02010609060101010101" pitchFamily="49" charset="-122"/>
              </a:rPr>
              <a:t>相同时</a:t>
            </a:r>
            <a:r>
              <a:rPr lang="en-US" altLang="zh-CN" sz="2400" b="1">
                <a:ea typeface="黑体" panose="02010609060101010101" pitchFamily="49" charset="-122"/>
              </a:rPr>
              <a:t>,</a:t>
            </a:r>
            <a:r>
              <a:rPr lang="zh-CN" altLang="en-US" sz="2400" b="1">
                <a:ea typeface="黑体" panose="02010609060101010101" pitchFamily="49" charset="-122"/>
              </a:rPr>
              <a:t>原子轨道的角度分布图形是相同的</a:t>
            </a:r>
            <a:r>
              <a:rPr lang="en-US" altLang="zh-CN" sz="2400" b="1">
                <a:ea typeface="黑体" panose="02010609060101010101" pitchFamily="49" charset="-122"/>
              </a:rPr>
              <a:t>;</a:t>
            </a:r>
            <a:r>
              <a:rPr lang="zh-CN" altLang="en-US" sz="2400" b="1">
                <a:ea typeface="黑体" panose="02010609060101010101" pitchFamily="49" charset="-122"/>
              </a:rPr>
              <a:t>其中</a:t>
            </a:r>
            <a:r>
              <a:rPr lang="en-US" altLang="zh-CN" sz="2400" b="1">
                <a:solidFill>
                  <a:srgbClr val="FF0000"/>
                </a:solidFill>
                <a:ea typeface="黑体" panose="02010609060101010101" pitchFamily="49" charset="-122"/>
              </a:rPr>
              <a:t>s</a:t>
            </a:r>
            <a:r>
              <a:rPr lang="zh-CN" altLang="en-US" sz="2400" b="1">
                <a:solidFill>
                  <a:srgbClr val="FF0000"/>
                </a:solidFill>
                <a:ea typeface="黑体" panose="02010609060101010101" pitchFamily="49" charset="-122"/>
              </a:rPr>
              <a:t>型轨道无角度依赖性</a:t>
            </a:r>
            <a:r>
              <a:rPr lang="en-US" altLang="zh-CN" sz="2400" b="1">
                <a:solidFill>
                  <a:srgbClr val="FF0000"/>
                </a:solidFill>
                <a:ea typeface="黑体" panose="02010609060101010101" pitchFamily="49" charset="-122"/>
              </a:rPr>
              <a:t>(</a:t>
            </a:r>
            <a:r>
              <a:rPr lang="zh-CN" altLang="en-US" sz="2400" b="1">
                <a:solidFill>
                  <a:srgbClr val="FF0000"/>
                </a:solidFill>
                <a:ea typeface="黑体" panose="02010609060101010101" pitchFamily="49" charset="-122"/>
              </a:rPr>
              <a:t>球形对称</a:t>
            </a:r>
            <a:r>
              <a:rPr lang="en-US" altLang="zh-CN" sz="2400" b="1">
                <a:solidFill>
                  <a:srgbClr val="FF0000"/>
                </a:solidFill>
                <a:ea typeface="黑体" panose="02010609060101010101" pitchFamily="49" charset="-122"/>
              </a:rPr>
              <a:t>),p</a:t>
            </a:r>
            <a:r>
              <a:rPr lang="zh-CN" altLang="en-US" sz="2400" b="1">
                <a:solidFill>
                  <a:srgbClr val="FF0000"/>
                </a:solidFill>
                <a:ea typeface="黑体" panose="02010609060101010101" pitchFamily="49" charset="-122"/>
              </a:rPr>
              <a:t>型轨道呈“哑铃”形</a:t>
            </a:r>
            <a:r>
              <a:rPr lang="en-US" altLang="zh-CN" sz="2400" b="1">
                <a:solidFill>
                  <a:srgbClr val="FF0000"/>
                </a:solidFill>
                <a:ea typeface="黑体" panose="02010609060101010101" pitchFamily="49" charset="-122"/>
              </a:rPr>
              <a:t>(3</a:t>
            </a:r>
            <a:r>
              <a:rPr lang="zh-CN" altLang="en-US" sz="2400" b="1">
                <a:solidFill>
                  <a:srgbClr val="FF0000"/>
                </a:solidFill>
                <a:ea typeface="黑体" panose="02010609060101010101" pitchFamily="49" charset="-122"/>
              </a:rPr>
              <a:t>个方向</a:t>
            </a:r>
            <a:r>
              <a:rPr lang="en-US" altLang="zh-CN" sz="2400" b="1">
                <a:solidFill>
                  <a:srgbClr val="FF0000"/>
                </a:solidFill>
                <a:ea typeface="黑体" panose="02010609060101010101" pitchFamily="49" charset="-122"/>
              </a:rPr>
              <a:t>),d</a:t>
            </a:r>
            <a:r>
              <a:rPr lang="zh-CN" altLang="en-US" sz="2400" b="1">
                <a:solidFill>
                  <a:srgbClr val="FF0000"/>
                </a:solidFill>
                <a:ea typeface="黑体" panose="02010609060101010101" pitchFamily="49" charset="-122"/>
              </a:rPr>
              <a:t>型轨道呈“花瓣”形</a:t>
            </a:r>
            <a:r>
              <a:rPr lang="en-US" altLang="zh-CN" sz="2400" b="1">
                <a:solidFill>
                  <a:srgbClr val="FF0000"/>
                </a:solidFill>
                <a:ea typeface="黑体" panose="02010609060101010101" pitchFamily="49" charset="-122"/>
              </a:rPr>
              <a:t>(5</a:t>
            </a:r>
            <a:r>
              <a:rPr lang="zh-CN" altLang="en-US" sz="2400" b="1">
                <a:solidFill>
                  <a:srgbClr val="FF0000"/>
                </a:solidFill>
                <a:ea typeface="黑体" panose="02010609060101010101" pitchFamily="49" charset="-122"/>
              </a:rPr>
              <a:t>个方向</a:t>
            </a:r>
            <a:r>
              <a:rPr lang="en-US" altLang="zh-CN" sz="2400" b="1">
                <a:solidFill>
                  <a:srgbClr val="FF0000"/>
                </a:solidFill>
                <a:ea typeface="黑体" panose="02010609060101010101" pitchFamily="49" charset="-122"/>
              </a:rPr>
              <a:t>)</a:t>
            </a:r>
            <a:r>
              <a:rPr lang="en-US" altLang="zh-CN" sz="2400" b="1">
                <a:ea typeface="黑体" panose="02010609060101010101" pitchFamily="49" charset="-122"/>
              </a:rPr>
              <a:t>;</a:t>
            </a:r>
            <a:endParaRPr lang="en-US" altLang="zh-CN" sz="2400" b="1">
              <a:ea typeface="黑体" panose="02010609060101010101" pitchFamily="49" charset="-122"/>
            </a:endParaRPr>
          </a:p>
        </p:txBody>
      </p:sp>
      <p:sp>
        <p:nvSpPr>
          <p:cNvPr id="1048915" name="文本框 1048914"/>
          <p:cNvSpPr txBox="1"/>
          <p:nvPr/>
        </p:nvSpPr>
        <p:spPr>
          <a:xfrm>
            <a:off x="466725" y="5229225"/>
            <a:ext cx="4897437" cy="15525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b="1">
                <a:ea typeface="黑体" panose="02010609060101010101" pitchFamily="49" charset="-122"/>
              </a:rPr>
              <a:t>(2)</a:t>
            </a:r>
            <a:r>
              <a:rPr lang="zh-CN" altLang="en-US" sz="2400" b="1">
                <a:ea typeface="黑体" panose="02010609060101010101" pitchFamily="49" charset="-122"/>
              </a:rPr>
              <a:t>除</a:t>
            </a:r>
            <a:r>
              <a:rPr lang="en-US" altLang="zh-CN" sz="2400" b="1">
                <a:ea typeface="黑体" panose="02010609060101010101" pitchFamily="49" charset="-122"/>
              </a:rPr>
              <a:t>s</a:t>
            </a:r>
            <a:r>
              <a:rPr lang="zh-CN" altLang="en-US" sz="2400" b="1">
                <a:ea typeface="黑体" panose="02010609060101010101" pitchFamily="49" charset="-122"/>
              </a:rPr>
              <a:t>轨道外</a:t>
            </a:r>
            <a:r>
              <a:rPr lang="en-US" altLang="zh-CN" sz="2400" b="1">
                <a:ea typeface="黑体" panose="02010609060101010101" pitchFamily="49" charset="-122"/>
              </a:rPr>
              <a:t>,p,d,f</a:t>
            </a:r>
            <a:r>
              <a:rPr lang="zh-CN" altLang="en-US" sz="2400" b="1">
                <a:ea typeface="黑体" panose="02010609060101010101" pitchFamily="49" charset="-122"/>
              </a:rPr>
              <a:t>轨道的角度分布图均有“＋”“－”之分</a:t>
            </a:r>
            <a:r>
              <a:rPr lang="en-US" altLang="zh-CN" sz="2400" b="1">
                <a:ea typeface="黑体" panose="02010609060101010101" pitchFamily="49" charset="-122"/>
              </a:rPr>
              <a:t>, </a:t>
            </a:r>
            <a:r>
              <a:rPr lang="zh-CN" altLang="en-US" sz="2400" b="1">
                <a:ea typeface="黑体" panose="02010609060101010101" pitchFamily="49" charset="-122"/>
              </a:rPr>
              <a:t>表示状态函数</a:t>
            </a:r>
            <a:r>
              <a:rPr lang="el-GR" altLang="zh-CN" sz="2400" b="1">
                <a:ea typeface="黑体" panose="02010609060101010101" pitchFamily="49" charset="-122"/>
              </a:rPr>
              <a:t>ψ</a:t>
            </a:r>
            <a:r>
              <a:rPr lang="zh-CN" altLang="en-US" sz="2400" b="1">
                <a:ea typeface="黑体" panose="02010609060101010101" pitchFamily="49" charset="-122"/>
              </a:rPr>
              <a:t>在不同坐标或象限的值有正负之分。</a:t>
            </a:r>
            <a:r>
              <a:rPr lang="en-US" altLang="zh-CN" sz="2400" b="1">
                <a:ea typeface="黑体" panose="02010609060101010101" pitchFamily="49" charset="-122"/>
              </a:rPr>
              <a:t>这对成键方向极为重要;</a:t>
            </a:r>
            <a:endParaRPr lang="en-US" altLang="zh-CN" sz="2400" b="1">
              <a:ea typeface="黑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rot="0">
          <a:off x="0" y="0"/>
          <a:ext cx="0" cy="0"/>
          <a:chOff x="0" y="0"/>
          <a:chExt cx="0" cy="0"/>
        </a:xfrm>
      </p:grpSpPr>
      <p:sp>
        <p:nvSpPr>
          <p:cNvPr id="1048616" name="文本框 1048615"/>
          <p:cNvSpPr txBox="1"/>
          <p:nvPr/>
        </p:nvSpPr>
        <p:spPr>
          <a:xfrm>
            <a:off x="125412" y="404812"/>
            <a:ext cx="8893175" cy="1143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2. 1911</a:t>
            </a:r>
            <a:r>
              <a:rPr lang="zh-CN" altLang="en-US" sz="2800" b="1">
                <a:ea typeface="黑体" panose="02010609060101010101" pitchFamily="49" charset="-122"/>
              </a:rPr>
              <a:t>年</a:t>
            </a:r>
            <a:r>
              <a:rPr lang="en-US" altLang="zh-CN" sz="2800" b="1">
                <a:ea typeface="黑体" panose="02010609060101010101" pitchFamily="49" charset="-122"/>
              </a:rPr>
              <a:t>,</a:t>
            </a:r>
            <a:r>
              <a:rPr lang="zh-CN" altLang="en-US" sz="2800" b="1">
                <a:ea typeface="黑体" panose="02010609060101010101" pitchFamily="49" charset="-122"/>
              </a:rPr>
              <a:t>卢瑟福</a:t>
            </a:r>
            <a:r>
              <a:rPr lang="en-US" altLang="zh-CN" sz="2400" b="1">
                <a:ea typeface="微软雅黑" panose="020B0503020204020204" pitchFamily="34" charset="-122"/>
              </a:rPr>
              <a:t> </a:t>
            </a:r>
            <a:r>
              <a:rPr lang="zh-CN" altLang="en-US" sz="2800" b="1">
                <a:ea typeface="黑体" panose="02010609060101010101" pitchFamily="49" charset="-122"/>
              </a:rPr>
              <a:t>(英</a:t>
            </a:r>
            <a:r>
              <a:rPr lang="en-US" altLang="zh-CN" sz="2800" b="1">
                <a:ea typeface="黑体" panose="02010609060101010101" pitchFamily="49" charset="-122"/>
              </a:rPr>
              <a:t>)</a:t>
            </a:r>
            <a:r>
              <a:rPr lang="zh-CN" altLang="en-US" sz="2800" b="1">
                <a:ea typeface="黑体" panose="02010609060101010101" pitchFamily="49" charset="-122"/>
              </a:rPr>
              <a:t>以</a:t>
            </a:r>
            <a:r>
              <a:rPr lang="el-GR" altLang="zh-CN" sz="2800" b="1">
                <a:ea typeface="黑体" panose="02010609060101010101" pitchFamily="49" charset="-122"/>
              </a:rPr>
              <a:t>α</a:t>
            </a:r>
            <a:r>
              <a:rPr lang="zh-CN" altLang="en-US" sz="2800" b="1">
                <a:ea typeface="黑体" panose="02010609060101010101" pitchFamily="49" charset="-122"/>
              </a:rPr>
              <a:t>粒子散射实验为基础</a:t>
            </a:r>
            <a:r>
              <a:rPr lang="en-US" altLang="zh-CN" sz="2800" b="1">
                <a:ea typeface="黑体" panose="02010609060101010101" pitchFamily="49" charset="-122"/>
              </a:rPr>
              <a:t>,</a:t>
            </a:r>
            <a:r>
              <a:rPr lang="zh-CN" altLang="en-US" sz="2800" b="1">
                <a:ea typeface="黑体" panose="02010609060101010101" pitchFamily="49" charset="-122"/>
              </a:rPr>
              <a:t>提出原子  </a:t>
            </a:r>
            <a:endParaRPr lang="zh-CN" altLang="en-US" sz="2800" b="1">
              <a:ea typeface="黑体" panose="02010609060101010101" pitchFamily="49" charset="-122"/>
            </a:endParaRPr>
          </a:p>
          <a:p>
            <a:pPr marL="0" lvl="0" indent="0">
              <a:spcBef>
                <a:spcPct val="50000"/>
              </a:spcBef>
              <a:buFontTx/>
              <a:buNone/>
            </a:pPr>
            <a:r>
              <a:rPr lang="en-US" altLang="zh-CN" sz="2800" b="1">
                <a:ea typeface="黑体" panose="02010609060101010101" pitchFamily="49" charset="-122"/>
              </a:rPr>
              <a:t>    </a:t>
            </a:r>
            <a:r>
              <a:rPr lang="zh-CN" altLang="en-US" sz="2800" b="1">
                <a:ea typeface="黑体" panose="02010609060101010101" pitchFamily="49" charset="-122"/>
              </a:rPr>
              <a:t>结构的“行星模型”</a:t>
            </a:r>
            <a:r>
              <a:rPr lang="en-US" altLang="zh-CN" sz="2800" b="1">
                <a:ea typeface="黑体" panose="02010609060101010101" pitchFamily="49" charset="-122"/>
              </a:rPr>
              <a:t>.      </a:t>
            </a:r>
            <a:r>
              <a:rPr lang="zh-CN" altLang="en-US" sz="2800" b="1">
                <a:solidFill>
                  <a:srgbClr val="FF00FF"/>
                </a:solidFill>
                <a:ea typeface="黑体" panose="02010609060101010101" pitchFamily="49" charset="-122"/>
              </a:rPr>
              <a:t>近代原子结构研究的基础</a:t>
            </a:r>
            <a:endParaRPr lang="zh-CN" altLang="en-US" sz="2800" b="1">
              <a:solidFill>
                <a:srgbClr val="FF00FF"/>
              </a:solidFill>
              <a:ea typeface="黑体" panose="02010609060101010101" pitchFamily="49" charset="-122"/>
            </a:endParaRPr>
          </a:p>
        </p:txBody>
      </p:sp>
      <p:pic>
        <p:nvPicPr>
          <p:cNvPr id="2097161" name="图片 2097160"/>
          <p:cNvPicPr/>
          <p:nvPr/>
        </p:nvPicPr>
        <p:blipFill>
          <a:blip r:embed="rId1"/>
          <a:srcRect/>
          <a:stretch>
            <a:fillRect/>
          </a:stretch>
        </p:blipFill>
        <p:spPr>
          <a:xfrm>
            <a:off x="755650" y="1916112"/>
            <a:ext cx="2663825" cy="3330575"/>
          </a:xfrm>
          <a:prstGeom prst="rect">
            <a:avLst/>
          </a:prstGeom>
          <a:noFill/>
          <a:ln>
            <a:noFill/>
          </a:ln>
        </p:spPr>
      </p:pic>
      <p:sp>
        <p:nvSpPr>
          <p:cNvPr id="1048617" name="文本框 1048616"/>
          <p:cNvSpPr txBox="1"/>
          <p:nvPr/>
        </p:nvSpPr>
        <p:spPr>
          <a:xfrm>
            <a:off x="755650" y="5437187"/>
            <a:ext cx="6264275" cy="1341120"/>
          </a:xfrm>
          <a:prstGeom prst="rect">
            <a:avLst/>
          </a:prstGeom>
          <a:solidFill>
            <a:schemeClr val="accent1">
              <a:alpha val="43921"/>
            </a:schemeClr>
          </a:solid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b="1">
                <a:solidFill>
                  <a:srgbClr val="000000"/>
                </a:solidFill>
              </a:rPr>
              <a:t>Ernest Rutherford</a:t>
            </a:r>
            <a:endParaRPr lang="en-US" altLang="zh-CN" sz="2400" b="1">
              <a:solidFill>
                <a:srgbClr val="000000"/>
              </a:solidFill>
            </a:endParaRPr>
          </a:p>
          <a:p>
            <a:pPr marL="0" lvl="0" indent="0" eaLnBrk="1" latinLnBrk="1" hangingPunct="1">
              <a:spcBef>
                <a:spcPct val="50000"/>
              </a:spcBef>
              <a:buFontTx/>
              <a:buNone/>
            </a:pPr>
            <a:r>
              <a:rPr lang="en-US" altLang="zh-CN" sz="2400" b="1">
                <a:solidFill>
                  <a:srgbClr val="000000"/>
                </a:solidFill>
              </a:rPr>
              <a:t>(1871-1937) discovers the </a:t>
            </a:r>
            <a:r>
              <a:rPr lang="en-US" altLang="zh-CN" sz="2400" b="1">
                <a:solidFill>
                  <a:srgbClr val="FF0000"/>
                </a:solidFill>
              </a:rPr>
              <a:t>nucleus</a:t>
            </a:r>
            <a:r>
              <a:rPr lang="en-US" altLang="zh-CN" sz="2400" b="1">
                <a:solidFill>
                  <a:srgbClr val="000000"/>
                </a:solidFill>
              </a:rPr>
              <a:t> of an atom.</a:t>
            </a:r>
            <a:endParaRPr lang="en-US" altLang="zh-CN" sz="2400" b="1">
              <a:solidFill>
                <a:srgbClr val="000000"/>
              </a:solidFill>
            </a:endParaRPr>
          </a:p>
        </p:txBody>
      </p:sp>
      <p:sp>
        <p:nvSpPr>
          <p:cNvPr id="1048618" name="矩形 1048617"/>
          <p:cNvSpPr/>
          <p:nvPr/>
        </p:nvSpPr>
        <p:spPr>
          <a:xfrm>
            <a:off x="4211637" y="3028950"/>
            <a:ext cx="2430780" cy="94234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Clr>
                <a:srgbClr val="127FB8"/>
              </a:buClr>
              <a:buFontTx/>
              <a:buNone/>
            </a:pPr>
            <a:r>
              <a:rPr lang="zh-CN" altLang="en-US" sz="2800">
                <a:ea typeface="微软雅黑" panose="020B0503020204020204" pitchFamily="34" charset="-122"/>
              </a:rPr>
              <a:t>原子有核模型</a:t>
            </a:r>
            <a:endParaRPr lang="zh-CN" altLang="en-US" sz="2800">
              <a:ea typeface="微软雅黑" panose="020B0503020204020204" pitchFamily="34" charset="-122"/>
            </a:endParaRPr>
          </a:p>
          <a:p>
            <a:pPr marL="0" lvl="0" indent="0">
              <a:spcBef>
                <a:spcPct val="0"/>
              </a:spcBef>
              <a:buClr>
                <a:srgbClr val="127FB8"/>
              </a:buClr>
              <a:buFontTx/>
              <a:buNone/>
            </a:pPr>
            <a:r>
              <a:rPr lang="en-US" altLang="zh-CN" sz="2800">
                <a:ea typeface="微软雅黑" panose="020B0503020204020204" pitchFamily="34" charset="-122"/>
              </a:rPr>
              <a:t>nuclear model</a:t>
            </a:r>
            <a:endParaRPr lang="en-US" altLang="zh-CN" sz="2800">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66" name=""/>
        <p:cNvGrpSpPr/>
        <p:nvPr/>
      </p:nvGrpSpPr>
      <p:grpSpPr>
        <a:xfrm rot="0">
          <a:off x="0" y="0"/>
          <a:ext cx="0" cy="0"/>
          <a:chOff x="0" y="0"/>
          <a:chExt cx="0" cy="0"/>
        </a:xfrm>
      </p:grpSpPr>
      <p:sp>
        <p:nvSpPr>
          <p:cNvPr id="1048916" name="文本框 1048915"/>
          <p:cNvSpPr txBox="1"/>
          <p:nvPr/>
        </p:nvSpPr>
        <p:spPr>
          <a:xfrm>
            <a:off x="250825" y="106362"/>
            <a:ext cx="8685212"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ea typeface="黑体" panose="02010609060101010101" pitchFamily="49" charset="-122"/>
              </a:rPr>
              <a:t>(</a:t>
            </a:r>
            <a:r>
              <a:rPr lang="zh-CN" altLang="en-US" sz="2800" b="1">
                <a:ea typeface="黑体" panose="02010609060101010101" pitchFamily="49" charset="-122"/>
              </a:rPr>
              <a:t>二</a:t>
            </a:r>
            <a:r>
              <a:rPr lang="en-US" altLang="zh-CN" sz="2800" b="1">
                <a:ea typeface="黑体" panose="02010609060101010101" pitchFamily="49" charset="-122"/>
              </a:rPr>
              <a:t>)</a:t>
            </a:r>
            <a:r>
              <a:rPr lang="zh-CN" altLang="en-US" sz="2800" b="1">
                <a:ea typeface="黑体" panose="02010609060101010101" pitchFamily="49" charset="-122"/>
              </a:rPr>
              <a:t>波函数平方</a:t>
            </a:r>
            <a:r>
              <a:rPr lang="el-GR" altLang="zh-CN" sz="2800" b="1" i="1">
                <a:ea typeface="黑体" panose="02010609060101010101" pitchFamily="49" charset="-122"/>
              </a:rPr>
              <a:t>ψ</a:t>
            </a:r>
            <a:r>
              <a:rPr lang="en-US" altLang="zh-CN" sz="2800" b="1" i="1" baseline="30000">
                <a:ea typeface="黑体" panose="02010609060101010101" pitchFamily="49" charset="-122"/>
              </a:rPr>
              <a:t>2</a:t>
            </a:r>
            <a:r>
              <a:rPr lang="en-US" altLang="zh-CN" sz="2800" b="1">
                <a:ea typeface="黑体" panose="02010609060101010101" pitchFamily="49" charset="-122"/>
              </a:rPr>
              <a:t>(</a:t>
            </a:r>
            <a:r>
              <a:rPr lang="el-GR" altLang="zh-CN" sz="2800" b="1" i="1">
                <a:ea typeface="黑体" panose="02010609060101010101" pitchFamily="49" charset="-122"/>
              </a:rPr>
              <a:t>r,θ</a:t>
            </a:r>
            <a:r>
              <a:rPr lang="en-US" altLang="zh-CN" sz="2800" b="1" i="1">
                <a:ea typeface="黑体" panose="02010609060101010101" pitchFamily="49" charset="-122"/>
              </a:rPr>
              <a:t>,</a:t>
            </a:r>
            <a:r>
              <a:rPr lang="el-GR" altLang="zh-CN" sz="2800" b="1" i="1">
                <a:ea typeface="黑体" panose="02010609060101010101" pitchFamily="49" charset="-122"/>
                <a:sym typeface="Symbol" panose="05050102010706020507" pitchFamily="18" charset="2"/>
              </a:rPr>
              <a:t></a:t>
            </a:r>
            <a:r>
              <a:rPr lang="en-US" altLang="zh-CN" sz="2800" b="1" i="1">
                <a:ea typeface="黑体" panose="02010609060101010101" pitchFamily="49" charset="-122"/>
                <a:sym typeface="Symbol" panose="05050102010706020507" pitchFamily="18" charset="2"/>
              </a:rPr>
              <a:t> </a:t>
            </a:r>
            <a:r>
              <a:rPr lang="zh-CN" altLang="en-US" sz="2800" b="1">
                <a:ea typeface="黑体" panose="02010609060101010101" pitchFamily="49" charset="-122"/>
              </a:rPr>
              <a:t>)的角度分布</a:t>
            </a:r>
            <a:endParaRPr lang="zh-CN" altLang="en-US" sz="2800" b="1">
              <a:ea typeface="黑体" panose="02010609060101010101" pitchFamily="49" charset="-122"/>
            </a:endParaRPr>
          </a:p>
        </p:txBody>
      </p:sp>
      <p:sp>
        <p:nvSpPr>
          <p:cNvPr id="1048917" name="文本框 1048916"/>
          <p:cNvSpPr txBox="1"/>
          <p:nvPr/>
        </p:nvSpPr>
        <p:spPr>
          <a:xfrm>
            <a:off x="468312" y="549275"/>
            <a:ext cx="2808287" cy="39354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ea typeface="黑体" panose="02010609060101010101" pitchFamily="49" charset="-122"/>
              </a:rPr>
              <a:t>1.</a:t>
            </a:r>
            <a:r>
              <a:rPr lang="zh-CN" altLang="en-US" sz="2800" b="1">
                <a:ea typeface="黑体" panose="02010609060101010101" pitchFamily="49" charset="-122"/>
              </a:rPr>
              <a:t>波函数平方</a:t>
            </a:r>
            <a:r>
              <a:rPr lang="el-GR" altLang="zh-CN" sz="2800" b="1" i="1">
                <a:ea typeface="黑体" panose="02010609060101010101" pitchFamily="49" charset="-122"/>
              </a:rPr>
              <a:t>ψ</a:t>
            </a:r>
            <a:r>
              <a:rPr lang="en-US" altLang="zh-CN" sz="2800" b="1" i="1" baseline="30000">
                <a:ea typeface="黑体" panose="02010609060101010101" pitchFamily="49" charset="-122"/>
              </a:rPr>
              <a:t>2</a:t>
            </a:r>
            <a:r>
              <a:rPr lang="en-US" altLang="zh-CN" sz="2800" b="1">
                <a:ea typeface="黑体" panose="02010609060101010101" pitchFamily="49" charset="-122"/>
              </a:rPr>
              <a:t>(</a:t>
            </a:r>
            <a:r>
              <a:rPr lang="el-GR" altLang="zh-CN" sz="2800" b="1" i="1">
                <a:ea typeface="黑体" panose="02010609060101010101" pitchFamily="49" charset="-122"/>
              </a:rPr>
              <a:t>r,θ</a:t>
            </a:r>
            <a:r>
              <a:rPr lang="en-US" altLang="zh-CN" sz="2800" b="1" i="1">
                <a:ea typeface="黑体" panose="02010609060101010101" pitchFamily="49" charset="-122"/>
              </a:rPr>
              <a:t>,</a:t>
            </a:r>
            <a:r>
              <a:rPr lang="el-GR" altLang="zh-CN" sz="2800" b="1" i="1">
                <a:ea typeface="黑体" panose="02010609060101010101" pitchFamily="49" charset="-122"/>
                <a:sym typeface="Symbol" panose="05050102010706020507" pitchFamily="18" charset="2"/>
              </a:rPr>
              <a:t></a:t>
            </a:r>
            <a:r>
              <a:rPr lang="en-US" altLang="zh-CN" sz="2800" b="1" i="1">
                <a:ea typeface="黑体" panose="02010609060101010101" pitchFamily="49" charset="-122"/>
              </a:rPr>
              <a:t> </a:t>
            </a:r>
            <a:r>
              <a:rPr lang="en-US" altLang="zh-CN" sz="2800" b="1">
                <a:ea typeface="黑体" panose="02010609060101010101" pitchFamily="49" charset="-122"/>
              </a:rPr>
              <a:t>) </a:t>
            </a:r>
            <a:r>
              <a:rPr lang="zh-CN" altLang="en-US" sz="2800" b="1">
                <a:ea typeface="黑体" panose="02010609060101010101" pitchFamily="49" charset="-122"/>
              </a:rPr>
              <a:t>的物理意义为</a:t>
            </a:r>
            <a:r>
              <a:rPr lang="zh-CN" altLang="en-US" sz="2800" b="1">
                <a:solidFill>
                  <a:srgbClr val="FF00FF"/>
                </a:solidFill>
                <a:ea typeface="黑体" panose="02010609060101010101" pitchFamily="49" charset="-122"/>
              </a:rPr>
              <a:t>核外空间某点</a:t>
            </a:r>
            <a:r>
              <a:rPr lang="zh-CN" altLang="en-US" sz="2800" b="1">
                <a:solidFill>
                  <a:srgbClr val="FF00FF"/>
                </a:solidFill>
                <a:ea typeface="黑体" panose="02010609060101010101" pitchFamily="49" charset="-122"/>
              </a:rPr>
              <a:t>电子出现的概率密度</a:t>
            </a:r>
            <a:r>
              <a:rPr lang="en-US" altLang="zh-CN" sz="2800" b="1">
                <a:ea typeface="黑体" panose="02010609060101010101" pitchFamily="49" charset="-122"/>
              </a:rPr>
              <a:t>,</a:t>
            </a:r>
            <a:r>
              <a:rPr lang="zh-CN" altLang="en-US" sz="2800" b="1">
                <a:ea typeface="黑体" panose="02010609060101010101" pitchFamily="49" charset="-122"/>
              </a:rPr>
              <a:t>与电子云密度相对应</a:t>
            </a:r>
            <a:r>
              <a:rPr lang="en-US" altLang="zh-CN" sz="2800" b="1">
                <a:ea typeface="黑体" panose="02010609060101010101" pitchFamily="49" charset="-122"/>
              </a:rPr>
              <a:t>.</a:t>
            </a:r>
            <a:r>
              <a:rPr lang="zh-CN" altLang="en-US" sz="2800" b="1">
                <a:ea typeface="黑体" panose="02010609060101010101" pitchFamily="49" charset="-122"/>
              </a:rPr>
              <a:t>图解也需分解为</a:t>
            </a:r>
            <a:r>
              <a:rPr lang="en-US" altLang="zh-CN" sz="2800" b="1" i="1">
                <a:ea typeface="黑体" panose="02010609060101010101" pitchFamily="49" charset="-122"/>
              </a:rPr>
              <a:t>R</a:t>
            </a:r>
            <a:r>
              <a:rPr lang="en-US" altLang="zh-CN" sz="2800" b="1" i="1" baseline="30000">
                <a:ea typeface="黑体" panose="02010609060101010101" pitchFamily="49" charset="-122"/>
              </a:rPr>
              <a:t>2</a:t>
            </a:r>
            <a:r>
              <a:rPr lang="en-US" altLang="zh-CN" sz="2800" b="1" i="1">
                <a:ea typeface="黑体" panose="02010609060101010101" pitchFamily="49" charset="-122"/>
              </a:rPr>
              <a:t>(r)</a:t>
            </a:r>
            <a:r>
              <a:rPr lang="zh-CN" altLang="en-US" sz="2800" b="1">
                <a:ea typeface="黑体" panose="02010609060101010101" pitchFamily="49" charset="-122"/>
              </a:rPr>
              <a:t>和</a:t>
            </a:r>
            <a:r>
              <a:rPr lang="en-US" altLang="zh-CN" sz="2800" b="1" i="1">
                <a:ea typeface="黑体" panose="02010609060101010101" pitchFamily="49" charset="-122"/>
              </a:rPr>
              <a:t>Y</a:t>
            </a:r>
            <a:r>
              <a:rPr lang="en-US" altLang="zh-CN" sz="2800" b="1" i="1" baseline="30000">
                <a:ea typeface="黑体" panose="02010609060101010101" pitchFamily="49" charset="-122"/>
              </a:rPr>
              <a:t>2</a:t>
            </a:r>
            <a:r>
              <a:rPr lang="en-US" altLang="zh-CN" sz="2800" b="1">
                <a:ea typeface="黑体" panose="02010609060101010101" pitchFamily="49" charset="-122"/>
              </a:rPr>
              <a:t>(</a:t>
            </a:r>
            <a:r>
              <a:rPr lang="el-GR" altLang="zh-CN" sz="2800" b="1" i="1">
                <a:ea typeface="黑体" panose="02010609060101010101" pitchFamily="49" charset="-122"/>
              </a:rPr>
              <a:t>θ</a:t>
            </a:r>
            <a:r>
              <a:rPr lang="en-US" altLang="zh-CN" sz="2800" b="1" i="1">
                <a:ea typeface="黑体" panose="02010609060101010101" pitchFamily="49" charset="-122"/>
              </a:rPr>
              <a:t>,</a:t>
            </a:r>
            <a:r>
              <a:rPr lang="el-GR" altLang="zh-CN" sz="2800" b="1" i="1">
                <a:ea typeface="黑体" panose="02010609060101010101" pitchFamily="49" charset="-122"/>
                <a:sym typeface="Symbol" panose="05050102010706020507" pitchFamily="18" charset="2"/>
              </a:rPr>
              <a:t></a:t>
            </a:r>
            <a:r>
              <a:rPr lang="en-US" altLang="zh-CN" sz="2800" b="1">
                <a:ea typeface="黑体" panose="02010609060101010101" pitchFamily="49" charset="-122"/>
              </a:rPr>
              <a:t>)</a:t>
            </a:r>
            <a:r>
              <a:rPr lang="zh-CN" altLang="en-US" sz="2800" b="1">
                <a:ea typeface="黑体" panose="02010609060101010101" pitchFamily="49" charset="-122"/>
              </a:rPr>
              <a:t>两函数的积</a:t>
            </a:r>
            <a:r>
              <a:rPr lang="en-US" altLang="zh-CN" sz="2800" b="1">
                <a:ea typeface="黑体" panose="02010609060101010101" pitchFamily="49" charset="-122"/>
              </a:rPr>
              <a:t>.</a:t>
            </a:r>
            <a:endParaRPr lang="en-US" altLang="zh-CN" sz="2800" b="1">
              <a:ea typeface="黑体" panose="02010609060101010101" pitchFamily="49" charset="-122"/>
            </a:endParaRPr>
          </a:p>
        </p:txBody>
      </p:sp>
      <p:pic>
        <p:nvPicPr>
          <p:cNvPr id="2097210" name="图片 2097209" descr="本04图10-5"/>
          <p:cNvPicPr/>
          <p:nvPr/>
        </p:nvPicPr>
        <p:blipFill>
          <a:blip r:embed="rId1">
            <a:clrChange>
              <a:clrFrom>
                <a:srgbClr val="E2DED5"/>
              </a:clrFrom>
              <a:clrTo>
                <a:srgbClr val="E2DED5">
                  <a:alpha val="0"/>
                </a:srgbClr>
              </a:clrTo>
            </a:clrChange>
            <a:lum contrast="48000"/>
          </a:blip>
          <a:srcRect r="2197"/>
          <a:stretch>
            <a:fillRect/>
          </a:stretch>
        </p:blipFill>
        <p:spPr>
          <a:xfrm>
            <a:off x="3419475" y="641350"/>
            <a:ext cx="5724525" cy="6172200"/>
          </a:xfrm>
          <a:prstGeom prst="rect">
            <a:avLst/>
          </a:prstGeom>
          <a:noFill/>
          <a:ln>
            <a:noFill/>
          </a:ln>
        </p:spPr>
      </p:pic>
      <p:sp>
        <p:nvSpPr>
          <p:cNvPr id="1048918" name="文本框 1048917"/>
          <p:cNvSpPr txBox="1"/>
          <p:nvPr/>
        </p:nvSpPr>
        <p:spPr>
          <a:xfrm>
            <a:off x="466725" y="4508500"/>
            <a:ext cx="2952750" cy="222726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800" b="1">
                <a:ea typeface="黑体" panose="02010609060101010101" pitchFamily="49" charset="-122"/>
              </a:rPr>
              <a:t>2.</a:t>
            </a:r>
            <a:r>
              <a:rPr lang="zh-CN" altLang="en-US" sz="2800" b="1">
                <a:ea typeface="黑体" panose="02010609060101010101" pitchFamily="49" charset="-122"/>
              </a:rPr>
              <a:t>电子云的角度分布图是</a:t>
            </a:r>
            <a:r>
              <a:rPr lang="zh-CN" altLang="en-US" sz="2800" b="1">
                <a:solidFill>
                  <a:srgbClr val="FF00FF"/>
                </a:solidFill>
                <a:ea typeface="黑体" panose="02010609060101010101" pitchFamily="49" charset="-122"/>
              </a:rPr>
              <a:t>电子概率密度的角函数</a:t>
            </a:r>
            <a:r>
              <a:rPr lang="en-US" altLang="zh-CN" sz="2800" b="1" i="1">
                <a:solidFill>
                  <a:srgbClr val="FF00FF"/>
                </a:solidFill>
                <a:ea typeface="黑体" panose="02010609060101010101" pitchFamily="49" charset="-122"/>
              </a:rPr>
              <a:t>Y</a:t>
            </a:r>
            <a:r>
              <a:rPr lang="en-US" altLang="zh-CN" sz="2800" b="1" i="1" baseline="30000">
                <a:solidFill>
                  <a:srgbClr val="FF00FF"/>
                </a:solidFill>
                <a:ea typeface="黑体" panose="02010609060101010101" pitchFamily="49" charset="-122"/>
              </a:rPr>
              <a:t>2</a:t>
            </a:r>
            <a:r>
              <a:rPr lang="en-US" altLang="zh-CN" sz="2800" b="1">
                <a:solidFill>
                  <a:srgbClr val="FF00FF"/>
                </a:solidFill>
                <a:ea typeface="黑体" panose="02010609060101010101" pitchFamily="49" charset="-122"/>
              </a:rPr>
              <a:t>(</a:t>
            </a:r>
            <a:r>
              <a:rPr lang="el-GR" altLang="zh-CN" sz="2800" b="1" i="1">
                <a:solidFill>
                  <a:srgbClr val="FF00FF"/>
                </a:solidFill>
                <a:ea typeface="黑体" panose="02010609060101010101" pitchFamily="49" charset="-122"/>
              </a:rPr>
              <a:t>θ</a:t>
            </a:r>
            <a:r>
              <a:rPr lang="en-US" altLang="zh-CN" sz="2800" b="1" i="1">
                <a:solidFill>
                  <a:srgbClr val="FF00FF"/>
                </a:solidFill>
                <a:ea typeface="黑体" panose="02010609060101010101" pitchFamily="49" charset="-122"/>
              </a:rPr>
              <a:t>,</a:t>
            </a:r>
            <a:r>
              <a:rPr lang="el-GR" altLang="zh-CN" sz="2800" b="1" i="1">
                <a:solidFill>
                  <a:srgbClr val="FF00FF"/>
                </a:solidFill>
                <a:ea typeface="黑体" panose="02010609060101010101" pitchFamily="49" charset="-122"/>
                <a:sym typeface="Symbol" panose="05050102010706020507" pitchFamily="18" charset="2"/>
              </a:rPr>
              <a:t></a:t>
            </a:r>
            <a:r>
              <a:rPr lang="en-US" altLang="zh-CN" sz="2800" b="1" i="1">
                <a:solidFill>
                  <a:srgbClr val="FF00FF"/>
                </a:solidFill>
                <a:ea typeface="黑体" panose="02010609060101010101" pitchFamily="49" charset="-122"/>
                <a:sym typeface="Symbol" panose="05050102010706020507" pitchFamily="18" charset="2"/>
              </a:rPr>
              <a:t> </a:t>
            </a:r>
            <a:r>
              <a:rPr lang="en-US" altLang="zh-CN" sz="2800" b="1">
                <a:solidFill>
                  <a:srgbClr val="FF00FF"/>
                </a:solidFill>
                <a:ea typeface="黑体" panose="02010609060101010101" pitchFamily="49" charset="-122"/>
              </a:rPr>
              <a:t>) </a:t>
            </a:r>
            <a:r>
              <a:rPr lang="zh-CN" altLang="en-US" sz="2800" b="1">
                <a:ea typeface="黑体" panose="02010609060101010101" pitchFamily="49" charset="-122"/>
              </a:rPr>
              <a:t>随角度</a:t>
            </a:r>
            <a:r>
              <a:rPr lang="en-US" altLang="zh-CN" sz="2800" b="1">
                <a:ea typeface="黑体" panose="02010609060101010101" pitchFamily="49" charset="-122"/>
              </a:rPr>
              <a:t>(</a:t>
            </a:r>
            <a:r>
              <a:rPr lang="el-GR" altLang="zh-CN" sz="2800" b="1" i="1"/>
              <a:t>θ</a:t>
            </a:r>
            <a:r>
              <a:rPr lang="en-US" altLang="zh-CN" sz="2800" b="1" i="1"/>
              <a:t>,</a:t>
            </a:r>
            <a:r>
              <a:rPr lang="el-GR" altLang="zh-CN" sz="2800" b="1" i="1">
                <a:sym typeface="Symbol" panose="05050102010706020507" pitchFamily="18" charset="2"/>
              </a:rPr>
              <a:t></a:t>
            </a:r>
            <a:r>
              <a:rPr lang="en-US" altLang="zh-CN" sz="2800">
                <a:sym typeface="Symbol" panose="05050102010706020507" pitchFamily="18" charset="2"/>
              </a:rPr>
              <a:t> </a:t>
            </a:r>
            <a:r>
              <a:rPr lang="zh-CN" altLang="en-US" sz="2800" b="1">
                <a:ea typeface="黑体" panose="02010609060101010101" pitchFamily="49" charset="-122"/>
              </a:rPr>
              <a:t>)变化</a:t>
            </a:r>
            <a:r>
              <a:rPr lang="en-US" altLang="zh-CN" sz="2800" b="1">
                <a:ea typeface="黑体" panose="02010609060101010101" pitchFamily="49" charset="-122"/>
              </a:rPr>
              <a:t>的图形.</a:t>
            </a:r>
            <a:endParaRPr lang="en-US" altLang="zh-CN" sz="2800" b="1">
              <a:ea typeface="黑体" panose="02010609060101010101"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rot="0">
          <a:off x="0" y="0"/>
          <a:ext cx="0" cy="0"/>
          <a:chOff x="0" y="0"/>
          <a:chExt cx="0" cy="0"/>
        </a:xfrm>
      </p:grpSpPr>
      <p:pic>
        <p:nvPicPr>
          <p:cNvPr id="2097211" name="图片 2097210" descr="本04图10-6"/>
          <p:cNvPicPr/>
          <p:nvPr/>
        </p:nvPicPr>
        <p:blipFill>
          <a:blip r:embed="rId1">
            <a:lum contrast="66000"/>
          </a:blip>
          <a:srcRect/>
          <a:stretch>
            <a:fillRect/>
          </a:stretch>
        </p:blipFill>
        <p:spPr>
          <a:xfrm rot="21540000">
            <a:off x="250825" y="233362"/>
            <a:ext cx="3605212" cy="6624637"/>
          </a:xfrm>
          <a:prstGeom prst="rect">
            <a:avLst/>
          </a:prstGeom>
          <a:noFill/>
          <a:ln>
            <a:noFill/>
          </a:ln>
        </p:spPr>
      </p:pic>
      <p:sp>
        <p:nvSpPr>
          <p:cNvPr id="1048919" name="文本框 1048918"/>
          <p:cNvSpPr txBox="1"/>
          <p:nvPr/>
        </p:nvSpPr>
        <p:spPr>
          <a:xfrm>
            <a:off x="3203575" y="260350"/>
            <a:ext cx="5519737"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ea typeface="黑体" panose="02010609060101010101" pitchFamily="49" charset="-122"/>
                <a:sym typeface="Symbol" panose="05050102010706020507" pitchFamily="18" charset="2"/>
              </a:rPr>
              <a:t>(</a:t>
            </a:r>
            <a:r>
              <a:rPr lang="zh-CN" altLang="en-US" b="1">
                <a:ea typeface="黑体" panose="02010609060101010101" pitchFamily="49" charset="-122"/>
                <a:sym typeface="Symbol" panose="05050102010706020507" pitchFamily="18" charset="2"/>
              </a:rPr>
              <a:t>三</a:t>
            </a:r>
            <a:r>
              <a:rPr lang="en-US" altLang="zh-CN" b="1">
                <a:ea typeface="黑体" panose="02010609060101010101" pitchFamily="49" charset="-122"/>
                <a:sym typeface="Symbol" panose="05050102010706020507" pitchFamily="18" charset="2"/>
              </a:rPr>
              <a:t>)</a:t>
            </a:r>
            <a:r>
              <a:rPr lang="zh-CN" altLang="en-US" b="1">
                <a:ea typeface="黑体" panose="02010609060101010101" pitchFamily="49" charset="-122"/>
                <a:sym typeface="Symbol" panose="05050102010706020507" pitchFamily="18" charset="2"/>
              </a:rPr>
              <a:t>、与</a:t>
            </a:r>
            <a:r>
              <a:rPr lang="en-US" altLang="zh-CN" b="1" baseline="30000">
                <a:ea typeface="黑体" panose="02010609060101010101" pitchFamily="49" charset="-122"/>
                <a:sym typeface="Symbol" panose="05050102010706020507" pitchFamily="18" charset="2"/>
              </a:rPr>
              <a:t>2</a:t>
            </a:r>
            <a:r>
              <a:rPr lang="zh-CN" altLang="en-US" b="1">
                <a:ea typeface="黑体" panose="02010609060101010101" pitchFamily="49" charset="-122"/>
                <a:sym typeface="Symbol" panose="05050102010706020507" pitchFamily="18" charset="2"/>
              </a:rPr>
              <a:t>角度分布图对比</a:t>
            </a:r>
            <a:endParaRPr lang="zh-CN" altLang="en-US" b="1">
              <a:ea typeface="黑体" panose="02010609060101010101" pitchFamily="49" charset="-122"/>
              <a:sym typeface="Symbol" panose="05050102010706020507" pitchFamily="18" charset="2"/>
            </a:endParaRPr>
          </a:p>
        </p:txBody>
      </p:sp>
      <p:sp>
        <p:nvSpPr>
          <p:cNvPr id="1048920" name="文本框 1048919"/>
          <p:cNvSpPr txBox="1"/>
          <p:nvPr/>
        </p:nvSpPr>
        <p:spPr>
          <a:xfrm>
            <a:off x="3779837" y="1125537"/>
            <a:ext cx="5040312" cy="20415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ea typeface="黑体" panose="02010609060101010101" pitchFamily="49" charset="-122"/>
              </a:rPr>
              <a:t>(1)</a:t>
            </a:r>
            <a:r>
              <a:rPr lang="zh-CN" altLang="en-US" b="1">
                <a:ea typeface="黑体" panose="02010609060101010101" pitchFamily="49" charset="-122"/>
              </a:rPr>
              <a:t>除</a:t>
            </a:r>
            <a:r>
              <a:rPr lang="en-US" altLang="zh-CN" b="1">
                <a:ea typeface="黑体" panose="02010609060101010101" pitchFamily="49" charset="-122"/>
              </a:rPr>
              <a:t>s</a:t>
            </a:r>
            <a:r>
              <a:rPr lang="zh-CN" altLang="en-US" b="1">
                <a:ea typeface="黑体" panose="02010609060101010101" pitchFamily="49" charset="-122"/>
              </a:rPr>
              <a:t>轨道外</a:t>
            </a:r>
            <a:r>
              <a:rPr lang="en-US" altLang="zh-CN" b="1">
                <a:ea typeface="黑体" panose="02010609060101010101" pitchFamily="49" charset="-122"/>
              </a:rPr>
              <a:t>,</a:t>
            </a:r>
            <a:r>
              <a:rPr lang="zh-CN" altLang="en-US" b="1">
                <a:ea typeface="黑体" panose="02010609060101010101" pitchFamily="49" charset="-122"/>
              </a:rPr>
              <a:t>波函数的角度分布图有正负之分</a:t>
            </a:r>
            <a:r>
              <a:rPr lang="en-US" altLang="zh-CN" b="1">
                <a:ea typeface="黑体" panose="02010609060101010101" pitchFamily="49" charset="-122"/>
              </a:rPr>
              <a:t>,</a:t>
            </a:r>
            <a:r>
              <a:rPr lang="zh-CN" altLang="en-US" b="1">
                <a:ea typeface="黑体" panose="02010609060101010101" pitchFamily="49" charset="-122"/>
              </a:rPr>
              <a:t>而电子云角度分布图中没有正负区域的差别</a:t>
            </a:r>
            <a:r>
              <a:rPr lang="en-US" altLang="zh-CN" b="1">
                <a:ea typeface="黑体" panose="02010609060101010101" pitchFamily="49" charset="-122"/>
              </a:rPr>
              <a:t>;</a:t>
            </a:r>
            <a:endParaRPr lang="en-US" altLang="zh-CN" b="1">
              <a:ea typeface="黑体" panose="02010609060101010101" pitchFamily="49" charset="-122"/>
            </a:endParaRPr>
          </a:p>
        </p:txBody>
      </p:sp>
      <p:sp>
        <p:nvSpPr>
          <p:cNvPr id="1048921" name="文本框 1048920"/>
          <p:cNvSpPr txBox="1"/>
          <p:nvPr/>
        </p:nvSpPr>
        <p:spPr>
          <a:xfrm>
            <a:off x="3924300" y="3357562"/>
            <a:ext cx="4800600" cy="206216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ea typeface="黑体" panose="02010609060101010101" pitchFamily="49" charset="-122"/>
              </a:rPr>
              <a:t>(2)</a:t>
            </a:r>
            <a:r>
              <a:rPr lang="zh-CN" altLang="en-US" b="1">
                <a:ea typeface="黑体" panose="02010609060101010101" pitchFamily="49" charset="-122"/>
              </a:rPr>
              <a:t>电子云角度分布图相对轨道的角度分布图要“</a:t>
            </a:r>
            <a:r>
              <a:rPr lang="en-US" altLang="zh-CN" b="1">
                <a:solidFill>
                  <a:srgbClr val="FF00FF"/>
                </a:solidFill>
                <a:ea typeface="黑体" panose="02010609060101010101" pitchFamily="49" charset="-122"/>
              </a:rPr>
              <a:t>狭窄(</a:t>
            </a:r>
            <a:r>
              <a:rPr lang="zh-CN" altLang="en-US" b="1">
                <a:solidFill>
                  <a:srgbClr val="FF00FF"/>
                </a:solidFill>
                <a:ea typeface="黑体" panose="02010609060101010101" pitchFamily="49" charset="-122"/>
              </a:rPr>
              <a:t>轨胖云瘦</a:t>
            </a:r>
            <a:r>
              <a:rPr lang="en-US" altLang="zh-CN" b="1">
                <a:solidFill>
                  <a:srgbClr val="FF00FF"/>
                </a:solidFill>
                <a:ea typeface="黑体" panose="02010609060101010101" pitchFamily="49" charset="-122"/>
              </a:rPr>
              <a:t>)</a:t>
            </a:r>
            <a:r>
              <a:rPr lang="zh-CN" altLang="en-US" b="1">
                <a:ea typeface="黑体" panose="02010609060101010101" pitchFamily="49" charset="-122"/>
              </a:rPr>
              <a:t>”一些</a:t>
            </a:r>
            <a:r>
              <a:rPr lang="en-US" altLang="zh-CN" b="1">
                <a:ea typeface="黑体" panose="02010609060101010101" pitchFamily="49" charset="-122"/>
              </a:rPr>
              <a:t>,</a:t>
            </a:r>
            <a:r>
              <a:rPr lang="zh-CN" altLang="en-US" b="1">
                <a:ea typeface="黑体" panose="02010609060101010101" pitchFamily="49" charset="-122"/>
              </a:rPr>
              <a:t>因为角度分布函数</a:t>
            </a:r>
            <a:r>
              <a:rPr lang="en-US" altLang="zh-CN" b="1">
                <a:ea typeface="黑体" panose="02010609060101010101" pitchFamily="49" charset="-122"/>
              </a:rPr>
              <a:t>Y&lt;1.</a:t>
            </a:r>
            <a:endParaRPr lang="en-US" altLang="zh-CN" b="1">
              <a:ea typeface="黑体" panose="020106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68" name=""/>
        <p:cNvGrpSpPr/>
        <p:nvPr/>
      </p:nvGrpSpPr>
      <p:grpSpPr>
        <a:xfrm rot="0">
          <a:off x="0" y="0"/>
          <a:ext cx="0" cy="0"/>
          <a:chOff x="0" y="0"/>
          <a:chExt cx="0" cy="0"/>
        </a:xfrm>
      </p:grpSpPr>
      <p:sp>
        <p:nvSpPr>
          <p:cNvPr id="1048922" name="文本框 1048921"/>
          <p:cNvSpPr txBox="1"/>
          <p:nvPr/>
        </p:nvSpPr>
        <p:spPr>
          <a:xfrm>
            <a:off x="250825" y="620712"/>
            <a:ext cx="8893175" cy="15970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30000"/>
              </a:lnSpc>
              <a:spcBef>
                <a:spcPct val="5000"/>
              </a:spcBef>
              <a:spcAft>
                <a:spcPct val="10000"/>
              </a:spcAft>
              <a:buFontTx/>
              <a:buNone/>
            </a:pPr>
            <a:r>
              <a:rPr lang="zh-CN" altLang="en-US" sz="2400" b="1">
                <a:solidFill>
                  <a:srgbClr val="FF0000"/>
                </a:solidFill>
              </a:rPr>
              <a:t>        </a:t>
            </a:r>
            <a:r>
              <a:rPr lang="zh-CN" altLang="en-US" sz="2400" b="1">
                <a:solidFill>
                  <a:srgbClr val="FF0000"/>
                </a:solidFill>
              </a:rPr>
              <a:t>*</a:t>
            </a:r>
            <a:r>
              <a:rPr lang="zh-CN" altLang="en-US" sz="2400" b="1"/>
              <a:t>波函数和电子云都是描述核外电子运动状态的，只是表现形式不同。电子在核外空间运动可以有各种不同的运动状态，每一运动状态有其相对应的波函数</a:t>
            </a:r>
            <a:r>
              <a:rPr lang="el-GR" altLang="zh-CN" sz="2400" b="1">
                <a:ea typeface="Times New Roman" panose="02020603050405020304" pitchFamily="18" charset="0"/>
              </a:rPr>
              <a:t>ψ</a:t>
            </a:r>
            <a:r>
              <a:rPr lang="en-US" altLang="zh-CN" sz="2400" b="1" i="1" baseline="-25000">
                <a:ea typeface="Times New Roman" panose="02020603050405020304" pitchFamily="18" charset="0"/>
              </a:rPr>
              <a:t>n</a:t>
            </a:r>
            <a:r>
              <a:rPr lang="en-US" altLang="zh-CN" sz="2400" b="1" baseline="-25000">
                <a:ea typeface="Times New Roman" panose="02020603050405020304" pitchFamily="18" charset="0"/>
              </a:rPr>
              <a:t>,</a:t>
            </a:r>
            <a:r>
              <a:rPr lang="en-US" altLang="zh-CN" sz="2400" b="1" i="1" baseline="-25000">
                <a:ea typeface="Times New Roman" panose="02020603050405020304" pitchFamily="18" charset="0"/>
              </a:rPr>
              <a:t>l</a:t>
            </a:r>
            <a:r>
              <a:rPr lang="en-US" altLang="zh-CN" sz="2400" b="1" baseline="-25000">
                <a:ea typeface="Times New Roman" panose="02020603050405020304" pitchFamily="18" charset="0"/>
              </a:rPr>
              <a:t>,</a:t>
            </a:r>
            <a:r>
              <a:rPr lang="en-US" altLang="zh-CN" sz="2400" b="1" i="1" baseline="-25000">
                <a:ea typeface="Times New Roman" panose="02020603050405020304" pitchFamily="18" charset="0"/>
              </a:rPr>
              <a:t>m</a:t>
            </a:r>
            <a:r>
              <a:rPr lang="zh-CN" altLang="en-US" sz="2400" b="1"/>
              <a:t>及几率密度</a:t>
            </a:r>
            <a:r>
              <a:rPr lang="el-GR" altLang="en-US" sz="2800" b="1"/>
              <a:t>∣</a:t>
            </a:r>
            <a:r>
              <a:rPr lang="el-GR" altLang="zh-CN" sz="2800" b="1"/>
              <a:t>ψ</a:t>
            </a:r>
            <a:r>
              <a:rPr lang="en-US" altLang="zh-CN" sz="2800" b="1" i="1" baseline="-25000"/>
              <a:t>n</a:t>
            </a:r>
            <a:r>
              <a:rPr lang="en-US" altLang="zh-CN" sz="2800" b="1" baseline="-25000"/>
              <a:t>,</a:t>
            </a:r>
            <a:r>
              <a:rPr lang="en-US" altLang="zh-CN" sz="2800" b="1" i="1" baseline="-25000"/>
              <a:t>l</a:t>
            </a:r>
            <a:r>
              <a:rPr lang="en-US" altLang="zh-CN" sz="2800" b="1" baseline="-25000"/>
              <a:t>,</a:t>
            </a:r>
            <a:r>
              <a:rPr lang="en-US" altLang="zh-CN" sz="2800" b="1" i="1" baseline="-25000"/>
              <a:t>m</a:t>
            </a:r>
            <a:r>
              <a:rPr lang="zh-CN" altLang="en-US" sz="2800" b="1">
                <a:ea typeface="Times New Roman" panose="02020603050405020304" pitchFamily="18" charset="0"/>
              </a:rPr>
              <a:t>∣</a:t>
            </a:r>
            <a:r>
              <a:rPr lang="en-US" altLang="zh-CN" sz="2800" baseline="30000"/>
              <a:t>2</a:t>
            </a:r>
            <a:r>
              <a:rPr lang="zh-CN" altLang="en-US" sz="2400" b="1"/>
              <a:t>。         </a:t>
            </a:r>
            <a:endParaRPr lang="zh-CN" altLang="en-US" sz="2400" b="1"/>
          </a:p>
        </p:txBody>
      </p:sp>
      <p:sp>
        <p:nvSpPr>
          <p:cNvPr id="1048923" name="文本框 1048922"/>
          <p:cNvSpPr txBox="1"/>
          <p:nvPr/>
        </p:nvSpPr>
        <p:spPr>
          <a:xfrm>
            <a:off x="193675" y="2565400"/>
            <a:ext cx="8893175" cy="151606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30000"/>
              </a:lnSpc>
              <a:spcBef>
                <a:spcPct val="5000"/>
              </a:spcBef>
              <a:spcAft>
                <a:spcPct val="10000"/>
              </a:spcAft>
              <a:buFontTx/>
              <a:buNone/>
            </a:pPr>
            <a:r>
              <a:rPr lang="zh-CN" altLang="en-US" sz="2400" b="1"/>
              <a:t>        </a:t>
            </a:r>
            <a:r>
              <a:rPr lang="zh-CN" altLang="en-US" sz="2400" b="1">
                <a:solidFill>
                  <a:srgbClr val="FF0000"/>
                </a:solidFill>
              </a:rPr>
              <a:t>*</a:t>
            </a:r>
            <a:r>
              <a:rPr lang="zh-CN" altLang="el-GR" sz="2400" b="1"/>
              <a:t>原子轨道及电子云的角度部分图只是反映了波函数及几率密度的角度部分，未包含径向部分，与真实的有一定差异。但仍有重要的实际意义。         </a:t>
            </a:r>
            <a:endParaRPr lang="zh-CN" altLang="el-GR" sz="2400" b="1"/>
          </a:p>
        </p:txBody>
      </p:sp>
      <p:sp>
        <p:nvSpPr>
          <p:cNvPr id="1048924" name="文本框 1048923"/>
          <p:cNvSpPr txBox="1"/>
          <p:nvPr/>
        </p:nvSpPr>
        <p:spPr>
          <a:xfrm>
            <a:off x="827087" y="4365625"/>
            <a:ext cx="7921625" cy="1106487"/>
          </a:xfrm>
          <a:prstGeom prst="rect">
            <a:avLst/>
          </a:prstGeom>
          <a:noFill/>
          <a:ln w="9525" cap="flat" cmpd="sng">
            <a:solidFill>
              <a:srgbClr val="FF0000">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30000"/>
              </a:lnSpc>
              <a:spcBef>
                <a:spcPct val="5000"/>
              </a:spcBef>
              <a:spcAft>
                <a:spcPct val="10000"/>
              </a:spcAft>
              <a:buFontTx/>
              <a:buNone/>
            </a:pPr>
            <a:r>
              <a:rPr lang="zh-CN" altLang="en-US" sz="2400" b="1"/>
              <a:t>原子轨道：用于讨论共价键的形成及共价分子的几何构型</a:t>
            </a:r>
            <a:endParaRPr lang="zh-CN" altLang="en-US" sz="2400" b="1"/>
          </a:p>
          <a:p>
            <a:pPr marL="0" lvl="0" indent="0">
              <a:lnSpc>
                <a:spcPct val="130000"/>
              </a:lnSpc>
              <a:spcBef>
                <a:spcPct val="5000"/>
              </a:spcBef>
              <a:spcAft>
                <a:spcPct val="10000"/>
              </a:spcAft>
              <a:buFontTx/>
              <a:buNone/>
            </a:pPr>
            <a:r>
              <a:rPr lang="zh-CN" altLang="en-US" sz="2400" b="1"/>
              <a:t>电子云：讨论共价键的类型         </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9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2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rot="0">
          <a:off x="0" y="0"/>
          <a:ext cx="0" cy="0"/>
          <a:chOff x="0" y="0"/>
          <a:chExt cx="0" cy="0"/>
        </a:xfrm>
      </p:grpSpPr>
      <p:sp>
        <p:nvSpPr>
          <p:cNvPr id="1048925" name="文本框 1048924"/>
          <p:cNvSpPr txBox="1"/>
          <p:nvPr/>
        </p:nvSpPr>
        <p:spPr>
          <a:xfrm>
            <a:off x="1800225" y="180975"/>
            <a:ext cx="709295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b="1">
                <a:ea typeface="黑体" panose="02010609060101010101" pitchFamily="49" charset="-122"/>
              </a:rPr>
              <a:t>第四节  多电子原子结构</a:t>
            </a:r>
            <a:endParaRPr lang="zh-CN" altLang="en-US" b="1">
              <a:ea typeface="黑体" panose="02010609060101010101" pitchFamily="49" charset="-122"/>
            </a:endParaRPr>
          </a:p>
        </p:txBody>
      </p:sp>
      <p:sp>
        <p:nvSpPr>
          <p:cNvPr id="1048926" name="文本框 1048925"/>
          <p:cNvSpPr txBox="1"/>
          <p:nvPr/>
        </p:nvSpPr>
        <p:spPr>
          <a:xfrm>
            <a:off x="250825" y="666750"/>
            <a:ext cx="8532812"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2800" b="1">
                <a:ea typeface="黑体" panose="02010609060101010101" pitchFamily="49" charset="-122"/>
              </a:rPr>
              <a:t>一、影响轨道能级的电子效应</a:t>
            </a:r>
            <a:r>
              <a:rPr lang="en-US" altLang="zh-CN" sz="2800" b="1">
                <a:ea typeface="黑体" panose="02010609060101010101" pitchFamily="49" charset="-122"/>
              </a:rPr>
              <a:t>:</a:t>
            </a:r>
            <a:r>
              <a:rPr lang="zh-CN" altLang="en-US" sz="2800" b="1">
                <a:ea typeface="黑体" panose="02010609060101010101" pitchFamily="49" charset="-122"/>
              </a:rPr>
              <a:t>屏蔽效应和钻穿效应</a:t>
            </a:r>
            <a:endParaRPr lang="zh-CN" altLang="en-US" sz="2800" b="1">
              <a:ea typeface="黑体" panose="02010609060101010101" pitchFamily="49" charset="-122"/>
            </a:endParaRPr>
          </a:p>
        </p:txBody>
      </p:sp>
      <p:sp>
        <p:nvSpPr>
          <p:cNvPr id="1048927" name="文本框 1048926"/>
          <p:cNvSpPr txBox="1"/>
          <p:nvPr/>
        </p:nvSpPr>
        <p:spPr>
          <a:xfrm>
            <a:off x="250825" y="1155700"/>
            <a:ext cx="8353425"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1.</a:t>
            </a:r>
            <a:r>
              <a:rPr lang="zh-CN" altLang="en-US" sz="2800" b="1">
                <a:ea typeface="黑体" panose="02010609060101010101" pitchFamily="49" charset="-122"/>
              </a:rPr>
              <a:t>屏蔽效应</a:t>
            </a:r>
            <a:r>
              <a:rPr lang="en-US" altLang="zh-CN" sz="2800" b="1">
                <a:ea typeface="黑体" panose="02010609060101010101" pitchFamily="49" charset="-122"/>
              </a:rPr>
              <a:t>:</a:t>
            </a:r>
            <a:r>
              <a:rPr lang="zh-CN" altLang="en-US" sz="2800" b="1">
                <a:ea typeface="黑体" panose="02010609060101010101" pitchFamily="49" charset="-122"/>
              </a:rPr>
              <a:t>由于受到其它电子排斥导致指定电子所受有效核电荷引力下降的现象</a:t>
            </a:r>
            <a:r>
              <a:rPr lang="en-US" altLang="zh-CN" sz="2800" b="1">
                <a:ea typeface="黑体" panose="02010609060101010101" pitchFamily="49" charset="-122"/>
              </a:rPr>
              <a:t>.</a:t>
            </a:r>
            <a:endParaRPr lang="en-US" altLang="zh-CN" sz="2800" b="1">
              <a:ea typeface="黑体" panose="02010609060101010101" pitchFamily="49" charset="-122"/>
            </a:endParaRPr>
          </a:p>
        </p:txBody>
      </p:sp>
      <p:sp>
        <p:nvSpPr>
          <p:cNvPr id="1048928" name="文本框 1048927"/>
          <p:cNvSpPr txBox="1"/>
          <p:nvPr/>
        </p:nvSpPr>
        <p:spPr>
          <a:xfrm>
            <a:off x="755650" y="2035175"/>
            <a:ext cx="78486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2800" b="1">
                <a:ea typeface="黑体" panose="02010609060101010101" pitchFamily="49" charset="-122"/>
              </a:rPr>
              <a:t>近似看成电子的相互排斥对核电荷数的抵消作用</a:t>
            </a:r>
            <a:endParaRPr lang="zh-CN" altLang="en-US" sz="2800" b="1">
              <a:ea typeface="黑体" panose="02010609060101010101" pitchFamily="49" charset="-122"/>
            </a:endParaRPr>
          </a:p>
        </p:txBody>
      </p:sp>
      <p:pic>
        <p:nvPicPr>
          <p:cNvPr id="2097212" name="图片 2097211"/>
          <p:cNvPicPr/>
          <p:nvPr/>
        </p:nvPicPr>
        <p:blipFill>
          <a:blip r:embed="rId1"/>
          <a:srcRect/>
          <a:stretch>
            <a:fillRect/>
          </a:stretch>
        </p:blipFill>
        <p:spPr>
          <a:xfrm>
            <a:off x="936625" y="2538412"/>
            <a:ext cx="7523162" cy="1997075"/>
          </a:xfrm>
          <a:prstGeom prst="rect">
            <a:avLst/>
          </a:prstGeom>
          <a:noFill/>
          <a:ln>
            <a:noFill/>
          </a:ln>
        </p:spPr>
      </p:pic>
      <p:sp>
        <p:nvSpPr>
          <p:cNvPr id="1048929" name="文本框 1048928"/>
          <p:cNvSpPr txBox="1"/>
          <p:nvPr/>
        </p:nvSpPr>
        <p:spPr>
          <a:xfrm>
            <a:off x="323850" y="4494212"/>
            <a:ext cx="273685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2800" b="1">
                <a:ea typeface="黑体" panose="02010609060101010101" pitchFamily="49" charset="-122"/>
              </a:rPr>
              <a:t>斯莱特规则</a:t>
            </a:r>
            <a:r>
              <a:rPr lang="en-US" altLang="zh-CN" sz="2800" b="1">
                <a:ea typeface="黑体" panose="02010609060101010101" pitchFamily="49" charset="-122"/>
              </a:rPr>
              <a:t>:</a:t>
            </a:r>
            <a:endParaRPr lang="en-US" altLang="zh-CN" sz="2800" b="1">
              <a:ea typeface="黑体" panose="02010609060101010101" pitchFamily="49" charset="-122"/>
            </a:endParaRPr>
          </a:p>
        </p:txBody>
      </p:sp>
      <p:sp>
        <p:nvSpPr>
          <p:cNvPr id="1048930" name="文本框 1048929"/>
          <p:cNvSpPr txBox="1"/>
          <p:nvPr/>
        </p:nvSpPr>
        <p:spPr>
          <a:xfrm>
            <a:off x="2411412" y="4556125"/>
            <a:ext cx="6048375" cy="457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400" b="1">
                <a:ea typeface="黑体" panose="02010609060101010101" pitchFamily="49" charset="-122"/>
              </a:rPr>
              <a:t>(1)</a:t>
            </a:r>
            <a:r>
              <a:rPr lang="zh-CN" altLang="en-US" sz="2400" b="1">
                <a:ea typeface="黑体" panose="02010609060101010101" pitchFamily="49" charset="-122"/>
              </a:rPr>
              <a:t>外层电子对内层电子的</a:t>
            </a:r>
            <a:r>
              <a:rPr lang="el-GR" altLang="zh-CN" sz="2400" b="1">
                <a:ea typeface="黑体" panose="02010609060101010101" pitchFamily="49" charset="-122"/>
              </a:rPr>
              <a:t>σ</a:t>
            </a:r>
            <a:r>
              <a:rPr lang="en-US" altLang="zh-CN" sz="2400" b="1">
                <a:ea typeface="黑体" panose="02010609060101010101" pitchFamily="49" charset="-122"/>
              </a:rPr>
              <a:t>=0;</a:t>
            </a:r>
            <a:endParaRPr lang="en-US" altLang="zh-CN" sz="2400" b="1">
              <a:ea typeface="黑体" panose="02010609060101010101" pitchFamily="49" charset="-122"/>
            </a:endParaRPr>
          </a:p>
        </p:txBody>
      </p:sp>
      <p:sp>
        <p:nvSpPr>
          <p:cNvPr id="1048931" name="文本框 1048930"/>
          <p:cNvSpPr txBox="1"/>
          <p:nvPr/>
        </p:nvSpPr>
        <p:spPr>
          <a:xfrm>
            <a:off x="0" y="4935537"/>
            <a:ext cx="9142412" cy="369887"/>
          </a:xfrm>
          <a:prstGeom prst="rect">
            <a:avLst/>
          </a:prstGeom>
          <a:noFill/>
          <a:ln>
            <a:noFill/>
          </a:ln>
        </p:spPr>
        <p:txBody>
          <a:bodyPr vert="horz" lIns="0" tIns="0" rIns="0" bIns="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400" b="1">
                <a:ea typeface="黑体" panose="02010609060101010101" pitchFamily="49" charset="-122"/>
              </a:rPr>
              <a:t>(2)1s</a:t>
            </a:r>
            <a:r>
              <a:rPr lang="zh-CN" altLang="en-US" sz="2400" b="1">
                <a:ea typeface="黑体" panose="02010609060101010101" pitchFamily="49" charset="-122"/>
              </a:rPr>
              <a:t>轨道中电子相互间的</a:t>
            </a:r>
            <a:r>
              <a:rPr lang="el-GR" altLang="zh-CN" sz="2400" b="1">
                <a:ea typeface="黑体" panose="02010609060101010101" pitchFamily="49" charset="-122"/>
              </a:rPr>
              <a:t>σ</a:t>
            </a:r>
            <a:r>
              <a:rPr lang="en-US" altLang="zh-CN" sz="2400" b="1">
                <a:ea typeface="黑体" panose="02010609060101010101" pitchFamily="49" charset="-122"/>
              </a:rPr>
              <a:t> = 0.30,</a:t>
            </a:r>
            <a:r>
              <a:rPr lang="zh-CN" altLang="en-US" sz="2400" b="1">
                <a:ea typeface="黑体" panose="02010609060101010101" pitchFamily="49" charset="-122"/>
              </a:rPr>
              <a:t>其余轨道电子相互间</a:t>
            </a:r>
            <a:r>
              <a:rPr lang="el-GR" altLang="zh-CN" sz="2400" b="1">
                <a:ea typeface="黑体" panose="02010609060101010101" pitchFamily="49" charset="-122"/>
              </a:rPr>
              <a:t>的σ</a:t>
            </a:r>
            <a:r>
              <a:rPr lang="en-US" altLang="zh-CN" sz="2400" b="1">
                <a:ea typeface="黑体" panose="02010609060101010101" pitchFamily="49" charset="-122"/>
              </a:rPr>
              <a:t> = 0.35</a:t>
            </a:r>
            <a:endParaRPr lang="en-US" altLang="zh-CN" sz="2400" b="1">
              <a:ea typeface="黑体" panose="02010609060101010101" pitchFamily="49" charset="-122"/>
            </a:endParaRPr>
          </a:p>
        </p:txBody>
      </p:sp>
      <p:sp>
        <p:nvSpPr>
          <p:cNvPr id="1048932" name="文本框 1048931"/>
          <p:cNvSpPr txBox="1"/>
          <p:nvPr/>
        </p:nvSpPr>
        <p:spPr>
          <a:xfrm>
            <a:off x="395287" y="5300662"/>
            <a:ext cx="8748712" cy="738187"/>
          </a:xfrm>
          <a:prstGeom prst="rect">
            <a:avLst/>
          </a:prstGeom>
          <a:noFill/>
          <a:ln>
            <a:noFill/>
          </a:ln>
        </p:spPr>
        <p:txBody>
          <a:bodyPr vert="horz" lIns="0" tIns="0" rIns="0" bIns="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400" b="1">
                <a:ea typeface="黑体" panose="02010609060101010101" pitchFamily="49" charset="-122"/>
              </a:rPr>
              <a:t>(3)</a:t>
            </a:r>
            <a:r>
              <a:rPr lang="zh-CN" altLang="en-US" sz="2400" b="1">
                <a:ea typeface="黑体" panose="02010609060101010101" pitchFamily="49" charset="-122"/>
              </a:rPr>
              <a:t>最外层</a:t>
            </a:r>
            <a:r>
              <a:rPr lang="en-US" altLang="zh-CN" sz="2400" b="1">
                <a:ea typeface="黑体" panose="02010609060101010101" pitchFamily="49" charset="-122"/>
              </a:rPr>
              <a:t>ns</a:t>
            </a:r>
            <a:r>
              <a:rPr lang="zh-CN" altLang="en-US" sz="2400" b="1">
                <a:ea typeface="黑体" panose="02010609060101010101" pitchFamily="49" charset="-122"/>
              </a:rPr>
              <a:t>和</a:t>
            </a:r>
            <a:r>
              <a:rPr lang="en-US" altLang="zh-CN" sz="2400" b="1">
                <a:ea typeface="黑体" panose="02010609060101010101" pitchFamily="49" charset="-122"/>
              </a:rPr>
              <a:t>np</a:t>
            </a:r>
            <a:r>
              <a:rPr lang="zh-CN" altLang="en-US" sz="2400" b="1">
                <a:ea typeface="黑体" panose="02010609060101010101" pitchFamily="49" charset="-122"/>
              </a:rPr>
              <a:t>轨道中电子受到次外层</a:t>
            </a:r>
            <a:r>
              <a:rPr lang="en-US" altLang="zh-CN" sz="2400" b="1">
                <a:ea typeface="黑体" panose="02010609060101010101" pitchFamily="49" charset="-122"/>
              </a:rPr>
              <a:t>(n-1)</a:t>
            </a:r>
            <a:r>
              <a:rPr lang="zh-CN" altLang="en-US" sz="2400" b="1">
                <a:ea typeface="黑体" panose="02010609060101010101" pitchFamily="49" charset="-122"/>
              </a:rPr>
              <a:t>电子的</a:t>
            </a:r>
            <a:r>
              <a:rPr lang="el-GR" altLang="zh-CN" sz="2400" b="1">
                <a:ea typeface="黑体" panose="02010609060101010101" pitchFamily="49" charset="-122"/>
              </a:rPr>
              <a:t>σ</a:t>
            </a:r>
            <a:r>
              <a:rPr lang="en-US" altLang="zh-CN" sz="2400" b="1">
                <a:ea typeface="黑体" panose="02010609060101010101" pitchFamily="49" charset="-122"/>
              </a:rPr>
              <a:t> =0.85,</a:t>
            </a:r>
            <a:r>
              <a:rPr lang="zh-CN" altLang="en-US" sz="2400" b="1">
                <a:ea typeface="黑体" panose="02010609060101010101" pitchFamily="49" charset="-122"/>
              </a:rPr>
              <a:t>受到其余内层电子</a:t>
            </a:r>
            <a:r>
              <a:rPr lang="el-GR" altLang="zh-CN" sz="2400" b="1">
                <a:ea typeface="黑体" panose="02010609060101010101" pitchFamily="49" charset="-122"/>
              </a:rPr>
              <a:t>的σ</a:t>
            </a:r>
            <a:r>
              <a:rPr lang="en-US" altLang="zh-CN" sz="2400" b="1">
                <a:ea typeface="黑体" panose="02010609060101010101" pitchFamily="49" charset="-122"/>
              </a:rPr>
              <a:t> =1.0;</a:t>
            </a:r>
            <a:endParaRPr lang="en-US" altLang="zh-CN" sz="2400" b="1">
              <a:ea typeface="黑体" panose="02010609060101010101" pitchFamily="49" charset="-122"/>
            </a:endParaRPr>
          </a:p>
        </p:txBody>
      </p:sp>
      <p:sp>
        <p:nvSpPr>
          <p:cNvPr id="1048933" name="文本框 1048932"/>
          <p:cNvSpPr txBox="1"/>
          <p:nvPr/>
        </p:nvSpPr>
        <p:spPr>
          <a:xfrm>
            <a:off x="395287" y="5938837"/>
            <a:ext cx="8748712" cy="738187"/>
          </a:xfrm>
          <a:prstGeom prst="rect">
            <a:avLst/>
          </a:prstGeom>
          <a:noFill/>
          <a:ln>
            <a:noFill/>
          </a:ln>
        </p:spPr>
        <p:txBody>
          <a:bodyPr vert="horz" lIns="0" tIns="0" rIns="0" bIns="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400" b="1">
                <a:ea typeface="黑体" panose="02010609060101010101" pitchFamily="49" charset="-122"/>
              </a:rPr>
              <a:t>(4)nd</a:t>
            </a:r>
            <a:r>
              <a:rPr lang="zh-CN" altLang="en-US" sz="2400" b="1">
                <a:ea typeface="黑体" panose="02010609060101010101" pitchFamily="49" charset="-122"/>
              </a:rPr>
              <a:t>和</a:t>
            </a:r>
            <a:r>
              <a:rPr lang="en-US" altLang="zh-CN" sz="2400" b="1">
                <a:ea typeface="黑体" panose="02010609060101010101" pitchFamily="49" charset="-122"/>
              </a:rPr>
              <a:t>nf</a:t>
            </a:r>
            <a:r>
              <a:rPr lang="zh-CN" altLang="en-US" sz="2400" b="1">
                <a:ea typeface="黑体" panose="02010609060101010101" pitchFamily="49" charset="-122"/>
              </a:rPr>
              <a:t>轨道中电子受到同一轨道中其它电子的</a:t>
            </a:r>
            <a:r>
              <a:rPr lang="el-GR" altLang="zh-CN" sz="2400" b="1">
                <a:ea typeface="黑体" panose="02010609060101010101" pitchFamily="49" charset="-122"/>
              </a:rPr>
              <a:t>σ</a:t>
            </a:r>
            <a:r>
              <a:rPr lang="en-US" altLang="zh-CN" sz="2400" b="1">
                <a:ea typeface="黑体" panose="02010609060101010101" pitchFamily="49" charset="-122"/>
              </a:rPr>
              <a:t> =0.35,</a:t>
            </a:r>
            <a:r>
              <a:rPr lang="zh-CN" altLang="en-US" sz="2400" b="1">
                <a:ea typeface="黑体" panose="02010609060101010101" pitchFamily="49" charset="-122"/>
              </a:rPr>
              <a:t>受到其它轨道电子</a:t>
            </a:r>
            <a:r>
              <a:rPr lang="el-GR" altLang="zh-CN" sz="2400" b="1">
                <a:ea typeface="黑体" panose="02010609060101010101" pitchFamily="49" charset="-122"/>
              </a:rPr>
              <a:t>的σ</a:t>
            </a:r>
            <a:r>
              <a:rPr lang="en-US" altLang="zh-CN" sz="2400" b="1">
                <a:ea typeface="黑体" panose="02010609060101010101" pitchFamily="49" charset="-122"/>
              </a:rPr>
              <a:t> =1.0;</a:t>
            </a:r>
            <a:endParaRPr lang="en-US" altLang="zh-CN" sz="2400" b="1">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9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9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9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9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097212"/>
                                        </p:tgtEl>
                                        <p:attrNameLst>
                                          <p:attrName>style.visibility</p:attrName>
                                        </p:attrNameLst>
                                      </p:cBhvr>
                                      <p:to>
                                        <p:strVal val="visible"/>
                                      </p:to>
                                    </p:set>
                                    <p:animEffect transition="in" filter="blinds(horizontal)">
                                      <p:cBhvr>
                                        <p:cTn id="23" dur="500"/>
                                        <p:tgtEl>
                                          <p:spTgt spid="209721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04892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04893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04893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04893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0489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25" grpId="0"/>
      <p:bldP spid="1048926" grpId="0"/>
      <p:bldP spid="1048927" grpId="0"/>
      <p:bldP spid="1048928" grpId="0"/>
      <p:bldP spid="1048929" grpId="0"/>
      <p:bldP spid="1048930" grpId="0"/>
      <p:bldP spid="1048931" grpId="0"/>
      <p:bldP spid="1048932" grpId="0"/>
      <p:bldP spid="104893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rot="0">
          <a:off x="0" y="0"/>
          <a:ext cx="0" cy="0"/>
          <a:chOff x="0" y="0"/>
          <a:chExt cx="0" cy="0"/>
        </a:xfrm>
      </p:grpSpPr>
      <p:sp>
        <p:nvSpPr>
          <p:cNvPr id="1048934" name="文本框 1048933"/>
          <p:cNvSpPr txBox="1"/>
          <p:nvPr/>
        </p:nvSpPr>
        <p:spPr>
          <a:xfrm>
            <a:off x="755650" y="44450"/>
            <a:ext cx="273685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2800" b="1">
                <a:ea typeface="黑体" panose="02010609060101010101" pitchFamily="49" charset="-122"/>
              </a:rPr>
              <a:t>屏蔽效应导致</a:t>
            </a:r>
            <a:r>
              <a:rPr lang="en-US" altLang="zh-CN" sz="2800" b="1">
                <a:ea typeface="黑体" panose="02010609060101010101" pitchFamily="49" charset="-122"/>
              </a:rPr>
              <a:t>:</a:t>
            </a:r>
            <a:endParaRPr lang="en-US" altLang="zh-CN" sz="2800" b="1">
              <a:ea typeface="黑体" panose="02010609060101010101" pitchFamily="49" charset="-122"/>
            </a:endParaRPr>
          </a:p>
        </p:txBody>
      </p:sp>
      <p:sp>
        <p:nvSpPr>
          <p:cNvPr id="1048935" name="文本框 1048934"/>
          <p:cNvSpPr txBox="1"/>
          <p:nvPr/>
        </p:nvSpPr>
        <p:spPr>
          <a:xfrm>
            <a:off x="684212" y="563562"/>
            <a:ext cx="8243887"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(1)</a:t>
            </a:r>
            <a:r>
              <a:rPr lang="zh-CN" altLang="en-US" sz="2800" b="1">
                <a:ea typeface="黑体" panose="02010609060101010101" pitchFamily="49" charset="-122"/>
              </a:rPr>
              <a:t>主量子数</a:t>
            </a:r>
            <a:r>
              <a:rPr lang="en-US" altLang="zh-CN" sz="2800" b="1">
                <a:ea typeface="黑体" panose="02010609060101010101" pitchFamily="49" charset="-122"/>
              </a:rPr>
              <a:t>n</a:t>
            </a:r>
            <a:r>
              <a:rPr lang="zh-CN" altLang="en-US" sz="2800" b="1">
                <a:ea typeface="黑体" panose="02010609060101010101" pitchFamily="49" charset="-122"/>
              </a:rPr>
              <a:t>相同而角量子数</a:t>
            </a:r>
            <a:r>
              <a:rPr lang="en-US" altLang="zh-CN" sz="2800" b="1" i="1">
                <a:ea typeface="黑体" panose="02010609060101010101" pitchFamily="49" charset="-122"/>
              </a:rPr>
              <a:t>l</a:t>
            </a:r>
            <a:r>
              <a:rPr lang="zh-CN" altLang="en-US" sz="2800" b="1">
                <a:ea typeface="黑体" panose="02010609060101010101" pitchFamily="49" charset="-122"/>
              </a:rPr>
              <a:t>不同的轨道能级</a:t>
            </a:r>
            <a:r>
              <a:rPr lang="zh-CN" altLang="en-US" sz="2800" b="1">
                <a:solidFill>
                  <a:srgbClr val="FF0000"/>
                </a:solidFill>
                <a:ea typeface="黑体" panose="02010609060101010101" pitchFamily="49" charset="-122"/>
              </a:rPr>
              <a:t>分裂</a:t>
            </a:r>
            <a:endParaRPr lang="zh-CN" altLang="en-US" sz="2800" b="1">
              <a:solidFill>
                <a:srgbClr val="FF0000"/>
              </a:solidFill>
              <a:ea typeface="黑体" panose="02010609060101010101" pitchFamily="49" charset="-122"/>
            </a:endParaRPr>
          </a:p>
        </p:txBody>
      </p:sp>
      <p:sp>
        <p:nvSpPr>
          <p:cNvPr id="1048936" name="文本框 1048935"/>
          <p:cNvSpPr txBox="1"/>
          <p:nvPr/>
        </p:nvSpPr>
        <p:spPr>
          <a:xfrm>
            <a:off x="2305050" y="1052512"/>
            <a:ext cx="4354512"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E</a:t>
            </a:r>
            <a:r>
              <a:rPr lang="en-US" altLang="zh-CN" sz="2800" b="1" baseline="-25000">
                <a:ea typeface="黑体" panose="02010609060101010101" pitchFamily="49" charset="-122"/>
              </a:rPr>
              <a:t>ns</a:t>
            </a:r>
            <a:r>
              <a:rPr lang="en-US" altLang="zh-CN" sz="2800" b="1">
                <a:ea typeface="黑体" panose="02010609060101010101" pitchFamily="49" charset="-122"/>
              </a:rPr>
              <a:t>&lt;E</a:t>
            </a:r>
            <a:r>
              <a:rPr lang="en-US" altLang="zh-CN" sz="2800" b="1" baseline="-25000">
                <a:ea typeface="黑体" panose="02010609060101010101" pitchFamily="49" charset="-122"/>
              </a:rPr>
              <a:t>np</a:t>
            </a:r>
            <a:r>
              <a:rPr lang="en-US" altLang="zh-CN" sz="2800" b="1">
                <a:ea typeface="黑体" panose="02010609060101010101" pitchFamily="49" charset="-122"/>
              </a:rPr>
              <a:t>&lt;E</a:t>
            </a:r>
            <a:r>
              <a:rPr lang="en-US" altLang="zh-CN" sz="2800" b="1" baseline="-25000">
                <a:ea typeface="黑体" panose="02010609060101010101" pitchFamily="49" charset="-122"/>
              </a:rPr>
              <a:t>nd</a:t>
            </a:r>
            <a:r>
              <a:rPr lang="en-US" altLang="zh-CN" sz="2800" b="1">
                <a:ea typeface="黑体" panose="02010609060101010101" pitchFamily="49" charset="-122"/>
              </a:rPr>
              <a:t>&lt;E</a:t>
            </a:r>
            <a:r>
              <a:rPr lang="en-US" altLang="zh-CN" sz="2800" b="1" baseline="-25000">
                <a:ea typeface="黑体" panose="02010609060101010101" pitchFamily="49" charset="-122"/>
              </a:rPr>
              <a:t>nf</a:t>
            </a:r>
            <a:r>
              <a:rPr lang="en-US" altLang="zh-CN" sz="2800" b="1">
                <a:ea typeface="黑体" panose="02010609060101010101" pitchFamily="49" charset="-122"/>
              </a:rPr>
              <a:t>&lt;E</a:t>
            </a:r>
            <a:r>
              <a:rPr lang="en-US" altLang="zh-CN" sz="2800" b="1" baseline="-25000">
                <a:ea typeface="黑体" panose="02010609060101010101" pitchFamily="49" charset="-122"/>
              </a:rPr>
              <a:t>ng</a:t>
            </a:r>
            <a:r>
              <a:rPr lang="en-US" altLang="zh-CN" sz="2800" b="1">
                <a:ea typeface="黑体" panose="02010609060101010101" pitchFamily="49" charset="-122"/>
              </a:rPr>
              <a:t>&lt;E</a:t>
            </a:r>
            <a:r>
              <a:rPr lang="en-US" altLang="zh-CN" sz="2800" b="1" baseline="-25000">
                <a:ea typeface="黑体" panose="02010609060101010101" pitchFamily="49" charset="-122"/>
              </a:rPr>
              <a:t>nh</a:t>
            </a:r>
            <a:endParaRPr lang="en-US" altLang="zh-CN" sz="2800" b="1" baseline="-25000">
              <a:ea typeface="黑体" panose="02010609060101010101" pitchFamily="49" charset="-122"/>
            </a:endParaRPr>
          </a:p>
        </p:txBody>
      </p:sp>
      <p:sp>
        <p:nvSpPr>
          <p:cNvPr id="1048937" name="文本框 1048936"/>
          <p:cNvSpPr txBox="1"/>
          <p:nvPr/>
        </p:nvSpPr>
        <p:spPr>
          <a:xfrm>
            <a:off x="684212" y="1557337"/>
            <a:ext cx="8243887"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(2)</a:t>
            </a:r>
            <a:r>
              <a:rPr lang="zh-CN" altLang="en-US" sz="2800" b="1">
                <a:ea typeface="黑体" panose="02010609060101010101" pitchFamily="49" charset="-122"/>
              </a:rPr>
              <a:t>主量子数</a:t>
            </a:r>
            <a:r>
              <a:rPr lang="en-US" altLang="zh-CN" sz="2800" b="1">
                <a:ea typeface="黑体" panose="02010609060101010101" pitchFamily="49" charset="-122"/>
              </a:rPr>
              <a:t>n</a:t>
            </a:r>
            <a:r>
              <a:rPr lang="zh-CN" altLang="en-US" sz="2800" b="1">
                <a:ea typeface="黑体" panose="02010609060101010101" pitchFamily="49" charset="-122"/>
              </a:rPr>
              <a:t>不同而角量子数</a:t>
            </a:r>
            <a:r>
              <a:rPr lang="en-US" altLang="zh-CN" sz="2800" b="1" i="1">
                <a:ea typeface="黑体" panose="02010609060101010101" pitchFamily="49" charset="-122"/>
              </a:rPr>
              <a:t>l</a:t>
            </a:r>
            <a:r>
              <a:rPr lang="zh-CN" altLang="en-US" sz="2800" b="1">
                <a:ea typeface="黑体" panose="02010609060101010101" pitchFamily="49" charset="-122"/>
              </a:rPr>
              <a:t>相同的轨道间能</a:t>
            </a:r>
            <a:r>
              <a:rPr lang="zh-CN" altLang="en-US" sz="2800" b="1">
                <a:solidFill>
                  <a:srgbClr val="FF0000"/>
                </a:solidFill>
                <a:ea typeface="黑体" panose="02010609060101010101" pitchFamily="49" charset="-122"/>
              </a:rPr>
              <a:t>级差</a:t>
            </a:r>
            <a:r>
              <a:rPr lang="zh-CN" altLang="en-US" sz="2800" b="1">
                <a:ea typeface="黑体" panose="02010609060101010101" pitchFamily="49" charset="-122"/>
              </a:rPr>
              <a:t>别</a:t>
            </a:r>
            <a:r>
              <a:rPr lang="zh-CN" altLang="en-US" sz="2800" b="1">
                <a:solidFill>
                  <a:srgbClr val="FF0000"/>
                </a:solidFill>
                <a:ea typeface="黑体" panose="02010609060101010101" pitchFamily="49" charset="-122"/>
              </a:rPr>
              <a:t>拉大</a:t>
            </a:r>
            <a:endParaRPr lang="zh-CN" altLang="en-US" sz="2800" b="1">
              <a:solidFill>
                <a:srgbClr val="FF0000"/>
              </a:solidFill>
              <a:ea typeface="黑体" panose="02010609060101010101" pitchFamily="49" charset="-122"/>
            </a:endParaRPr>
          </a:p>
        </p:txBody>
      </p:sp>
      <p:sp>
        <p:nvSpPr>
          <p:cNvPr id="1048938" name="文本框 1048937"/>
          <p:cNvSpPr txBox="1"/>
          <p:nvPr/>
        </p:nvSpPr>
        <p:spPr>
          <a:xfrm>
            <a:off x="2089150" y="1989137"/>
            <a:ext cx="5722937"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E</a:t>
            </a:r>
            <a:r>
              <a:rPr lang="en-US" altLang="zh-CN" sz="2800" b="1" baseline="-25000">
                <a:ea typeface="黑体" panose="02010609060101010101" pitchFamily="49" charset="-122"/>
              </a:rPr>
              <a:t>3d</a:t>
            </a:r>
            <a:r>
              <a:rPr lang="en-US" altLang="zh-CN" sz="2800" b="1">
                <a:ea typeface="黑体" panose="02010609060101010101" pitchFamily="49" charset="-122"/>
              </a:rPr>
              <a:t>&lt;&lt;E</a:t>
            </a:r>
            <a:r>
              <a:rPr lang="en-US" altLang="zh-CN" sz="2800" b="1" baseline="-25000">
                <a:ea typeface="黑体" panose="02010609060101010101" pitchFamily="49" charset="-122"/>
              </a:rPr>
              <a:t>4d</a:t>
            </a:r>
            <a:r>
              <a:rPr lang="en-US" altLang="zh-CN" sz="2800" b="1">
                <a:ea typeface="黑体" panose="02010609060101010101" pitchFamily="49" charset="-122"/>
              </a:rPr>
              <a:t>&lt;&lt;E</a:t>
            </a:r>
            <a:r>
              <a:rPr lang="en-US" altLang="zh-CN" sz="2800" b="1" baseline="-25000">
                <a:ea typeface="黑体" panose="02010609060101010101" pitchFamily="49" charset="-122"/>
              </a:rPr>
              <a:t>5d</a:t>
            </a:r>
            <a:r>
              <a:rPr lang="en-US" altLang="zh-CN" sz="2800" b="1">
                <a:ea typeface="黑体" panose="02010609060101010101" pitchFamily="49" charset="-122"/>
              </a:rPr>
              <a:t>;    E</a:t>
            </a:r>
            <a:r>
              <a:rPr lang="en-US" altLang="zh-CN" sz="2800" b="1" baseline="-25000">
                <a:ea typeface="黑体" panose="02010609060101010101" pitchFamily="49" charset="-122"/>
              </a:rPr>
              <a:t>4f</a:t>
            </a:r>
            <a:r>
              <a:rPr lang="en-US" altLang="zh-CN" sz="2800" b="1">
                <a:ea typeface="黑体" panose="02010609060101010101" pitchFamily="49" charset="-122"/>
              </a:rPr>
              <a:t>&lt;&lt;E</a:t>
            </a:r>
            <a:r>
              <a:rPr lang="en-US" altLang="zh-CN" sz="2800" b="1" baseline="-25000">
                <a:ea typeface="黑体" panose="02010609060101010101" pitchFamily="49" charset="-122"/>
              </a:rPr>
              <a:t>5f</a:t>
            </a:r>
            <a:r>
              <a:rPr lang="en-US" altLang="zh-CN" sz="2800" b="1">
                <a:ea typeface="黑体" panose="02010609060101010101" pitchFamily="49" charset="-122"/>
              </a:rPr>
              <a:t>&lt;&lt;E</a:t>
            </a:r>
            <a:r>
              <a:rPr lang="en-US" altLang="zh-CN" sz="2800" b="1" baseline="-25000">
                <a:ea typeface="黑体" panose="02010609060101010101" pitchFamily="49" charset="-122"/>
              </a:rPr>
              <a:t>6f</a:t>
            </a:r>
            <a:endParaRPr lang="en-US" altLang="zh-CN" sz="2800" b="1" baseline="-25000">
              <a:ea typeface="黑体" panose="02010609060101010101" pitchFamily="49" charset="-122"/>
            </a:endParaRPr>
          </a:p>
        </p:txBody>
      </p:sp>
      <p:sp>
        <p:nvSpPr>
          <p:cNvPr id="1048939" name="文本框 1048938"/>
          <p:cNvSpPr txBox="1"/>
          <p:nvPr/>
        </p:nvSpPr>
        <p:spPr>
          <a:xfrm>
            <a:off x="431800" y="2492375"/>
            <a:ext cx="8604250" cy="13731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2.</a:t>
            </a:r>
            <a:r>
              <a:rPr lang="zh-CN" altLang="en-US" sz="2800" b="1">
                <a:ea typeface="黑体" panose="02010609060101010101" pitchFamily="49" charset="-122"/>
              </a:rPr>
              <a:t>钻穿效应</a:t>
            </a:r>
            <a:r>
              <a:rPr lang="en-US" altLang="zh-CN" sz="2800" b="1">
                <a:ea typeface="黑体" panose="02010609060101010101" pitchFamily="49" charset="-122"/>
              </a:rPr>
              <a:t>:</a:t>
            </a:r>
            <a:r>
              <a:rPr lang="zh-CN" altLang="en-US" sz="2800" b="1">
                <a:ea typeface="黑体" panose="02010609060101010101" pitchFamily="49" charset="-122"/>
              </a:rPr>
              <a:t>由于径向分布不同</a:t>
            </a:r>
            <a:r>
              <a:rPr lang="zh-CN" altLang="zh-CN" sz="2800" b="1"/>
              <a:t>、</a:t>
            </a:r>
            <a:r>
              <a:rPr lang="zh-CN" altLang="en-US" sz="2800" b="1">
                <a:ea typeface="黑体" panose="02010609060101010101" pitchFamily="49" charset="-122"/>
              </a:rPr>
              <a:t>外层电子钻穿内层电子屏障出现在近核处的概率不同</a:t>
            </a:r>
            <a:r>
              <a:rPr lang="en-US" altLang="zh-CN" sz="2800" b="1">
                <a:ea typeface="黑体" panose="02010609060101010101" pitchFamily="49" charset="-122"/>
              </a:rPr>
              <a:t>, </a:t>
            </a:r>
            <a:r>
              <a:rPr lang="zh-CN" altLang="en-US" sz="2800" b="1">
                <a:ea typeface="黑体" panose="02010609060101010101" pitchFamily="49" charset="-122"/>
              </a:rPr>
              <a:t>从而导致</a:t>
            </a:r>
            <a:r>
              <a:rPr lang="zh-CN" altLang="en-US" sz="2800" b="1">
                <a:solidFill>
                  <a:srgbClr val="FF0000"/>
                </a:solidFill>
                <a:ea typeface="黑体" panose="02010609060101010101" pitchFamily="49" charset="-122"/>
              </a:rPr>
              <a:t>能量不同</a:t>
            </a:r>
            <a:r>
              <a:rPr lang="en-US" altLang="zh-CN" sz="2800" b="1">
                <a:ea typeface="黑体" panose="02010609060101010101" pitchFamily="49" charset="-122"/>
              </a:rPr>
              <a:t>的现象.</a:t>
            </a:r>
            <a:endParaRPr lang="en-US" altLang="zh-CN" sz="2800" b="1">
              <a:ea typeface="黑体" panose="02010609060101010101" pitchFamily="49" charset="-122"/>
            </a:endParaRPr>
          </a:p>
        </p:txBody>
      </p:sp>
      <p:sp>
        <p:nvSpPr>
          <p:cNvPr id="1048940" name="文本框 1048939"/>
          <p:cNvSpPr txBox="1"/>
          <p:nvPr/>
        </p:nvSpPr>
        <p:spPr>
          <a:xfrm>
            <a:off x="504825" y="3346450"/>
            <a:ext cx="8315325"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i="1">
                <a:solidFill>
                  <a:schemeClr val="accent2"/>
                </a:solidFill>
                <a:ea typeface="黑体" panose="02010609060101010101" pitchFamily="49" charset="-122"/>
              </a:rPr>
              <a:t>          n</a:t>
            </a:r>
            <a:r>
              <a:rPr lang="zh-CN" altLang="en-US" sz="2800" b="1">
                <a:solidFill>
                  <a:schemeClr val="accent2"/>
                </a:solidFill>
                <a:ea typeface="黑体" panose="02010609060101010101" pitchFamily="49" charset="-122"/>
              </a:rPr>
              <a:t>越大</a:t>
            </a:r>
            <a:r>
              <a:rPr lang="zh-CN" altLang="zh-CN" sz="2800" b="1">
                <a:solidFill>
                  <a:schemeClr val="accent2"/>
                </a:solidFill>
              </a:rPr>
              <a:t>、</a:t>
            </a:r>
            <a:r>
              <a:rPr lang="zh-CN" altLang="en-US" sz="2800" b="1" i="1">
                <a:solidFill>
                  <a:schemeClr val="accent2"/>
                </a:solidFill>
                <a:ea typeface="黑体" panose="02010609060101010101" pitchFamily="49" charset="-122"/>
              </a:rPr>
              <a:t> </a:t>
            </a:r>
            <a:r>
              <a:rPr lang="en-US" altLang="zh-CN" sz="2800" b="1" i="1">
                <a:solidFill>
                  <a:schemeClr val="accent2"/>
                </a:solidFill>
                <a:ea typeface="黑体" panose="02010609060101010101" pitchFamily="49" charset="-122"/>
              </a:rPr>
              <a:t>l </a:t>
            </a:r>
            <a:r>
              <a:rPr lang="zh-CN" altLang="en-US" sz="2800" b="1">
                <a:solidFill>
                  <a:schemeClr val="accent2"/>
                </a:solidFill>
                <a:ea typeface="黑体" panose="02010609060101010101" pitchFamily="49" charset="-122"/>
              </a:rPr>
              <a:t>越小的轨道径向分布的峰数越多</a:t>
            </a:r>
            <a:r>
              <a:rPr lang="zh-CN" altLang="zh-CN" sz="2800" b="1">
                <a:solidFill>
                  <a:schemeClr val="accent2"/>
                </a:solidFill>
              </a:rPr>
              <a:t>、</a:t>
            </a:r>
            <a:r>
              <a:rPr lang="zh-CN" altLang="en-US" sz="2800" b="1">
                <a:solidFill>
                  <a:schemeClr val="accent2"/>
                </a:solidFill>
                <a:ea typeface="黑体" panose="02010609060101010101" pitchFamily="49" charset="-122"/>
              </a:rPr>
              <a:t>次峰和小峰靠近核的程度越大</a:t>
            </a:r>
            <a:r>
              <a:rPr lang="zh-CN" altLang="zh-CN" sz="2800" b="1">
                <a:solidFill>
                  <a:schemeClr val="accent2"/>
                </a:solidFill>
              </a:rPr>
              <a:t>、</a:t>
            </a:r>
            <a:r>
              <a:rPr lang="zh-CN" altLang="en-US" sz="2800" b="1">
                <a:solidFill>
                  <a:schemeClr val="accent2"/>
                </a:solidFill>
                <a:ea typeface="黑体" panose="02010609060101010101" pitchFamily="49" charset="-122"/>
              </a:rPr>
              <a:t>钻穿能力越强</a:t>
            </a:r>
            <a:r>
              <a:rPr lang="en-US" altLang="zh-CN" sz="2800" b="1">
                <a:solidFill>
                  <a:schemeClr val="accent2"/>
                </a:solidFill>
                <a:ea typeface="黑体" panose="02010609060101010101" pitchFamily="49" charset="-122"/>
              </a:rPr>
              <a:t>.</a:t>
            </a:r>
            <a:endParaRPr lang="en-US" altLang="zh-CN" sz="2800" b="1">
              <a:solidFill>
                <a:schemeClr val="accent2"/>
              </a:solidFill>
              <a:ea typeface="黑体" panose="02010609060101010101" pitchFamily="49" charset="-122"/>
            </a:endParaRPr>
          </a:p>
        </p:txBody>
      </p:sp>
      <p:sp>
        <p:nvSpPr>
          <p:cNvPr id="1048941" name="文本框 1048940"/>
          <p:cNvSpPr txBox="1"/>
          <p:nvPr/>
        </p:nvSpPr>
        <p:spPr>
          <a:xfrm>
            <a:off x="468312" y="4149725"/>
            <a:ext cx="7920037"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3.</a:t>
            </a:r>
            <a:r>
              <a:rPr lang="zh-CN" altLang="en-US" sz="2800" b="1">
                <a:ea typeface="黑体" panose="02010609060101010101" pitchFamily="49" charset="-122"/>
              </a:rPr>
              <a:t>屏蔽效应和钻穿效应</a:t>
            </a:r>
            <a:r>
              <a:rPr lang="en-US" altLang="zh-CN" sz="2800" b="1">
                <a:solidFill>
                  <a:srgbClr val="FF00FF"/>
                </a:solidFill>
                <a:ea typeface="黑体" panose="02010609060101010101" pitchFamily="49" charset="-122"/>
              </a:rPr>
              <a:t>共同导致:</a:t>
            </a:r>
            <a:endParaRPr lang="en-US" altLang="zh-CN" sz="2800" b="1">
              <a:solidFill>
                <a:srgbClr val="FF00FF"/>
              </a:solidFill>
              <a:ea typeface="黑体" panose="02010609060101010101" pitchFamily="49" charset="-122"/>
            </a:endParaRPr>
          </a:p>
        </p:txBody>
      </p:sp>
      <p:sp>
        <p:nvSpPr>
          <p:cNvPr id="1048942" name="文本框 1048941"/>
          <p:cNvSpPr txBox="1"/>
          <p:nvPr/>
        </p:nvSpPr>
        <p:spPr>
          <a:xfrm>
            <a:off x="539750" y="4581525"/>
            <a:ext cx="8243887"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(1)</a:t>
            </a:r>
            <a:r>
              <a:rPr lang="zh-CN" altLang="en-US" sz="2800" b="1">
                <a:ea typeface="黑体" panose="02010609060101010101" pitchFamily="49" charset="-122"/>
              </a:rPr>
              <a:t>主量子数</a:t>
            </a:r>
            <a:r>
              <a:rPr lang="en-US" altLang="zh-CN" sz="2800" b="1">
                <a:ea typeface="黑体" panose="02010609060101010101" pitchFamily="49" charset="-122"/>
              </a:rPr>
              <a:t>n</a:t>
            </a:r>
            <a:r>
              <a:rPr lang="zh-CN" altLang="en-US" sz="2800" b="1">
                <a:ea typeface="黑体" panose="02010609060101010101" pitchFamily="49" charset="-122"/>
              </a:rPr>
              <a:t>相同而角量子数</a:t>
            </a:r>
            <a:r>
              <a:rPr lang="en-US" altLang="zh-CN" sz="2800" b="1" i="1">
                <a:ea typeface="黑体" panose="02010609060101010101" pitchFamily="49" charset="-122"/>
              </a:rPr>
              <a:t>l</a:t>
            </a:r>
            <a:r>
              <a:rPr lang="zh-CN" altLang="en-US" sz="2800" b="1">
                <a:ea typeface="黑体" panose="02010609060101010101" pitchFamily="49" charset="-122"/>
              </a:rPr>
              <a:t>不同的轨道</a:t>
            </a:r>
            <a:r>
              <a:rPr lang="zh-CN" altLang="en-US" sz="2800" b="1">
                <a:solidFill>
                  <a:srgbClr val="CC3300"/>
                </a:solidFill>
                <a:ea typeface="黑体" panose="02010609060101010101" pitchFamily="49" charset="-122"/>
              </a:rPr>
              <a:t>能级分裂</a:t>
            </a:r>
            <a:endParaRPr lang="zh-CN" altLang="en-US" sz="2800" b="1">
              <a:solidFill>
                <a:srgbClr val="CC3300"/>
              </a:solidFill>
              <a:ea typeface="黑体" panose="02010609060101010101" pitchFamily="49" charset="-122"/>
            </a:endParaRPr>
          </a:p>
        </p:txBody>
      </p:sp>
      <p:sp>
        <p:nvSpPr>
          <p:cNvPr id="1048943" name="文本框 1048942"/>
          <p:cNvSpPr txBox="1"/>
          <p:nvPr/>
        </p:nvSpPr>
        <p:spPr>
          <a:xfrm>
            <a:off x="2233612" y="5032375"/>
            <a:ext cx="4354512"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E</a:t>
            </a:r>
            <a:r>
              <a:rPr lang="en-US" altLang="zh-CN" sz="2800" b="1" baseline="-25000">
                <a:ea typeface="黑体" panose="02010609060101010101" pitchFamily="49" charset="-122"/>
              </a:rPr>
              <a:t>ns</a:t>
            </a:r>
            <a:r>
              <a:rPr lang="en-US" altLang="zh-CN" sz="2800" b="1">
                <a:ea typeface="黑体" panose="02010609060101010101" pitchFamily="49" charset="-122"/>
              </a:rPr>
              <a:t>&lt;E</a:t>
            </a:r>
            <a:r>
              <a:rPr lang="en-US" altLang="zh-CN" sz="2800" b="1" baseline="-25000">
                <a:ea typeface="黑体" panose="02010609060101010101" pitchFamily="49" charset="-122"/>
              </a:rPr>
              <a:t>np</a:t>
            </a:r>
            <a:r>
              <a:rPr lang="en-US" altLang="zh-CN" sz="2800" b="1">
                <a:ea typeface="黑体" panose="02010609060101010101" pitchFamily="49" charset="-122"/>
              </a:rPr>
              <a:t>&lt;E</a:t>
            </a:r>
            <a:r>
              <a:rPr lang="en-US" altLang="zh-CN" sz="2800" b="1" baseline="-25000">
                <a:ea typeface="黑体" panose="02010609060101010101" pitchFamily="49" charset="-122"/>
              </a:rPr>
              <a:t>nd</a:t>
            </a:r>
            <a:r>
              <a:rPr lang="en-US" altLang="zh-CN" sz="2800" b="1">
                <a:ea typeface="黑体" panose="02010609060101010101" pitchFamily="49" charset="-122"/>
              </a:rPr>
              <a:t>&lt;E</a:t>
            </a:r>
            <a:r>
              <a:rPr lang="en-US" altLang="zh-CN" sz="2800" b="1" baseline="-25000">
                <a:ea typeface="黑体" panose="02010609060101010101" pitchFamily="49" charset="-122"/>
              </a:rPr>
              <a:t>nf</a:t>
            </a:r>
            <a:r>
              <a:rPr lang="en-US" altLang="zh-CN" sz="2800" b="1">
                <a:ea typeface="黑体" panose="02010609060101010101" pitchFamily="49" charset="-122"/>
              </a:rPr>
              <a:t>&lt;E</a:t>
            </a:r>
            <a:r>
              <a:rPr lang="en-US" altLang="zh-CN" sz="2800" b="1" baseline="-25000">
                <a:ea typeface="黑体" panose="02010609060101010101" pitchFamily="49" charset="-122"/>
              </a:rPr>
              <a:t>ng</a:t>
            </a:r>
            <a:r>
              <a:rPr lang="en-US" altLang="zh-CN" sz="2800" b="1">
                <a:ea typeface="黑体" panose="02010609060101010101" pitchFamily="49" charset="-122"/>
              </a:rPr>
              <a:t>&lt;E</a:t>
            </a:r>
            <a:r>
              <a:rPr lang="en-US" altLang="zh-CN" sz="2800" b="1" baseline="-25000">
                <a:ea typeface="黑体" panose="02010609060101010101" pitchFamily="49" charset="-122"/>
              </a:rPr>
              <a:t>nh</a:t>
            </a:r>
            <a:endParaRPr lang="en-US" altLang="zh-CN" sz="2800" b="1" baseline="-25000">
              <a:ea typeface="黑体" panose="02010609060101010101" pitchFamily="49" charset="-122"/>
            </a:endParaRPr>
          </a:p>
        </p:txBody>
      </p:sp>
      <p:sp>
        <p:nvSpPr>
          <p:cNvPr id="1048944" name="文本框 1048943"/>
          <p:cNvSpPr txBox="1"/>
          <p:nvPr/>
        </p:nvSpPr>
        <p:spPr>
          <a:xfrm>
            <a:off x="611187" y="5516562"/>
            <a:ext cx="8459788"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(2)</a:t>
            </a:r>
            <a:r>
              <a:rPr lang="zh-CN" altLang="en-US" sz="2800" b="1">
                <a:ea typeface="黑体" panose="02010609060101010101" pitchFamily="49" charset="-122"/>
              </a:rPr>
              <a:t>主量子数</a:t>
            </a:r>
            <a:r>
              <a:rPr lang="en-US" altLang="zh-CN" sz="2800" b="1">
                <a:ea typeface="黑体" panose="02010609060101010101" pitchFamily="49" charset="-122"/>
              </a:rPr>
              <a:t>n</a:t>
            </a:r>
            <a:r>
              <a:rPr lang="zh-CN" altLang="en-US" sz="2800" b="1">
                <a:ea typeface="黑体" panose="02010609060101010101" pitchFamily="49" charset="-122"/>
              </a:rPr>
              <a:t>和角量子数</a:t>
            </a:r>
            <a:r>
              <a:rPr lang="en-US" altLang="zh-CN" sz="2800" b="1" i="1">
                <a:ea typeface="黑体" panose="02010609060101010101" pitchFamily="49" charset="-122"/>
              </a:rPr>
              <a:t>l</a:t>
            </a:r>
            <a:r>
              <a:rPr lang="zh-CN" altLang="en-US" sz="2800" b="1">
                <a:ea typeface="黑体" panose="02010609060101010101" pitchFamily="49" charset="-122"/>
              </a:rPr>
              <a:t>不同的轨道间</a:t>
            </a:r>
            <a:r>
              <a:rPr lang="zh-CN" altLang="en-US" sz="2800" b="1">
                <a:solidFill>
                  <a:srgbClr val="CC3300"/>
                </a:solidFill>
                <a:ea typeface="黑体" panose="02010609060101010101" pitchFamily="49" charset="-122"/>
              </a:rPr>
              <a:t>能级发生交错</a:t>
            </a:r>
            <a:endParaRPr lang="zh-CN" altLang="en-US" sz="2800" b="1">
              <a:solidFill>
                <a:srgbClr val="CC3300"/>
              </a:solidFill>
              <a:ea typeface="黑体" panose="02010609060101010101" pitchFamily="49" charset="-122"/>
            </a:endParaRPr>
          </a:p>
        </p:txBody>
      </p:sp>
      <p:sp>
        <p:nvSpPr>
          <p:cNvPr id="1048945" name="文本框 1048944"/>
          <p:cNvSpPr txBox="1"/>
          <p:nvPr/>
        </p:nvSpPr>
        <p:spPr>
          <a:xfrm>
            <a:off x="1046162" y="6021387"/>
            <a:ext cx="770255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E</a:t>
            </a:r>
            <a:r>
              <a:rPr lang="en-US" altLang="zh-CN" sz="2800" b="1" baseline="-25000">
                <a:ea typeface="黑体" panose="02010609060101010101" pitchFamily="49" charset="-122"/>
              </a:rPr>
              <a:t>4s</a:t>
            </a:r>
            <a:r>
              <a:rPr lang="en-US" altLang="zh-CN" sz="2800" b="1">
                <a:ea typeface="黑体" panose="02010609060101010101" pitchFamily="49" charset="-122"/>
              </a:rPr>
              <a:t>&lt;E</a:t>
            </a:r>
            <a:r>
              <a:rPr lang="en-US" altLang="zh-CN" sz="2800" b="1" baseline="-25000">
                <a:ea typeface="黑体" panose="02010609060101010101" pitchFamily="49" charset="-122"/>
              </a:rPr>
              <a:t>3d</a:t>
            </a:r>
            <a:r>
              <a:rPr lang="en-US" altLang="zh-CN" sz="2800" b="1">
                <a:ea typeface="黑体" panose="02010609060101010101" pitchFamily="49" charset="-122"/>
              </a:rPr>
              <a:t>&lt;E</a:t>
            </a:r>
            <a:r>
              <a:rPr lang="en-US" altLang="zh-CN" sz="2800" b="1" baseline="-25000">
                <a:ea typeface="黑体" panose="02010609060101010101" pitchFamily="49" charset="-122"/>
              </a:rPr>
              <a:t>4p</a:t>
            </a:r>
            <a:r>
              <a:rPr lang="en-US" altLang="zh-CN" sz="2800" b="1">
                <a:ea typeface="黑体" panose="02010609060101010101" pitchFamily="49" charset="-122"/>
              </a:rPr>
              <a:t>;    E</a:t>
            </a:r>
            <a:r>
              <a:rPr lang="en-US" altLang="zh-CN" sz="2800" b="1" baseline="-25000">
                <a:ea typeface="黑体" panose="02010609060101010101" pitchFamily="49" charset="-122"/>
              </a:rPr>
              <a:t>5s</a:t>
            </a:r>
            <a:r>
              <a:rPr lang="en-US" altLang="zh-CN" sz="2800" b="1">
                <a:ea typeface="黑体" panose="02010609060101010101" pitchFamily="49" charset="-122"/>
              </a:rPr>
              <a:t>&lt;E</a:t>
            </a:r>
            <a:r>
              <a:rPr lang="en-US" altLang="zh-CN" sz="2800" b="1" baseline="-25000">
                <a:ea typeface="黑体" panose="02010609060101010101" pitchFamily="49" charset="-122"/>
              </a:rPr>
              <a:t>4d</a:t>
            </a:r>
            <a:r>
              <a:rPr lang="en-US" altLang="zh-CN" sz="2800" b="1">
                <a:ea typeface="黑体" panose="02010609060101010101" pitchFamily="49" charset="-122"/>
              </a:rPr>
              <a:t>&lt;E</a:t>
            </a:r>
            <a:r>
              <a:rPr lang="en-US" altLang="zh-CN" sz="2800" b="1" baseline="-25000">
                <a:ea typeface="黑体" panose="02010609060101010101" pitchFamily="49" charset="-122"/>
              </a:rPr>
              <a:t>5p </a:t>
            </a:r>
            <a:r>
              <a:rPr lang="en-US" altLang="zh-CN" sz="2800" b="1"/>
              <a:t>;    E</a:t>
            </a:r>
            <a:r>
              <a:rPr lang="en-US" altLang="zh-CN" sz="2800" b="1" baseline="-25000"/>
              <a:t>6s</a:t>
            </a:r>
            <a:r>
              <a:rPr lang="en-US" altLang="zh-CN" sz="2800" b="1"/>
              <a:t>&lt;E</a:t>
            </a:r>
            <a:r>
              <a:rPr lang="en-US" altLang="zh-CN" sz="2800" b="1" baseline="-25000"/>
              <a:t>4f</a:t>
            </a:r>
            <a:r>
              <a:rPr lang="en-US" altLang="zh-CN" sz="2800" b="1"/>
              <a:t>&lt;E</a:t>
            </a:r>
            <a:r>
              <a:rPr lang="en-US" altLang="zh-CN" sz="2800" b="1" baseline="-25000"/>
              <a:t>5d</a:t>
            </a:r>
            <a:r>
              <a:rPr lang="en-US" altLang="zh-CN" sz="2800" b="1"/>
              <a:t>&lt;E</a:t>
            </a:r>
            <a:r>
              <a:rPr lang="el-GR" altLang="zh-CN" sz="2800" b="1" baseline="-25000"/>
              <a:t>6p</a:t>
            </a:r>
            <a:endParaRPr lang="el-GR" altLang="zh-CN" sz="2800" b="1" baseline="-25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71" name=""/>
        <p:cNvGrpSpPr/>
        <p:nvPr/>
      </p:nvGrpSpPr>
      <p:grpSpPr>
        <a:xfrm rot="0">
          <a:off x="0" y="0"/>
          <a:ext cx="0" cy="0"/>
          <a:chOff x="0" y="0"/>
          <a:chExt cx="0" cy="0"/>
        </a:xfrm>
      </p:grpSpPr>
      <p:sp>
        <p:nvSpPr>
          <p:cNvPr id="1048946" name="文本框 1048945"/>
          <p:cNvSpPr txBox="1"/>
          <p:nvPr/>
        </p:nvSpPr>
        <p:spPr>
          <a:xfrm>
            <a:off x="381000" y="115887"/>
            <a:ext cx="87630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3600" b="1">
                <a:ea typeface="黑体" panose="02010609060101010101" pitchFamily="49" charset="-122"/>
              </a:rPr>
              <a:t>二 多电子原子轨道的近似能级图</a:t>
            </a:r>
            <a:r>
              <a:rPr lang="zh-CN" altLang="en-US" sz="3600" b="1">
                <a:ea typeface="黑体" panose="02010609060101010101" pitchFamily="49" charset="-122"/>
              </a:rPr>
              <a:t>▲▲</a:t>
            </a:r>
            <a:endParaRPr lang="zh-CN" altLang="en-US" sz="3600" b="1">
              <a:ea typeface="黑体" panose="02010609060101010101" pitchFamily="49" charset="-122"/>
            </a:endParaRPr>
          </a:p>
        </p:txBody>
      </p:sp>
      <p:sp>
        <p:nvSpPr>
          <p:cNvPr id="1048947" name="文本框 1048946"/>
          <p:cNvSpPr txBox="1"/>
          <p:nvPr/>
        </p:nvSpPr>
        <p:spPr>
          <a:xfrm>
            <a:off x="395287" y="1700212"/>
            <a:ext cx="2808287" cy="18002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     </a:t>
            </a:r>
            <a:r>
              <a:rPr lang="zh-CN" altLang="en-US" sz="2800" b="1">
                <a:ea typeface="黑体" panose="02010609060101010101" pitchFamily="49" charset="-122"/>
              </a:rPr>
              <a:t>奠定了正确排列</a:t>
            </a:r>
            <a:r>
              <a:rPr lang="zh-CN" altLang="en-US" sz="2800" b="1">
                <a:solidFill>
                  <a:srgbClr val="FF00FF"/>
                </a:solidFill>
                <a:ea typeface="黑体" panose="02010609060101010101" pitchFamily="49" charset="-122"/>
              </a:rPr>
              <a:t>多电子原子结构式</a:t>
            </a:r>
            <a:r>
              <a:rPr lang="zh-CN" altLang="en-US" sz="2800" b="1">
                <a:ea typeface="黑体" panose="02010609060101010101" pitchFamily="49" charset="-122"/>
              </a:rPr>
              <a:t>和</a:t>
            </a:r>
            <a:r>
              <a:rPr lang="zh-CN" altLang="en-US" sz="2800" b="1">
                <a:solidFill>
                  <a:srgbClr val="FF00FF"/>
                </a:solidFill>
                <a:ea typeface="黑体" panose="02010609060101010101" pitchFamily="49" charset="-122"/>
              </a:rPr>
              <a:t>元素周期表</a:t>
            </a:r>
            <a:r>
              <a:rPr lang="en-US" altLang="zh-CN" sz="2800" b="1">
                <a:ea typeface="黑体" panose="02010609060101010101" pitchFamily="49" charset="-122"/>
              </a:rPr>
              <a:t>的基础.</a:t>
            </a:r>
            <a:endParaRPr lang="en-US" altLang="zh-CN" sz="2800" b="1">
              <a:ea typeface="黑体" panose="02010609060101010101" pitchFamily="49" charset="-122"/>
            </a:endParaRPr>
          </a:p>
        </p:txBody>
      </p:sp>
      <p:sp>
        <p:nvSpPr>
          <p:cNvPr id="1048948" name="文本框 1048947"/>
          <p:cNvSpPr txBox="1"/>
          <p:nvPr/>
        </p:nvSpPr>
        <p:spPr>
          <a:xfrm>
            <a:off x="611187" y="5362575"/>
            <a:ext cx="8353425"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1s</a:t>
            </a:r>
            <a:r>
              <a:rPr lang="en-US" altLang="zh-CN" sz="2800" b="1">
                <a:solidFill>
                  <a:srgbClr val="FF00FF"/>
                </a:solidFill>
                <a:ea typeface="黑体" panose="02010609060101010101" pitchFamily="49" charset="-122"/>
              </a:rPr>
              <a:t>&lt;</a:t>
            </a:r>
            <a:r>
              <a:rPr lang="en-US" altLang="zh-CN" sz="2800" b="1">
                <a:ea typeface="黑体" panose="02010609060101010101" pitchFamily="49" charset="-122"/>
              </a:rPr>
              <a:t>2s&lt;2p</a:t>
            </a:r>
            <a:r>
              <a:rPr lang="en-US" altLang="zh-CN" sz="2800" b="1">
                <a:solidFill>
                  <a:srgbClr val="FF00FF"/>
                </a:solidFill>
                <a:ea typeface="黑体" panose="02010609060101010101" pitchFamily="49" charset="-122"/>
              </a:rPr>
              <a:t>&lt;</a:t>
            </a:r>
            <a:r>
              <a:rPr lang="en-US" altLang="zh-CN" sz="2800" b="1">
                <a:ea typeface="黑体" panose="02010609060101010101" pitchFamily="49" charset="-122"/>
              </a:rPr>
              <a:t>3s&lt;3p</a:t>
            </a:r>
            <a:r>
              <a:rPr lang="en-US" altLang="zh-CN" sz="2800" b="1">
                <a:solidFill>
                  <a:srgbClr val="FF00FF"/>
                </a:solidFill>
                <a:ea typeface="黑体" panose="02010609060101010101" pitchFamily="49" charset="-122"/>
              </a:rPr>
              <a:t>&lt;</a:t>
            </a:r>
            <a:r>
              <a:rPr lang="en-US" altLang="zh-CN" sz="2800" b="1">
                <a:ea typeface="黑体" panose="02010609060101010101" pitchFamily="49" charset="-122"/>
              </a:rPr>
              <a:t>4s&lt;3d&lt;4p</a:t>
            </a:r>
            <a:r>
              <a:rPr lang="en-US" altLang="zh-CN" sz="2800" b="1">
                <a:solidFill>
                  <a:srgbClr val="FF00FF"/>
                </a:solidFill>
                <a:ea typeface="黑体" panose="02010609060101010101" pitchFamily="49" charset="-122"/>
              </a:rPr>
              <a:t>&lt;</a:t>
            </a:r>
            <a:r>
              <a:rPr lang="en-US" altLang="zh-CN" sz="2800" b="1">
                <a:ea typeface="黑体" panose="02010609060101010101" pitchFamily="49" charset="-122"/>
              </a:rPr>
              <a:t>5s&lt;4d&lt;5p</a:t>
            </a:r>
            <a:r>
              <a:rPr lang="en-US" altLang="zh-CN" sz="2800" b="1">
                <a:solidFill>
                  <a:srgbClr val="FF00FF"/>
                </a:solidFill>
                <a:ea typeface="黑体" panose="02010609060101010101" pitchFamily="49" charset="-122"/>
              </a:rPr>
              <a:t>&lt;</a:t>
            </a:r>
            <a:r>
              <a:rPr lang="en-US" altLang="zh-CN" sz="2800" b="1">
                <a:ea typeface="黑体" panose="02010609060101010101" pitchFamily="49" charset="-122"/>
              </a:rPr>
              <a:t>6s&lt;4f&lt;5d&lt;6p</a:t>
            </a:r>
            <a:r>
              <a:rPr lang="en-US" altLang="zh-CN" sz="2800" b="1">
                <a:solidFill>
                  <a:srgbClr val="FF00FF"/>
                </a:solidFill>
                <a:ea typeface="黑体" panose="02010609060101010101" pitchFamily="49" charset="-122"/>
              </a:rPr>
              <a:t>&lt;</a:t>
            </a:r>
            <a:r>
              <a:rPr lang="en-US" altLang="zh-CN" sz="2800" b="1">
                <a:ea typeface="黑体" panose="02010609060101010101" pitchFamily="49" charset="-122"/>
              </a:rPr>
              <a:t>7s&lt;5f&lt;6d&lt;7p</a:t>
            </a:r>
            <a:endParaRPr lang="en-US" altLang="zh-CN" sz="2800" b="1">
              <a:ea typeface="黑体" panose="02010609060101010101" pitchFamily="49" charset="-122"/>
            </a:endParaRPr>
          </a:p>
        </p:txBody>
      </p:sp>
      <p:sp>
        <p:nvSpPr>
          <p:cNvPr id="1048949" name="文本框 1048948"/>
          <p:cNvSpPr txBox="1"/>
          <p:nvPr/>
        </p:nvSpPr>
        <p:spPr>
          <a:xfrm>
            <a:off x="250825" y="765175"/>
            <a:ext cx="8893175"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       </a:t>
            </a:r>
            <a:r>
              <a:rPr lang="zh-CN" altLang="en-US" sz="2800" b="1">
                <a:ea typeface="黑体" panose="02010609060101010101" pitchFamily="49" charset="-122"/>
              </a:rPr>
              <a:t>美国化学家鲍林根据光谱实验给出了多电子原子轨道的近似能级图</a:t>
            </a:r>
            <a:endParaRPr lang="zh-CN" altLang="en-US" sz="2800" b="1">
              <a:ea typeface="黑体" panose="02010609060101010101" pitchFamily="49" charset="-122"/>
            </a:endParaRPr>
          </a:p>
        </p:txBody>
      </p:sp>
      <p:sp>
        <p:nvSpPr>
          <p:cNvPr id="1048950" name="文本框 1048949"/>
          <p:cNvSpPr txBox="1"/>
          <p:nvPr/>
        </p:nvSpPr>
        <p:spPr>
          <a:xfrm>
            <a:off x="549275" y="4767262"/>
            <a:ext cx="2808287" cy="519112"/>
          </a:xfrm>
          <a:prstGeom prst="rect">
            <a:avLst/>
          </a:prstGeom>
          <a:gradFill rotWithShape="1">
            <a:gsLst>
              <a:gs pos="0">
                <a:srgbClr val="1212A8">
                  <a:alpha val="100000"/>
                </a:srgbClr>
              </a:gs>
              <a:gs pos="0">
                <a:srgbClr val="1212A8">
                  <a:alpha val="100000"/>
                </a:srgbClr>
              </a:gs>
              <a:gs pos="80000">
                <a:srgbClr val="1B1BDC">
                  <a:alpha val="100000"/>
                </a:srgbClr>
              </a:gs>
              <a:gs pos="100000">
                <a:srgbClr val="1717E1">
                  <a:alpha val="100000"/>
                </a:srgbClr>
              </a:gs>
              <a:gs pos="100000">
                <a:srgbClr val="1717E1">
                  <a:alpha val="100000"/>
                </a:srgbClr>
              </a:gs>
            </a:gsLst>
            <a:lin ang="16200000" scaled="0"/>
          </a:gradFill>
          <a:ln w="9525" cap="flat" cmpd="sng">
            <a:solidFill>
              <a:srgbClr val="2E2ECB">
                <a:alpha val="100000"/>
              </a:srgbClr>
            </a:solidFill>
            <a:prstDash val="solid"/>
            <a:round/>
          </a:ln>
          <a:effectLst>
            <a:outerShdw dist="23000" dir="5400000">
              <a:srgbClr val="000000">
                <a:alpha val="34999"/>
              </a:srgbClr>
            </a:outerShdw>
          </a:effectLst>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spcBef>
                <a:spcPct val="50000"/>
              </a:spcBef>
            </a:pPr>
            <a:r>
              <a:rPr lang="en-US" altLang="zh-CN" b="1">
                <a:solidFill>
                  <a:srgbClr val="FFFFFF"/>
                </a:solidFill>
                <a:ea typeface="黑体" panose="02010609060101010101" pitchFamily="49" charset="-122"/>
              </a:rPr>
              <a:t>  </a:t>
            </a:r>
            <a:r>
              <a:rPr lang="zh-CN" altLang="en-US" b="1">
                <a:solidFill>
                  <a:srgbClr val="FF0000"/>
                </a:solidFill>
                <a:ea typeface="黑体" panose="02010609060101010101" pitchFamily="49" charset="-122"/>
              </a:rPr>
              <a:t>近似能级次序</a:t>
            </a:r>
            <a:r>
              <a:rPr lang="en-US" altLang="zh-CN" b="1">
                <a:solidFill>
                  <a:srgbClr val="FF0000"/>
                </a:solidFill>
                <a:ea typeface="黑体" panose="02010609060101010101" pitchFamily="49" charset="-122"/>
              </a:rPr>
              <a:t>:</a:t>
            </a:r>
            <a:endParaRPr lang="en-US" altLang="zh-CN" b="1">
              <a:solidFill>
                <a:srgbClr val="FF0000"/>
              </a:solidFill>
              <a:ea typeface="黑体" panose="02010609060101010101" pitchFamily="49" charset="-122"/>
            </a:endParaRPr>
          </a:p>
        </p:txBody>
      </p:sp>
      <p:pic>
        <p:nvPicPr>
          <p:cNvPr id="2097213" name="图片 2097212" descr="09-15"/>
          <p:cNvPicPr/>
          <p:nvPr/>
        </p:nvPicPr>
        <p:blipFill>
          <a:blip r:embed="rId1"/>
          <a:srcRect/>
          <a:stretch>
            <a:fillRect/>
          </a:stretch>
        </p:blipFill>
        <p:spPr>
          <a:xfrm>
            <a:off x="3673475" y="1408112"/>
            <a:ext cx="5075237" cy="3784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72" name=""/>
        <p:cNvGrpSpPr/>
        <p:nvPr/>
      </p:nvGrpSpPr>
      <p:grpSpPr>
        <a:xfrm rot="0">
          <a:off x="0" y="0"/>
          <a:ext cx="0" cy="0"/>
          <a:chOff x="0" y="0"/>
          <a:chExt cx="0" cy="0"/>
        </a:xfrm>
      </p:grpSpPr>
      <p:sp>
        <p:nvSpPr>
          <p:cNvPr id="1048951" name="文本框 1048950"/>
          <p:cNvSpPr txBox="1"/>
          <p:nvPr/>
        </p:nvSpPr>
        <p:spPr>
          <a:xfrm>
            <a:off x="381000" y="6350"/>
            <a:ext cx="87630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3600" b="1">
                <a:ea typeface="黑体" panose="02010609060101010101" pitchFamily="49" charset="-122"/>
              </a:rPr>
              <a:t>三 </a:t>
            </a:r>
            <a:r>
              <a:rPr lang="zh-CN" altLang="en-US" sz="2800" b="1"/>
              <a:t>、</a:t>
            </a:r>
            <a:r>
              <a:rPr lang="zh-CN" altLang="en-US" sz="3600" b="1">
                <a:ea typeface="黑体" panose="02010609060101010101" pitchFamily="49" charset="-122"/>
              </a:rPr>
              <a:t>基态原子核外电子排布</a:t>
            </a:r>
            <a:r>
              <a:rPr lang="zh-CN" altLang="en-US" sz="3600" b="1">
                <a:ea typeface="黑体" panose="02010609060101010101" pitchFamily="49" charset="-122"/>
              </a:rPr>
              <a:t>▲</a:t>
            </a:r>
            <a:endParaRPr lang="zh-CN" altLang="en-US" sz="3600" b="1">
              <a:ea typeface="黑体" panose="02010609060101010101" pitchFamily="49" charset="-122"/>
            </a:endParaRPr>
          </a:p>
        </p:txBody>
      </p:sp>
      <p:sp>
        <p:nvSpPr>
          <p:cNvPr id="1048952" name="文本框 1048951"/>
          <p:cNvSpPr txBox="1"/>
          <p:nvPr/>
        </p:nvSpPr>
        <p:spPr>
          <a:xfrm>
            <a:off x="250825" y="655637"/>
            <a:ext cx="8893175"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       </a:t>
            </a:r>
            <a:r>
              <a:rPr lang="zh-CN" altLang="en-US" sz="2800" b="1">
                <a:ea typeface="黑体" panose="02010609060101010101" pitchFamily="49" charset="-122"/>
              </a:rPr>
              <a:t>基态原子核外电子排布遵守泡利不相容原理</a:t>
            </a:r>
            <a:r>
              <a:rPr lang="zh-CN" altLang="zh-CN" sz="2800" b="1"/>
              <a:t>、</a:t>
            </a:r>
            <a:r>
              <a:rPr lang="zh-CN" altLang="en-US" sz="2800" b="1">
                <a:ea typeface="黑体" panose="02010609060101010101" pitchFamily="49" charset="-122"/>
              </a:rPr>
              <a:t>能量最低原理和洪特规则</a:t>
            </a:r>
            <a:r>
              <a:rPr lang="en-US" altLang="zh-CN" sz="2800" b="1">
                <a:ea typeface="黑体" panose="02010609060101010101" pitchFamily="49" charset="-122"/>
              </a:rPr>
              <a:t>.</a:t>
            </a:r>
            <a:endParaRPr lang="en-US" altLang="zh-CN" sz="2800" b="1">
              <a:ea typeface="黑体" panose="02010609060101010101" pitchFamily="49" charset="-122"/>
            </a:endParaRPr>
          </a:p>
        </p:txBody>
      </p:sp>
      <p:sp>
        <p:nvSpPr>
          <p:cNvPr id="1048953" name="文本框 1048952"/>
          <p:cNvSpPr txBox="1"/>
          <p:nvPr/>
        </p:nvSpPr>
        <p:spPr>
          <a:xfrm>
            <a:off x="250825" y="5119687"/>
            <a:ext cx="8893175" cy="457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400" b="1">
                <a:solidFill>
                  <a:srgbClr val="FF00FF"/>
                </a:solidFill>
                <a:ea typeface="黑体" panose="02010609060101010101" pitchFamily="49" charset="-122"/>
              </a:rPr>
              <a:t>       </a:t>
            </a:r>
            <a:r>
              <a:rPr lang="zh-CN" altLang="en-US" sz="2400" b="1">
                <a:solidFill>
                  <a:srgbClr val="FF00FF"/>
                </a:solidFill>
                <a:ea typeface="黑体" panose="02010609060101010101" pitchFamily="49" charset="-122"/>
              </a:rPr>
              <a:t>即多电子原子电子排布次序应遵守鲍林近似能级图</a:t>
            </a:r>
            <a:endParaRPr lang="zh-CN" altLang="en-US" sz="2400" b="1">
              <a:solidFill>
                <a:srgbClr val="FF00FF"/>
              </a:solidFill>
              <a:ea typeface="黑体" panose="02010609060101010101" pitchFamily="49" charset="-122"/>
            </a:endParaRPr>
          </a:p>
        </p:txBody>
      </p:sp>
      <p:sp>
        <p:nvSpPr>
          <p:cNvPr id="1048954" name="文本框 1048953"/>
          <p:cNvSpPr txBox="1"/>
          <p:nvPr/>
        </p:nvSpPr>
        <p:spPr>
          <a:xfrm>
            <a:off x="250825" y="1484312"/>
            <a:ext cx="8893175"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       </a:t>
            </a:r>
            <a:r>
              <a:rPr lang="zh-CN" altLang="en-US" sz="2800" b="1">
                <a:solidFill>
                  <a:srgbClr val="FF0000"/>
                </a:solidFill>
                <a:ea typeface="黑体" panose="02010609060101010101" pitchFamily="49" charset="-122"/>
              </a:rPr>
              <a:t>1.泡利不相容原理</a:t>
            </a:r>
            <a:r>
              <a:rPr lang="en-US" altLang="zh-CN" sz="2800" b="1"/>
              <a:t>:</a:t>
            </a:r>
            <a:r>
              <a:rPr lang="zh-CN" altLang="en-US" sz="2800" b="1">
                <a:ea typeface="黑体" panose="02010609060101010101" pitchFamily="49" charset="-122"/>
              </a:rPr>
              <a:t>在同一原子中不可能存在四个量子数完全相同的电子</a:t>
            </a:r>
            <a:r>
              <a:rPr lang="en-US" altLang="zh-CN" sz="2800" b="1">
                <a:ea typeface="黑体" panose="02010609060101010101" pitchFamily="49" charset="-122"/>
              </a:rPr>
              <a:t>.</a:t>
            </a:r>
            <a:endParaRPr lang="en-US" altLang="zh-CN" sz="2800" b="1">
              <a:ea typeface="黑体" panose="02010609060101010101" pitchFamily="49" charset="-122"/>
            </a:endParaRPr>
          </a:p>
        </p:txBody>
      </p:sp>
      <p:sp>
        <p:nvSpPr>
          <p:cNvPr id="1048955" name="文本框 1048954"/>
          <p:cNvSpPr txBox="1"/>
          <p:nvPr/>
        </p:nvSpPr>
        <p:spPr>
          <a:xfrm>
            <a:off x="325437" y="2382837"/>
            <a:ext cx="8855075" cy="19177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b="1">
                <a:ea typeface="黑体" panose="02010609060101010101" pitchFamily="49" charset="-122"/>
              </a:rPr>
              <a:t> </a:t>
            </a:r>
            <a:r>
              <a:rPr lang="zh-CN" altLang="en-US" sz="2400" b="1">
                <a:ea typeface="黑体" panose="02010609060101010101" pitchFamily="49" charset="-122"/>
              </a:rPr>
              <a:t>一个电子的运动状态由四个量子数</a:t>
            </a:r>
            <a:r>
              <a:rPr lang="en-US" altLang="zh-CN" sz="2400" b="1" i="1">
                <a:ea typeface="黑体" panose="02010609060101010101" pitchFamily="49" charset="-122"/>
              </a:rPr>
              <a:t>n,l,m,m</a:t>
            </a:r>
            <a:r>
              <a:rPr lang="en-US" altLang="zh-CN" sz="2400" b="1" i="1" baseline="-25000">
                <a:ea typeface="黑体" panose="02010609060101010101" pitchFamily="49" charset="-122"/>
              </a:rPr>
              <a:t>s</a:t>
            </a:r>
            <a:r>
              <a:rPr lang="zh-CN" altLang="en-US" sz="2400" b="1">
                <a:ea typeface="黑体" panose="02010609060101010101" pitchFamily="49" charset="-122"/>
              </a:rPr>
              <a:t>确定</a:t>
            </a:r>
            <a:r>
              <a:rPr lang="en-US" altLang="zh-CN" sz="2400" b="1">
                <a:ea typeface="黑体" panose="02010609060101010101" pitchFamily="49" charset="-122"/>
              </a:rPr>
              <a:t>, </a:t>
            </a:r>
            <a:r>
              <a:rPr lang="zh-CN" altLang="en-US" sz="2400" b="1">
                <a:ea typeface="黑体" panose="02010609060101010101" pitchFamily="49" charset="-122"/>
              </a:rPr>
              <a:t>确定了其中三个量子数</a:t>
            </a:r>
            <a:r>
              <a:rPr lang="en-US" altLang="zh-CN" sz="2400" b="1" i="1">
                <a:ea typeface="黑体" panose="02010609060101010101" pitchFamily="49" charset="-122"/>
              </a:rPr>
              <a:t>n,l,m</a:t>
            </a:r>
            <a:r>
              <a:rPr lang="zh-CN" altLang="en-US" sz="2400" b="1">
                <a:ea typeface="黑体" panose="02010609060101010101" pitchFamily="49" charset="-122"/>
              </a:rPr>
              <a:t>便可确定一个原子轨道</a:t>
            </a:r>
            <a:r>
              <a:rPr lang="el-GR" altLang="zh-CN" sz="2400" b="1" i="1">
                <a:ea typeface="黑体" panose="02010609060101010101" pitchFamily="49" charset="-122"/>
              </a:rPr>
              <a:t>ψ</a:t>
            </a:r>
            <a:r>
              <a:rPr lang="en-US" altLang="zh-CN" sz="2400" b="1" i="1">
                <a:ea typeface="黑体" panose="02010609060101010101" pitchFamily="49" charset="-122"/>
              </a:rPr>
              <a:t>(n,l,m)</a:t>
            </a:r>
            <a:r>
              <a:rPr lang="zh-CN" altLang="en-US" sz="2400" b="1">
                <a:ea typeface="黑体" panose="02010609060101010101" pitchFamily="49" charset="-122"/>
              </a:rPr>
              <a:t>;主量子数为</a:t>
            </a:r>
            <a:r>
              <a:rPr lang="en-US" altLang="zh-CN" sz="2400" b="1" i="1">
                <a:ea typeface="黑体" panose="02010609060101010101" pitchFamily="49" charset="-122"/>
              </a:rPr>
              <a:t>n</a:t>
            </a:r>
            <a:r>
              <a:rPr lang="zh-CN" altLang="en-US" sz="2400" b="1">
                <a:ea typeface="黑体" panose="02010609060101010101" pitchFamily="49" charset="-122"/>
              </a:rPr>
              <a:t>的电子层共有</a:t>
            </a:r>
            <a:r>
              <a:rPr lang="en-US" altLang="zh-CN" sz="2400" b="1" i="1">
                <a:ea typeface="黑体" panose="02010609060101010101" pitchFamily="49" charset="-122"/>
              </a:rPr>
              <a:t>n</a:t>
            </a:r>
            <a:r>
              <a:rPr lang="en-US" altLang="zh-CN" sz="2400" b="1" i="1" baseline="30000">
                <a:ea typeface="黑体" panose="02010609060101010101" pitchFamily="49" charset="-122"/>
              </a:rPr>
              <a:t>2</a:t>
            </a:r>
            <a:r>
              <a:rPr lang="zh-CN" altLang="en-US" sz="2400" b="1">
                <a:ea typeface="黑体" panose="02010609060101010101" pitchFamily="49" charset="-122"/>
              </a:rPr>
              <a:t>个原子轨道</a:t>
            </a:r>
            <a:r>
              <a:rPr lang="en-US" altLang="zh-CN" sz="2400" b="1">
                <a:ea typeface="黑体" panose="02010609060101010101" pitchFamily="49" charset="-122"/>
              </a:rPr>
              <a:t>,</a:t>
            </a:r>
            <a:r>
              <a:rPr lang="zh-CN" altLang="en-US" sz="2400" b="1">
                <a:solidFill>
                  <a:srgbClr val="FF00FF"/>
                </a:solidFill>
                <a:ea typeface="黑体" panose="02010609060101010101" pitchFamily="49" charset="-122"/>
              </a:rPr>
              <a:t>每一个原子轨道中最多只能容纳两个自旋方向相反的电子</a:t>
            </a:r>
            <a:r>
              <a:rPr lang="en-US" altLang="zh-CN" sz="2400" b="1">
                <a:ea typeface="黑体" panose="02010609060101010101" pitchFamily="49" charset="-122"/>
              </a:rPr>
              <a:t>,</a:t>
            </a:r>
            <a:r>
              <a:rPr lang="zh-CN" altLang="en-US" sz="2400" b="1">
                <a:ea typeface="黑体" panose="02010609060101010101" pitchFamily="49" charset="-122"/>
              </a:rPr>
              <a:t>因此每一电子层最多所能容纳的电子总数为</a:t>
            </a:r>
            <a:r>
              <a:rPr lang="en-US" altLang="zh-CN" sz="2400" b="1" i="1">
                <a:ea typeface="黑体" panose="02010609060101010101" pitchFamily="49" charset="-122"/>
              </a:rPr>
              <a:t>2n</a:t>
            </a:r>
            <a:r>
              <a:rPr lang="en-US" altLang="zh-CN" sz="2400" b="1" i="1" baseline="30000">
                <a:ea typeface="黑体" panose="02010609060101010101" pitchFamily="49" charset="-122"/>
              </a:rPr>
              <a:t>2</a:t>
            </a:r>
            <a:r>
              <a:rPr lang="zh-CN" altLang="en-US" sz="2400" b="1">
                <a:ea typeface="黑体" panose="02010609060101010101" pitchFamily="49" charset="-122"/>
              </a:rPr>
              <a:t>.如</a:t>
            </a:r>
            <a:r>
              <a:rPr lang="en-US" altLang="zh-CN" sz="2400" b="1" baseline="30000">
                <a:ea typeface="黑体" panose="02010609060101010101" pitchFamily="49" charset="-122"/>
              </a:rPr>
              <a:t>10</a:t>
            </a:r>
            <a:r>
              <a:rPr lang="en-US" altLang="zh-CN" sz="2400" b="1">
                <a:ea typeface="黑体" panose="02010609060101010101" pitchFamily="49" charset="-122"/>
              </a:rPr>
              <a:t>Ne:1s</a:t>
            </a:r>
            <a:r>
              <a:rPr lang="en-US" altLang="zh-CN" sz="2400" b="1" baseline="30000">
                <a:ea typeface="黑体" panose="02010609060101010101" pitchFamily="49" charset="-122"/>
              </a:rPr>
              <a:t>2</a:t>
            </a:r>
            <a:r>
              <a:rPr lang="en-US" altLang="zh-CN" sz="2400" b="1">
                <a:ea typeface="黑体" panose="02010609060101010101" pitchFamily="49" charset="-122"/>
              </a:rPr>
              <a:t>2s</a:t>
            </a:r>
            <a:r>
              <a:rPr lang="en-US" altLang="zh-CN" sz="2400" b="1" baseline="30000">
                <a:ea typeface="黑体" panose="02010609060101010101" pitchFamily="49" charset="-122"/>
              </a:rPr>
              <a:t>2</a:t>
            </a:r>
            <a:r>
              <a:rPr lang="en-US" altLang="zh-CN" sz="2400" b="1">
                <a:ea typeface="黑体" panose="02010609060101010101" pitchFamily="49" charset="-122"/>
              </a:rPr>
              <a:t>2p</a:t>
            </a:r>
            <a:r>
              <a:rPr lang="en-US" altLang="zh-CN" sz="2400" b="1" baseline="30000">
                <a:ea typeface="黑体" panose="02010609060101010101" pitchFamily="49" charset="-122"/>
              </a:rPr>
              <a:t>6</a:t>
            </a:r>
            <a:endParaRPr lang="en-US" altLang="zh-CN" sz="2400" b="1" baseline="30000">
              <a:ea typeface="黑体" panose="02010609060101010101" pitchFamily="49" charset="-122"/>
            </a:endParaRPr>
          </a:p>
        </p:txBody>
      </p:sp>
      <p:sp>
        <p:nvSpPr>
          <p:cNvPr id="1048956" name="文本框 1048955"/>
          <p:cNvSpPr txBox="1"/>
          <p:nvPr/>
        </p:nvSpPr>
        <p:spPr>
          <a:xfrm>
            <a:off x="250825" y="4244975"/>
            <a:ext cx="8893175"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solidFill>
                  <a:srgbClr val="FF0000"/>
                </a:solidFill>
                <a:ea typeface="黑体" panose="02010609060101010101" pitchFamily="49" charset="-122"/>
              </a:rPr>
              <a:t>       2.</a:t>
            </a:r>
            <a:r>
              <a:rPr lang="zh-CN" altLang="en-US" sz="2800" b="1">
                <a:solidFill>
                  <a:srgbClr val="FF0000"/>
                </a:solidFill>
                <a:ea typeface="黑体" panose="02010609060101010101" pitchFamily="49" charset="-122"/>
              </a:rPr>
              <a:t>能量最低原理</a:t>
            </a:r>
            <a:r>
              <a:rPr lang="en-US" altLang="zh-CN" sz="2800" b="1">
                <a:solidFill>
                  <a:srgbClr val="FF0000"/>
                </a:solidFill>
                <a:ea typeface="黑体" panose="02010609060101010101" pitchFamily="49" charset="-122"/>
              </a:rPr>
              <a:t>:</a:t>
            </a:r>
            <a:r>
              <a:rPr lang="zh-CN" altLang="en-US" sz="2800" b="1">
                <a:ea typeface="黑体" panose="02010609060101010101" pitchFamily="49" charset="-122"/>
              </a:rPr>
              <a:t>在遵守泡利不相容原理的前提下</a:t>
            </a:r>
            <a:r>
              <a:rPr lang="en-US" altLang="zh-CN" sz="2800" b="1">
                <a:ea typeface="黑体" panose="02010609060101010101" pitchFamily="49" charset="-122"/>
              </a:rPr>
              <a:t>,</a:t>
            </a:r>
            <a:r>
              <a:rPr lang="zh-CN" altLang="en-US" sz="2800" b="1">
                <a:ea typeface="黑体" panose="02010609060101010101" pitchFamily="49" charset="-122"/>
              </a:rPr>
              <a:t>核外电子总是尽先排布在能量更低的轨道上</a:t>
            </a:r>
            <a:r>
              <a:rPr lang="en-US" altLang="zh-CN" sz="2800" b="1">
                <a:ea typeface="黑体" panose="02010609060101010101" pitchFamily="49" charset="-122"/>
              </a:rPr>
              <a:t>.</a:t>
            </a:r>
            <a:endParaRPr lang="en-US" altLang="zh-CN" sz="2800" b="1">
              <a:ea typeface="黑体" panose="02010609060101010101" pitchFamily="49" charset="-122"/>
            </a:endParaRPr>
          </a:p>
        </p:txBody>
      </p:sp>
      <p:sp>
        <p:nvSpPr>
          <p:cNvPr id="1048957" name="文本框 1048956"/>
          <p:cNvSpPr txBox="1"/>
          <p:nvPr/>
        </p:nvSpPr>
        <p:spPr>
          <a:xfrm>
            <a:off x="250825" y="5468937"/>
            <a:ext cx="8893175" cy="13731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solidFill>
                  <a:srgbClr val="FF0000"/>
                </a:solidFill>
                <a:ea typeface="黑体" panose="02010609060101010101" pitchFamily="49" charset="-122"/>
              </a:rPr>
              <a:t>       3.</a:t>
            </a:r>
            <a:r>
              <a:rPr lang="zh-CN" altLang="en-US" sz="2800" b="1">
                <a:solidFill>
                  <a:srgbClr val="FF0000"/>
                </a:solidFill>
                <a:ea typeface="黑体" panose="02010609060101010101" pitchFamily="49" charset="-122"/>
              </a:rPr>
              <a:t>洪特规则</a:t>
            </a:r>
            <a:r>
              <a:rPr lang="en-US" altLang="zh-CN" sz="2800" b="1">
                <a:solidFill>
                  <a:srgbClr val="FF0000"/>
                </a:solidFill>
                <a:ea typeface="黑体" panose="02010609060101010101" pitchFamily="49" charset="-122"/>
              </a:rPr>
              <a:t>:</a:t>
            </a:r>
            <a:r>
              <a:rPr lang="zh-CN" altLang="en-US" sz="2800" b="1">
                <a:ea typeface="黑体" panose="02010609060101010101" pitchFamily="49" charset="-122"/>
              </a:rPr>
              <a:t>电子在简并轨道</a:t>
            </a:r>
            <a:r>
              <a:rPr lang="en-US" altLang="zh-CN" sz="2800" b="1">
                <a:ea typeface="黑体" panose="02010609060101010101" pitchFamily="49" charset="-122"/>
              </a:rPr>
              <a:t>(</a:t>
            </a:r>
            <a:r>
              <a:rPr lang="zh-CN" altLang="en-US" sz="2800" b="1">
                <a:ea typeface="黑体" panose="02010609060101010101" pitchFamily="49" charset="-122"/>
              </a:rPr>
              <a:t>即</a:t>
            </a:r>
            <a:r>
              <a:rPr lang="en-US" altLang="zh-CN" sz="2800" b="1" i="1">
                <a:ea typeface="黑体" panose="02010609060101010101" pitchFamily="49" charset="-122"/>
              </a:rPr>
              <a:t>n</a:t>
            </a:r>
            <a:r>
              <a:rPr lang="zh-CN" altLang="en-US" sz="2800" b="1">
                <a:ea typeface="黑体" panose="02010609060101010101" pitchFamily="49" charset="-122"/>
              </a:rPr>
              <a:t>和</a:t>
            </a:r>
            <a:r>
              <a:rPr lang="en-US" altLang="zh-CN" sz="2800" b="1" i="1">
                <a:ea typeface="黑体" panose="02010609060101010101" pitchFamily="49" charset="-122"/>
              </a:rPr>
              <a:t>l</a:t>
            </a:r>
            <a:r>
              <a:rPr lang="zh-CN" altLang="en-US" sz="2800" b="1">
                <a:ea typeface="黑体" panose="02010609060101010101" pitchFamily="49" charset="-122"/>
              </a:rPr>
              <a:t>均相同的能量等价轨道</a:t>
            </a:r>
            <a:r>
              <a:rPr lang="en-US" altLang="zh-CN" sz="2800" b="1">
                <a:ea typeface="黑体" panose="02010609060101010101" pitchFamily="49" charset="-122"/>
              </a:rPr>
              <a:t>)</a:t>
            </a:r>
            <a:r>
              <a:rPr lang="zh-CN" altLang="en-US" sz="2800" b="1">
                <a:ea typeface="黑体" panose="02010609060101010101" pitchFamily="49" charset="-122"/>
              </a:rPr>
              <a:t>上排布时</a:t>
            </a:r>
            <a:r>
              <a:rPr lang="en-US" altLang="zh-CN" sz="2800" b="1">
                <a:ea typeface="黑体" panose="02010609060101010101" pitchFamily="49" charset="-122"/>
              </a:rPr>
              <a:t>,</a:t>
            </a:r>
            <a:r>
              <a:rPr lang="zh-CN" altLang="en-US" sz="2800" b="1">
                <a:ea typeface="黑体" panose="02010609060101010101" pitchFamily="49" charset="-122"/>
              </a:rPr>
              <a:t>总是尽可能以相同的自旋方向分占不同的轨道</a:t>
            </a:r>
            <a:r>
              <a:rPr lang="en-US" altLang="zh-CN" sz="2800" b="1">
                <a:ea typeface="黑体" panose="02010609060101010101" pitchFamily="49" charset="-122"/>
              </a:rPr>
              <a:t>(</a:t>
            </a:r>
            <a:r>
              <a:rPr lang="zh-CN" altLang="en-US" sz="2800" b="1">
                <a:ea typeface="黑体" panose="02010609060101010101" pitchFamily="49" charset="-122"/>
              </a:rPr>
              <a:t>自旋平行</a:t>
            </a:r>
            <a:r>
              <a:rPr lang="en-US" altLang="zh-CN" sz="2800" b="1">
                <a:ea typeface="黑体" panose="02010609060101010101" pitchFamily="49" charset="-122"/>
              </a:rPr>
              <a:t>).</a:t>
            </a:r>
            <a:endParaRPr lang="en-US" altLang="zh-CN" sz="2800" b="1">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9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89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89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89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89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89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89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951" grpId="0"/>
      <p:bldP spid="1048952" grpId="0"/>
      <p:bldP spid="1048953" grpId="0"/>
      <p:bldP spid="1048954" grpId="0"/>
      <p:bldP spid="1048955" grpId="0"/>
      <p:bldP spid="1048956" grpId="0"/>
      <p:bldP spid="104895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rot="0">
          <a:off x="0" y="0"/>
          <a:ext cx="0" cy="0"/>
          <a:chOff x="0" y="0"/>
          <a:chExt cx="0" cy="0"/>
        </a:xfrm>
      </p:grpSpPr>
      <p:sp>
        <p:nvSpPr>
          <p:cNvPr id="1048958" name="文本框 1048957"/>
          <p:cNvSpPr txBox="1"/>
          <p:nvPr/>
        </p:nvSpPr>
        <p:spPr>
          <a:xfrm>
            <a:off x="287337" y="1484312"/>
            <a:ext cx="8388350" cy="457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400" b="1">
                <a:ea typeface="黑体" panose="02010609060101010101" pitchFamily="49" charset="-122"/>
              </a:rPr>
              <a:t>       (1)</a:t>
            </a:r>
            <a:r>
              <a:rPr lang="zh-CN" altLang="en-US" sz="2400" b="1">
                <a:ea typeface="黑体" panose="02010609060101010101" pitchFamily="49" charset="-122"/>
              </a:rPr>
              <a:t>在分析原子间成键情况时要用</a:t>
            </a:r>
            <a:r>
              <a:rPr lang="zh-CN" altLang="en-US" sz="2400" b="1">
                <a:solidFill>
                  <a:srgbClr val="FF00FF"/>
                </a:solidFill>
                <a:ea typeface="黑体" panose="02010609060101010101" pitchFamily="49" charset="-122"/>
              </a:rPr>
              <a:t>轨道表示式</a:t>
            </a:r>
            <a:endParaRPr lang="zh-CN" altLang="en-US" sz="2400" b="1">
              <a:solidFill>
                <a:srgbClr val="FF00FF"/>
              </a:solidFill>
              <a:ea typeface="黑体" panose="02010609060101010101" pitchFamily="49" charset="-122"/>
            </a:endParaRPr>
          </a:p>
        </p:txBody>
      </p:sp>
      <p:sp>
        <p:nvSpPr>
          <p:cNvPr id="1048959" name="文本框 1048958"/>
          <p:cNvSpPr txBox="1"/>
          <p:nvPr/>
        </p:nvSpPr>
        <p:spPr>
          <a:xfrm>
            <a:off x="250825" y="115887"/>
            <a:ext cx="8893175" cy="13731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      </a:t>
            </a:r>
            <a:r>
              <a:rPr lang="en-US" altLang="zh-CN" sz="2800" b="1">
                <a:ea typeface="黑体" panose="02010609060101010101" pitchFamily="49" charset="-122"/>
              </a:rPr>
              <a:t>▲</a:t>
            </a:r>
            <a:r>
              <a:rPr lang="zh-CN" altLang="en-US" sz="2800" b="1">
                <a:ea typeface="黑体" panose="02010609060101010101" pitchFamily="49" charset="-122"/>
              </a:rPr>
              <a:t> 3.洪特规则</a:t>
            </a:r>
            <a:r>
              <a:rPr lang="en-US" altLang="zh-CN" sz="2800" b="1">
                <a:ea typeface="黑体" panose="02010609060101010101" pitchFamily="49" charset="-122"/>
              </a:rPr>
              <a:t>:</a:t>
            </a:r>
            <a:r>
              <a:rPr lang="zh-CN" altLang="en-US" sz="2800" b="1">
                <a:ea typeface="黑体" panose="02010609060101010101" pitchFamily="49" charset="-122"/>
              </a:rPr>
              <a:t>电子在简并轨道</a:t>
            </a:r>
            <a:r>
              <a:rPr lang="en-US" altLang="zh-CN" sz="2800" b="1">
                <a:ea typeface="黑体" panose="02010609060101010101" pitchFamily="49" charset="-122"/>
              </a:rPr>
              <a:t>(</a:t>
            </a:r>
            <a:r>
              <a:rPr lang="zh-CN" altLang="en-US" sz="2800" b="1">
                <a:ea typeface="黑体" panose="02010609060101010101" pitchFamily="49" charset="-122"/>
              </a:rPr>
              <a:t>即</a:t>
            </a:r>
            <a:r>
              <a:rPr lang="en-US" altLang="zh-CN" sz="2800" b="1" i="1">
                <a:ea typeface="黑体" panose="02010609060101010101" pitchFamily="49" charset="-122"/>
              </a:rPr>
              <a:t>n</a:t>
            </a:r>
            <a:r>
              <a:rPr lang="zh-CN" altLang="en-US" sz="2800" b="1">
                <a:ea typeface="黑体" panose="02010609060101010101" pitchFamily="49" charset="-122"/>
              </a:rPr>
              <a:t>和</a:t>
            </a:r>
            <a:r>
              <a:rPr lang="en-US" altLang="zh-CN" sz="2800" b="1" i="1">
                <a:ea typeface="黑体" panose="02010609060101010101" pitchFamily="49" charset="-122"/>
              </a:rPr>
              <a:t>l</a:t>
            </a:r>
            <a:r>
              <a:rPr lang="zh-CN" altLang="en-US" sz="2800" b="1">
                <a:ea typeface="黑体" panose="02010609060101010101" pitchFamily="49" charset="-122"/>
              </a:rPr>
              <a:t>均相同的能量等价轨道</a:t>
            </a:r>
            <a:r>
              <a:rPr lang="en-US" altLang="zh-CN" sz="2800" b="1">
                <a:ea typeface="黑体" panose="02010609060101010101" pitchFamily="49" charset="-122"/>
              </a:rPr>
              <a:t>)</a:t>
            </a:r>
            <a:r>
              <a:rPr lang="zh-CN" altLang="en-US" sz="2800" b="1">
                <a:ea typeface="黑体" panose="02010609060101010101" pitchFamily="49" charset="-122"/>
              </a:rPr>
              <a:t>上排布时</a:t>
            </a:r>
            <a:r>
              <a:rPr lang="en-US" altLang="zh-CN" sz="2800" b="1">
                <a:ea typeface="黑体" panose="02010609060101010101" pitchFamily="49" charset="-122"/>
              </a:rPr>
              <a:t>,</a:t>
            </a:r>
            <a:r>
              <a:rPr lang="zh-CN" altLang="en-US" sz="2800" b="1">
                <a:ea typeface="黑体" panose="02010609060101010101" pitchFamily="49" charset="-122"/>
              </a:rPr>
              <a:t>总是尽可能以相同的自旋方向分占不同的轨道</a:t>
            </a:r>
            <a:r>
              <a:rPr lang="en-US" altLang="zh-CN" sz="2800" b="1">
                <a:ea typeface="黑体" panose="02010609060101010101" pitchFamily="49" charset="-122"/>
              </a:rPr>
              <a:t>.</a:t>
            </a:r>
            <a:endParaRPr lang="en-US" altLang="zh-CN" sz="2800" b="1">
              <a:ea typeface="黑体" panose="02010609060101010101" pitchFamily="49" charset="-122"/>
            </a:endParaRPr>
          </a:p>
        </p:txBody>
      </p:sp>
      <p:sp>
        <p:nvSpPr>
          <p:cNvPr id="1048960" name="文本框 1048959"/>
          <p:cNvSpPr txBox="1"/>
          <p:nvPr/>
        </p:nvSpPr>
        <p:spPr>
          <a:xfrm>
            <a:off x="4932362" y="2420937"/>
            <a:ext cx="7620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a:t>4s</a:t>
            </a:r>
            <a:endParaRPr lang="en-US" altLang="zh-CN" b="1"/>
          </a:p>
        </p:txBody>
      </p:sp>
      <p:sp>
        <p:nvSpPr>
          <p:cNvPr id="1048961" name="文本框 1048960"/>
          <p:cNvSpPr txBox="1"/>
          <p:nvPr/>
        </p:nvSpPr>
        <p:spPr>
          <a:xfrm>
            <a:off x="6546850" y="2398712"/>
            <a:ext cx="7620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a:t>3d</a:t>
            </a:r>
            <a:endParaRPr lang="en-US" altLang="zh-CN" b="1"/>
          </a:p>
        </p:txBody>
      </p:sp>
      <p:sp>
        <p:nvSpPr>
          <p:cNvPr id="1048962" name="矩形 1048961"/>
          <p:cNvSpPr/>
          <p:nvPr/>
        </p:nvSpPr>
        <p:spPr>
          <a:xfrm>
            <a:off x="4932362" y="2924175"/>
            <a:ext cx="539750" cy="612775"/>
          </a:xfrm>
          <a:prstGeom prst="rect">
            <a:avLst/>
          </a:prstGeom>
          <a:no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endParaRPr lang="zh-CN" altLang="en-US" sz="2800"/>
          </a:p>
        </p:txBody>
      </p:sp>
      <p:grpSp>
        <p:nvGrpSpPr>
          <p:cNvPr id="174" name="组合 173"/>
          <p:cNvGrpSpPr/>
          <p:nvPr/>
        </p:nvGrpSpPr>
        <p:grpSpPr>
          <a:xfrm rot="0">
            <a:off x="5048250" y="3094037"/>
            <a:ext cx="341312" cy="341312"/>
            <a:chOff x="2064" y="2736"/>
            <a:chExt cx="215" cy="215"/>
          </a:xfrm>
        </p:grpSpPr>
        <p:grpSp>
          <p:nvGrpSpPr>
            <p:cNvPr id="175" name="组合 174"/>
            <p:cNvGrpSpPr/>
            <p:nvPr/>
          </p:nvGrpSpPr>
          <p:grpSpPr>
            <a:xfrm rot="0">
              <a:off x="2064" y="2759"/>
              <a:ext cx="71" cy="192"/>
              <a:chOff x="1824" y="3264"/>
              <a:chExt cx="71" cy="192"/>
            </a:xfrm>
          </p:grpSpPr>
          <p:sp>
            <p:nvSpPr>
              <p:cNvPr id="1048963" name="直接连接符 1048962"/>
              <p:cNvSpPr/>
              <p:nvPr/>
            </p:nvSpPr>
            <p:spPr>
              <a:xfrm flipH="1">
                <a:off x="1824" y="3264"/>
                <a:ext cx="61" cy="61"/>
              </a:xfrm>
              <a:prstGeom prst="line">
                <a:avLst/>
              </a:prstGeom>
              <a:noFill/>
              <a:ln w="9525" cap="flat" cmpd="sng">
                <a:solidFill>
                  <a:schemeClr val="dk1">
                    <a:alpha val="100000"/>
                  </a:schemeClr>
                </a:solidFill>
                <a:prstDash val="solid"/>
                <a:round/>
              </a:ln>
            </p:spPr>
          </p:sp>
          <p:sp>
            <p:nvSpPr>
              <p:cNvPr id="1048964" name="直接连接符 1048963"/>
              <p:cNvSpPr/>
              <p:nvPr/>
            </p:nvSpPr>
            <p:spPr>
              <a:xfrm>
                <a:off x="1895" y="3264"/>
                <a:ext cx="0" cy="192"/>
              </a:xfrm>
              <a:prstGeom prst="line">
                <a:avLst/>
              </a:prstGeom>
              <a:noFill/>
              <a:ln w="9525" cap="flat" cmpd="sng">
                <a:solidFill>
                  <a:schemeClr val="dk1">
                    <a:alpha val="100000"/>
                  </a:schemeClr>
                </a:solidFill>
                <a:prstDash val="solid"/>
                <a:round/>
              </a:ln>
            </p:spPr>
          </p:sp>
        </p:grpSp>
        <p:grpSp>
          <p:nvGrpSpPr>
            <p:cNvPr id="176" name="组合 175"/>
            <p:cNvGrpSpPr/>
            <p:nvPr/>
          </p:nvGrpSpPr>
          <p:grpSpPr>
            <a:xfrm rot="10800000">
              <a:off x="2208" y="2736"/>
              <a:ext cx="71" cy="192"/>
              <a:chOff x="1824" y="3264"/>
              <a:chExt cx="71" cy="192"/>
            </a:xfrm>
          </p:grpSpPr>
          <p:sp>
            <p:nvSpPr>
              <p:cNvPr id="1048965" name="直接连接符 1048964"/>
              <p:cNvSpPr/>
              <p:nvPr/>
            </p:nvSpPr>
            <p:spPr>
              <a:xfrm flipH="1">
                <a:off x="1824" y="3264"/>
                <a:ext cx="61" cy="61"/>
              </a:xfrm>
              <a:prstGeom prst="line">
                <a:avLst/>
              </a:prstGeom>
              <a:noFill/>
              <a:ln w="9525" cap="flat" cmpd="sng">
                <a:solidFill>
                  <a:schemeClr val="dk1">
                    <a:alpha val="100000"/>
                  </a:schemeClr>
                </a:solidFill>
                <a:prstDash val="solid"/>
                <a:round/>
              </a:ln>
            </p:spPr>
          </p:sp>
          <p:sp>
            <p:nvSpPr>
              <p:cNvPr id="1048966" name="直接连接符 1048965"/>
              <p:cNvSpPr/>
              <p:nvPr/>
            </p:nvSpPr>
            <p:spPr>
              <a:xfrm>
                <a:off x="1895" y="3264"/>
                <a:ext cx="0" cy="192"/>
              </a:xfrm>
              <a:prstGeom prst="line">
                <a:avLst/>
              </a:prstGeom>
              <a:noFill/>
              <a:ln w="9525" cap="flat" cmpd="sng">
                <a:solidFill>
                  <a:schemeClr val="dk1">
                    <a:alpha val="100000"/>
                  </a:schemeClr>
                </a:solidFill>
                <a:prstDash val="solid"/>
                <a:round/>
              </a:ln>
            </p:spPr>
          </p:sp>
        </p:grpSp>
      </p:grpSp>
      <p:sp>
        <p:nvSpPr>
          <p:cNvPr id="1048967" name="文本框 1048966"/>
          <p:cNvSpPr txBox="1"/>
          <p:nvPr/>
        </p:nvSpPr>
        <p:spPr>
          <a:xfrm>
            <a:off x="900112" y="1989137"/>
            <a:ext cx="2016125"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b="1">
                <a:ea typeface="黑体" panose="02010609060101010101" pitchFamily="49" charset="-122"/>
              </a:rPr>
              <a:t>如</a:t>
            </a:r>
            <a:r>
              <a:rPr lang="en-US" altLang="zh-CN" b="1" baseline="-25000">
                <a:ea typeface="黑体" panose="02010609060101010101" pitchFamily="49" charset="-122"/>
              </a:rPr>
              <a:t>26</a:t>
            </a:r>
            <a:r>
              <a:rPr lang="en-US" altLang="zh-CN" b="1">
                <a:ea typeface="黑体" panose="02010609060101010101" pitchFamily="49" charset="-122"/>
              </a:rPr>
              <a:t>Fe:</a:t>
            </a:r>
            <a:endParaRPr lang="en-US" altLang="zh-CN" b="1">
              <a:ea typeface="黑体" panose="02010609060101010101" pitchFamily="49" charset="-122"/>
            </a:endParaRPr>
          </a:p>
        </p:txBody>
      </p:sp>
      <p:sp>
        <p:nvSpPr>
          <p:cNvPr id="1048968" name="文本框 1048967"/>
          <p:cNvSpPr txBox="1"/>
          <p:nvPr/>
        </p:nvSpPr>
        <p:spPr>
          <a:xfrm>
            <a:off x="2339975" y="1989137"/>
            <a:ext cx="4968875"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a:ea typeface="黑体" panose="02010609060101010101" pitchFamily="49" charset="-122"/>
              </a:rPr>
              <a:t>1s</a:t>
            </a:r>
            <a:r>
              <a:rPr lang="en-US" altLang="zh-CN" b="1" baseline="30000">
                <a:ea typeface="黑体" panose="02010609060101010101" pitchFamily="49" charset="-122"/>
              </a:rPr>
              <a:t>2</a:t>
            </a:r>
            <a:r>
              <a:rPr lang="en-US" altLang="zh-CN" b="1">
                <a:ea typeface="黑体" panose="02010609060101010101" pitchFamily="49" charset="-122"/>
              </a:rPr>
              <a:t>2s</a:t>
            </a:r>
            <a:r>
              <a:rPr lang="en-US" altLang="zh-CN" b="1" baseline="30000">
                <a:ea typeface="黑体" panose="02010609060101010101" pitchFamily="49" charset="-122"/>
              </a:rPr>
              <a:t>2</a:t>
            </a:r>
            <a:r>
              <a:rPr lang="en-US" altLang="zh-CN" b="1">
                <a:ea typeface="黑体" panose="02010609060101010101" pitchFamily="49" charset="-122"/>
              </a:rPr>
              <a:t>2p</a:t>
            </a:r>
            <a:r>
              <a:rPr lang="en-US" altLang="zh-CN" b="1" baseline="30000">
                <a:ea typeface="黑体" panose="02010609060101010101" pitchFamily="49" charset="-122"/>
              </a:rPr>
              <a:t>6</a:t>
            </a:r>
            <a:r>
              <a:rPr lang="en-US" altLang="zh-CN" b="1">
                <a:ea typeface="黑体" panose="02010609060101010101" pitchFamily="49" charset="-122"/>
              </a:rPr>
              <a:t>3s</a:t>
            </a:r>
            <a:r>
              <a:rPr lang="en-US" altLang="zh-CN" b="1" baseline="30000">
                <a:ea typeface="黑体" panose="02010609060101010101" pitchFamily="49" charset="-122"/>
              </a:rPr>
              <a:t>2</a:t>
            </a:r>
            <a:r>
              <a:rPr lang="en-US" altLang="zh-CN" b="1">
                <a:ea typeface="黑体" panose="02010609060101010101" pitchFamily="49" charset="-122"/>
              </a:rPr>
              <a:t>3p</a:t>
            </a:r>
            <a:r>
              <a:rPr lang="en-US" altLang="zh-CN" b="1" baseline="30000">
                <a:ea typeface="黑体" panose="02010609060101010101" pitchFamily="49" charset="-122"/>
              </a:rPr>
              <a:t>6</a:t>
            </a:r>
            <a:r>
              <a:rPr lang="en-US" altLang="zh-CN" b="1">
                <a:ea typeface="黑体" panose="02010609060101010101" pitchFamily="49" charset="-122"/>
              </a:rPr>
              <a:t>4s</a:t>
            </a:r>
            <a:r>
              <a:rPr lang="en-US" altLang="zh-CN" b="1" baseline="30000">
                <a:ea typeface="黑体" panose="02010609060101010101" pitchFamily="49" charset="-122"/>
              </a:rPr>
              <a:t>2</a:t>
            </a:r>
            <a:r>
              <a:rPr lang="en-US" altLang="zh-CN" b="1">
                <a:ea typeface="黑体" panose="02010609060101010101" pitchFamily="49" charset="-122"/>
              </a:rPr>
              <a:t>3d</a:t>
            </a:r>
            <a:r>
              <a:rPr lang="en-US" altLang="zh-CN" b="1" baseline="30000">
                <a:ea typeface="黑体" panose="02010609060101010101" pitchFamily="49" charset="-122"/>
              </a:rPr>
              <a:t>6</a:t>
            </a:r>
            <a:endParaRPr lang="en-US" altLang="zh-CN" b="1" baseline="30000">
              <a:ea typeface="黑体" panose="02010609060101010101" pitchFamily="49" charset="-122"/>
            </a:endParaRPr>
          </a:p>
        </p:txBody>
      </p:sp>
      <p:grpSp>
        <p:nvGrpSpPr>
          <p:cNvPr id="177" name="组合 176"/>
          <p:cNvGrpSpPr/>
          <p:nvPr/>
        </p:nvGrpSpPr>
        <p:grpSpPr>
          <a:xfrm rot="0">
            <a:off x="5599112" y="2959100"/>
            <a:ext cx="2700337" cy="587375"/>
            <a:chOff x="4195" y="1888"/>
            <a:chExt cx="1701" cy="370"/>
          </a:xfrm>
        </p:grpSpPr>
        <p:grpSp>
          <p:nvGrpSpPr>
            <p:cNvPr id="178" name="组合 177"/>
            <p:cNvGrpSpPr/>
            <p:nvPr/>
          </p:nvGrpSpPr>
          <p:grpSpPr>
            <a:xfrm rot="0">
              <a:off x="4195" y="1895"/>
              <a:ext cx="1701" cy="363"/>
              <a:chOff x="4195" y="1888"/>
              <a:chExt cx="1701" cy="363"/>
            </a:xfrm>
          </p:grpSpPr>
          <p:grpSp>
            <p:nvGrpSpPr>
              <p:cNvPr id="179" name="组合 178"/>
              <p:cNvGrpSpPr/>
              <p:nvPr/>
            </p:nvGrpSpPr>
            <p:grpSpPr>
              <a:xfrm rot="0">
                <a:off x="4196" y="1895"/>
                <a:ext cx="340" cy="356"/>
                <a:chOff x="4196" y="1895"/>
                <a:chExt cx="340" cy="356"/>
              </a:xfrm>
            </p:grpSpPr>
            <p:sp>
              <p:nvSpPr>
                <p:cNvPr id="1048969" name="直接连接符 1048968"/>
                <p:cNvSpPr/>
                <p:nvPr/>
              </p:nvSpPr>
              <p:spPr>
                <a:xfrm>
                  <a:off x="4196" y="1895"/>
                  <a:ext cx="0" cy="356"/>
                </a:xfrm>
                <a:prstGeom prst="line">
                  <a:avLst/>
                </a:prstGeom>
                <a:noFill/>
                <a:ln w="9525" cap="flat" cmpd="sng">
                  <a:solidFill>
                    <a:schemeClr val="dk1">
                      <a:alpha val="100000"/>
                    </a:schemeClr>
                  </a:solidFill>
                  <a:prstDash val="solid"/>
                  <a:round/>
                </a:ln>
              </p:spPr>
            </p:sp>
            <p:sp>
              <p:nvSpPr>
                <p:cNvPr id="1048970" name="直接连接符 1048969"/>
                <p:cNvSpPr/>
                <p:nvPr/>
              </p:nvSpPr>
              <p:spPr>
                <a:xfrm>
                  <a:off x="4536" y="1895"/>
                  <a:ext cx="0" cy="356"/>
                </a:xfrm>
                <a:prstGeom prst="line">
                  <a:avLst/>
                </a:prstGeom>
                <a:noFill/>
                <a:ln w="9525" cap="flat" cmpd="sng">
                  <a:solidFill>
                    <a:schemeClr val="dk1">
                      <a:alpha val="100000"/>
                    </a:schemeClr>
                  </a:solidFill>
                  <a:prstDash val="solid"/>
                  <a:round/>
                </a:ln>
              </p:spPr>
            </p:sp>
          </p:grpSp>
          <p:grpSp>
            <p:nvGrpSpPr>
              <p:cNvPr id="180" name="组合 179"/>
              <p:cNvGrpSpPr/>
              <p:nvPr/>
            </p:nvGrpSpPr>
            <p:grpSpPr>
              <a:xfrm rot="0">
                <a:off x="4876" y="1888"/>
                <a:ext cx="1020" cy="363"/>
                <a:chOff x="4876" y="1888"/>
                <a:chExt cx="1020" cy="363"/>
              </a:xfrm>
            </p:grpSpPr>
            <p:sp>
              <p:nvSpPr>
                <p:cNvPr id="1048971" name="矩形 1048970"/>
                <p:cNvSpPr/>
                <p:nvPr/>
              </p:nvSpPr>
              <p:spPr>
                <a:xfrm>
                  <a:off x="4876" y="1888"/>
                  <a:ext cx="1020" cy="363"/>
                </a:xfrm>
                <a:prstGeom prst="rect">
                  <a:avLst/>
                </a:prstGeom>
                <a:noFill/>
                <a:ln w="9525" cap="flat" cmpd="sng">
                  <a:solidFill>
                    <a:schemeClr val="dk1">
                      <a:alpha val="100000"/>
                    </a:schemeClr>
                  </a:solidFill>
                  <a:prstDash val="solid"/>
                  <a:round/>
                </a:ln>
              </p:spPr>
              <p:txBody>
                <a:bodyPr vert="horz" wrap="none" lIns="91440" tIns="45720" rIns="91440" bIns="45720" anchor="ct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endParaRPr lang="zh-CN" altLang="en-US" sz="2800"/>
                </a:p>
              </p:txBody>
            </p:sp>
            <p:sp>
              <p:nvSpPr>
                <p:cNvPr id="1048972" name="直接连接符 1048971"/>
                <p:cNvSpPr/>
                <p:nvPr/>
              </p:nvSpPr>
              <p:spPr>
                <a:xfrm>
                  <a:off x="5216" y="1888"/>
                  <a:ext cx="0" cy="363"/>
                </a:xfrm>
                <a:prstGeom prst="line">
                  <a:avLst/>
                </a:prstGeom>
                <a:noFill/>
                <a:ln w="9525" cap="flat" cmpd="sng">
                  <a:solidFill>
                    <a:schemeClr val="dk1">
                      <a:alpha val="100000"/>
                    </a:schemeClr>
                  </a:solidFill>
                  <a:prstDash val="solid"/>
                  <a:round/>
                </a:ln>
              </p:spPr>
            </p:sp>
            <p:sp>
              <p:nvSpPr>
                <p:cNvPr id="1048973" name="直接连接符 1048972"/>
                <p:cNvSpPr/>
                <p:nvPr/>
              </p:nvSpPr>
              <p:spPr>
                <a:xfrm>
                  <a:off x="5556" y="1888"/>
                  <a:ext cx="0" cy="363"/>
                </a:xfrm>
                <a:prstGeom prst="line">
                  <a:avLst/>
                </a:prstGeom>
                <a:noFill/>
                <a:ln w="9525" cap="flat" cmpd="sng">
                  <a:solidFill>
                    <a:schemeClr val="dk1">
                      <a:alpha val="100000"/>
                    </a:schemeClr>
                  </a:solidFill>
                  <a:prstDash val="solid"/>
                  <a:round/>
                </a:ln>
              </p:spPr>
            </p:sp>
          </p:grpSp>
          <p:sp>
            <p:nvSpPr>
              <p:cNvPr id="1048974" name="直接连接符 1048973"/>
              <p:cNvSpPr/>
              <p:nvPr/>
            </p:nvSpPr>
            <p:spPr>
              <a:xfrm>
                <a:off x="4195" y="2251"/>
                <a:ext cx="681" cy="0"/>
              </a:xfrm>
              <a:prstGeom prst="line">
                <a:avLst/>
              </a:prstGeom>
              <a:noFill/>
              <a:ln w="9525" cap="flat" cmpd="sng">
                <a:solidFill>
                  <a:schemeClr val="dk1">
                    <a:alpha val="100000"/>
                  </a:schemeClr>
                </a:solidFill>
                <a:prstDash val="solid"/>
                <a:round/>
              </a:ln>
            </p:spPr>
          </p:sp>
        </p:grpSp>
        <p:sp>
          <p:nvSpPr>
            <p:cNvPr id="1048975" name="直接连接符 1048974"/>
            <p:cNvSpPr/>
            <p:nvPr/>
          </p:nvSpPr>
          <p:spPr>
            <a:xfrm>
              <a:off x="4195" y="1888"/>
              <a:ext cx="681" cy="0"/>
            </a:xfrm>
            <a:prstGeom prst="line">
              <a:avLst/>
            </a:prstGeom>
            <a:noFill/>
            <a:ln w="9525" cap="flat" cmpd="sng">
              <a:solidFill>
                <a:schemeClr val="dk1">
                  <a:alpha val="100000"/>
                </a:schemeClr>
              </a:solidFill>
              <a:prstDash val="solid"/>
              <a:round/>
            </a:ln>
          </p:spPr>
        </p:sp>
      </p:grpSp>
      <p:grpSp>
        <p:nvGrpSpPr>
          <p:cNvPr id="181" name="组合 180"/>
          <p:cNvGrpSpPr/>
          <p:nvPr/>
        </p:nvGrpSpPr>
        <p:grpSpPr>
          <a:xfrm rot="0">
            <a:off x="5724525" y="3087687"/>
            <a:ext cx="341312" cy="341312"/>
            <a:chOff x="2064" y="2736"/>
            <a:chExt cx="215" cy="215"/>
          </a:xfrm>
        </p:grpSpPr>
        <p:grpSp>
          <p:nvGrpSpPr>
            <p:cNvPr id="182" name="组合 181"/>
            <p:cNvGrpSpPr/>
            <p:nvPr/>
          </p:nvGrpSpPr>
          <p:grpSpPr>
            <a:xfrm rot="0">
              <a:off x="2064" y="2759"/>
              <a:ext cx="71" cy="192"/>
              <a:chOff x="1824" y="3264"/>
              <a:chExt cx="71" cy="192"/>
            </a:xfrm>
          </p:grpSpPr>
          <p:sp>
            <p:nvSpPr>
              <p:cNvPr id="1048976" name="直接连接符 1048975"/>
              <p:cNvSpPr/>
              <p:nvPr/>
            </p:nvSpPr>
            <p:spPr>
              <a:xfrm flipH="1">
                <a:off x="1824" y="3264"/>
                <a:ext cx="61" cy="61"/>
              </a:xfrm>
              <a:prstGeom prst="line">
                <a:avLst/>
              </a:prstGeom>
              <a:noFill/>
              <a:ln w="9525" cap="flat" cmpd="sng">
                <a:solidFill>
                  <a:schemeClr val="dk1">
                    <a:alpha val="100000"/>
                  </a:schemeClr>
                </a:solidFill>
                <a:prstDash val="solid"/>
                <a:round/>
              </a:ln>
            </p:spPr>
          </p:sp>
          <p:sp>
            <p:nvSpPr>
              <p:cNvPr id="1048977" name="直接连接符 1048976"/>
              <p:cNvSpPr/>
              <p:nvPr/>
            </p:nvSpPr>
            <p:spPr>
              <a:xfrm>
                <a:off x="1895" y="3264"/>
                <a:ext cx="0" cy="192"/>
              </a:xfrm>
              <a:prstGeom prst="line">
                <a:avLst/>
              </a:prstGeom>
              <a:noFill/>
              <a:ln w="9525" cap="flat" cmpd="sng">
                <a:solidFill>
                  <a:schemeClr val="dk1">
                    <a:alpha val="100000"/>
                  </a:schemeClr>
                </a:solidFill>
                <a:prstDash val="solid"/>
                <a:round/>
              </a:ln>
            </p:spPr>
          </p:sp>
        </p:grpSp>
        <p:grpSp>
          <p:nvGrpSpPr>
            <p:cNvPr id="183" name="组合 182"/>
            <p:cNvGrpSpPr/>
            <p:nvPr/>
          </p:nvGrpSpPr>
          <p:grpSpPr>
            <a:xfrm rot="10800000">
              <a:off x="2208" y="2736"/>
              <a:ext cx="71" cy="192"/>
              <a:chOff x="1824" y="3264"/>
              <a:chExt cx="71" cy="192"/>
            </a:xfrm>
          </p:grpSpPr>
          <p:sp>
            <p:nvSpPr>
              <p:cNvPr id="1048978" name="直接连接符 1048977"/>
              <p:cNvSpPr/>
              <p:nvPr/>
            </p:nvSpPr>
            <p:spPr>
              <a:xfrm flipH="1">
                <a:off x="1824" y="3264"/>
                <a:ext cx="61" cy="61"/>
              </a:xfrm>
              <a:prstGeom prst="line">
                <a:avLst/>
              </a:prstGeom>
              <a:noFill/>
              <a:ln w="9525" cap="flat" cmpd="sng">
                <a:solidFill>
                  <a:schemeClr val="dk1">
                    <a:alpha val="100000"/>
                  </a:schemeClr>
                </a:solidFill>
                <a:prstDash val="solid"/>
                <a:round/>
              </a:ln>
            </p:spPr>
          </p:sp>
          <p:sp>
            <p:nvSpPr>
              <p:cNvPr id="1048979" name="直接连接符 1048978"/>
              <p:cNvSpPr/>
              <p:nvPr/>
            </p:nvSpPr>
            <p:spPr>
              <a:xfrm>
                <a:off x="1895" y="3264"/>
                <a:ext cx="0" cy="192"/>
              </a:xfrm>
              <a:prstGeom prst="line">
                <a:avLst/>
              </a:prstGeom>
              <a:noFill/>
              <a:ln w="9525" cap="flat" cmpd="sng">
                <a:solidFill>
                  <a:schemeClr val="dk1">
                    <a:alpha val="100000"/>
                  </a:schemeClr>
                </a:solidFill>
                <a:prstDash val="solid"/>
                <a:round/>
              </a:ln>
            </p:spPr>
          </p:sp>
        </p:grpSp>
      </p:grpSp>
      <p:grpSp>
        <p:nvGrpSpPr>
          <p:cNvPr id="184" name="组合 183"/>
          <p:cNvGrpSpPr/>
          <p:nvPr/>
        </p:nvGrpSpPr>
        <p:grpSpPr>
          <a:xfrm rot="0">
            <a:off x="6300787" y="3068637"/>
            <a:ext cx="112712" cy="304800"/>
            <a:chOff x="1824" y="3264"/>
            <a:chExt cx="71" cy="192"/>
          </a:xfrm>
        </p:grpSpPr>
        <p:sp>
          <p:nvSpPr>
            <p:cNvPr id="1048980" name="直接连接符 1048979"/>
            <p:cNvSpPr/>
            <p:nvPr/>
          </p:nvSpPr>
          <p:spPr>
            <a:xfrm flipH="1">
              <a:off x="1824" y="3264"/>
              <a:ext cx="61" cy="61"/>
            </a:xfrm>
            <a:prstGeom prst="line">
              <a:avLst/>
            </a:prstGeom>
            <a:noFill/>
            <a:ln w="9525" cap="flat" cmpd="sng">
              <a:solidFill>
                <a:schemeClr val="dk1">
                  <a:alpha val="100000"/>
                </a:schemeClr>
              </a:solidFill>
              <a:prstDash val="solid"/>
              <a:round/>
            </a:ln>
          </p:spPr>
        </p:sp>
        <p:sp>
          <p:nvSpPr>
            <p:cNvPr id="1048981" name="直接连接符 1048980"/>
            <p:cNvSpPr/>
            <p:nvPr/>
          </p:nvSpPr>
          <p:spPr>
            <a:xfrm>
              <a:off x="1895" y="3264"/>
              <a:ext cx="0" cy="192"/>
            </a:xfrm>
            <a:prstGeom prst="line">
              <a:avLst/>
            </a:prstGeom>
            <a:noFill/>
            <a:ln w="9525" cap="flat" cmpd="sng">
              <a:solidFill>
                <a:schemeClr val="dk1">
                  <a:alpha val="100000"/>
                </a:schemeClr>
              </a:solidFill>
              <a:prstDash val="solid"/>
              <a:round/>
            </a:ln>
          </p:spPr>
        </p:sp>
      </p:grpSp>
      <p:grpSp>
        <p:nvGrpSpPr>
          <p:cNvPr id="185" name="组合 184"/>
          <p:cNvGrpSpPr/>
          <p:nvPr/>
        </p:nvGrpSpPr>
        <p:grpSpPr>
          <a:xfrm rot="0">
            <a:off x="6835775" y="3068637"/>
            <a:ext cx="112712" cy="304800"/>
            <a:chOff x="1824" y="3264"/>
            <a:chExt cx="71" cy="192"/>
          </a:xfrm>
        </p:grpSpPr>
        <p:sp>
          <p:nvSpPr>
            <p:cNvPr id="1048982" name="直接连接符 1048981"/>
            <p:cNvSpPr/>
            <p:nvPr/>
          </p:nvSpPr>
          <p:spPr>
            <a:xfrm flipH="1">
              <a:off x="1824" y="3264"/>
              <a:ext cx="61" cy="61"/>
            </a:xfrm>
            <a:prstGeom prst="line">
              <a:avLst/>
            </a:prstGeom>
            <a:noFill/>
            <a:ln w="9525" cap="flat" cmpd="sng">
              <a:solidFill>
                <a:schemeClr val="dk1">
                  <a:alpha val="100000"/>
                </a:schemeClr>
              </a:solidFill>
              <a:prstDash val="solid"/>
              <a:round/>
            </a:ln>
          </p:spPr>
        </p:sp>
        <p:sp>
          <p:nvSpPr>
            <p:cNvPr id="1048983" name="直接连接符 1048982"/>
            <p:cNvSpPr/>
            <p:nvPr/>
          </p:nvSpPr>
          <p:spPr>
            <a:xfrm>
              <a:off x="1895" y="3264"/>
              <a:ext cx="0" cy="192"/>
            </a:xfrm>
            <a:prstGeom prst="line">
              <a:avLst/>
            </a:prstGeom>
            <a:noFill/>
            <a:ln w="9525" cap="flat" cmpd="sng">
              <a:solidFill>
                <a:schemeClr val="dk1">
                  <a:alpha val="100000"/>
                </a:schemeClr>
              </a:solidFill>
              <a:prstDash val="solid"/>
              <a:round/>
            </a:ln>
          </p:spPr>
        </p:sp>
      </p:grpSp>
      <p:grpSp>
        <p:nvGrpSpPr>
          <p:cNvPr id="186" name="组合 185"/>
          <p:cNvGrpSpPr/>
          <p:nvPr/>
        </p:nvGrpSpPr>
        <p:grpSpPr>
          <a:xfrm rot="0">
            <a:off x="7339012" y="3068637"/>
            <a:ext cx="112712" cy="304800"/>
            <a:chOff x="1824" y="3264"/>
            <a:chExt cx="71" cy="192"/>
          </a:xfrm>
        </p:grpSpPr>
        <p:sp>
          <p:nvSpPr>
            <p:cNvPr id="1048984" name="直接连接符 1048983"/>
            <p:cNvSpPr/>
            <p:nvPr/>
          </p:nvSpPr>
          <p:spPr>
            <a:xfrm flipH="1">
              <a:off x="1824" y="3264"/>
              <a:ext cx="61" cy="61"/>
            </a:xfrm>
            <a:prstGeom prst="line">
              <a:avLst/>
            </a:prstGeom>
            <a:noFill/>
            <a:ln w="9525" cap="flat" cmpd="sng">
              <a:solidFill>
                <a:schemeClr val="dk1">
                  <a:alpha val="100000"/>
                </a:schemeClr>
              </a:solidFill>
              <a:prstDash val="solid"/>
              <a:round/>
            </a:ln>
          </p:spPr>
        </p:sp>
        <p:sp>
          <p:nvSpPr>
            <p:cNvPr id="1048985" name="直接连接符 1048984"/>
            <p:cNvSpPr/>
            <p:nvPr/>
          </p:nvSpPr>
          <p:spPr>
            <a:xfrm>
              <a:off x="1895" y="3264"/>
              <a:ext cx="0" cy="192"/>
            </a:xfrm>
            <a:prstGeom prst="line">
              <a:avLst/>
            </a:prstGeom>
            <a:noFill/>
            <a:ln w="9525" cap="flat" cmpd="sng">
              <a:solidFill>
                <a:schemeClr val="dk1">
                  <a:alpha val="100000"/>
                </a:schemeClr>
              </a:solidFill>
              <a:prstDash val="solid"/>
              <a:round/>
            </a:ln>
          </p:spPr>
        </p:sp>
      </p:grpSp>
      <p:grpSp>
        <p:nvGrpSpPr>
          <p:cNvPr id="187" name="组合 186"/>
          <p:cNvGrpSpPr/>
          <p:nvPr/>
        </p:nvGrpSpPr>
        <p:grpSpPr>
          <a:xfrm rot="0">
            <a:off x="7937500" y="3068637"/>
            <a:ext cx="112712" cy="304800"/>
            <a:chOff x="1824" y="3264"/>
            <a:chExt cx="71" cy="192"/>
          </a:xfrm>
        </p:grpSpPr>
        <p:sp>
          <p:nvSpPr>
            <p:cNvPr id="1048986" name="直接连接符 1048985"/>
            <p:cNvSpPr/>
            <p:nvPr/>
          </p:nvSpPr>
          <p:spPr>
            <a:xfrm flipH="1">
              <a:off x="1824" y="3264"/>
              <a:ext cx="61" cy="61"/>
            </a:xfrm>
            <a:prstGeom prst="line">
              <a:avLst/>
            </a:prstGeom>
            <a:noFill/>
            <a:ln w="9525" cap="flat" cmpd="sng">
              <a:solidFill>
                <a:schemeClr val="dk1">
                  <a:alpha val="100000"/>
                </a:schemeClr>
              </a:solidFill>
              <a:prstDash val="solid"/>
              <a:round/>
            </a:ln>
          </p:spPr>
        </p:sp>
        <p:sp>
          <p:nvSpPr>
            <p:cNvPr id="1048987" name="直接连接符 1048986"/>
            <p:cNvSpPr/>
            <p:nvPr/>
          </p:nvSpPr>
          <p:spPr>
            <a:xfrm>
              <a:off x="1895" y="3264"/>
              <a:ext cx="0" cy="192"/>
            </a:xfrm>
            <a:prstGeom prst="line">
              <a:avLst/>
            </a:prstGeom>
            <a:noFill/>
            <a:ln w="9525" cap="flat" cmpd="sng">
              <a:solidFill>
                <a:schemeClr val="dk1">
                  <a:alpha val="100000"/>
                </a:schemeClr>
              </a:solidFill>
              <a:prstDash val="solid"/>
              <a:round/>
            </a:ln>
          </p:spPr>
        </p:sp>
      </p:grpSp>
      <p:sp>
        <p:nvSpPr>
          <p:cNvPr id="1048988" name="文本框 1048987"/>
          <p:cNvSpPr txBox="1"/>
          <p:nvPr/>
        </p:nvSpPr>
        <p:spPr>
          <a:xfrm>
            <a:off x="287337" y="3716337"/>
            <a:ext cx="8388350" cy="8223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400" b="1">
                <a:ea typeface="黑体" panose="02010609060101010101" pitchFamily="49" charset="-122"/>
              </a:rPr>
              <a:t>       (2)</a:t>
            </a:r>
            <a:r>
              <a:rPr lang="zh-CN" altLang="en-US" sz="2400" b="1">
                <a:solidFill>
                  <a:srgbClr val="FF00FF"/>
                </a:solidFill>
                <a:ea typeface="黑体" panose="02010609060101010101" pitchFamily="49" charset="-122"/>
              </a:rPr>
              <a:t>洪特规则特例</a:t>
            </a:r>
            <a:r>
              <a:rPr lang="en-US" altLang="zh-CN" sz="2400" b="1">
                <a:ea typeface="黑体" panose="02010609060101010101" pitchFamily="49" charset="-122"/>
              </a:rPr>
              <a:t>:</a:t>
            </a:r>
            <a:r>
              <a:rPr lang="zh-CN" altLang="en-US" sz="2400" b="1">
                <a:ea typeface="黑体" panose="02010609060101010101" pitchFamily="49" charset="-122"/>
              </a:rPr>
              <a:t>简并轨道在全充满</a:t>
            </a:r>
            <a:r>
              <a:rPr lang="en-US" altLang="zh-CN" sz="2400" b="1">
                <a:ea typeface="黑体" panose="02010609060101010101" pitchFamily="49" charset="-122"/>
              </a:rPr>
              <a:t>(p</a:t>
            </a:r>
            <a:r>
              <a:rPr lang="en-US" altLang="zh-CN" sz="2400" b="1" baseline="30000">
                <a:ea typeface="黑体" panose="02010609060101010101" pitchFamily="49" charset="-122"/>
              </a:rPr>
              <a:t>6</a:t>
            </a:r>
            <a:r>
              <a:rPr lang="en-US" altLang="zh-CN" sz="2400" b="1">
                <a:ea typeface="黑体" panose="02010609060101010101" pitchFamily="49" charset="-122"/>
              </a:rPr>
              <a:t>,d</a:t>
            </a:r>
            <a:r>
              <a:rPr lang="en-US" altLang="zh-CN" sz="2400" b="1" baseline="30000">
                <a:ea typeface="黑体" panose="02010609060101010101" pitchFamily="49" charset="-122"/>
              </a:rPr>
              <a:t>10</a:t>
            </a:r>
            <a:r>
              <a:rPr lang="en-US" altLang="zh-CN" sz="2400" b="1">
                <a:ea typeface="黑体" panose="02010609060101010101" pitchFamily="49" charset="-122"/>
              </a:rPr>
              <a:t>,f</a:t>
            </a:r>
            <a:r>
              <a:rPr lang="en-US" altLang="zh-CN" sz="2400" b="1" baseline="30000">
                <a:ea typeface="黑体" panose="02010609060101010101" pitchFamily="49" charset="-122"/>
              </a:rPr>
              <a:t>14</a:t>
            </a:r>
            <a:r>
              <a:rPr lang="en-US" altLang="zh-CN" sz="2400" b="1">
                <a:ea typeface="黑体" panose="02010609060101010101" pitchFamily="49" charset="-122"/>
              </a:rPr>
              <a:t>)</a:t>
            </a:r>
            <a:r>
              <a:rPr lang="zh-CN" altLang="zh-CN" sz="2400" b="1"/>
              <a:t>、</a:t>
            </a:r>
            <a:r>
              <a:rPr lang="zh-CN" altLang="en-US" sz="2400" b="1">
                <a:ea typeface="黑体" panose="02010609060101010101" pitchFamily="49" charset="-122"/>
              </a:rPr>
              <a:t>半充满</a:t>
            </a:r>
            <a:r>
              <a:rPr lang="en-US" altLang="zh-CN" sz="2400" b="1"/>
              <a:t>(p</a:t>
            </a:r>
            <a:r>
              <a:rPr lang="en-US" altLang="zh-CN" sz="2400" b="1" baseline="30000"/>
              <a:t>3</a:t>
            </a:r>
            <a:r>
              <a:rPr lang="en-US" altLang="zh-CN" sz="2400" b="1"/>
              <a:t>,d</a:t>
            </a:r>
            <a:r>
              <a:rPr lang="en-US" altLang="zh-CN" sz="2400" b="1" baseline="30000"/>
              <a:t>5</a:t>
            </a:r>
            <a:r>
              <a:rPr lang="en-US" altLang="zh-CN" sz="2400" b="1"/>
              <a:t>,f</a:t>
            </a:r>
            <a:r>
              <a:rPr lang="en-US" altLang="zh-CN" sz="2400" b="1" baseline="30000"/>
              <a:t>7</a:t>
            </a:r>
            <a:r>
              <a:rPr lang="en-US" altLang="zh-CN" sz="2400" b="1"/>
              <a:t>)</a:t>
            </a:r>
            <a:r>
              <a:rPr lang="zh-CN" altLang="en-US" sz="2400" b="1">
                <a:ea typeface="黑体" panose="02010609060101010101" pitchFamily="49" charset="-122"/>
              </a:rPr>
              <a:t>和全空</a:t>
            </a:r>
            <a:r>
              <a:rPr lang="en-US" altLang="zh-CN" sz="2400" b="1"/>
              <a:t>(p</a:t>
            </a:r>
            <a:r>
              <a:rPr lang="en-US" altLang="zh-CN" sz="2400" b="1" baseline="30000"/>
              <a:t>0</a:t>
            </a:r>
            <a:r>
              <a:rPr lang="en-US" altLang="zh-CN" sz="2400" b="1"/>
              <a:t>,d</a:t>
            </a:r>
            <a:r>
              <a:rPr lang="en-US" altLang="zh-CN" sz="2400" b="1" baseline="30000"/>
              <a:t>0</a:t>
            </a:r>
            <a:r>
              <a:rPr lang="en-US" altLang="zh-CN" sz="2400" b="1"/>
              <a:t>,f</a:t>
            </a:r>
            <a:r>
              <a:rPr lang="en-US" altLang="zh-CN" sz="2400" b="1" baseline="30000"/>
              <a:t>0</a:t>
            </a:r>
            <a:r>
              <a:rPr lang="en-US" altLang="zh-CN" sz="2400" b="1"/>
              <a:t>)</a:t>
            </a:r>
            <a:r>
              <a:rPr lang="zh-CN" altLang="en-US" sz="2400" b="1">
                <a:ea typeface="黑体" panose="02010609060101010101" pitchFamily="49" charset="-122"/>
              </a:rPr>
              <a:t>时体系能量较低，稳定性较高</a:t>
            </a:r>
            <a:r>
              <a:rPr lang="en-US" altLang="zh-CN" sz="2400" b="1">
                <a:ea typeface="黑体" panose="02010609060101010101" pitchFamily="49" charset="-122"/>
              </a:rPr>
              <a:t>.</a:t>
            </a:r>
            <a:endParaRPr lang="en-US" altLang="zh-CN" sz="2400" b="1">
              <a:ea typeface="黑体" panose="02010609060101010101" pitchFamily="49" charset="-122"/>
            </a:endParaRPr>
          </a:p>
        </p:txBody>
      </p:sp>
      <p:sp>
        <p:nvSpPr>
          <p:cNvPr id="1048989" name="文本框 1048988"/>
          <p:cNvSpPr txBox="1"/>
          <p:nvPr/>
        </p:nvSpPr>
        <p:spPr>
          <a:xfrm>
            <a:off x="742950" y="4581525"/>
            <a:ext cx="38862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3600" b="1">
                <a:ea typeface="黑体" panose="02010609060101010101" pitchFamily="49" charset="-122"/>
              </a:rPr>
              <a:t>如</a:t>
            </a:r>
            <a:r>
              <a:rPr lang="en-US" altLang="zh-CN" sz="3600" b="1">
                <a:ea typeface="黑体" panose="02010609060101010101" pitchFamily="49" charset="-122"/>
              </a:rPr>
              <a:t>3d</a:t>
            </a:r>
            <a:r>
              <a:rPr lang="en-US" altLang="zh-CN" sz="3600" b="1" baseline="30000">
                <a:ea typeface="黑体" panose="02010609060101010101" pitchFamily="49" charset="-122"/>
              </a:rPr>
              <a:t>4</a:t>
            </a:r>
            <a:r>
              <a:rPr lang="en-US" altLang="zh-CN" sz="3600" b="1">
                <a:ea typeface="黑体" panose="02010609060101010101" pitchFamily="49" charset="-122"/>
              </a:rPr>
              <a:t>4s</a:t>
            </a:r>
            <a:r>
              <a:rPr lang="en-US" altLang="zh-CN" sz="3600" b="1" baseline="30000">
                <a:ea typeface="黑体" panose="02010609060101010101" pitchFamily="49" charset="-122"/>
              </a:rPr>
              <a:t>2  </a:t>
            </a:r>
            <a:r>
              <a:rPr lang="en-US" altLang="zh-CN" sz="3600" b="1">
                <a:ea typeface="黑体" panose="02010609060101010101" pitchFamily="49" charset="-122"/>
              </a:rPr>
              <a:t>→</a:t>
            </a:r>
            <a:r>
              <a:rPr lang="en-US" altLang="zh-CN" sz="3600" b="1">
                <a:ea typeface="黑体" panose="02010609060101010101" pitchFamily="49" charset="-122"/>
              </a:rPr>
              <a:t> </a:t>
            </a:r>
            <a:r>
              <a:rPr lang="en-US" altLang="zh-CN" sz="3600" b="1" baseline="30000">
                <a:ea typeface="黑体" panose="02010609060101010101" pitchFamily="49" charset="-122"/>
              </a:rPr>
              <a:t> </a:t>
            </a:r>
            <a:r>
              <a:rPr lang="en-US" altLang="zh-CN" sz="3600" b="1">
                <a:ea typeface="黑体" panose="02010609060101010101" pitchFamily="49" charset="-122"/>
              </a:rPr>
              <a:t>3d</a:t>
            </a:r>
            <a:r>
              <a:rPr lang="en-US" altLang="zh-CN" sz="3600" b="1" baseline="30000">
                <a:ea typeface="黑体" panose="02010609060101010101" pitchFamily="49" charset="-122"/>
              </a:rPr>
              <a:t>5</a:t>
            </a:r>
            <a:r>
              <a:rPr lang="en-US" altLang="zh-CN" sz="3600" b="1">
                <a:ea typeface="黑体" panose="02010609060101010101" pitchFamily="49" charset="-122"/>
              </a:rPr>
              <a:t>4s</a:t>
            </a:r>
            <a:r>
              <a:rPr lang="en-US" altLang="zh-CN" sz="3600" b="1" baseline="30000">
                <a:ea typeface="黑体" panose="02010609060101010101" pitchFamily="49" charset="-122"/>
              </a:rPr>
              <a:t>1</a:t>
            </a:r>
            <a:endParaRPr lang="en-US" altLang="zh-CN" sz="3600" b="1" baseline="30000">
              <a:ea typeface="黑体" panose="02010609060101010101" pitchFamily="49" charset="-122"/>
            </a:endParaRPr>
          </a:p>
        </p:txBody>
      </p:sp>
      <p:sp>
        <p:nvSpPr>
          <p:cNvPr id="1048990" name="文本框 1048989"/>
          <p:cNvSpPr txBox="1"/>
          <p:nvPr/>
        </p:nvSpPr>
        <p:spPr>
          <a:xfrm>
            <a:off x="5010150" y="4581525"/>
            <a:ext cx="38100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ea typeface="黑体" panose="02010609060101010101" pitchFamily="49" charset="-122"/>
              </a:rPr>
              <a:t>3d</a:t>
            </a:r>
            <a:r>
              <a:rPr lang="en-US" altLang="zh-CN" sz="3600" b="1" baseline="30000">
                <a:ea typeface="黑体" panose="02010609060101010101" pitchFamily="49" charset="-122"/>
              </a:rPr>
              <a:t>9</a:t>
            </a:r>
            <a:r>
              <a:rPr lang="en-US" altLang="zh-CN" sz="3600" b="1">
                <a:ea typeface="黑体" panose="02010609060101010101" pitchFamily="49" charset="-122"/>
              </a:rPr>
              <a:t>4s</a:t>
            </a:r>
            <a:r>
              <a:rPr lang="en-US" altLang="zh-CN" sz="3600" b="1" baseline="30000">
                <a:ea typeface="黑体" panose="02010609060101010101" pitchFamily="49" charset="-122"/>
              </a:rPr>
              <a:t>2</a:t>
            </a:r>
            <a:r>
              <a:rPr lang="en-US" altLang="zh-CN" sz="3600" b="1">
                <a:ea typeface="黑体" panose="02010609060101010101" pitchFamily="49" charset="-122"/>
              </a:rPr>
              <a:t> </a:t>
            </a:r>
            <a:r>
              <a:rPr lang="en-US" altLang="zh-CN" sz="3600" b="1">
                <a:ea typeface="黑体" panose="02010609060101010101" pitchFamily="49" charset="-122"/>
              </a:rPr>
              <a:t>→</a:t>
            </a:r>
            <a:r>
              <a:rPr lang="en-US" altLang="zh-CN" sz="3600" b="1">
                <a:ea typeface="黑体" panose="02010609060101010101" pitchFamily="49" charset="-122"/>
              </a:rPr>
              <a:t>3d</a:t>
            </a:r>
            <a:r>
              <a:rPr lang="en-US" altLang="zh-CN" sz="3600" b="1" baseline="30000">
                <a:ea typeface="黑体" panose="02010609060101010101" pitchFamily="49" charset="-122"/>
              </a:rPr>
              <a:t>10</a:t>
            </a:r>
            <a:r>
              <a:rPr lang="en-US" altLang="zh-CN" sz="3600" b="1">
                <a:ea typeface="黑体" panose="02010609060101010101" pitchFamily="49" charset="-122"/>
              </a:rPr>
              <a:t>4s</a:t>
            </a:r>
            <a:r>
              <a:rPr lang="en-US" altLang="zh-CN" sz="3600" b="1" baseline="30000">
                <a:ea typeface="黑体" panose="02010609060101010101" pitchFamily="49" charset="-122"/>
              </a:rPr>
              <a:t>1</a:t>
            </a:r>
            <a:endParaRPr lang="en-US" altLang="zh-CN" sz="3600" b="1" baseline="30000">
              <a:ea typeface="黑体" panose="02010609060101010101" pitchFamily="49" charset="-122"/>
            </a:endParaRPr>
          </a:p>
        </p:txBody>
      </p:sp>
      <p:sp>
        <p:nvSpPr>
          <p:cNvPr id="1048991" name="文本框 1048990"/>
          <p:cNvSpPr txBox="1"/>
          <p:nvPr/>
        </p:nvSpPr>
        <p:spPr>
          <a:xfrm>
            <a:off x="303212" y="5300662"/>
            <a:ext cx="1316037"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baseline="-25000"/>
              <a:t>24</a:t>
            </a:r>
            <a:r>
              <a:rPr lang="en-US" altLang="zh-CN" b="1"/>
              <a:t>Cr:</a:t>
            </a:r>
            <a:endParaRPr lang="en-US" altLang="zh-CN" b="1"/>
          </a:p>
        </p:txBody>
      </p:sp>
      <p:sp>
        <p:nvSpPr>
          <p:cNvPr id="1048992" name="文本框 1048991"/>
          <p:cNvSpPr txBox="1"/>
          <p:nvPr/>
        </p:nvSpPr>
        <p:spPr>
          <a:xfrm>
            <a:off x="1547812" y="5297487"/>
            <a:ext cx="4968875"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a:ea typeface="黑体" panose="02010609060101010101" pitchFamily="49" charset="-122"/>
              </a:rPr>
              <a:t>1s</a:t>
            </a:r>
            <a:r>
              <a:rPr lang="en-US" altLang="zh-CN" b="1" baseline="30000">
                <a:ea typeface="黑体" panose="02010609060101010101" pitchFamily="49" charset="-122"/>
              </a:rPr>
              <a:t>2</a:t>
            </a:r>
            <a:r>
              <a:rPr lang="en-US" altLang="zh-CN" b="1">
                <a:ea typeface="黑体" panose="02010609060101010101" pitchFamily="49" charset="-122"/>
              </a:rPr>
              <a:t>2s</a:t>
            </a:r>
            <a:r>
              <a:rPr lang="en-US" altLang="zh-CN" b="1" baseline="30000">
                <a:ea typeface="黑体" panose="02010609060101010101" pitchFamily="49" charset="-122"/>
              </a:rPr>
              <a:t>2</a:t>
            </a:r>
            <a:r>
              <a:rPr lang="en-US" altLang="zh-CN" b="1">
                <a:ea typeface="黑体" panose="02010609060101010101" pitchFamily="49" charset="-122"/>
              </a:rPr>
              <a:t>2p</a:t>
            </a:r>
            <a:r>
              <a:rPr lang="en-US" altLang="zh-CN" b="1" baseline="30000">
                <a:ea typeface="黑体" panose="02010609060101010101" pitchFamily="49" charset="-122"/>
              </a:rPr>
              <a:t>6</a:t>
            </a:r>
            <a:r>
              <a:rPr lang="en-US" altLang="zh-CN" b="1">
                <a:ea typeface="黑体" panose="02010609060101010101" pitchFamily="49" charset="-122"/>
              </a:rPr>
              <a:t>3s</a:t>
            </a:r>
            <a:r>
              <a:rPr lang="en-US" altLang="zh-CN" b="1" baseline="30000">
                <a:ea typeface="黑体" panose="02010609060101010101" pitchFamily="49" charset="-122"/>
              </a:rPr>
              <a:t>2</a:t>
            </a:r>
            <a:r>
              <a:rPr lang="en-US" altLang="zh-CN" b="1">
                <a:ea typeface="黑体" panose="02010609060101010101" pitchFamily="49" charset="-122"/>
              </a:rPr>
              <a:t>3p</a:t>
            </a:r>
            <a:r>
              <a:rPr lang="en-US" altLang="zh-CN" b="1" baseline="30000">
                <a:ea typeface="黑体" panose="02010609060101010101" pitchFamily="49" charset="-122"/>
              </a:rPr>
              <a:t>6</a:t>
            </a:r>
            <a:r>
              <a:rPr lang="en-US" altLang="zh-CN" b="1">
                <a:ea typeface="黑体" panose="02010609060101010101" pitchFamily="49" charset="-122"/>
              </a:rPr>
              <a:t>4s</a:t>
            </a:r>
            <a:r>
              <a:rPr lang="en-US" altLang="zh-CN" b="1" baseline="30000">
                <a:solidFill>
                  <a:srgbClr val="FF00FF"/>
                </a:solidFill>
                <a:ea typeface="黑体" panose="02010609060101010101" pitchFamily="49" charset="-122"/>
              </a:rPr>
              <a:t>1</a:t>
            </a:r>
            <a:r>
              <a:rPr lang="en-US" altLang="zh-CN" b="1">
                <a:ea typeface="黑体" panose="02010609060101010101" pitchFamily="49" charset="-122"/>
              </a:rPr>
              <a:t>3d</a:t>
            </a:r>
            <a:r>
              <a:rPr lang="en-US" altLang="zh-CN" b="1" baseline="30000">
                <a:solidFill>
                  <a:srgbClr val="FF00FF"/>
                </a:solidFill>
                <a:ea typeface="黑体" panose="02010609060101010101" pitchFamily="49" charset="-122"/>
              </a:rPr>
              <a:t>5</a:t>
            </a:r>
            <a:endParaRPr lang="en-US" altLang="zh-CN" b="1" baseline="30000">
              <a:solidFill>
                <a:srgbClr val="FF00FF"/>
              </a:solidFill>
              <a:ea typeface="黑体" panose="02010609060101010101" pitchFamily="49" charset="-122"/>
            </a:endParaRPr>
          </a:p>
        </p:txBody>
      </p:sp>
      <p:sp>
        <p:nvSpPr>
          <p:cNvPr id="1048993" name="文本框 1048992"/>
          <p:cNvSpPr txBox="1"/>
          <p:nvPr/>
        </p:nvSpPr>
        <p:spPr>
          <a:xfrm>
            <a:off x="250825" y="5873750"/>
            <a:ext cx="1316037"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baseline="-25000"/>
              <a:t>64</a:t>
            </a:r>
            <a:r>
              <a:rPr lang="en-US" altLang="zh-CN" b="1"/>
              <a:t>Gd:</a:t>
            </a:r>
            <a:endParaRPr lang="en-US" altLang="zh-CN" b="1"/>
          </a:p>
        </p:txBody>
      </p:sp>
      <p:sp>
        <p:nvSpPr>
          <p:cNvPr id="1048994" name="文本框 1048993"/>
          <p:cNvSpPr txBox="1"/>
          <p:nvPr/>
        </p:nvSpPr>
        <p:spPr>
          <a:xfrm>
            <a:off x="1258887" y="5876925"/>
            <a:ext cx="8385175"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a:ea typeface="黑体" panose="02010609060101010101" pitchFamily="49" charset="-122"/>
              </a:rPr>
              <a:t>1s</a:t>
            </a:r>
            <a:r>
              <a:rPr lang="en-US" altLang="zh-CN" b="1" baseline="30000">
                <a:ea typeface="黑体" panose="02010609060101010101" pitchFamily="49" charset="-122"/>
              </a:rPr>
              <a:t>2</a:t>
            </a:r>
            <a:r>
              <a:rPr lang="en-US" altLang="zh-CN" b="1">
                <a:ea typeface="黑体" panose="02010609060101010101" pitchFamily="49" charset="-122"/>
              </a:rPr>
              <a:t>2s</a:t>
            </a:r>
            <a:r>
              <a:rPr lang="en-US" altLang="zh-CN" b="1" baseline="30000">
                <a:ea typeface="黑体" panose="02010609060101010101" pitchFamily="49" charset="-122"/>
              </a:rPr>
              <a:t>2</a:t>
            </a:r>
            <a:r>
              <a:rPr lang="en-US" altLang="zh-CN" b="1">
                <a:ea typeface="黑体" panose="02010609060101010101" pitchFamily="49" charset="-122"/>
              </a:rPr>
              <a:t>2p</a:t>
            </a:r>
            <a:r>
              <a:rPr lang="en-US" altLang="zh-CN" b="1" baseline="30000">
                <a:ea typeface="黑体" panose="02010609060101010101" pitchFamily="49" charset="-122"/>
              </a:rPr>
              <a:t>6</a:t>
            </a:r>
            <a:r>
              <a:rPr lang="en-US" altLang="zh-CN" b="1">
                <a:ea typeface="黑体" panose="02010609060101010101" pitchFamily="49" charset="-122"/>
              </a:rPr>
              <a:t>3s</a:t>
            </a:r>
            <a:r>
              <a:rPr lang="en-US" altLang="zh-CN" b="1" baseline="30000">
                <a:ea typeface="黑体" panose="02010609060101010101" pitchFamily="49" charset="-122"/>
              </a:rPr>
              <a:t>2</a:t>
            </a:r>
            <a:r>
              <a:rPr lang="en-US" altLang="zh-CN" b="1">
                <a:ea typeface="黑体" panose="02010609060101010101" pitchFamily="49" charset="-122"/>
              </a:rPr>
              <a:t>3p</a:t>
            </a:r>
            <a:r>
              <a:rPr lang="en-US" altLang="zh-CN" b="1" baseline="30000">
                <a:ea typeface="黑体" panose="02010609060101010101" pitchFamily="49" charset="-122"/>
              </a:rPr>
              <a:t>6</a:t>
            </a:r>
            <a:r>
              <a:rPr lang="en-US" altLang="zh-CN" b="1">
                <a:ea typeface="黑体" panose="02010609060101010101" pitchFamily="49" charset="-122"/>
              </a:rPr>
              <a:t>3d</a:t>
            </a:r>
            <a:r>
              <a:rPr lang="en-US" altLang="zh-CN" b="1" baseline="30000">
                <a:ea typeface="黑体" panose="02010609060101010101" pitchFamily="49" charset="-122"/>
              </a:rPr>
              <a:t>10</a:t>
            </a:r>
            <a:r>
              <a:rPr lang="en-US" altLang="zh-CN" b="1">
                <a:ea typeface="黑体" panose="02010609060101010101" pitchFamily="49" charset="-122"/>
              </a:rPr>
              <a:t>4s</a:t>
            </a:r>
            <a:r>
              <a:rPr lang="en-US" altLang="zh-CN" b="1" baseline="30000">
                <a:ea typeface="黑体" panose="02010609060101010101" pitchFamily="49" charset="-122"/>
              </a:rPr>
              <a:t>2</a:t>
            </a:r>
            <a:r>
              <a:rPr lang="en-US" altLang="zh-CN" b="1">
                <a:ea typeface="黑体" panose="02010609060101010101" pitchFamily="49" charset="-122"/>
              </a:rPr>
              <a:t>4p</a:t>
            </a:r>
            <a:r>
              <a:rPr lang="en-US" altLang="zh-CN" b="1" baseline="30000">
                <a:ea typeface="黑体" panose="02010609060101010101" pitchFamily="49" charset="-122"/>
              </a:rPr>
              <a:t>6</a:t>
            </a:r>
            <a:r>
              <a:rPr lang="en-US" altLang="zh-CN" b="1">
                <a:ea typeface="黑体" panose="02010609060101010101" pitchFamily="49" charset="-122"/>
              </a:rPr>
              <a:t>4d</a:t>
            </a:r>
            <a:r>
              <a:rPr lang="en-US" altLang="zh-CN" b="1" baseline="30000">
                <a:ea typeface="黑体" panose="02010609060101010101" pitchFamily="49" charset="-122"/>
              </a:rPr>
              <a:t>10</a:t>
            </a:r>
            <a:r>
              <a:rPr lang="en-US" altLang="zh-CN" b="1">
                <a:ea typeface="黑体" panose="02010609060101010101" pitchFamily="49" charset="-122"/>
              </a:rPr>
              <a:t>5s</a:t>
            </a:r>
            <a:r>
              <a:rPr lang="en-US" altLang="zh-CN" b="1" baseline="30000">
                <a:ea typeface="黑体" panose="02010609060101010101" pitchFamily="49" charset="-122"/>
              </a:rPr>
              <a:t>2</a:t>
            </a:r>
            <a:r>
              <a:rPr lang="en-US" altLang="zh-CN" b="1">
                <a:ea typeface="黑体" panose="02010609060101010101" pitchFamily="49" charset="-122"/>
              </a:rPr>
              <a:t>5p</a:t>
            </a:r>
            <a:r>
              <a:rPr lang="en-US" altLang="zh-CN" b="1" baseline="30000">
                <a:ea typeface="黑体" panose="02010609060101010101" pitchFamily="49" charset="-122"/>
              </a:rPr>
              <a:t>6</a:t>
            </a:r>
            <a:r>
              <a:rPr lang="en-US" altLang="zh-CN" b="1">
                <a:ea typeface="黑体" panose="02010609060101010101" pitchFamily="49" charset="-122"/>
              </a:rPr>
              <a:t>6s</a:t>
            </a:r>
            <a:r>
              <a:rPr lang="en-US" altLang="zh-CN" b="1" baseline="30000">
                <a:ea typeface="黑体" panose="02010609060101010101" pitchFamily="49" charset="-122"/>
              </a:rPr>
              <a:t>2</a:t>
            </a:r>
            <a:r>
              <a:rPr lang="en-US" altLang="zh-CN" b="1">
                <a:solidFill>
                  <a:srgbClr val="FF00FF"/>
                </a:solidFill>
                <a:ea typeface="黑体" panose="02010609060101010101" pitchFamily="49" charset="-122"/>
              </a:rPr>
              <a:t>4f</a:t>
            </a:r>
            <a:r>
              <a:rPr lang="en-US" altLang="zh-CN" b="1" baseline="30000">
                <a:solidFill>
                  <a:srgbClr val="FF00FF"/>
                </a:solidFill>
                <a:ea typeface="黑体" panose="02010609060101010101" pitchFamily="49" charset="-122"/>
              </a:rPr>
              <a:t>7</a:t>
            </a:r>
            <a:r>
              <a:rPr lang="en-US" altLang="zh-CN" b="1">
                <a:ea typeface="黑体" panose="02010609060101010101" pitchFamily="49" charset="-122"/>
              </a:rPr>
              <a:t>5d</a:t>
            </a:r>
            <a:r>
              <a:rPr lang="en-US" altLang="zh-CN" b="1" baseline="30000">
                <a:ea typeface="黑体" panose="02010609060101010101" pitchFamily="49" charset="-122"/>
              </a:rPr>
              <a:t>1</a:t>
            </a:r>
            <a:endParaRPr lang="en-US" altLang="zh-CN" b="1" baseline="30000">
              <a:ea typeface="黑体" panose="02010609060101010101"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88" name=""/>
        <p:cNvGrpSpPr/>
        <p:nvPr/>
      </p:nvGrpSpPr>
      <p:grpSpPr>
        <a:xfrm rot="0">
          <a:off x="0" y="0"/>
          <a:ext cx="0" cy="0"/>
          <a:chOff x="0" y="0"/>
          <a:chExt cx="0" cy="0"/>
        </a:xfrm>
      </p:grpSpPr>
      <p:sp>
        <p:nvSpPr>
          <p:cNvPr id="1048995" name="文本框 1048994"/>
          <p:cNvSpPr txBox="1"/>
          <p:nvPr/>
        </p:nvSpPr>
        <p:spPr>
          <a:xfrm>
            <a:off x="1042987" y="1341437"/>
            <a:ext cx="76327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2800" b="1"/>
              <a:t>周期      </a:t>
            </a:r>
            <a:r>
              <a:rPr lang="en-US" altLang="zh-CN" sz="2800" b="1"/>
              <a:t>1             2            3             4          5</a:t>
            </a:r>
            <a:endParaRPr lang="en-US" altLang="zh-CN" sz="2800" b="1"/>
          </a:p>
        </p:txBody>
      </p:sp>
      <p:sp>
        <p:nvSpPr>
          <p:cNvPr id="1048996" name="文本框 1048995"/>
          <p:cNvSpPr txBox="1"/>
          <p:nvPr/>
        </p:nvSpPr>
        <p:spPr>
          <a:xfrm>
            <a:off x="2130425" y="1847850"/>
            <a:ext cx="9144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He</a:t>
            </a:r>
            <a:endParaRPr lang="en-US" altLang="zh-CN" sz="4000" b="1"/>
          </a:p>
        </p:txBody>
      </p:sp>
      <p:sp>
        <p:nvSpPr>
          <p:cNvPr id="1048997" name="文本框 1048996"/>
          <p:cNvSpPr txBox="1"/>
          <p:nvPr/>
        </p:nvSpPr>
        <p:spPr>
          <a:xfrm>
            <a:off x="3502025" y="1847850"/>
            <a:ext cx="9144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Ne</a:t>
            </a:r>
            <a:endParaRPr lang="en-US" altLang="zh-CN" sz="4000" b="1"/>
          </a:p>
        </p:txBody>
      </p:sp>
      <p:sp>
        <p:nvSpPr>
          <p:cNvPr id="1048998" name="文本框 1048997"/>
          <p:cNvSpPr txBox="1"/>
          <p:nvPr/>
        </p:nvSpPr>
        <p:spPr>
          <a:xfrm>
            <a:off x="4721225" y="1847850"/>
            <a:ext cx="9144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Ar</a:t>
            </a:r>
            <a:endParaRPr lang="en-US" altLang="zh-CN" sz="4000" b="1"/>
          </a:p>
        </p:txBody>
      </p:sp>
      <p:sp>
        <p:nvSpPr>
          <p:cNvPr id="1048999" name="文本框 1048998"/>
          <p:cNvSpPr txBox="1"/>
          <p:nvPr/>
        </p:nvSpPr>
        <p:spPr>
          <a:xfrm>
            <a:off x="6169025" y="1847850"/>
            <a:ext cx="9144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Kr</a:t>
            </a:r>
            <a:endParaRPr lang="en-US" altLang="zh-CN" sz="4000" b="1"/>
          </a:p>
        </p:txBody>
      </p:sp>
      <p:sp>
        <p:nvSpPr>
          <p:cNvPr id="1049000" name="文本框 1048999"/>
          <p:cNvSpPr txBox="1"/>
          <p:nvPr/>
        </p:nvSpPr>
        <p:spPr>
          <a:xfrm>
            <a:off x="2206625" y="2305050"/>
            <a:ext cx="9144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2</a:t>
            </a:r>
            <a:endParaRPr lang="en-US" altLang="zh-CN" sz="4000" b="1"/>
          </a:p>
        </p:txBody>
      </p:sp>
      <p:sp>
        <p:nvSpPr>
          <p:cNvPr id="1049001" name="文本框 1049000"/>
          <p:cNvSpPr txBox="1"/>
          <p:nvPr/>
        </p:nvSpPr>
        <p:spPr>
          <a:xfrm>
            <a:off x="3502025" y="2305050"/>
            <a:ext cx="9144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10</a:t>
            </a:r>
            <a:endParaRPr lang="en-US" altLang="zh-CN" sz="4000" b="1"/>
          </a:p>
        </p:txBody>
      </p:sp>
      <p:sp>
        <p:nvSpPr>
          <p:cNvPr id="1049002" name="文本框 1049001"/>
          <p:cNvSpPr txBox="1"/>
          <p:nvPr/>
        </p:nvSpPr>
        <p:spPr>
          <a:xfrm>
            <a:off x="4721225" y="2305050"/>
            <a:ext cx="9144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18</a:t>
            </a:r>
            <a:endParaRPr lang="en-US" altLang="zh-CN" sz="4000" b="1"/>
          </a:p>
        </p:txBody>
      </p:sp>
      <p:sp>
        <p:nvSpPr>
          <p:cNvPr id="1049003" name="文本框 1049002"/>
          <p:cNvSpPr txBox="1"/>
          <p:nvPr/>
        </p:nvSpPr>
        <p:spPr>
          <a:xfrm>
            <a:off x="6169025" y="2305050"/>
            <a:ext cx="9144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36</a:t>
            </a:r>
            <a:endParaRPr lang="en-US" altLang="zh-CN" sz="4000" b="1"/>
          </a:p>
        </p:txBody>
      </p:sp>
      <p:sp>
        <p:nvSpPr>
          <p:cNvPr id="1049004" name="文本框 1049003"/>
          <p:cNvSpPr txBox="1"/>
          <p:nvPr/>
        </p:nvSpPr>
        <p:spPr>
          <a:xfrm>
            <a:off x="7186612" y="1852612"/>
            <a:ext cx="9144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Xe</a:t>
            </a:r>
            <a:endParaRPr lang="en-US" altLang="zh-CN" sz="4000" b="1"/>
          </a:p>
        </p:txBody>
      </p:sp>
      <p:sp>
        <p:nvSpPr>
          <p:cNvPr id="1049005" name="文本框 1049004"/>
          <p:cNvSpPr txBox="1"/>
          <p:nvPr/>
        </p:nvSpPr>
        <p:spPr>
          <a:xfrm>
            <a:off x="7186612" y="2309812"/>
            <a:ext cx="9144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54</a:t>
            </a:r>
            <a:endParaRPr lang="en-US" altLang="zh-CN" sz="4000" b="1"/>
          </a:p>
        </p:txBody>
      </p:sp>
      <p:sp>
        <p:nvSpPr>
          <p:cNvPr id="1049006" name="文本框 1049005"/>
          <p:cNvSpPr txBox="1"/>
          <p:nvPr/>
        </p:nvSpPr>
        <p:spPr>
          <a:xfrm>
            <a:off x="539750" y="627062"/>
            <a:ext cx="84963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3600" b="1">
                <a:ea typeface="黑体" panose="02010609060101010101" pitchFamily="49" charset="-122"/>
              </a:rPr>
              <a:t>对复杂原子用“原子实”表示内层电子排布</a:t>
            </a:r>
            <a:endParaRPr lang="zh-CN" altLang="en-US" sz="3600" b="1">
              <a:ea typeface="黑体" panose="02010609060101010101" pitchFamily="49" charset="-122"/>
            </a:endParaRPr>
          </a:p>
        </p:txBody>
      </p:sp>
      <p:sp>
        <p:nvSpPr>
          <p:cNvPr id="1049007" name="文本框 1049006"/>
          <p:cNvSpPr txBox="1"/>
          <p:nvPr/>
        </p:nvSpPr>
        <p:spPr>
          <a:xfrm>
            <a:off x="684212" y="3116262"/>
            <a:ext cx="7991475" cy="146526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3600" b="1">
                <a:ea typeface="黑体" panose="02010609060101010101" pitchFamily="49" charset="-122"/>
              </a:rPr>
              <a:t>如</a:t>
            </a:r>
            <a:r>
              <a:rPr lang="en-US" altLang="zh-CN" sz="3600" b="1" baseline="-25000">
                <a:ea typeface="黑体" panose="02010609060101010101" pitchFamily="49" charset="-122"/>
              </a:rPr>
              <a:t>20</a:t>
            </a:r>
            <a:r>
              <a:rPr lang="en-US" altLang="zh-CN" sz="3600" b="1">
                <a:ea typeface="黑体" panose="02010609060101010101" pitchFamily="49" charset="-122"/>
              </a:rPr>
              <a:t>Ca:[Ar]4s</a:t>
            </a:r>
            <a:r>
              <a:rPr lang="en-US" altLang="zh-CN" sz="3600" b="1" baseline="30000">
                <a:ea typeface="黑体" panose="02010609060101010101" pitchFamily="49" charset="-122"/>
              </a:rPr>
              <a:t>2</a:t>
            </a:r>
            <a:r>
              <a:rPr lang="en-US" altLang="zh-CN" sz="3600" b="1">
                <a:ea typeface="黑体" panose="02010609060101010101" pitchFamily="49" charset="-122"/>
              </a:rPr>
              <a:t>;</a:t>
            </a:r>
            <a:endParaRPr lang="en-US" altLang="zh-CN" sz="3600" b="1">
              <a:ea typeface="黑体" panose="02010609060101010101" pitchFamily="49" charset="-122"/>
            </a:endParaRPr>
          </a:p>
          <a:p>
            <a:pPr marL="0" lvl="0" indent="0">
              <a:spcBef>
                <a:spcPct val="50000"/>
              </a:spcBef>
              <a:buFontTx/>
              <a:buNone/>
            </a:pPr>
            <a:r>
              <a:rPr lang="en-US" altLang="zh-CN" sz="3600" b="1">
                <a:ea typeface="黑体" panose="02010609060101010101" pitchFamily="49" charset="-122"/>
              </a:rPr>
              <a:t>    </a:t>
            </a:r>
            <a:r>
              <a:rPr lang="en-US" altLang="zh-CN" sz="3600" b="1" baseline="-25000">
                <a:ea typeface="黑体" panose="02010609060101010101" pitchFamily="49" charset="-122"/>
              </a:rPr>
              <a:t>59</a:t>
            </a:r>
            <a:r>
              <a:rPr lang="en-US" altLang="zh-CN" sz="3600" b="1">
                <a:ea typeface="黑体" panose="02010609060101010101" pitchFamily="49" charset="-122"/>
              </a:rPr>
              <a:t>pr:[Xe]6s</a:t>
            </a:r>
            <a:r>
              <a:rPr lang="en-US" altLang="zh-CN" sz="3600" b="1" baseline="30000">
                <a:ea typeface="黑体" panose="02010609060101010101" pitchFamily="49" charset="-122"/>
              </a:rPr>
              <a:t>2</a:t>
            </a:r>
            <a:r>
              <a:rPr lang="en-US" altLang="zh-CN" sz="3600" b="1">
                <a:ea typeface="黑体" panose="02010609060101010101" pitchFamily="49" charset="-122"/>
              </a:rPr>
              <a:t>4f</a:t>
            </a:r>
            <a:r>
              <a:rPr lang="en-US" altLang="zh-CN" sz="3600" b="1" baseline="30000">
                <a:ea typeface="黑体" panose="02010609060101010101" pitchFamily="49" charset="-122"/>
              </a:rPr>
              <a:t>3</a:t>
            </a:r>
            <a:endParaRPr lang="en-US" altLang="zh-CN" sz="3600" b="1" baseline="30000">
              <a:ea typeface="黑体" panose="02010609060101010101"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89" name=""/>
        <p:cNvGrpSpPr/>
        <p:nvPr/>
      </p:nvGrpSpPr>
      <p:grpSpPr>
        <a:xfrm rot="0">
          <a:off x="0" y="0"/>
          <a:ext cx="0" cy="0"/>
          <a:chOff x="0" y="0"/>
          <a:chExt cx="0" cy="0"/>
        </a:xfrm>
      </p:grpSpPr>
      <p:sp>
        <p:nvSpPr>
          <p:cNvPr id="1049008" name="文本框 1049007"/>
          <p:cNvSpPr txBox="1"/>
          <p:nvPr/>
        </p:nvSpPr>
        <p:spPr>
          <a:xfrm>
            <a:off x="1893887" y="115887"/>
            <a:ext cx="5715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4400" b="1"/>
              <a:t>第五节  元素周期表</a:t>
            </a:r>
            <a:endParaRPr lang="zh-CN" altLang="en-US" sz="4400" b="1"/>
          </a:p>
        </p:txBody>
      </p:sp>
      <p:pic>
        <p:nvPicPr>
          <p:cNvPr id="2097214" name="图片 2097213"/>
          <p:cNvPicPr/>
          <p:nvPr/>
        </p:nvPicPr>
        <p:blipFill>
          <a:blip r:embed="rId1"/>
          <a:srcRect/>
          <a:stretch>
            <a:fillRect/>
          </a:stretch>
        </p:blipFill>
        <p:spPr>
          <a:xfrm>
            <a:off x="842962" y="912812"/>
            <a:ext cx="7416800" cy="2027237"/>
          </a:xfrm>
          <a:prstGeom prst="rect">
            <a:avLst/>
          </a:prstGeom>
          <a:noFill/>
          <a:ln>
            <a:noFill/>
          </a:ln>
        </p:spPr>
      </p:pic>
      <p:pic>
        <p:nvPicPr>
          <p:cNvPr id="2097215" name="图片 2097214"/>
          <p:cNvPicPr/>
          <p:nvPr/>
        </p:nvPicPr>
        <p:blipFill>
          <a:blip r:embed="rId2"/>
          <a:srcRect/>
          <a:stretch>
            <a:fillRect/>
          </a:stretch>
        </p:blipFill>
        <p:spPr>
          <a:xfrm>
            <a:off x="842962" y="2955925"/>
            <a:ext cx="7416800" cy="3924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rot="0">
          <a:off x="0" y="0"/>
          <a:ext cx="0" cy="0"/>
          <a:chOff x="0" y="0"/>
          <a:chExt cx="0" cy="0"/>
        </a:xfrm>
      </p:grpSpPr>
      <p:sp>
        <p:nvSpPr>
          <p:cNvPr id="1048619" name="文本框 1048618"/>
          <p:cNvSpPr txBox="1"/>
          <p:nvPr/>
        </p:nvSpPr>
        <p:spPr>
          <a:xfrm>
            <a:off x="168275" y="3813175"/>
            <a:ext cx="9072562" cy="12969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25000"/>
              </a:lnSpc>
              <a:spcBef>
                <a:spcPct val="0"/>
              </a:spcBef>
              <a:buFontTx/>
              <a:buNone/>
            </a:pPr>
            <a:r>
              <a:rPr lang="zh-CN" altLang="en-US" sz="2100" b="1">
                <a:solidFill>
                  <a:schemeClr val="accent2"/>
                </a:solidFill>
              </a:rPr>
              <a:t>内容：</a:t>
            </a:r>
            <a:r>
              <a:rPr lang="zh-CN" altLang="en-US" sz="2100" b="1"/>
              <a:t>高速飞行的</a:t>
            </a:r>
            <a:r>
              <a:rPr lang="el-GR" altLang="zh-CN" sz="2100" b="1">
                <a:ea typeface="Times New Roman" panose="02020603050405020304" pitchFamily="18" charset="0"/>
              </a:rPr>
              <a:t>α</a:t>
            </a:r>
            <a:r>
              <a:rPr lang="zh-CN" altLang="en-US" sz="2100" b="1">
                <a:ea typeface="Times New Roman" panose="02020603050405020304" pitchFamily="18" charset="0"/>
              </a:rPr>
              <a:t>粒子作为炮弹，轰击极薄的金属箔。</a:t>
            </a:r>
            <a:endParaRPr lang="zh-CN" altLang="en-US" sz="2100" b="1">
              <a:ea typeface="Times New Roman" panose="02020603050405020304" pitchFamily="18" charset="0"/>
            </a:endParaRPr>
          </a:p>
          <a:p>
            <a:pPr marL="0" lvl="0" indent="0">
              <a:lnSpc>
                <a:spcPct val="125000"/>
              </a:lnSpc>
              <a:spcBef>
                <a:spcPct val="0"/>
              </a:spcBef>
              <a:buFontTx/>
              <a:buNone/>
            </a:pPr>
            <a:r>
              <a:rPr lang="zh-CN" altLang="en-US" sz="2100" b="1">
                <a:solidFill>
                  <a:schemeClr val="accent2"/>
                </a:solidFill>
                <a:ea typeface="Times New Roman" panose="02020603050405020304" pitchFamily="18" charset="0"/>
              </a:rPr>
              <a:t>结果：</a:t>
            </a:r>
            <a:r>
              <a:rPr lang="zh-CN" altLang="en-US" sz="2100" b="1">
                <a:ea typeface="Times New Roman" panose="02020603050405020304" pitchFamily="18" charset="0"/>
              </a:rPr>
              <a:t>大多数</a:t>
            </a:r>
            <a:r>
              <a:rPr lang="el-GR" altLang="zh-CN" sz="2100" b="1"/>
              <a:t>α</a:t>
            </a:r>
            <a:r>
              <a:rPr lang="zh-CN" altLang="en-US" sz="2100" b="1">
                <a:ea typeface="Times New Roman" panose="02020603050405020304" pitchFamily="18" charset="0"/>
              </a:rPr>
              <a:t>粒子都能顺利通过，偏折角度不大，但也有少数</a:t>
            </a:r>
            <a:r>
              <a:rPr lang="el-GR" altLang="zh-CN" sz="2100" b="1"/>
              <a:t>α</a:t>
            </a:r>
            <a:r>
              <a:rPr lang="zh-CN" altLang="en-US" sz="2100" b="1">
                <a:ea typeface="Times New Roman" panose="02020603050405020304" pitchFamily="18" charset="0"/>
              </a:rPr>
              <a:t>粒子发生   </a:t>
            </a:r>
            <a:endParaRPr lang="zh-CN" altLang="en-US" sz="2100" b="1">
              <a:ea typeface="Times New Roman" panose="02020603050405020304" pitchFamily="18" charset="0"/>
            </a:endParaRPr>
          </a:p>
          <a:p>
            <a:pPr marL="0" lvl="0" indent="0">
              <a:lnSpc>
                <a:spcPct val="125000"/>
              </a:lnSpc>
              <a:spcBef>
                <a:spcPct val="0"/>
              </a:spcBef>
              <a:buFontTx/>
              <a:buNone/>
            </a:pPr>
            <a:r>
              <a:rPr lang="zh-CN" altLang="en-US" sz="2100" b="1">
                <a:ea typeface="Times New Roman" panose="02020603050405020304" pitchFamily="18" charset="0"/>
              </a:rPr>
              <a:t>            了角度比较大的散射，有极个别甚至完全弹了回来。</a:t>
            </a:r>
            <a:endParaRPr lang="zh-CN" altLang="en-US" sz="2100" b="1">
              <a:ea typeface="Times New Roman" panose="02020603050405020304" pitchFamily="18" charset="0"/>
            </a:endParaRPr>
          </a:p>
        </p:txBody>
      </p:sp>
      <p:pic>
        <p:nvPicPr>
          <p:cNvPr id="2097162" name="图片 2097161" descr="09-01"/>
          <p:cNvPicPr/>
          <p:nvPr/>
        </p:nvPicPr>
        <p:blipFill>
          <a:blip r:embed="rId1">
            <a:lum bright="-12000"/>
          </a:blip>
          <a:srcRect/>
          <a:stretch>
            <a:fillRect/>
          </a:stretch>
        </p:blipFill>
        <p:spPr>
          <a:xfrm>
            <a:off x="798512" y="1517650"/>
            <a:ext cx="7620000" cy="2119312"/>
          </a:xfrm>
          <a:prstGeom prst="rect">
            <a:avLst/>
          </a:prstGeom>
          <a:noFill/>
          <a:ln>
            <a:noFill/>
          </a:ln>
        </p:spPr>
      </p:pic>
      <p:pic>
        <p:nvPicPr>
          <p:cNvPr id="2097163" name="图片 2097162"/>
          <p:cNvPicPr/>
          <p:nvPr/>
        </p:nvPicPr>
        <p:blipFill>
          <a:blip r:embed="rId2"/>
          <a:srcRect/>
          <a:stretch>
            <a:fillRect/>
          </a:stretch>
        </p:blipFill>
        <p:spPr>
          <a:xfrm>
            <a:off x="2754312" y="263525"/>
            <a:ext cx="3635375" cy="1609725"/>
          </a:xfrm>
          <a:prstGeom prst="rect">
            <a:avLst/>
          </a:prstGeom>
          <a:noFill/>
          <a:ln>
            <a:noFill/>
          </a:ln>
        </p:spPr>
      </p:pic>
      <p:sp>
        <p:nvSpPr>
          <p:cNvPr id="1048620" name="文本框 1048619"/>
          <p:cNvSpPr txBox="1"/>
          <p:nvPr/>
        </p:nvSpPr>
        <p:spPr>
          <a:xfrm>
            <a:off x="106362" y="5260975"/>
            <a:ext cx="8942388" cy="1304925"/>
          </a:xfrm>
          <a:prstGeom prst="rect">
            <a:avLst/>
          </a:prstGeom>
          <a:noFill/>
          <a:ln w="28575" cap="flat" cmpd="sng">
            <a:solidFill>
              <a:srgbClr val="FF0000">
                <a:alpha val="100000"/>
              </a:srgbClr>
            </a:solidFill>
            <a:prstDash val="solid"/>
            <a:round/>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25000"/>
              </a:lnSpc>
              <a:spcBef>
                <a:spcPct val="0"/>
              </a:spcBef>
              <a:buFontTx/>
              <a:buNone/>
            </a:pPr>
            <a:r>
              <a:rPr lang="zh-CN" altLang="en-US" sz="2100" b="1">
                <a:solidFill>
                  <a:srgbClr val="FF0000"/>
                </a:solidFill>
              </a:rPr>
              <a:t>思考：</a:t>
            </a:r>
            <a:r>
              <a:rPr lang="zh-CN" altLang="en-US" sz="2100"/>
              <a:t> </a:t>
            </a:r>
            <a:r>
              <a:rPr lang="el-GR" altLang="zh-CN" sz="2100" b="1"/>
              <a:t>α</a:t>
            </a:r>
            <a:r>
              <a:rPr lang="zh-CN" altLang="en-US" sz="2100" b="1"/>
              <a:t>粒子肯定是碰到了某种极为坚硬并与粒子带有同种电荷的东西。</a:t>
            </a:r>
            <a:endParaRPr lang="zh-CN" altLang="en-US" sz="2100" b="1"/>
          </a:p>
          <a:p>
            <a:pPr marL="0" lvl="0" indent="0">
              <a:lnSpc>
                <a:spcPct val="125000"/>
              </a:lnSpc>
              <a:spcBef>
                <a:spcPct val="0"/>
              </a:spcBef>
              <a:buFontTx/>
              <a:buNone/>
            </a:pPr>
            <a:r>
              <a:rPr lang="zh-CN" altLang="en-US" sz="2100" b="1"/>
              <a:t>这种东西的体积很小，不然就不会使大多数粒子顺利通过。因此他设想，</a:t>
            </a:r>
            <a:endParaRPr lang="zh-CN" altLang="en-US" sz="2100" b="1"/>
          </a:p>
          <a:p>
            <a:pPr marL="0" lvl="0" indent="0">
              <a:lnSpc>
                <a:spcPct val="125000"/>
              </a:lnSpc>
              <a:spcBef>
                <a:spcPct val="0"/>
              </a:spcBef>
              <a:buFontTx/>
              <a:buNone/>
            </a:pPr>
            <a:r>
              <a:rPr lang="zh-CN" altLang="en-US" sz="2100" b="1"/>
              <a:t>原子一定有一个带正电的体积小密度大的核，电子在原子核周围绕核运动</a:t>
            </a:r>
            <a:endParaRPr lang="zh-CN" altLang="en-US" sz="2100" b="1"/>
          </a:p>
        </p:txBody>
      </p:sp>
      <p:sp>
        <p:nvSpPr>
          <p:cNvPr id="1048621" name="文本框 1048620"/>
          <p:cNvSpPr txBox="1"/>
          <p:nvPr/>
        </p:nvSpPr>
        <p:spPr>
          <a:xfrm>
            <a:off x="93662" y="292100"/>
            <a:ext cx="2476500" cy="373062"/>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90000"/>
              </a:lnSpc>
              <a:buFontTx/>
              <a:buNone/>
            </a:pPr>
            <a:r>
              <a:rPr lang="en-US" altLang="zh-CN" sz="2000">
                <a:latin typeface="微软雅黑" panose="020B0503020204020204" pitchFamily="34" charset="-122"/>
                <a:ea typeface="微软雅黑" panose="020B0503020204020204" pitchFamily="34" charset="-122"/>
              </a:rPr>
              <a:t>α</a:t>
            </a:r>
            <a:r>
              <a:rPr lang="zh-CN" altLang="zh-CN" sz="2000">
                <a:latin typeface="微软雅黑" panose="020B0503020204020204" pitchFamily="34" charset="-122"/>
                <a:ea typeface="微软雅黑" panose="020B0503020204020204" pitchFamily="34" charset="-122"/>
              </a:rPr>
              <a:t>粒子</a:t>
            </a:r>
            <a:r>
              <a:rPr lang="zh-CN" altLang="en-US" sz="2000">
                <a:latin typeface="微软雅黑" panose="020B0503020204020204" pitchFamily="34" charset="-122"/>
                <a:ea typeface="微软雅黑" panose="020B0503020204020204" pitchFamily="34" charset="-122"/>
              </a:rPr>
              <a:t>散射</a:t>
            </a:r>
            <a:r>
              <a:rPr lang="zh-CN" altLang="zh-CN" sz="2000">
                <a:latin typeface="微软雅黑" panose="020B0503020204020204" pitchFamily="34" charset="-122"/>
                <a:ea typeface="微软雅黑" panose="020B0503020204020204" pitchFamily="34" charset="-122"/>
              </a:rPr>
              <a:t>实验</a:t>
            </a:r>
            <a:endParaRPr lang="zh-CN" altLang="zh-CN" sz="20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90" name=""/>
        <p:cNvGrpSpPr/>
        <p:nvPr/>
      </p:nvGrpSpPr>
      <p:grpSpPr>
        <a:xfrm rot="0">
          <a:off x="0" y="0"/>
          <a:ext cx="0" cy="0"/>
          <a:chOff x="0" y="0"/>
          <a:chExt cx="0" cy="0"/>
        </a:xfrm>
      </p:grpSpPr>
      <p:sp>
        <p:nvSpPr>
          <p:cNvPr id="1049009" name="文本框 1049008"/>
          <p:cNvSpPr txBox="1"/>
          <p:nvPr/>
        </p:nvSpPr>
        <p:spPr>
          <a:xfrm>
            <a:off x="250825" y="195262"/>
            <a:ext cx="8583612"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zh-CN" sz="3600" b="1">
                <a:ea typeface="黑体" panose="02010609060101010101" pitchFamily="49" charset="-122"/>
              </a:rPr>
              <a:t>一、</a:t>
            </a:r>
            <a:r>
              <a:rPr lang="zh-CN" altLang="en-US" sz="3600" b="1">
                <a:ea typeface="黑体" panose="02010609060101010101" pitchFamily="49" charset="-122"/>
              </a:rPr>
              <a:t>原子的电子层结构</a:t>
            </a:r>
            <a:r>
              <a:rPr lang="zh-CN" altLang="zh-CN" sz="3600" b="1">
                <a:solidFill>
                  <a:srgbClr val="FF0000"/>
                </a:solidFill>
                <a:ea typeface="黑体" panose="02010609060101010101" pitchFamily="49" charset="-122"/>
              </a:rPr>
              <a:t>与周期的</a:t>
            </a:r>
            <a:r>
              <a:rPr lang="zh-CN" altLang="en-US" sz="3600" b="1">
                <a:solidFill>
                  <a:srgbClr val="FF0000"/>
                </a:solidFill>
                <a:ea typeface="黑体" panose="02010609060101010101" pitchFamily="49" charset="-122"/>
              </a:rPr>
              <a:t>关系</a:t>
            </a:r>
            <a:endParaRPr lang="zh-CN" altLang="en-US" sz="3600" b="1">
              <a:solidFill>
                <a:srgbClr val="FF0000"/>
              </a:solidFill>
              <a:ea typeface="黑体" panose="02010609060101010101" pitchFamily="49" charset="-122"/>
            </a:endParaRPr>
          </a:p>
        </p:txBody>
      </p:sp>
      <p:sp>
        <p:nvSpPr>
          <p:cNvPr id="1049010" name="文本框 1049009"/>
          <p:cNvSpPr txBox="1"/>
          <p:nvPr/>
        </p:nvSpPr>
        <p:spPr>
          <a:xfrm>
            <a:off x="179387" y="1165225"/>
            <a:ext cx="8893175" cy="17589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30000"/>
              </a:lnSpc>
              <a:spcBef>
                <a:spcPct val="50000"/>
              </a:spcBef>
              <a:buFontTx/>
              <a:buNone/>
            </a:pPr>
            <a:r>
              <a:rPr lang="en-US" altLang="zh-CN" sz="2800" b="1">
                <a:ea typeface="黑体" panose="02010609060101010101" pitchFamily="49" charset="-122"/>
              </a:rPr>
              <a:t>      </a:t>
            </a:r>
            <a:r>
              <a:rPr lang="zh-CN" altLang="en-US" sz="2800" b="1">
                <a:ea typeface="黑体" panose="02010609060101010101" pitchFamily="49" charset="-122"/>
              </a:rPr>
              <a:t>现有</a:t>
            </a:r>
            <a:r>
              <a:rPr lang="en-US" altLang="zh-CN" sz="2800" b="1">
                <a:ea typeface="黑体" panose="02010609060101010101" pitchFamily="49" charset="-122"/>
              </a:rPr>
              <a:t>112</a:t>
            </a:r>
            <a:r>
              <a:rPr lang="zh-CN" altLang="en-US" sz="2800" b="1">
                <a:ea typeface="黑体" panose="02010609060101010101" pitchFamily="49" charset="-122"/>
              </a:rPr>
              <a:t>种元素基态原子的核外电子排布按能级组划分为</a:t>
            </a:r>
            <a:r>
              <a:rPr lang="en-US" altLang="zh-CN" sz="2800" b="1">
                <a:ea typeface="黑体" panose="02010609060101010101" pitchFamily="49" charset="-122"/>
              </a:rPr>
              <a:t>7</a:t>
            </a:r>
            <a:r>
              <a:rPr lang="zh-CN" altLang="en-US" sz="2800" b="1">
                <a:ea typeface="黑体" panose="02010609060101010101" pitchFamily="49" charset="-122"/>
              </a:rPr>
              <a:t>个能级组</a:t>
            </a:r>
            <a:r>
              <a:rPr lang="en-US" altLang="zh-CN" sz="2800" b="1">
                <a:ea typeface="黑体" panose="02010609060101010101" pitchFamily="49" charset="-122"/>
              </a:rPr>
              <a:t>,</a:t>
            </a:r>
            <a:r>
              <a:rPr lang="zh-CN" altLang="en-US" sz="2800" b="1">
                <a:ea typeface="黑体" panose="02010609060101010101" pitchFamily="49" charset="-122"/>
              </a:rPr>
              <a:t>呈现为</a:t>
            </a:r>
            <a:r>
              <a:rPr lang="en-US" altLang="zh-CN" sz="2800" b="1">
                <a:ea typeface="黑体" panose="02010609060101010101" pitchFamily="49" charset="-122"/>
              </a:rPr>
              <a:t>7</a:t>
            </a:r>
            <a:r>
              <a:rPr lang="zh-CN" altLang="en-US" sz="2800" b="1">
                <a:ea typeface="黑体" panose="02010609060101010101" pitchFamily="49" charset="-122"/>
              </a:rPr>
              <a:t>个周期</a:t>
            </a:r>
            <a:r>
              <a:rPr lang="en-US" altLang="zh-CN" sz="2800" b="1">
                <a:ea typeface="黑体" panose="02010609060101010101" pitchFamily="49" charset="-122"/>
              </a:rPr>
              <a:t>(1~3</a:t>
            </a:r>
            <a:r>
              <a:rPr lang="zh-CN" altLang="en-US" sz="2800" b="1">
                <a:ea typeface="黑体" panose="02010609060101010101" pitchFamily="49" charset="-122"/>
              </a:rPr>
              <a:t>为短周期</a:t>
            </a:r>
            <a:r>
              <a:rPr lang="en-US" altLang="zh-CN" sz="2800" b="1">
                <a:ea typeface="黑体" panose="02010609060101010101" pitchFamily="49" charset="-122"/>
              </a:rPr>
              <a:t>,4~6</a:t>
            </a:r>
            <a:r>
              <a:rPr lang="zh-CN" altLang="en-US" sz="2800" b="1">
                <a:ea typeface="黑体" panose="02010609060101010101" pitchFamily="49" charset="-122"/>
              </a:rPr>
              <a:t>长周期</a:t>
            </a:r>
            <a:r>
              <a:rPr lang="en-US" altLang="zh-CN" sz="2800" b="1">
                <a:ea typeface="黑体" panose="02010609060101010101" pitchFamily="49" charset="-122"/>
              </a:rPr>
              <a:t>,</a:t>
            </a:r>
            <a:r>
              <a:rPr lang="zh-CN" altLang="en-US" sz="2800" b="1">
                <a:ea typeface="黑体" panose="02010609060101010101" pitchFamily="49" charset="-122"/>
              </a:rPr>
              <a:t>第</a:t>
            </a:r>
            <a:r>
              <a:rPr lang="en-US" altLang="zh-CN" sz="2800" b="1">
                <a:ea typeface="黑体" panose="02010609060101010101" pitchFamily="49" charset="-122"/>
              </a:rPr>
              <a:t>7</a:t>
            </a:r>
            <a:r>
              <a:rPr lang="zh-CN" altLang="en-US" sz="2800" b="1">
                <a:ea typeface="黑体" panose="02010609060101010101" pitchFamily="49" charset="-122"/>
              </a:rPr>
              <a:t>为不完全周期</a:t>
            </a:r>
            <a:r>
              <a:rPr lang="en-US" altLang="zh-CN" sz="2800" b="1">
                <a:ea typeface="黑体" panose="02010609060101010101" pitchFamily="49" charset="-122"/>
              </a:rPr>
              <a:t>)</a:t>
            </a:r>
            <a:endParaRPr lang="en-US" altLang="zh-CN" sz="2800" b="1">
              <a:ea typeface="黑体" panose="02010609060101010101" pitchFamily="49" charset="-122"/>
            </a:endParaRPr>
          </a:p>
        </p:txBody>
      </p:sp>
      <p:grpSp>
        <p:nvGrpSpPr>
          <p:cNvPr id="191" name="组合 190"/>
          <p:cNvGrpSpPr/>
          <p:nvPr/>
        </p:nvGrpSpPr>
        <p:grpSpPr>
          <a:xfrm rot="0">
            <a:off x="1042987" y="3141662"/>
            <a:ext cx="7273925" cy="1384300"/>
            <a:chOff x="385" y="1742"/>
            <a:chExt cx="4582" cy="872"/>
          </a:xfrm>
        </p:grpSpPr>
        <p:sp>
          <p:nvSpPr>
            <p:cNvPr id="1049011" name="文本框 1049010"/>
            <p:cNvSpPr txBox="1"/>
            <p:nvPr/>
          </p:nvSpPr>
          <p:spPr>
            <a:xfrm>
              <a:off x="385" y="1742"/>
              <a:ext cx="4582" cy="32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1.</a:t>
              </a:r>
              <a:r>
                <a:rPr lang="zh-CN" altLang="en-US" sz="2800" b="1">
                  <a:ea typeface="黑体" panose="02010609060101010101" pitchFamily="49" charset="-122"/>
                </a:rPr>
                <a:t>周期数</a:t>
              </a:r>
              <a:r>
                <a:rPr lang="en-US" altLang="zh-CN" sz="2800" b="1">
                  <a:ea typeface="黑体" panose="02010609060101010101" pitchFamily="49" charset="-122"/>
                </a:rPr>
                <a:t>=</a:t>
              </a:r>
              <a:r>
                <a:rPr lang="zh-CN" altLang="en-US" sz="2800" b="1">
                  <a:ea typeface="黑体" panose="02010609060101010101" pitchFamily="49" charset="-122"/>
                </a:rPr>
                <a:t>该元素原子的电子层数</a:t>
              </a:r>
              <a:endParaRPr lang="zh-CN" altLang="en-US" sz="2800" b="1">
                <a:ea typeface="黑体" panose="02010609060101010101" pitchFamily="49" charset="-122"/>
              </a:endParaRPr>
            </a:p>
          </p:txBody>
        </p:sp>
        <p:sp>
          <p:nvSpPr>
            <p:cNvPr id="1049012" name="矩形 1049011"/>
            <p:cNvSpPr/>
            <p:nvPr/>
          </p:nvSpPr>
          <p:spPr>
            <a:xfrm>
              <a:off x="1203" y="2014"/>
              <a:ext cx="2719" cy="32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a:t>
              </a:r>
              <a:r>
                <a:rPr lang="zh-CN" altLang="en-US" sz="2800" b="1">
                  <a:ea typeface="黑体" panose="02010609060101010101" pitchFamily="49" charset="-122"/>
                </a:rPr>
                <a:t>最外层电子所处能级组数</a:t>
              </a:r>
              <a:endParaRPr lang="zh-CN" altLang="en-US" sz="2800" b="1">
                <a:ea typeface="黑体" panose="02010609060101010101" pitchFamily="49" charset="-122"/>
              </a:endParaRPr>
            </a:p>
          </p:txBody>
        </p:sp>
        <p:sp>
          <p:nvSpPr>
            <p:cNvPr id="1049013" name="矩形 1049012"/>
            <p:cNvSpPr/>
            <p:nvPr/>
          </p:nvSpPr>
          <p:spPr>
            <a:xfrm>
              <a:off x="1212" y="2287"/>
              <a:ext cx="2619" cy="32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a:t>
              </a:r>
              <a:r>
                <a:rPr lang="zh-CN" altLang="en-US" sz="2800" b="1">
                  <a:ea typeface="黑体" panose="02010609060101010101" pitchFamily="49" charset="-122"/>
                </a:rPr>
                <a:t>最外层电子的主量子数</a:t>
              </a:r>
              <a:r>
                <a:rPr lang="en-US" altLang="zh-CN" sz="2800" b="1" i="1">
                  <a:ea typeface="黑体" panose="02010609060101010101" pitchFamily="49" charset="-122"/>
                </a:rPr>
                <a:t>n</a:t>
              </a:r>
              <a:endParaRPr lang="en-US" altLang="zh-CN" sz="2800" b="1" i="1">
                <a:ea typeface="黑体" panose="02010609060101010101" pitchFamily="49" charset="-122"/>
              </a:endParaRPr>
            </a:p>
          </p:txBody>
        </p:sp>
      </p:grpSp>
      <p:sp>
        <p:nvSpPr>
          <p:cNvPr id="1049014" name="文本框 1049013"/>
          <p:cNvSpPr txBox="1"/>
          <p:nvPr/>
        </p:nvSpPr>
        <p:spPr>
          <a:xfrm>
            <a:off x="611187" y="5435600"/>
            <a:ext cx="8137525"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2.</a:t>
            </a:r>
            <a:r>
              <a:rPr lang="zh-CN" altLang="en-US" sz="2800" b="1">
                <a:ea typeface="黑体" panose="02010609060101010101" pitchFamily="49" charset="-122"/>
              </a:rPr>
              <a:t>每一周期所含元素数目</a:t>
            </a:r>
            <a:r>
              <a:rPr lang="en-US" altLang="zh-CN" sz="2800" b="1">
                <a:ea typeface="黑体" panose="02010609060101010101" pitchFamily="49" charset="-122"/>
              </a:rPr>
              <a:t>=</a:t>
            </a:r>
            <a:r>
              <a:rPr lang="zh-CN" altLang="en-US" sz="2800" b="1">
                <a:ea typeface="黑体" panose="02010609060101010101" pitchFamily="49" charset="-122"/>
              </a:rPr>
              <a:t>该能级组所有轨道所能容纳电子的总数</a:t>
            </a:r>
            <a:r>
              <a:rPr lang="en-US" altLang="zh-CN" sz="2800" b="1">
                <a:ea typeface="黑体" panose="02010609060101010101" pitchFamily="49" charset="-122"/>
              </a:rPr>
              <a:t>(</a:t>
            </a:r>
            <a:r>
              <a:rPr lang="en-US" altLang="zh-CN" sz="2800" b="1">
                <a:solidFill>
                  <a:srgbClr val="FF00FF"/>
                </a:solidFill>
                <a:ea typeface="黑体" panose="02010609060101010101" pitchFamily="49" charset="-122"/>
              </a:rPr>
              <a:t>2,8,8,18,18,32,32</a:t>
            </a:r>
            <a:r>
              <a:rPr lang="en-US" altLang="zh-CN" sz="2800" b="1">
                <a:ea typeface="黑体" panose="02010609060101010101" pitchFamily="49" charset="-122"/>
              </a:rPr>
              <a:t>)</a:t>
            </a:r>
            <a:endParaRPr lang="en-US" altLang="zh-CN" sz="2800" b="1">
              <a:ea typeface="黑体" panose="02010609060101010101" pitchFamily="49" charset="-122"/>
            </a:endParaRPr>
          </a:p>
        </p:txBody>
      </p:sp>
      <p:sp>
        <p:nvSpPr>
          <p:cNvPr id="1049015" name="文本框 1049014"/>
          <p:cNvSpPr txBox="1"/>
          <p:nvPr/>
        </p:nvSpPr>
        <p:spPr>
          <a:xfrm>
            <a:off x="1004887" y="4724400"/>
            <a:ext cx="14478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baseline="-25000"/>
              <a:t>26</a:t>
            </a:r>
            <a:r>
              <a:rPr lang="en-US" altLang="zh-CN" sz="2800" b="1"/>
              <a:t>Fe</a:t>
            </a:r>
            <a:endParaRPr lang="en-US" altLang="zh-CN" sz="2800" b="1"/>
          </a:p>
        </p:txBody>
      </p:sp>
      <p:sp>
        <p:nvSpPr>
          <p:cNvPr id="1049016" name="文本框 1049015"/>
          <p:cNvSpPr txBox="1"/>
          <p:nvPr/>
        </p:nvSpPr>
        <p:spPr>
          <a:xfrm>
            <a:off x="2452687" y="4724400"/>
            <a:ext cx="1219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t>[Ar]</a:t>
            </a:r>
            <a:endParaRPr lang="en-US" altLang="zh-CN" sz="2800" b="1"/>
          </a:p>
        </p:txBody>
      </p:sp>
      <p:sp>
        <p:nvSpPr>
          <p:cNvPr id="1049017" name="文本框 1049016"/>
          <p:cNvSpPr txBox="1"/>
          <p:nvPr/>
        </p:nvSpPr>
        <p:spPr>
          <a:xfrm>
            <a:off x="3443287" y="4800600"/>
            <a:ext cx="762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t>3d</a:t>
            </a:r>
            <a:endParaRPr lang="en-US" altLang="zh-CN" sz="2800" b="1"/>
          </a:p>
        </p:txBody>
      </p:sp>
      <p:sp>
        <p:nvSpPr>
          <p:cNvPr id="1049018" name="文本框 1049017"/>
          <p:cNvSpPr txBox="1"/>
          <p:nvPr/>
        </p:nvSpPr>
        <p:spPr>
          <a:xfrm>
            <a:off x="4357687" y="4800600"/>
            <a:ext cx="762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t>4s</a:t>
            </a:r>
            <a:endParaRPr lang="en-US" altLang="zh-CN" sz="2800" b="1"/>
          </a:p>
        </p:txBody>
      </p:sp>
      <p:sp>
        <p:nvSpPr>
          <p:cNvPr id="1049019" name="文本框 1049018"/>
          <p:cNvSpPr txBox="1"/>
          <p:nvPr/>
        </p:nvSpPr>
        <p:spPr>
          <a:xfrm>
            <a:off x="4891087" y="4724400"/>
            <a:ext cx="6096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t>2</a:t>
            </a:r>
            <a:endParaRPr lang="en-US" altLang="zh-CN" sz="2800" b="1"/>
          </a:p>
        </p:txBody>
      </p:sp>
      <p:sp>
        <p:nvSpPr>
          <p:cNvPr id="1049020" name="文本框 1049019"/>
          <p:cNvSpPr txBox="1"/>
          <p:nvPr/>
        </p:nvSpPr>
        <p:spPr>
          <a:xfrm>
            <a:off x="3976687" y="4724400"/>
            <a:ext cx="6096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t>6</a:t>
            </a:r>
            <a:endParaRPr lang="en-US" altLang="zh-CN" sz="2800" b="1"/>
          </a:p>
        </p:txBody>
      </p:sp>
      <p:sp>
        <p:nvSpPr>
          <p:cNvPr id="1049021" name="文本框 1049020"/>
          <p:cNvSpPr txBox="1"/>
          <p:nvPr/>
        </p:nvSpPr>
        <p:spPr>
          <a:xfrm>
            <a:off x="6872287" y="4800600"/>
            <a:ext cx="13716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2800" b="1"/>
              <a:t>周期</a:t>
            </a:r>
            <a:endParaRPr lang="zh-CN" altLang="en-US" sz="2800" b="1"/>
          </a:p>
        </p:txBody>
      </p:sp>
      <p:sp>
        <p:nvSpPr>
          <p:cNvPr id="1049022" name="文本框 1049021"/>
          <p:cNvSpPr txBox="1"/>
          <p:nvPr/>
        </p:nvSpPr>
        <p:spPr>
          <a:xfrm>
            <a:off x="6338887" y="4800600"/>
            <a:ext cx="762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t>4</a:t>
            </a: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0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91"/>
                                        </p:tgtEl>
                                        <p:attrNameLst>
                                          <p:attrName>style.visibility</p:attrName>
                                        </p:attrNameLst>
                                      </p:cBhvr>
                                      <p:to>
                                        <p:strVal val="visible"/>
                                      </p:to>
                                    </p:set>
                                    <p:animEffect transition="in" filter="blinds(horizontal)">
                                      <p:cBhvr>
                                        <p:cTn id="11" dur="500"/>
                                        <p:tgtEl>
                                          <p:spTgt spid="19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0490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0490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0490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0490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0490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0490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0490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04902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10490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10" grpId="0"/>
      <p:bldP spid="1049014" grpId="0"/>
      <p:bldP spid="1049015" grpId="0"/>
      <p:bldP spid="1049016" grpId="0"/>
      <p:bldP spid="1049017" grpId="0"/>
      <p:bldP spid="1049018" grpId="0"/>
      <p:bldP spid="1049019" grpId="0"/>
      <p:bldP spid="1049020" grpId="0"/>
      <p:bldP spid="1049021" grpId="0"/>
      <p:bldP spid="104902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92" name=""/>
        <p:cNvGrpSpPr/>
        <p:nvPr/>
      </p:nvGrpSpPr>
      <p:grpSpPr>
        <a:xfrm rot="0">
          <a:off x="0" y="0"/>
          <a:ext cx="0" cy="0"/>
          <a:chOff x="0" y="0"/>
          <a:chExt cx="0" cy="0"/>
        </a:xfrm>
      </p:grpSpPr>
      <p:sp>
        <p:nvSpPr>
          <p:cNvPr id="1049023" name="文本框 1049022"/>
          <p:cNvSpPr txBox="1"/>
          <p:nvPr/>
        </p:nvSpPr>
        <p:spPr>
          <a:xfrm>
            <a:off x="250825" y="195262"/>
            <a:ext cx="8583612"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zh-CN" sz="3600" b="1">
                <a:ea typeface="黑体" panose="02010609060101010101" pitchFamily="49" charset="-122"/>
              </a:rPr>
              <a:t>一、</a:t>
            </a:r>
            <a:r>
              <a:rPr lang="zh-CN" altLang="en-US" sz="3600" b="1">
                <a:ea typeface="黑体" panose="02010609060101010101" pitchFamily="49" charset="-122"/>
              </a:rPr>
              <a:t>原子的电子层结构</a:t>
            </a:r>
            <a:r>
              <a:rPr lang="zh-CN" altLang="zh-CN" sz="3600" b="1">
                <a:solidFill>
                  <a:srgbClr val="FF0000"/>
                </a:solidFill>
                <a:ea typeface="黑体" panose="02010609060101010101" pitchFamily="49" charset="-122"/>
              </a:rPr>
              <a:t>与周期的</a:t>
            </a:r>
            <a:r>
              <a:rPr lang="zh-CN" altLang="en-US" sz="3600" b="1">
                <a:solidFill>
                  <a:srgbClr val="FF0000"/>
                </a:solidFill>
                <a:ea typeface="黑体" panose="02010609060101010101" pitchFamily="49" charset="-122"/>
              </a:rPr>
              <a:t>关系</a:t>
            </a:r>
            <a:endParaRPr lang="zh-CN" altLang="en-US" sz="3600" b="1">
              <a:solidFill>
                <a:srgbClr val="FF0000"/>
              </a:solidFill>
              <a:ea typeface="黑体" panose="02010609060101010101" pitchFamily="49" charset="-122"/>
            </a:endParaRPr>
          </a:p>
        </p:txBody>
      </p:sp>
      <p:grpSp>
        <p:nvGrpSpPr>
          <p:cNvPr id="193" name="组合 192"/>
          <p:cNvGrpSpPr/>
          <p:nvPr/>
        </p:nvGrpSpPr>
        <p:grpSpPr>
          <a:xfrm rot="0">
            <a:off x="587375" y="4268787"/>
            <a:ext cx="7273925" cy="1397000"/>
            <a:chOff x="98" y="1737"/>
            <a:chExt cx="4582" cy="880"/>
          </a:xfrm>
        </p:grpSpPr>
        <p:sp>
          <p:nvSpPr>
            <p:cNvPr id="1049024" name="文本框 1049023"/>
            <p:cNvSpPr txBox="1"/>
            <p:nvPr/>
          </p:nvSpPr>
          <p:spPr>
            <a:xfrm>
              <a:off x="98" y="1737"/>
              <a:ext cx="4582" cy="32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1.   </a:t>
              </a:r>
              <a:r>
                <a:rPr lang="zh-CN" altLang="en-US" sz="2800" b="1">
                  <a:ea typeface="黑体" panose="02010609060101010101" pitchFamily="49" charset="-122"/>
                </a:rPr>
                <a:t>周期数  </a:t>
              </a:r>
              <a:r>
                <a:rPr lang="en-US" altLang="zh-CN" sz="2800" b="1">
                  <a:ea typeface="黑体" panose="02010609060101010101" pitchFamily="49" charset="-122"/>
                </a:rPr>
                <a:t>= </a:t>
              </a:r>
              <a:r>
                <a:rPr lang="zh-CN" altLang="en-US" sz="2800" b="1">
                  <a:ea typeface="黑体" panose="02010609060101010101" pitchFamily="49" charset="-122"/>
                </a:rPr>
                <a:t>该元素原子的电子层数</a:t>
              </a:r>
              <a:endParaRPr lang="zh-CN" altLang="en-US" sz="2800" b="1">
                <a:ea typeface="黑体" panose="02010609060101010101" pitchFamily="49" charset="-122"/>
              </a:endParaRPr>
            </a:p>
          </p:txBody>
        </p:sp>
        <p:sp>
          <p:nvSpPr>
            <p:cNvPr id="1049025" name="矩形 1049024"/>
            <p:cNvSpPr/>
            <p:nvPr/>
          </p:nvSpPr>
          <p:spPr>
            <a:xfrm>
              <a:off x="1203" y="2014"/>
              <a:ext cx="2801" cy="33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 </a:t>
              </a:r>
              <a:r>
                <a:rPr lang="zh-CN" altLang="en-US" sz="2800" b="1">
                  <a:ea typeface="黑体" panose="02010609060101010101" pitchFamily="49" charset="-122"/>
                </a:rPr>
                <a:t>最外层电子所处能级组数</a:t>
              </a:r>
              <a:endParaRPr lang="zh-CN" altLang="en-US" sz="2800" b="1">
                <a:ea typeface="黑体" panose="02010609060101010101" pitchFamily="49" charset="-122"/>
              </a:endParaRPr>
            </a:p>
          </p:txBody>
        </p:sp>
        <p:sp>
          <p:nvSpPr>
            <p:cNvPr id="1049026" name="矩形 1049025"/>
            <p:cNvSpPr/>
            <p:nvPr/>
          </p:nvSpPr>
          <p:spPr>
            <a:xfrm>
              <a:off x="1212" y="2287"/>
              <a:ext cx="2700" cy="33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 </a:t>
              </a:r>
              <a:r>
                <a:rPr lang="zh-CN" altLang="en-US" sz="2800" b="1">
                  <a:ea typeface="黑体" panose="02010609060101010101" pitchFamily="49" charset="-122"/>
                </a:rPr>
                <a:t>最外层电子的主量子数</a:t>
              </a:r>
              <a:r>
                <a:rPr lang="en-US" altLang="zh-CN" sz="2800" b="1" i="1">
                  <a:ea typeface="黑体" panose="02010609060101010101" pitchFamily="49" charset="-122"/>
                </a:rPr>
                <a:t>n</a:t>
              </a:r>
              <a:endParaRPr lang="en-US" altLang="zh-CN" sz="2800" b="1" i="1">
                <a:ea typeface="黑体" panose="02010609060101010101" pitchFamily="49" charset="-122"/>
              </a:endParaRPr>
            </a:p>
          </p:txBody>
        </p:sp>
      </p:grpSp>
      <p:sp>
        <p:nvSpPr>
          <p:cNvPr id="1049027" name="文本框 1049026"/>
          <p:cNvSpPr txBox="1"/>
          <p:nvPr/>
        </p:nvSpPr>
        <p:spPr>
          <a:xfrm>
            <a:off x="611187" y="5795962"/>
            <a:ext cx="8137525"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2.</a:t>
            </a:r>
            <a:r>
              <a:rPr lang="zh-CN" altLang="en-US" sz="2800" b="1">
                <a:ea typeface="黑体" panose="02010609060101010101" pitchFamily="49" charset="-122"/>
              </a:rPr>
              <a:t>每一周期所含元素数目</a:t>
            </a:r>
            <a:r>
              <a:rPr lang="en-US" altLang="zh-CN" sz="2800" b="1">
                <a:ea typeface="黑体" panose="02010609060101010101" pitchFamily="49" charset="-122"/>
              </a:rPr>
              <a:t>=</a:t>
            </a:r>
            <a:r>
              <a:rPr lang="zh-CN" altLang="en-US" sz="2800" b="1">
                <a:ea typeface="黑体" panose="02010609060101010101" pitchFamily="49" charset="-122"/>
              </a:rPr>
              <a:t>该能级组所有原子轨道所能容纳电子的总数</a:t>
            </a:r>
            <a:r>
              <a:rPr lang="en-US" altLang="zh-CN" sz="2800" b="1">
                <a:ea typeface="黑体" panose="02010609060101010101" pitchFamily="49" charset="-122"/>
              </a:rPr>
              <a:t>(</a:t>
            </a:r>
            <a:r>
              <a:rPr lang="en-US" altLang="zh-CN" sz="2800" b="1">
                <a:solidFill>
                  <a:srgbClr val="FF00FF"/>
                </a:solidFill>
                <a:ea typeface="黑体" panose="02010609060101010101" pitchFamily="49" charset="-122"/>
              </a:rPr>
              <a:t>2,8,8,18,18,32,32</a:t>
            </a:r>
            <a:r>
              <a:rPr lang="en-US" altLang="zh-CN" sz="2800" b="1">
                <a:ea typeface="黑体" panose="02010609060101010101" pitchFamily="49" charset="-122"/>
              </a:rPr>
              <a:t>)</a:t>
            </a:r>
            <a:endParaRPr lang="en-US" altLang="zh-CN" sz="2800" b="1">
              <a:ea typeface="黑体" panose="02010609060101010101" pitchFamily="49" charset="-122"/>
            </a:endParaRPr>
          </a:p>
        </p:txBody>
      </p:sp>
      <p:pic>
        <p:nvPicPr>
          <p:cNvPr id="2097216" name="图片 2097215"/>
          <p:cNvPicPr/>
          <p:nvPr/>
        </p:nvPicPr>
        <p:blipFill>
          <a:blip r:embed="rId1"/>
          <a:srcRect/>
          <a:stretch>
            <a:fillRect/>
          </a:stretch>
        </p:blipFill>
        <p:spPr>
          <a:xfrm>
            <a:off x="279400" y="966787"/>
            <a:ext cx="8583612" cy="308451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94" name=""/>
        <p:cNvGrpSpPr/>
        <p:nvPr/>
      </p:nvGrpSpPr>
      <p:grpSpPr>
        <a:xfrm rot="0">
          <a:off x="0" y="0"/>
          <a:ext cx="0" cy="0"/>
          <a:chOff x="0" y="0"/>
          <a:chExt cx="0" cy="0"/>
        </a:xfrm>
      </p:grpSpPr>
      <p:sp>
        <p:nvSpPr>
          <p:cNvPr id="1049028" name="文本框 1049027"/>
          <p:cNvSpPr txBox="1"/>
          <p:nvPr/>
        </p:nvSpPr>
        <p:spPr>
          <a:xfrm>
            <a:off x="92075" y="188912"/>
            <a:ext cx="8583612"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3600" b="1">
                <a:ea typeface="黑体" panose="02010609060101010101" pitchFamily="49" charset="-122"/>
              </a:rPr>
              <a:t>二</a:t>
            </a:r>
            <a:r>
              <a:rPr lang="zh-CN" altLang="zh-CN" sz="3600" b="1">
                <a:ea typeface="黑体" panose="02010609060101010101" pitchFamily="49" charset="-122"/>
              </a:rPr>
              <a:t>、</a:t>
            </a:r>
            <a:r>
              <a:rPr lang="zh-CN" altLang="en-US" sz="3600" b="1">
                <a:ea typeface="黑体" panose="02010609060101010101" pitchFamily="49" charset="-122"/>
              </a:rPr>
              <a:t>原子的电子层结构</a:t>
            </a:r>
            <a:r>
              <a:rPr lang="zh-CN" altLang="zh-CN" sz="3600" b="1">
                <a:solidFill>
                  <a:srgbClr val="FF0000"/>
                </a:solidFill>
                <a:ea typeface="黑体" panose="02010609060101010101" pitchFamily="49" charset="-122"/>
              </a:rPr>
              <a:t>与族的</a:t>
            </a:r>
            <a:r>
              <a:rPr lang="zh-CN" altLang="en-US" sz="3600" b="1">
                <a:solidFill>
                  <a:srgbClr val="FF0000"/>
                </a:solidFill>
                <a:ea typeface="黑体" panose="02010609060101010101" pitchFamily="49" charset="-122"/>
              </a:rPr>
              <a:t>关系</a:t>
            </a:r>
            <a:endParaRPr lang="zh-CN" altLang="en-US" sz="3600" b="1">
              <a:solidFill>
                <a:srgbClr val="FF0000"/>
              </a:solidFill>
              <a:ea typeface="黑体" panose="02010609060101010101" pitchFamily="49" charset="-122"/>
            </a:endParaRPr>
          </a:p>
        </p:txBody>
      </p:sp>
      <p:sp>
        <p:nvSpPr>
          <p:cNvPr id="1049029" name="文本框 1049028"/>
          <p:cNvSpPr txBox="1"/>
          <p:nvPr/>
        </p:nvSpPr>
        <p:spPr>
          <a:xfrm>
            <a:off x="250825" y="1108075"/>
            <a:ext cx="8713788" cy="13843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      </a:t>
            </a:r>
            <a:r>
              <a:rPr lang="zh-CN" altLang="en-US" sz="2800" b="1">
                <a:ea typeface="黑体" panose="02010609060101010101" pitchFamily="49" charset="-122"/>
              </a:rPr>
              <a:t>现有</a:t>
            </a:r>
            <a:r>
              <a:rPr lang="en-US" altLang="zh-CN" sz="2800" b="1">
                <a:ea typeface="黑体" panose="02010609060101010101" pitchFamily="49" charset="-122"/>
              </a:rPr>
              <a:t>112</a:t>
            </a:r>
            <a:r>
              <a:rPr lang="zh-CN" altLang="en-US" sz="2800" b="1">
                <a:ea typeface="黑体" panose="02010609060101010101" pitchFamily="49" charset="-122"/>
              </a:rPr>
              <a:t>种元素按</a:t>
            </a:r>
            <a:r>
              <a:rPr lang="zh-CN" altLang="en-US" sz="2800" b="1">
                <a:solidFill>
                  <a:srgbClr val="2D2DB9"/>
                </a:solidFill>
                <a:ea typeface="黑体" panose="02010609060101010101" pitchFamily="49" charset="-122"/>
              </a:rPr>
              <a:t>基态原子外围电子排布的相似性</a:t>
            </a:r>
            <a:r>
              <a:rPr lang="en-US" altLang="zh-CN" sz="2800" b="1">
                <a:ea typeface="黑体" panose="02010609060101010101" pitchFamily="49" charset="-122"/>
              </a:rPr>
              <a:t>纵向排列为18</a:t>
            </a:r>
            <a:r>
              <a:rPr lang="zh-CN" altLang="en-US" sz="2800" b="1">
                <a:ea typeface="黑体" panose="02010609060101010101" pitchFamily="49" charset="-122"/>
              </a:rPr>
              <a:t>列</a:t>
            </a:r>
            <a:r>
              <a:rPr lang="en-US" altLang="zh-CN" sz="2800" b="1">
                <a:ea typeface="黑体" panose="02010609060101010101" pitchFamily="49" charset="-122"/>
              </a:rPr>
              <a:t>, IUPAC</a:t>
            </a:r>
            <a:r>
              <a:rPr lang="en-US" altLang="zh-CN" sz="2000"/>
              <a:t> (International Union of Pure and Applied Chemistry) </a:t>
            </a:r>
            <a:r>
              <a:rPr lang="zh-CN" altLang="en-US" sz="2800" b="1">
                <a:ea typeface="黑体" panose="02010609060101010101" pitchFamily="49" charset="-122"/>
              </a:rPr>
              <a:t>命名为</a:t>
            </a:r>
            <a:r>
              <a:rPr lang="en-US" altLang="zh-CN" sz="2800" b="1">
                <a:ea typeface="黑体" panose="02010609060101010101" pitchFamily="49" charset="-122"/>
              </a:rPr>
              <a:t>1~18</a:t>
            </a:r>
            <a:r>
              <a:rPr lang="zh-CN" altLang="en-US" sz="2800" b="1">
                <a:ea typeface="黑体" panose="02010609060101010101" pitchFamily="49" charset="-122"/>
              </a:rPr>
              <a:t>族</a:t>
            </a:r>
            <a:r>
              <a:rPr lang="en-US" altLang="zh-CN" sz="2800" b="1">
                <a:ea typeface="黑体" panose="02010609060101010101" pitchFamily="49" charset="-122"/>
              </a:rPr>
              <a:t>.</a:t>
            </a:r>
            <a:endParaRPr lang="en-US" altLang="zh-CN" sz="2800" b="1">
              <a:ea typeface="黑体" panose="02010609060101010101" pitchFamily="49" charset="-122"/>
            </a:endParaRPr>
          </a:p>
        </p:txBody>
      </p:sp>
      <p:sp>
        <p:nvSpPr>
          <p:cNvPr id="1049030" name="文本框 1049029"/>
          <p:cNvSpPr txBox="1"/>
          <p:nvPr/>
        </p:nvSpPr>
        <p:spPr>
          <a:xfrm>
            <a:off x="981075" y="5949950"/>
            <a:ext cx="7273925"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2800" b="1">
                <a:ea typeface="黑体" panose="02010609060101010101" pitchFamily="49" charset="-122"/>
              </a:rPr>
              <a:t>族序数</a:t>
            </a:r>
            <a:r>
              <a:rPr lang="en-US" altLang="zh-CN" sz="2800" b="1">
                <a:ea typeface="黑体" panose="02010609060101010101" pitchFamily="49" charset="-122"/>
              </a:rPr>
              <a:t>=</a:t>
            </a:r>
            <a:r>
              <a:rPr lang="zh-CN" altLang="en-US" sz="2800" b="1">
                <a:ea typeface="黑体" panose="02010609060101010101" pitchFamily="49" charset="-122"/>
              </a:rPr>
              <a:t>该元素原子的价电子</a:t>
            </a:r>
            <a:r>
              <a:rPr lang="en-US" altLang="zh-CN" sz="2800" b="1">
                <a:ea typeface="黑体" panose="02010609060101010101" pitchFamily="49" charset="-122"/>
              </a:rPr>
              <a:t>(</a:t>
            </a:r>
            <a:r>
              <a:rPr lang="zh-CN" altLang="en-US" sz="2800" b="1">
                <a:ea typeface="黑体" panose="02010609060101010101" pitchFamily="49" charset="-122"/>
              </a:rPr>
              <a:t>外围电子</a:t>
            </a:r>
            <a:r>
              <a:rPr lang="en-US" altLang="zh-CN" sz="2800" b="1">
                <a:ea typeface="黑体" panose="02010609060101010101" pitchFamily="49" charset="-122"/>
              </a:rPr>
              <a:t>)</a:t>
            </a:r>
            <a:r>
              <a:rPr lang="zh-CN" altLang="en-US" sz="2800" b="1">
                <a:ea typeface="黑体" panose="02010609060101010101" pitchFamily="49" charset="-122"/>
              </a:rPr>
              <a:t>总数</a:t>
            </a:r>
            <a:endParaRPr lang="zh-CN" altLang="en-US" sz="2800" b="1">
              <a:ea typeface="黑体" panose="02010609060101010101" pitchFamily="49" charset="-122"/>
            </a:endParaRPr>
          </a:p>
        </p:txBody>
      </p:sp>
      <p:pic>
        <p:nvPicPr>
          <p:cNvPr id="2097217" name="图片 2097216"/>
          <p:cNvPicPr/>
          <p:nvPr/>
        </p:nvPicPr>
        <p:blipFill>
          <a:blip r:embed="rId1"/>
          <a:srcRect/>
          <a:stretch>
            <a:fillRect/>
          </a:stretch>
        </p:blipFill>
        <p:spPr>
          <a:xfrm>
            <a:off x="87312" y="2640012"/>
            <a:ext cx="9137650" cy="31099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3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95" name=""/>
        <p:cNvGrpSpPr/>
        <p:nvPr/>
      </p:nvGrpSpPr>
      <p:grpSpPr>
        <a:xfrm rot="0">
          <a:off x="0" y="0"/>
          <a:ext cx="0" cy="0"/>
          <a:chOff x="0" y="0"/>
          <a:chExt cx="0" cy="0"/>
        </a:xfrm>
      </p:grpSpPr>
      <p:sp>
        <p:nvSpPr>
          <p:cNvPr id="1049031" name="文本框 1049030"/>
          <p:cNvSpPr txBox="1"/>
          <p:nvPr/>
        </p:nvSpPr>
        <p:spPr>
          <a:xfrm>
            <a:off x="92075" y="188912"/>
            <a:ext cx="8583612"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3600" b="1">
                <a:ea typeface="黑体" panose="02010609060101010101" pitchFamily="49" charset="-122"/>
              </a:rPr>
              <a:t>二</a:t>
            </a:r>
            <a:r>
              <a:rPr lang="zh-CN" altLang="zh-CN" sz="3600" b="1">
                <a:ea typeface="黑体" panose="02010609060101010101" pitchFamily="49" charset="-122"/>
              </a:rPr>
              <a:t>、</a:t>
            </a:r>
            <a:r>
              <a:rPr lang="zh-CN" altLang="en-US" sz="3600" b="1">
                <a:ea typeface="黑体" panose="02010609060101010101" pitchFamily="49" charset="-122"/>
              </a:rPr>
              <a:t>原子的电子层结构</a:t>
            </a:r>
            <a:r>
              <a:rPr lang="zh-CN" altLang="zh-CN" sz="3600" b="1">
                <a:solidFill>
                  <a:srgbClr val="FF0000"/>
                </a:solidFill>
                <a:ea typeface="黑体" panose="02010609060101010101" pitchFamily="49" charset="-122"/>
              </a:rPr>
              <a:t>与族的</a:t>
            </a:r>
            <a:r>
              <a:rPr lang="zh-CN" altLang="en-US" sz="3600" b="1">
                <a:solidFill>
                  <a:srgbClr val="FF0000"/>
                </a:solidFill>
                <a:ea typeface="黑体" panose="02010609060101010101" pitchFamily="49" charset="-122"/>
              </a:rPr>
              <a:t>关系</a:t>
            </a:r>
            <a:endParaRPr lang="zh-CN" altLang="en-US" sz="3600" b="1">
              <a:solidFill>
                <a:srgbClr val="FF0000"/>
              </a:solidFill>
              <a:ea typeface="黑体" panose="02010609060101010101" pitchFamily="49" charset="-122"/>
            </a:endParaRPr>
          </a:p>
        </p:txBody>
      </p:sp>
      <p:sp>
        <p:nvSpPr>
          <p:cNvPr id="1049032" name="文本框 1049031"/>
          <p:cNvSpPr txBox="1"/>
          <p:nvPr/>
        </p:nvSpPr>
        <p:spPr>
          <a:xfrm>
            <a:off x="250825" y="1108075"/>
            <a:ext cx="8713788" cy="13843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      </a:t>
            </a:r>
            <a:r>
              <a:rPr lang="zh-CN" altLang="en-US" sz="2800" b="1">
                <a:ea typeface="黑体" panose="02010609060101010101" pitchFamily="49" charset="-122"/>
              </a:rPr>
              <a:t>现有</a:t>
            </a:r>
            <a:r>
              <a:rPr lang="en-US" altLang="zh-CN" sz="2800" b="1">
                <a:ea typeface="黑体" panose="02010609060101010101" pitchFamily="49" charset="-122"/>
              </a:rPr>
              <a:t>112</a:t>
            </a:r>
            <a:r>
              <a:rPr lang="zh-CN" altLang="en-US" sz="2800" b="1">
                <a:ea typeface="黑体" panose="02010609060101010101" pitchFamily="49" charset="-122"/>
              </a:rPr>
              <a:t>种元素按</a:t>
            </a:r>
            <a:r>
              <a:rPr lang="zh-CN" altLang="en-US" sz="2800" b="1">
                <a:solidFill>
                  <a:srgbClr val="2D2DB9"/>
                </a:solidFill>
                <a:ea typeface="黑体" panose="02010609060101010101" pitchFamily="49" charset="-122"/>
              </a:rPr>
              <a:t>基态原子外围电子排布的相似性</a:t>
            </a:r>
            <a:r>
              <a:rPr lang="en-US" altLang="zh-CN" sz="2800" b="1">
                <a:ea typeface="黑体" panose="02010609060101010101" pitchFamily="49" charset="-122"/>
              </a:rPr>
              <a:t>纵向排列为18</a:t>
            </a:r>
            <a:r>
              <a:rPr lang="zh-CN" altLang="en-US" sz="2800" b="1">
                <a:ea typeface="黑体" panose="02010609060101010101" pitchFamily="49" charset="-122"/>
              </a:rPr>
              <a:t>列</a:t>
            </a:r>
            <a:r>
              <a:rPr lang="en-US" altLang="zh-CN" sz="2800" b="1">
                <a:ea typeface="黑体" panose="02010609060101010101" pitchFamily="49" charset="-122"/>
              </a:rPr>
              <a:t>, IUPAC</a:t>
            </a:r>
            <a:r>
              <a:rPr lang="en-US" altLang="zh-CN" sz="2000"/>
              <a:t> (International Union of Pure and Applied Chemistry) </a:t>
            </a:r>
            <a:r>
              <a:rPr lang="zh-CN" altLang="en-US" sz="2800" b="1">
                <a:ea typeface="黑体" panose="02010609060101010101" pitchFamily="49" charset="-122"/>
              </a:rPr>
              <a:t>命名为</a:t>
            </a:r>
            <a:r>
              <a:rPr lang="en-US" altLang="zh-CN" sz="2800" b="1">
                <a:ea typeface="黑体" panose="02010609060101010101" pitchFamily="49" charset="-122"/>
              </a:rPr>
              <a:t>1~18</a:t>
            </a:r>
            <a:r>
              <a:rPr lang="zh-CN" altLang="en-US" sz="2800" b="1">
                <a:ea typeface="黑体" panose="02010609060101010101" pitchFamily="49" charset="-122"/>
              </a:rPr>
              <a:t>族</a:t>
            </a:r>
            <a:r>
              <a:rPr lang="en-US" altLang="zh-CN" sz="2800" b="1">
                <a:ea typeface="黑体" panose="02010609060101010101" pitchFamily="49" charset="-122"/>
              </a:rPr>
              <a:t>.</a:t>
            </a:r>
            <a:endParaRPr lang="en-US" altLang="zh-CN" sz="2800" b="1">
              <a:ea typeface="黑体" panose="02010609060101010101" pitchFamily="49" charset="-122"/>
            </a:endParaRPr>
          </a:p>
        </p:txBody>
      </p:sp>
      <p:pic>
        <p:nvPicPr>
          <p:cNvPr id="2097218" name="图片 2097217"/>
          <p:cNvPicPr/>
          <p:nvPr/>
        </p:nvPicPr>
        <p:blipFill>
          <a:blip r:embed="rId1"/>
          <a:srcRect/>
          <a:stretch>
            <a:fillRect/>
          </a:stretch>
        </p:blipFill>
        <p:spPr>
          <a:xfrm>
            <a:off x="87312" y="2640012"/>
            <a:ext cx="9137650" cy="3109912"/>
          </a:xfrm>
          <a:prstGeom prst="rect">
            <a:avLst/>
          </a:prstGeom>
          <a:noFill/>
          <a:ln>
            <a:noFill/>
          </a:ln>
        </p:spPr>
      </p:pic>
      <p:sp>
        <p:nvSpPr>
          <p:cNvPr id="1049033" name="文本框 1049032"/>
          <p:cNvSpPr txBox="1"/>
          <p:nvPr/>
        </p:nvSpPr>
        <p:spPr>
          <a:xfrm>
            <a:off x="682625" y="5805487"/>
            <a:ext cx="7993062"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2800" b="1">
                <a:ea typeface="黑体" panose="02010609060101010101" pitchFamily="49" charset="-122"/>
              </a:rPr>
              <a:t>同一主族，不同元素原子排布电子数不同，最外电子层电子数相同。</a:t>
            </a:r>
            <a:endParaRPr lang="zh-CN" altLang="en-US" sz="2800" b="1">
              <a:ea typeface="黑体" panose="02010609060101010101"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96" name=""/>
        <p:cNvGrpSpPr/>
        <p:nvPr/>
      </p:nvGrpSpPr>
      <p:grpSpPr>
        <a:xfrm rot="0">
          <a:off x="0" y="0"/>
          <a:ext cx="0" cy="0"/>
          <a:chOff x="0" y="0"/>
          <a:chExt cx="0" cy="0"/>
        </a:xfrm>
      </p:grpSpPr>
      <p:sp>
        <p:nvSpPr>
          <p:cNvPr id="1049034" name="文本框 1049033"/>
          <p:cNvSpPr txBox="1"/>
          <p:nvPr/>
        </p:nvSpPr>
        <p:spPr>
          <a:xfrm>
            <a:off x="92075" y="188912"/>
            <a:ext cx="8583612"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3600" b="1">
                <a:ea typeface="黑体" panose="02010609060101010101" pitchFamily="49" charset="-122"/>
              </a:rPr>
              <a:t>二</a:t>
            </a:r>
            <a:r>
              <a:rPr lang="zh-CN" altLang="zh-CN" sz="3600" b="1">
                <a:ea typeface="黑体" panose="02010609060101010101" pitchFamily="49" charset="-122"/>
              </a:rPr>
              <a:t>、</a:t>
            </a:r>
            <a:r>
              <a:rPr lang="zh-CN" altLang="en-US" sz="3600" b="1">
                <a:ea typeface="黑体" panose="02010609060101010101" pitchFamily="49" charset="-122"/>
              </a:rPr>
              <a:t>原子的电子层结构</a:t>
            </a:r>
            <a:r>
              <a:rPr lang="zh-CN" altLang="zh-CN" sz="3600" b="1">
                <a:solidFill>
                  <a:srgbClr val="FF0000"/>
                </a:solidFill>
                <a:ea typeface="黑体" panose="02010609060101010101" pitchFamily="49" charset="-122"/>
              </a:rPr>
              <a:t>与族的</a:t>
            </a:r>
            <a:r>
              <a:rPr lang="zh-CN" altLang="en-US" sz="3600" b="1">
                <a:solidFill>
                  <a:srgbClr val="FF0000"/>
                </a:solidFill>
                <a:ea typeface="黑体" panose="02010609060101010101" pitchFamily="49" charset="-122"/>
              </a:rPr>
              <a:t>关系</a:t>
            </a:r>
            <a:endParaRPr lang="zh-CN" altLang="en-US" sz="3600" b="1">
              <a:solidFill>
                <a:srgbClr val="FF0000"/>
              </a:solidFill>
              <a:ea typeface="黑体" panose="02010609060101010101" pitchFamily="49" charset="-122"/>
            </a:endParaRPr>
          </a:p>
        </p:txBody>
      </p:sp>
      <p:sp>
        <p:nvSpPr>
          <p:cNvPr id="1049035" name="文本框 1049034"/>
          <p:cNvSpPr txBox="1"/>
          <p:nvPr/>
        </p:nvSpPr>
        <p:spPr>
          <a:xfrm>
            <a:off x="250825" y="1108075"/>
            <a:ext cx="8713788" cy="13843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      </a:t>
            </a:r>
            <a:r>
              <a:rPr lang="zh-CN" altLang="en-US" sz="2800" b="1">
                <a:ea typeface="黑体" panose="02010609060101010101" pitchFamily="49" charset="-122"/>
              </a:rPr>
              <a:t>现有</a:t>
            </a:r>
            <a:r>
              <a:rPr lang="en-US" altLang="zh-CN" sz="2800" b="1">
                <a:ea typeface="黑体" panose="02010609060101010101" pitchFamily="49" charset="-122"/>
              </a:rPr>
              <a:t>112</a:t>
            </a:r>
            <a:r>
              <a:rPr lang="zh-CN" altLang="en-US" sz="2800" b="1">
                <a:ea typeface="黑体" panose="02010609060101010101" pitchFamily="49" charset="-122"/>
              </a:rPr>
              <a:t>种元素按</a:t>
            </a:r>
            <a:r>
              <a:rPr lang="zh-CN" altLang="en-US" sz="2800" b="1">
                <a:solidFill>
                  <a:srgbClr val="2D2DB9"/>
                </a:solidFill>
                <a:ea typeface="黑体" panose="02010609060101010101" pitchFamily="49" charset="-122"/>
              </a:rPr>
              <a:t>基态原子外围电子排布的相似性</a:t>
            </a:r>
            <a:r>
              <a:rPr lang="en-US" altLang="zh-CN" sz="2800" b="1">
                <a:ea typeface="黑体" panose="02010609060101010101" pitchFamily="49" charset="-122"/>
              </a:rPr>
              <a:t>纵向排列为18</a:t>
            </a:r>
            <a:r>
              <a:rPr lang="zh-CN" altLang="en-US" sz="2800" b="1">
                <a:ea typeface="黑体" panose="02010609060101010101" pitchFamily="49" charset="-122"/>
              </a:rPr>
              <a:t>列</a:t>
            </a:r>
            <a:r>
              <a:rPr lang="en-US" altLang="zh-CN" sz="2800" b="1">
                <a:ea typeface="黑体" panose="02010609060101010101" pitchFamily="49" charset="-122"/>
              </a:rPr>
              <a:t>, IUPAC</a:t>
            </a:r>
            <a:r>
              <a:rPr lang="en-US" altLang="zh-CN" sz="2000"/>
              <a:t> (International Union of Pure and Applied Chemistry) </a:t>
            </a:r>
            <a:r>
              <a:rPr lang="zh-CN" altLang="en-US" sz="2800" b="1">
                <a:ea typeface="黑体" panose="02010609060101010101" pitchFamily="49" charset="-122"/>
              </a:rPr>
              <a:t>命名为</a:t>
            </a:r>
            <a:r>
              <a:rPr lang="en-US" altLang="zh-CN" sz="2800" b="1">
                <a:ea typeface="黑体" panose="02010609060101010101" pitchFamily="49" charset="-122"/>
              </a:rPr>
              <a:t>1~18</a:t>
            </a:r>
            <a:r>
              <a:rPr lang="zh-CN" altLang="en-US" sz="2800" b="1">
                <a:ea typeface="黑体" panose="02010609060101010101" pitchFamily="49" charset="-122"/>
              </a:rPr>
              <a:t>族</a:t>
            </a:r>
            <a:r>
              <a:rPr lang="en-US" altLang="zh-CN" sz="2800" b="1">
                <a:ea typeface="黑体" panose="02010609060101010101" pitchFamily="49" charset="-122"/>
              </a:rPr>
              <a:t>.</a:t>
            </a:r>
            <a:endParaRPr lang="en-US" altLang="zh-CN" sz="2800" b="1">
              <a:ea typeface="黑体" panose="02010609060101010101" pitchFamily="49" charset="-122"/>
            </a:endParaRPr>
          </a:p>
        </p:txBody>
      </p:sp>
      <p:pic>
        <p:nvPicPr>
          <p:cNvPr id="2097219" name="图片 2097218"/>
          <p:cNvPicPr/>
          <p:nvPr/>
        </p:nvPicPr>
        <p:blipFill>
          <a:blip r:embed="rId1"/>
          <a:srcRect/>
          <a:stretch>
            <a:fillRect/>
          </a:stretch>
        </p:blipFill>
        <p:spPr>
          <a:xfrm>
            <a:off x="107950" y="2565400"/>
            <a:ext cx="9043988" cy="3076575"/>
          </a:xfrm>
          <a:prstGeom prst="rect">
            <a:avLst/>
          </a:prstGeom>
          <a:noFill/>
          <a:ln>
            <a:noFill/>
          </a:ln>
        </p:spPr>
      </p:pic>
      <p:sp>
        <p:nvSpPr>
          <p:cNvPr id="1049036" name="文本框 1049035"/>
          <p:cNvSpPr txBox="1"/>
          <p:nvPr/>
        </p:nvSpPr>
        <p:spPr>
          <a:xfrm>
            <a:off x="898525" y="5862637"/>
            <a:ext cx="7273925"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2800" b="1">
                <a:ea typeface="黑体" panose="02010609060101010101" pitchFamily="49" charset="-122"/>
              </a:rPr>
              <a:t>主族元素最高氧化值</a:t>
            </a:r>
            <a:r>
              <a:rPr lang="en-US" altLang="zh-CN" sz="2800" b="1">
                <a:ea typeface="黑体" panose="02010609060101010101" pitchFamily="49" charset="-122"/>
              </a:rPr>
              <a:t>=</a:t>
            </a:r>
            <a:r>
              <a:rPr lang="zh-CN" altLang="en-US" sz="2800" b="1">
                <a:ea typeface="黑体" panose="02010609060101010101" pitchFamily="49" charset="-122"/>
              </a:rPr>
              <a:t>基态原子最外层电子数</a:t>
            </a:r>
            <a:endParaRPr lang="zh-CN" altLang="en-US" sz="2800" b="1">
              <a:ea typeface="黑体" panose="02010609060101010101"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97" name=""/>
        <p:cNvGrpSpPr/>
        <p:nvPr/>
      </p:nvGrpSpPr>
      <p:grpSpPr>
        <a:xfrm rot="0">
          <a:off x="0" y="0"/>
          <a:ext cx="0" cy="0"/>
          <a:chOff x="0" y="0"/>
          <a:chExt cx="0" cy="0"/>
        </a:xfrm>
      </p:grpSpPr>
      <p:sp>
        <p:nvSpPr>
          <p:cNvPr id="1049037" name="文本框 1049036"/>
          <p:cNvSpPr txBox="1"/>
          <p:nvPr/>
        </p:nvSpPr>
        <p:spPr>
          <a:xfrm>
            <a:off x="466725" y="185737"/>
            <a:ext cx="8713788"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2800" b="1">
                <a:ea typeface="黑体" panose="02010609060101010101" pitchFamily="49" charset="-122"/>
              </a:rPr>
              <a:t>我国习惯上将这</a:t>
            </a:r>
            <a:r>
              <a:rPr lang="en-US" altLang="zh-CN" sz="2800" b="1">
                <a:ea typeface="黑体" panose="02010609060101010101" pitchFamily="49" charset="-122"/>
              </a:rPr>
              <a:t>18</a:t>
            </a:r>
            <a:r>
              <a:rPr lang="zh-CN" altLang="en-US" sz="2800" b="1">
                <a:ea typeface="黑体" panose="02010609060101010101" pitchFamily="49" charset="-122"/>
              </a:rPr>
              <a:t>列划分为</a:t>
            </a:r>
            <a:r>
              <a:rPr lang="en-US" altLang="zh-CN" sz="2800" b="1">
                <a:ea typeface="黑体" panose="02010609060101010101" pitchFamily="49" charset="-122"/>
              </a:rPr>
              <a:t>16</a:t>
            </a:r>
            <a:r>
              <a:rPr lang="zh-CN" altLang="en-US" sz="2800" b="1">
                <a:ea typeface="黑体" panose="02010609060101010101" pitchFamily="49" charset="-122"/>
              </a:rPr>
              <a:t>族</a:t>
            </a:r>
            <a:r>
              <a:rPr lang="en-US" altLang="zh-CN" sz="2800" b="1">
                <a:ea typeface="黑体" panose="02010609060101010101" pitchFamily="49" charset="-122"/>
              </a:rPr>
              <a:t>,</a:t>
            </a:r>
            <a:r>
              <a:rPr lang="zh-CN" altLang="en-US" sz="2800" b="1">
                <a:ea typeface="黑体" panose="02010609060101010101" pitchFamily="49" charset="-122"/>
              </a:rPr>
              <a:t>归属成</a:t>
            </a:r>
            <a:r>
              <a:rPr lang="en-US" altLang="zh-CN" sz="2800" b="1">
                <a:ea typeface="黑体" panose="02010609060101010101" pitchFamily="49" charset="-122"/>
              </a:rPr>
              <a:t>4</a:t>
            </a:r>
            <a:r>
              <a:rPr lang="zh-CN" altLang="en-US" sz="2800" b="1">
                <a:ea typeface="黑体" panose="02010609060101010101" pitchFamily="49" charset="-122"/>
              </a:rPr>
              <a:t>大类</a:t>
            </a:r>
            <a:r>
              <a:rPr lang="en-US" altLang="zh-CN" sz="2800" b="1">
                <a:ea typeface="黑体" panose="02010609060101010101" pitchFamily="49" charset="-122"/>
              </a:rPr>
              <a:t>5</a:t>
            </a:r>
            <a:r>
              <a:rPr lang="zh-CN" altLang="en-US" sz="2800" b="1">
                <a:ea typeface="黑体" panose="02010609060101010101" pitchFamily="49" charset="-122"/>
              </a:rPr>
              <a:t>个区</a:t>
            </a:r>
            <a:r>
              <a:rPr lang="zh-CN" altLang="zh-CN" sz="2800" b="1">
                <a:ea typeface="黑体" panose="02010609060101010101" pitchFamily="49" charset="-122"/>
              </a:rPr>
              <a:t>▲</a:t>
            </a:r>
            <a:endParaRPr lang="zh-CN" altLang="zh-CN" sz="2800" b="1">
              <a:ea typeface="黑体" panose="02010609060101010101" pitchFamily="49" charset="-122"/>
            </a:endParaRPr>
          </a:p>
        </p:txBody>
      </p:sp>
      <p:sp>
        <p:nvSpPr>
          <p:cNvPr id="1049038" name="文本框 1049037"/>
          <p:cNvSpPr txBox="1"/>
          <p:nvPr/>
        </p:nvSpPr>
        <p:spPr>
          <a:xfrm>
            <a:off x="611187" y="4164012"/>
            <a:ext cx="8389938"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1.</a:t>
            </a:r>
            <a:r>
              <a:rPr lang="zh-CN" altLang="en-US" sz="2800" b="1">
                <a:ea typeface="黑体" panose="02010609060101010101" pitchFamily="49" charset="-122"/>
              </a:rPr>
              <a:t>主族</a:t>
            </a:r>
            <a:r>
              <a:rPr lang="en-US" altLang="zh-CN" sz="2800" b="1">
                <a:ea typeface="黑体" panose="02010609060101010101" pitchFamily="49" charset="-122"/>
              </a:rPr>
              <a:t>(1,2,13~17):</a:t>
            </a:r>
            <a:endParaRPr lang="en-US" altLang="zh-CN" sz="2800" b="1">
              <a:ea typeface="黑体" panose="02010609060101010101" pitchFamily="49" charset="-122"/>
            </a:endParaRPr>
          </a:p>
        </p:txBody>
      </p:sp>
      <p:sp>
        <p:nvSpPr>
          <p:cNvPr id="1049039" name="矩形 1049038"/>
          <p:cNvSpPr/>
          <p:nvPr/>
        </p:nvSpPr>
        <p:spPr>
          <a:xfrm>
            <a:off x="1733550" y="4573587"/>
            <a:ext cx="6654800" cy="457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400" b="1">
                <a:ea typeface="黑体" panose="02010609060101010101" pitchFamily="49" charset="-122"/>
              </a:rPr>
              <a:t>族序</a:t>
            </a:r>
            <a:r>
              <a:rPr lang="en-US" altLang="zh-CN" sz="2400" b="1">
                <a:ea typeface="黑体" panose="02010609060101010101" pitchFamily="49" charset="-122"/>
              </a:rPr>
              <a:t>=</a:t>
            </a:r>
            <a:r>
              <a:rPr lang="zh-CN" altLang="en-US" sz="2400" b="1">
                <a:ea typeface="黑体" panose="02010609060101010101" pitchFamily="49" charset="-122"/>
              </a:rPr>
              <a:t>最外层电子数</a:t>
            </a:r>
            <a:r>
              <a:rPr lang="en-US" altLang="zh-CN" sz="2400" b="1">
                <a:ea typeface="黑体" panose="02010609060101010101" pitchFamily="49" charset="-122"/>
              </a:rPr>
              <a:t>(</a:t>
            </a:r>
            <a:r>
              <a:rPr lang="en-US" altLang="zh-CN" sz="2400" b="1" i="1">
                <a:ea typeface="黑体" panose="02010609060101010101" pitchFamily="49" charset="-122"/>
              </a:rPr>
              <a:t>ns</a:t>
            </a:r>
            <a:r>
              <a:rPr lang="en-US" altLang="zh-CN" sz="2400" b="1" i="1" baseline="30000">
                <a:ea typeface="黑体" panose="02010609060101010101" pitchFamily="49" charset="-122"/>
              </a:rPr>
              <a:t>1~2</a:t>
            </a:r>
            <a:r>
              <a:rPr lang="en-US" altLang="zh-CN" sz="2400" b="1" i="1">
                <a:ea typeface="黑体" panose="02010609060101010101" pitchFamily="49" charset="-122"/>
              </a:rPr>
              <a:t>np</a:t>
            </a:r>
            <a:r>
              <a:rPr lang="en-US" altLang="zh-CN" sz="2400" b="1" i="1" baseline="30000">
                <a:ea typeface="黑体" panose="02010609060101010101" pitchFamily="49" charset="-122"/>
              </a:rPr>
              <a:t>0~6</a:t>
            </a:r>
            <a:r>
              <a:rPr lang="zh-CN" altLang="en-US" sz="2400" b="1">
                <a:ea typeface="黑体" panose="02010609060101010101" pitchFamily="49" charset="-122"/>
              </a:rPr>
              <a:t> )=元素最高氧化值</a:t>
            </a:r>
            <a:endParaRPr lang="zh-CN" altLang="en-US" sz="2400" b="1">
              <a:ea typeface="黑体" panose="02010609060101010101" pitchFamily="49" charset="-122"/>
            </a:endParaRPr>
          </a:p>
        </p:txBody>
      </p:sp>
      <p:sp>
        <p:nvSpPr>
          <p:cNvPr id="1049040" name="文本框 1049039"/>
          <p:cNvSpPr txBox="1"/>
          <p:nvPr/>
        </p:nvSpPr>
        <p:spPr>
          <a:xfrm>
            <a:off x="612775" y="4940300"/>
            <a:ext cx="8389938"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2.</a:t>
            </a:r>
            <a:r>
              <a:rPr lang="zh-CN" altLang="en-US" sz="2800" b="1">
                <a:ea typeface="黑体" panose="02010609060101010101" pitchFamily="49" charset="-122"/>
              </a:rPr>
              <a:t>副族</a:t>
            </a:r>
            <a:r>
              <a:rPr lang="en-US" altLang="zh-CN" sz="2800" b="1">
                <a:ea typeface="黑体" panose="02010609060101010101" pitchFamily="49" charset="-122"/>
              </a:rPr>
              <a:t>(3~7,11,12):</a:t>
            </a:r>
            <a:endParaRPr lang="en-US" altLang="zh-CN" sz="2800" b="1">
              <a:ea typeface="黑体" panose="02010609060101010101" pitchFamily="49" charset="-122"/>
            </a:endParaRPr>
          </a:p>
        </p:txBody>
      </p:sp>
      <p:sp>
        <p:nvSpPr>
          <p:cNvPr id="1049041" name="矩形 1049040"/>
          <p:cNvSpPr/>
          <p:nvPr/>
        </p:nvSpPr>
        <p:spPr>
          <a:xfrm>
            <a:off x="1893887" y="5422900"/>
            <a:ext cx="6589712" cy="46196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400" b="1">
                <a:ea typeface="黑体" panose="02010609060101010101" pitchFamily="49" charset="-122"/>
              </a:rPr>
              <a:t>族序</a:t>
            </a:r>
            <a:r>
              <a:rPr lang="en-US" altLang="zh-CN" sz="2400" b="1">
                <a:ea typeface="黑体" panose="02010609060101010101" pitchFamily="49" charset="-122"/>
              </a:rPr>
              <a:t>=</a:t>
            </a:r>
            <a:r>
              <a:rPr lang="en-US" altLang="zh-CN" sz="2400" b="1" i="1">
                <a:ea typeface="黑体" panose="02010609060101010101" pitchFamily="49" charset="-122"/>
              </a:rPr>
              <a:t>ns</a:t>
            </a:r>
            <a:r>
              <a:rPr lang="en-US" altLang="zh-CN" sz="2400" b="1" i="1" baseline="30000">
                <a:ea typeface="黑体" panose="02010609060101010101" pitchFamily="49" charset="-122"/>
              </a:rPr>
              <a:t>1~2</a:t>
            </a:r>
            <a:r>
              <a:rPr lang="en-US" altLang="zh-CN" sz="2400" b="1" i="1">
                <a:solidFill>
                  <a:srgbClr val="FF0000"/>
                </a:solidFill>
                <a:ea typeface="黑体" panose="02010609060101010101" pitchFamily="49" charset="-122"/>
              </a:rPr>
              <a:t>+</a:t>
            </a:r>
            <a:r>
              <a:rPr lang="en-US" altLang="zh-CN" sz="2400" b="1">
                <a:ea typeface="黑体" panose="02010609060101010101" pitchFamily="49" charset="-122"/>
              </a:rPr>
              <a:t>(</a:t>
            </a:r>
            <a:r>
              <a:rPr lang="en-US" altLang="zh-CN" sz="2400" b="1" i="1">
                <a:ea typeface="黑体" panose="02010609060101010101" pitchFamily="49" charset="-122"/>
              </a:rPr>
              <a:t>n-1</a:t>
            </a:r>
            <a:r>
              <a:rPr lang="en-US" altLang="zh-CN" sz="2400" b="1">
                <a:ea typeface="黑体" panose="02010609060101010101" pitchFamily="49" charset="-122"/>
              </a:rPr>
              <a:t>)</a:t>
            </a:r>
            <a:r>
              <a:rPr lang="en-US" altLang="zh-CN" sz="2400" b="1" i="1">
                <a:ea typeface="黑体" panose="02010609060101010101" pitchFamily="49" charset="-122"/>
              </a:rPr>
              <a:t>d</a:t>
            </a:r>
            <a:r>
              <a:rPr lang="en-US" altLang="zh-CN" sz="2400" b="1" i="1" baseline="30000">
                <a:ea typeface="黑体" panose="02010609060101010101" pitchFamily="49" charset="-122"/>
              </a:rPr>
              <a:t>1~10</a:t>
            </a:r>
            <a:r>
              <a:rPr lang="zh-CN" altLang="en-US" sz="2400" b="1">
                <a:ea typeface="黑体" panose="02010609060101010101" pitchFamily="49" charset="-122"/>
              </a:rPr>
              <a:t>电子数</a:t>
            </a:r>
            <a:r>
              <a:rPr lang="zh-CN" altLang="en-US" sz="2400" b="1">
                <a:solidFill>
                  <a:srgbClr val="000099"/>
                </a:solidFill>
                <a:ea typeface="黑体" panose="02010609060101010101" pitchFamily="49" charset="-122"/>
              </a:rPr>
              <a:t>和</a:t>
            </a:r>
            <a:r>
              <a:rPr lang="en-US" altLang="zh-CN" sz="2400" b="1">
                <a:ea typeface="黑体" panose="02010609060101010101" pitchFamily="49" charset="-122"/>
              </a:rPr>
              <a:t>=</a:t>
            </a:r>
            <a:r>
              <a:rPr lang="zh-CN" altLang="en-US" sz="2400" b="1">
                <a:ea typeface="黑体" panose="02010609060101010101" pitchFamily="49" charset="-122"/>
              </a:rPr>
              <a:t>元素最高氧化值</a:t>
            </a:r>
            <a:endParaRPr lang="zh-CN" altLang="en-US" sz="2400" b="1">
              <a:ea typeface="黑体" panose="02010609060101010101" pitchFamily="49" charset="-122"/>
            </a:endParaRPr>
          </a:p>
        </p:txBody>
      </p:sp>
      <p:sp>
        <p:nvSpPr>
          <p:cNvPr id="1049042" name="文本框 1049041"/>
          <p:cNvSpPr txBox="1"/>
          <p:nvPr/>
        </p:nvSpPr>
        <p:spPr>
          <a:xfrm>
            <a:off x="600075" y="5753100"/>
            <a:ext cx="28067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3.VIII</a:t>
            </a:r>
            <a:r>
              <a:rPr lang="zh-CN" altLang="en-US" sz="2800" b="1">
                <a:ea typeface="黑体" panose="02010609060101010101" pitchFamily="49" charset="-122"/>
              </a:rPr>
              <a:t>族</a:t>
            </a:r>
            <a:r>
              <a:rPr lang="en-US" altLang="zh-CN" sz="2800" b="1">
                <a:ea typeface="黑体" panose="02010609060101010101" pitchFamily="49" charset="-122"/>
              </a:rPr>
              <a:t>(</a:t>
            </a:r>
            <a:r>
              <a:rPr lang="en-US" altLang="zh-CN" sz="2800" b="1">
                <a:solidFill>
                  <a:srgbClr val="FF0000"/>
                </a:solidFill>
                <a:ea typeface="黑体" panose="02010609060101010101" pitchFamily="49" charset="-122"/>
              </a:rPr>
              <a:t>8</a:t>
            </a:r>
            <a:r>
              <a:rPr lang="en-US" altLang="zh-CN" sz="2800" b="1">
                <a:ea typeface="黑体" panose="02010609060101010101" pitchFamily="49" charset="-122"/>
              </a:rPr>
              <a:t>,9,10):</a:t>
            </a:r>
            <a:endParaRPr lang="en-US" altLang="zh-CN" sz="2800" b="1">
              <a:ea typeface="黑体" panose="02010609060101010101" pitchFamily="49" charset="-122"/>
            </a:endParaRPr>
          </a:p>
        </p:txBody>
      </p:sp>
      <p:sp>
        <p:nvSpPr>
          <p:cNvPr id="1049043" name="矩形 1049042"/>
          <p:cNvSpPr/>
          <p:nvPr/>
        </p:nvSpPr>
        <p:spPr>
          <a:xfrm>
            <a:off x="3403600" y="5815012"/>
            <a:ext cx="1992312" cy="457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sz="2400" b="1" i="1">
                <a:ea typeface="黑体" panose="02010609060101010101" pitchFamily="49" charset="-122"/>
              </a:rPr>
              <a:t>ns</a:t>
            </a:r>
            <a:r>
              <a:rPr lang="en-US" altLang="zh-CN" sz="2400" b="1" i="1" baseline="30000">
                <a:ea typeface="黑体" panose="02010609060101010101" pitchFamily="49" charset="-122"/>
              </a:rPr>
              <a:t>0~2</a:t>
            </a:r>
            <a:r>
              <a:rPr lang="en-US" altLang="zh-CN" sz="2400" b="1" i="1">
                <a:ea typeface="黑体" panose="02010609060101010101" pitchFamily="49" charset="-122"/>
              </a:rPr>
              <a:t>(n-1)d</a:t>
            </a:r>
            <a:r>
              <a:rPr lang="en-US" altLang="zh-CN" sz="2400" b="1" i="1" baseline="30000">
                <a:ea typeface="黑体" panose="02010609060101010101" pitchFamily="49" charset="-122"/>
              </a:rPr>
              <a:t>6~10</a:t>
            </a:r>
            <a:endParaRPr lang="en-US" altLang="zh-CN" sz="2400" b="1" i="1" baseline="30000">
              <a:ea typeface="黑体" panose="02010609060101010101" pitchFamily="49" charset="-122"/>
            </a:endParaRPr>
          </a:p>
        </p:txBody>
      </p:sp>
      <p:sp>
        <p:nvSpPr>
          <p:cNvPr id="1049044" name="文本框 1049043"/>
          <p:cNvSpPr txBox="1"/>
          <p:nvPr/>
        </p:nvSpPr>
        <p:spPr>
          <a:xfrm>
            <a:off x="612775" y="6176962"/>
            <a:ext cx="1944687"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4. 0</a:t>
            </a:r>
            <a:r>
              <a:rPr lang="zh-CN" altLang="en-US" sz="2800" b="1">
                <a:ea typeface="黑体" panose="02010609060101010101" pitchFamily="49" charset="-122"/>
              </a:rPr>
              <a:t>族</a:t>
            </a:r>
            <a:r>
              <a:rPr lang="en-US" altLang="zh-CN" sz="2800" b="1">
                <a:ea typeface="黑体" panose="02010609060101010101" pitchFamily="49" charset="-122"/>
              </a:rPr>
              <a:t>(18):</a:t>
            </a:r>
            <a:endParaRPr lang="en-US" altLang="zh-CN" sz="2800" b="1">
              <a:ea typeface="黑体" panose="02010609060101010101" pitchFamily="49" charset="-122"/>
            </a:endParaRPr>
          </a:p>
        </p:txBody>
      </p:sp>
      <p:sp>
        <p:nvSpPr>
          <p:cNvPr id="1049045" name="矩形 1049044"/>
          <p:cNvSpPr/>
          <p:nvPr/>
        </p:nvSpPr>
        <p:spPr>
          <a:xfrm>
            <a:off x="2400300" y="6226175"/>
            <a:ext cx="4086225" cy="457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400" b="1">
                <a:ea typeface="黑体" panose="02010609060101010101" pitchFamily="49" charset="-122"/>
              </a:rPr>
              <a:t>最外层</a:t>
            </a:r>
            <a:r>
              <a:rPr lang="en-US" altLang="zh-CN" sz="2400" b="1" i="1">
                <a:ea typeface="黑体" panose="02010609060101010101" pitchFamily="49" charset="-122"/>
              </a:rPr>
              <a:t>ns</a:t>
            </a:r>
            <a:r>
              <a:rPr lang="en-US" altLang="zh-CN" sz="2400" b="1" i="1" baseline="30000">
                <a:ea typeface="黑体" panose="02010609060101010101" pitchFamily="49" charset="-122"/>
              </a:rPr>
              <a:t>2</a:t>
            </a:r>
            <a:r>
              <a:rPr lang="en-US" altLang="zh-CN" sz="2400" b="1" i="1">
                <a:ea typeface="黑体" panose="02010609060101010101" pitchFamily="49" charset="-122"/>
              </a:rPr>
              <a:t>np</a:t>
            </a:r>
            <a:r>
              <a:rPr lang="en-US" altLang="zh-CN" sz="2400" b="1" i="1" baseline="30000">
                <a:ea typeface="黑体" panose="02010609060101010101" pitchFamily="49" charset="-122"/>
              </a:rPr>
              <a:t>6</a:t>
            </a:r>
            <a:r>
              <a:rPr lang="zh-CN" altLang="en-US" sz="2400" b="1">
                <a:ea typeface="黑体" panose="02010609060101010101" pitchFamily="49" charset="-122"/>
              </a:rPr>
              <a:t> ;元素氧化值为</a:t>
            </a:r>
            <a:r>
              <a:rPr lang="en-US" altLang="zh-CN" sz="2400" b="1">
                <a:ea typeface="黑体" panose="02010609060101010101" pitchFamily="49" charset="-122"/>
              </a:rPr>
              <a:t>0</a:t>
            </a:r>
            <a:endParaRPr lang="en-US" altLang="zh-CN" sz="2400" b="1">
              <a:ea typeface="黑体" panose="02010609060101010101" pitchFamily="49" charset="-122"/>
            </a:endParaRPr>
          </a:p>
        </p:txBody>
      </p:sp>
      <p:pic>
        <p:nvPicPr>
          <p:cNvPr id="2097220" name="图片 2097219"/>
          <p:cNvPicPr/>
          <p:nvPr/>
        </p:nvPicPr>
        <p:blipFill>
          <a:blip r:embed="rId1"/>
          <a:srcRect/>
          <a:stretch>
            <a:fillRect/>
          </a:stretch>
        </p:blipFill>
        <p:spPr>
          <a:xfrm>
            <a:off x="320675" y="793750"/>
            <a:ext cx="8634412" cy="2574925"/>
          </a:xfrm>
          <a:prstGeom prst="rect">
            <a:avLst/>
          </a:prstGeom>
          <a:noFill/>
          <a:ln>
            <a:noFill/>
          </a:ln>
        </p:spPr>
      </p:pic>
      <p:pic>
        <p:nvPicPr>
          <p:cNvPr id="2097221" name="图片 2097220"/>
          <p:cNvPicPr/>
          <p:nvPr/>
        </p:nvPicPr>
        <p:blipFill>
          <a:blip r:embed="rId2"/>
          <a:srcRect/>
          <a:stretch>
            <a:fillRect/>
          </a:stretch>
        </p:blipFill>
        <p:spPr>
          <a:xfrm>
            <a:off x="942975" y="3414712"/>
            <a:ext cx="7229475" cy="6921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98" name=""/>
        <p:cNvGrpSpPr/>
        <p:nvPr/>
      </p:nvGrpSpPr>
      <p:grpSpPr>
        <a:xfrm rot="0">
          <a:off x="0" y="0"/>
          <a:ext cx="0" cy="0"/>
          <a:chOff x="0" y="0"/>
          <a:chExt cx="0" cy="0"/>
        </a:xfrm>
      </p:grpSpPr>
      <p:sp>
        <p:nvSpPr>
          <p:cNvPr id="1049046" name="文本框 1049045"/>
          <p:cNvSpPr txBox="1"/>
          <p:nvPr/>
        </p:nvSpPr>
        <p:spPr>
          <a:xfrm>
            <a:off x="457200" y="115887"/>
            <a:ext cx="20574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4400" b="1"/>
              <a:t>主族</a:t>
            </a:r>
            <a:endParaRPr lang="zh-CN" altLang="en-US" sz="4400" b="1"/>
          </a:p>
        </p:txBody>
      </p:sp>
      <p:sp>
        <p:nvSpPr>
          <p:cNvPr id="1049047" name="文本框 1049046"/>
          <p:cNvSpPr txBox="1"/>
          <p:nvPr/>
        </p:nvSpPr>
        <p:spPr>
          <a:xfrm>
            <a:off x="1600200" y="115887"/>
            <a:ext cx="12954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A</a:t>
            </a:r>
            <a:endParaRPr lang="en-US" altLang="zh-CN" sz="4400" b="1"/>
          </a:p>
        </p:txBody>
      </p:sp>
      <p:sp>
        <p:nvSpPr>
          <p:cNvPr id="1049048" name="文本框 1049047"/>
          <p:cNvSpPr txBox="1"/>
          <p:nvPr/>
        </p:nvSpPr>
        <p:spPr>
          <a:xfrm>
            <a:off x="2743200" y="120650"/>
            <a:ext cx="14478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IA</a:t>
            </a:r>
            <a:endParaRPr lang="en-US" altLang="zh-CN" sz="4400" b="1"/>
          </a:p>
        </p:txBody>
      </p:sp>
      <p:sp>
        <p:nvSpPr>
          <p:cNvPr id="1049049" name="文本框 1049048"/>
          <p:cNvSpPr txBox="1"/>
          <p:nvPr/>
        </p:nvSpPr>
        <p:spPr>
          <a:xfrm>
            <a:off x="3581400" y="44450"/>
            <a:ext cx="762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a:t>
            </a:r>
            <a:endParaRPr lang="en-US" altLang="zh-CN" sz="4400" b="1"/>
          </a:p>
        </p:txBody>
      </p:sp>
      <p:sp>
        <p:nvSpPr>
          <p:cNvPr id="1049050" name="文本框 1049049"/>
          <p:cNvSpPr txBox="1"/>
          <p:nvPr/>
        </p:nvSpPr>
        <p:spPr>
          <a:xfrm>
            <a:off x="4114800" y="120650"/>
            <a:ext cx="25908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VIIA</a:t>
            </a:r>
            <a:endParaRPr lang="en-US" altLang="zh-CN" sz="4400" b="1"/>
          </a:p>
        </p:txBody>
      </p:sp>
      <p:sp>
        <p:nvSpPr>
          <p:cNvPr id="1049051" name="文本框 1049050"/>
          <p:cNvSpPr txBox="1"/>
          <p:nvPr/>
        </p:nvSpPr>
        <p:spPr>
          <a:xfrm>
            <a:off x="76200" y="942975"/>
            <a:ext cx="9144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4400" b="1"/>
              <a:t>最后一个电子填入                  轨道</a:t>
            </a:r>
            <a:endParaRPr lang="zh-CN" altLang="en-US" sz="4400" b="1"/>
          </a:p>
        </p:txBody>
      </p:sp>
      <p:sp>
        <p:nvSpPr>
          <p:cNvPr id="1049052" name="文本框 1049051"/>
          <p:cNvSpPr txBox="1"/>
          <p:nvPr/>
        </p:nvSpPr>
        <p:spPr>
          <a:xfrm>
            <a:off x="4800600" y="942975"/>
            <a:ext cx="25908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ns</a:t>
            </a:r>
            <a:r>
              <a:rPr lang="zh-CN" altLang="en-US" sz="4400" b="1"/>
              <a:t>或</a:t>
            </a:r>
            <a:r>
              <a:rPr lang="en-US" altLang="zh-CN" sz="4400" b="1"/>
              <a:t>np</a:t>
            </a:r>
            <a:endParaRPr lang="en-US" altLang="zh-CN" sz="4400" b="1"/>
          </a:p>
        </p:txBody>
      </p:sp>
      <p:sp>
        <p:nvSpPr>
          <p:cNvPr id="1049053" name="文本框 1049052"/>
          <p:cNvSpPr txBox="1"/>
          <p:nvPr/>
        </p:nvSpPr>
        <p:spPr>
          <a:xfrm>
            <a:off x="76200" y="1552575"/>
            <a:ext cx="16002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baseline="-25000"/>
              <a:t>19</a:t>
            </a:r>
            <a:r>
              <a:rPr lang="en-US" altLang="zh-CN" sz="4400" b="1"/>
              <a:t>K</a:t>
            </a:r>
            <a:endParaRPr lang="en-US" altLang="zh-CN" sz="4400" b="1"/>
          </a:p>
        </p:txBody>
      </p:sp>
      <p:sp>
        <p:nvSpPr>
          <p:cNvPr id="1049054" name="文本框 1049053"/>
          <p:cNvSpPr txBox="1"/>
          <p:nvPr/>
        </p:nvSpPr>
        <p:spPr>
          <a:xfrm>
            <a:off x="4419600" y="1560512"/>
            <a:ext cx="12954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[Ar]</a:t>
            </a:r>
            <a:endParaRPr lang="en-US" altLang="zh-CN" sz="4400" b="1"/>
          </a:p>
        </p:txBody>
      </p:sp>
      <p:sp>
        <p:nvSpPr>
          <p:cNvPr id="1049055" name="文本框 1049054"/>
          <p:cNvSpPr txBox="1"/>
          <p:nvPr/>
        </p:nvSpPr>
        <p:spPr>
          <a:xfrm>
            <a:off x="5562600" y="1628775"/>
            <a:ext cx="762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4s</a:t>
            </a:r>
            <a:endParaRPr lang="en-US" altLang="zh-CN" sz="4400" b="1"/>
          </a:p>
        </p:txBody>
      </p:sp>
      <p:sp>
        <p:nvSpPr>
          <p:cNvPr id="1049056" name="文本框 1049055"/>
          <p:cNvSpPr txBox="1"/>
          <p:nvPr/>
        </p:nvSpPr>
        <p:spPr>
          <a:xfrm>
            <a:off x="6096000" y="1552575"/>
            <a:ext cx="609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a:t>1</a:t>
            </a:r>
            <a:endParaRPr lang="en-US" altLang="zh-CN" b="1"/>
          </a:p>
        </p:txBody>
      </p:sp>
      <p:sp>
        <p:nvSpPr>
          <p:cNvPr id="1049057" name="文本框 1049056"/>
          <p:cNvSpPr txBox="1"/>
          <p:nvPr/>
        </p:nvSpPr>
        <p:spPr>
          <a:xfrm>
            <a:off x="7697787" y="1628775"/>
            <a:ext cx="762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A</a:t>
            </a:r>
            <a:endParaRPr lang="en-US" altLang="zh-CN" sz="4400" b="1"/>
          </a:p>
        </p:txBody>
      </p:sp>
      <p:sp>
        <p:nvSpPr>
          <p:cNvPr id="1049058" name="文本框 1049057"/>
          <p:cNvSpPr txBox="1"/>
          <p:nvPr/>
        </p:nvSpPr>
        <p:spPr>
          <a:xfrm>
            <a:off x="7481887" y="1628775"/>
            <a:ext cx="762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I</a:t>
            </a:r>
            <a:endParaRPr lang="en-US" altLang="zh-CN" sz="4400" b="1"/>
          </a:p>
        </p:txBody>
      </p:sp>
      <p:sp>
        <p:nvSpPr>
          <p:cNvPr id="1049059" name="文本框 1049058"/>
          <p:cNvSpPr txBox="1"/>
          <p:nvPr/>
        </p:nvSpPr>
        <p:spPr>
          <a:xfrm>
            <a:off x="0" y="2427287"/>
            <a:ext cx="12192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baseline="-25000"/>
              <a:t>35</a:t>
            </a:r>
            <a:r>
              <a:rPr lang="en-US" altLang="zh-CN" sz="4400" b="1"/>
              <a:t>Br</a:t>
            </a:r>
            <a:endParaRPr lang="en-US" altLang="zh-CN" sz="4400" b="1"/>
          </a:p>
        </p:txBody>
      </p:sp>
      <p:sp>
        <p:nvSpPr>
          <p:cNvPr id="1049060" name="文本框 1049059"/>
          <p:cNvSpPr txBox="1"/>
          <p:nvPr/>
        </p:nvSpPr>
        <p:spPr>
          <a:xfrm>
            <a:off x="1066800" y="2374900"/>
            <a:ext cx="12192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[Ar]</a:t>
            </a:r>
            <a:endParaRPr lang="en-US" altLang="zh-CN" sz="4400" b="1"/>
          </a:p>
        </p:txBody>
      </p:sp>
      <p:sp>
        <p:nvSpPr>
          <p:cNvPr id="1049061" name="文本框 1049060"/>
          <p:cNvSpPr txBox="1"/>
          <p:nvPr/>
        </p:nvSpPr>
        <p:spPr>
          <a:xfrm>
            <a:off x="2133600" y="2451100"/>
            <a:ext cx="14478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3d</a:t>
            </a:r>
            <a:endParaRPr lang="en-US" altLang="zh-CN" sz="4400" b="1"/>
          </a:p>
        </p:txBody>
      </p:sp>
      <p:sp>
        <p:nvSpPr>
          <p:cNvPr id="1049062" name="文本框 1049061"/>
          <p:cNvSpPr txBox="1"/>
          <p:nvPr/>
        </p:nvSpPr>
        <p:spPr>
          <a:xfrm>
            <a:off x="2819400" y="2451100"/>
            <a:ext cx="762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4s</a:t>
            </a:r>
            <a:endParaRPr lang="en-US" altLang="zh-CN" sz="4400" b="1"/>
          </a:p>
        </p:txBody>
      </p:sp>
      <p:sp>
        <p:nvSpPr>
          <p:cNvPr id="1049063" name="文本框 1049062"/>
          <p:cNvSpPr txBox="1"/>
          <p:nvPr/>
        </p:nvSpPr>
        <p:spPr>
          <a:xfrm>
            <a:off x="3276600" y="2222500"/>
            <a:ext cx="6096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t>2</a:t>
            </a:r>
            <a:endParaRPr lang="en-US" altLang="zh-CN" sz="3600" b="1"/>
          </a:p>
        </p:txBody>
      </p:sp>
      <p:sp>
        <p:nvSpPr>
          <p:cNvPr id="1049064" name="文本框 1049063"/>
          <p:cNvSpPr txBox="1"/>
          <p:nvPr/>
        </p:nvSpPr>
        <p:spPr>
          <a:xfrm>
            <a:off x="2590800" y="2222500"/>
            <a:ext cx="12192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t>10</a:t>
            </a:r>
            <a:endParaRPr lang="en-US" altLang="zh-CN" sz="3600" b="1"/>
          </a:p>
        </p:txBody>
      </p:sp>
      <p:sp>
        <p:nvSpPr>
          <p:cNvPr id="1049065" name="文本框 1049064"/>
          <p:cNvSpPr txBox="1"/>
          <p:nvPr/>
        </p:nvSpPr>
        <p:spPr>
          <a:xfrm>
            <a:off x="3429000" y="2374900"/>
            <a:ext cx="12192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4p</a:t>
            </a:r>
            <a:endParaRPr lang="en-US" altLang="zh-CN" sz="4400" b="1"/>
          </a:p>
        </p:txBody>
      </p:sp>
      <p:sp>
        <p:nvSpPr>
          <p:cNvPr id="1049066" name="文本框 1049065"/>
          <p:cNvSpPr txBox="1"/>
          <p:nvPr/>
        </p:nvSpPr>
        <p:spPr>
          <a:xfrm>
            <a:off x="4038600" y="2222500"/>
            <a:ext cx="6096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t>5</a:t>
            </a:r>
            <a:endParaRPr lang="en-US" altLang="zh-CN" sz="3600" b="1"/>
          </a:p>
        </p:txBody>
      </p:sp>
      <p:sp>
        <p:nvSpPr>
          <p:cNvPr id="1049067" name="文本框 1049066"/>
          <p:cNvSpPr txBox="1"/>
          <p:nvPr/>
        </p:nvSpPr>
        <p:spPr>
          <a:xfrm>
            <a:off x="7770812" y="2435225"/>
            <a:ext cx="762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A</a:t>
            </a:r>
            <a:endParaRPr lang="en-US" altLang="zh-CN" sz="4400" b="1"/>
          </a:p>
        </p:txBody>
      </p:sp>
      <p:sp>
        <p:nvSpPr>
          <p:cNvPr id="1049068" name="文本框 1049067"/>
          <p:cNvSpPr txBox="1"/>
          <p:nvPr/>
        </p:nvSpPr>
        <p:spPr>
          <a:xfrm>
            <a:off x="6865937" y="2460625"/>
            <a:ext cx="13716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VII</a:t>
            </a:r>
            <a:endParaRPr lang="en-US" altLang="zh-CN" sz="4400" b="1"/>
          </a:p>
        </p:txBody>
      </p:sp>
      <p:sp>
        <p:nvSpPr>
          <p:cNvPr id="1049069" name="文本框 1049068"/>
          <p:cNvSpPr txBox="1"/>
          <p:nvPr/>
        </p:nvSpPr>
        <p:spPr>
          <a:xfrm>
            <a:off x="311150" y="4005262"/>
            <a:ext cx="16002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4000" b="1"/>
              <a:t>零族</a:t>
            </a:r>
            <a:r>
              <a:rPr lang="en-US" altLang="zh-CN" sz="4000" b="1"/>
              <a:t>0</a:t>
            </a:r>
            <a:endParaRPr lang="en-US" altLang="zh-CN" sz="4000" b="1"/>
          </a:p>
        </p:txBody>
      </p:sp>
      <p:sp>
        <p:nvSpPr>
          <p:cNvPr id="1049070" name="文本框 1049069"/>
          <p:cNvSpPr txBox="1"/>
          <p:nvPr/>
        </p:nvSpPr>
        <p:spPr>
          <a:xfrm>
            <a:off x="1835150" y="4005262"/>
            <a:ext cx="38100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4000" b="1"/>
              <a:t>最外层电子数为</a:t>
            </a:r>
            <a:endParaRPr lang="zh-CN" altLang="en-US" sz="4000" b="1"/>
          </a:p>
        </p:txBody>
      </p:sp>
      <p:sp>
        <p:nvSpPr>
          <p:cNvPr id="1049071" name="文本框 1049070"/>
          <p:cNvSpPr txBox="1"/>
          <p:nvPr/>
        </p:nvSpPr>
        <p:spPr>
          <a:xfrm>
            <a:off x="844550" y="4814887"/>
            <a:ext cx="16002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baseline="-25000"/>
              <a:t>2</a:t>
            </a:r>
            <a:r>
              <a:rPr lang="en-US" altLang="zh-CN" sz="4000" b="1"/>
              <a:t>He</a:t>
            </a:r>
            <a:endParaRPr lang="en-US" altLang="zh-CN" sz="4000" b="1"/>
          </a:p>
        </p:txBody>
      </p:sp>
      <p:sp>
        <p:nvSpPr>
          <p:cNvPr id="1049072" name="文本框 1049071"/>
          <p:cNvSpPr txBox="1"/>
          <p:nvPr/>
        </p:nvSpPr>
        <p:spPr>
          <a:xfrm>
            <a:off x="1682750" y="4814887"/>
            <a:ext cx="7620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1s</a:t>
            </a:r>
            <a:endParaRPr lang="en-US" altLang="zh-CN" sz="4000" b="1"/>
          </a:p>
        </p:txBody>
      </p:sp>
      <p:sp>
        <p:nvSpPr>
          <p:cNvPr id="1049073" name="文本框 1049072"/>
          <p:cNvSpPr txBox="1"/>
          <p:nvPr/>
        </p:nvSpPr>
        <p:spPr>
          <a:xfrm>
            <a:off x="2216150" y="4738687"/>
            <a:ext cx="609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a:t>2</a:t>
            </a:r>
            <a:endParaRPr lang="en-US" altLang="zh-CN" b="1"/>
          </a:p>
        </p:txBody>
      </p:sp>
      <p:sp>
        <p:nvSpPr>
          <p:cNvPr id="1049074" name="文本框 1049073"/>
          <p:cNvSpPr txBox="1"/>
          <p:nvPr/>
        </p:nvSpPr>
        <p:spPr>
          <a:xfrm>
            <a:off x="4197350" y="4814887"/>
            <a:ext cx="16002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baseline="-25000"/>
              <a:t>10</a:t>
            </a:r>
            <a:r>
              <a:rPr lang="en-US" altLang="zh-CN" sz="4000" b="1"/>
              <a:t>Ne</a:t>
            </a:r>
            <a:endParaRPr lang="en-US" altLang="zh-CN" sz="4000" b="1"/>
          </a:p>
        </p:txBody>
      </p:sp>
      <p:sp>
        <p:nvSpPr>
          <p:cNvPr id="1049075" name="文本框 1049074"/>
          <p:cNvSpPr txBox="1"/>
          <p:nvPr/>
        </p:nvSpPr>
        <p:spPr>
          <a:xfrm>
            <a:off x="5492750" y="4814887"/>
            <a:ext cx="7620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1s</a:t>
            </a:r>
            <a:endParaRPr lang="en-US" altLang="zh-CN" sz="4000" b="1"/>
          </a:p>
        </p:txBody>
      </p:sp>
      <p:sp>
        <p:nvSpPr>
          <p:cNvPr id="1049076" name="文本框 1049075"/>
          <p:cNvSpPr txBox="1"/>
          <p:nvPr/>
        </p:nvSpPr>
        <p:spPr>
          <a:xfrm>
            <a:off x="6026150" y="4738687"/>
            <a:ext cx="609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a:t>2</a:t>
            </a:r>
            <a:endParaRPr lang="en-US" altLang="zh-CN" b="1"/>
          </a:p>
        </p:txBody>
      </p:sp>
      <p:sp>
        <p:nvSpPr>
          <p:cNvPr id="1049077" name="文本框 1049076"/>
          <p:cNvSpPr txBox="1"/>
          <p:nvPr/>
        </p:nvSpPr>
        <p:spPr>
          <a:xfrm>
            <a:off x="6330950" y="4814887"/>
            <a:ext cx="7620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2s</a:t>
            </a:r>
            <a:endParaRPr lang="en-US" altLang="zh-CN" sz="4000" b="1"/>
          </a:p>
        </p:txBody>
      </p:sp>
      <p:sp>
        <p:nvSpPr>
          <p:cNvPr id="1049078" name="文本框 1049077"/>
          <p:cNvSpPr txBox="1"/>
          <p:nvPr/>
        </p:nvSpPr>
        <p:spPr>
          <a:xfrm>
            <a:off x="6864350" y="4738687"/>
            <a:ext cx="609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a:t>2</a:t>
            </a:r>
            <a:endParaRPr lang="en-US" altLang="zh-CN" b="1"/>
          </a:p>
        </p:txBody>
      </p:sp>
      <p:sp>
        <p:nvSpPr>
          <p:cNvPr id="1049079" name="文本框 1049078"/>
          <p:cNvSpPr txBox="1"/>
          <p:nvPr/>
        </p:nvSpPr>
        <p:spPr>
          <a:xfrm>
            <a:off x="7245350" y="4814887"/>
            <a:ext cx="7620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2p</a:t>
            </a:r>
            <a:endParaRPr lang="en-US" altLang="zh-CN" sz="4000" b="1"/>
          </a:p>
        </p:txBody>
      </p:sp>
      <p:sp>
        <p:nvSpPr>
          <p:cNvPr id="1049080" name="文本框 1049079"/>
          <p:cNvSpPr txBox="1"/>
          <p:nvPr/>
        </p:nvSpPr>
        <p:spPr>
          <a:xfrm>
            <a:off x="7778750" y="4738687"/>
            <a:ext cx="609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a:t>6</a:t>
            </a:r>
            <a:endParaRPr lang="en-US" altLang="zh-CN" b="1"/>
          </a:p>
        </p:txBody>
      </p:sp>
      <p:sp>
        <p:nvSpPr>
          <p:cNvPr id="1049081" name="文本框 1049080"/>
          <p:cNvSpPr txBox="1"/>
          <p:nvPr/>
        </p:nvSpPr>
        <p:spPr>
          <a:xfrm>
            <a:off x="692150" y="5751512"/>
            <a:ext cx="16002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baseline="-25000"/>
              <a:t>18</a:t>
            </a:r>
            <a:r>
              <a:rPr lang="en-US" altLang="zh-CN" sz="4000" b="1"/>
              <a:t>Ar</a:t>
            </a:r>
            <a:endParaRPr lang="en-US" altLang="zh-CN" sz="4000" b="1"/>
          </a:p>
        </p:txBody>
      </p:sp>
      <p:sp>
        <p:nvSpPr>
          <p:cNvPr id="1049082" name="文本框 1049081"/>
          <p:cNvSpPr txBox="1"/>
          <p:nvPr/>
        </p:nvSpPr>
        <p:spPr>
          <a:xfrm>
            <a:off x="1987550" y="5751512"/>
            <a:ext cx="7620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1s</a:t>
            </a:r>
            <a:endParaRPr lang="en-US" altLang="zh-CN" sz="4000" b="1"/>
          </a:p>
        </p:txBody>
      </p:sp>
      <p:sp>
        <p:nvSpPr>
          <p:cNvPr id="1049083" name="文本框 1049082"/>
          <p:cNvSpPr txBox="1"/>
          <p:nvPr/>
        </p:nvSpPr>
        <p:spPr>
          <a:xfrm>
            <a:off x="2520950" y="5675312"/>
            <a:ext cx="609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a:t>2</a:t>
            </a:r>
            <a:endParaRPr lang="en-US" altLang="zh-CN" b="1"/>
          </a:p>
        </p:txBody>
      </p:sp>
      <p:sp>
        <p:nvSpPr>
          <p:cNvPr id="1049084" name="文本框 1049083"/>
          <p:cNvSpPr txBox="1"/>
          <p:nvPr/>
        </p:nvSpPr>
        <p:spPr>
          <a:xfrm>
            <a:off x="2825750" y="5751512"/>
            <a:ext cx="7620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2s</a:t>
            </a:r>
            <a:endParaRPr lang="en-US" altLang="zh-CN" sz="4000" b="1"/>
          </a:p>
        </p:txBody>
      </p:sp>
      <p:sp>
        <p:nvSpPr>
          <p:cNvPr id="1049085" name="文本框 1049084"/>
          <p:cNvSpPr txBox="1"/>
          <p:nvPr/>
        </p:nvSpPr>
        <p:spPr>
          <a:xfrm>
            <a:off x="3359150" y="5675312"/>
            <a:ext cx="609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a:t>2</a:t>
            </a:r>
            <a:endParaRPr lang="en-US" altLang="zh-CN" b="1"/>
          </a:p>
        </p:txBody>
      </p:sp>
      <p:sp>
        <p:nvSpPr>
          <p:cNvPr id="1049086" name="文本框 1049085"/>
          <p:cNvSpPr txBox="1"/>
          <p:nvPr/>
        </p:nvSpPr>
        <p:spPr>
          <a:xfrm>
            <a:off x="3740150" y="5751512"/>
            <a:ext cx="7620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2p</a:t>
            </a:r>
            <a:endParaRPr lang="en-US" altLang="zh-CN" sz="4000" b="1"/>
          </a:p>
        </p:txBody>
      </p:sp>
      <p:sp>
        <p:nvSpPr>
          <p:cNvPr id="1049087" name="文本框 1049086"/>
          <p:cNvSpPr txBox="1"/>
          <p:nvPr/>
        </p:nvSpPr>
        <p:spPr>
          <a:xfrm>
            <a:off x="4273550" y="5675312"/>
            <a:ext cx="609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a:t>6</a:t>
            </a:r>
            <a:endParaRPr lang="en-US" altLang="zh-CN" b="1"/>
          </a:p>
        </p:txBody>
      </p:sp>
      <p:sp>
        <p:nvSpPr>
          <p:cNvPr id="1049088" name="文本框 1049087"/>
          <p:cNvSpPr txBox="1"/>
          <p:nvPr/>
        </p:nvSpPr>
        <p:spPr>
          <a:xfrm>
            <a:off x="4578350" y="5751512"/>
            <a:ext cx="7620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3s</a:t>
            </a:r>
            <a:endParaRPr lang="en-US" altLang="zh-CN" sz="4000" b="1"/>
          </a:p>
        </p:txBody>
      </p:sp>
      <p:sp>
        <p:nvSpPr>
          <p:cNvPr id="1049089" name="文本框 1049088"/>
          <p:cNvSpPr txBox="1"/>
          <p:nvPr/>
        </p:nvSpPr>
        <p:spPr>
          <a:xfrm>
            <a:off x="5111750" y="5675312"/>
            <a:ext cx="609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a:t>2</a:t>
            </a:r>
            <a:endParaRPr lang="en-US" altLang="zh-CN" b="1"/>
          </a:p>
        </p:txBody>
      </p:sp>
      <p:sp>
        <p:nvSpPr>
          <p:cNvPr id="1049090" name="文本框 1049089"/>
          <p:cNvSpPr txBox="1"/>
          <p:nvPr/>
        </p:nvSpPr>
        <p:spPr>
          <a:xfrm>
            <a:off x="5492750" y="5675312"/>
            <a:ext cx="7620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3p</a:t>
            </a:r>
            <a:endParaRPr lang="en-US" altLang="zh-CN" sz="4000" b="1"/>
          </a:p>
        </p:txBody>
      </p:sp>
      <p:sp>
        <p:nvSpPr>
          <p:cNvPr id="1049091" name="文本框 1049090"/>
          <p:cNvSpPr txBox="1"/>
          <p:nvPr/>
        </p:nvSpPr>
        <p:spPr>
          <a:xfrm>
            <a:off x="6026150" y="5657850"/>
            <a:ext cx="609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a:t>6</a:t>
            </a:r>
            <a:endParaRPr lang="en-US" altLang="zh-CN" b="1"/>
          </a:p>
        </p:txBody>
      </p:sp>
      <p:sp>
        <p:nvSpPr>
          <p:cNvPr id="1049092" name="文本框 1049091"/>
          <p:cNvSpPr txBox="1"/>
          <p:nvPr/>
        </p:nvSpPr>
        <p:spPr>
          <a:xfrm>
            <a:off x="5492750" y="4005262"/>
            <a:ext cx="6096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8</a:t>
            </a:r>
            <a:endParaRPr lang="en-US" altLang="zh-CN" sz="4000" b="1"/>
          </a:p>
        </p:txBody>
      </p:sp>
      <p:sp>
        <p:nvSpPr>
          <p:cNvPr id="1049093" name="文本框 1049092"/>
          <p:cNvSpPr txBox="1"/>
          <p:nvPr/>
        </p:nvSpPr>
        <p:spPr>
          <a:xfrm>
            <a:off x="6178550" y="4005262"/>
            <a:ext cx="17526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He</a:t>
            </a:r>
            <a:r>
              <a:rPr lang="zh-CN" altLang="en-US" sz="4000" b="1"/>
              <a:t>为</a:t>
            </a:r>
            <a:endParaRPr lang="zh-CN" altLang="en-US" sz="4000" b="1"/>
          </a:p>
        </p:txBody>
      </p:sp>
      <p:sp>
        <p:nvSpPr>
          <p:cNvPr id="1049094" name="文本框 1049093"/>
          <p:cNvSpPr txBox="1"/>
          <p:nvPr/>
        </p:nvSpPr>
        <p:spPr>
          <a:xfrm>
            <a:off x="7626350" y="4005262"/>
            <a:ext cx="5334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2</a:t>
            </a:r>
            <a:endParaRPr lang="en-US" altLang="zh-CN" sz="4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0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0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0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0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0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0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0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90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906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906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906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4906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4906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04906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04906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04906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04906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04906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04907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04907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104907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104907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104907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104907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104907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1049077"/>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104907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1049079"/>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104908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104908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499"/>
                                          </p:stCondLst>
                                        </p:cTn>
                                        <p:tgtEl>
                                          <p:spTgt spid="104908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499"/>
                                          </p:stCondLst>
                                        </p:cTn>
                                        <p:tgtEl>
                                          <p:spTgt spid="104908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499"/>
                                          </p:stCondLst>
                                        </p:cTn>
                                        <p:tgtEl>
                                          <p:spTgt spid="104908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499"/>
                                          </p:stCondLst>
                                        </p:cTn>
                                        <p:tgtEl>
                                          <p:spTgt spid="1049085"/>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499"/>
                                          </p:stCondLst>
                                        </p:cTn>
                                        <p:tgtEl>
                                          <p:spTgt spid="104908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499"/>
                                          </p:stCondLst>
                                        </p:cTn>
                                        <p:tgtEl>
                                          <p:spTgt spid="1049087"/>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499"/>
                                          </p:stCondLst>
                                        </p:cTn>
                                        <p:tgtEl>
                                          <p:spTgt spid="1049088"/>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499"/>
                                          </p:stCondLst>
                                        </p:cTn>
                                        <p:tgtEl>
                                          <p:spTgt spid="104908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499"/>
                                          </p:stCondLst>
                                        </p:cTn>
                                        <p:tgtEl>
                                          <p:spTgt spid="104909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499"/>
                                          </p:stCondLst>
                                        </p:cTn>
                                        <p:tgtEl>
                                          <p:spTgt spid="1049091"/>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499"/>
                                          </p:stCondLst>
                                        </p:cTn>
                                        <p:tgtEl>
                                          <p:spTgt spid="104909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499"/>
                                          </p:stCondLst>
                                        </p:cTn>
                                        <p:tgtEl>
                                          <p:spTgt spid="1049093"/>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499"/>
                                          </p:stCondLst>
                                        </p:cTn>
                                        <p:tgtEl>
                                          <p:spTgt spid="1049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51" grpId="0"/>
      <p:bldP spid="1049052" grpId="0"/>
      <p:bldP spid="1049053" grpId="0"/>
      <p:bldP spid="1049054" grpId="0"/>
      <p:bldP spid="1049055" grpId="0"/>
      <p:bldP spid="1049056" grpId="0"/>
      <p:bldP spid="1049057" grpId="0"/>
      <p:bldP spid="1049058" grpId="0"/>
      <p:bldP spid="1049059" grpId="0"/>
      <p:bldP spid="1049060" grpId="0"/>
      <p:bldP spid="1049061" grpId="0"/>
      <p:bldP spid="1049062" grpId="0"/>
      <p:bldP spid="1049063" grpId="0"/>
      <p:bldP spid="1049064" grpId="0"/>
      <p:bldP spid="1049065" grpId="0"/>
      <p:bldP spid="1049066" grpId="0"/>
      <p:bldP spid="1049067" grpId="0"/>
      <p:bldP spid="1049068" grpId="0"/>
      <p:bldP spid="1049069" grpId="0"/>
      <p:bldP spid="1049070" grpId="0"/>
      <p:bldP spid="1049071" grpId="0"/>
      <p:bldP spid="1049072" grpId="0"/>
      <p:bldP spid="1049073" grpId="0"/>
      <p:bldP spid="1049074" grpId="0"/>
      <p:bldP spid="1049075" grpId="0"/>
      <p:bldP spid="1049076" grpId="0"/>
      <p:bldP spid="1049077" grpId="0"/>
      <p:bldP spid="1049078" grpId="0"/>
      <p:bldP spid="1049079" grpId="0"/>
      <p:bldP spid="1049080" grpId="0"/>
      <p:bldP spid="1049081" grpId="0"/>
      <p:bldP spid="1049082" grpId="0"/>
      <p:bldP spid="1049083" grpId="0"/>
      <p:bldP spid="1049084" grpId="0"/>
      <p:bldP spid="1049085" grpId="0"/>
      <p:bldP spid="1049086" grpId="0"/>
      <p:bldP spid="1049087" grpId="0"/>
      <p:bldP spid="1049088" grpId="0"/>
      <p:bldP spid="1049089" grpId="0"/>
      <p:bldP spid="1049090" grpId="0"/>
      <p:bldP spid="1049091" grpId="0"/>
      <p:bldP spid="1049092" grpId="0"/>
      <p:bldP spid="1049093" grpId="0"/>
      <p:bldP spid="104909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99" name=""/>
        <p:cNvGrpSpPr/>
        <p:nvPr/>
      </p:nvGrpSpPr>
      <p:grpSpPr>
        <a:xfrm rot="0">
          <a:off x="0" y="0"/>
          <a:ext cx="0" cy="0"/>
          <a:chOff x="0" y="0"/>
          <a:chExt cx="0" cy="0"/>
        </a:xfrm>
      </p:grpSpPr>
      <p:sp>
        <p:nvSpPr>
          <p:cNvPr id="1049095" name="文本框 1049094"/>
          <p:cNvSpPr txBox="1"/>
          <p:nvPr/>
        </p:nvSpPr>
        <p:spPr>
          <a:xfrm>
            <a:off x="282575" y="333375"/>
            <a:ext cx="1905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4400" b="1"/>
              <a:t>副族</a:t>
            </a:r>
            <a:endParaRPr lang="zh-CN" altLang="en-US" sz="4400" b="1"/>
          </a:p>
        </p:txBody>
      </p:sp>
      <p:sp>
        <p:nvSpPr>
          <p:cNvPr id="1049096" name="文本框 1049095"/>
          <p:cNvSpPr txBox="1"/>
          <p:nvPr/>
        </p:nvSpPr>
        <p:spPr>
          <a:xfrm>
            <a:off x="1501775" y="333375"/>
            <a:ext cx="762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B</a:t>
            </a:r>
            <a:endParaRPr lang="en-US" altLang="zh-CN" sz="4400" b="1"/>
          </a:p>
        </p:txBody>
      </p:sp>
      <p:sp>
        <p:nvSpPr>
          <p:cNvPr id="1049097" name="文本框 1049096"/>
          <p:cNvSpPr txBox="1"/>
          <p:nvPr/>
        </p:nvSpPr>
        <p:spPr>
          <a:xfrm>
            <a:off x="2263775" y="333375"/>
            <a:ext cx="10668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IB</a:t>
            </a:r>
            <a:endParaRPr lang="en-US" altLang="zh-CN" sz="4400" b="1"/>
          </a:p>
        </p:txBody>
      </p:sp>
      <p:sp>
        <p:nvSpPr>
          <p:cNvPr id="1049098" name="文本框 1049097"/>
          <p:cNvSpPr txBox="1"/>
          <p:nvPr/>
        </p:nvSpPr>
        <p:spPr>
          <a:xfrm>
            <a:off x="3178175" y="257175"/>
            <a:ext cx="762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a:t>
            </a:r>
            <a:endParaRPr lang="en-US" altLang="zh-CN" sz="4400" b="1"/>
          </a:p>
        </p:txBody>
      </p:sp>
      <p:sp>
        <p:nvSpPr>
          <p:cNvPr id="1049099" name="文本框 1049098"/>
          <p:cNvSpPr txBox="1"/>
          <p:nvPr/>
        </p:nvSpPr>
        <p:spPr>
          <a:xfrm>
            <a:off x="3635375" y="333375"/>
            <a:ext cx="20574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VIIB</a:t>
            </a:r>
            <a:endParaRPr lang="en-US" altLang="zh-CN" sz="4400" b="1"/>
          </a:p>
        </p:txBody>
      </p:sp>
      <p:sp>
        <p:nvSpPr>
          <p:cNvPr id="1049100" name="文本框 1049099"/>
          <p:cNvSpPr txBox="1"/>
          <p:nvPr/>
        </p:nvSpPr>
        <p:spPr>
          <a:xfrm>
            <a:off x="5692775" y="333375"/>
            <a:ext cx="2595562"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VIII</a:t>
            </a:r>
            <a:r>
              <a:rPr lang="zh-CN" altLang="en-US" sz="4400" b="1">
                <a:solidFill>
                  <a:srgbClr val="000000"/>
                </a:solidFill>
              </a:rPr>
              <a:t>(3列</a:t>
            </a:r>
            <a:r>
              <a:rPr lang="en-US" altLang="zh-CN" sz="4400" b="1">
                <a:solidFill>
                  <a:srgbClr val="000000"/>
                </a:solidFill>
              </a:rPr>
              <a:t>)</a:t>
            </a:r>
            <a:endParaRPr lang="en-US" altLang="zh-CN" sz="4400" b="1">
              <a:solidFill>
                <a:srgbClr val="000000"/>
              </a:solidFill>
            </a:endParaRPr>
          </a:p>
        </p:txBody>
      </p:sp>
      <p:sp>
        <p:nvSpPr>
          <p:cNvPr id="1049101" name="文本框 1049100"/>
          <p:cNvSpPr txBox="1"/>
          <p:nvPr/>
        </p:nvSpPr>
        <p:spPr>
          <a:xfrm>
            <a:off x="206375" y="931862"/>
            <a:ext cx="8763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4400" b="1"/>
              <a:t>最后一个电子填入              轨道</a:t>
            </a:r>
            <a:endParaRPr lang="zh-CN" altLang="en-US" sz="4400" b="1"/>
          </a:p>
        </p:txBody>
      </p:sp>
      <p:sp>
        <p:nvSpPr>
          <p:cNvPr id="1049102" name="文本框 1049101"/>
          <p:cNvSpPr txBox="1"/>
          <p:nvPr/>
        </p:nvSpPr>
        <p:spPr>
          <a:xfrm>
            <a:off x="4854575" y="942975"/>
            <a:ext cx="25908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(n-1)d</a:t>
            </a:r>
            <a:endParaRPr lang="en-US" altLang="zh-CN" sz="4400" b="1"/>
          </a:p>
        </p:txBody>
      </p:sp>
      <p:sp>
        <p:nvSpPr>
          <p:cNvPr id="1049103" name="文本框 1049102"/>
          <p:cNvSpPr txBox="1"/>
          <p:nvPr/>
        </p:nvSpPr>
        <p:spPr>
          <a:xfrm>
            <a:off x="663575" y="2159000"/>
            <a:ext cx="14478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baseline="-25000"/>
              <a:t>24</a:t>
            </a:r>
            <a:r>
              <a:rPr lang="en-US" altLang="zh-CN" sz="4400" b="1"/>
              <a:t>Cr</a:t>
            </a:r>
            <a:endParaRPr lang="en-US" altLang="zh-CN" sz="4400" b="1"/>
          </a:p>
        </p:txBody>
      </p:sp>
      <p:sp>
        <p:nvSpPr>
          <p:cNvPr id="1049104" name="文本框 1049103"/>
          <p:cNvSpPr txBox="1"/>
          <p:nvPr/>
        </p:nvSpPr>
        <p:spPr>
          <a:xfrm>
            <a:off x="1654175" y="2159000"/>
            <a:ext cx="12192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[Ar]</a:t>
            </a:r>
            <a:endParaRPr lang="en-US" altLang="zh-CN" sz="4400" b="1"/>
          </a:p>
        </p:txBody>
      </p:sp>
      <p:sp>
        <p:nvSpPr>
          <p:cNvPr id="1049105" name="文本框 1049104"/>
          <p:cNvSpPr txBox="1"/>
          <p:nvPr/>
        </p:nvSpPr>
        <p:spPr>
          <a:xfrm>
            <a:off x="2720975" y="2235200"/>
            <a:ext cx="12192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3d</a:t>
            </a:r>
            <a:endParaRPr lang="en-US" altLang="zh-CN" sz="4400" b="1"/>
          </a:p>
        </p:txBody>
      </p:sp>
      <p:sp>
        <p:nvSpPr>
          <p:cNvPr id="1049106" name="文本框 1049105"/>
          <p:cNvSpPr txBox="1"/>
          <p:nvPr/>
        </p:nvSpPr>
        <p:spPr>
          <a:xfrm>
            <a:off x="3635375" y="2235200"/>
            <a:ext cx="762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4s</a:t>
            </a:r>
            <a:endParaRPr lang="en-US" altLang="zh-CN" sz="4400" b="1"/>
          </a:p>
        </p:txBody>
      </p:sp>
      <p:sp>
        <p:nvSpPr>
          <p:cNvPr id="1049107" name="文本框 1049106"/>
          <p:cNvSpPr txBox="1"/>
          <p:nvPr/>
        </p:nvSpPr>
        <p:spPr>
          <a:xfrm>
            <a:off x="4168775" y="2159000"/>
            <a:ext cx="6096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t>1</a:t>
            </a:r>
            <a:endParaRPr lang="en-US" altLang="zh-CN" sz="3600" b="1"/>
          </a:p>
        </p:txBody>
      </p:sp>
      <p:sp>
        <p:nvSpPr>
          <p:cNvPr id="1049108" name="文本框 1049107"/>
          <p:cNvSpPr txBox="1"/>
          <p:nvPr/>
        </p:nvSpPr>
        <p:spPr>
          <a:xfrm>
            <a:off x="3482975" y="2159000"/>
            <a:ext cx="6096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t>5</a:t>
            </a:r>
            <a:endParaRPr lang="en-US" altLang="zh-CN" sz="3600" b="1"/>
          </a:p>
        </p:txBody>
      </p:sp>
      <p:sp>
        <p:nvSpPr>
          <p:cNvPr id="1049109" name="文本框 1049108"/>
          <p:cNvSpPr txBox="1"/>
          <p:nvPr/>
        </p:nvSpPr>
        <p:spPr>
          <a:xfrm>
            <a:off x="5921375" y="2159000"/>
            <a:ext cx="762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B</a:t>
            </a:r>
            <a:endParaRPr lang="en-US" altLang="zh-CN" sz="4400" b="1"/>
          </a:p>
        </p:txBody>
      </p:sp>
      <p:sp>
        <p:nvSpPr>
          <p:cNvPr id="1049110" name="文本框 1049109"/>
          <p:cNvSpPr txBox="1"/>
          <p:nvPr/>
        </p:nvSpPr>
        <p:spPr>
          <a:xfrm>
            <a:off x="5159375" y="2159000"/>
            <a:ext cx="14478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VI</a:t>
            </a:r>
            <a:endParaRPr lang="en-US" altLang="zh-CN" sz="4400" b="1"/>
          </a:p>
        </p:txBody>
      </p:sp>
      <p:sp>
        <p:nvSpPr>
          <p:cNvPr id="1049111" name="文本框 1049110"/>
          <p:cNvSpPr txBox="1"/>
          <p:nvPr/>
        </p:nvSpPr>
        <p:spPr>
          <a:xfrm>
            <a:off x="587375" y="3314700"/>
            <a:ext cx="14478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baseline="-25000"/>
              <a:t>26</a:t>
            </a:r>
            <a:r>
              <a:rPr lang="en-US" altLang="zh-CN" sz="4400" b="1"/>
              <a:t>Fe</a:t>
            </a:r>
            <a:endParaRPr lang="en-US" altLang="zh-CN" sz="4400" b="1"/>
          </a:p>
        </p:txBody>
      </p:sp>
      <p:sp>
        <p:nvSpPr>
          <p:cNvPr id="1049112" name="文本框 1049111"/>
          <p:cNvSpPr txBox="1"/>
          <p:nvPr/>
        </p:nvSpPr>
        <p:spPr>
          <a:xfrm>
            <a:off x="1654175" y="3314700"/>
            <a:ext cx="12192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[Ar]</a:t>
            </a:r>
            <a:endParaRPr lang="en-US" altLang="zh-CN" sz="4400" b="1"/>
          </a:p>
        </p:txBody>
      </p:sp>
      <p:sp>
        <p:nvSpPr>
          <p:cNvPr id="1049113" name="文本框 1049112"/>
          <p:cNvSpPr txBox="1"/>
          <p:nvPr/>
        </p:nvSpPr>
        <p:spPr>
          <a:xfrm>
            <a:off x="2720975" y="3314700"/>
            <a:ext cx="8382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3d</a:t>
            </a:r>
            <a:endParaRPr lang="en-US" altLang="zh-CN" sz="4400" b="1"/>
          </a:p>
        </p:txBody>
      </p:sp>
      <p:sp>
        <p:nvSpPr>
          <p:cNvPr id="1049114" name="文本框 1049113"/>
          <p:cNvSpPr txBox="1"/>
          <p:nvPr/>
        </p:nvSpPr>
        <p:spPr>
          <a:xfrm>
            <a:off x="3711575" y="3314700"/>
            <a:ext cx="762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4s</a:t>
            </a:r>
            <a:endParaRPr lang="en-US" altLang="zh-CN" sz="4400" b="1"/>
          </a:p>
        </p:txBody>
      </p:sp>
      <p:sp>
        <p:nvSpPr>
          <p:cNvPr id="1049115" name="文本框 1049114"/>
          <p:cNvSpPr txBox="1"/>
          <p:nvPr/>
        </p:nvSpPr>
        <p:spPr>
          <a:xfrm>
            <a:off x="4321175" y="3101975"/>
            <a:ext cx="6096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t>2</a:t>
            </a:r>
            <a:endParaRPr lang="en-US" altLang="zh-CN" sz="3600" b="1"/>
          </a:p>
        </p:txBody>
      </p:sp>
      <p:sp>
        <p:nvSpPr>
          <p:cNvPr id="1049116" name="文本框 1049115"/>
          <p:cNvSpPr txBox="1"/>
          <p:nvPr/>
        </p:nvSpPr>
        <p:spPr>
          <a:xfrm>
            <a:off x="3406775" y="3101975"/>
            <a:ext cx="6096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t>6</a:t>
            </a:r>
            <a:endParaRPr lang="en-US" altLang="zh-CN" sz="3600" b="1"/>
          </a:p>
        </p:txBody>
      </p:sp>
      <p:sp>
        <p:nvSpPr>
          <p:cNvPr id="1049117" name="文本框 1049116"/>
          <p:cNvSpPr txBox="1"/>
          <p:nvPr/>
        </p:nvSpPr>
        <p:spPr>
          <a:xfrm>
            <a:off x="5159375" y="3314700"/>
            <a:ext cx="14478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VIII</a:t>
            </a:r>
            <a:endParaRPr lang="en-US" altLang="zh-CN" sz="4400" b="1"/>
          </a:p>
        </p:txBody>
      </p:sp>
      <p:sp>
        <p:nvSpPr>
          <p:cNvPr id="1049118" name="文本框 1049117"/>
          <p:cNvSpPr txBox="1"/>
          <p:nvPr/>
        </p:nvSpPr>
        <p:spPr>
          <a:xfrm>
            <a:off x="668337" y="4581525"/>
            <a:ext cx="14478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baseline="-25000"/>
              <a:t>30</a:t>
            </a:r>
            <a:r>
              <a:rPr lang="en-US" altLang="zh-CN" sz="4400" b="1"/>
              <a:t>Zn</a:t>
            </a:r>
            <a:endParaRPr lang="en-US" altLang="zh-CN" sz="4400" b="1"/>
          </a:p>
        </p:txBody>
      </p:sp>
      <p:sp>
        <p:nvSpPr>
          <p:cNvPr id="1049119" name="文本框 1049118"/>
          <p:cNvSpPr txBox="1"/>
          <p:nvPr/>
        </p:nvSpPr>
        <p:spPr>
          <a:xfrm>
            <a:off x="1887537" y="4581525"/>
            <a:ext cx="12192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[Ar]</a:t>
            </a:r>
            <a:endParaRPr lang="en-US" altLang="zh-CN" sz="4400" b="1"/>
          </a:p>
        </p:txBody>
      </p:sp>
      <p:sp>
        <p:nvSpPr>
          <p:cNvPr id="1049120" name="文本框 1049119"/>
          <p:cNvSpPr txBox="1"/>
          <p:nvPr/>
        </p:nvSpPr>
        <p:spPr>
          <a:xfrm>
            <a:off x="2954337" y="4657725"/>
            <a:ext cx="1143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3d</a:t>
            </a:r>
            <a:endParaRPr lang="en-US" altLang="zh-CN" sz="4400" b="1"/>
          </a:p>
        </p:txBody>
      </p:sp>
      <p:sp>
        <p:nvSpPr>
          <p:cNvPr id="1049121" name="文本框 1049120"/>
          <p:cNvSpPr txBox="1"/>
          <p:nvPr/>
        </p:nvSpPr>
        <p:spPr>
          <a:xfrm>
            <a:off x="4021137" y="4657725"/>
            <a:ext cx="762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4s</a:t>
            </a:r>
            <a:endParaRPr lang="en-US" altLang="zh-CN" sz="4400" b="1"/>
          </a:p>
        </p:txBody>
      </p:sp>
      <p:sp>
        <p:nvSpPr>
          <p:cNvPr id="1049122" name="文本框 1049121"/>
          <p:cNvSpPr txBox="1"/>
          <p:nvPr/>
        </p:nvSpPr>
        <p:spPr>
          <a:xfrm>
            <a:off x="4630737" y="4581525"/>
            <a:ext cx="609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a:t>2</a:t>
            </a:r>
            <a:endParaRPr lang="en-US" altLang="zh-CN" b="1"/>
          </a:p>
        </p:txBody>
      </p:sp>
      <p:sp>
        <p:nvSpPr>
          <p:cNvPr id="1049123" name="文本框 1049122"/>
          <p:cNvSpPr txBox="1"/>
          <p:nvPr/>
        </p:nvSpPr>
        <p:spPr>
          <a:xfrm>
            <a:off x="3563937" y="4581525"/>
            <a:ext cx="609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a:t>10</a:t>
            </a:r>
            <a:endParaRPr lang="en-US" altLang="zh-CN" b="1"/>
          </a:p>
        </p:txBody>
      </p:sp>
      <p:sp>
        <p:nvSpPr>
          <p:cNvPr id="1049124" name="文本框 1049123"/>
          <p:cNvSpPr txBox="1"/>
          <p:nvPr/>
        </p:nvSpPr>
        <p:spPr>
          <a:xfrm>
            <a:off x="6154737" y="4657725"/>
            <a:ext cx="762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B</a:t>
            </a:r>
            <a:endParaRPr lang="en-US" altLang="zh-CN" sz="4400" b="1"/>
          </a:p>
        </p:txBody>
      </p:sp>
      <p:sp>
        <p:nvSpPr>
          <p:cNvPr id="1049125" name="文本框 1049124"/>
          <p:cNvSpPr txBox="1"/>
          <p:nvPr/>
        </p:nvSpPr>
        <p:spPr>
          <a:xfrm>
            <a:off x="5316537" y="4657725"/>
            <a:ext cx="14478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II</a:t>
            </a:r>
            <a:endParaRPr lang="en-US" altLang="zh-CN" sz="4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0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0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0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0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0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1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10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10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910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910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910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910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4910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4910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04910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04911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04911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04911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04911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04911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04911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104911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104911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104911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104911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104912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104912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499"/>
                                          </p:stCondLst>
                                        </p:cTn>
                                        <p:tgtEl>
                                          <p:spTgt spid="104912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499"/>
                                          </p:stCondLst>
                                        </p:cTn>
                                        <p:tgtEl>
                                          <p:spTgt spid="104912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499"/>
                                          </p:stCondLst>
                                        </p:cTn>
                                        <p:tgtEl>
                                          <p:spTgt spid="104912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1049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095" grpId="0"/>
      <p:bldP spid="1049096" grpId="0"/>
      <p:bldP spid="1049097" grpId="0"/>
      <p:bldP spid="1049098" grpId="0"/>
      <p:bldP spid="1049099" grpId="0"/>
      <p:bldP spid="1049100" grpId="0"/>
      <p:bldP spid="1049101" grpId="0"/>
      <p:bldP spid="1049102" grpId="0"/>
      <p:bldP spid="1049103" grpId="0"/>
      <p:bldP spid="1049104" grpId="0"/>
      <p:bldP spid="1049105" grpId="0"/>
      <p:bldP spid="1049106" grpId="0"/>
      <p:bldP spid="1049107" grpId="0"/>
      <p:bldP spid="1049108" grpId="0"/>
      <p:bldP spid="1049109" grpId="0"/>
      <p:bldP spid="1049110" grpId="0"/>
      <p:bldP spid="1049111" grpId="0"/>
      <p:bldP spid="1049112" grpId="0"/>
      <p:bldP spid="1049113" grpId="0"/>
      <p:bldP spid="1049114" grpId="0"/>
      <p:bldP spid="1049115" grpId="0"/>
      <p:bldP spid="1049116" grpId="0"/>
      <p:bldP spid="1049117" grpId="0"/>
      <p:bldP spid="1049118" grpId="0"/>
      <p:bldP spid="1049119" grpId="0"/>
      <p:bldP spid="1049120" grpId="0"/>
      <p:bldP spid="1049121" grpId="0"/>
      <p:bldP spid="1049122" grpId="0"/>
      <p:bldP spid="1049123" grpId="0"/>
      <p:bldP spid="1049124" grpId="0"/>
      <p:bldP spid="104912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200" name=""/>
        <p:cNvGrpSpPr/>
        <p:nvPr/>
      </p:nvGrpSpPr>
      <p:grpSpPr>
        <a:xfrm rot="0">
          <a:off x="0" y="0"/>
          <a:ext cx="0" cy="0"/>
          <a:chOff x="0" y="0"/>
          <a:chExt cx="0" cy="0"/>
        </a:xfrm>
      </p:grpSpPr>
      <p:sp>
        <p:nvSpPr>
          <p:cNvPr id="1049126" name="文本框 1049125"/>
          <p:cNvSpPr txBox="1"/>
          <p:nvPr/>
        </p:nvSpPr>
        <p:spPr>
          <a:xfrm>
            <a:off x="395287" y="188912"/>
            <a:ext cx="8583612"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b="1">
                <a:ea typeface="黑体" panose="02010609060101010101" pitchFamily="49" charset="-122"/>
              </a:rPr>
              <a:t>三</a:t>
            </a:r>
            <a:r>
              <a:rPr lang="zh-CN" altLang="zh-CN" b="1">
                <a:ea typeface="黑体" panose="02010609060101010101" pitchFamily="49" charset="-122"/>
              </a:rPr>
              <a:t>、</a:t>
            </a:r>
            <a:r>
              <a:rPr lang="zh-CN" altLang="en-US" b="1">
                <a:ea typeface="黑体" panose="02010609060101010101" pitchFamily="49" charset="-122"/>
              </a:rPr>
              <a:t>原子的外围电子构型</a:t>
            </a:r>
            <a:r>
              <a:rPr lang="zh-CN" altLang="en-US" b="1">
                <a:solidFill>
                  <a:srgbClr val="FF0000"/>
                </a:solidFill>
                <a:ea typeface="黑体" panose="02010609060101010101" pitchFamily="49" charset="-122"/>
              </a:rPr>
              <a:t>与元素分区关系</a:t>
            </a:r>
            <a:r>
              <a:rPr lang="zh-CN" altLang="en-US" b="1">
                <a:ea typeface="黑体" panose="02010609060101010101" pitchFamily="49" charset="-122"/>
              </a:rPr>
              <a:t>▲</a:t>
            </a:r>
            <a:endParaRPr lang="zh-CN" altLang="en-US" b="1">
              <a:ea typeface="黑体" panose="02010609060101010101" pitchFamily="49" charset="-122"/>
            </a:endParaRPr>
          </a:p>
        </p:txBody>
      </p:sp>
      <p:sp>
        <p:nvSpPr>
          <p:cNvPr id="1049127" name="文本框 1049126"/>
          <p:cNvSpPr txBox="1"/>
          <p:nvPr/>
        </p:nvSpPr>
        <p:spPr>
          <a:xfrm>
            <a:off x="468312" y="4652962"/>
            <a:ext cx="10668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3600" b="1"/>
              <a:t>区</a:t>
            </a:r>
            <a:endParaRPr lang="zh-CN" altLang="en-US" sz="3600" b="1"/>
          </a:p>
        </p:txBody>
      </p:sp>
      <p:sp>
        <p:nvSpPr>
          <p:cNvPr id="1049128" name="文本框 1049127"/>
          <p:cNvSpPr txBox="1"/>
          <p:nvPr/>
        </p:nvSpPr>
        <p:spPr>
          <a:xfrm>
            <a:off x="1763712" y="4652962"/>
            <a:ext cx="70866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3600" b="1"/>
              <a:t>最后一个电子填充的轨道</a:t>
            </a:r>
            <a:endParaRPr lang="zh-CN" altLang="en-US" sz="3600" b="1"/>
          </a:p>
        </p:txBody>
      </p:sp>
      <p:sp>
        <p:nvSpPr>
          <p:cNvPr id="1049129" name="文本框 1049128"/>
          <p:cNvSpPr txBox="1"/>
          <p:nvPr/>
        </p:nvSpPr>
        <p:spPr>
          <a:xfrm>
            <a:off x="468312" y="5338762"/>
            <a:ext cx="10668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t>s</a:t>
            </a:r>
            <a:r>
              <a:rPr lang="zh-CN" altLang="en-US" sz="3600" b="1"/>
              <a:t>区</a:t>
            </a:r>
            <a:endParaRPr lang="zh-CN" altLang="en-US" sz="3600" b="1"/>
          </a:p>
        </p:txBody>
      </p:sp>
      <p:sp>
        <p:nvSpPr>
          <p:cNvPr id="1049130" name="文本框 1049129"/>
          <p:cNvSpPr txBox="1"/>
          <p:nvPr/>
        </p:nvSpPr>
        <p:spPr>
          <a:xfrm>
            <a:off x="1916112" y="5338762"/>
            <a:ext cx="10668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t>p</a:t>
            </a:r>
            <a:r>
              <a:rPr lang="zh-CN" altLang="en-US" sz="3600" b="1"/>
              <a:t>区</a:t>
            </a:r>
            <a:endParaRPr lang="zh-CN" altLang="en-US" sz="3600" b="1"/>
          </a:p>
        </p:txBody>
      </p:sp>
      <p:sp>
        <p:nvSpPr>
          <p:cNvPr id="1049131" name="文本框 1049130"/>
          <p:cNvSpPr txBox="1"/>
          <p:nvPr/>
        </p:nvSpPr>
        <p:spPr>
          <a:xfrm>
            <a:off x="3287712" y="5338762"/>
            <a:ext cx="10668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t>d</a:t>
            </a:r>
            <a:r>
              <a:rPr lang="zh-CN" altLang="en-US" sz="3600" b="1"/>
              <a:t>区</a:t>
            </a:r>
            <a:endParaRPr lang="zh-CN" altLang="en-US" sz="3600" b="1"/>
          </a:p>
        </p:txBody>
      </p:sp>
      <p:sp>
        <p:nvSpPr>
          <p:cNvPr id="1049132" name="文本框 1049131"/>
          <p:cNvSpPr txBox="1"/>
          <p:nvPr/>
        </p:nvSpPr>
        <p:spPr>
          <a:xfrm>
            <a:off x="4735512" y="5338762"/>
            <a:ext cx="12954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t>ds</a:t>
            </a:r>
            <a:r>
              <a:rPr lang="zh-CN" altLang="en-US" sz="3600" b="1"/>
              <a:t>区</a:t>
            </a:r>
            <a:endParaRPr lang="zh-CN" altLang="en-US" sz="3600" b="1"/>
          </a:p>
        </p:txBody>
      </p:sp>
      <p:sp>
        <p:nvSpPr>
          <p:cNvPr id="1049133" name="文本框 1049132"/>
          <p:cNvSpPr txBox="1"/>
          <p:nvPr/>
        </p:nvSpPr>
        <p:spPr>
          <a:xfrm>
            <a:off x="6335712" y="5338762"/>
            <a:ext cx="10668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t>f</a:t>
            </a:r>
            <a:r>
              <a:rPr lang="zh-CN" altLang="en-US" sz="3600" b="1"/>
              <a:t>区</a:t>
            </a:r>
            <a:endParaRPr lang="zh-CN" altLang="en-US" sz="3600" b="1"/>
          </a:p>
        </p:txBody>
      </p:sp>
      <p:pic>
        <p:nvPicPr>
          <p:cNvPr id="2097222" name="图片 2097221"/>
          <p:cNvPicPr/>
          <p:nvPr/>
        </p:nvPicPr>
        <p:blipFill>
          <a:blip r:embed="rId1"/>
          <a:srcRect/>
          <a:stretch>
            <a:fillRect/>
          </a:stretch>
        </p:blipFill>
        <p:spPr>
          <a:xfrm>
            <a:off x="344487" y="1085850"/>
            <a:ext cx="8634412" cy="2574925"/>
          </a:xfrm>
          <a:prstGeom prst="rect">
            <a:avLst/>
          </a:prstGeom>
          <a:noFill/>
          <a:ln>
            <a:noFill/>
          </a:ln>
        </p:spPr>
      </p:pic>
      <p:pic>
        <p:nvPicPr>
          <p:cNvPr id="2097223" name="图片 2097222"/>
          <p:cNvPicPr/>
          <p:nvPr/>
        </p:nvPicPr>
        <p:blipFill>
          <a:blip r:embed="rId2"/>
          <a:srcRect/>
          <a:stretch>
            <a:fillRect/>
          </a:stretch>
        </p:blipFill>
        <p:spPr>
          <a:xfrm>
            <a:off x="968375" y="3706812"/>
            <a:ext cx="7227887" cy="6905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1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1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1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1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1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1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27" grpId="0"/>
      <p:bldP spid="1049128" grpId="0"/>
      <p:bldP spid="1049129" grpId="0"/>
      <p:bldP spid="1049130" grpId="0"/>
      <p:bldP spid="1049131" grpId="0"/>
      <p:bldP spid="1049132" grpId="0"/>
      <p:bldP spid="104913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201" name=""/>
        <p:cNvGrpSpPr/>
        <p:nvPr/>
      </p:nvGrpSpPr>
      <p:grpSpPr>
        <a:xfrm rot="0">
          <a:off x="0" y="0"/>
          <a:ext cx="0" cy="0"/>
          <a:chOff x="0" y="0"/>
          <a:chExt cx="0" cy="0"/>
        </a:xfrm>
      </p:grpSpPr>
      <p:sp>
        <p:nvSpPr>
          <p:cNvPr id="1049134" name="文本框 1049133"/>
          <p:cNvSpPr txBox="1"/>
          <p:nvPr/>
        </p:nvSpPr>
        <p:spPr>
          <a:xfrm>
            <a:off x="395287" y="188912"/>
            <a:ext cx="8583612"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b="1">
                <a:ea typeface="黑体" panose="02010609060101010101" pitchFamily="49" charset="-122"/>
              </a:rPr>
              <a:t>三</a:t>
            </a:r>
            <a:r>
              <a:rPr lang="zh-CN" altLang="zh-CN" b="1">
                <a:ea typeface="黑体" panose="02010609060101010101" pitchFamily="49" charset="-122"/>
              </a:rPr>
              <a:t>、</a:t>
            </a:r>
            <a:r>
              <a:rPr lang="zh-CN" altLang="en-US" b="1">
                <a:ea typeface="黑体" panose="02010609060101010101" pitchFamily="49" charset="-122"/>
              </a:rPr>
              <a:t>原子的外围电子构型</a:t>
            </a:r>
            <a:r>
              <a:rPr lang="zh-CN" altLang="en-US" b="1">
                <a:solidFill>
                  <a:srgbClr val="FF0000"/>
                </a:solidFill>
                <a:ea typeface="黑体" panose="02010609060101010101" pitchFamily="49" charset="-122"/>
              </a:rPr>
              <a:t>与元素分区关系</a:t>
            </a:r>
            <a:r>
              <a:rPr lang="zh-CN" altLang="en-US" b="1">
                <a:ea typeface="黑体" panose="02010609060101010101" pitchFamily="49" charset="-122"/>
              </a:rPr>
              <a:t>▲</a:t>
            </a:r>
            <a:endParaRPr lang="zh-CN" altLang="en-US" b="1">
              <a:ea typeface="黑体" panose="02010609060101010101" pitchFamily="49" charset="-122"/>
            </a:endParaRPr>
          </a:p>
        </p:txBody>
      </p:sp>
      <p:graphicFrame>
        <p:nvGraphicFramePr>
          <p:cNvPr id="4194309" name="表格 4194308"/>
          <p:cNvGraphicFramePr/>
          <p:nvPr/>
        </p:nvGraphicFramePr>
        <p:xfrm>
          <a:off x="323850" y="3829050"/>
          <a:ext cx="8688388" cy="2913062"/>
        </p:xfrm>
        <a:graphic>
          <a:graphicData uri="http://schemas.openxmlformats.org/drawingml/2006/table">
            <a:tbl>
              <a:tblPr/>
              <a:tblGrid>
                <a:gridCol w="695325"/>
                <a:gridCol w="2663825"/>
                <a:gridCol w="1944687"/>
                <a:gridCol w="3384550"/>
              </a:tblGrid>
              <a:tr h="396874">
                <a:tc>
                  <a:txBody>
                    <a:bodyPr/>
                    <a:p>
                      <a:pPr lvl="0" algn="ctr" eaLnBrk="1" latinLnBrk="1" hangingPunct="1">
                        <a:spcBef>
                          <a:spcPct val="20000"/>
                        </a:spcBef>
                      </a:pPr>
                      <a:r>
                        <a:rPr lang="zh-CN" altLang="en-US" sz="2000" b="1">
                          <a:solidFill>
                            <a:schemeClr val="dk1"/>
                          </a:solidFill>
                          <a:ea typeface="黑体" panose="02010609060101010101" pitchFamily="49" charset="-122"/>
                        </a:rPr>
                        <a:t>分区</a:t>
                      </a:r>
                      <a:endParaRPr lang="zh-CN" altLang="en-US" sz="2000" b="1">
                        <a:solidFill>
                          <a:schemeClr val="dk1"/>
                        </a:solidFill>
                        <a:ea typeface="黑体" panose="02010609060101010101" pitchFamily="49" charset="-122"/>
                      </a:endParaRPr>
                    </a:p>
                  </a:txBody>
                  <a:tcPr marT="45730" marB="45730" vert="horz" anchor="t">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zh-CN" altLang="en-US" sz="2000" b="1">
                          <a:solidFill>
                            <a:schemeClr val="dk1"/>
                          </a:solidFill>
                          <a:ea typeface="黑体" panose="02010609060101010101" pitchFamily="49" charset="-122"/>
                        </a:rPr>
                        <a:t>外围价层电子构型</a:t>
                      </a:r>
                      <a:endParaRPr lang="zh-CN" altLang="en-US" sz="2000" b="1">
                        <a:solidFill>
                          <a:schemeClr val="dk1"/>
                        </a:solidFill>
                        <a:ea typeface="黑体" panose="02010609060101010101" pitchFamily="49" charset="-122"/>
                      </a:endParaRPr>
                    </a:p>
                  </a:txBody>
                  <a:tcPr marT="45730" marB="45730" vert="horz" anchor="t">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zh-CN" altLang="en-US" sz="2000" b="1">
                          <a:solidFill>
                            <a:schemeClr val="dk1"/>
                          </a:solidFill>
                          <a:ea typeface="黑体" panose="02010609060101010101" pitchFamily="49" charset="-122"/>
                        </a:rPr>
                        <a:t>包括元素</a:t>
                      </a:r>
                      <a:endParaRPr lang="zh-CN" altLang="en-US" sz="2000" b="1">
                        <a:solidFill>
                          <a:schemeClr val="dk1"/>
                        </a:solidFill>
                        <a:ea typeface="黑体" panose="02010609060101010101" pitchFamily="49" charset="-122"/>
                      </a:endParaRPr>
                    </a:p>
                  </a:txBody>
                  <a:tcPr marT="45730" marB="45730" vert="horz" anchor="t">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zh-CN" altLang="en-US" sz="2000" b="1">
                          <a:solidFill>
                            <a:schemeClr val="dk1"/>
                          </a:solidFill>
                          <a:ea typeface="黑体" panose="02010609060101010101" pitchFamily="49" charset="-122"/>
                        </a:rPr>
                        <a:t>元素性质</a:t>
                      </a:r>
                      <a:endParaRPr lang="zh-CN" altLang="en-US" sz="2000" b="1">
                        <a:solidFill>
                          <a:schemeClr val="dk1"/>
                        </a:solidFill>
                        <a:ea typeface="黑体" panose="02010609060101010101" pitchFamily="49" charset="-122"/>
                      </a:endParaRPr>
                    </a:p>
                  </a:txBody>
                  <a:tcPr marT="45730" marB="45730" vert="horz" anchor="t">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r>
              <a:tr h="507999">
                <a:tc>
                  <a:txBody>
                    <a:bodyPr/>
                    <a:p>
                      <a:pPr lvl="0" algn="l" eaLnBrk="1" latinLnBrk="1" hangingPunct="1">
                        <a:spcBef>
                          <a:spcPct val="20000"/>
                        </a:spcBef>
                      </a:pPr>
                      <a:r>
                        <a:rPr lang="en-US" altLang="zh-CN" sz="2000" b="1" i="1">
                          <a:solidFill>
                            <a:schemeClr val="dk1"/>
                          </a:solidFill>
                          <a:ea typeface="黑体" panose="02010609060101010101" pitchFamily="49" charset="-122"/>
                        </a:rPr>
                        <a:t>s</a:t>
                      </a:r>
                      <a:endParaRPr lang="en-US" altLang="zh-CN" sz="2000" b="1" i="1">
                        <a:solidFill>
                          <a:schemeClr val="dk1"/>
                        </a:solidFill>
                        <a:ea typeface="黑体" panose="02010609060101010101" pitchFamily="49" charset="-122"/>
                      </a:endParaRPr>
                    </a:p>
                  </a:txBody>
                  <a:tcPr marL="90000" marR="90000" marT="46810" marB="46810" vert="horz" anchor="ctr" anchorCtr="1">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en-US" altLang="zh-CN" sz="2000" b="1" i="1">
                          <a:solidFill>
                            <a:schemeClr val="dk1"/>
                          </a:solidFill>
                          <a:ea typeface="黑体" panose="02010609060101010101" pitchFamily="49" charset="-122"/>
                        </a:rPr>
                        <a:t>ns</a:t>
                      </a:r>
                      <a:r>
                        <a:rPr lang="en-US" altLang="zh-CN" sz="2000" b="1" i="1" baseline="30000">
                          <a:solidFill>
                            <a:schemeClr val="dk1"/>
                          </a:solidFill>
                          <a:ea typeface="黑体" panose="02010609060101010101" pitchFamily="49" charset="-122"/>
                        </a:rPr>
                        <a:t>1~2</a:t>
                      </a:r>
                      <a:endParaRPr lang="en-US" altLang="zh-CN" sz="2000" b="1" i="1" baseline="30000">
                        <a:solidFill>
                          <a:schemeClr val="dk1"/>
                        </a:solidFill>
                        <a:ea typeface="黑体" panose="02010609060101010101" pitchFamily="49" charset="-122"/>
                      </a:endParaRPr>
                    </a:p>
                  </a:txBody>
                  <a:tcPr marT="45730" marB="45730"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en-US" altLang="zh-CN" sz="2000" b="1">
                          <a:solidFill>
                            <a:schemeClr val="dk1"/>
                          </a:solidFill>
                          <a:ea typeface="黑体" panose="02010609060101010101" pitchFamily="49" charset="-122"/>
                        </a:rPr>
                        <a:t>IA,IIA</a:t>
                      </a:r>
                      <a:endParaRPr lang="en-US" altLang="zh-CN" sz="2000" b="1">
                        <a:solidFill>
                          <a:schemeClr val="dk1"/>
                        </a:solidFill>
                        <a:ea typeface="黑体" panose="02010609060101010101" pitchFamily="49" charset="-122"/>
                      </a:endParaRPr>
                    </a:p>
                  </a:txBody>
                  <a:tcPr marT="45730" marB="45730"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zh-CN" altLang="en-US" sz="2000" b="1">
                          <a:solidFill>
                            <a:schemeClr val="dk1"/>
                          </a:solidFill>
                          <a:ea typeface="黑体" panose="02010609060101010101" pitchFamily="49" charset="-122"/>
                        </a:rPr>
                        <a:t>除</a:t>
                      </a:r>
                      <a:r>
                        <a:rPr lang="en-US" altLang="zh-CN" sz="2000" b="1">
                          <a:solidFill>
                            <a:schemeClr val="dk1"/>
                          </a:solidFill>
                          <a:ea typeface="黑体" panose="02010609060101010101" pitchFamily="49" charset="-122"/>
                        </a:rPr>
                        <a:t>H</a:t>
                      </a:r>
                      <a:r>
                        <a:rPr lang="zh-CN" altLang="en-US" sz="2000" b="1">
                          <a:solidFill>
                            <a:schemeClr val="dk1"/>
                          </a:solidFill>
                          <a:ea typeface="黑体" panose="02010609060101010101" pitchFamily="49" charset="-122"/>
                        </a:rPr>
                        <a:t>外均为活泼金属</a:t>
                      </a:r>
                      <a:r>
                        <a:rPr lang="en-US" altLang="zh-CN" sz="2000" b="1">
                          <a:solidFill>
                            <a:schemeClr val="dk1"/>
                          </a:solidFill>
                          <a:ea typeface="黑体" panose="02010609060101010101" pitchFamily="49" charset="-122"/>
                        </a:rPr>
                        <a:t>,+1~+2</a:t>
                      </a:r>
                      <a:endParaRPr lang="en-US" altLang="zh-CN" sz="2000" b="1">
                        <a:solidFill>
                          <a:schemeClr val="dk1"/>
                        </a:solidFill>
                        <a:ea typeface="黑体" panose="02010609060101010101" pitchFamily="49" charset="-122"/>
                      </a:endParaRPr>
                    </a:p>
                  </a:txBody>
                  <a:tcPr marT="45730" marB="45730"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433387">
                <a:tc>
                  <a:txBody>
                    <a:bodyPr/>
                    <a:p>
                      <a:pPr lvl="0" algn="l" eaLnBrk="1" latinLnBrk="1" hangingPunct="1">
                        <a:spcBef>
                          <a:spcPct val="20000"/>
                        </a:spcBef>
                      </a:pPr>
                      <a:r>
                        <a:rPr lang="en-US" altLang="zh-CN" sz="2000" b="1" i="1">
                          <a:solidFill>
                            <a:schemeClr val="dk1"/>
                          </a:solidFill>
                          <a:ea typeface="黑体" panose="02010609060101010101" pitchFamily="49" charset="-122"/>
                        </a:rPr>
                        <a:t>p</a:t>
                      </a:r>
                      <a:endParaRPr lang="en-US" altLang="zh-CN" sz="2000" b="1" i="1">
                        <a:solidFill>
                          <a:schemeClr val="dk1"/>
                        </a:solidFill>
                        <a:ea typeface="黑体" panose="02010609060101010101" pitchFamily="49" charset="-122"/>
                      </a:endParaRPr>
                    </a:p>
                  </a:txBody>
                  <a:tcPr marL="90000" marR="90000" marT="46810" marB="46810" vert="horz" anchor="ctr" anchorCtr="1">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en-US" altLang="zh-CN" sz="2000" b="1" i="1">
                          <a:solidFill>
                            <a:schemeClr val="dk1"/>
                          </a:solidFill>
                          <a:ea typeface="黑体" panose="02010609060101010101" pitchFamily="49" charset="-122"/>
                        </a:rPr>
                        <a:t>ns</a:t>
                      </a:r>
                      <a:r>
                        <a:rPr lang="en-US" altLang="zh-CN" sz="2000" b="1" i="1" baseline="30000">
                          <a:solidFill>
                            <a:schemeClr val="dk1"/>
                          </a:solidFill>
                          <a:ea typeface="黑体" panose="02010609060101010101" pitchFamily="49" charset="-122"/>
                        </a:rPr>
                        <a:t>2</a:t>
                      </a:r>
                      <a:r>
                        <a:rPr lang="en-US" altLang="zh-CN" sz="2000" b="1" i="1">
                          <a:solidFill>
                            <a:schemeClr val="dk1"/>
                          </a:solidFill>
                          <a:ea typeface="黑体" panose="02010609060101010101" pitchFamily="49" charset="-122"/>
                        </a:rPr>
                        <a:t>np</a:t>
                      </a:r>
                      <a:r>
                        <a:rPr lang="en-US" altLang="zh-CN" sz="2000" b="1" i="1" baseline="30000">
                          <a:solidFill>
                            <a:schemeClr val="dk1"/>
                          </a:solidFill>
                          <a:ea typeface="黑体" panose="02010609060101010101" pitchFamily="49" charset="-122"/>
                        </a:rPr>
                        <a:t>0~6</a:t>
                      </a:r>
                      <a:endParaRPr lang="en-US" altLang="zh-CN" sz="2000" b="1" i="1" baseline="30000">
                        <a:solidFill>
                          <a:schemeClr val="dk1"/>
                        </a:solidFill>
                        <a:ea typeface="黑体" panose="02010609060101010101" pitchFamily="49" charset="-122"/>
                      </a:endParaRPr>
                    </a:p>
                  </a:txBody>
                  <a:tcPr marT="45730" marB="45730"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en-US" altLang="zh-CN" sz="2000" b="1">
                          <a:solidFill>
                            <a:schemeClr val="dk1"/>
                          </a:solidFill>
                          <a:ea typeface="黑体" panose="02010609060101010101" pitchFamily="49" charset="-122"/>
                        </a:rPr>
                        <a:t>IIIA~VIIA,0</a:t>
                      </a:r>
                      <a:endParaRPr lang="en-US" altLang="zh-CN" sz="2000" b="1">
                        <a:solidFill>
                          <a:schemeClr val="dk1"/>
                        </a:solidFill>
                        <a:ea typeface="黑体" panose="02010609060101010101" pitchFamily="49" charset="-122"/>
                      </a:endParaRPr>
                    </a:p>
                  </a:txBody>
                  <a:tcPr marT="45730" marB="45730"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zh-CN" altLang="en-US" sz="2000" b="1">
                          <a:solidFill>
                            <a:schemeClr val="dk1"/>
                          </a:solidFill>
                          <a:ea typeface="黑体" panose="02010609060101010101" pitchFamily="49" charset="-122"/>
                        </a:rPr>
                        <a:t>多为非金属</a:t>
                      </a:r>
                      <a:r>
                        <a:rPr lang="en-US" altLang="zh-CN" sz="2000" b="1">
                          <a:solidFill>
                            <a:schemeClr val="dk1"/>
                          </a:solidFill>
                          <a:ea typeface="黑体" panose="02010609060101010101" pitchFamily="49" charset="-122"/>
                        </a:rPr>
                        <a:t>;+3~+7,-(8-</a:t>
                      </a:r>
                      <a:r>
                        <a:rPr lang="zh-CN" altLang="en-US" sz="2000" b="1">
                          <a:solidFill>
                            <a:schemeClr val="dk1"/>
                          </a:solidFill>
                          <a:ea typeface="黑体" panose="02010609060101010101" pitchFamily="49" charset="-122"/>
                        </a:rPr>
                        <a:t>族序</a:t>
                      </a:r>
                      <a:r>
                        <a:rPr lang="en-US" altLang="zh-CN" sz="2000" b="1">
                          <a:solidFill>
                            <a:schemeClr val="dk1"/>
                          </a:solidFill>
                          <a:ea typeface="黑体" panose="02010609060101010101" pitchFamily="49" charset="-122"/>
                        </a:rPr>
                        <a:t>)</a:t>
                      </a:r>
                      <a:endParaRPr lang="en-US" altLang="zh-CN" sz="2000" b="1">
                        <a:solidFill>
                          <a:schemeClr val="dk1"/>
                        </a:solidFill>
                        <a:ea typeface="黑体" panose="02010609060101010101" pitchFamily="49" charset="-122"/>
                      </a:endParaRPr>
                    </a:p>
                  </a:txBody>
                  <a:tcPr marT="45730" marB="45730"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517524">
                <a:tc>
                  <a:txBody>
                    <a:bodyPr/>
                    <a:p>
                      <a:pPr lvl="0" algn="l" eaLnBrk="1" latinLnBrk="1" hangingPunct="1">
                        <a:spcBef>
                          <a:spcPct val="20000"/>
                        </a:spcBef>
                      </a:pPr>
                      <a:r>
                        <a:rPr lang="en-US" altLang="zh-CN" sz="2000" b="1" i="1">
                          <a:solidFill>
                            <a:schemeClr val="dk1"/>
                          </a:solidFill>
                          <a:ea typeface="黑体" panose="02010609060101010101" pitchFamily="49" charset="-122"/>
                        </a:rPr>
                        <a:t>d</a:t>
                      </a:r>
                      <a:endParaRPr lang="en-US" altLang="zh-CN" sz="2000" b="1" i="1">
                        <a:solidFill>
                          <a:schemeClr val="dk1"/>
                        </a:solidFill>
                        <a:ea typeface="黑体" panose="02010609060101010101" pitchFamily="49" charset="-122"/>
                      </a:endParaRPr>
                    </a:p>
                  </a:txBody>
                  <a:tcPr marL="90000" marR="90000" marT="46810" marB="46810" vert="horz" anchor="ctr" anchorCtr="1">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en-US" altLang="zh-CN" sz="2000" b="1">
                          <a:solidFill>
                            <a:schemeClr val="dk1"/>
                          </a:solidFill>
                          <a:ea typeface="黑体" panose="02010609060101010101" pitchFamily="49" charset="-122"/>
                        </a:rPr>
                        <a:t>(</a:t>
                      </a:r>
                      <a:r>
                        <a:rPr lang="en-US" altLang="zh-CN" sz="2000" b="1" i="1">
                          <a:solidFill>
                            <a:schemeClr val="dk1"/>
                          </a:solidFill>
                          <a:ea typeface="黑体" panose="02010609060101010101" pitchFamily="49" charset="-122"/>
                        </a:rPr>
                        <a:t>n-1</a:t>
                      </a:r>
                      <a:r>
                        <a:rPr lang="en-US" altLang="zh-CN" sz="2000" b="1">
                          <a:solidFill>
                            <a:schemeClr val="dk1"/>
                          </a:solidFill>
                          <a:ea typeface="黑体" panose="02010609060101010101" pitchFamily="49" charset="-122"/>
                        </a:rPr>
                        <a:t>)</a:t>
                      </a:r>
                      <a:r>
                        <a:rPr lang="en-US" altLang="zh-CN" sz="2000" b="1" i="1">
                          <a:solidFill>
                            <a:schemeClr val="dk1"/>
                          </a:solidFill>
                          <a:ea typeface="黑体" panose="02010609060101010101" pitchFamily="49" charset="-122"/>
                        </a:rPr>
                        <a:t>d</a:t>
                      </a:r>
                      <a:r>
                        <a:rPr lang="en-US" altLang="zh-CN" sz="2000" b="1" i="1" baseline="30000">
                          <a:solidFill>
                            <a:schemeClr val="dk1"/>
                          </a:solidFill>
                          <a:ea typeface="黑体" panose="02010609060101010101" pitchFamily="49" charset="-122"/>
                        </a:rPr>
                        <a:t>1~9</a:t>
                      </a:r>
                      <a:r>
                        <a:rPr lang="en-US" altLang="zh-CN" sz="2000" b="1" i="1">
                          <a:solidFill>
                            <a:schemeClr val="dk1"/>
                          </a:solidFill>
                          <a:ea typeface="黑体" panose="02010609060101010101" pitchFamily="49" charset="-122"/>
                        </a:rPr>
                        <a:t>ns</a:t>
                      </a:r>
                      <a:r>
                        <a:rPr lang="en-US" altLang="zh-CN" sz="2000" b="1" i="1" baseline="30000">
                          <a:solidFill>
                            <a:schemeClr val="dk1"/>
                          </a:solidFill>
                          <a:ea typeface="黑体" panose="02010609060101010101" pitchFamily="49" charset="-122"/>
                        </a:rPr>
                        <a:t>1~2</a:t>
                      </a:r>
                      <a:endParaRPr lang="en-US" altLang="zh-CN" sz="2000" b="1" i="1" baseline="30000">
                        <a:solidFill>
                          <a:schemeClr val="dk1"/>
                        </a:solidFill>
                        <a:ea typeface="黑体" panose="02010609060101010101" pitchFamily="49" charset="-122"/>
                      </a:endParaRPr>
                    </a:p>
                  </a:txBody>
                  <a:tcPr marT="45730" marB="45730"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en-US" altLang="zh-CN" sz="2000" b="1">
                          <a:solidFill>
                            <a:schemeClr val="dk1"/>
                          </a:solidFill>
                          <a:ea typeface="黑体" panose="02010609060101010101" pitchFamily="49" charset="-122"/>
                        </a:rPr>
                        <a:t>IIIB~VIIB,VIII</a:t>
                      </a:r>
                      <a:endParaRPr lang="en-US" altLang="zh-CN" sz="2000" b="1">
                        <a:solidFill>
                          <a:schemeClr val="dk1"/>
                        </a:solidFill>
                        <a:ea typeface="黑体" panose="02010609060101010101" pitchFamily="49" charset="-122"/>
                      </a:endParaRPr>
                    </a:p>
                  </a:txBody>
                  <a:tcPr marT="45730" marB="45730"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zh-CN" altLang="en-US" sz="2000" b="1">
                          <a:solidFill>
                            <a:schemeClr val="dk1"/>
                          </a:solidFill>
                          <a:ea typeface="黑体" panose="02010609060101010101" pitchFamily="49" charset="-122"/>
                        </a:rPr>
                        <a:t>均为金属</a:t>
                      </a:r>
                      <a:r>
                        <a:rPr lang="en-US" altLang="zh-CN" sz="2000" b="1">
                          <a:solidFill>
                            <a:schemeClr val="dk1"/>
                          </a:solidFill>
                          <a:ea typeface="黑体" panose="02010609060101010101" pitchFamily="49" charset="-122"/>
                        </a:rPr>
                        <a:t>,  </a:t>
                      </a:r>
                      <a:r>
                        <a:rPr lang="zh-CN" altLang="en-US" sz="2000" b="1">
                          <a:solidFill>
                            <a:schemeClr val="dk1"/>
                          </a:solidFill>
                          <a:ea typeface="黑体" panose="02010609060101010101" pitchFamily="49" charset="-122"/>
                        </a:rPr>
                        <a:t>称过渡元素</a:t>
                      </a:r>
                      <a:endParaRPr lang="zh-CN" altLang="en-US" sz="2000" b="1">
                        <a:solidFill>
                          <a:schemeClr val="dk1"/>
                        </a:solidFill>
                        <a:ea typeface="黑体" panose="02010609060101010101" pitchFamily="49" charset="-122"/>
                      </a:endParaRPr>
                    </a:p>
                  </a:txBody>
                  <a:tcPr marT="45730" marB="45730"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528637">
                <a:tc>
                  <a:txBody>
                    <a:bodyPr/>
                    <a:p>
                      <a:pPr lvl="0" algn="l" eaLnBrk="1" latinLnBrk="1" hangingPunct="1">
                        <a:spcBef>
                          <a:spcPct val="20000"/>
                        </a:spcBef>
                      </a:pPr>
                      <a:r>
                        <a:rPr lang="en-US" altLang="zh-CN" sz="2000" b="1" i="1">
                          <a:solidFill>
                            <a:schemeClr val="dk1"/>
                          </a:solidFill>
                          <a:ea typeface="黑体" panose="02010609060101010101" pitchFamily="49" charset="-122"/>
                        </a:rPr>
                        <a:t>ds</a:t>
                      </a:r>
                      <a:endParaRPr lang="en-US" altLang="zh-CN" sz="2000" b="1" i="1">
                        <a:solidFill>
                          <a:schemeClr val="dk1"/>
                        </a:solidFill>
                        <a:ea typeface="黑体" panose="02010609060101010101" pitchFamily="49" charset="-122"/>
                      </a:endParaRPr>
                    </a:p>
                  </a:txBody>
                  <a:tcPr marL="90000" marR="90000" marT="46810" marB="46810" vert="horz" anchor="ctr" anchorCtr="1">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en-US" altLang="zh-CN" sz="2000" b="1">
                          <a:solidFill>
                            <a:schemeClr val="dk1"/>
                          </a:solidFill>
                          <a:ea typeface="黑体" panose="02010609060101010101" pitchFamily="49" charset="-122"/>
                        </a:rPr>
                        <a:t>(</a:t>
                      </a:r>
                      <a:r>
                        <a:rPr lang="en-US" altLang="zh-CN" sz="2000" b="1" i="1">
                          <a:solidFill>
                            <a:schemeClr val="dk1"/>
                          </a:solidFill>
                          <a:ea typeface="黑体" panose="02010609060101010101" pitchFamily="49" charset="-122"/>
                        </a:rPr>
                        <a:t>n-1</a:t>
                      </a:r>
                      <a:r>
                        <a:rPr lang="en-US" altLang="zh-CN" sz="2000" b="1">
                          <a:solidFill>
                            <a:schemeClr val="dk1"/>
                          </a:solidFill>
                          <a:ea typeface="黑体" panose="02010609060101010101" pitchFamily="49" charset="-122"/>
                        </a:rPr>
                        <a:t>)</a:t>
                      </a:r>
                      <a:r>
                        <a:rPr lang="en-US" altLang="zh-CN" sz="2000" b="1" i="1">
                          <a:solidFill>
                            <a:srgbClr val="FF0000"/>
                          </a:solidFill>
                          <a:ea typeface="黑体" panose="02010609060101010101" pitchFamily="49" charset="-122"/>
                        </a:rPr>
                        <a:t>d</a:t>
                      </a:r>
                      <a:r>
                        <a:rPr lang="en-US" altLang="zh-CN" sz="2000" b="1" i="1" baseline="30000">
                          <a:solidFill>
                            <a:srgbClr val="FF0000"/>
                          </a:solidFill>
                          <a:ea typeface="黑体" panose="02010609060101010101" pitchFamily="49" charset="-122"/>
                        </a:rPr>
                        <a:t>10</a:t>
                      </a:r>
                      <a:r>
                        <a:rPr lang="en-US" altLang="zh-CN" sz="2000" b="1" i="1">
                          <a:solidFill>
                            <a:schemeClr val="dk1"/>
                          </a:solidFill>
                          <a:ea typeface="黑体" panose="02010609060101010101" pitchFamily="49" charset="-122"/>
                        </a:rPr>
                        <a:t>ns</a:t>
                      </a:r>
                      <a:r>
                        <a:rPr lang="en-US" altLang="zh-CN" sz="2000" b="1" i="1" baseline="30000">
                          <a:solidFill>
                            <a:schemeClr val="dk1"/>
                          </a:solidFill>
                          <a:ea typeface="黑体" panose="02010609060101010101" pitchFamily="49" charset="-122"/>
                        </a:rPr>
                        <a:t>1~2</a:t>
                      </a:r>
                      <a:endParaRPr lang="en-US" altLang="zh-CN" sz="2000" b="1" i="1" baseline="30000">
                        <a:solidFill>
                          <a:schemeClr val="dk1"/>
                        </a:solidFill>
                        <a:ea typeface="黑体" panose="02010609060101010101" pitchFamily="49" charset="-122"/>
                      </a:endParaRPr>
                    </a:p>
                  </a:txBody>
                  <a:tcPr marT="45730" marB="45730"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en-US" altLang="zh-CN" sz="2000" b="1">
                          <a:solidFill>
                            <a:schemeClr val="dk1"/>
                          </a:solidFill>
                          <a:ea typeface="黑体" panose="02010609060101010101" pitchFamily="49" charset="-122"/>
                        </a:rPr>
                        <a:t>IB~IIB</a:t>
                      </a:r>
                      <a:endParaRPr lang="en-US" altLang="zh-CN" sz="2000" b="1">
                        <a:solidFill>
                          <a:schemeClr val="dk1"/>
                        </a:solidFill>
                        <a:ea typeface="黑体" panose="02010609060101010101" pitchFamily="49" charset="-122"/>
                      </a:endParaRPr>
                    </a:p>
                  </a:txBody>
                  <a:tcPr marT="45730" marB="45730"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zh-CN" altLang="en-US" sz="2000" b="1">
                          <a:solidFill>
                            <a:schemeClr val="dk1"/>
                          </a:solidFill>
                          <a:ea typeface="黑体" panose="02010609060101010101" pitchFamily="49" charset="-122"/>
                        </a:rPr>
                        <a:t>均为金属</a:t>
                      </a:r>
                      <a:r>
                        <a:rPr lang="en-US" altLang="zh-CN" sz="2000" b="1">
                          <a:solidFill>
                            <a:schemeClr val="dk1"/>
                          </a:solidFill>
                          <a:ea typeface="黑体" panose="02010609060101010101" pitchFamily="49" charset="-122"/>
                        </a:rPr>
                        <a:t>,+1~+2</a:t>
                      </a:r>
                      <a:endParaRPr lang="en-US" altLang="zh-CN" sz="2000" b="1">
                        <a:solidFill>
                          <a:schemeClr val="dk1"/>
                        </a:solidFill>
                        <a:ea typeface="黑体" panose="02010609060101010101" pitchFamily="49" charset="-122"/>
                      </a:endParaRPr>
                    </a:p>
                  </a:txBody>
                  <a:tcPr marT="45730" marB="45730"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528637">
                <a:tc>
                  <a:txBody>
                    <a:bodyPr/>
                    <a:p>
                      <a:pPr lvl="0" algn="l" eaLnBrk="1" latinLnBrk="1" hangingPunct="1">
                        <a:spcBef>
                          <a:spcPct val="20000"/>
                        </a:spcBef>
                      </a:pPr>
                      <a:r>
                        <a:rPr lang="en-US" altLang="zh-CN" sz="2000" b="1" i="1">
                          <a:solidFill>
                            <a:schemeClr val="dk1"/>
                          </a:solidFill>
                          <a:ea typeface="黑体" panose="02010609060101010101" pitchFamily="49" charset="-122"/>
                        </a:rPr>
                        <a:t>f</a:t>
                      </a:r>
                      <a:endParaRPr lang="en-US" altLang="zh-CN" sz="2000" b="1" i="1">
                        <a:solidFill>
                          <a:schemeClr val="dk1"/>
                        </a:solidFill>
                        <a:ea typeface="黑体" panose="02010609060101010101" pitchFamily="49" charset="-122"/>
                      </a:endParaRPr>
                    </a:p>
                  </a:txBody>
                  <a:tcPr marL="90000" marR="90000" marT="46810" marB="46810" vert="horz" anchor="ctr" anchorCtr="1">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lvl="0" algn="l" eaLnBrk="1" latinLnBrk="1" hangingPunct="1">
                        <a:spcBef>
                          <a:spcPct val="20000"/>
                        </a:spcBef>
                      </a:pPr>
                      <a:r>
                        <a:rPr lang="en-US" altLang="zh-CN" sz="2000" b="1">
                          <a:solidFill>
                            <a:schemeClr val="dk1"/>
                          </a:solidFill>
                          <a:ea typeface="黑体" panose="02010609060101010101" pitchFamily="49" charset="-122"/>
                        </a:rPr>
                        <a:t>(</a:t>
                      </a:r>
                      <a:r>
                        <a:rPr lang="en-US" altLang="zh-CN" sz="2000" b="1" i="1">
                          <a:solidFill>
                            <a:schemeClr val="dk1"/>
                          </a:solidFill>
                          <a:ea typeface="黑体" panose="02010609060101010101" pitchFamily="49" charset="-122"/>
                        </a:rPr>
                        <a:t>n-2</a:t>
                      </a:r>
                      <a:r>
                        <a:rPr lang="en-US" altLang="zh-CN" sz="2000" b="1">
                          <a:solidFill>
                            <a:schemeClr val="dk1"/>
                          </a:solidFill>
                          <a:ea typeface="黑体" panose="02010609060101010101" pitchFamily="49" charset="-122"/>
                        </a:rPr>
                        <a:t>)</a:t>
                      </a:r>
                      <a:r>
                        <a:rPr lang="en-US" altLang="zh-CN" sz="2000" b="1" i="1">
                          <a:solidFill>
                            <a:schemeClr val="dk1"/>
                          </a:solidFill>
                          <a:ea typeface="黑体" panose="02010609060101010101" pitchFamily="49" charset="-122"/>
                        </a:rPr>
                        <a:t>f</a:t>
                      </a:r>
                      <a:r>
                        <a:rPr lang="en-US" altLang="zh-CN" sz="2000" b="1" i="1" baseline="30000">
                          <a:solidFill>
                            <a:schemeClr val="dk1"/>
                          </a:solidFill>
                          <a:ea typeface="黑体" panose="02010609060101010101" pitchFamily="49" charset="-122"/>
                        </a:rPr>
                        <a:t>1~14</a:t>
                      </a:r>
                      <a:r>
                        <a:rPr lang="en-US" altLang="zh-CN" sz="2000" b="1">
                          <a:solidFill>
                            <a:schemeClr val="dk1"/>
                          </a:solidFill>
                          <a:ea typeface="黑体" panose="02010609060101010101" pitchFamily="49" charset="-122"/>
                        </a:rPr>
                        <a:t>(</a:t>
                      </a:r>
                      <a:r>
                        <a:rPr lang="en-US" altLang="zh-CN" sz="2000" b="1" i="1">
                          <a:solidFill>
                            <a:schemeClr val="dk1"/>
                          </a:solidFill>
                          <a:ea typeface="黑体" panose="02010609060101010101" pitchFamily="49" charset="-122"/>
                        </a:rPr>
                        <a:t>n-1</a:t>
                      </a:r>
                      <a:r>
                        <a:rPr lang="en-US" altLang="zh-CN" sz="2000" b="1">
                          <a:solidFill>
                            <a:schemeClr val="dk1"/>
                          </a:solidFill>
                          <a:ea typeface="黑体" panose="02010609060101010101" pitchFamily="49" charset="-122"/>
                        </a:rPr>
                        <a:t>)</a:t>
                      </a:r>
                      <a:r>
                        <a:rPr lang="en-US" altLang="zh-CN" sz="2000" b="1" i="1">
                          <a:solidFill>
                            <a:schemeClr val="dk1"/>
                          </a:solidFill>
                          <a:ea typeface="黑体" panose="02010609060101010101" pitchFamily="49" charset="-122"/>
                        </a:rPr>
                        <a:t>d</a:t>
                      </a:r>
                      <a:r>
                        <a:rPr lang="en-US" altLang="zh-CN" sz="2000" b="1" i="1" baseline="30000">
                          <a:solidFill>
                            <a:schemeClr val="dk1"/>
                          </a:solidFill>
                          <a:ea typeface="黑体" panose="02010609060101010101" pitchFamily="49" charset="-122"/>
                        </a:rPr>
                        <a:t>0~2</a:t>
                      </a:r>
                      <a:r>
                        <a:rPr lang="en-US" altLang="zh-CN" sz="2000" b="1" i="1">
                          <a:solidFill>
                            <a:schemeClr val="dk1"/>
                          </a:solidFill>
                          <a:ea typeface="黑体" panose="02010609060101010101" pitchFamily="49" charset="-122"/>
                        </a:rPr>
                        <a:t>ns</a:t>
                      </a:r>
                      <a:r>
                        <a:rPr lang="en-US" altLang="zh-CN" sz="2000" b="1" i="1" baseline="30000">
                          <a:solidFill>
                            <a:schemeClr val="dk1"/>
                          </a:solidFill>
                          <a:ea typeface="黑体" panose="02010609060101010101" pitchFamily="49" charset="-122"/>
                        </a:rPr>
                        <a:t>2</a:t>
                      </a:r>
                      <a:endParaRPr lang="en-US" altLang="zh-CN" sz="2000" b="1" i="1" baseline="30000">
                        <a:solidFill>
                          <a:schemeClr val="dk1"/>
                        </a:solidFill>
                        <a:ea typeface="黑体" panose="02010609060101010101" pitchFamily="49" charset="-122"/>
                      </a:endParaRPr>
                    </a:p>
                  </a:txBody>
                  <a:tcPr marT="45730" marB="45730"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lvl="0" algn="l" eaLnBrk="1" latinLnBrk="1" hangingPunct="1">
                        <a:spcBef>
                          <a:spcPct val="20000"/>
                        </a:spcBef>
                      </a:pPr>
                      <a:r>
                        <a:rPr lang="zh-CN" altLang="en-US" sz="2000" b="1">
                          <a:solidFill>
                            <a:schemeClr val="dk1"/>
                          </a:solidFill>
                          <a:ea typeface="黑体" panose="02010609060101010101" pitchFamily="49" charset="-122"/>
                        </a:rPr>
                        <a:t>镧系和锕系</a:t>
                      </a:r>
                      <a:endParaRPr lang="zh-CN" altLang="en-US" sz="2000" b="1">
                        <a:solidFill>
                          <a:schemeClr val="dk1"/>
                        </a:solidFill>
                        <a:ea typeface="黑体" panose="02010609060101010101" pitchFamily="49" charset="-122"/>
                      </a:endParaRPr>
                    </a:p>
                  </a:txBody>
                  <a:tcPr marT="45730" marB="45730"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lvl="0" algn="l" eaLnBrk="1" latinLnBrk="1" hangingPunct="1">
                        <a:spcBef>
                          <a:spcPct val="20000"/>
                        </a:spcBef>
                      </a:pPr>
                      <a:r>
                        <a:rPr lang="zh-CN" altLang="en-US" sz="2000" b="1">
                          <a:solidFill>
                            <a:schemeClr val="dk1"/>
                          </a:solidFill>
                          <a:ea typeface="黑体" panose="02010609060101010101" pitchFamily="49" charset="-122"/>
                        </a:rPr>
                        <a:t>内过渡元素</a:t>
                      </a:r>
                      <a:endParaRPr lang="zh-CN" altLang="en-US" sz="2000" b="1">
                        <a:solidFill>
                          <a:schemeClr val="dk1"/>
                        </a:solidFill>
                        <a:ea typeface="黑体" panose="02010609060101010101" pitchFamily="49" charset="-122"/>
                      </a:endParaRPr>
                    </a:p>
                  </a:txBody>
                  <a:tcPr marT="45730" marB="45730"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pic>
        <p:nvPicPr>
          <p:cNvPr id="2097224" name="图片 2097223"/>
          <p:cNvPicPr/>
          <p:nvPr/>
        </p:nvPicPr>
        <p:blipFill>
          <a:blip r:embed="rId1"/>
          <a:srcRect/>
          <a:stretch>
            <a:fillRect/>
          </a:stretch>
        </p:blipFill>
        <p:spPr>
          <a:xfrm>
            <a:off x="746125" y="781050"/>
            <a:ext cx="7915275" cy="2360612"/>
          </a:xfrm>
          <a:prstGeom prst="rect">
            <a:avLst/>
          </a:prstGeom>
          <a:noFill/>
          <a:ln>
            <a:noFill/>
          </a:ln>
        </p:spPr>
      </p:pic>
      <p:pic>
        <p:nvPicPr>
          <p:cNvPr id="2097225" name="图片 2097224"/>
          <p:cNvPicPr/>
          <p:nvPr/>
        </p:nvPicPr>
        <p:blipFill>
          <a:blip r:embed="rId2"/>
          <a:srcRect/>
          <a:stretch>
            <a:fillRect/>
          </a:stretch>
        </p:blipFill>
        <p:spPr>
          <a:xfrm>
            <a:off x="1258887" y="3138487"/>
            <a:ext cx="6453187" cy="619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rot="0">
          <a:off x="0" y="0"/>
          <a:ext cx="0" cy="0"/>
          <a:chOff x="0" y="0"/>
          <a:chExt cx="0" cy="0"/>
        </a:xfrm>
      </p:grpSpPr>
      <p:sp>
        <p:nvSpPr>
          <p:cNvPr id="1048622" name="文本框 1048621"/>
          <p:cNvSpPr txBox="1"/>
          <p:nvPr/>
        </p:nvSpPr>
        <p:spPr>
          <a:xfrm>
            <a:off x="125412" y="319087"/>
            <a:ext cx="8893175"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3. 1913</a:t>
            </a:r>
            <a:r>
              <a:rPr lang="zh-CN" altLang="en-US" sz="2800" b="1">
                <a:ea typeface="黑体" panose="02010609060101010101" pitchFamily="49" charset="-122"/>
              </a:rPr>
              <a:t>年</a:t>
            </a:r>
            <a:r>
              <a:rPr lang="en-US" altLang="zh-CN" sz="2800" b="1">
                <a:ea typeface="黑体" panose="02010609060101010101" pitchFamily="49" charset="-122"/>
              </a:rPr>
              <a:t>,</a:t>
            </a:r>
            <a:r>
              <a:rPr lang="zh-CN" altLang="en-US" sz="2800" b="1">
                <a:ea typeface="黑体" panose="02010609060101010101" pitchFamily="49" charset="-122"/>
              </a:rPr>
              <a:t>玻尔</a:t>
            </a:r>
            <a:r>
              <a:rPr lang="en-US" altLang="zh-CN" sz="2800" b="1">
                <a:ea typeface="黑体" panose="02010609060101010101" pitchFamily="49" charset="-122"/>
              </a:rPr>
              <a:t>(</a:t>
            </a:r>
            <a:r>
              <a:rPr lang="zh-CN" altLang="en-US" sz="2800" b="1">
                <a:ea typeface="黑体" panose="02010609060101010101" pitchFamily="49" charset="-122"/>
              </a:rPr>
              <a:t>丹麦</a:t>
            </a:r>
            <a:r>
              <a:rPr lang="en-US" altLang="zh-CN" sz="2800" b="1">
                <a:ea typeface="黑体" panose="02010609060101010101" pitchFamily="49" charset="-122"/>
              </a:rPr>
              <a:t>)</a:t>
            </a:r>
            <a:r>
              <a:rPr lang="zh-CN" altLang="en-US" sz="2800" b="1">
                <a:ea typeface="黑体" panose="02010609060101010101" pitchFamily="49" charset="-122"/>
              </a:rPr>
              <a:t>在普朗克量子论和爱因斯坦光子学说的基础上</a:t>
            </a:r>
            <a:r>
              <a:rPr lang="en-US" altLang="zh-CN" sz="2800" b="1">
                <a:ea typeface="黑体" panose="02010609060101010101" pitchFamily="49" charset="-122"/>
              </a:rPr>
              <a:t>,</a:t>
            </a:r>
            <a:r>
              <a:rPr lang="zh-CN" altLang="en-US" sz="2800" b="1">
                <a:ea typeface="黑体" panose="02010609060101010101" pitchFamily="49" charset="-122"/>
              </a:rPr>
              <a:t>提出玻尔理论</a:t>
            </a:r>
            <a:r>
              <a:rPr lang="en-US" altLang="zh-CN" sz="2800" b="1">
                <a:ea typeface="黑体" panose="02010609060101010101" pitchFamily="49" charset="-122"/>
              </a:rPr>
              <a:t>(</a:t>
            </a:r>
            <a:r>
              <a:rPr lang="zh-CN" altLang="en-US" sz="2800" b="1">
                <a:ea typeface="黑体" panose="02010609060101010101" pitchFamily="49" charset="-122"/>
              </a:rPr>
              <a:t>原子结构模型</a:t>
            </a:r>
            <a:r>
              <a:rPr lang="en-US" altLang="zh-CN" sz="2800" b="1">
                <a:ea typeface="黑体" panose="02010609060101010101" pitchFamily="49" charset="-122"/>
              </a:rPr>
              <a:t>).</a:t>
            </a:r>
            <a:r>
              <a:rPr lang="zh-CN" altLang="en-US" sz="2800" b="1">
                <a:ea typeface="黑体" panose="02010609060101010101" pitchFamily="49" charset="-122"/>
              </a:rPr>
              <a:t>  </a:t>
            </a:r>
            <a:r>
              <a:rPr lang="zh-CN" altLang="en-US" sz="2800" b="1">
                <a:solidFill>
                  <a:srgbClr val="FF00FF"/>
                </a:solidFill>
                <a:ea typeface="黑体" panose="02010609060101010101" pitchFamily="49" charset="-122"/>
              </a:rPr>
              <a:t>氢原子光谱</a:t>
            </a:r>
            <a:endParaRPr lang="zh-CN" altLang="en-US" sz="2800" b="1">
              <a:solidFill>
                <a:srgbClr val="FF00FF"/>
              </a:solidFill>
              <a:ea typeface="黑体" panose="02010609060101010101" pitchFamily="49" charset="-122"/>
            </a:endParaRPr>
          </a:p>
        </p:txBody>
      </p:sp>
      <p:pic>
        <p:nvPicPr>
          <p:cNvPr id="2097164" name="图片 2097163"/>
          <p:cNvPicPr/>
          <p:nvPr/>
        </p:nvPicPr>
        <p:blipFill>
          <a:blip r:embed="rId1"/>
          <a:srcRect/>
          <a:stretch>
            <a:fillRect/>
          </a:stretch>
        </p:blipFill>
        <p:spPr>
          <a:xfrm>
            <a:off x="249237" y="1612900"/>
            <a:ext cx="3355975" cy="4089400"/>
          </a:xfrm>
          <a:prstGeom prst="rect">
            <a:avLst/>
          </a:prstGeom>
          <a:noFill/>
          <a:ln>
            <a:noFill/>
          </a:ln>
        </p:spPr>
      </p:pic>
      <p:sp>
        <p:nvSpPr>
          <p:cNvPr id="1048623" name="文本框 1048622"/>
          <p:cNvSpPr txBox="1"/>
          <p:nvPr/>
        </p:nvSpPr>
        <p:spPr>
          <a:xfrm>
            <a:off x="249237" y="5922962"/>
            <a:ext cx="7065962" cy="8318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2400"/>
              <a:t>1913, Niels Bohr(1885-1962), Danish physicist in Rutherford’s lab, introduces his atomic theory.</a:t>
            </a:r>
            <a:endParaRPr lang="en-US" altLang="zh-CN" sz="2400"/>
          </a:p>
        </p:txBody>
      </p:sp>
      <p:sp>
        <p:nvSpPr>
          <p:cNvPr id="1048624" name="文本框 1048623"/>
          <p:cNvSpPr txBox="1"/>
          <p:nvPr/>
        </p:nvSpPr>
        <p:spPr>
          <a:xfrm>
            <a:off x="3565525" y="4751387"/>
            <a:ext cx="5561012" cy="476250"/>
          </a:xfrm>
          <a:prstGeom prst="rect">
            <a:avLst/>
          </a:prstGeom>
          <a:noFill/>
          <a:ln>
            <a:noFill/>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342900" lvl="0" indent="-342900" eaLnBrk="1" latinLnBrk="1" hangingPunct="1"/>
            <a:r>
              <a:rPr lang="en-US" altLang="zh-TW" sz="2800">
                <a:solidFill>
                  <a:srgbClr val="000099"/>
                </a:solidFill>
              </a:rPr>
              <a:t>Nobel Prize in Chemistry</a:t>
            </a:r>
            <a:r>
              <a:rPr lang="zh-TW" altLang="en-US" sz="2800">
                <a:solidFill>
                  <a:srgbClr val="000099"/>
                </a:solidFill>
              </a:rPr>
              <a:t> </a:t>
            </a:r>
            <a:r>
              <a:rPr lang="en-US" altLang="zh-TW" sz="2800">
                <a:solidFill>
                  <a:srgbClr val="000099"/>
                </a:solidFill>
              </a:rPr>
              <a:t>in 1922</a:t>
            </a:r>
            <a:endParaRPr lang="en-US" altLang="zh-TW" sz="2800">
              <a:solidFill>
                <a:srgbClr val="000099"/>
              </a:solidFill>
            </a:endParaRPr>
          </a:p>
          <a:p>
            <a:pPr marL="342900" lvl="0" indent="-342900" eaLnBrk="1" latinLnBrk="1" hangingPunct="1"/>
            <a:endParaRPr lang="en-US" altLang="zh-TW" sz="2800"/>
          </a:p>
        </p:txBody>
      </p:sp>
      <p:sp>
        <p:nvSpPr>
          <p:cNvPr id="1048625" name="文本框 1048624"/>
          <p:cNvSpPr txBox="1"/>
          <p:nvPr/>
        </p:nvSpPr>
        <p:spPr>
          <a:xfrm>
            <a:off x="3700462" y="2368550"/>
            <a:ext cx="5426075" cy="16891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lnSpc>
                <a:spcPct val="150000"/>
              </a:lnSpc>
              <a:spcBef>
                <a:spcPct val="50000"/>
              </a:spcBef>
              <a:buFontTx/>
              <a:buNone/>
            </a:pPr>
            <a:r>
              <a:rPr lang="en-US" altLang="zh-CN" sz="2400"/>
              <a:t>He suggested a model for the H atom that predicted the stability of the H atom and the existence of line spectra.</a:t>
            </a:r>
            <a:endParaRPr lang="en-US" altLang="zh-CN" sz="2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203" name=""/>
        <p:cNvGrpSpPr/>
        <p:nvPr/>
      </p:nvGrpSpPr>
      <p:grpSpPr>
        <a:xfrm rot="0">
          <a:off x="0" y="0"/>
          <a:ext cx="0" cy="0"/>
          <a:chOff x="0" y="0"/>
          <a:chExt cx="0" cy="0"/>
        </a:xfrm>
      </p:grpSpPr>
      <p:sp>
        <p:nvSpPr>
          <p:cNvPr id="1049171" name="文本框 1049170"/>
          <p:cNvSpPr txBox="1"/>
          <p:nvPr/>
        </p:nvSpPr>
        <p:spPr>
          <a:xfrm>
            <a:off x="434975" y="260350"/>
            <a:ext cx="8458200" cy="17399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ea typeface="黑体" panose="02010609060101010101" pitchFamily="49" charset="-122"/>
              </a:rPr>
              <a:t>[</a:t>
            </a:r>
            <a:r>
              <a:rPr lang="zh-CN" altLang="en-US" sz="3600" b="1">
                <a:ea typeface="黑体" panose="02010609060101010101" pitchFamily="49" charset="-122"/>
              </a:rPr>
              <a:t>例</a:t>
            </a:r>
            <a:r>
              <a:rPr lang="en-US" altLang="zh-CN" sz="3600" b="1">
                <a:ea typeface="黑体" panose="02010609060101010101" pitchFamily="49" charset="-122"/>
              </a:rPr>
              <a:t>]</a:t>
            </a:r>
            <a:r>
              <a:rPr lang="zh-CN" altLang="en-US" sz="3600" b="1">
                <a:ea typeface="黑体" panose="02010609060101010101" pitchFamily="49" charset="-122"/>
              </a:rPr>
              <a:t>已知某元素的原子序数为</a:t>
            </a:r>
            <a:r>
              <a:rPr lang="en-US" altLang="zh-CN" sz="3600" b="1">
                <a:ea typeface="黑体" panose="02010609060101010101" pitchFamily="49" charset="-122"/>
              </a:rPr>
              <a:t>29</a:t>
            </a:r>
            <a:r>
              <a:rPr lang="zh-CN" altLang="en-US" sz="3600" b="1">
                <a:ea typeface="黑体" panose="02010609060101010101" pitchFamily="49" charset="-122"/>
              </a:rPr>
              <a:t>，试写出该元素原子的电子排布式，并指出该元素在周期表中所属周期、族和区。</a:t>
            </a:r>
            <a:endParaRPr lang="zh-CN" altLang="en-US" sz="3600" b="1">
              <a:ea typeface="黑体" panose="02010609060101010101" pitchFamily="49" charset="-122"/>
            </a:endParaRPr>
          </a:p>
        </p:txBody>
      </p:sp>
      <p:sp>
        <p:nvSpPr>
          <p:cNvPr id="1049172" name="文本框 1049171"/>
          <p:cNvSpPr txBox="1"/>
          <p:nvPr/>
        </p:nvSpPr>
        <p:spPr>
          <a:xfrm>
            <a:off x="5867400" y="2492375"/>
            <a:ext cx="3097212"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3600" b="1">
                <a:solidFill>
                  <a:srgbClr val="2D2DB9"/>
                </a:solidFill>
                <a:ea typeface="黑体" panose="02010609060101010101" pitchFamily="49" charset="-122"/>
              </a:rPr>
              <a:t>或</a:t>
            </a:r>
            <a:r>
              <a:rPr lang="en-US" altLang="zh-CN" sz="3600" b="1">
                <a:solidFill>
                  <a:srgbClr val="2D2DB9"/>
                </a:solidFill>
                <a:ea typeface="黑体" panose="02010609060101010101" pitchFamily="49" charset="-122"/>
              </a:rPr>
              <a:t>[Ar]3d</a:t>
            </a:r>
            <a:r>
              <a:rPr lang="en-US" altLang="zh-CN" sz="3600" b="1" baseline="30000">
                <a:solidFill>
                  <a:srgbClr val="2D2DB9"/>
                </a:solidFill>
                <a:ea typeface="黑体" panose="02010609060101010101" pitchFamily="49" charset="-122"/>
              </a:rPr>
              <a:t>10</a:t>
            </a:r>
            <a:r>
              <a:rPr lang="en-US" altLang="zh-CN" sz="3600" b="1">
                <a:solidFill>
                  <a:srgbClr val="2D2DB9"/>
                </a:solidFill>
                <a:ea typeface="黑体" panose="02010609060101010101" pitchFamily="49" charset="-122"/>
              </a:rPr>
              <a:t>4s</a:t>
            </a:r>
            <a:r>
              <a:rPr lang="en-US" altLang="zh-CN" sz="3600" b="1" baseline="30000">
                <a:solidFill>
                  <a:srgbClr val="2D2DB9"/>
                </a:solidFill>
                <a:ea typeface="黑体" panose="02010609060101010101" pitchFamily="49" charset="-122"/>
              </a:rPr>
              <a:t>1</a:t>
            </a:r>
            <a:endParaRPr lang="en-US" altLang="zh-CN" sz="3600" b="1" baseline="30000">
              <a:solidFill>
                <a:srgbClr val="2D2DB9"/>
              </a:solidFill>
              <a:ea typeface="黑体" panose="02010609060101010101" pitchFamily="49" charset="-122"/>
            </a:endParaRPr>
          </a:p>
        </p:txBody>
      </p:sp>
      <p:sp>
        <p:nvSpPr>
          <p:cNvPr id="1049173" name="文本框 1049172"/>
          <p:cNvSpPr txBox="1"/>
          <p:nvPr/>
        </p:nvSpPr>
        <p:spPr>
          <a:xfrm>
            <a:off x="4038600" y="2060575"/>
            <a:ext cx="4710112"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solidFill>
                  <a:schemeClr val="accent2"/>
                </a:solidFill>
                <a:ea typeface="黑体" panose="02010609060101010101" pitchFamily="49" charset="-122"/>
              </a:rPr>
              <a:t>1s</a:t>
            </a:r>
            <a:r>
              <a:rPr lang="en-US" altLang="zh-CN" sz="3600" b="1" baseline="30000">
                <a:solidFill>
                  <a:schemeClr val="accent2"/>
                </a:solidFill>
                <a:ea typeface="黑体" panose="02010609060101010101" pitchFamily="49" charset="-122"/>
              </a:rPr>
              <a:t>2</a:t>
            </a:r>
            <a:r>
              <a:rPr lang="en-US" altLang="zh-CN" sz="3600" b="1">
                <a:solidFill>
                  <a:schemeClr val="accent2"/>
                </a:solidFill>
                <a:ea typeface="黑体" panose="02010609060101010101" pitchFamily="49" charset="-122"/>
              </a:rPr>
              <a:t>2s</a:t>
            </a:r>
            <a:r>
              <a:rPr lang="en-US" altLang="zh-CN" sz="3600" b="1" baseline="30000">
                <a:solidFill>
                  <a:schemeClr val="accent2"/>
                </a:solidFill>
                <a:ea typeface="黑体" panose="02010609060101010101" pitchFamily="49" charset="-122"/>
              </a:rPr>
              <a:t>2</a:t>
            </a:r>
            <a:r>
              <a:rPr lang="en-US" altLang="zh-CN" sz="3600" b="1">
                <a:solidFill>
                  <a:schemeClr val="accent2"/>
                </a:solidFill>
                <a:ea typeface="黑体" panose="02010609060101010101" pitchFamily="49" charset="-122"/>
              </a:rPr>
              <a:t>2p</a:t>
            </a:r>
            <a:r>
              <a:rPr lang="en-US" altLang="zh-CN" sz="3600" b="1" baseline="30000">
                <a:solidFill>
                  <a:schemeClr val="accent2"/>
                </a:solidFill>
                <a:ea typeface="黑体" panose="02010609060101010101" pitchFamily="49" charset="-122"/>
              </a:rPr>
              <a:t>6</a:t>
            </a:r>
            <a:r>
              <a:rPr lang="en-US" altLang="zh-CN" sz="3600" b="1">
                <a:solidFill>
                  <a:schemeClr val="accent2"/>
                </a:solidFill>
                <a:ea typeface="黑体" panose="02010609060101010101" pitchFamily="49" charset="-122"/>
              </a:rPr>
              <a:t>3s</a:t>
            </a:r>
            <a:r>
              <a:rPr lang="en-US" altLang="zh-CN" sz="3600" b="1" baseline="30000">
                <a:solidFill>
                  <a:schemeClr val="accent2"/>
                </a:solidFill>
                <a:ea typeface="黑体" panose="02010609060101010101" pitchFamily="49" charset="-122"/>
              </a:rPr>
              <a:t>2</a:t>
            </a:r>
            <a:r>
              <a:rPr lang="en-US" altLang="zh-CN" sz="3600" b="1">
                <a:solidFill>
                  <a:schemeClr val="accent2"/>
                </a:solidFill>
                <a:ea typeface="黑体" panose="02010609060101010101" pitchFamily="49" charset="-122"/>
              </a:rPr>
              <a:t>3p</a:t>
            </a:r>
            <a:r>
              <a:rPr lang="en-US" altLang="zh-CN" sz="3600" b="1" baseline="30000">
                <a:solidFill>
                  <a:schemeClr val="accent2"/>
                </a:solidFill>
                <a:ea typeface="黑体" panose="02010609060101010101" pitchFamily="49" charset="-122"/>
              </a:rPr>
              <a:t>6</a:t>
            </a:r>
            <a:r>
              <a:rPr lang="en-US" altLang="zh-CN" sz="3600" b="1">
                <a:solidFill>
                  <a:schemeClr val="accent2"/>
                </a:solidFill>
                <a:ea typeface="黑体" panose="02010609060101010101" pitchFamily="49" charset="-122"/>
              </a:rPr>
              <a:t>3d</a:t>
            </a:r>
            <a:r>
              <a:rPr lang="en-US" altLang="zh-CN" sz="3600" b="1" baseline="30000">
                <a:solidFill>
                  <a:schemeClr val="accent2"/>
                </a:solidFill>
                <a:ea typeface="黑体" panose="02010609060101010101" pitchFamily="49" charset="-122"/>
              </a:rPr>
              <a:t>10</a:t>
            </a:r>
            <a:r>
              <a:rPr lang="en-US" altLang="zh-CN" sz="3600" b="1">
                <a:solidFill>
                  <a:schemeClr val="accent2"/>
                </a:solidFill>
                <a:ea typeface="黑体" panose="02010609060101010101" pitchFamily="49" charset="-122"/>
              </a:rPr>
              <a:t>4s</a:t>
            </a:r>
            <a:r>
              <a:rPr lang="en-US" altLang="zh-CN" sz="3600" b="1" baseline="30000">
                <a:solidFill>
                  <a:schemeClr val="accent2"/>
                </a:solidFill>
                <a:ea typeface="黑体" panose="02010609060101010101" pitchFamily="49" charset="-122"/>
              </a:rPr>
              <a:t>1</a:t>
            </a:r>
            <a:endParaRPr lang="en-US" altLang="zh-CN" sz="3600" b="1" baseline="30000">
              <a:solidFill>
                <a:schemeClr val="accent2"/>
              </a:solidFill>
              <a:ea typeface="黑体" panose="02010609060101010101" pitchFamily="49" charset="-122"/>
            </a:endParaRPr>
          </a:p>
        </p:txBody>
      </p:sp>
      <p:sp>
        <p:nvSpPr>
          <p:cNvPr id="1049174" name="文本框 1049173"/>
          <p:cNvSpPr txBox="1"/>
          <p:nvPr/>
        </p:nvSpPr>
        <p:spPr>
          <a:xfrm>
            <a:off x="650875" y="3219450"/>
            <a:ext cx="295275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3600" b="1">
                <a:solidFill>
                  <a:schemeClr val="accent2"/>
                </a:solidFill>
                <a:ea typeface="黑体" panose="02010609060101010101" pitchFamily="49" charset="-122"/>
              </a:rPr>
              <a:t>周期表位置</a:t>
            </a:r>
            <a:r>
              <a:rPr lang="en-US" altLang="zh-CN" sz="3600" b="1">
                <a:solidFill>
                  <a:schemeClr val="accent2"/>
                </a:solidFill>
                <a:ea typeface="黑体" panose="02010609060101010101" pitchFamily="49" charset="-122"/>
              </a:rPr>
              <a:t>:</a:t>
            </a:r>
            <a:endParaRPr lang="en-US" altLang="zh-CN" sz="3600" b="1">
              <a:solidFill>
                <a:schemeClr val="accent2"/>
              </a:solidFill>
              <a:ea typeface="黑体" panose="02010609060101010101" pitchFamily="49" charset="-122"/>
            </a:endParaRPr>
          </a:p>
        </p:txBody>
      </p:sp>
      <p:sp>
        <p:nvSpPr>
          <p:cNvPr id="1049175" name="文本框 1049174"/>
          <p:cNvSpPr txBox="1"/>
          <p:nvPr/>
        </p:nvSpPr>
        <p:spPr>
          <a:xfrm>
            <a:off x="5187950" y="3213100"/>
            <a:ext cx="12954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solidFill>
                  <a:srgbClr val="FF0000"/>
                </a:solidFill>
                <a:ea typeface="黑体" panose="02010609060101010101" pitchFamily="49" charset="-122"/>
              </a:rPr>
              <a:t>IB</a:t>
            </a:r>
            <a:r>
              <a:rPr lang="zh-CN" altLang="en-US" sz="3600" b="1">
                <a:solidFill>
                  <a:srgbClr val="FF0000"/>
                </a:solidFill>
                <a:ea typeface="黑体" panose="02010609060101010101" pitchFamily="49" charset="-122"/>
              </a:rPr>
              <a:t>族</a:t>
            </a:r>
            <a:endParaRPr lang="zh-CN" altLang="en-US" sz="3600" b="1">
              <a:solidFill>
                <a:srgbClr val="FF0000"/>
              </a:solidFill>
              <a:ea typeface="黑体" panose="02010609060101010101" pitchFamily="49" charset="-122"/>
            </a:endParaRPr>
          </a:p>
        </p:txBody>
      </p:sp>
      <p:sp>
        <p:nvSpPr>
          <p:cNvPr id="1049176" name="文本框 1049175"/>
          <p:cNvSpPr txBox="1"/>
          <p:nvPr/>
        </p:nvSpPr>
        <p:spPr>
          <a:xfrm>
            <a:off x="6627812" y="3213100"/>
            <a:ext cx="19050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solidFill>
                  <a:srgbClr val="FF0000"/>
                </a:solidFill>
                <a:ea typeface="黑体" panose="02010609060101010101" pitchFamily="49" charset="-122"/>
              </a:rPr>
              <a:t>ds</a:t>
            </a:r>
            <a:r>
              <a:rPr lang="zh-CN" altLang="en-US" sz="3600" b="1">
                <a:solidFill>
                  <a:srgbClr val="FF0000"/>
                </a:solidFill>
                <a:ea typeface="黑体" panose="02010609060101010101" pitchFamily="49" charset="-122"/>
              </a:rPr>
              <a:t>区</a:t>
            </a:r>
            <a:endParaRPr lang="zh-CN" altLang="en-US" sz="3600" b="1">
              <a:solidFill>
                <a:srgbClr val="FF0000"/>
              </a:solidFill>
              <a:ea typeface="黑体" panose="02010609060101010101" pitchFamily="49" charset="-122"/>
            </a:endParaRPr>
          </a:p>
        </p:txBody>
      </p:sp>
      <p:sp>
        <p:nvSpPr>
          <p:cNvPr id="1049177" name="文本框 1049176"/>
          <p:cNvSpPr txBox="1"/>
          <p:nvPr/>
        </p:nvSpPr>
        <p:spPr>
          <a:xfrm>
            <a:off x="503237" y="2060575"/>
            <a:ext cx="32766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3600" b="1">
                <a:ea typeface="黑体" panose="02010609060101010101" pitchFamily="49" charset="-122"/>
              </a:rPr>
              <a:t>电子排布式</a:t>
            </a:r>
            <a:r>
              <a:rPr lang="en-US" altLang="zh-CN" sz="3600" b="1">
                <a:ea typeface="黑体" panose="02010609060101010101" pitchFamily="49" charset="-122"/>
              </a:rPr>
              <a:t>:</a:t>
            </a:r>
            <a:r>
              <a:rPr lang="en-US" altLang="zh-CN" sz="3600" b="1" baseline="-25000">
                <a:ea typeface="黑体" panose="02010609060101010101" pitchFamily="49" charset="-122"/>
              </a:rPr>
              <a:t>29</a:t>
            </a:r>
            <a:r>
              <a:rPr lang="en-US" altLang="zh-CN" sz="3600" b="1">
                <a:ea typeface="黑体" panose="02010609060101010101" pitchFamily="49" charset="-122"/>
              </a:rPr>
              <a:t>X</a:t>
            </a:r>
            <a:endParaRPr lang="en-US" altLang="zh-CN" sz="3600" b="1">
              <a:ea typeface="黑体" panose="02010609060101010101" pitchFamily="49" charset="-122"/>
            </a:endParaRPr>
          </a:p>
        </p:txBody>
      </p:sp>
      <p:sp>
        <p:nvSpPr>
          <p:cNvPr id="1049178" name="文本框 1049177"/>
          <p:cNvSpPr txBox="1"/>
          <p:nvPr/>
        </p:nvSpPr>
        <p:spPr>
          <a:xfrm>
            <a:off x="3803650" y="3213100"/>
            <a:ext cx="16002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solidFill>
                  <a:srgbClr val="FF0000"/>
                </a:solidFill>
                <a:ea typeface="黑体" panose="02010609060101010101" pitchFamily="49" charset="-122"/>
              </a:rPr>
              <a:t>4</a:t>
            </a:r>
            <a:r>
              <a:rPr lang="zh-CN" altLang="en-US" sz="3600" b="1">
                <a:solidFill>
                  <a:srgbClr val="FF0000"/>
                </a:solidFill>
                <a:ea typeface="黑体" panose="02010609060101010101" pitchFamily="49" charset="-122"/>
              </a:rPr>
              <a:t>周期</a:t>
            </a:r>
            <a:endParaRPr lang="zh-CN" altLang="en-US" sz="3600" b="1">
              <a:solidFill>
                <a:srgbClr val="FF0000"/>
              </a:solidFill>
              <a:ea typeface="黑体" panose="02010609060101010101" pitchFamily="49" charset="-122"/>
            </a:endParaRPr>
          </a:p>
        </p:txBody>
      </p:sp>
      <p:pic>
        <p:nvPicPr>
          <p:cNvPr id="2097226" name="图片 2097225"/>
          <p:cNvPicPr/>
          <p:nvPr/>
        </p:nvPicPr>
        <p:blipFill>
          <a:blip r:embed="rId1"/>
          <a:srcRect/>
          <a:stretch>
            <a:fillRect/>
          </a:stretch>
        </p:blipFill>
        <p:spPr>
          <a:xfrm>
            <a:off x="954087" y="4157662"/>
            <a:ext cx="7235825" cy="2466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1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91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91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91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91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9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72" grpId="0"/>
      <p:bldP spid="1049173" grpId="0"/>
      <p:bldP spid="1049174" grpId="0"/>
      <p:bldP spid="1049175" grpId="0"/>
      <p:bldP spid="1049176" grpId="0"/>
      <p:bldP spid="104917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204" name=""/>
        <p:cNvGrpSpPr/>
        <p:nvPr/>
      </p:nvGrpSpPr>
      <p:grpSpPr>
        <a:xfrm rot="0">
          <a:off x="0" y="0"/>
          <a:ext cx="0" cy="0"/>
          <a:chOff x="0" y="0"/>
          <a:chExt cx="0" cy="0"/>
        </a:xfrm>
      </p:grpSpPr>
      <p:sp>
        <p:nvSpPr>
          <p:cNvPr id="1049179" name="文本框 1049178"/>
          <p:cNvSpPr txBox="1"/>
          <p:nvPr/>
        </p:nvSpPr>
        <p:spPr>
          <a:xfrm>
            <a:off x="684212" y="698500"/>
            <a:ext cx="14478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3600" b="1">
                <a:ea typeface="黑体" panose="02010609060101010101" pitchFamily="49" charset="-122"/>
              </a:rPr>
              <a:t>元素</a:t>
            </a:r>
            <a:endParaRPr lang="zh-CN" altLang="en-US" sz="3600" b="1">
              <a:ea typeface="黑体" panose="02010609060101010101" pitchFamily="49" charset="-122"/>
            </a:endParaRPr>
          </a:p>
        </p:txBody>
      </p:sp>
      <p:sp>
        <p:nvSpPr>
          <p:cNvPr id="1049180" name="文本框 1049179"/>
          <p:cNvSpPr txBox="1"/>
          <p:nvPr/>
        </p:nvSpPr>
        <p:spPr>
          <a:xfrm>
            <a:off x="1933575" y="698500"/>
            <a:ext cx="32766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3600" b="1">
                <a:ea typeface="黑体" panose="02010609060101010101" pitchFamily="49" charset="-122"/>
              </a:rPr>
              <a:t>电子排布式</a:t>
            </a:r>
            <a:endParaRPr lang="zh-CN" altLang="en-US" sz="3600" b="1">
              <a:ea typeface="黑体" panose="02010609060101010101" pitchFamily="49" charset="-122"/>
            </a:endParaRPr>
          </a:p>
        </p:txBody>
      </p:sp>
      <p:sp>
        <p:nvSpPr>
          <p:cNvPr id="1049181" name="文本框 1049180"/>
          <p:cNvSpPr txBox="1"/>
          <p:nvPr/>
        </p:nvSpPr>
        <p:spPr>
          <a:xfrm>
            <a:off x="5133975" y="692150"/>
            <a:ext cx="14478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3600" b="1">
                <a:ea typeface="黑体" panose="02010609060101010101" pitchFamily="49" charset="-122"/>
              </a:rPr>
              <a:t>周期</a:t>
            </a:r>
            <a:endParaRPr lang="zh-CN" altLang="en-US" sz="3600" b="1">
              <a:ea typeface="黑体" panose="02010609060101010101" pitchFamily="49" charset="-122"/>
            </a:endParaRPr>
          </a:p>
        </p:txBody>
      </p:sp>
      <p:sp>
        <p:nvSpPr>
          <p:cNvPr id="1049182" name="文本框 1049181"/>
          <p:cNvSpPr txBox="1"/>
          <p:nvPr/>
        </p:nvSpPr>
        <p:spPr>
          <a:xfrm>
            <a:off x="6696075" y="709612"/>
            <a:ext cx="1154112"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3600" b="1">
                <a:ea typeface="黑体" panose="02010609060101010101" pitchFamily="49" charset="-122"/>
              </a:rPr>
              <a:t>族</a:t>
            </a:r>
            <a:endParaRPr lang="zh-CN" altLang="en-US" sz="3600" b="1">
              <a:ea typeface="黑体" panose="02010609060101010101" pitchFamily="49" charset="-122"/>
            </a:endParaRPr>
          </a:p>
        </p:txBody>
      </p:sp>
      <p:sp>
        <p:nvSpPr>
          <p:cNvPr id="1049183" name="文本框 1049182"/>
          <p:cNvSpPr txBox="1"/>
          <p:nvPr/>
        </p:nvSpPr>
        <p:spPr>
          <a:xfrm>
            <a:off x="8016875" y="717550"/>
            <a:ext cx="866775"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3600" b="1">
                <a:ea typeface="黑体" panose="02010609060101010101" pitchFamily="49" charset="-122"/>
              </a:rPr>
              <a:t>区</a:t>
            </a:r>
            <a:endParaRPr lang="zh-CN" altLang="en-US" sz="3600" b="1">
              <a:ea typeface="黑体" panose="02010609060101010101" pitchFamily="49" charset="-122"/>
            </a:endParaRPr>
          </a:p>
        </p:txBody>
      </p:sp>
      <p:sp>
        <p:nvSpPr>
          <p:cNvPr id="1049184" name="文本框 1049183"/>
          <p:cNvSpPr txBox="1"/>
          <p:nvPr/>
        </p:nvSpPr>
        <p:spPr>
          <a:xfrm>
            <a:off x="792162" y="1295400"/>
            <a:ext cx="14478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baseline="-25000">
                <a:solidFill>
                  <a:srgbClr val="191966"/>
                </a:solidFill>
                <a:ea typeface="黑体" panose="02010609060101010101" pitchFamily="49" charset="-122"/>
              </a:rPr>
              <a:t>19</a:t>
            </a:r>
            <a:r>
              <a:rPr lang="en-US" altLang="zh-CN" sz="3600" b="1">
                <a:solidFill>
                  <a:srgbClr val="191966"/>
                </a:solidFill>
                <a:ea typeface="黑体" panose="02010609060101010101" pitchFamily="49" charset="-122"/>
              </a:rPr>
              <a:t>K</a:t>
            </a:r>
            <a:endParaRPr lang="en-US" altLang="zh-CN" sz="3600" b="1">
              <a:solidFill>
                <a:srgbClr val="191966"/>
              </a:solidFill>
              <a:ea typeface="黑体" panose="02010609060101010101" pitchFamily="49" charset="-122"/>
            </a:endParaRPr>
          </a:p>
        </p:txBody>
      </p:sp>
      <p:sp>
        <p:nvSpPr>
          <p:cNvPr id="1049185" name="文本框 1049184"/>
          <p:cNvSpPr txBox="1"/>
          <p:nvPr/>
        </p:nvSpPr>
        <p:spPr>
          <a:xfrm>
            <a:off x="1979612" y="1274762"/>
            <a:ext cx="12954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ea typeface="黑体" panose="02010609060101010101" pitchFamily="49" charset="-122"/>
              </a:rPr>
              <a:t>[Ar]  </a:t>
            </a:r>
            <a:endParaRPr lang="en-US" altLang="zh-CN" sz="3600" b="1">
              <a:ea typeface="黑体" panose="02010609060101010101" pitchFamily="49" charset="-122"/>
            </a:endParaRPr>
          </a:p>
        </p:txBody>
      </p:sp>
      <p:sp>
        <p:nvSpPr>
          <p:cNvPr id="1049186" name="文本框 1049185"/>
          <p:cNvSpPr txBox="1"/>
          <p:nvPr/>
        </p:nvSpPr>
        <p:spPr>
          <a:xfrm>
            <a:off x="2873375" y="1268412"/>
            <a:ext cx="7620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ea typeface="黑体" panose="02010609060101010101" pitchFamily="49" charset="-122"/>
              </a:rPr>
              <a:t>4s</a:t>
            </a:r>
            <a:r>
              <a:rPr lang="en-US" altLang="zh-CN" sz="3600" b="1" baseline="30000">
                <a:ea typeface="黑体" panose="02010609060101010101" pitchFamily="49" charset="-122"/>
              </a:rPr>
              <a:t>1</a:t>
            </a:r>
            <a:endParaRPr lang="en-US" altLang="zh-CN" sz="3600" b="1" baseline="30000">
              <a:ea typeface="黑体" panose="02010609060101010101" pitchFamily="49" charset="-122"/>
            </a:endParaRPr>
          </a:p>
        </p:txBody>
      </p:sp>
      <p:sp>
        <p:nvSpPr>
          <p:cNvPr id="1049187" name="文本框 1049186"/>
          <p:cNvSpPr txBox="1"/>
          <p:nvPr/>
        </p:nvSpPr>
        <p:spPr>
          <a:xfrm>
            <a:off x="5580062" y="1339850"/>
            <a:ext cx="9144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ea typeface="黑体" panose="02010609060101010101" pitchFamily="49" charset="-122"/>
              </a:rPr>
              <a:t>4</a:t>
            </a:r>
            <a:endParaRPr lang="en-US" altLang="zh-CN" sz="3600" b="1">
              <a:ea typeface="黑体" panose="02010609060101010101" pitchFamily="49" charset="-122"/>
            </a:endParaRPr>
          </a:p>
        </p:txBody>
      </p:sp>
      <p:sp>
        <p:nvSpPr>
          <p:cNvPr id="1049188" name="矩形 1049187"/>
          <p:cNvSpPr/>
          <p:nvPr/>
        </p:nvSpPr>
        <p:spPr>
          <a:xfrm>
            <a:off x="6688137" y="1346200"/>
            <a:ext cx="692150" cy="64135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3600" b="1">
                <a:ea typeface="黑体" panose="02010609060101010101" pitchFamily="49" charset="-122"/>
              </a:rPr>
              <a:t>IA</a:t>
            </a:r>
            <a:endParaRPr lang="en-US" altLang="zh-CN" sz="3600" b="1">
              <a:ea typeface="黑体" panose="02010609060101010101" pitchFamily="49" charset="-122"/>
            </a:endParaRPr>
          </a:p>
        </p:txBody>
      </p:sp>
      <p:sp>
        <p:nvSpPr>
          <p:cNvPr id="1049189" name="文本框 1049188"/>
          <p:cNvSpPr txBox="1"/>
          <p:nvPr/>
        </p:nvSpPr>
        <p:spPr>
          <a:xfrm>
            <a:off x="8207375" y="1346200"/>
            <a:ext cx="6858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ea typeface="黑体" panose="02010609060101010101" pitchFamily="49" charset="-122"/>
              </a:rPr>
              <a:t>s</a:t>
            </a:r>
            <a:endParaRPr lang="en-US" altLang="zh-CN" sz="3600" b="1">
              <a:ea typeface="黑体" panose="02010609060101010101" pitchFamily="49" charset="-122"/>
            </a:endParaRPr>
          </a:p>
        </p:txBody>
      </p:sp>
      <p:sp>
        <p:nvSpPr>
          <p:cNvPr id="1049190" name="文本框 1049189"/>
          <p:cNvSpPr txBox="1"/>
          <p:nvPr/>
        </p:nvSpPr>
        <p:spPr>
          <a:xfrm>
            <a:off x="755650" y="2211387"/>
            <a:ext cx="1196975"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baseline="-25000">
                <a:solidFill>
                  <a:srgbClr val="191966"/>
                </a:solidFill>
                <a:ea typeface="黑体" panose="02010609060101010101" pitchFamily="49" charset="-122"/>
              </a:rPr>
              <a:t>35</a:t>
            </a:r>
            <a:r>
              <a:rPr lang="en-US" altLang="zh-CN" sz="3600" b="1">
                <a:solidFill>
                  <a:srgbClr val="191966"/>
                </a:solidFill>
                <a:ea typeface="黑体" panose="02010609060101010101" pitchFamily="49" charset="-122"/>
              </a:rPr>
              <a:t>Br</a:t>
            </a:r>
            <a:endParaRPr lang="en-US" altLang="zh-CN" sz="3600" b="1">
              <a:solidFill>
                <a:srgbClr val="191966"/>
              </a:solidFill>
              <a:ea typeface="黑体" panose="02010609060101010101" pitchFamily="49" charset="-122"/>
            </a:endParaRPr>
          </a:p>
        </p:txBody>
      </p:sp>
      <p:sp>
        <p:nvSpPr>
          <p:cNvPr id="1049191" name="文本框 1049190"/>
          <p:cNvSpPr txBox="1"/>
          <p:nvPr/>
        </p:nvSpPr>
        <p:spPr>
          <a:xfrm>
            <a:off x="1971675" y="2138362"/>
            <a:ext cx="14478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ea typeface="黑体" panose="02010609060101010101" pitchFamily="49" charset="-122"/>
              </a:rPr>
              <a:t>[Ar]  </a:t>
            </a:r>
            <a:endParaRPr lang="en-US" altLang="zh-CN" sz="3600" b="1">
              <a:ea typeface="黑体" panose="02010609060101010101" pitchFamily="49" charset="-122"/>
            </a:endParaRPr>
          </a:p>
        </p:txBody>
      </p:sp>
      <p:sp>
        <p:nvSpPr>
          <p:cNvPr id="1049192" name="文本框 1049191"/>
          <p:cNvSpPr txBox="1"/>
          <p:nvPr/>
        </p:nvSpPr>
        <p:spPr>
          <a:xfrm>
            <a:off x="2844800" y="2173287"/>
            <a:ext cx="2447925"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ea typeface="黑体" panose="02010609060101010101" pitchFamily="49" charset="-122"/>
              </a:rPr>
              <a:t>3d</a:t>
            </a:r>
            <a:r>
              <a:rPr lang="en-US" altLang="zh-CN" sz="3600" b="1" baseline="30000">
                <a:ea typeface="黑体" panose="02010609060101010101" pitchFamily="49" charset="-122"/>
              </a:rPr>
              <a:t>10</a:t>
            </a:r>
            <a:r>
              <a:rPr lang="en-US" altLang="zh-CN" sz="3600" b="1">
                <a:ea typeface="黑体" panose="02010609060101010101" pitchFamily="49" charset="-122"/>
              </a:rPr>
              <a:t>4s</a:t>
            </a:r>
            <a:r>
              <a:rPr lang="en-US" altLang="zh-CN" sz="3600" b="1" baseline="30000">
                <a:ea typeface="黑体" panose="02010609060101010101" pitchFamily="49" charset="-122"/>
              </a:rPr>
              <a:t>2</a:t>
            </a:r>
            <a:r>
              <a:rPr lang="en-US" altLang="zh-CN" sz="3600" b="1">
                <a:ea typeface="黑体" panose="02010609060101010101" pitchFamily="49" charset="-122"/>
              </a:rPr>
              <a:t>4p</a:t>
            </a:r>
            <a:r>
              <a:rPr lang="en-US" altLang="zh-CN" sz="3600" b="1" baseline="30000">
                <a:ea typeface="黑体" panose="02010609060101010101" pitchFamily="49" charset="-122"/>
              </a:rPr>
              <a:t>5</a:t>
            </a:r>
            <a:endParaRPr lang="en-US" altLang="zh-CN" sz="3600" b="1" baseline="30000">
              <a:ea typeface="黑体" panose="02010609060101010101" pitchFamily="49" charset="-122"/>
            </a:endParaRPr>
          </a:p>
        </p:txBody>
      </p:sp>
      <p:sp>
        <p:nvSpPr>
          <p:cNvPr id="1049193" name="文本框 1049192"/>
          <p:cNvSpPr txBox="1"/>
          <p:nvPr/>
        </p:nvSpPr>
        <p:spPr>
          <a:xfrm>
            <a:off x="5588000" y="2138362"/>
            <a:ext cx="712787"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ea typeface="黑体" panose="02010609060101010101" pitchFamily="49" charset="-122"/>
              </a:rPr>
              <a:t>4</a:t>
            </a:r>
            <a:endParaRPr lang="en-US" altLang="zh-CN" sz="3600" b="1">
              <a:ea typeface="黑体" panose="02010609060101010101" pitchFamily="49" charset="-122"/>
            </a:endParaRPr>
          </a:p>
        </p:txBody>
      </p:sp>
      <p:sp>
        <p:nvSpPr>
          <p:cNvPr id="1049194" name="矩形 1049193"/>
          <p:cNvSpPr/>
          <p:nvPr/>
        </p:nvSpPr>
        <p:spPr>
          <a:xfrm>
            <a:off x="6429375" y="2185987"/>
            <a:ext cx="1455737"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3600" b="1">
                <a:ea typeface="黑体" panose="02010609060101010101" pitchFamily="49" charset="-122"/>
              </a:rPr>
              <a:t>VIIA</a:t>
            </a:r>
            <a:endParaRPr lang="en-US" altLang="zh-CN" sz="3600" b="1">
              <a:ea typeface="黑体" panose="02010609060101010101" pitchFamily="49" charset="-122"/>
            </a:endParaRPr>
          </a:p>
        </p:txBody>
      </p:sp>
      <p:sp>
        <p:nvSpPr>
          <p:cNvPr id="1049195" name="文本框 1049194"/>
          <p:cNvSpPr txBox="1"/>
          <p:nvPr/>
        </p:nvSpPr>
        <p:spPr>
          <a:xfrm>
            <a:off x="8181975" y="2139950"/>
            <a:ext cx="6858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ea typeface="黑体" panose="02010609060101010101" pitchFamily="49" charset="-122"/>
              </a:rPr>
              <a:t>p</a:t>
            </a:r>
            <a:endParaRPr lang="en-US" altLang="zh-CN" sz="3600" b="1">
              <a:ea typeface="黑体" panose="02010609060101010101" pitchFamily="49" charset="-122"/>
            </a:endParaRPr>
          </a:p>
        </p:txBody>
      </p:sp>
      <p:sp>
        <p:nvSpPr>
          <p:cNvPr id="1049196" name="文本框 1049195"/>
          <p:cNvSpPr txBox="1"/>
          <p:nvPr/>
        </p:nvSpPr>
        <p:spPr>
          <a:xfrm>
            <a:off x="828675" y="3074987"/>
            <a:ext cx="10795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solidFill>
                  <a:srgbClr val="191966"/>
                </a:solidFill>
                <a:ea typeface="黑体" panose="02010609060101010101" pitchFamily="49" charset="-122"/>
              </a:rPr>
              <a:t>M</a:t>
            </a:r>
            <a:r>
              <a:rPr lang="en-US" altLang="zh-CN" sz="3600" b="1" baseline="30000">
                <a:solidFill>
                  <a:srgbClr val="191966"/>
                </a:solidFill>
                <a:ea typeface="黑体" panose="02010609060101010101" pitchFamily="49" charset="-122"/>
              </a:rPr>
              <a:t>3+</a:t>
            </a:r>
            <a:endParaRPr lang="en-US" altLang="zh-CN" sz="3600" b="1" baseline="30000">
              <a:solidFill>
                <a:srgbClr val="191966"/>
              </a:solidFill>
              <a:ea typeface="黑体" panose="02010609060101010101" pitchFamily="49" charset="-122"/>
            </a:endParaRPr>
          </a:p>
        </p:txBody>
      </p:sp>
      <p:sp>
        <p:nvSpPr>
          <p:cNvPr id="1049197" name="文本框 1049196"/>
          <p:cNvSpPr txBox="1"/>
          <p:nvPr/>
        </p:nvSpPr>
        <p:spPr>
          <a:xfrm>
            <a:off x="1995487" y="3049587"/>
            <a:ext cx="1208087"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ea typeface="黑体" panose="02010609060101010101" pitchFamily="49" charset="-122"/>
              </a:rPr>
              <a:t>[Ar]  </a:t>
            </a:r>
            <a:endParaRPr lang="en-US" altLang="zh-CN" sz="3600" b="1">
              <a:ea typeface="黑体" panose="02010609060101010101" pitchFamily="49" charset="-122"/>
            </a:endParaRPr>
          </a:p>
        </p:txBody>
      </p:sp>
      <p:sp>
        <p:nvSpPr>
          <p:cNvPr id="1049198" name="文本框 1049197"/>
          <p:cNvSpPr txBox="1"/>
          <p:nvPr/>
        </p:nvSpPr>
        <p:spPr>
          <a:xfrm>
            <a:off x="2916237" y="3074987"/>
            <a:ext cx="19431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ea typeface="黑体" panose="02010609060101010101" pitchFamily="49" charset="-122"/>
              </a:rPr>
              <a:t>3d</a:t>
            </a:r>
            <a:r>
              <a:rPr lang="en-US" altLang="zh-CN" sz="3600" b="1" baseline="30000">
                <a:ea typeface="黑体" panose="02010609060101010101" pitchFamily="49" charset="-122"/>
              </a:rPr>
              <a:t>5</a:t>
            </a:r>
            <a:r>
              <a:rPr lang="en-US" altLang="zh-CN" sz="3600" b="1" baseline="30000">
                <a:solidFill>
                  <a:srgbClr val="FF00FF"/>
                </a:solidFill>
                <a:ea typeface="黑体" panose="02010609060101010101" pitchFamily="49" charset="-122"/>
              </a:rPr>
              <a:t>+1</a:t>
            </a:r>
            <a:r>
              <a:rPr lang="en-US" altLang="zh-CN" sz="3600" b="1">
                <a:solidFill>
                  <a:srgbClr val="FF00FF"/>
                </a:solidFill>
                <a:ea typeface="黑体" panose="02010609060101010101" pitchFamily="49" charset="-122"/>
              </a:rPr>
              <a:t>4s</a:t>
            </a:r>
            <a:r>
              <a:rPr lang="en-US" altLang="zh-CN" sz="3600" b="1" baseline="30000">
                <a:solidFill>
                  <a:srgbClr val="FF00FF"/>
                </a:solidFill>
                <a:ea typeface="黑体" panose="02010609060101010101" pitchFamily="49" charset="-122"/>
              </a:rPr>
              <a:t>2</a:t>
            </a:r>
            <a:endParaRPr lang="en-US" altLang="zh-CN" sz="3600" b="1" baseline="30000">
              <a:solidFill>
                <a:srgbClr val="FF00FF"/>
              </a:solidFill>
              <a:ea typeface="黑体" panose="02010609060101010101" pitchFamily="49" charset="-122"/>
            </a:endParaRPr>
          </a:p>
        </p:txBody>
      </p:sp>
      <p:sp>
        <p:nvSpPr>
          <p:cNvPr id="1049199" name="文本框 1049198"/>
          <p:cNvSpPr txBox="1"/>
          <p:nvPr/>
        </p:nvSpPr>
        <p:spPr>
          <a:xfrm>
            <a:off x="5588000" y="3074987"/>
            <a:ext cx="712787"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ea typeface="黑体" panose="02010609060101010101" pitchFamily="49" charset="-122"/>
              </a:rPr>
              <a:t>4</a:t>
            </a:r>
            <a:endParaRPr lang="en-US" altLang="zh-CN" sz="3600" b="1">
              <a:ea typeface="黑体" panose="02010609060101010101" pitchFamily="49" charset="-122"/>
            </a:endParaRPr>
          </a:p>
        </p:txBody>
      </p:sp>
      <p:sp>
        <p:nvSpPr>
          <p:cNvPr id="1049200" name="文本框 1049199"/>
          <p:cNvSpPr txBox="1"/>
          <p:nvPr/>
        </p:nvSpPr>
        <p:spPr>
          <a:xfrm>
            <a:off x="6508750" y="3074987"/>
            <a:ext cx="1303337"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ea typeface="黑体" panose="02010609060101010101" pitchFamily="49" charset="-122"/>
              </a:rPr>
              <a:t>VIII</a:t>
            </a:r>
            <a:endParaRPr lang="en-US" altLang="zh-CN" sz="3600" b="1">
              <a:ea typeface="黑体" panose="02010609060101010101" pitchFamily="49" charset="-122"/>
            </a:endParaRPr>
          </a:p>
        </p:txBody>
      </p:sp>
      <p:sp>
        <p:nvSpPr>
          <p:cNvPr id="1049201" name="文本框 1049200"/>
          <p:cNvSpPr txBox="1"/>
          <p:nvPr/>
        </p:nvSpPr>
        <p:spPr>
          <a:xfrm>
            <a:off x="8172450" y="3003550"/>
            <a:ext cx="6858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ea typeface="黑体" panose="02010609060101010101" pitchFamily="49" charset="-122"/>
              </a:rPr>
              <a:t>d</a:t>
            </a:r>
            <a:endParaRPr lang="en-US" altLang="zh-CN" sz="3600" b="1">
              <a:ea typeface="黑体" panose="02010609060101010101" pitchFamily="49" charset="-122"/>
            </a:endParaRPr>
          </a:p>
        </p:txBody>
      </p:sp>
      <p:sp>
        <p:nvSpPr>
          <p:cNvPr id="1049202" name="文本框 1049201"/>
          <p:cNvSpPr txBox="1"/>
          <p:nvPr/>
        </p:nvSpPr>
        <p:spPr>
          <a:xfrm>
            <a:off x="395287" y="122237"/>
            <a:ext cx="7991475"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ea typeface="黑体" panose="02010609060101010101" pitchFamily="49" charset="-122"/>
              </a:rPr>
              <a:t>[</a:t>
            </a:r>
            <a:r>
              <a:rPr lang="zh-CN" altLang="en-US" sz="3600" b="1">
                <a:ea typeface="黑体" panose="02010609060101010101" pitchFamily="49" charset="-122"/>
              </a:rPr>
              <a:t>例</a:t>
            </a:r>
            <a:r>
              <a:rPr lang="en-US" altLang="zh-CN" sz="3600" b="1">
                <a:ea typeface="黑体" panose="02010609060101010101" pitchFamily="49" charset="-122"/>
              </a:rPr>
              <a:t>]</a:t>
            </a:r>
            <a:r>
              <a:rPr lang="zh-CN" altLang="en-US" sz="3600" b="1">
                <a:ea typeface="黑体" panose="02010609060101010101" pitchFamily="49" charset="-122"/>
              </a:rPr>
              <a:t>指出下列元素在周期表中的位置</a:t>
            </a:r>
            <a:endParaRPr lang="zh-CN" altLang="en-US" sz="3600" b="1">
              <a:ea typeface="黑体" panose="02010609060101010101" pitchFamily="49" charset="-122"/>
            </a:endParaRPr>
          </a:p>
        </p:txBody>
      </p:sp>
      <p:pic>
        <p:nvPicPr>
          <p:cNvPr id="2097227" name="图片 2097226"/>
          <p:cNvPicPr/>
          <p:nvPr/>
        </p:nvPicPr>
        <p:blipFill>
          <a:blip r:embed="rId1"/>
          <a:srcRect/>
          <a:stretch>
            <a:fillRect/>
          </a:stretch>
        </p:blipFill>
        <p:spPr>
          <a:xfrm>
            <a:off x="792162" y="4102100"/>
            <a:ext cx="7721600" cy="26336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1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91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9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91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91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91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919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4919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4919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4919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4919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4919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4919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4920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49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185" grpId="0"/>
      <p:bldP spid="1049186" grpId="0"/>
      <p:bldP spid="1049187" grpId="0"/>
      <p:bldP spid="1049188" grpId="0"/>
      <p:bldP spid="1049189" grpId="0"/>
      <p:bldP spid="1049191" grpId="0"/>
      <p:bldP spid="1049192" grpId="0"/>
      <p:bldP spid="1049193" grpId="0"/>
      <p:bldP spid="1049194" grpId="0"/>
      <p:bldP spid="1049195" grpId="0"/>
      <p:bldP spid="1049197" grpId="0"/>
      <p:bldP spid="1049198" grpId="0"/>
      <p:bldP spid="1049199" grpId="0"/>
      <p:bldP spid="1049200" grpId="0"/>
      <p:bldP spid="104920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205" name=""/>
        <p:cNvGrpSpPr/>
        <p:nvPr/>
      </p:nvGrpSpPr>
      <p:grpSpPr>
        <a:xfrm rot="0">
          <a:off x="0" y="0"/>
          <a:ext cx="0" cy="0"/>
          <a:chOff x="0" y="0"/>
          <a:chExt cx="0" cy="0"/>
        </a:xfrm>
      </p:grpSpPr>
      <p:sp>
        <p:nvSpPr>
          <p:cNvPr id="1049203" name="文本框 1049202"/>
          <p:cNvSpPr txBox="1"/>
          <p:nvPr/>
        </p:nvSpPr>
        <p:spPr>
          <a:xfrm>
            <a:off x="1968500" y="149225"/>
            <a:ext cx="6427787"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b="1">
                <a:ea typeface="黑体" panose="02010609060101010101" pitchFamily="49" charset="-122"/>
              </a:rPr>
              <a:t>第六节 元素性质的周期性</a:t>
            </a:r>
            <a:endParaRPr lang="zh-CN" altLang="en-US" b="1">
              <a:ea typeface="黑体" panose="02010609060101010101" pitchFamily="49" charset="-122"/>
            </a:endParaRPr>
          </a:p>
        </p:txBody>
      </p:sp>
      <p:sp>
        <p:nvSpPr>
          <p:cNvPr id="1049204" name="矩形 1049203"/>
          <p:cNvSpPr/>
          <p:nvPr/>
        </p:nvSpPr>
        <p:spPr>
          <a:xfrm>
            <a:off x="306387" y="1497012"/>
            <a:ext cx="3760787"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800" b="1">
                <a:solidFill>
                  <a:srgbClr val="C00000"/>
                </a:solidFill>
                <a:ea typeface="黑体" panose="02010609060101010101" pitchFamily="49" charset="-122"/>
                <a:sym typeface="Symbol" panose="05050102010706020507" pitchFamily="18" charset="2"/>
              </a:rPr>
              <a:t>一</a:t>
            </a:r>
            <a:r>
              <a:rPr lang="zh-CN" altLang="en-US" sz="2800" b="1">
                <a:solidFill>
                  <a:srgbClr val="C00000"/>
                </a:solidFill>
                <a:sym typeface="Symbol" panose="05050102010706020507" pitchFamily="18" charset="2"/>
              </a:rPr>
              <a:t>、</a:t>
            </a:r>
            <a:r>
              <a:rPr lang="en-US" altLang="zh-CN" sz="2800" b="1">
                <a:solidFill>
                  <a:srgbClr val="C00000"/>
                </a:solidFill>
                <a:ea typeface="黑体" panose="02010609060101010101" pitchFamily="49" charset="-122"/>
                <a:sym typeface="Symbol" panose="05050102010706020507" pitchFamily="18" charset="2"/>
              </a:rPr>
              <a:t>有效核电荷:</a:t>
            </a:r>
            <a:endParaRPr lang="en-US" altLang="zh-CN" sz="2800" b="1">
              <a:solidFill>
                <a:srgbClr val="C00000"/>
              </a:solidFill>
              <a:ea typeface="黑体" panose="02010609060101010101" pitchFamily="49" charset="-122"/>
              <a:sym typeface="Symbol" panose="05050102010706020507" pitchFamily="18" charset="2"/>
            </a:endParaRPr>
          </a:p>
        </p:txBody>
      </p:sp>
      <p:sp>
        <p:nvSpPr>
          <p:cNvPr id="1049205" name="矩形 1049204"/>
          <p:cNvSpPr/>
          <p:nvPr/>
        </p:nvSpPr>
        <p:spPr>
          <a:xfrm>
            <a:off x="539750" y="2217737"/>
            <a:ext cx="8208962" cy="45243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50000"/>
              </a:lnSpc>
              <a:spcBef>
                <a:spcPct val="0"/>
              </a:spcBef>
              <a:buFontTx/>
              <a:buNone/>
            </a:pPr>
            <a:r>
              <a:rPr lang="en-US" altLang="zh-CN" sz="2400" b="1">
                <a:ea typeface="黑体" panose="02010609060101010101" pitchFamily="49" charset="-122"/>
                <a:sym typeface="Symbol" panose="05050102010706020507" pitchFamily="18" charset="2"/>
              </a:rPr>
              <a:t>1</a:t>
            </a:r>
            <a:r>
              <a:rPr lang="zh-CN" altLang="en-US" sz="2400" b="1">
                <a:ea typeface="黑体" panose="02010609060101010101" pitchFamily="49" charset="-122"/>
                <a:sym typeface="Symbol" panose="05050102010706020507" pitchFamily="18" charset="2"/>
              </a:rPr>
              <a:t>、同一周期从左向右，随核电荷数增加，同一电子层电子 </a:t>
            </a:r>
            <a:endParaRPr lang="zh-CN" altLang="en-US" sz="2400" b="1">
              <a:ea typeface="黑体" panose="02010609060101010101" pitchFamily="49" charset="-122"/>
              <a:sym typeface="Symbol" panose="05050102010706020507" pitchFamily="18" charset="2"/>
            </a:endParaRPr>
          </a:p>
          <a:p>
            <a:pPr marL="0" lvl="0" indent="0">
              <a:lnSpc>
                <a:spcPct val="150000"/>
              </a:lnSpc>
              <a:spcBef>
                <a:spcPct val="0"/>
              </a:spcBef>
              <a:buFontTx/>
              <a:buNone/>
            </a:pPr>
            <a:r>
              <a:rPr lang="en-US" altLang="zh-CN" sz="2400" b="1">
                <a:ea typeface="黑体" panose="02010609060101010101" pitchFamily="49" charset="-122"/>
                <a:sym typeface="Symbol" panose="05050102010706020507" pitchFamily="18" charset="2"/>
              </a:rPr>
              <a:t>      </a:t>
            </a:r>
            <a:r>
              <a:rPr lang="zh-CN" altLang="en-US" sz="2400" b="1">
                <a:ea typeface="黑体" panose="02010609060101010101" pitchFamily="49" charset="-122"/>
                <a:sym typeface="Symbol" panose="05050102010706020507" pitchFamily="18" charset="2"/>
              </a:rPr>
              <a:t>增加，彼此屏蔽作用较小</a:t>
            </a:r>
            <a:r>
              <a:rPr lang="en-US" altLang="zh-CN" sz="2400" b="1">
                <a:ea typeface="黑体" panose="02010609060101010101" pitchFamily="49" charset="-122"/>
                <a:sym typeface="Symbol" panose="05050102010706020507" pitchFamily="18" charset="2"/>
              </a:rPr>
              <a:t>0.35</a:t>
            </a:r>
            <a:r>
              <a:rPr lang="zh-CN" altLang="en-US" sz="2400" b="1">
                <a:ea typeface="黑体" panose="02010609060101010101" pitchFamily="49" charset="-122"/>
                <a:sym typeface="Symbol" panose="05050102010706020507" pitchFamily="18" charset="2"/>
              </a:rPr>
              <a:t>，每增加一个电子，</a:t>
            </a:r>
            <a:r>
              <a:rPr lang="en-US" altLang="zh-CN" sz="2400" b="1">
                <a:solidFill>
                  <a:srgbClr val="000099"/>
                </a:solidFill>
                <a:ea typeface="黑体" panose="02010609060101010101" pitchFamily="49" charset="-122"/>
                <a:sym typeface="Symbol" panose="05050102010706020507" pitchFamily="18" charset="2"/>
              </a:rPr>
              <a:t>主族</a:t>
            </a:r>
            <a:endParaRPr lang="en-US" altLang="zh-CN" sz="2400" b="1">
              <a:solidFill>
                <a:srgbClr val="000099"/>
              </a:solidFill>
              <a:ea typeface="黑体" panose="02010609060101010101" pitchFamily="49" charset="-122"/>
              <a:sym typeface="Symbol" panose="05050102010706020507" pitchFamily="18" charset="2"/>
            </a:endParaRPr>
          </a:p>
          <a:p>
            <a:pPr marL="0" lvl="0" indent="0">
              <a:lnSpc>
                <a:spcPct val="150000"/>
              </a:lnSpc>
              <a:spcBef>
                <a:spcPct val="0"/>
              </a:spcBef>
              <a:buFontTx/>
              <a:buNone/>
            </a:pPr>
            <a:r>
              <a:rPr lang="zh-CN" altLang="en-US" sz="2400" b="1">
                <a:ea typeface="黑体" panose="02010609060101010101" pitchFamily="49" charset="-122"/>
                <a:sym typeface="Symbol" panose="05050102010706020507" pitchFamily="18" charset="2"/>
              </a:rPr>
              <a:t>      元素的有效核电荷增加</a:t>
            </a:r>
            <a:r>
              <a:rPr lang="en-US" altLang="zh-CN" sz="2400" b="1">
                <a:ea typeface="黑体" panose="02010609060101010101" pitchFamily="49" charset="-122"/>
                <a:sym typeface="Symbol" panose="05050102010706020507" pitchFamily="18" charset="2"/>
              </a:rPr>
              <a:t>0.65</a:t>
            </a:r>
            <a:r>
              <a:rPr lang="zh-CN" altLang="en-US" sz="2400" b="1">
                <a:sym typeface="Symbol" panose="05050102010706020507" pitchFamily="18" charset="2"/>
              </a:rPr>
              <a:t>；</a:t>
            </a:r>
            <a:endParaRPr lang="zh-CN" altLang="en-US" sz="2400" b="1">
              <a:sym typeface="Symbol" panose="05050102010706020507" pitchFamily="18" charset="2"/>
            </a:endParaRPr>
          </a:p>
          <a:p>
            <a:pPr marL="0" lvl="0" indent="0">
              <a:lnSpc>
                <a:spcPct val="150000"/>
              </a:lnSpc>
              <a:spcBef>
                <a:spcPct val="0"/>
              </a:spcBef>
              <a:buFontTx/>
              <a:buNone/>
            </a:pPr>
            <a:r>
              <a:rPr lang="zh-CN" altLang="en-US" sz="2400" b="1">
                <a:solidFill>
                  <a:srgbClr val="000099"/>
                </a:solidFill>
                <a:ea typeface="黑体" panose="02010609060101010101" pitchFamily="49" charset="-122"/>
                <a:sym typeface="Symbol" panose="05050102010706020507" pitchFamily="18" charset="2"/>
              </a:rPr>
              <a:t>      副族元素</a:t>
            </a:r>
            <a:r>
              <a:rPr lang="en-US" altLang="zh-CN" sz="2400" b="1">
                <a:ea typeface="黑体" panose="02010609060101010101" pitchFamily="49" charset="-122"/>
                <a:sym typeface="Symbol" panose="05050102010706020507" pitchFamily="18" charset="2"/>
              </a:rPr>
              <a:t>：增加的电子排布在次外电子层上，屏蔽作用</a:t>
            </a:r>
            <a:endParaRPr lang="en-US" altLang="zh-CN" sz="2400" b="1">
              <a:ea typeface="黑体" panose="02010609060101010101" pitchFamily="49" charset="-122"/>
              <a:sym typeface="Symbol" panose="05050102010706020507" pitchFamily="18" charset="2"/>
            </a:endParaRPr>
          </a:p>
          <a:p>
            <a:pPr marL="0" lvl="0" indent="0">
              <a:lnSpc>
                <a:spcPct val="150000"/>
              </a:lnSpc>
              <a:spcBef>
                <a:spcPct val="0"/>
              </a:spcBef>
              <a:buFontTx/>
              <a:buNone/>
            </a:pPr>
            <a:r>
              <a:rPr lang="en-US" altLang="zh-CN" sz="2400" b="1">
                <a:ea typeface="黑体" panose="02010609060101010101" pitchFamily="49" charset="-122"/>
                <a:sym typeface="Symbol" panose="05050102010706020507" pitchFamily="18" charset="2"/>
              </a:rPr>
              <a:t>                          </a:t>
            </a:r>
            <a:r>
              <a:rPr lang="zh-CN" altLang="en-US" sz="2400" b="1">
                <a:ea typeface="黑体" panose="02010609060101010101" pitchFamily="49" charset="-122"/>
                <a:sym typeface="Symbol" panose="05050102010706020507" pitchFamily="18" charset="2"/>
              </a:rPr>
              <a:t>大</a:t>
            </a:r>
            <a:r>
              <a:rPr lang="en-US" altLang="zh-CN" sz="2400" b="1">
                <a:ea typeface="黑体" panose="02010609060101010101" pitchFamily="49" charset="-122"/>
                <a:sym typeface="Symbol" panose="05050102010706020507" pitchFamily="18" charset="2"/>
              </a:rPr>
              <a:t>(0.85), </a:t>
            </a:r>
            <a:r>
              <a:rPr lang="zh-CN" altLang="en-US" sz="2400" b="1">
                <a:ea typeface="黑体" panose="02010609060101010101" pitchFamily="49" charset="-122"/>
                <a:sym typeface="Symbol" panose="05050102010706020507" pitchFamily="18" charset="2"/>
              </a:rPr>
              <a:t>原子核作用在最外电子层上的有效</a:t>
            </a:r>
            <a:endParaRPr lang="zh-CN" altLang="en-US" sz="2400" b="1">
              <a:ea typeface="黑体" panose="02010609060101010101" pitchFamily="49" charset="-122"/>
              <a:sym typeface="Symbol" panose="05050102010706020507" pitchFamily="18" charset="2"/>
            </a:endParaRPr>
          </a:p>
          <a:p>
            <a:pPr marL="0" lvl="0" indent="0">
              <a:lnSpc>
                <a:spcPct val="150000"/>
              </a:lnSpc>
              <a:spcBef>
                <a:spcPct val="0"/>
              </a:spcBef>
              <a:buFontTx/>
              <a:buNone/>
            </a:pPr>
            <a:r>
              <a:rPr lang="en-US" altLang="zh-CN" sz="2400" b="1">
                <a:ea typeface="黑体" panose="02010609060101010101" pitchFamily="49" charset="-122"/>
                <a:sym typeface="Symbol" panose="05050102010706020507" pitchFamily="18" charset="2"/>
              </a:rPr>
              <a:t>                          </a:t>
            </a:r>
            <a:r>
              <a:rPr lang="zh-CN" altLang="en-US" sz="2400" b="1">
                <a:ea typeface="黑体" panose="02010609060101010101" pitchFamily="49" charset="-122"/>
                <a:sym typeface="Symbol" panose="05050102010706020507" pitchFamily="18" charset="2"/>
              </a:rPr>
              <a:t>核电荷增加不大，仅为</a:t>
            </a:r>
            <a:r>
              <a:rPr lang="en-US" altLang="zh-CN" sz="2400" b="1">
                <a:ea typeface="黑体" panose="02010609060101010101" pitchFamily="49" charset="-122"/>
                <a:sym typeface="Symbol" panose="05050102010706020507" pitchFamily="18" charset="2"/>
              </a:rPr>
              <a:t>0.15</a:t>
            </a:r>
            <a:r>
              <a:rPr lang="zh-CN" altLang="en-US" sz="2400" b="1">
                <a:ea typeface="黑体" panose="02010609060101010101" pitchFamily="49" charset="-122"/>
                <a:sym typeface="Symbol" panose="05050102010706020507" pitchFamily="18" charset="2"/>
              </a:rPr>
              <a:t>；</a:t>
            </a:r>
            <a:endParaRPr lang="zh-CN" altLang="en-US" sz="2400" b="1">
              <a:ea typeface="黑体" panose="02010609060101010101" pitchFamily="49" charset="-122"/>
              <a:sym typeface="Symbol" panose="05050102010706020507" pitchFamily="18" charset="2"/>
            </a:endParaRPr>
          </a:p>
          <a:p>
            <a:pPr marL="0" lvl="0" indent="0">
              <a:lnSpc>
                <a:spcPct val="150000"/>
              </a:lnSpc>
              <a:spcBef>
                <a:spcPct val="0"/>
              </a:spcBef>
              <a:buFontTx/>
              <a:buNone/>
            </a:pPr>
            <a:r>
              <a:rPr lang="zh-CN" altLang="en-US" sz="2400" b="1">
                <a:ea typeface="黑体" panose="02010609060101010101" pitchFamily="49" charset="-122"/>
                <a:sym typeface="Symbol" panose="05050102010706020507" pitchFamily="18" charset="2"/>
              </a:rPr>
              <a:t>       </a:t>
            </a:r>
            <a:r>
              <a:rPr lang="zh-CN" altLang="en-US" sz="2400" b="1">
                <a:solidFill>
                  <a:srgbClr val="000099"/>
                </a:solidFill>
                <a:ea typeface="黑体" panose="02010609060101010101" pitchFamily="49" charset="-122"/>
                <a:sym typeface="Symbol" panose="05050102010706020507" pitchFamily="18" charset="2"/>
              </a:rPr>
              <a:t>内过渡元素：</a:t>
            </a:r>
            <a:r>
              <a:rPr lang="en-US" altLang="zh-CN" sz="2400" b="1">
                <a:ea typeface="黑体" panose="02010609060101010101" pitchFamily="49" charset="-122"/>
                <a:sym typeface="Symbol" panose="05050102010706020507" pitchFamily="18" charset="2"/>
              </a:rPr>
              <a:t>增加的电子排布在(n-2)</a:t>
            </a:r>
            <a:r>
              <a:rPr lang="zh-CN" altLang="en-US" sz="2400" b="1">
                <a:ea typeface="黑体" panose="02010609060101010101" pitchFamily="49" charset="-122"/>
                <a:sym typeface="Symbol" panose="05050102010706020507" pitchFamily="18" charset="2"/>
              </a:rPr>
              <a:t>层的</a:t>
            </a:r>
            <a:r>
              <a:rPr lang="en-US" altLang="zh-CN" sz="2400" b="1">
                <a:ea typeface="黑体" panose="02010609060101010101" pitchFamily="49" charset="-122"/>
                <a:sym typeface="Symbol" panose="05050102010706020507" pitchFamily="18" charset="2"/>
              </a:rPr>
              <a:t>f</a:t>
            </a:r>
            <a:r>
              <a:rPr lang="zh-CN" altLang="en-US" sz="2400" b="1">
                <a:ea typeface="黑体" panose="02010609060101010101" pitchFamily="49" charset="-122"/>
                <a:sym typeface="Symbol" panose="05050102010706020507" pitchFamily="18" charset="2"/>
              </a:rPr>
              <a:t>轨道，对最外</a:t>
            </a:r>
            <a:endParaRPr lang="zh-CN" altLang="en-US" sz="2400" b="1">
              <a:ea typeface="黑体" panose="02010609060101010101" pitchFamily="49" charset="-122"/>
              <a:sym typeface="Symbol" panose="05050102010706020507" pitchFamily="18" charset="2"/>
            </a:endParaRPr>
          </a:p>
          <a:p>
            <a:pPr marL="0" lvl="0" indent="0">
              <a:lnSpc>
                <a:spcPct val="150000"/>
              </a:lnSpc>
              <a:spcBef>
                <a:spcPct val="0"/>
              </a:spcBef>
              <a:buFontTx/>
              <a:buNone/>
            </a:pPr>
            <a:r>
              <a:rPr lang="en-US" altLang="zh-CN" sz="2400" b="1">
                <a:ea typeface="黑体" panose="02010609060101010101" pitchFamily="49" charset="-122"/>
                <a:sym typeface="Symbol" panose="05050102010706020507" pitchFamily="18" charset="2"/>
              </a:rPr>
              <a:t>                               </a:t>
            </a:r>
            <a:r>
              <a:rPr lang="zh-CN" altLang="en-US" sz="2400" b="1">
                <a:ea typeface="黑体" panose="02010609060101010101" pitchFamily="49" charset="-122"/>
                <a:sym typeface="Symbol" panose="05050102010706020507" pitchFamily="18" charset="2"/>
              </a:rPr>
              <a:t>层屏蔽作用大</a:t>
            </a:r>
            <a:r>
              <a:rPr lang="en-US" altLang="zh-CN" sz="2400" b="1">
                <a:ea typeface="黑体" panose="02010609060101010101" pitchFamily="49" charset="-122"/>
                <a:sym typeface="Symbol" panose="05050102010706020507" pitchFamily="18" charset="2"/>
              </a:rPr>
              <a:t>(1.00),</a:t>
            </a:r>
            <a:r>
              <a:rPr lang="zh-CN" altLang="en-US" sz="2400" b="1">
                <a:ea typeface="黑体" panose="02010609060101010101" pitchFamily="49" charset="-122"/>
                <a:sym typeface="Symbol" panose="05050102010706020507" pitchFamily="18" charset="2"/>
              </a:rPr>
              <a:t>故几乎不变。</a:t>
            </a:r>
            <a:endParaRPr lang="zh-CN" altLang="en-US" sz="2400" b="1">
              <a:ea typeface="黑体" panose="02010609060101010101" pitchFamily="49" charset="-122"/>
              <a:sym typeface="Symbol" panose="05050102010706020507" pitchFamily="18" charset="2"/>
            </a:endParaRPr>
          </a:p>
        </p:txBody>
      </p:sp>
      <p:sp>
        <p:nvSpPr>
          <p:cNvPr id="1049206" name="矩形 1049205"/>
          <p:cNvSpPr/>
          <p:nvPr/>
        </p:nvSpPr>
        <p:spPr>
          <a:xfrm>
            <a:off x="306387" y="881062"/>
            <a:ext cx="8675688" cy="4603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400" b="1">
                <a:ea typeface="黑体" panose="02010609060101010101" pitchFamily="49" charset="-122"/>
                <a:sym typeface="Symbol" panose="05050102010706020507" pitchFamily="18" charset="2"/>
              </a:rPr>
              <a:t>  原子电子层结构决定元素的性质，随原子序数增加发生变化。</a:t>
            </a:r>
            <a:endParaRPr lang="zh-CN" altLang="en-US" sz="2400" b="1">
              <a:ea typeface="黑体" panose="02010609060101010101"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2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92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9205">
                                            <p:txEl>
                                              <p:charRg st="0" end="2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9205">
                                            <p:txEl>
                                              <p:charRg st="28" end="6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49205">
                                            <p:txEl>
                                              <p:charRg st="61" end="8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9205">
                                            <p:txEl>
                                              <p:charRg st="83" end="1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9205">
                                            <p:txEl>
                                              <p:charRg st="114" end="16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49205">
                                            <p:txEl>
                                              <p:charRg st="165" end="20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9205">
                                            <p:txEl>
                                              <p:charRg st="207" end="24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49205">
                                            <p:txEl>
                                              <p:charRg st="243" end="29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04" grpId="0"/>
      <p:bldP spid="104920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206" name=""/>
        <p:cNvGrpSpPr/>
        <p:nvPr/>
      </p:nvGrpSpPr>
      <p:grpSpPr>
        <a:xfrm rot="0">
          <a:off x="0" y="0"/>
          <a:ext cx="0" cy="0"/>
          <a:chOff x="0" y="0"/>
          <a:chExt cx="0" cy="0"/>
        </a:xfrm>
      </p:grpSpPr>
      <p:sp>
        <p:nvSpPr>
          <p:cNvPr id="1049207" name="文本框 1049206"/>
          <p:cNvSpPr txBox="1"/>
          <p:nvPr/>
        </p:nvSpPr>
        <p:spPr>
          <a:xfrm>
            <a:off x="1968500" y="149225"/>
            <a:ext cx="6427787"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b="1">
                <a:ea typeface="黑体" panose="02010609060101010101" pitchFamily="49" charset="-122"/>
              </a:rPr>
              <a:t>第六节 元素性质的周期性</a:t>
            </a:r>
            <a:endParaRPr lang="zh-CN" altLang="en-US" b="1">
              <a:ea typeface="黑体" panose="02010609060101010101" pitchFamily="49" charset="-122"/>
            </a:endParaRPr>
          </a:p>
        </p:txBody>
      </p:sp>
      <p:sp>
        <p:nvSpPr>
          <p:cNvPr id="1049208" name="矩形 1049207"/>
          <p:cNvSpPr/>
          <p:nvPr/>
        </p:nvSpPr>
        <p:spPr>
          <a:xfrm>
            <a:off x="306387" y="1497012"/>
            <a:ext cx="3760787"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800" b="1">
                <a:solidFill>
                  <a:srgbClr val="C00000"/>
                </a:solidFill>
                <a:ea typeface="黑体" panose="02010609060101010101" pitchFamily="49" charset="-122"/>
                <a:sym typeface="Symbol" panose="05050102010706020507" pitchFamily="18" charset="2"/>
              </a:rPr>
              <a:t>一</a:t>
            </a:r>
            <a:r>
              <a:rPr lang="zh-CN" altLang="en-US" sz="2800" b="1">
                <a:solidFill>
                  <a:srgbClr val="C00000"/>
                </a:solidFill>
                <a:sym typeface="Symbol" panose="05050102010706020507" pitchFamily="18" charset="2"/>
              </a:rPr>
              <a:t>、</a:t>
            </a:r>
            <a:r>
              <a:rPr lang="en-US" altLang="zh-CN" sz="2800" b="1">
                <a:solidFill>
                  <a:srgbClr val="C00000"/>
                </a:solidFill>
                <a:ea typeface="黑体" panose="02010609060101010101" pitchFamily="49" charset="-122"/>
                <a:sym typeface="Symbol" panose="05050102010706020507" pitchFamily="18" charset="2"/>
              </a:rPr>
              <a:t>有效核电荷:</a:t>
            </a:r>
            <a:endParaRPr lang="en-US" altLang="zh-CN" sz="2800" b="1">
              <a:solidFill>
                <a:srgbClr val="C00000"/>
              </a:solidFill>
              <a:ea typeface="黑体" panose="02010609060101010101" pitchFamily="49" charset="-122"/>
              <a:sym typeface="Symbol" panose="05050102010706020507" pitchFamily="18" charset="2"/>
            </a:endParaRPr>
          </a:p>
        </p:txBody>
      </p:sp>
      <p:sp>
        <p:nvSpPr>
          <p:cNvPr id="1049209" name="矩形 1049208"/>
          <p:cNvSpPr/>
          <p:nvPr/>
        </p:nvSpPr>
        <p:spPr>
          <a:xfrm>
            <a:off x="306387" y="881062"/>
            <a:ext cx="8675688" cy="4603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400" b="1">
                <a:ea typeface="黑体" panose="02010609060101010101" pitchFamily="49" charset="-122"/>
                <a:sym typeface="Symbol" panose="05050102010706020507" pitchFamily="18" charset="2"/>
              </a:rPr>
              <a:t>  原子电子层结构决定元素的性质，随原子序数增加发生变化。</a:t>
            </a:r>
            <a:endParaRPr lang="zh-CN" altLang="en-US" sz="2400" b="1">
              <a:ea typeface="黑体" panose="02010609060101010101" pitchFamily="49" charset="-122"/>
              <a:sym typeface="Symbol" panose="05050102010706020507" pitchFamily="18" charset="2"/>
            </a:endParaRPr>
          </a:p>
        </p:txBody>
      </p:sp>
      <p:sp>
        <p:nvSpPr>
          <p:cNvPr id="1049210" name="矩形 1049209"/>
          <p:cNvSpPr/>
          <p:nvPr/>
        </p:nvSpPr>
        <p:spPr>
          <a:xfrm>
            <a:off x="466725" y="2128837"/>
            <a:ext cx="8208962" cy="23082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50000"/>
              </a:lnSpc>
              <a:spcBef>
                <a:spcPct val="0"/>
              </a:spcBef>
              <a:buFontTx/>
              <a:buNone/>
            </a:pPr>
            <a:r>
              <a:rPr lang="en-US" altLang="zh-CN" sz="2400" b="1">
                <a:ea typeface="黑体" panose="02010609060101010101" pitchFamily="49" charset="-122"/>
                <a:sym typeface="Symbol" panose="05050102010706020507" pitchFamily="18" charset="2"/>
              </a:rPr>
              <a:t>1</a:t>
            </a:r>
            <a:r>
              <a:rPr lang="zh-CN" altLang="en-US" sz="2400" b="1">
                <a:ea typeface="黑体" panose="02010609060101010101" pitchFamily="49" charset="-122"/>
                <a:sym typeface="Symbol" panose="05050102010706020507" pitchFamily="18" charset="2"/>
              </a:rPr>
              <a:t>、</a:t>
            </a:r>
            <a:r>
              <a:rPr lang="zh-CN" altLang="en-US" sz="2400" b="1">
                <a:solidFill>
                  <a:srgbClr val="000099"/>
                </a:solidFill>
                <a:ea typeface="黑体" panose="02010609060101010101" pitchFamily="49" charset="-122"/>
                <a:sym typeface="Symbol" panose="05050102010706020507" pitchFamily="18" charset="2"/>
              </a:rPr>
              <a:t>同一周期</a:t>
            </a:r>
            <a:r>
              <a:rPr lang="en-US" altLang="zh-CN" sz="2400" b="1">
                <a:ea typeface="黑体" panose="02010609060101010101" pitchFamily="49" charset="-122"/>
                <a:sym typeface="Symbol" panose="05050102010706020507" pitchFamily="18" charset="2"/>
              </a:rPr>
              <a:t>从左向右，随核电荷数增加，同一电子层电子 </a:t>
            </a:r>
            <a:endParaRPr lang="en-US" altLang="zh-CN" sz="2400" b="1">
              <a:ea typeface="黑体" panose="02010609060101010101" pitchFamily="49" charset="-122"/>
              <a:sym typeface="Symbol" panose="05050102010706020507" pitchFamily="18" charset="2"/>
            </a:endParaRPr>
          </a:p>
          <a:p>
            <a:pPr marL="0" lvl="0" indent="0">
              <a:lnSpc>
                <a:spcPct val="150000"/>
              </a:lnSpc>
              <a:spcBef>
                <a:spcPct val="0"/>
              </a:spcBef>
              <a:buFontTx/>
              <a:buNone/>
            </a:pPr>
            <a:r>
              <a:rPr lang="en-US" altLang="zh-CN" sz="2400" b="1">
                <a:ea typeface="黑体" panose="02010609060101010101" pitchFamily="49" charset="-122"/>
                <a:sym typeface="Symbol" panose="05050102010706020507" pitchFamily="18" charset="2"/>
              </a:rPr>
              <a:t>      </a:t>
            </a:r>
            <a:r>
              <a:rPr lang="zh-CN" altLang="en-US" sz="2400" b="1">
                <a:ea typeface="黑体" panose="02010609060101010101" pitchFamily="49" charset="-122"/>
                <a:sym typeface="Symbol" panose="05050102010706020507" pitchFamily="18" charset="2"/>
              </a:rPr>
              <a:t>增加，彼此屏蔽作用较小</a:t>
            </a:r>
            <a:r>
              <a:rPr lang="en-US" altLang="zh-CN" sz="2400" b="1">
                <a:ea typeface="黑体" panose="02010609060101010101" pitchFamily="49" charset="-122"/>
                <a:sym typeface="Symbol" panose="05050102010706020507" pitchFamily="18" charset="2"/>
              </a:rPr>
              <a:t>0.35</a:t>
            </a:r>
            <a:r>
              <a:rPr lang="zh-CN" altLang="en-US" sz="2400" b="1">
                <a:ea typeface="黑体" panose="02010609060101010101" pitchFamily="49" charset="-122"/>
                <a:sym typeface="Symbol" panose="05050102010706020507" pitchFamily="18" charset="2"/>
              </a:rPr>
              <a:t>，每增加一个电子，主族</a:t>
            </a:r>
            <a:endParaRPr lang="zh-CN" altLang="en-US" sz="2400" b="1">
              <a:ea typeface="黑体" panose="02010609060101010101" pitchFamily="49" charset="-122"/>
              <a:sym typeface="Symbol" panose="05050102010706020507" pitchFamily="18" charset="2"/>
            </a:endParaRPr>
          </a:p>
          <a:p>
            <a:pPr marL="0" lvl="0" indent="0">
              <a:lnSpc>
                <a:spcPct val="150000"/>
              </a:lnSpc>
              <a:spcBef>
                <a:spcPct val="0"/>
              </a:spcBef>
              <a:buFontTx/>
              <a:buNone/>
            </a:pPr>
            <a:r>
              <a:rPr lang="en-US" altLang="zh-CN" sz="2400" b="1">
                <a:ea typeface="黑体" panose="02010609060101010101" pitchFamily="49" charset="-122"/>
                <a:sym typeface="Symbol" panose="05050102010706020507" pitchFamily="18" charset="2"/>
              </a:rPr>
              <a:t>      </a:t>
            </a:r>
            <a:r>
              <a:rPr lang="zh-CN" altLang="en-US" sz="2400" b="1">
                <a:ea typeface="黑体" panose="02010609060101010101" pitchFamily="49" charset="-122"/>
                <a:sym typeface="Symbol" panose="05050102010706020507" pitchFamily="18" charset="2"/>
              </a:rPr>
              <a:t>元素的有效核电荷增加</a:t>
            </a:r>
            <a:r>
              <a:rPr lang="en-US" altLang="zh-CN" sz="2400" b="1">
                <a:ea typeface="黑体" panose="02010609060101010101" pitchFamily="49" charset="-122"/>
                <a:sym typeface="Symbol" panose="05050102010706020507" pitchFamily="18" charset="2"/>
              </a:rPr>
              <a:t>0.65</a:t>
            </a:r>
            <a:r>
              <a:rPr lang="zh-CN" altLang="zh-CN" sz="2400" b="1">
                <a:sym typeface="Symbol" panose="05050102010706020507" pitchFamily="18" charset="2"/>
              </a:rPr>
              <a:t>、</a:t>
            </a:r>
            <a:r>
              <a:rPr lang="zh-CN" altLang="en-US" sz="2400" b="1">
                <a:ea typeface="黑体" panose="02010609060101010101" pitchFamily="49" charset="-122"/>
                <a:sym typeface="Symbol" panose="05050102010706020507" pitchFamily="18" charset="2"/>
              </a:rPr>
              <a:t>副族元素仅增加</a:t>
            </a:r>
            <a:r>
              <a:rPr lang="en-US" altLang="zh-CN" sz="2400" b="1">
                <a:ea typeface="黑体" panose="02010609060101010101" pitchFamily="49" charset="-122"/>
                <a:sym typeface="Symbol" panose="05050102010706020507" pitchFamily="18" charset="2"/>
              </a:rPr>
              <a:t>0.15</a:t>
            </a:r>
            <a:r>
              <a:rPr lang="zh-CN" altLang="en-US" sz="2400" b="1">
                <a:ea typeface="黑体" panose="02010609060101010101" pitchFamily="49" charset="-122"/>
                <a:sym typeface="Symbol" panose="05050102010706020507" pitchFamily="18" charset="2"/>
              </a:rPr>
              <a:t>，而内</a:t>
            </a:r>
            <a:endParaRPr lang="zh-CN" altLang="en-US" sz="2400" b="1">
              <a:ea typeface="黑体" panose="02010609060101010101" pitchFamily="49" charset="-122"/>
              <a:sym typeface="Symbol" panose="05050102010706020507" pitchFamily="18" charset="2"/>
            </a:endParaRPr>
          </a:p>
          <a:p>
            <a:pPr marL="0" lvl="0" indent="0">
              <a:lnSpc>
                <a:spcPct val="150000"/>
              </a:lnSpc>
              <a:spcBef>
                <a:spcPct val="0"/>
              </a:spcBef>
              <a:buFontTx/>
              <a:buNone/>
            </a:pPr>
            <a:r>
              <a:rPr lang="en-US" altLang="zh-CN" sz="2400" b="1">
                <a:ea typeface="黑体" panose="02010609060101010101" pitchFamily="49" charset="-122"/>
                <a:sym typeface="Symbol" panose="05050102010706020507" pitchFamily="18" charset="2"/>
              </a:rPr>
              <a:t>     </a:t>
            </a:r>
            <a:r>
              <a:rPr lang="zh-CN" altLang="en-US" sz="2400" b="1">
                <a:ea typeface="黑体" panose="02010609060101010101" pitchFamily="49" charset="-122"/>
                <a:sym typeface="Symbol" panose="05050102010706020507" pitchFamily="18" charset="2"/>
              </a:rPr>
              <a:t>过渡元素几乎不变</a:t>
            </a:r>
            <a:r>
              <a:rPr lang="en-US" altLang="zh-CN" sz="2400" b="1">
                <a:ea typeface="黑体" panose="02010609060101010101" pitchFamily="49" charset="-122"/>
                <a:sym typeface="Symbol" panose="05050102010706020507" pitchFamily="18" charset="2"/>
              </a:rPr>
              <a:t>;</a:t>
            </a:r>
            <a:endParaRPr lang="en-US" altLang="zh-CN" sz="2400" b="1">
              <a:ea typeface="黑体" panose="02010609060101010101" pitchFamily="49" charset="-122"/>
              <a:sym typeface="Symbol" panose="05050102010706020507" pitchFamily="18" charset="2"/>
            </a:endParaRPr>
          </a:p>
        </p:txBody>
      </p:sp>
      <p:sp>
        <p:nvSpPr>
          <p:cNvPr id="1049211" name="矩形 1049210"/>
          <p:cNvSpPr/>
          <p:nvPr/>
        </p:nvSpPr>
        <p:spPr>
          <a:xfrm>
            <a:off x="503237" y="4697412"/>
            <a:ext cx="8281987" cy="17541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50000"/>
              </a:lnSpc>
              <a:spcBef>
                <a:spcPct val="0"/>
              </a:spcBef>
              <a:buFontTx/>
              <a:buNone/>
            </a:pPr>
            <a:r>
              <a:rPr lang="en-US" altLang="zh-CN" sz="2400" b="1">
                <a:ea typeface="黑体" panose="02010609060101010101" pitchFamily="49" charset="-122"/>
                <a:sym typeface="Symbol" panose="05050102010706020507" pitchFamily="18" charset="2"/>
              </a:rPr>
              <a:t>2</a:t>
            </a:r>
            <a:r>
              <a:rPr lang="zh-CN" altLang="en-US" sz="2400" b="1">
                <a:ea typeface="黑体" panose="02010609060101010101" pitchFamily="49" charset="-122"/>
                <a:sym typeface="Symbol" panose="05050102010706020507" pitchFamily="18" charset="2"/>
              </a:rPr>
              <a:t>、</a:t>
            </a:r>
            <a:r>
              <a:rPr lang="zh-CN" altLang="en-US" sz="2400" b="1">
                <a:solidFill>
                  <a:srgbClr val="000099"/>
                </a:solidFill>
                <a:ea typeface="黑体" panose="02010609060101010101" pitchFamily="49" charset="-122"/>
                <a:sym typeface="Symbol" panose="05050102010706020507" pitchFamily="18" charset="2"/>
              </a:rPr>
              <a:t>同一族</a:t>
            </a:r>
            <a:r>
              <a:rPr lang="en-US" altLang="zh-CN" sz="2400" b="1">
                <a:ea typeface="黑体" panose="02010609060101010101" pitchFamily="49" charset="-122"/>
                <a:sym typeface="Symbol" panose="05050102010706020507" pitchFamily="18" charset="2"/>
              </a:rPr>
              <a:t>元素从上而下, </a:t>
            </a:r>
            <a:r>
              <a:rPr lang="zh-CN" altLang="en-US" sz="2400" b="1">
                <a:ea typeface="黑体" panose="02010609060101010101" pitchFamily="49" charset="-122"/>
                <a:sym typeface="Symbol" panose="05050102010706020507" pitchFamily="18" charset="2"/>
              </a:rPr>
              <a:t>随核电荷数增加每增加</a:t>
            </a:r>
            <a:r>
              <a:rPr lang="en-US" altLang="zh-CN" sz="2400" b="1">
                <a:ea typeface="黑体" panose="02010609060101010101" pitchFamily="49" charset="-122"/>
                <a:sym typeface="Symbol" panose="05050102010706020507" pitchFamily="18" charset="2"/>
              </a:rPr>
              <a:t>8~18</a:t>
            </a:r>
            <a:r>
              <a:rPr lang="zh-CN" altLang="en-US" sz="2400" b="1">
                <a:ea typeface="黑体" panose="02010609060101010101" pitchFamily="49" charset="-122"/>
                <a:sym typeface="Symbol" panose="05050102010706020507" pitchFamily="18" charset="2"/>
              </a:rPr>
              <a:t>个电子</a:t>
            </a:r>
            <a:r>
              <a:rPr lang="en-US" altLang="zh-CN" sz="2400" b="1">
                <a:ea typeface="黑体" panose="02010609060101010101" pitchFamily="49" charset="-122"/>
                <a:sym typeface="Symbol" panose="05050102010706020507" pitchFamily="18" charset="2"/>
              </a:rPr>
              <a:t>,</a:t>
            </a:r>
            <a:endParaRPr lang="en-US" altLang="zh-CN" sz="2400" b="1">
              <a:ea typeface="黑体" panose="02010609060101010101" pitchFamily="49" charset="-122"/>
              <a:sym typeface="Symbol" panose="05050102010706020507" pitchFamily="18" charset="2"/>
            </a:endParaRPr>
          </a:p>
          <a:p>
            <a:pPr marL="0" lvl="0" indent="0">
              <a:lnSpc>
                <a:spcPct val="150000"/>
              </a:lnSpc>
              <a:spcBef>
                <a:spcPct val="0"/>
              </a:spcBef>
              <a:buFontTx/>
              <a:buNone/>
            </a:pPr>
            <a:r>
              <a:rPr lang="en-US" altLang="zh-CN" sz="2400" b="1">
                <a:ea typeface="黑体" panose="02010609060101010101" pitchFamily="49" charset="-122"/>
                <a:sym typeface="Symbol" panose="05050102010706020507" pitchFamily="18" charset="2"/>
              </a:rPr>
              <a:t>      </a:t>
            </a:r>
            <a:r>
              <a:rPr lang="zh-CN" altLang="en-US" sz="2400" b="1">
                <a:ea typeface="黑体" panose="02010609060101010101" pitchFamily="49" charset="-122"/>
                <a:sym typeface="Symbol" panose="05050102010706020507" pitchFamily="18" charset="2"/>
              </a:rPr>
              <a:t>内层对外层电子的屏蔽作用较大，最外层电子的有效核</a:t>
            </a:r>
            <a:endParaRPr lang="zh-CN" altLang="en-US" sz="2400" b="1">
              <a:ea typeface="黑体" panose="02010609060101010101" pitchFamily="49" charset="-122"/>
              <a:sym typeface="Symbol" panose="05050102010706020507" pitchFamily="18" charset="2"/>
            </a:endParaRPr>
          </a:p>
          <a:p>
            <a:pPr marL="0" lvl="0" indent="0">
              <a:lnSpc>
                <a:spcPct val="150000"/>
              </a:lnSpc>
              <a:spcBef>
                <a:spcPct val="0"/>
              </a:spcBef>
              <a:buFontTx/>
              <a:buNone/>
            </a:pPr>
            <a:r>
              <a:rPr lang="en-US" altLang="zh-CN" sz="2400" b="1">
                <a:ea typeface="黑体" panose="02010609060101010101" pitchFamily="49" charset="-122"/>
                <a:sym typeface="Symbol" panose="05050102010706020507" pitchFamily="18" charset="2"/>
              </a:rPr>
              <a:t>      </a:t>
            </a:r>
            <a:r>
              <a:rPr lang="zh-CN" altLang="en-US" sz="2400" b="1">
                <a:ea typeface="黑体" panose="02010609060101010101" pitchFamily="49" charset="-122"/>
                <a:sym typeface="Symbol" panose="05050102010706020507" pitchFamily="18" charset="2"/>
              </a:rPr>
              <a:t>电荷增加并不显著</a:t>
            </a:r>
            <a:r>
              <a:rPr lang="en-US" altLang="zh-CN" sz="2400" b="1">
                <a:ea typeface="黑体" panose="02010609060101010101" pitchFamily="49" charset="-122"/>
                <a:sym typeface="Symbol" panose="05050102010706020507" pitchFamily="18" charset="2"/>
              </a:rPr>
              <a:t>.</a:t>
            </a:r>
            <a:endParaRPr lang="en-US" altLang="zh-CN" sz="2400" b="1">
              <a:ea typeface="黑体" panose="02010609060101010101" pitchFamily="49" charset="-122"/>
              <a:sym typeface="Symbol" panose="05050102010706020507" pitchFamily="18" charset="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207" name=""/>
        <p:cNvGrpSpPr/>
        <p:nvPr/>
      </p:nvGrpSpPr>
      <p:grpSpPr>
        <a:xfrm rot="0">
          <a:off x="0" y="0"/>
          <a:ext cx="0" cy="0"/>
          <a:chOff x="0" y="0"/>
          <a:chExt cx="0" cy="0"/>
        </a:xfrm>
      </p:grpSpPr>
      <p:sp>
        <p:nvSpPr>
          <p:cNvPr id="1049212" name="矩形 1049211"/>
          <p:cNvSpPr/>
          <p:nvPr/>
        </p:nvSpPr>
        <p:spPr>
          <a:xfrm>
            <a:off x="250825" y="260350"/>
            <a:ext cx="4191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800" b="1">
                <a:solidFill>
                  <a:srgbClr val="FF0000"/>
                </a:solidFill>
                <a:ea typeface="黑体" panose="02010609060101010101" pitchFamily="49" charset="-122"/>
                <a:sym typeface="Symbol" panose="05050102010706020507" pitchFamily="18" charset="2"/>
              </a:rPr>
              <a:t>二</a:t>
            </a:r>
            <a:r>
              <a:rPr lang="zh-CN" altLang="en-US" sz="2800" b="1">
                <a:solidFill>
                  <a:srgbClr val="FF0000"/>
                </a:solidFill>
                <a:sym typeface="Symbol" panose="05050102010706020507" pitchFamily="18" charset="2"/>
              </a:rPr>
              <a:t>、</a:t>
            </a:r>
            <a:r>
              <a:rPr lang="zh-CN" altLang="en-US" sz="2800" b="1">
                <a:solidFill>
                  <a:srgbClr val="FF0000"/>
                </a:solidFill>
                <a:ea typeface="黑体" panose="02010609060101010101" pitchFamily="49" charset="-122"/>
                <a:sym typeface="Symbol" panose="05050102010706020507" pitchFamily="18" charset="2"/>
              </a:rPr>
              <a:t>原子半径</a:t>
            </a:r>
            <a:endParaRPr lang="zh-CN" altLang="en-US" sz="2800" b="1">
              <a:solidFill>
                <a:srgbClr val="FF0000"/>
              </a:solidFill>
              <a:ea typeface="黑体" panose="02010609060101010101" pitchFamily="49" charset="-122"/>
              <a:sym typeface="Symbol" panose="05050102010706020507" pitchFamily="18" charset="2"/>
            </a:endParaRPr>
          </a:p>
        </p:txBody>
      </p:sp>
      <p:sp>
        <p:nvSpPr>
          <p:cNvPr id="1049213" name="矩形 1049212"/>
          <p:cNvSpPr/>
          <p:nvPr/>
        </p:nvSpPr>
        <p:spPr>
          <a:xfrm>
            <a:off x="539750" y="1052512"/>
            <a:ext cx="7991475" cy="8842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sz="2800" b="1">
                <a:ea typeface="黑体" panose="02010609060101010101" pitchFamily="49" charset="-122"/>
                <a:sym typeface="Symbol" panose="05050102010706020507" pitchFamily="18" charset="2"/>
              </a:rPr>
              <a:t>1</a:t>
            </a:r>
            <a:r>
              <a:rPr lang="zh-CN" altLang="en-US" sz="2800" b="1">
                <a:ea typeface="黑体" panose="02010609060101010101" pitchFamily="49" charset="-122"/>
                <a:sym typeface="Symbol" panose="05050102010706020507" pitchFamily="18" charset="2"/>
              </a:rPr>
              <a:t>、定义</a:t>
            </a:r>
            <a:r>
              <a:rPr lang="en-US" altLang="zh-CN" sz="2800" b="1">
                <a:ea typeface="黑体" panose="02010609060101010101" pitchFamily="49" charset="-122"/>
                <a:sym typeface="Symbol" panose="05050102010706020507" pitchFamily="18" charset="2"/>
              </a:rPr>
              <a:t>:</a:t>
            </a:r>
            <a:r>
              <a:rPr lang="zh-CN" altLang="en-US" sz="2400" b="1">
                <a:ea typeface="黑体" panose="02010609060101010101" pitchFamily="49" charset="-122"/>
                <a:sym typeface="Symbol" panose="05050102010706020507" pitchFamily="18" charset="2"/>
              </a:rPr>
              <a:t>通常指分子或晶体中相邻核间距的一半</a:t>
            </a:r>
            <a:r>
              <a:rPr lang="en-US" altLang="zh-CN" sz="2400" b="1">
                <a:ea typeface="黑体" panose="02010609060101010101" pitchFamily="49" charset="-122"/>
                <a:sym typeface="Symbol" panose="05050102010706020507" pitchFamily="18" charset="2"/>
              </a:rPr>
              <a:t>. </a:t>
            </a:r>
            <a:r>
              <a:rPr lang="zh-CN" altLang="en-US" sz="2400" b="1">
                <a:ea typeface="黑体" panose="02010609060101010101" pitchFamily="49" charset="-122"/>
                <a:sym typeface="Symbol" panose="05050102010706020507" pitchFamily="18" charset="2"/>
              </a:rPr>
              <a:t>大小取 </a:t>
            </a:r>
            <a:endParaRPr lang="zh-CN" altLang="en-US" sz="2400" b="1">
              <a:ea typeface="黑体" panose="02010609060101010101" pitchFamily="49" charset="-122"/>
              <a:sym typeface="Symbol" panose="05050102010706020507" pitchFamily="18" charset="2"/>
            </a:endParaRPr>
          </a:p>
          <a:p>
            <a:pPr marL="0" lvl="0" indent="0">
              <a:spcBef>
                <a:spcPct val="0"/>
              </a:spcBef>
              <a:buFontTx/>
              <a:buNone/>
            </a:pPr>
            <a:r>
              <a:rPr lang="zh-CN" altLang="en-US" sz="2400" b="1">
                <a:ea typeface="黑体" panose="02010609060101010101" pitchFamily="49" charset="-122"/>
                <a:sym typeface="Symbol" panose="05050102010706020507" pitchFamily="18" charset="2"/>
              </a:rPr>
              <a:t>                  决与原子间作用力。</a:t>
            </a:r>
            <a:endParaRPr lang="zh-CN" altLang="en-US" sz="2400" b="1">
              <a:ea typeface="黑体" panose="02010609060101010101" pitchFamily="49" charset="-122"/>
              <a:sym typeface="Symbol" panose="05050102010706020507" pitchFamily="18" charset="2"/>
            </a:endParaRPr>
          </a:p>
        </p:txBody>
      </p:sp>
      <p:sp>
        <p:nvSpPr>
          <p:cNvPr id="1049214" name="文本框 1049213"/>
          <p:cNvSpPr txBox="1"/>
          <p:nvPr/>
        </p:nvSpPr>
        <p:spPr>
          <a:xfrm>
            <a:off x="1403350" y="2343150"/>
            <a:ext cx="2808287" cy="457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2400" b="1">
                <a:ea typeface="黑体" panose="02010609060101010101" pitchFamily="49" charset="-122"/>
              </a:rPr>
              <a:t>可按原子间作用分</a:t>
            </a:r>
            <a:endParaRPr lang="zh-CN" altLang="en-US" sz="2400" b="1">
              <a:ea typeface="黑体" panose="02010609060101010101" pitchFamily="49" charset="-122"/>
            </a:endParaRPr>
          </a:p>
        </p:txBody>
      </p:sp>
      <p:sp>
        <p:nvSpPr>
          <p:cNvPr id="1049215" name="左大括号 1049214"/>
          <p:cNvSpPr/>
          <p:nvPr/>
        </p:nvSpPr>
        <p:spPr>
          <a:xfrm>
            <a:off x="3944937" y="2193925"/>
            <a:ext cx="304800" cy="796925"/>
          </a:xfrm>
          <a:prstGeom prst="leftBrace">
            <a:avLst/>
          </a:prstGeom>
          <a:noFill/>
          <a:ln w="9525" cap="flat" cmpd="sng">
            <a:solidFill>
              <a:srgbClr val="000000">
                <a:alpha val="100000"/>
              </a:srgbClr>
            </a:solidFill>
            <a:prstDash val="solid"/>
            <a:round/>
          </a:ln>
        </p:spPr>
        <p:txBody>
          <a:bodyPr vert="horz" lIns="91440" tIns="45720" rIns="91440" bIns="45720" anchor="t"/>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endParaRPr lang="zh-CN" altLang="en-US" sz="2800"/>
          </a:p>
        </p:txBody>
      </p:sp>
      <p:sp>
        <p:nvSpPr>
          <p:cNvPr id="1049216" name="文本框 1049215"/>
          <p:cNvSpPr txBox="1"/>
          <p:nvPr/>
        </p:nvSpPr>
        <p:spPr>
          <a:xfrm>
            <a:off x="5203825" y="2317750"/>
            <a:ext cx="1600200" cy="457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2400" b="1">
                <a:ea typeface="黑体" panose="02010609060101010101" pitchFamily="49" charset="-122"/>
              </a:rPr>
              <a:t>半径</a:t>
            </a:r>
            <a:endParaRPr lang="zh-CN" altLang="en-US" sz="2400" b="1">
              <a:ea typeface="黑体" panose="02010609060101010101" pitchFamily="49" charset="-122"/>
            </a:endParaRPr>
          </a:p>
        </p:txBody>
      </p:sp>
      <p:sp>
        <p:nvSpPr>
          <p:cNvPr id="1049217" name="文本框 1049216"/>
          <p:cNvSpPr txBox="1"/>
          <p:nvPr/>
        </p:nvSpPr>
        <p:spPr>
          <a:xfrm>
            <a:off x="4222750" y="2047875"/>
            <a:ext cx="1371600" cy="457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2400" b="1">
                <a:ea typeface="黑体" panose="02010609060101010101" pitchFamily="49" charset="-122"/>
              </a:rPr>
              <a:t>共价</a:t>
            </a:r>
            <a:endParaRPr lang="zh-CN" altLang="en-US" sz="2400" b="1">
              <a:ea typeface="黑体" panose="02010609060101010101" pitchFamily="49" charset="-122"/>
            </a:endParaRPr>
          </a:p>
        </p:txBody>
      </p:sp>
      <p:sp>
        <p:nvSpPr>
          <p:cNvPr id="1049218" name="文本框 1049217"/>
          <p:cNvSpPr txBox="1"/>
          <p:nvPr/>
        </p:nvSpPr>
        <p:spPr>
          <a:xfrm>
            <a:off x="4222750" y="2343150"/>
            <a:ext cx="1371600" cy="457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2400" b="1">
                <a:ea typeface="黑体" panose="02010609060101010101" pitchFamily="49" charset="-122"/>
              </a:rPr>
              <a:t>金属</a:t>
            </a:r>
            <a:endParaRPr lang="zh-CN" altLang="en-US" sz="2400" b="1">
              <a:ea typeface="黑体" panose="02010609060101010101" pitchFamily="49" charset="-122"/>
            </a:endParaRPr>
          </a:p>
        </p:txBody>
      </p:sp>
      <p:sp>
        <p:nvSpPr>
          <p:cNvPr id="1049219" name="文本框 1049218"/>
          <p:cNvSpPr txBox="1"/>
          <p:nvPr/>
        </p:nvSpPr>
        <p:spPr>
          <a:xfrm>
            <a:off x="4222750" y="2684462"/>
            <a:ext cx="1981200" cy="457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2400" b="1">
                <a:ea typeface="黑体" panose="02010609060101010101" pitchFamily="49" charset="-122"/>
              </a:rPr>
              <a:t>范德华</a:t>
            </a:r>
            <a:endParaRPr lang="zh-CN" altLang="en-US" sz="2400" b="1">
              <a:ea typeface="黑体" panose="02010609060101010101" pitchFamily="49" charset="-122"/>
            </a:endParaRPr>
          </a:p>
        </p:txBody>
      </p:sp>
      <p:sp>
        <p:nvSpPr>
          <p:cNvPr id="1049220" name="矩形 1049219"/>
          <p:cNvSpPr/>
          <p:nvPr/>
        </p:nvSpPr>
        <p:spPr>
          <a:xfrm>
            <a:off x="395287" y="4221162"/>
            <a:ext cx="8208962" cy="457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400" b="1">
                <a:ea typeface="黑体" panose="02010609060101010101" pitchFamily="49" charset="-122"/>
                <a:sym typeface="Symbol" panose="05050102010706020507" pitchFamily="18" charset="2"/>
              </a:rPr>
              <a:t>金属半径：</a:t>
            </a:r>
            <a:r>
              <a:rPr lang="en-US" altLang="zh-CN" sz="2400" b="1">
                <a:ea typeface="黑体" panose="02010609060101010101" pitchFamily="49" charset="-122"/>
                <a:sym typeface="Symbol" panose="05050102010706020507" pitchFamily="18" charset="2"/>
              </a:rPr>
              <a:t>2</a:t>
            </a:r>
            <a:r>
              <a:rPr lang="zh-CN" altLang="en-US" sz="2400" b="1">
                <a:ea typeface="黑体" panose="02010609060101010101" pitchFamily="49" charset="-122"/>
                <a:sym typeface="Symbol" panose="05050102010706020507" pitchFamily="18" charset="2"/>
              </a:rPr>
              <a:t>个相邻金属原子核之间距离的一半</a:t>
            </a:r>
            <a:endParaRPr lang="zh-CN" altLang="en-US" sz="2400" b="1">
              <a:ea typeface="黑体" panose="02010609060101010101" pitchFamily="49" charset="-122"/>
              <a:sym typeface="Symbol" panose="05050102010706020507" pitchFamily="18" charset="2"/>
            </a:endParaRPr>
          </a:p>
        </p:txBody>
      </p:sp>
      <p:sp>
        <p:nvSpPr>
          <p:cNvPr id="1049221" name="矩形 1049220"/>
          <p:cNvSpPr/>
          <p:nvPr/>
        </p:nvSpPr>
        <p:spPr>
          <a:xfrm>
            <a:off x="395287" y="3284537"/>
            <a:ext cx="8532812" cy="83026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400" b="1">
                <a:ea typeface="黑体" panose="02010609060101010101" pitchFamily="49" charset="-122"/>
                <a:sym typeface="Symbol" panose="05050102010706020507" pitchFamily="18" charset="2"/>
              </a:rPr>
              <a:t>共价半径：</a:t>
            </a:r>
            <a:r>
              <a:rPr lang="en-US" altLang="zh-CN" sz="2400" b="1">
                <a:ea typeface="黑体" panose="02010609060101010101" pitchFamily="49" charset="-122"/>
                <a:sym typeface="Symbol" panose="05050102010706020507" pitchFamily="18" charset="2"/>
              </a:rPr>
              <a:t>2</a:t>
            </a:r>
            <a:r>
              <a:rPr lang="zh-CN" altLang="en-US" sz="2400" b="1">
                <a:ea typeface="黑体" panose="02010609060101010101" pitchFamily="49" charset="-122"/>
                <a:sym typeface="Symbol" panose="05050102010706020507" pitchFamily="18" charset="2"/>
              </a:rPr>
              <a:t>个相同的原子以共价键结合成分子，相邻</a:t>
            </a:r>
            <a:r>
              <a:rPr lang="en-US" altLang="zh-CN" sz="2400" b="1">
                <a:ea typeface="黑体" panose="02010609060101010101" pitchFamily="49" charset="-122"/>
                <a:sym typeface="Symbol" panose="05050102010706020507" pitchFamily="18" charset="2"/>
              </a:rPr>
              <a:t>2</a:t>
            </a:r>
            <a:r>
              <a:rPr lang="zh-CN" altLang="en-US" sz="2400" b="1">
                <a:ea typeface="黑体" panose="02010609060101010101" pitchFamily="49" charset="-122"/>
                <a:sym typeface="Symbol" panose="05050102010706020507" pitchFamily="18" charset="2"/>
              </a:rPr>
              <a:t>个原子 </a:t>
            </a:r>
            <a:endParaRPr lang="zh-CN" altLang="en-US" sz="2400" b="1">
              <a:ea typeface="黑体" panose="02010609060101010101" pitchFamily="49" charset="-122"/>
              <a:sym typeface="Symbol" panose="05050102010706020507" pitchFamily="18" charset="2"/>
            </a:endParaRPr>
          </a:p>
          <a:p>
            <a:pPr marL="0" lvl="0" indent="0">
              <a:spcBef>
                <a:spcPct val="0"/>
              </a:spcBef>
              <a:buFontTx/>
              <a:buNone/>
            </a:pPr>
            <a:r>
              <a:rPr lang="zh-CN" altLang="en-US" sz="2400" b="1">
                <a:ea typeface="黑体" panose="02010609060101010101" pitchFamily="49" charset="-122"/>
                <a:sym typeface="Symbol" panose="05050102010706020507" pitchFamily="18" charset="2"/>
              </a:rPr>
              <a:t>                    核之间距离的一半。</a:t>
            </a:r>
            <a:endParaRPr lang="zh-CN" altLang="en-US" sz="2400" b="1">
              <a:ea typeface="黑体" panose="02010609060101010101" pitchFamily="49" charset="-122"/>
              <a:sym typeface="Symbol" panose="05050102010706020507" pitchFamily="18" charset="2"/>
            </a:endParaRPr>
          </a:p>
        </p:txBody>
      </p:sp>
      <p:sp>
        <p:nvSpPr>
          <p:cNvPr id="1049222" name="矩形 1049221"/>
          <p:cNvSpPr/>
          <p:nvPr/>
        </p:nvSpPr>
        <p:spPr>
          <a:xfrm>
            <a:off x="395287" y="4983162"/>
            <a:ext cx="8208962" cy="83026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400" b="1">
                <a:ea typeface="黑体" panose="02010609060101010101" pitchFamily="49" charset="-122"/>
                <a:sym typeface="Symbol" panose="05050102010706020507" pitchFamily="18" charset="2"/>
              </a:rPr>
              <a:t>范德华半径：稀有气体分子</a:t>
            </a:r>
            <a:r>
              <a:rPr lang="en-US" altLang="zh-CN" sz="2400" b="1">
                <a:ea typeface="黑体" panose="02010609060101010101" pitchFamily="49" charset="-122"/>
                <a:sym typeface="Symbol" panose="05050102010706020507" pitchFamily="18" charset="2"/>
              </a:rPr>
              <a:t>(</a:t>
            </a:r>
            <a:r>
              <a:rPr lang="zh-CN" altLang="en-US" sz="2400" b="1">
                <a:ea typeface="黑体" panose="02010609060101010101" pitchFamily="49" charset="-122"/>
                <a:sym typeface="Symbol" panose="05050102010706020507" pitchFamily="18" charset="2"/>
              </a:rPr>
              <a:t>单原子分子</a:t>
            </a:r>
            <a:r>
              <a:rPr lang="en-US" altLang="zh-CN" sz="2400" b="1">
                <a:ea typeface="黑体" panose="02010609060101010101" pitchFamily="49" charset="-122"/>
                <a:sym typeface="Symbol" panose="05050102010706020507" pitchFamily="18" charset="2"/>
              </a:rPr>
              <a:t>)</a:t>
            </a:r>
            <a:r>
              <a:rPr lang="zh-CN" altLang="en-US" sz="2400" b="1">
                <a:ea typeface="黑体" panose="02010609060101010101" pitchFamily="49" charset="-122"/>
                <a:sym typeface="Symbol" panose="05050102010706020507" pitchFamily="18" charset="2"/>
              </a:rPr>
              <a:t>原子间作用力分子</a:t>
            </a:r>
            <a:endParaRPr lang="zh-CN" altLang="en-US" sz="2400" b="1">
              <a:ea typeface="黑体" panose="02010609060101010101" pitchFamily="49" charset="-122"/>
              <a:sym typeface="Symbol" panose="05050102010706020507" pitchFamily="18" charset="2"/>
            </a:endParaRPr>
          </a:p>
          <a:p>
            <a:pPr marL="0" lvl="0" indent="0">
              <a:spcBef>
                <a:spcPct val="0"/>
              </a:spcBef>
              <a:buFontTx/>
              <a:buNone/>
            </a:pPr>
            <a:r>
              <a:rPr lang="zh-CN" altLang="en-US" sz="2400" b="1">
                <a:ea typeface="黑体" panose="02010609060101010101" pitchFamily="49" charset="-122"/>
                <a:sym typeface="Symbol" panose="05050102010706020507" pitchFamily="18" charset="2"/>
              </a:rPr>
              <a:t>                        间作用力。两个同种原子核之间距离的一半。</a:t>
            </a:r>
            <a:endParaRPr lang="zh-CN" altLang="en-US" sz="2400" b="1">
              <a:ea typeface="黑体" panose="02010609060101010101" pitchFamily="49" charset="-122"/>
              <a:sym typeface="Symbol" panose="05050102010706020507" pitchFamily="18" charset="2"/>
            </a:endParaRPr>
          </a:p>
        </p:txBody>
      </p:sp>
      <p:sp>
        <p:nvSpPr>
          <p:cNvPr id="1049223" name="矩形 1049222"/>
          <p:cNvSpPr/>
          <p:nvPr/>
        </p:nvSpPr>
        <p:spPr>
          <a:xfrm>
            <a:off x="395287" y="6021387"/>
            <a:ext cx="8748712" cy="457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400" b="1">
                <a:ea typeface="黑体" panose="02010609060101010101" pitchFamily="49" charset="-122"/>
                <a:sym typeface="Symbol" panose="05050102010706020507" pitchFamily="18" charset="2"/>
              </a:rPr>
              <a:t>共价半径 </a:t>
            </a:r>
            <a:r>
              <a:rPr lang="en-US" altLang="zh-CN" sz="2400" b="1">
                <a:ea typeface="黑体" panose="02010609060101010101" pitchFamily="49" charset="-122"/>
                <a:sym typeface="Symbol" panose="05050102010706020507" pitchFamily="18" charset="2"/>
              </a:rPr>
              <a:t>(</a:t>
            </a:r>
            <a:r>
              <a:rPr lang="zh-CN" altLang="en-US" sz="2400" b="1">
                <a:ea typeface="黑体" panose="02010609060101010101" pitchFamily="49" charset="-122"/>
                <a:sym typeface="Symbol" panose="05050102010706020507" pitchFamily="18" charset="2"/>
              </a:rPr>
              <a:t>非金属</a:t>
            </a:r>
            <a:r>
              <a:rPr lang="en-US" altLang="zh-CN" sz="2400" b="1">
                <a:ea typeface="黑体" panose="02010609060101010101" pitchFamily="49" charset="-122"/>
                <a:sym typeface="Symbol" panose="05050102010706020507" pitchFamily="18" charset="2"/>
              </a:rPr>
              <a:t>)  &lt;  </a:t>
            </a:r>
            <a:r>
              <a:rPr lang="zh-CN" altLang="en-US" sz="2400" b="1">
                <a:ea typeface="黑体" panose="02010609060101010101" pitchFamily="49" charset="-122"/>
                <a:sym typeface="Symbol" panose="05050102010706020507" pitchFamily="18" charset="2"/>
              </a:rPr>
              <a:t>金属半径 </a:t>
            </a:r>
            <a:r>
              <a:rPr lang="en-US" altLang="zh-CN" sz="2400" b="1">
                <a:ea typeface="黑体" panose="02010609060101010101" pitchFamily="49" charset="-122"/>
                <a:sym typeface="Symbol" panose="05050102010706020507" pitchFamily="18" charset="2"/>
              </a:rPr>
              <a:t>(</a:t>
            </a:r>
            <a:r>
              <a:rPr lang="zh-CN" altLang="en-US" sz="2400" b="1">
                <a:ea typeface="黑体" panose="02010609060101010101" pitchFamily="49" charset="-122"/>
                <a:sym typeface="Symbol" panose="05050102010706020507" pitchFamily="18" charset="2"/>
              </a:rPr>
              <a:t>金属</a:t>
            </a:r>
            <a:r>
              <a:rPr lang="en-US" altLang="zh-CN" sz="2400" b="1">
                <a:ea typeface="黑体" panose="02010609060101010101" pitchFamily="49" charset="-122"/>
                <a:sym typeface="Symbol" panose="05050102010706020507" pitchFamily="18" charset="2"/>
              </a:rPr>
              <a:t>) &lt;  </a:t>
            </a:r>
            <a:r>
              <a:rPr lang="zh-CN" altLang="en-US" sz="2400" b="1">
                <a:ea typeface="黑体" panose="02010609060101010101" pitchFamily="49" charset="-122"/>
                <a:sym typeface="Symbol" panose="05050102010706020507" pitchFamily="18" charset="2"/>
              </a:rPr>
              <a:t>范德华半径</a:t>
            </a:r>
            <a:r>
              <a:rPr lang="en-US" altLang="zh-CN" sz="2400" b="1">
                <a:ea typeface="黑体" panose="02010609060101010101" pitchFamily="49" charset="-122"/>
                <a:sym typeface="Symbol" panose="05050102010706020507" pitchFamily="18" charset="2"/>
              </a:rPr>
              <a:t>(</a:t>
            </a:r>
            <a:r>
              <a:rPr lang="zh-CN" altLang="en-US" sz="2400" b="1">
                <a:ea typeface="黑体" panose="02010609060101010101" pitchFamily="49" charset="-122"/>
                <a:sym typeface="Symbol" panose="05050102010706020507" pitchFamily="18" charset="2"/>
              </a:rPr>
              <a:t>稀有气体</a:t>
            </a:r>
            <a:r>
              <a:rPr lang="en-US" altLang="zh-CN" sz="2400" b="1">
                <a:ea typeface="黑体" panose="02010609060101010101" pitchFamily="49" charset="-122"/>
                <a:sym typeface="Symbol" panose="05050102010706020507" pitchFamily="18" charset="2"/>
              </a:rPr>
              <a:t>)</a:t>
            </a:r>
            <a:endParaRPr lang="en-US" altLang="zh-CN" sz="2400" b="1">
              <a:ea typeface="黑体" panose="02010609060101010101" pitchFamily="49" charset="-122"/>
              <a:sym typeface="Symbol" panose="05050102010706020507" pitchFamily="18" charset="2"/>
            </a:endParaRPr>
          </a:p>
        </p:txBody>
      </p:sp>
      <p:sp>
        <p:nvSpPr>
          <p:cNvPr id="1049224" name="文本框 1049223"/>
          <p:cNvSpPr txBox="1"/>
          <p:nvPr/>
        </p:nvSpPr>
        <p:spPr>
          <a:xfrm>
            <a:off x="663575" y="6453187"/>
            <a:ext cx="7499350" cy="366712"/>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1800"/>
              <a:t>轨道重叠程度大                                                                        分子间作用力小</a:t>
            </a: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2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9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92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922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0492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20" grpId="0"/>
      <p:bldP spid="1049221" grpId="0"/>
      <p:bldP spid="1049222" grpId="0"/>
      <p:bldP spid="1049223" grpId="0"/>
      <p:bldP spid="104922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208" name=""/>
        <p:cNvGrpSpPr/>
        <p:nvPr/>
      </p:nvGrpSpPr>
      <p:grpSpPr>
        <a:xfrm rot="0">
          <a:off x="0" y="0"/>
          <a:ext cx="0" cy="0"/>
          <a:chOff x="0" y="0"/>
          <a:chExt cx="0" cy="0"/>
        </a:xfrm>
      </p:grpSpPr>
      <p:sp>
        <p:nvSpPr>
          <p:cNvPr id="1049225" name="矩形 1049224"/>
          <p:cNvSpPr/>
          <p:nvPr/>
        </p:nvSpPr>
        <p:spPr>
          <a:xfrm>
            <a:off x="250825" y="260350"/>
            <a:ext cx="41910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800" b="1">
                <a:solidFill>
                  <a:srgbClr val="FF0000"/>
                </a:solidFill>
                <a:ea typeface="黑体" panose="02010609060101010101" pitchFamily="49" charset="-122"/>
                <a:sym typeface="Symbol" panose="05050102010706020507" pitchFamily="18" charset="2"/>
              </a:rPr>
              <a:t>二</a:t>
            </a:r>
            <a:r>
              <a:rPr lang="zh-CN" altLang="en-US" sz="2800" b="1">
                <a:solidFill>
                  <a:srgbClr val="FF0000"/>
                </a:solidFill>
                <a:sym typeface="Symbol" panose="05050102010706020507" pitchFamily="18" charset="2"/>
              </a:rPr>
              <a:t>、</a:t>
            </a:r>
            <a:r>
              <a:rPr lang="zh-CN" altLang="en-US" sz="2800" b="1">
                <a:solidFill>
                  <a:srgbClr val="FF0000"/>
                </a:solidFill>
                <a:ea typeface="黑体" panose="02010609060101010101" pitchFamily="49" charset="-122"/>
                <a:sym typeface="Symbol" panose="05050102010706020507" pitchFamily="18" charset="2"/>
              </a:rPr>
              <a:t>原子半径</a:t>
            </a:r>
            <a:endParaRPr lang="zh-CN" altLang="en-US" sz="2800" b="1">
              <a:solidFill>
                <a:srgbClr val="FF0000"/>
              </a:solidFill>
              <a:ea typeface="黑体" panose="02010609060101010101" pitchFamily="49" charset="-122"/>
              <a:sym typeface="Symbol" panose="05050102010706020507" pitchFamily="18" charset="2"/>
            </a:endParaRPr>
          </a:p>
        </p:txBody>
      </p:sp>
      <p:sp>
        <p:nvSpPr>
          <p:cNvPr id="1049226" name="矩形 1049225"/>
          <p:cNvSpPr/>
          <p:nvPr/>
        </p:nvSpPr>
        <p:spPr>
          <a:xfrm>
            <a:off x="395287" y="908050"/>
            <a:ext cx="3505200" cy="519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sz="2800" b="1">
                <a:ea typeface="黑体" panose="02010609060101010101" pitchFamily="49" charset="-122"/>
                <a:sym typeface="Symbol" panose="05050102010706020507" pitchFamily="18" charset="2"/>
              </a:rPr>
              <a:t>2</a:t>
            </a:r>
            <a:r>
              <a:rPr lang="zh-CN" altLang="en-US" sz="2800" b="1">
                <a:ea typeface="黑体" panose="02010609060101010101" pitchFamily="49" charset="-122"/>
                <a:sym typeface="Symbol" panose="05050102010706020507" pitchFamily="18" charset="2"/>
              </a:rPr>
              <a:t>、递变规律</a:t>
            </a:r>
            <a:endParaRPr lang="zh-CN" altLang="en-US" sz="2800" b="1">
              <a:ea typeface="黑体" panose="02010609060101010101" pitchFamily="49" charset="-122"/>
              <a:sym typeface="Symbol" panose="05050102010706020507" pitchFamily="18" charset="2"/>
            </a:endParaRPr>
          </a:p>
        </p:txBody>
      </p:sp>
      <p:sp>
        <p:nvSpPr>
          <p:cNvPr id="1049227" name="矩形 1049226"/>
          <p:cNvSpPr/>
          <p:nvPr/>
        </p:nvSpPr>
        <p:spPr>
          <a:xfrm>
            <a:off x="341312" y="1593850"/>
            <a:ext cx="8461375" cy="1684337"/>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533400" lvl="0" indent="-533400">
              <a:lnSpc>
                <a:spcPct val="150000"/>
              </a:lnSpc>
              <a:buFontTx/>
              <a:buAutoNum type="arabicParenBoth"/>
            </a:pPr>
            <a:r>
              <a:rPr lang="zh-CN" altLang="en-US" sz="2400" b="1">
                <a:solidFill>
                  <a:srgbClr val="000099"/>
                </a:solidFill>
                <a:ea typeface="黑体" panose="02010609060101010101" pitchFamily="49" charset="-122"/>
                <a:sym typeface="Symbol" panose="05050102010706020507" pitchFamily="18" charset="2"/>
              </a:rPr>
              <a:t>同一周期</a:t>
            </a:r>
            <a:r>
              <a:rPr lang="en-US" altLang="zh-CN" sz="2400" b="1">
                <a:ea typeface="黑体" panose="02010609060101010101" pitchFamily="49" charset="-122"/>
                <a:sym typeface="Symbol" panose="05050102010706020507" pitchFamily="18" charset="2"/>
              </a:rPr>
              <a:t>从左向右, </a:t>
            </a:r>
            <a:r>
              <a:rPr lang="zh-CN" altLang="en-US" sz="2400" b="1">
                <a:ea typeface="黑体" panose="02010609060101010101" pitchFamily="49" charset="-122"/>
                <a:sym typeface="Symbol" panose="05050102010706020507" pitchFamily="18" charset="2"/>
              </a:rPr>
              <a:t>随有效核电荷数增加</a:t>
            </a:r>
            <a:r>
              <a:rPr lang="en-US" altLang="zh-CN" sz="2400" b="1">
                <a:ea typeface="黑体" panose="02010609060101010101" pitchFamily="49" charset="-122"/>
                <a:sym typeface="Symbol" panose="05050102010706020507" pitchFamily="18" charset="2"/>
              </a:rPr>
              <a:t>, </a:t>
            </a:r>
            <a:r>
              <a:rPr lang="zh-CN" altLang="en-US" sz="2400" b="1">
                <a:ea typeface="黑体" panose="02010609060101010101" pitchFamily="49" charset="-122"/>
                <a:sym typeface="Symbol" panose="05050102010706020507" pitchFamily="18" charset="2"/>
              </a:rPr>
              <a:t>电子层数相同， 原子核对外层电子引力增强，主族元素的</a:t>
            </a:r>
            <a:r>
              <a:rPr lang="en-US" altLang="zh-CN" sz="2400" b="1">
                <a:solidFill>
                  <a:srgbClr val="C00000"/>
                </a:solidFill>
                <a:ea typeface="黑体" panose="02010609060101010101" pitchFamily="49" charset="-122"/>
                <a:sym typeface="Symbol" panose="05050102010706020507" pitchFamily="18" charset="2"/>
              </a:rPr>
              <a:t>原子半径明显减小,</a:t>
            </a:r>
            <a:r>
              <a:rPr lang="zh-CN" altLang="en-US" sz="2400" b="1">
                <a:ea typeface="黑体" panose="02010609060101010101" pitchFamily="49" charset="-122"/>
                <a:sym typeface="Symbol" panose="05050102010706020507" pitchFamily="18" charset="2"/>
              </a:rPr>
              <a:t> 副族元素</a:t>
            </a:r>
            <a:r>
              <a:rPr lang="en-US" altLang="zh-CN" sz="2400" b="1">
                <a:ea typeface="黑体" panose="02010609060101010101" pitchFamily="49" charset="-122"/>
                <a:sym typeface="Symbol" panose="05050102010706020507" pitchFamily="18" charset="2"/>
              </a:rPr>
              <a:t>(</a:t>
            </a:r>
            <a:r>
              <a:rPr lang="zh-CN" altLang="en-US" sz="2400" b="1">
                <a:ea typeface="黑体" panose="02010609060101010101" pitchFamily="49" charset="-122"/>
                <a:sym typeface="Symbol" panose="05050102010706020507" pitchFamily="18" charset="2"/>
              </a:rPr>
              <a:t>有效核电荷增加不多</a:t>
            </a:r>
            <a:r>
              <a:rPr lang="en-US" altLang="zh-CN" sz="2400" b="1">
                <a:ea typeface="黑体" panose="02010609060101010101" pitchFamily="49" charset="-122"/>
                <a:sym typeface="Symbol" panose="05050102010706020507" pitchFamily="18" charset="2"/>
              </a:rPr>
              <a:t>)</a:t>
            </a:r>
            <a:r>
              <a:rPr lang="zh-CN" altLang="en-US" sz="2400" b="1">
                <a:ea typeface="黑体" panose="02010609060101010101" pitchFamily="49" charset="-122"/>
                <a:sym typeface="Symbol" panose="05050102010706020507" pitchFamily="18" charset="2"/>
              </a:rPr>
              <a:t>半径减小幅度不大</a:t>
            </a:r>
            <a:r>
              <a:rPr lang="en-US" altLang="zh-CN" sz="2400" b="1">
                <a:ea typeface="黑体" panose="02010609060101010101" pitchFamily="49" charset="-122"/>
                <a:sym typeface="Symbol" panose="05050102010706020507" pitchFamily="18" charset="2"/>
              </a:rPr>
              <a:t>;</a:t>
            </a:r>
            <a:endParaRPr lang="en-US" altLang="zh-CN" sz="2400" b="1">
              <a:ea typeface="黑体" panose="02010609060101010101" pitchFamily="49" charset="-122"/>
              <a:sym typeface="Symbol" panose="05050102010706020507" pitchFamily="18" charset="2"/>
            </a:endParaRPr>
          </a:p>
        </p:txBody>
      </p:sp>
      <p:sp>
        <p:nvSpPr>
          <p:cNvPr id="1049228" name="矩形 1049227"/>
          <p:cNvSpPr/>
          <p:nvPr/>
        </p:nvSpPr>
        <p:spPr>
          <a:xfrm>
            <a:off x="323850" y="3357562"/>
            <a:ext cx="8532812" cy="16843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50000"/>
              </a:lnSpc>
              <a:spcBef>
                <a:spcPct val="0"/>
              </a:spcBef>
              <a:buFontTx/>
              <a:buNone/>
            </a:pPr>
            <a:r>
              <a:rPr lang="en-US" altLang="zh-CN" sz="2400" b="1">
                <a:ea typeface="黑体" panose="02010609060101010101" pitchFamily="49" charset="-122"/>
                <a:sym typeface="Symbol" panose="05050102010706020507" pitchFamily="18" charset="2"/>
              </a:rPr>
              <a:t>(2) </a:t>
            </a:r>
            <a:r>
              <a:rPr lang="zh-CN" altLang="en-US" sz="2400" b="1">
                <a:solidFill>
                  <a:srgbClr val="000099"/>
                </a:solidFill>
                <a:ea typeface="黑体" panose="02010609060101010101" pitchFamily="49" charset="-122"/>
                <a:sym typeface="Symbol" panose="05050102010706020507" pitchFamily="18" charset="2"/>
              </a:rPr>
              <a:t>同一族</a:t>
            </a:r>
            <a:r>
              <a:rPr lang="en-US" altLang="zh-CN" sz="2400" b="1">
                <a:ea typeface="黑体" panose="02010609060101010101" pitchFamily="49" charset="-122"/>
                <a:sym typeface="Symbol" panose="05050102010706020507" pitchFamily="18" charset="2"/>
              </a:rPr>
              <a:t>元素从上而下, </a:t>
            </a:r>
            <a:r>
              <a:rPr lang="zh-CN" altLang="en-US" sz="2400" b="1">
                <a:ea typeface="黑体" panose="02010609060101010101" pitchFamily="49" charset="-122"/>
                <a:sym typeface="Symbol" panose="05050102010706020507" pitchFamily="18" charset="2"/>
              </a:rPr>
              <a:t>有效核电荷增加不多</a:t>
            </a:r>
            <a:r>
              <a:rPr lang="zh-CN" altLang="zh-CN" sz="2400" b="1">
                <a:sym typeface="Symbol" panose="05050102010706020507" pitchFamily="18" charset="2"/>
              </a:rPr>
              <a:t>、</a:t>
            </a:r>
            <a:r>
              <a:rPr lang="zh-CN" altLang="en-US" sz="2400" b="1">
                <a:ea typeface="黑体" panose="02010609060101010101" pitchFamily="49" charset="-122"/>
                <a:sym typeface="Symbol" panose="05050102010706020507" pitchFamily="18" charset="2"/>
              </a:rPr>
              <a:t>但电子层数 </a:t>
            </a:r>
            <a:endParaRPr lang="zh-CN" altLang="en-US" sz="2400" b="1">
              <a:ea typeface="黑体" panose="02010609060101010101" pitchFamily="49" charset="-122"/>
              <a:sym typeface="Symbol" panose="05050102010706020507" pitchFamily="18" charset="2"/>
            </a:endParaRPr>
          </a:p>
          <a:p>
            <a:pPr marL="0" lvl="0" indent="0">
              <a:lnSpc>
                <a:spcPct val="150000"/>
              </a:lnSpc>
              <a:spcBef>
                <a:spcPct val="0"/>
              </a:spcBef>
              <a:buFontTx/>
              <a:buNone/>
            </a:pPr>
            <a:r>
              <a:rPr lang="zh-CN" altLang="en-US" sz="2400" b="1">
                <a:ea typeface="黑体" panose="02010609060101010101" pitchFamily="49" charset="-122"/>
                <a:sym typeface="Symbol" panose="05050102010706020507" pitchFamily="18" charset="2"/>
              </a:rPr>
              <a:t>    增多</a:t>
            </a:r>
            <a:r>
              <a:rPr lang="en-US" altLang="zh-CN" sz="2400" b="1">
                <a:ea typeface="黑体" panose="02010609060101010101" pitchFamily="49" charset="-122"/>
                <a:sym typeface="Symbol" panose="05050102010706020507" pitchFamily="18" charset="2"/>
              </a:rPr>
              <a:t>(</a:t>
            </a:r>
            <a:r>
              <a:rPr lang="zh-CN" altLang="en-US" sz="2400" b="1">
                <a:ea typeface="黑体" panose="02010609060101010101" pitchFamily="49" charset="-122"/>
                <a:sym typeface="Symbol" panose="05050102010706020507" pitchFamily="18" charset="2"/>
              </a:rPr>
              <a:t>原子对外层电子引力降低</a:t>
            </a:r>
            <a:r>
              <a:rPr lang="en-US" altLang="zh-CN" sz="2400" b="1">
                <a:ea typeface="黑体" panose="02010609060101010101" pitchFamily="49" charset="-122"/>
                <a:sym typeface="Symbol" panose="05050102010706020507" pitchFamily="18" charset="2"/>
              </a:rPr>
              <a:t>)</a:t>
            </a:r>
            <a:r>
              <a:rPr lang="zh-CN" altLang="en-US" sz="2400" b="1">
                <a:ea typeface="黑体" panose="02010609060101010101" pitchFamily="49" charset="-122"/>
                <a:sym typeface="Symbol" panose="05050102010706020507" pitchFamily="18" charset="2"/>
              </a:rPr>
              <a:t>导致</a:t>
            </a:r>
            <a:r>
              <a:rPr lang="zh-CN" altLang="en-US" sz="2400" b="1">
                <a:solidFill>
                  <a:srgbClr val="C00000"/>
                </a:solidFill>
                <a:ea typeface="黑体" panose="02010609060101010101" pitchFamily="49" charset="-122"/>
                <a:sym typeface="Symbol" panose="05050102010706020507" pitchFamily="18" charset="2"/>
              </a:rPr>
              <a:t>原子半径增大</a:t>
            </a:r>
            <a:r>
              <a:rPr lang="en-US" altLang="zh-CN" sz="2400" b="1">
                <a:ea typeface="黑体" panose="02010609060101010101" pitchFamily="49" charset="-122"/>
                <a:sym typeface="Symbol" panose="05050102010706020507" pitchFamily="18" charset="2"/>
              </a:rPr>
              <a:t>,</a:t>
            </a:r>
            <a:r>
              <a:rPr lang="zh-CN" altLang="en-US" sz="2400" b="1">
                <a:ea typeface="黑体" panose="02010609060101010101" pitchFamily="49" charset="-122"/>
                <a:sym typeface="Symbol" panose="05050102010706020507" pitchFamily="18" charset="2"/>
              </a:rPr>
              <a:t>副族不及   </a:t>
            </a:r>
            <a:endParaRPr lang="zh-CN" altLang="en-US" sz="2400" b="1">
              <a:ea typeface="黑体" panose="02010609060101010101" pitchFamily="49" charset="-122"/>
              <a:sym typeface="Symbol" panose="05050102010706020507" pitchFamily="18" charset="2"/>
            </a:endParaRPr>
          </a:p>
          <a:p>
            <a:pPr marL="0" lvl="0" indent="0">
              <a:lnSpc>
                <a:spcPct val="150000"/>
              </a:lnSpc>
              <a:spcBef>
                <a:spcPct val="0"/>
              </a:spcBef>
              <a:buFontTx/>
              <a:buNone/>
            </a:pPr>
            <a:r>
              <a:rPr lang="zh-CN" altLang="en-US" sz="2400" b="1">
                <a:ea typeface="黑体" panose="02010609060101010101" pitchFamily="49" charset="-122"/>
                <a:sym typeface="Symbol" panose="05050102010706020507" pitchFamily="18" charset="2"/>
              </a:rPr>
              <a:t>    主族显著。</a:t>
            </a:r>
            <a:endParaRPr lang="zh-CN" altLang="en-US" sz="2400" b="1">
              <a:ea typeface="黑体" panose="02010609060101010101" pitchFamily="49" charset="-122"/>
              <a:sym typeface="Symbol" panose="05050102010706020507" pitchFamily="18" charset="2"/>
            </a:endParaRPr>
          </a:p>
        </p:txBody>
      </p:sp>
      <p:sp>
        <p:nvSpPr>
          <p:cNvPr id="1049229" name="矩形 1049228"/>
          <p:cNvSpPr/>
          <p:nvPr/>
        </p:nvSpPr>
        <p:spPr>
          <a:xfrm>
            <a:off x="323850" y="5080000"/>
            <a:ext cx="8281987" cy="1662112"/>
          </a:xfrm>
          <a:prstGeom prst="rect">
            <a:avLst/>
          </a:prstGeom>
          <a:noFill/>
          <a:ln>
            <a:noFill/>
          </a:ln>
        </p:spPr>
        <p:txBody>
          <a:bodyPr vert="horz" lIns="91440" tIns="45720" rIns="91440" bIns="45720" anchor="t">
            <a:spAutoFit/>
          </a:bodyPr>
          <a:lstStyle>
            <a:lvl1pPr marL="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533400" lvl="0" indent="-533400">
              <a:lnSpc>
                <a:spcPct val="150000"/>
              </a:lnSpc>
              <a:buFontTx/>
              <a:buAutoNum type="arabicParenBoth" startAt="3"/>
            </a:pPr>
            <a:r>
              <a:rPr lang="zh-CN" altLang="en-US" sz="2400" b="1">
                <a:ea typeface="黑体" panose="02010609060101010101" pitchFamily="49" charset="-122"/>
                <a:sym typeface="Symbol" panose="05050102010706020507" pitchFamily="18" charset="2"/>
              </a:rPr>
              <a:t>镧系收缩</a:t>
            </a:r>
            <a:r>
              <a:rPr lang="en-US" altLang="zh-CN" sz="2400" b="1">
                <a:ea typeface="黑体" panose="02010609060101010101" pitchFamily="49" charset="-122"/>
                <a:sym typeface="Symbol" panose="05050102010706020507" pitchFamily="18" charset="2"/>
              </a:rPr>
              <a:t>(</a:t>
            </a:r>
            <a:r>
              <a:rPr lang="zh-CN" altLang="en-US" sz="2400" b="1">
                <a:ea typeface="黑体" panose="02010609060101010101" pitchFamily="49" charset="-122"/>
                <a:sym typeface="Symbol" panose="05050102010706020507" pitchFamily="18" charset="2"/>
              </a:rPr>
              <a:t>原子半径减小</a:t>
            </a:r>
            <a:r>
              <a:rPr lang="en-US" altLang="zh-CN" sz="2400" b="1">
                <a:ea typeface="黑体" panose="02010609060101010101" pitchFamily="49" charset="-122"/>
                <a:sym typeface="Symbol" panose="05050102010706020507" pitchFamily="18" charset="2"/>
              </a:rPr>
              <a:t>)</a:t>
            </a:r>
            <a:r>
              <a:rPr lang="zh-CN" altLang="en-US" sz="2400" b="1">
                <a:ea typeface="黑体" panose="02010609060101010101" pitchFamily="49" charset="-122"/>
                <a:sym typeface="Symbol" panose="05050102010706020507" pitchFamily="18" charset="2"/>
              </a:rPr>
              <a:t>导致</a:t>
            </a:r>
            <a:r>
              <a:rPr lang="en-US" altLang="zh-CN" sz="2400" b="1">
                <a:ea typeface="黑体" panose="02010609060101010101" pitchFamily="49" charset="-122"/>
                <a:sym typeface="Symbol" panose="05050102010706020507" pitchFamily="18" charset="2"/>
              </a:rPr>
              <a:t>5~7</a:t>
            </a:r>
            <a:r>
              <a:rPr lang="zh-CN" altLang="en-US" sz="2400" b="1">
                <a:ea typeface="黑体" panose="02010609060101010101" pitchFamily="49" charset="-122"/>
                <a:sym typeface="Symbol" panose="05050102010706020507" pitchFamily="18" charset="2"/>
              </a:rPr>
              <a:t>周期中副族元素半径相</a:t>
            </a:r>
            <a:endParaRPr lang="zh-CN" altLang="en-US" sz="2400" b="1">
              <a:ea typeface="黑体" panose="02010609060101010101" pitchFamily="49" charset="-122"/>
              <a:sym typeface="Symbol" panose="05050102010706020507" pitchFamily="18" charset="2"/>
            </a:endParaRPr>
          </a:p>
          <a:p>
            <a:pPr marL="533400" lvl="0" indent="-533400">
              <a:lnSpc>
                <a:spcPct val="150000"/>
              </a:lnSpc>
            </a:pPr>
            <a:r>
              <a:rPr lang="en-US" altLang="zh-CN" sz="2400" b="1">
                <a:ea typeface="黑体" panose="02010609060101010101" pitchFamily="49" charset="-122"/>
                <a:sym typeface="Symbol" panose="05050102010706020507" pitchFamily="18" charset="2"/>
              </a:rPr>
              <a:t>       近. </a:t>
            </a:r>
            <a:r>
              <a:rPr lang="zh-CN" altLang="en-US" sz="2000">
                <a:ea typeface="黑体" panose="02010609060101010101" pitchFamily="49" charset="-122"/>
                <a:sym typeface="Symbol" panose="05050102010706020507" pitchFamily="18" charset="2"/>
              </a:rPr>
              <a:t>(第六周期</a:t>
            </a:r>
            <a:r>
              <a:rPr lang="en-US" altLang="zh-CN" sz="2000">
                <a:ea typeface="黑体" panose="02010609060101010101" pitchFamily="49" charset="-122"/>
                <a:sym typeface="Symbol" panose="05050102010706020507" pitchFamily="18" charset="2"/>
              </a:rPr>
              <a:t>f</a:t>
            </a:r>
            <a:r>
              <a:rPr lang="zh-CN" altLang="en-US" sz="2000">
                <a:ea typeface="黑体" panose="02010609060101010101" pitchFamily="49" charset="-122"/>
                <a:sym typeface="Symbol" panose="05050102010706020507" pitchFamily="18" charset="2"/>
              </a:rPr>
              <a:t>区元素，从左到右随序数增加，原子核作用在最外层电子上的有效核电荷增加很少，原子半径减小程度小</a:t>
            </a:r>
            <a:r>
              <a:rPr lang="en-US" altLang="zh-CN" sz="2000">
                <a:ea typeface="黑体" panose="02010609060101010101" pitchFamily="49" charset="-122"/>
                <a:sym typeface="Symbol" panose="05050102010706020507" pitchFamily="18" charset="2"/>
              </a:rPr>
              <a:t>)</a:t>
            </a:r>
            <a:endParaRPr lang="en-US" altLang="zh-CN" sz="2000">
              <a:ea typeface="黑体" panose="02010609060101010101" pitchFamily="49" charset="-122"/>
              <a:sym typeface="Symbol" panose="05050102010706020507" pitchFamily="18" charset="2"/>
            </a:endParaRPr>
          </a:p>
        </p:txBody>
      </p:sp>
      <p:pic>
        <p:nvPicPr>
          <p:cNvPr id="2097228" name="图片 2097227" descr="图形1"/>
          <p:cNvPicPr/>
          <p:nvPr/>
        </p:nvPicPr>
        <p:blipFill>
          <a:blip r:embed="rId1"/>
          <a:srcRect/>
          <a:stretch>
            <a:fillRect/>
          </a:stretch>
        </p:blipFill>
        <p:spPr>
          <a:xfrm>
            <a:off x="6292850" y="65087"/>
            <a:ext cx="2616200" cy="16843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92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92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92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27" grpId="0"/>
      <p:bldP spid="1049228" grpId="0"/>
      <p:bldP spid="104922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209" name=""/>
        <p:cNvGrpSpPr/>
        <p:nvPr/>
      </p:nvGrpSpPr>
      <p:grpSpPr>
        <a:xfrm rot="0">
          <a:off x="0" y="0"/>
          <a:ext cx="0" cy="0"/>
          <a:chOff x="0" y="0"/>
          <a:chExt cx="0" cy="0"/>
        </a:xfrm>
      </p:grpSpPr>
      <p:graphicFrame>
        <p:nvGraphicFramePr>
          <p:cNvPr id="4194310" name="表格 4194309"/>
          <p:cNvGraphicFramePr/>
          <p:nvPr/>
        </p:nvGraphicFramePr>
        <p:xfrm>
          <a:off x="395287" y="328612"/>
          <a:ext cx="8497888" cy="6072187"/>
        </p:xfrm>
        <a:graphic>
          <a:graphicData uri="http://schemas.openxmlformats.org/drawingml/2006/table">
            <a:tbl>
              <a:tblPr/>
              <a:tblGrid>
                <a:gridCol w="1223962"/>
                <a:gridCol w="3529012"/>
                <a:gridCol w="1944687"/>
                <a:gridCol w="1800225"/>
              </a:tblGrid>
              <a:tr h="398462">
                <a:tc rowSpan="2">
                  <a:txBody>
                    <a:bodyPr/>
                    <a:p>
                      <a:pPr lvl="0" algn="ctr" eaLnBrk="1" latinLnBrk="1" hangingPunct="1">
                        <a:spcBef>
                          <a:spcPct val="20000"/>
                        </a:spcBef>
                      </a:pPr>
                      <a:r>
                        <a:rPr lang="zh-CN" altLang="en-US" sz="2000" b="1">
                          <a:solidFill>
                            <a:schemeClr val="dk1"/>
                          </a:solidFill>
                          <a:ea typeface="黑体" panose="02010609060101010101" pitchFamily="49" charset="-122"/>
                        </a:rPr>
                        <a:t>元素性质</a:t>
                      </a:r>
                      <a:endParaRPr lang="zh-CN" altLang="en-US" sz="2000" b="1">
                        <a:solidFill>
                          <a:schemeClr val="dk1"/>
                        </a:solidFill>
                        <a:ea typeface="黑体" panose="02010609060101010101" pitchFamily="49" charset="-122"/>
                      </a:endParaRPr>
                    </a:p>
                  </a:txBody>
                  <a:tcPr marL="90000" marR="90000" marT="46806" marB="46806" vert="horz" anchor="ctr" anchorCtr="1">
                    <a:lnL w="28575"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rowSpan="2">
                  <a:txBody>
                    <a:bodyPr/>
                    <a:p>
                      <a:pPr lvl="0" algn="ctr" eaLnBrk="1" latinLnBrk="1" hangingPunct="1">
                        <a:spcBef>
                          <a:spcPct val="20000"/>
                        </a:spcBef>
                      </a:pPr>
                      <a:r>
                        <a:rPr lang="zh-CN" altLang="en-US" sz="2000" b="1">
                          <a:solidFill>
                            <a:schemeClr val="dk1"/>
                          </a:solidFill>
                          <a:ea typeface="黑体" panose="02010609060101010101" pitchFamily="49" charset="-122"/>
                        </a:rPr>
                        <a:t>意                     义</a:t>
                      </a:r>
                      <a:endParaRPr lang="zh-CN" altLang="en-US" sz="2000" b="1">
                        <a:solidFill>
                          <a:schemeClr val="dk1"/>
                        </a:solidFill>
                        <a:ea typeface="黑体" panose="02010609060101010101" pitchFamily="49" charset="-122"/>
                      </a:endParaRPr>
                    </a:p>
                  </a:txBody>
                  <a:tcPr marL="90000" marR="90000" marT="46806" marB="46806" vert="horz" anchor="ctr" anchorCtr="1">
                    <a:lnL w="12700" cap="flat" cmpd="sng">
                      <a:solidFill>
                        <a:schemeClr val="dk1">
                          <a:alpha val="100000"/>
                        </a:schemeClr>
                      </a:solidFill>
                      <a:prstDash val="solid"/>
                      <a:round/>
                    </a:lnL>
                    <a:lnR w="12700"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gridSpan="2">
                  <a:txBody>
                    <a:bodyPr/>
                    <a:p>
                      <a:pPr lvl="0" algn="ctr" eaLnBrk="1" latinLnBrk="1" hangingPunct="1">
                        <a:spcBef>
                          <a:spcPct val="20000"/>
                        </a:spcBef>
                      </a:pPr>
                      <a:r>
                        <a:rPr lang="zh-CN" altLang="en-US" sz="2000" b="1">
                          <a:solidFill>
                            <a:schemeClr val="dk1"/>
                          </a:solidFill>
                          <a:ea typeface="黑体" panose="02010609060101010101" pitchFamily="49" charset="-122"/>
                        </a:rPr>
                        <a:t>递变周期律</a:t>
                      </a:r>
                      <a:endParaRPr lang="zh-CN" altLang="en-US" sz="2000" b="1">
                        <a:solidFill>
                          <a:schemeClr val="dk1"/>
                        </a:solidFill>
                        <a:ea typeface="黑体" panose="02010609060101010101" pitchFamily="49" charset="-122"/>
                      </a:endParaRPr>
                    </a:p>
                  </a:txBody>
                  <a:tcPr marL="90000" marR="90000" marT="46806" marB="46806" vert="horz" anchor="ctr" anchorCtr="1">
                    <a:lnL w="12700" cap="flat" cmpd="sng">
                      <a:solidFill>
                        <a:schemeClr val="dk1">
                          <a:alpha val="100000"/>
                        </a:schemeClr>
                      </a:solidFill>
                      <a:prstDash val="solid"/>
                      <a:round/>
                    </a:lnL>
                    <a:lnR w="28575" cap="flat" cmpd="sng">
                      <a:solidFill>
                        <a:schemeClr val="dk1">
                          <a:alpha val="100000"/>
                        </a:schemeClr>
                      </a:solidFill>
                      <a:prstDash val="solid"/>
                      <a:round/>
                    </a:lnR>
                    <a:lnT w="28575" cap="flat" cmpd="sng">
                      <a:solidFill>
                        <a:schemeClr val="dk1">
                          <a:alpha val="100000"/>
                        </a:schemeClr>
                      </a:solidFill>
                      <a:prstDash val="solid"/>
                      <a:round/>
                    </a:lnT>
                    <a:lnB w="12700" cap="flat" cmpd="sng">
                      <a:solidFill>
                        <a:schemeClr val="dk1">
                          <a:alpha val="100000"/>
                        </a:schemeClr>
                      </a:solidFill>
                      <a:prstDash val="solid"/>
                      <a:round/>
                    </a:lnB>
                    <a:noFill/>
                  </a:tcPr>
                </a:tc>
                <a:tc hMerge="1">
                  <a:tcPr/>
                </a:tc>
              </a:tr>
              <a:tr h="763587">
                <a:tc vMerge="1">
                  <a:tcPr/>
                </a:tc>
                <a:tc vMerge="1">
                  <a:tcPr/>
                </a:tc>
                <a:tc>
                  <a:txBody>
                    <a:bodyPr/>
                    <a:p>
                      <a:pPr lvl="0" algn="ctr" eaLnBrk="1" latinLnBrk="1" hangingPunct="1">
                        <a:spcBef>
                          <a:spcPct val="20000"/>
                        </a:spcBef>
                      </a:pPr>
                      <a:r>
                        <a:rPr lang="zh-CN" altLang="en-US" sz="2000" b="1">
                          <a:solidFill>
                            <a:schemeClr val="dk1"/>
                          </a:solidFill>
                          <a:ea typeface="黑体" panose="02010609060101010101" pitchFamily="49" charset="-122"/>
                        </a:rPr>
                        <a:t>同一周期</a:t>
                      </a:r>
                      <a:endParaRPr lang="zh-CN" altLang="en-US" sz="2000" b="1">
                        <a:solidFill>
                          <a:schemeClr val="dk1"/>
                        </a:solidFill>
                        <a:ea typeface="黑体" panose="02010609060101010101" pitchFamily="49" charset="-122"/>
                      </a:endParaRPr>
                    </a:p>
                    <a:p>
                      <a:pPr lvl="0" algn="ctr" eaLnBrk="1" latinLnBrk="1" hangingPunct="1">
                        <a:spcBef>
                          <a:spcPct val="20000"/>
                        </a:spcBef>
                      </a:pPr>
                      <a:r>
                        <a:rPr lang="zh-CN" altLang="en-US" sz="2000" b="1">
                          <a:solidFill>
                            <a:schemeClr val="dk1"/>
                          </a:solidFill>
                          <a:ea typeface="黑体" panose="02010609060101010101" pitchFamily="49" charset="-122"/>
                        </a:rPr>
                        <a:t>从左向右</a:t>
                      </a:r>
                      <a:endParaRPr lang="zh-CN" altLang="en-US" sz="2000" b="1">
                        <a:solidFill>
                          <a:schemeClr val="dk1"/>
                        </a:solidFill>
                        <a:ea typeface="黑体" panose="02010609060101010101" pitchFamily="49" charset="-122"/>
                      </a:endParaRPr>
                    </a:p>
                  </a:txBody>
                  <a:tcPr marL="90000" marR="90000" marT="46806" marB="46806" vert="horz" anchor="ctr" anchorCtr="1">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ctr" eaLnBrk="1" latinLnBrk="1" hangingPunct="1">
                        <a:spcBef>
                          <a:spcPct val="20000"/>
                        </a:spcBef>
                      </a:pPr>
                      <a:r>
                        <a:rPr lang="zh-CN" altLang="en-US" sz="2000" b="1">
                          <a:solidFill>
                            <a:schemeClr val="dk1"/>
                          </a:solidFill>
                          <a:ea typeface="黑体" panose="02010609060101010101" pitchFamily="49" charset="-122"/>
                        </a:rPr>
                        <a:t>同一族</a:t>
                      </a:r>
                      <a:endParaRPr lang="zh-CN" altLang="en-US" sz="2000" b="1">
                        <a:solidFill>
                          <a:schemeClr val="dk1"/>
                        </a:solidFill>
                        <a:ea typeface="黑体" panose="02010609060101010101" pitchFamily="49" charset="-122"/>
                      </a:endParaRPr>
                    </a:p>
                    <a:p>
                      <a:pPr lvl="0" algn="ctr" eaLnBrk="1" latinLnBrk="1" hangingPunct="1">
                        <a:spcBef>
                          <a:spcPct val="20000"/>
                        </a:spcBef>
                      </a:pPr>
                      <a:r>
                        <a:rPr lang="zh-CN" altLang="en-US" sz="2000" b="1">
                          <a:solidFill>
                            <a:schemeClr val="dk1"/>
                          </a:solidFill>
                          <a:ea typeface="黑体" panose="02010609060101010101" pitchFamily="49" charset="-122"/>
                        </a:rPr>
                        <a:t>从上而下</a:t>
                      </a:r>
                      <a:endParaRPr lang="zh-CN" altLang="en-US" sz="2000" b="1">
                        <a:solidFill>
                          <a:schemeClr val="dk1"/>
                        </a:solidFill>
                        <a:ea typeface="黑体" panose="02010609060101010101" pitchFamily="49" charset="-122"/>
                      </a:endParaRPr>
                    </a:p>
                  </a:txBody>
                  <a:tcPr marL="90000" marR="90000" marT="46806" marB="46806" vert="horz" anchor="ctr" anchorCtr="1">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1374774">
                <a:tc>
                  <a:txBody>
                    <a:bodyPr/>
                    <a:p>
                      <a:pPr lvl="0" algn="l" eaLnBrk="1" latinLnBrk="1" hangingPunct="1">
                        <a:spcBef>
                          <a:spcPct val="20000"/>
                        </a:spcBef>
                      </a:pPr>
                      <a:r>
                        <a:rPr lang="zh-CN" altLang="en-US" sz="2000" b="1">
                          <a:solidFill>
                            <a:schemeClr val="dk1"/>
                          </a:solidFill>
                          <a:ea typeface="黑体" panose="02010609060101010101" pitchFamily="49" charset="-122"/>
                        </a:rPr>
                        <a:t>电离能</a:t>
                      </a:r>
                      <a:r>
                        <a:rPr lang="en-US" altLang="zh-CN" sz="2000" b="1" i="1">
                          <a:solidFill>
                            <a:schemeClr val="dk1"/>
                          </a:solidFill>
                          <a:ea typeface="黑体" panose="02010609060101010101" pitchFamily="49" charset="-122"/>
                        </a:rPr>
                        <a:t>E</a:t>
                      </a:r>
                      <a:r>
                        <a:rPr lang="en-US" altLang="zh-CN" sz="2000" b="1" i="1" baseline="-25000">
                          <a:solidFill>
                            <a:schemeClr val="dk1"/>
                          </a:solidFill>
                          <a:ea typeface="黑体" panose="02010609060101010101" pitchFamily="49" charset="-122"/>
                        </a:rPr>
                        <a:t>i</a:t>
                      </a:r>
                      <a:endParaRPr lang="en-US" altLang="zh-CN" sz="2000" b="1" i="1" baseline="-25000">
                        <a:solidFill>
                          <a:schemeClr val="dk1"/>
                        </a:solidFill>
                        <a:ea typeface="黑体" panose="02010609060101010101" pitchFamily="49" charset="-122"/>
                      </a:endParaRPr>
                    </a:p>
                  </a:txBody>
                  <a:tcPr marL="90000" marR="90000" marT="46806" marB="46806" vert="horz" anchor="ctr" anchorCtr="1">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zh-CN" altLang="en-US" sz="2000" b="1">
                          <a:solidFill>
                            <a:schemeClr val="dk1"/>
                          </a:solidFill>
                          <a:ea typeface="黑体" panose="02010609060101010101" pitchFamily="49" charset="-122"/>
                        </a:rPr>
                        <a:t>基态气态原子</a:t>
                      </a:r>
                      <a:r>
                        <a:rPr lang="zh-CN" altLang="en-US" sz="2000" b="1">
                          <a:solidFill>
                            <a:srgbClr val="C00000"/>
                          </a:solidFill>
                          <a:ea typeface="黑体" panose="02010609060101010101" pitchFamily="49" charset="-122"/>
                        </a:rPr>
                        <a:t>失去</a:t>
                      </a:r>
                      <a:r>
                        <a:rPr lang="zh-CN" altLang="en-US" sz="2000" b="1">
                          <a:solidFill>
                            <a:schemeClr val="dk1"/>
                          </a:solidFill>
                          <a:ea typeface="黑体" panose="02010609060101010101" pitchFamily="49" charset="-122"/>
                        </a:rPr>
                        <a:t>一个电子所</a:t>
                      </a:r>
                      <a:r>
                        <a:rPr lang="zh-CN" altLang="en-US" sz="2000" b="1">
                          <a:solidFill>
                            <a:srgbClr val="C00000"/>
                          </a:solidFill>
                          <a:ea typeface="黑体" panose="02010609060101010101" pitchFamily="49" charset="-122"/>
                        </a:rPr>
                        <a:t>吸收</a:t>
                      </a:r>
                      <a:r>
                        <a:rPr lang="zh-CN" altLang="en-US" sz="2000" b="1">
                          <a:solidFill>
                            <a:schemeClr val="dk1"/>
                          </a:solidFill>
                          <a:ea typeface="黑体" panose="02010609060101010101" pitchFamily="49" charset="-122"/>
                        </a:rPr>
                        <a:t>的能量</a:t>
                      </a:r>
                      <a:r>
                        <a:rPr lang="en-US" altLang="zh-CN" sz="2000" b="1" i="1">
                          <a:solidFill>
                            <a:schemeClr val="dk1"/>
                          </a:solidFill>
                          <a:ea typeface="黑体" panose="02010609060101010101" pitchFamily="49" charset="-122"/>
                        </a:rPr>
                        <a:t>E</a:t>
                      </a:r>
                      <a:r>
                        <a:rPr lang="en-US" altLang="zh-CN" sz="2000" b="1" i="1" baseline="-25000">
                          <a:solidFill>
                            <a:schemeClr val="dk1"/>
                          </a:solidFill>
                          <a:ea typeface="黑体" panose="02010609060101010101" pitchFamily="49" charset="-122"/>
                        </a:rPr>
                        <a:t>i,1</a:t>
                      </a:r>
                      <a:r>
                        <a:rPr lang="zh-CN" altLang="en-US" sz="2000" b="1">
                          <a:solidFill>
                            <a:schemeClr val="dk1"/>
                          </a:solidFill>
                          <a:ea typeface="黑体" panose="02010609060101010101" pitchFamily="49" charset="-122"/>
                        </a:rPr>
                        <a:t>.反映原子</a:t>
                      </a:r>
                      <a:r>
                        <a:rPr lang="zh-CN" altLang="en-US" sz="2000" b="1">
                          <a:solidFill>
                            <a:srgbClr val="FF0000"/>
                          </a:solidFill>
                          <a:ea typeface="黑体" panose="02010609060101010101" pitchFamily="49" charset="-122"/>
                        </a:rPr>
                        <a:t>失</a:t>
                      </a:r>
                      <a:r>
                        <a:rPr lang="en-US" altLang="zh-CN" sz="2000" b="1">
                          <a:solidFill>
                            <a:schemeClr val="dk1"/>
                          </a:solidFill>
                          <a:ea typeface="黑体" panose="02010609060101010101" pitchFamily="49" charset="-122"/>
                        </a:rPr>
                        <a:t>电子的难易程度(</a:t>
                      </a:r>
                      <a:r>
                        <a:rPr lang="zh-CN" altLang="en-US" sz="2000" b="1">
                          <a:solidFill>
                            <a:schemeClr val="dk1"/>
                          </a:solidFill>
                          <a:ea typeface="黑体" panose="02010609060101010101" pitchFamily="49" charset="-122"/>
                        </a:rPr>
                        <a:t>金属性</a:t>
                      </a:r>
                      <a:r>
                        <a:rPr lang="en-US" altLang="zh-CN" sz="2000" b="1">
                          <a:solidFill>
                            <a:schemeClr val="dk1"/>
                          </a:solidFill>
                          <a:ea typeface="黑体" panose="02010609060101010101" pitchFamily="49" charset="-122"/>
                        </a:rPr>
                        <a:t>),</a:t>
                      </a:r>
                      <a:r>
                        <a:rPr lang="zh-CN" altLang="en-US" sz="2000" b="1">
                          <a:solidFill>
                            <a:schemeClr val="dk1"/>
                          </a:solidFill>
                          <a:ea typeface="黑体" panose="02010609060101010101" pitchFamily="49" charset="-122"/>
                        </a:rPr>
                        <a:t>与</a:t>
                      </a:r>
                      <a:r>
                        <a:rPr lang="en-US" altLang="zh-CN" sz="2000" b="1" i="1">
                          <a:solidFill>
                            <a:schemeClr val="dk1"/>
                          </a:solidFill>
                          <a:ea typeface="黑体" panose="02010609060101010101" pitchFamily="49" charset="-122"/>
                        </a:rPr>
                        <a:t>Z</a:t>
                      </a:r>
                      <a:r>
                        <a:rPr lang="en-US" altLang="zh-CN" sz="2000" b="1" i="1" baseline="30000">
                          <a:solidFill>
                            <a:schemeClr val="dk1"/>
                          </a:solidFill>
                          <a:ea typeface="黑体" panose="02010609060101010101" pitchFamily="49" charset="-122"/>
                        </a:rPr>
                        <a:t>*</a:t>
                      </a:r>
                      <a:r>
                        <a:rPr lang="en-US" altLang="zh-CN" sz="2000" b="1" i="1">
                          <a:solidFill>
                            <a:schemeClr val="dk1"/>
                          </a:solidFill>
                          <a:ea typeface="黑体" panose="02010609060101010101" pitchFamily="49" charset="-122"/>
                        </a:rPr>
                        <a:t>,r</a:t>
                      </a:r>
                      <a:r>
                        <a:rPr lang="zh-CN" altLang="en-US" sz="2000" b="1">
                          <a:solidFill>
                            <a:schemeClr val="dk1"/>
                          </a:solidFill>
                          <a:ea typeface="黑体" panose="02010609060101010101" pitchFamily="49" charset="-122"/>
                        </a:rPr>
                        <a:t>及构型有关</a:t>
                      </a:r>
                      <a:r>
                        <a:rPr lang="en-US" altLang="zh-CN" sz="2000" b="1">
                          <a:solidFill>
                            <a:schemeClr val="dk1"/>
                          </a:solidFill>
                          <a:ea typeface="黑体" panose="02010609060101010101" pitchFamily="49" charset="-122"/>
                        </a:rPr>
                        <a:t>. E</a:t>
                      </a:r>
                      <a:r>
                        <a:rPr lang="en-US" altLang="zh-CN" sz="2000" b="1" baseline="-25000">
                          <a:solidFill>
                            <a:schemeClr val="dk1"/>
                          </a:solidFill>
                          <a:ea typeface="黑体" panose="02010609060101010101" pitchFamily="49" charset="-122"/>
                        </a:rPr>
                        <a:t>i,1</a:t>
                      </a:r>
                      <a:r>
                        <a:rPr lang="en-US" altLang="zh-CN" sz="2000" b="1">
                          <a:solidFill>
                            <a:schemeClr val="dk1"/>
                          </a:solidFill>
                          <a:ea typeface="黑体" panose="02010609060101010101" pitchFamily="49" charset="-122"/>
                        </a:rPr>
                        <a:t>&lt;E</a:t>
                      </a:r>
                      <a:r>
                        <a:rPr lang="en-US" altLang="zh-CN" sz="2000" b="1" baseline="-25000">
                          <a:solidFill>
                            <a:schemeClr val="dk1"/>
                          </a:solidFill>
                          <a:ea typeface="黑体" panose="02010609060101010101" pitchFamily="49" charset="-122"/>
                        </a:rPr>
                        <a:t>i,2</a:t>
                      </a:r>
                      <a:r>
                        <a:rPr lang="en-US" altLang="zh-CN" sz="2000" b="1">
                          <a:solidFill>
                            <a:schemeClr val="dk1"/>
                          </a:solidFill>
                          <a:ea typeface="黑体" panose="02010609060101010101" pitchFamily="49" charset="-122"/>
                        </a:rPr>
                        <a:t>&lt;E</a:t>
                      </a:r>
                      <a:r>
                        <a:rPr lang="en-US" altLang="zh-CN" sz="2000" b="1" baseline="-25000">
                          <a:solidFill>
                            <a:schemeClr val="dk1"/>
                          </a:solidFill>
                          <a:ea typeface="黑体" panose="02010609060101010101" pitchFamily="49" charset="-122"/>
                        </a:rPr>
                        <a:t>i,3</a:t>
                      </a:r>
                      <a:endParaRPr lang="en-US" altLang="zh-CN" sz="2000" b="1" baseline="-25000">
                        <a:solidFill>
                          <a:schemeClr val="dk1"/>
                        </a:solidFill>
                        <a:ea typeface="黑体" panose="02010609060101010101" pitchFamily="49" charset="-122"/>
                      </a:endParaRPr>
                    </a:p>
                  </a:txBody>
                  <a:tcPr marT="45726" marB="45726"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zh-CN" altLang="en-US" sz="1800" b="1">
                          <a:solidFill>
                            <a:schemeClr val="dk1"/>
                          </a:solidFill>
                          <a:ea typeface="黑体" panose="02010609060101010101" pitchFamily="49" charset="-122"/>
                        </a:rPr>
                        <a:t>总体上呈现出增大趋势</a:t>
                      </a:r>
                      <a:r>
                        <a:rPr lang="en-US" altLang="zh-CN" sz="1800" b="1">
                          <a:solidFill>
                            <a:schemeClr val="dk1"/>
                          </a:solidFill>
                          <a:ea typeface="黑体" panose="02010609060101010101" pitchFamily="49" charset="-122"/>
                        </a:rPr>
                        <a:t>,0</a:t>
                      </a:r>
                      <a:r>
                        <a:rPr lang="zh-CN" altLang="en-US" sz="1800" b="1">
                          <a:solidFill>
                            <a:schemeClr val="dk1"/>
                          </a:solidFill>
                          <a:ea typeface="黑体" panose="02010609060101010101" pitchFamily="49" charset="-122"/>
                        </a:rPr>
                        <a:t>族元素的电离能最高</a:t>
                      </a:r>
                      <a:r>
                        <a:rPr lang="en-US" altLang="zh-CN" sz="1800" b="1">
                          <a:solidFill>
                            <a:schemeClr val="dk1"/>
                          </a:solidFill>
                          <a:ea typeface="黑体" panose="02010609060101010101" pitchFamily="49" charset="-122"/>
                        </a:rPr>
                        <a:t>.</a:t>
                      </a:r>
                      <a:endParaRPr lang="en-US" altLang="zh-CN" sz="1800" b="1">
                        <a:solidFill>
                          <a:schemeClr val="dk1"/>
                        </a:solidFill>
                        <a:ea typeface="黑体" panose="02010609060101010101" pitchFamily="49" charset="-122"/>
                      </a:endParaRPr>
                    </a:p>
                  </a:txBody>
                  <a:tcPr marT="45726" marB="45726"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zh-CN" altLang="en-US" sz="2000" b="1">
                          <a:solidFill>
                            <a:schemeClr val="dk1"/>
                          </a:solidFill>
                          <a:ea typeface="黑体" panose="02010609060101010101" pitchFamily="49" charset="-122"/>
                        </a:rPr>
                        <a:t>主族元素的电离能减小</a:t>
                      </a:r>
                      <a:r>
                        <a:rPr lang="en-US" altLang="zh-CN" sz="2000" b="1">
                          <a:solidFill>
                            <a:schemeClr val="dk1"/>
                          </a:solidFill>
                          <a:ea typeface="黑体" panose="02010609060101010101" pitchFamily="49" charset="-122"/>
                        </a:rPr>
                        <a:t>(</a:t>
                      </a:r>
                      <a:r>
                        <a:rPr lang="zh-CN" altLang="en-US" sz="2000" b="1">
                          <a:solidFill>
                            <a:schemeClr val="dk1"/>
                          </a:solidFill>
                          <a:ea typeface="黑体" panose="02010609060101010101" pitchFamily="49" charset="-122"/>
                        </a:rPr>
                        <a:t>金属性增强</a:t>
                      </a:r>
                      <a:r>
                        <a:rPr lang="en-US" altLang="zh-CN" sz="2000" b="1">
                          <a:solidFill>
                            <a:schemeClr val="dk1"/>
                          </a:solidFill>
                          <a:ea typeface="黑体" panose="02010609060101010101" pitchFamily="49" charset="-122"/>
                        </a:rPr>
                        <a:t>)</a:t>
                      </a:r>
                      <a:endParaRPr lang="en-US" altLang="zh-CN" sz="2000" b="1">
                        <a:solidFill>
                          <a:schemeClr val="dk1"/>
                        </a:solidFill>
                        <a:ea typeface="黑体" panose="02010609060101010101" pitchFamily="49" charset="-122"/>
                      </a:endParaRPr>
                    </a:p>
                  </a:txBody>
                  <a:tcPr marT="45726" marB="45726"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1614487">
                <a:tc>
                  <a:txBody>
                    <a:bodyPr/>
                    <a:p>
                      <a:pPr lvl="0" algn="l" eaLnBrk="1" latinLnBrk="1" hangingPunct="1">
                        <a:spcBef>
                          <a:spcPct val="20000"/>
                        </a:spcBef>
                      </a:pPr>
                      <a:r>
                        <a:rPr lang="zh-CN" altLang="en-US" sz="2000" b="1">
                          <a:solidFill>
                            <a:schemeClr val="dk1"/>
                          </a:solidFill>
                          <a:ea typeface="黑体" panose="02010609060101010101" pitchFamily="49" charset="-122"/>
                        </a:rPr>
                        <a:t>电子亲和能</a:t>
                      </a:r>
                      <a:r>
                        <a:rPr lang="en-US" altLang="zh-CN" sz="2000" b="1" i="1">
                          <a:solidFill>
                            <a:schemeClr val="dk1"/>
                          </a:solidFill>
                          <a:ea typeface="黑体" panose="02010609060101010101" pitchFamily="49" charset="-122"/>
                        </a:rPr>
                        <a:t>E</a:t>
                      </a:r>
                      <a:r>
                        <a:rPr lang="en-US" altLang="zh-CN" sz="2000" b="1" i="1" baseline="-25000">
                          <a:solidFill>
                            <a:schemeClr val="dk1"/>
                          </a:solidFill>
                          <a:ea typeface="黑体" panose="02010609060101010101" pitchFamily="49" charset="-122"/>
                        </a:rPr>
                        <a:t>ea</a:t>
                      </a:r>
                      <a:endParaRPr lang="en-US" altLang="zh-CN" sz="2000" b="1" i="1" baseline="-25000">
                        <a:solidFill>
                          <a:schemeClr val="dk1"/>
                        </a:solidFill>
                        <a:ea typeface="黑体" panose="02010609060101010101" pitchFamily="49" charset="-122"/>
                      </a:endParaRPr>
                    </a:p>
                  </a:txBody>
                  <a:tcPr marL="90000" marR="90000" marT="46806" marB="46806" vert="horz" anchor="ctr" anchorCtr="1">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zh-CN" altLang="en-US" sz="2000" b="1">
                          <a:solidFill>
                            <a:srgbClr val="FF00FF"/>
                          </a:solidFill>
                          <a:ea typeface="黑体" panose="02010609060101010101" pitchFamily="49" charset="-122"/>
                        </a:rPr>
                        <a:t>基态气态原子</a:t>
                      </a:r>
                      <a:r>
                        <a:rPr lang="zh-CN" altLang="en-US" sz="2000" b="1">
                          <a:solidFill>
                            <a:srgbClr val="FF0000"/>
                          </a:solidFill>
                          <a:ea typeface="黑体" panose="02010609060101010101" pitchFamily="49" charset="-122"/>
                        </a:rPr>
                        <a:t>获得</a:t>
                      </a:r>
                      <a:r>
                        <a:rPr lang="zh-CN" altLang="en-US" sz="2000" b="1">
                          <a:solidFill>
                            <a:srgbClr val="FF00FF"/>
                          </a:solidFill>
                          <a:ea typeface="黑体" panose="02010609060101010101" pitchFamily="49" charset="-122"/>
                        </a:rPr>
                        <a:t>一个电子形成气态阴离子所</a:t>
                      </a:r>
                      <a:r>
                        <a:rPr lang="zh-CN" altLang="en-US" sz="2000" b="1">
                          <a:solidFill>
                            <a:srgbClr val="FF0000"/>
                          </a:solidFill>
                          <a:ea typeface="黑体" panose="02010609060101010101" pitchFamily="49" charset="-122"/>
                        </a:rPr>
                        <a:t>放出</a:t>
                      </a:r>
                      <a:r>
                        <a:rPr lang="zh-CN" altLang="en-US" sz="2000" b="1">
                          <a:solidFill>
                            <a:srgbClr val="FF00FF"/>
                          </a:solidFill>
                          <a:ea typeface="黑体" panose="02010609060101010101" pitchFamily="49" charset="-122"/>
                        </a:rPr>
                        <a:t>的能量</a:t>
                      </a:r>
                      <a:r>
                        <a:rPr lang="en-US" altLang="zh-CN" sz="2000" b="1" i="1">
                          <a:solidFill>
                            <a:schemeClr val="dk1"/>
                          </a:solidFill>
                          <a:ea typeface="黑体" panose="02010609060101010101" pitchFamily="49" charset="-122"/>
                        </a:rPr>
                        <a:t>E</a:t>
                      </a:r>
                      <a:r>
                        <a:rPr lang="en-US" altLang="zh-CN" sz="2000" b="1" i="1" baseline="-25000">
                          <a:solidFill>
                            <a:schemeClr val="dk1"/>
                          </a:solidFill>
                          <a:ea typeface="黑体" panose="02010609060101010101" pitchFamily="49" charset="-122"/>
                        </a:rPr>
                        <a:t>ea</a:t>
                      </a:r>
                      <a:r>
                        <a:rPr lang="zh-CN" altLang="en-US" sz="2000" b="1">
                          <a:solidFill>
                            <a:schemeClr val="dk1"/>
                          </a:solidFill>
                          <a:ea typeface="黑体" panose="02010609060101010101" pitchFamily="49" charset="-122"/>
                        </a:rPr>
                        <a:t>.反映原子</a:t>
                      </a:r>
                      <a:r>
                        <a:rPr lang="zh-CN" altLang="en-US" sz="2000" b="1">
                          <a:solidFill>
                            <a:srgbClr val="FF0000"/>
                          </a:solidFill>
                          <a:ea typeface="黑体" panose="02010609060101010101" pitchFamily="49" charset="-122"/>
                        </a:rPr>
                        <a:t>得</a:t>
                      </a:r>
                      <a:r>
                        <a:rPr lang="en-US" altLang="zh-CN" sz="2000" b="1">
                          <a:solidFill>
                            <a:schemeClr val="dk1"/>
                          </a:solidFill>
                          <a:ea typeface="黑体" panose="02010609060101010101" pitchFamily="49" charset="-122"/>
                        </a:rPr>
                        <a:t>电子的难易程度(</a:t>
                      </a:r>
                      <a:r>
                        <a:rPr lang="zh-CN" altLang="en-US" sz="2000" b="1">
                          <a:solidFill>
                            <a:schemeClr val="dk1"/>
                          </a:solidFill>
                          <a:ea typeface="黑体" panose="02010609060101010101" pitchFamily="49" charset="-122"/>
                        </a:rPr>
                        <a:t>非金属性</a:t>
                      </a:r>
                      <a:r>
                        <a:rPr lang="en-US" altLang="zh-CN" sz="2000" b="1">
                          <a:solidFill>
                            <a:schemeClr val="dk1"/>
                          </a:solidFill>
                          <a:ea typeface="黑体" panose="02010609060101010101" pitchFamily="49" charset="-122"/>
                        </a:rPr>
                        <a:t>),</a:t>
                      </a:r>
                      <a:r>
                        <a:rPr lang="zh-CN" altLang="en-US" sz="2000" b="1">
                          <a:solidFill>
                            <a:schemeClr val="dk1"/>
                          </a:solidFill>
                          <a:ea typeface="黑体" panose="02010609060101010101" pitchFamily="49" charset="-122"/>
                        </a:rPr>
                        <a:t>与</a:t>
                      </a:r>
                      <a:r>
                        <a:rPr lang="en-US" altLang="zh-CN" sz="2000" b="1" i="1">
                          <a:solidFill>
                            <a:schemeClr val="dk1"/>
                          </a:solidFill>
                          <a:ea typeface="黑体" panose="02010609060101010101" pitchFamily="49" charset="-122"/>
                        </a:rPr>
                        <a:t>Z</a:t>
                      </a:r>
                      <a:r>
                        <a:rPr lang="en-US" altLang="zh-CN" sz="2000" b="1" i="1" baseline="30000">
                          <a:solidFill>
                            <a:schemeClr val="dk1"/>
                          </a:solidFill>
                          <a:ea typeface="黑体" panose="02010609060101010101" pitchFamily="49" charset="-122"/>
                        </a:rPr>
                        <a:t>*</a:t>
                      </a:r>
                      <a:r>
                        <a:rPr lang="en-US" altLang="zh-CN" sz="2000" b="1" i="1">
                          <a:solidFill>
                            <a:schemeClr val="dk1"/>
                          </a:solidFill>
                          <a:ea typeface="黑体" panose="02010609060101010101" pitchFamily="49" charset="-122"/>
                        </a:rPr>
                        <a:t>,r</a:t>
                      </a:r>
                      <a:r>
                        <a:rPr lang="zh-CN" altLang="en-US" sz="2000" b="1">
                          <a:solidFill>
                            <a:schemeClr val="dk1"/>
                          </a:solidFill>
                          <a:ea typeface="黑体" panose="02010609060101010101" pitchFamily="49" charset="-122"/>
                        </a:rPr>
                        <a:t>及构型有关</a:t>
                      </a:r>
                      <a:r>
                        <a:rPr lang="en-US" altLang="zh-CN" sz="2000" b="1">
                          <a:solidFill>
                            <a:schemeClr val="dk1"/>
                          </a:solidFill>
                          <a:ea typeface="黑体" panose="02010609060101010101" pitchFamily="49" charset="-122"/>
                        </a:rPr>
                        <a:t>.</a:t>
                      </a:r>
                      <a:endParaRPr lang="en-US" altLang="zh-CN" sz="2000" b="1">
                        <a:solidFill>
                          <a:schemeClr val="dk1"/>
                        </a:solidFill>
                        <a:ea typeface="黑体" panose="02010609060101010101" pitchFamily="49" charset="-122"/>
                      </a:endParaRPr>
                    </a:p>
                  </a:txBody>
                  <a:tcPr marT="45726" marB="45726"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zh-CN" altLang="en-US" sz="1800" b="1">
                          <a:solidFill>
                            <a:schemeClr val="dk1"/>
                          </a:solidFill>
                          <a:ea typeface="黑体" panose="02010609060101010101" pitchFamily="49" charset="-122"/>
                        </a:rPr>
                        <a:t>易得电子形成</a:t>
                      </a:r>
                      <a:r>
                        <a:rPr lang="en-US" altLang="zh-CN" sz="1800" b="1">
                          <a:solidFill>
                            <a:schemeClr val="dk1"/>
                          </a:solidFill>
                          <a:ea typeface="黑体" panose="02010609060101010101" pitchFamily="49" charset="-122"/>
                        </a:rPr>
                        <a:t>8</a:t>
                      </a:r>
                      <a:r>
                        <a:rPr lang="zh-CN" altLang="en-US" sz="1800" b="1">
                          <a:solidFill>
                            <a:schemeClr val="dk1"/>
                          </a:solidFill>
                          <a:ea typeface="黑体" panose="02010609060101010101" pitchFamily="49" charset="-122"/>
                        </a:rPr>
                        <a:t>电子稳定结构，元素的电子亲和能增大</a:t>
                      </a:r>
                      <a:r>
                        <a:rPr lang="en-US" altLang="zh-CN" sz="1800" b="1">
                          <a:solidFill>
                            <a:schemeClr val="dk1"/>
                          </a:solidFill>
                          <a:ea typeface="黑体" panose="02010609060101010101" pitchFamily="49" charset="-122"/>
                        </a:rPr>
                        <a:t>(</a:t>
                      </a:r>
                      <a:r>
                        <a:rPr lang="zh-CN" altLang="en-US" sz="1800" b="1">
                          <a:solidFill>
                            <a:schemeClr val="dk1"/>
                          </a:solidFill>
                          <a:ea typeface="黑体" panose="02010609060101010101" pitchFamily="49" charset="-122"/>
                        </a:rPr>
                        <a:t>非金属性增强</a:t>
                      </a:r>
                      <a:r>
                        <a:rPr lang="en-US" altLang="zh-CN" sz="1800" b="1">
                          <a:solidFill>
                            <a:schemeClr val="dk1"/>
                          </a:solidFill>
                          <a:ea typeface="黑体" panose="02010609060101010101" pitchFamily="49" charset="-122"/>
                        </a:rPr>
                        <a:t>);0</a:t>
                      </a:r>
                      <a:r>
                        <a:rPr lang="zh-CN" altLang="en-US" sz="1800" b="1">
                          <a:solidFill>
                            <a:schemeClr val="dk1"/>
                          </a:solidFill>
                          <a:ea typeface="黑体" panose="02010609060101010101" pitchFamily="49" charset="-122"/>
                        </a:rPr>
                        <a:t>族最小</a:t>
                      </a:r>
                      <a:r>
                        <a:rPr lang="en-US" altLang="zh-CN" sz="1800" b="1">
                          <a:solidFill>
                            <a:schemeClr val="dk1"/>
                          </a:solidFill>
                          <a:ea typeface="黑体" panose="02010609060101010101" pitchFamily="49" charset="-122"/>
                        </a:rPr>
                        <a:t>.</a:t>
                      </a:r>
                      <a:endParaRPr lang="en-US" altLang="zh-CN" sz="1800" b="1">
                        <a:solidFill>
                          <a:schemeClr val="dk1"/>
                        </a:solidFill>
                        <a:ea typeface="黑体" panose="02010609060101010101" pitchFamily="49" charset="-122"/>
                      </a:endParaRPr>
                    </a:p>
                  </a:txBody>
                  <a:tcPr marT="45726" marB="45726"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c>
                  <a:txBody>
                    <a:bodyPr/>
                    <a:p>
                      <a:pPr lvl="0" algn="l" eaLnBrk="1" latinLnBrk="1" hangingPunct="1">
                        <a:spcBef>
                          <a:spcPct val="20000"/>
                        </a:spcBef>
                      </a:pPr>
                      <a:r>
                        <a:rPr lang="zh-CN" altLang="en-US" sz="2000" b="1">
                          <a:solidFill>
                            <a:schemeClr val="dk1"/>
                          </a:solidFill>
                          <a:ea typeface="黑体" panose="02010609060101010101" pitchFamily="49" charset="-122"/>
                        </a:rPr>
                        <a:t>主族元素的电子亲和能总体趋小</a:t>
                      </a:r>
                      <a:r>
                        <a:rPr lang="en-US" altLang="zh-CN" sz="2000" b="1">
                          <a:solidFill>
                            <a:schemeClr val="dk1"/>
                          </a:solidFill>
                          <a:ea typeface="黑体" panose="02010609060101010101" pitchFamily="49" charset="-122"/>
                        </a:rPr>
                        <a:t>(</a:t>
                      </a:r>
                      <a:r>
                        <a:rPr lang="zh-CN" altLang="en-US" sz="2000" b="1">
                          <a:solidFill>
                            <a:schemeClr val="dk1"/>
                          </a:solidFill>
                          <a:ea typeface="黑体" panose="02010609060101010101" pitchFamily="49" charset="-122"/>
                        </a:rPr>
                        <a:t>非金属性减弱</a:t>
                      </a:r>
                      <a:r>
                        <a:rPr lang="en-US" altLang="zh-CN" sz="2000" b="1">
                          <a:solidFill>
                            <a:schemeClr val="dk1"/>
                          </a:solidFill>
                          <a:ea typeface="黑体" panose="02010609060101010101" pitchFamily="49" charset="-122"/>
                        </a:rPr>
                        <a:t>)</a:t>
                      </a:r>
                      <a:endParaRPr lang="en-US" altLang="zh-CN" sz="2000" b="1">
                        <a:solidFill>
                          <a:schemeClr val="dk1"/>
                        </a:solidFill>
                        <a:ea typeface="黑体" panose="02010609060101010101" pitchFamily="49" charset="-122"/>
                      </a:endParaRPr>
                    </a:p>
                  </a:txBody>
                  <a:tcPr marT="45726" marB="45726"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12700" cap="flat" cmpd="sng">
                      <a:solidFill>
                        <a:schemeClr val="dk1">
                          <a:alpha val="100000"/>
                        </a:schemeClr>
                      </a:solidFill>
                      <a:prstDash val="solid"/>
                      <a:round/>
                    </a:lnB>
                    <a:noFill/>
                  </a:tcPr>
                </a:tc>
              </a:tr>
              <a:tr h="1920874">
                <a:tc>
                  <a:txBody>
                    <a:bodyPr/>
                    <a:p>
                      <a:pPr lvl="0" algn="l" eaLnBrk="1" latinLnBrk="1" hangingPunct="1">
                        <a:spcBef>
                          <a:spcPct val="20000"/>
                        </a:spcBef>
                      </a:pPr>
                      <a:r>
                        <a:rPr lang="zh-CN" altLang="en-US" sz="2000" b="1">
                          <a:solidFill>
                            <a:schemeClr val="dk1"/>
                          </a:solidFill>
                          <a:ea typeface="黑体" panose="02010609060101010101" pitchFamily="49" charset="-122"/>
                        </a:rPr>
                        <a:t>电负性</a:t>
                      </a:r>
                      <a:r>
                        <a:rPr lang="en-US" altLang="zh-CN" sz="2000" b="1" i="1">
                          <a:solidFill>
                            <a:schemeClr val="dk1"/>
                          </a:solidFill>
                          <a:ea typeface="黑体" panose="02010609060101010101" pitchFamily="49" charset="-122"/>
                        </a:rPr>
                        <a:t>X</a:t>
                      </a:r>
                      <a:endParaRPr lang="en-US" altLang="zh-CN" sz="2000" b="1" i="1">
                        <a:solidFill>
                          <a:schemeClr val="dk1"/>
                        </a:solidFill>
                        <a:ea typeface="黑体" panose="02010609060101010101" pitchFamily="49" charset="-122"/>
                      </a:endParaRPr>
                    </a:p>
                  </a:txBody>
                  <a:tcPr marL="90000" marR="90000" marT="46806" marB="46806" vert="horz" anchor="ctr" anchorCtr="1">
                    <a:lnL w="28575"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lvl="0" algn="l" eaLnBrk="1" latinLnBrk="1" hangingPunct="1">
                        <a:spcBef>
                          <a:spcPct val="20000"/>
                        </a:spcBef>
                      </a:pPr>
                      <a:r>
                        <a:rPr lang="zh-CN" altLang="en-US" sz="2000" b="1">
                          <a:solidFill>
                            <a:schemeClr val="dk1"/>
                          </a:solidFill>
                          <a:ea typeface="黑体" panose="02010609060101010101" pitchFamily="49" charset="-122"/>
                        </a:rPr>
                        <a:t>指</a:t>
                      </a:r>
                      <a:r>
                        <a:rPr lang="en-US" altLang="zh-CN" sz="2000" b="1">
                          <a:solidFill>
                            <a:srgbClr val="FF00FF"/>
                          </a:solidFill>
                          <a:ea typeface="黑体" panose="02010609060101010101" pitchFamily="49" charset="-122"/>
                        </a:rPr>
                        <a:t>元素的原子在分子中吸引电子的能力,</a:t>
                      </a:r>
                      <a:r>
                        <a:rPr lang="zh-CN" altLang="en-US" sz="2000" b="1">
                          <a:solidFill>
                            <a:schemeClr val="dk1"/>
                          </a:solidFill>
                          <a:ea typeface="黑体" panose="02010609060101010101" pitchFamily="49" charset="-122"/>
                        </a:rPr>
                        <a:t>指定</a:t>
                      </a:r>
                      <a:r>
                        <a:rPr lang="en-US" altLang="zh-CN" sz="2000" b="1">
                          <a:solidFill>
                            <a:schemeClr val="dk1"/>
                          </a:solidFill>
                          <a:ea typeface="黑体" panose="02010609060101010101" pitchFamily="49" charset="-122"/>
                        </a:rPr>
                        <a:t>F</a:t>
                      </a:r>
                      <a:r>
                        <a:rPr lang="zh-CN" altLang="en-US" sz="2000" b="1">
                          <a:solidFill>
                            <a:schemeClr val="dk1"/>
                          </a:solidFill>
                          <a:ea typeface="黑体" panose="02010609060101010101" pitchFamily="49" charset="-122"/>
                        </a:rPr>
                        <a:t>的电负性为</a:t>
                      </a:r>
                      <a:r>
                        <a:rPr lang="en-US" altLang="zh-CN" sz="2000" b="1">
                          <a:solidFill>
                            <a:schemeClr val="dk1"/>
                          </a:solidFill>
                          <a:ea typeface="黑体" panose="02010609060101010101" pitchFamily="49" charset="-122"/>
                        </a:rPr>
                        <a:t>4.0,</a:t>
                      </a:r>
                      <a:r>
                        <a:rPr lang="zh-CN" altLang="en-US" sz="2000" b="1">
                          <a:solidFill>
                            <a:schemeClr val="dk1"/>
                          </a:solidFill>
                          <a:ea typeface="黑体" panose="02010609060101010101" pitchFamily="49" charset="-122"/>
                        </a:rPr>
                        <a:t>给出其它元素电负性的相对值</a:t>
                      </a:r>
                      <a:r>
                        <a:rPr lang="en-US" altLang="zh-CN" sz="2000" b="1">
                          <a:solidFill>
                            <a:schemeClr val="dk1"/>
                          </a:solidFill>
                          <a:ea typeface="黑体" panose="02010609060101010101" pitchFamily="49" charset="-122"/>
                        </a:rPr>
                        <a:t>.</a:t>
                      </a:r>
                      <a:r>
                        <a:rPr lang="zh-CN" altLang="en-US" sz="2000" b="1">
                          <a:solidFill>
                            <a:srgbClr val="FF0000"/>
                          </a:solidFill>
                          <a:ea typeface="黑体" panose="02010609060101010101" pitchFamily="49" charset="-122"/>
                        </a:rPr>
                        <a:t>电负性越大</a:t>
                      </a:r>
                      <a:r>
                        <a:rPr lang="en-US" altLang="zh-CN" sz="2000" b="1">
                          <a:solidFill>
                            <a:srgbClr val="FF0000"/>
                          </a:solidFill>
                          <a:ea typeface="黑体" panose="02010609060101010101" pitchFamily="49" charset="-122"/>
                        </a:rPr>
                        <a:t>,</a:t>
                      </a:r>
                      <a:r>
                        <a:rPr lang="zh-CN" altLang="en-US" sz="2000" b="1">
                          <a:solidFill>
                            <a:srgbClr val="FF0000"/>
                          </a:solidFill>
                          <a:ea typeface="黑体" panose="02010609060101010101" pitchFamily="49" charset="-122"/>
                        </a:rPr>
                        <a:t>原子在分子中吸电子能力越强，元素的非金属性和氧化性越强</a:t>
                      </a:r>
                      <a:r>
                        <a:rPr lang="en-US" altLang="zh-CN" sz="2000" b="1">
                          <a:solidFill>
                            <a:srgbClr val="FF0000"/>
                          </a:solidFill>
                          <a:ea typeface="黑体" panose="02010609060101010101" pitchFamily="49" charset="-122"/>
                        </a:rPr>
                        <a:t>.</a:t>
                      </a:r>
                      <a:endParaRPr lang="en-US" altLang="zh-CN" sz="2000" b="1">
                        <a:solidFill>
                          <a:srgbClr val="FF0000"/>
                        </a:solidFill>
                        <a:ea typeface="黑体" panose="02010609060101010101" pitchFamily="49" charset="-122"/>
                      </a:endParaRPr>
                    </a:p>
                  </a:txBody>
                  <a:tcPr marT="45726" marB="45726"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lvl="0" algn="l" eaLnBrk="1" latinLnBrk="1" hangingPunct="1">
                        <a:spcBef>
                          <a:spcPct val="20000"/>
                        </a:spcBef>
                      </a:pPr>
                      <a:r>
                        <a:rPr lang="zh-CN" altLang="en-US" sz="2000" b="1">
                          <a:solidFill>
                            <a:schemeClr val="dk1"/>
                          </a:solidFill>
                          <a:ea typeface="黑体" panose="02010609060101010101" pitchFamily="49" charset="-122"/>
                        </a:rPr>
                        <a:t>电负性逐渐增大</a:t>
                      </a:r>
                      <a:r>
                        <a:rPr lang="en-US" altLang="zh-CN" sz="2000" b="1">
                          <a:solidFill>
                            <a:schemeClr val="dk1"/>
                          </a:solidFill>
                          <a:ea typeface="黑体" panose="02010609060101010101" pitchFamily="49" charset="-122"/>
                        </a:rPr>
                        <a:t>(</a:t>
                      </a:r>
                      <a:r>
                        <a:rPr lang="zh-CN" altLang="en-US" sz="2000" b="1">
                          <a:solidFill>
                            <a:schemeClr val="dk1"/>
                          </a:solidFill>
                          <a:ea typeface="黑体" panose="02010609060101010101" pitchFamily="49" charset="-122"/>
                        </a:rPr>
                        <a:t>金属元素小于</a:t>
                      </a:r>
                      <a:r>
                        <a:rPr lang="en-US" altLang="zh-CN" sz="2000" b="1">
                          <a:solidFill>
                            <a:schemeClr val="dk1"/>
                          </a:solidFill>
                          <a:ea typeface="黑体" panose="02010609060101010101" pitchFamily="49" charset="-122"/>
                        </a:rPr>
                        <a:t>2.0,</a:t>
                      </a:r>
                      <a:r>
                        <a:rPr lang="zh-CN" altLang="en-US" sz="2000" b="1">
                          <a:solidFill>
                            <a:schemeClr val="dk1"/>
                          </a:solidFill>
                          <a:ea typeface="黑体" panose="02010609060101010101" pitchFamily="49" charset="-122"/>
                        </a:rPr>
                        <a:t>非金属元素大于</a:t>
                      </a:r>
                      <a:r>
                        <a:rPr lang="en-US" altLang="zh-CN" sz="2000" b="1">
                          <a:solidFill>
                            <a:schemeClr val="dk1"/>
                          </a:solidFill>
                          <a:ea typeface="黑体" panose="02010609060101010101" pitchFamily="49" charset="-122"/>
                        </a:rPr>
                        <a:t>2.0)</a:t>
                      </a:r>
                      <a:endParaRPr lang="en-US" altLang="zh-CN" sz="2000" b="1">
                        <a:solidFill>
                          <a:schemeClr val="dk1"/>
                        </a:solidFill>
                        <a:ea typeface="黑体" panose="02010609060101010101" pitchFamily="49" charset="-122"/>
                      </a:endParaRPr>
                    </a:p>
                  </a:txBody>
                  <a:tcPr marT="45726" marB="45726" vert="horz" anchor="t">
                    <a:lnL w="12700" cap="flat" cmpd="sng">
                      <a:solidFill>
                        <a:schemeClr val="dk1">
                          <a:alpha val="100000"/>
                        </a:schemeClr>
                      </a:solidFill>
                      <a:prstDash val="solid"/>
                      <a:round/>
                    </a:lnL>
                    <a:lnR w="12700"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c>
                  <a:txBody>
                    <a:bodyPr/>
                    <a:p>
                      <a:pPr lvl="0" algn="l" eaLnBrk="1" latinLnBrk="1" hangingPunct="1">
                        <a:spcBef>
                          <a:spcPct val="20000"/>
                        </a:spcBef>
                      </a:pPr>
                      <a:r>
                        <a:rPr lang="zh-CN" altLang="en-US" sz="2000" b="1">
                          <a:solidFill>
                            <a:schemeClr val="dk1"/>
                          </a:solidFill>
                          <a:ea typeface="黑体" panose="02010609060101010101" pitchFamily="49" charset="-122"/>
                        </a:rPr>
                        <a:t>主族元素逐渐减小</a:t>
                      </a:r>
                      <a:r>
                        <a:rPr lang="en-US" altLang="zh-CN" sz="2000" b="1">
                          <a:solidFill>
                            <a:schemeClr val="dk1"/>
                          </a:solidFill>
                          <a:ea typeface="黑体" panose="02010609060101010101" pitchFamily="49" charset="-122"/>
                        </a:rPr>
                        <a:t>,</a:t>
                      </a:r>
                      <a:r>
                        <a:rPr lang="zh-CN" altLang="en-US" sz="2000" b="1">
                          <a:solidFill>
                            <a:schemeClr val="dk1"/>
                          </a:solidFill>
                          <a:ea typeface="黑体" panose="02010609060101010101" pitchFamily="49" charset="-122"/>
                        </a:rPr>
                        <a:t>副族元素变化不规则</a:t>
                      </a:r>
                      <a:endParaRPr lang="zh-CN" altLang="en-US" sz="2000" b="1">
                        <a:solidFill>
                          <a:schemeClr val="dk1"/>
                        </a:solidFill>
                        <a:ea typeface="黑体" panose="02010609060101010101" pitchFamily="49" charset="-122"/>
                      </a:endParaRPr>
                    </a:p>
                  </a:txBody>
                  <a:tcPr marT="45726" marB="45726" vert="horz" anchor="t">
                    <a:lnL w="12700" cap="flat" cmpd="sng">
                      <a:solidFill>
                        <a:schemeClr val="dk1">
                          <a:alpha val="100000"/>
                        </a:schemeClr>
                      </a:solidFill>
                      <a:prstDash val="solid"/>
                      <a:round/>
                    </a:lnL>
                    <a:lnR w="28575" cap="flat" cmpd="sng">
                      <a:solidFill>
                        <a:schemeClr val="dk1">
                          <a:alpha val="100000"/>
                        </a:schemeClr>
                      </a:solidFill>
                      <a:prstDash val="solid"/>
                      <a:round/>
                    </a:lnR>
                    <a:lnT w="12700" cap="flat" cmpd="sng">
                      <a:solidFill>
                        <a:schemeClr val="dk1">
                          <a:alpha val="100000"/>
                        </a:schemeClr>
                      </a:solidFill>
                      <a:prstDash val="solid"/>
                      <a:round/>
                    </a:lnT>
                    <a:lnB w="28575" cap="flat" cmpd="sng">
                      <a:solidFill>
                        <a:schemeClr val="dk1">
                          <a:alpha val="100000"/>
                        </a:schemeClr>
                      </a:solidFill>
                      <a:prstDash val="solid"/>
                      <a:round/>
                    </a:lnB>
                    <a:noFill/>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211" name=""/>
        <p:cNvGrpSpPr/>
        <p:nvPr/>
      </p:nvGrpSpPr>
      <p:grpSpPr>
        <a:xfrm rot="0">
          <a:off x="0" y="0"/>
          <a:ext cx="0" cy="0"/>
          <a:chOff x="0" y="0"/>
          <a:chExt cx="0" cy="0"/>
        </a:xfrm>
      </p:grpSpPr>
      <p:pic>
        <p:nvPicPr>
          <p:cNvPr id="2097229" name="图片 2097228"/>
          <p:cNvPicPr/>
          <p:nvPr/>
        </p:nvPicPr>
        <p:blipFill>
          <a:blip r:embed="rId1"/>
          <a:srcRect/>
          <a:stretch>
            <a:fillRect/>
          </a:stretch>
        </p:blipFill>
        <p:spPr>
          <a:xfrm>
            <a:off x="34925" y="1201737"/>
            <a:ext cx="9050338" cy="4454525"/>
          </a:xfrm>
          <a:prstGeom prst="rect">
            <a:avLst/>
          </a:prstGeom>
          <a:noFill/>
          <a:ln>
            <a:noFill/>
          </a:ln>
        </p:spPr>
      </p:pic>
      <p:sp>
        <p:nvSpPr>
          <p:cNvPr id="1049258" name="文本框 1049257"/>
          <p:cNvSpPr txBox="1"/>
          <p:nvPr/>
        </p:nvSpPr>
        <p:spPr>
          <a:xfrm>
            <a:off x="315912" y="6021387"/>
            <a:ext cx="8512175"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b="1">
                <a:solidFill>
                  <a:srgbClr val="FF00FF"/>
                </a:solidFill>
                <a:ea typeface="黑体" panose="02010609060101010101" pitchFamily="49" charset="-122"/>
              </a:rPr>
              <a:t>作业</a:t>
            </a:r>
            <a:r>
              <a:rPr lang="en-US" altLang="zh-CN" b="1">
                <a:solidFill>
                  <a:srgbClr val="FF00FF"/>
                </a:solidFill>
                <a:ea typeface="黑体" panose="02010609060101010101" pitchFamily="49" charset="-122"/>
              </a:rPr>
              <a:t>- 7,8,9,12,14</a:t>
            </a:r>
            <a:endParaRPr lang="en-US" altLang="zh-CN" b="1">
              <a:solidFill>
                <a:srgbClr val="FF00FF"/>
              </a:solidFill>
              <a:ea typeface="黑体" panose="02010609060101010101"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212" name=""/>
        <p:cNvGrpSpPr/>
        <p:nvPr/>
      </p:nvGrpSpPr>
      <p:grpSpPr>
        <a:xfrm rot="0">
          <a:off x="0" y="0"/>
          <a:ext cx="0" cy="0"/>
          <a:chOff x="0" y="0"/>
          <a:chExt cx="0" cy="0"/>
        </a:xfrm>
      </p:grpSpPr>
      <p:sp>
        <p:nvSpPr>
          <p:cNvPr id="1049259" name="矩形 1049258"/>
          <p:cNvSpPr/>
          <p:nvPr/>
        </p:nvSpPr>
        <p:spPr>
          <a:xfrm>
            <a:off x="79375" y="1412875"/>
            <a:ext cx="9017000" cy="2355850"/>
          </a:xfrm>
          <a:prstGeom prst="rect">
            <a:avLst/>
          </a:prstGeom>
          <a:noFill/>
          <a:ln>
            <a:noFill/>
          </a:ln>
        </p:spPr>
        <p:txBody>
          <a:bodyPr vert="horz" lIns="50800" tIns="50800" rIns="50800" bIns="5080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812800">
              <a:lnSpc>
                <a:spcPct val="150000"/>
              </a:lnSpc>
              <a:spcBef>
                <a:spcPct val="0"/>
              </a:spcBef>
              <a:buFontTx/>
              <a:buNone/>
            </a:pPr>
            <a:r>
              <a:rPr lang="zh-CN" altLang="en-US" sz="2000">
                <a:ea typeface="微软雅黑" panose="020B0503020204020204" pitchFamily="34" charset="-122"/>
              </a:rPr>
              <a:t>        目前在生命体内已检索出</a:t>
            </a:r>
            <a:r>
              <a:rPr lang="en-US" altLang="zh-CN" sz="2000">
                <a:ea typeface="微软雅黑" panose="020B0503020204020204" pitchFamily="34" charset="-122"/>
              </a:rPr>
              <a:t>81</a:t>
            </a:r>
            <a:r>
              <a:rPr lang="zh-CN" altLang="en-US" sz="2000">
                <a:ea typeface="微软雅黑" panose="020B0503020204020204" pitchFamily="34" charset="-122"/>
              </a:rPr>
              <a:t>种元素，总称为生命元素</a:t>
            </a:r>
            <a:r>
              <a:rPr lang="en-US" altLang="zh-CN" sz="2000">
                <a:ea typeface="微软雅黑" panose="020B0503020204020204" pitchFamily="34" charset="-122"/>
              </a:rPr>
              <a:t>(biological element)</a:t>
            </a:r>
            <a:r>
              <a:rPr lang="zh-CN" altLang="en-US" sz="2000">
                <a:ea typeface="微软雅黑" panose="020B0503020204020204" pitchFamily="34" charset="-122"/>
              </a:rPr>
              <a:t>。</a:t>
            </a:r>
            <a:endParaRPr lang="zh-CN" altLang="en-US" sz="2000">
              <a:ea typeface="微软雅黑" panose="020B0503020204020204" pitchFamily="34" charset="-122"/>
            </a:endParaRPr>
          </a:p>
          <a:p>
            <a:pPr marL="0" lvl="0" indent="-812800">
              <a:lnSpc>
                <a:spcPct val="150000"/>
              </a:lnSpc>
              <a:spcBef>
                <a:spcPct val="0"/>
              </a:spcBef>
              <a:buFontTx/>
              <a:buNone/>
            </a:pPr>
            <a:r>
              <a:rPr lang="zh-CN" altLang="en-US" sz="2000">
                <a:ea typeface="微软雅黑" panose="020B0503020204020204" pitchFamily="34" charset="-122"/>
              </a:rPr>
              <a:t>        占人体质量</a:t>
            </a:r>
            <a:r>
              <a:rPr lang="en-US" altLang="zh-CN" sz="2000">
                <a:ea typeface="微软雅黑" panose="020B0503020204020204" pitchFamily="34" charset="-122"/>
              </a:rPr>
              <a:t>0.05%</a:t>
            </a:r>
            <a:r>
              <a:rPr lang="zh-CN" altLang="en-US" sz="2000">
                <a:ea typeface="微软雅黑" panose="020B0503020204020204" pitchFamily="34" charset="-122"/>
              </a:rPr>
              <a:t>以上的称为常量元素</a:t>
            </a:r>
            <a:r>
              <a:rPr lang="en-US" altLang="zh-CN" sz="2000">
                <a:ea typeface="微软雅黑" panose="020B0503020204020204" pitchFamily="34" charset="-122"/>
              </a:rPr>
              <a:t>(macroelement)</a:t>
            </a:r>
            <a:r>
              <a:rPr lang="zh-CN" altLang="en-US" sz="2000">
                <a:ea typeface="微软雅黑" panose="020B0503020204020204" pitchFamily="34" charset="-122"/>
              </a:rPr>
              <a:t>，有</a:t>
            </a:r>
            <a:r>
              <a:rPr lang="en-US" altLang="zh-CN" sz="2000">
                <a:ea typeface="微软雅黑" panose="020B0503020204020204" pitchFamily="34" charset="-122"/>
              </a:rPr>
              <a:t>11</a:t>
            </a:r>
            <a:r>
              <a:rPr lang="zh-CN" altLang="en-US" sz="2000">
                <a:ea typeface="微软雅黑" panose="020B0503020204020204" pitchFamily="34" charset="-122"/>
              </a:rPr>
              <a:t>种。</a:t>
            </a:r>
            <a:endParaRPr lang="zh-CN" altLang="en-US" sz="2000">
              <a:ea typeface="微软雅黑" panose="020B0503020204020204" pitchFamily="34" charset="-122"/>
            </a:endParaRPr>
          </a:p>
          <a:p>
            <a:pPr marL="0" lvl="0" indent="-812800">
              <a:lnSpc>
                <a:spcPct val="150000"/>
              </a:lnSpc>
              <a:spcBef>
                <a:spcPct val="0"/>
              </a:spcBef>
              <a:buFontTx/>
              <a:buNone/>
            </a:pPr>
            <a:r>
              <a:rPr lang="zh-CN" altLang="en-US" sz="2000">
                <a:ea typeface="微软雅黑" panose="020B0503020204020204" pitchFamily="34" charset="-122"/>
              </a:rPr>
              <a:t>        含量低于</a:t>
            </a:r>
            <a:r>
              <a:rPr lang="en-US" altLang="zh-CN" sz="2000">
                <a:ea typeface="微软雅黑" panose="020B0503020204020204" pitchFamily="34" charset="-122"/>
              </a:rPr>
              <a:t>0.05%</a:t>
            </a:r>
            <a:r>
              <a:rPr lang="zh-CN" altLang="en-US" sz="2000">
                <a:ea typeface="微软雅黑" panose="020B0503020204020204" pitchFamily="34" charset="-122"/>
              </a:rPr>
              <a:t>为微量或痕量元素</a:t>
            </a:r>
            <a:r>
              <a:rPr lang="en-US" altLang="zh-CN" sz="2000">
                <a:ea typeface="微软雅黑" panose="020B0503020204020204" pitchFamily="34" charset="-122"/>
              </a:rPr>
              <a:t>(microelement or trace element)</a:t>
            </a:r>
            <a:r>
              <a:rPr lang="zh-CN" altLang="en-US" sz="2000">
                <a:ea typeface="微软雅黑" panose="020B0503020204020204" pitchFamily="34" charset="-122"/>
              </a:rPr>
              <a:t>，有</a:t>
            </a:r>
            <a:r>
              <a:rPr lang="en-US" altLang="zh-CN" sz="2000">
                <a:ea typeface="微软雅黑" panose="020B0503020204020204" pitchFamily="34" charset="-122"/>
              </a:rPr>
              <a:t>18</a:t>
            </a:r>
            <a:r>
              <a:rPr lang="zh-CN" altLang="en-US" sz="2000">
                <a:ea typeface="微软雅黑" panose="020B0503020204020204" pitchFamily="34" charset="-122"/>
              </a:rPr>
              <a:t>种。</a:t>
            </a:r>
            <a:endParaRPr lang="zh-CN" altLang="en-US" sz="2000">
              <a:ea typeface="微软雅黑" panose="020B0503020204020204" pitchFamily="34" charset="-122"/>
            </a:endParaRPr>
          </a:p>
          <a:p>
            <a:pPr marL="0" lvl="0" indent="-812800">
              <a:lnSpc>
                <a:spcPct val="150000"/>
              </a:lnSpc>
              <a:spcBef>
                <a:spcPct val="0"/>
              </a:spcBef>
              <a:buFontTx/>
              <a:buNone/>
            </a:pPr>
            <a:r>
              <a:rPr lang="zh-CN" altLang="en-US" sz="2000">
                <a:ea typeface="微软雅黑" panose="020B0503020204020204" pitchFamily="34" charset="-122"/>
              </a:rPr>
              <a:t>        按元素对人体正常生命的作用可将元素分为必需元素</a:t>
            </a:r>
            <a:r>
              <a:rPr lang="en-US" altLang="zh-CN" sz="2000">
                <a:ea typeface="微软雅黑" panose="020B0503020204020204" pitchFamily="34" charset="-122"/>
              </a:rPr>
              <a:t>(essential element)</a:t>
            </a:r>
            <a:r>
              <a:rPr lang="zh-CN" altLang="en-US" sz="2000">
                <a:ea typeface="微软雅黑" panose="020B0503020204020204" pitchFamily="34" charset="-122"/>
              </a:rPr>
              <a:t>和非必需元素</a:t>
            </a:r>
            <a:r>
              <a:rPr lang="en-US" altLang="zh-CN" sz="2000">
                <a:ea typeface="微软雅黑" panose="020B0503020204020204" pitchFamily="34" charset="-122"/>
              </a:rPr>
              <a:t>(non-essential element)</a:t>
            </a:r>
            <a:r>
              <a:rPr lang="zh-CN" altLang="en-US" sz="2000">
                <a:ea typeface="微软雅黑" panose="020B0503020204020204" pitchFamily="34" charset="-122"/>
              </a:rPr>
              <a:t>。必需元素包括常量元素和微量元素。 </a:t>
            </a:r>
            <a:endParaRPr lang="zh-CN" altLang="en-US" sz="2000">
              <a:ea typeface="微软雅黑" panose="020B0503020204020204" pitchFamily="34" charset="-122"/>
            </a:endParaRPr>
          </a:p>
        </p:txBody>
      </p:sp>
      <p:sp>
        <p:nvSpPr>
          <p:cNvPr id="1049260" name="矩形 1049259"/>
          <p:cNvSpPr/>
          <p:nvPr/>
        </p:nvSpPr>
        <p:spPr>
          <a:xfrm>
            <a:off x="333375" y="4292600"/>
            <a:ext cx="8477250" cy="1433512"/>
          </a:xfrm>
          <a:prstGeom prst="rect">
            <a:avLst/>
          </a:prstGeom>
          <a:noFill/>
          <a:ln>
            <a:noFill/>
          </a:ln>
        </p:spPr>
        <p:txBody>
          <a:bodyPr vert="horz" lIns="50800" tIns="50800" rIns="50800" bIns="5080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812800">
              <a:lnSpc>
                <a:spcPct val="150000"/>
              </a:lnSpc>
              <a:spcBef>
                <a:spcPct val="0"/>
              </a:spcBef>
              <a:buFontTx/>
              <a:buNone/>
            </a:pPr>
            <a:r>
              <a:rPr lang="zh-CN" altLang="en-US" sz="2000">
                <a:ea typeface="微软雅黑" panose="020B0503020204020204" pitchFamily="34" charset="-122"/>
              </a:rPr>
              <a:t>      </a:t>
            </a:r>
            <a:r>
              <a:rPr lang="en-US" altLang="zh-CN" sz="2000">
                <a:ea typeface="微软雅黑" panose="020B0503020204020204" pitchFamily="34" charset="-122"/>
              </a:rPr>
              <a:t>“</a:t>
            </a:r>
            <a:r>
              <a:rPr lang="zh-CN" altLang="en-US" sz="2000">
                <a:ea typeface="微软雅黑" panose="020B0503020204020204" pitchFamily="34" charset="-122"/>
              </a:rPr>
              <a:t>必需”和“非必需”的界限是相对的。 人体必需微量元素的不同价态会对生物体产生不同的作用。具有合适化合价的必需元素在体内也有一个最佳营养浓度。元素的生物效应与其在周期表中的位置有密切关系。</a:t>
            </a:r>
            <a:endParaRPr lang="zh-CN" altLang="en-US" sz="2000">
              <a:ea typeface="微软雅黑" panose="020B0503020204020204" pitchFamily="34" charset="-122"/>
            </a:endParaRPr>
          </a:p>
        </p:txBody>
      </p:sp>
      <p:sp>
        <p:nvSpPr>
          <p:cNvPr id="1049261" name="矩形 1049260"/>
          <p:cNvSpPr/>
          <p:nvPr/>
        </p:nvSpPr>
        <p:spPr>
          <a:xfrm>
            <a:off x="1331912" y="473075"/>
            <a:ext cx="6964362" cy="5857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Clr>
                <a:srgbClr val="127FB8"/>
              </a:buClr>
              <a:buFontTx/>
              <a:buNone/>
            </a:pPr>
            <a:r>
              <a:rPr lang="zh-CN" altLang="zh-CN" b="1">
                <a:latin typeface="微软雅黑" panose="020B0503020204020204" pitchFamily="34" charset="-122"/>
                <a:ea typeface="微软雅黑" panose="020B0503020204020204" pitchFamily="34" charset="-122"/>
              </a:rPr>
              <a:t>人体必需元素及其生物功能简介</a:t>
            </a:r>
            <a:endParaRPr lang="zh-CN" altLang="zh-CN" b="1">
              <a:latin typeface="微软雅黑" panose="020B0503020204020204" pitchFamily="34" charset="-122"/>
              <a:ea typeface="微软雅黑" panose="020B0503020204020204" pitchFamily="34"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213" name=""/>
        <p:cNvGrpSpPr/>
        <p:nvPr/>
      </p:nvGrpSpPr>
      <p:grpSpPr>
        <a:xfrm rot="0">
          <a:off x="0" y="0"/>
          <a:ext cx="0" cy="0"/>
          <a:chOff x="0" y="0"/>
          <a:chExt cx="0" cy="0"/>
        </a:xfrm>
      </p:grpSpPr>
      <p:sp>
        <p:nvSpPr>
          <p:cNvPr id="1049262" name="矩形 1049261"/>
          <p:cNvSpPr/>
          <p:nvPr/>
        </p:nvSpPr>
        <p:spPr>
          <a:xfrm>
            <a:off x="1547812" y="692150"/>
            <a:ext cx="6964362" cy="5857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Clr>
                <a:srgbClr val="127FB8"/>
              </a:buClr>
              <a:buFontTx/>
              <a:buNone/>
            </a:pPr>
            <a:r>
              <a:rPr lang="zh-CN" altLang="zh-CN" b="1">
                <a:latin typeface="微软雅黑" panose="020B0503020204020204" pitchFamily="34" charset="-122"/>
                <a:ea typeface="微软雅黑" panose="020B0503020204020204" pitchFamily="34" charset="-122"/>
              </a:rPr>
              <a:t>人体必需元素及其生物功能简介</a:t>
            </a:r>
            <a:endParaRPr lang="zh-CN" altLang="zh-CN" b="1">
              <a:latin typeface="微软雅黑" panose="020B0503020204020204" pitchFamily="34" charset="-122"/>
              <a:ea typeface="微软雅黑" panose="020B0503020204020204" pitchFamily="34" charset="-122"/>
            </a:endParaRPr>
          </a:p>
        </p:txBody>
      </p:sp>
      <p:sp>
        <p:nvSpPr>
          <p:cNvPr id="1049263" name="矩形 1049262"/>
          <p:cNvSpPr/>
          <p:nvPr/>
        </p:nvSpPr>
        <p:spPr>
          <a:xfrm>
            <a:off x="2843212" y="5300662"/>
            <a:ext cx="3871912" cy="4000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Clr>
                <a:srgbClr val="127FB8"/>
              </a:buClr>
              <a:buFontTx/>
              <a:buNone/>
            </a:pPr>
            <a:r>
              <a:rPr lang="zh-CN" altLang="zh-CN" sz="2000">
                <a:latin typeface="微软雅黑" panose="020B0503020204020204" pitchFamily="34" charset="-122"/>
                <a:ea typeface="微软雅黑" panose="020B0503020204020204" pitchFamily="34" charset="-122"/>
              </a:rPr>
              <a:t>必需元素</a:t>
            </a:r>
            <a:r>
              <a:rPr lang="zh-CN" altLang="en-US" sz="2000">
                <a:latin typeface="微软雅黑" panose="020B0503020204020204" pitchFamily="34" charset="-122"/>
                <a:ea typeface="微软雅黑" panose="020B0503020204020204" pitchFamily="34" charset="-122"/>
              </a:rPr>
              <a:t>在周期表中的位置</a:t>
            </a:r>
            <a:endParaRPr lang="zh-CN" altLang="en-US" sz="2000">
              <a:latin typeface="微软雅黑" panose="020B0503020204020204" pitchFamily="34" charset="-122"/>
              <a:ea typeface="微软雅黑" panose="020B0503020204020204" pitchFamily="34" charset="-122"/>
            </a:endParaRPr>
          </a:p>
        </p:txBody>
      </p:sp>
      <p:pic>
        <p:nvPicPr>
          <p:cNvPr id="2097230" name="图片 2097229"/>
          <p:cNvPicPr/>
          <p:nvPr/>
        </p:nvPicPr>
        <p:blipFill>
          <a:blip r:embed="rId1"/>
          <a:srcRect/>
          <a:stretch>
            <a:fillRect/>
          </a:stretch>
        </p:blipFill>
        <p:spPr>
          <a:xfrm>
            <a:off x="323850" y="2133600"/>
            <a:ext cx="8675688" cy="2879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rot="0">
          <a:off x="0" y="0"/>
          <a:ext cx="0" cy="0"/>
          <a:chOff x="0" y="0"/>
          <a:chExt cx="0" cy="0"/>
        </a:xfrm>
      </p:grpSpPr>
      <p:sp>
        <p:nvSpPr>
          <p:cNvPr id="1048626" name="文本框 1048625"/>
          <p:cNvSpPr txBox="1"/>
          <p:nvPr/>
        </p:nvSpPr>
        <p:spPr>
          <a:xfrm>
            <a:off x="125412" y="322262"/>
            <a:ext cx="8893175" cy="9461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4. 1924</a:t>
            </a:r>
            <a:r>
              <a:rPr lang="zh-CN" altLang="en-US" sz="2800" b="1">
                <a:ea typeface="黑体" panose="02010609060101010101" pitchFamily="49" charset="-122"/>
              </a:rPr>
              <a:t>年</a:t>
            </a:r>
            <a:r>
              <a:rPr lang="en-US" altLang="zh-CN" sz="2800" b="1">
                <a:ea typeface="黑体" panose="02010609060101010101" pitchFamily="49" charset="-122"/>
              </a:rPr>
              <a:t>,</a:t>
            </a:r>
            <a:r>
              <a:rPr lang="zh-CN" altLang="en-US" sz="2800" b="1">
                <a:ea typeface="黑体" panose="02010609060101010101" pitchFamily="49" charset="-122"/>
              </a:rPr>
              <a:t>德布罗意</a:t>
            </a:r>
            <a:r>
              <a:rPr lang="en-US" altLang="zh-CN" sz="2800" b="1">
                <a:ea typeface="黑体" panose="02010609060101010101" pitchFamily="49" charset="-122"/>
              </a:rPr>
              <a:t>(</a:t>
            </a:r>
            <a:r>
              <a:rPr lang="zh-CN" altLang="en-US" sz="2800" b="1">
                <a:ea typeface="黑体" panose="02010609060101010101" pitchFamily="49" charset="-122"/>
              </a:rPr>
              <a:t>法</a:t>
            </a:r>
            <a:r>
              <a:rPr lang="en-US" altLang="zh-CN" sz="2800" b="1">
                <a:ea typeface="黑体" panose="02010609060101010101" pitchFamily="49" charset="-122"/>
              </a:rPr>
              <a:t>)</a:t>
            </a:r>
            <a:r>
              <a:rPr lang="zh-CN" altLang="en-US" sz="2800" b="1">
                <a:ea typeface="黑体" panose="02010609060101010101" pitchFamily="49" charset="-122"/>
              </a:rPr>
              <a:t>借鉴</a:t>
            </a:r>
            <a:r>
              <a:rPr lang="zh-CN" altLang="en-US" sz="2800" b="1">
                <a:solidFill>
                  <a:schemeClr val="accent2"/>
                </a:solidFill>
                <a:ea typeface="黑体" panose="02010609060101010101" pitchFamily="49" charset="-122"/>
              </a:rPr>
              <a:t>光的波粒二象性</a:t>
            </a:r>
            <a:r>
              <a:rPr lang="en-US" altLang="zh-CN" sz="2800" b="1">
                <a:ea typeface="黑体" panose="02010609060101010101" pitchFamily="49" charset="-122"/>
              </a:rPr>
              <a:t>预见了电子的波粒二象性,</a:t>
            </a:r>
            <a:r>
              <a:rPr lang="zh-CN" altLang="en-US" sz="2800" b="1">
                <a:ea typeface="黑体" panose="02010609060101010101" pitchFamily="49" charset="-122"/>
              </a:rPr>
              <a:t>为</a:t>
            </a:r>
            <a:r>
              <a:rPr lang="en-US" altLang="zh-CN" sz="2800" b="1">
                <a:ea typeface="黑体" panose="02010609060101010101" pitchFamily="49" charset="-122"/>
              </a:rPr>
              <a:t>1927</a:t>
            </a:r>
            <a:r>
              <a:rPr lang="zh-CN" altLang="en-US" sz="2800" b="1">
                <a:ea typeface="黑体" panose="02010609060101010101" pitchFamily="49" charset="-122"/>
              </a:rPr>
              <a:t>年戴维逊</a:t>
            </a:r>
            <a:r>
              <a:rPr lang="en-US" altLang="zh-CN" sz="2800" b="1">
                <a:ea typeface="黑体" panose="02010609060101010101" pitchFamily="49" charset="-122"/>
              </a:rPr>
              <a:t>(</a:t>
            </a:r>
            <a:r>
              <a:rPr lang="zh-CN" altLang="en-US" sz="2800" b="1">
                <a:ea typeface="黑体" panose="02010609060101010101" pitchFamily="49" charset="-122"/>
              </a:rPr>
              <a:t>美</a:t>
            </a:r>
            <a:r>
              <a:rPr lang="en-US" altLang="zh-CN" sz="2800" b="1">
                <a:ea typeface="黑体" panose="02010609060101010101" pitchFamily="49" charset="-122"/>
              </a:rPr>
              <a:t>)</a:t>
            </a:r>
            <a:r>
              <a:rPr lang="zh-CN" altLang="en-US" sz="2800" b="1">
                <a:ea typeface="黑体" panose="02010609060101010101" pitchFamily="49" charset="-122"/>
              </a:rPr>
              <a:t>的电子衍射实验证实</a:t>
            </a:r>
            <a:r>
              <a:rPr lang="en-US" altLang="zh-CN" sz="2800" b="1">
                <a:ea typeface="黑体" panose="02010609060101010101" pitchFamily="49" charset="-122"/>
              </a:rPr>
              <a:t>.</a:t>
            </a:r>
            <a:endParaRPr lang="en-US" altLang="zh-CN" sz="2800" b="1">
              <a:ea typeface="黑体" panose="02010609060101010101" pitchFamily="49" charset="-122"/>
            </a:endParaRPr>
          </a:p>
        </p:txBody>
      </p:sp>
      <p:pic>
        <p:nvPicPr>
          <p:cNvPr id="2097165" name="图片 2097164"/>
          <p:cNvPicPr/>
          <p:nvPr/>
        </p:nvPicPr>
        <p:blipFill>
          <a:blip r:embed="rId1"/>
          <a:srcRect/>
          <a:stretch>
            <a:fillRect/>
          </a:stretch>
        </p:blipFill>
        <p:spPr>
          <a:xfrm>
            <a:off x="323850" y="1624012"/>
            <a:ext cx="3240087" cy="2952750"/>
          </a:xfrm>
          <a:prstGeom prst="rect">
            <a:avLst/>
          </a:prstGeom>
          <a:solidFill>
            <a:schemeClr val="lt1"/>
          </a:solidFill>
          <a:ln>
            <a:noFill/>
          </a:ln>
          <a:effectLst>
            <a:outerShdw dist="107763" dir="2699999" algn="ctr">
              <a:schemeClr val="dk2">
                <a:alpha val="100000"/>
              </a:schemeClr>
            </a:outerShdw>
          </a:effectLst>
        </p:spPr>
      </p:pic>
      <p:sp>
        <p:nvSpPr>
          <p:cNvPr id="1048627" name="矩形 1048626"/>
          <p:cNvSpPr/>
          <p:nvPr/>
        </p:nvSpPr>
        <p:spPr>
          <a:xfrm>
            <a:off x="971550" y="4724400"/>
            <a:ext cx="2225675" cy="822325"/>
          </a:xfrm>
          <a:prstGeom prst="rect">
            <a:avLst/>
          </a:prstGeom>
          <a:noFill/>
          <a:ln>
            <a:noFill/>
          </a:ln>
        </p:spPr>
        <p:txBody>
          <a:bodyPr vert="horz" lIns="92075" tIns="46038" rIns="92075" bIns="46038" anchor="t">
            <a:spAutoFit/>
          </a:bodyPr>
          <a:lstStyle>
            <a:lvl1pPr marL="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4572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9144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3716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1828800" indent="0" algn="l" rtl="0" fontAlgn="base" latinLnBrk="1">
              <a:lnSpc>
                <a:spcPct val="100000"/>
              </a:lnSpc>
              <a:spcBef>
                <a:spcPct val="0"/>
              </a:spcBef>
              <a:spcAft>
                <a:spcPct val="0"/>
              </a:spcAft>
              <a:buFontTx/>
              <a:buNone/>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lvl="0"/>
            <a:r>
              <a:rPr lang="en-US" altLang="zh-CN" sz="2400" b="1">
                <a:solidFill>
                  <a:srgbClr val="000000"/>
                </a:solidFill>
                <a:effectLst>
                  <a:outerShdw blurRad="38100" dist="38100" dir="2700000" algn="tl">
                    <a:srgbClr val="C0C0C0"/>
                  </a:outerShdw>
                </a:effectLst>
              </a:rPr>
              <a:t>L. de Broglie</a:t>
            </a:r>
            <a:endParaRPr lang="en-US" altLang="zh-CN" sz="2400" b="1">
              <a:solidFill>
                <a:srgbClr val="000000"/>
              </a:solidFill>
              <a:effectLst>
                <a:outerShdw blurRad="38100" dist="38100" dir="2700000" algn="tl">
                  <a:srgbClr val="C0C0C0"/>
                </a:outerShdw>
              </a:effectLst>
            </a:endParaRPr>
          </a:p>
          <a:p>
            <a:pPr lvl="0"/>
            <a:r>
              <a:rPr lang="en-US" altLang="zh-CN" sz="2400" b="1">
                <a:solidFill>
                  <a:srgbClr val="000000"/>
                </a:solidFill>
                <a:effectLst>
                  <a:outerShdw blurRad="38100" dist="38100" dir="2700000" algn="tl">
                    <a:srgbClr val="C0C0C0"/>
                  </a:outerShdw>
                </a:effectLst>
              </a:rPr>
              <a:t>(1892-1987)</a:t>
            </a:r>
            <a:endParaRPr lang="en-US" altLang="zh-CN" sz="2400" b="1">
              <a:solidFill>
                <a:srgbClr val="000000"/>
              </a:solidFill>
              <a:effectLst>
                <a:outerShdw blurRad="38100" dist="38100" dir="2700000" algn="tl">
                  <a:srgbClr val="C0C0C0"/>
                </a:outerShdw>
              </a:effectLst>
            </a:endParaRPr>
          </a:p>
        </p:txBody>
      </p:sp>
      <p:pic>
        <p:nvPicPr>
          <p:cNvPr id="2097166" name="图片 2097165"/>
          <p:cNvPicPr/>
          <p:nvPr/>
        </p:nvPicPr>
        <p:blipFill>
          <a:blip r:embed="rId2"/>
          <a:srcRect/>
          <a:stretch>
            <a:fillRect/>
          </a:stretch>
        </p:blipFill>
        <p:spPr>
          <a:xfrm>
            <a:off x="3881437" y="1660525"/>
            <a:ext cx="4278312" cy="3713162"/>
          </a:xfrm>
          <a:prstGeom prst="rect">
            <a:avLst/>
          </a:prstGeom>
          <a:noFill/>
          <a:ln>
            <a:noFill/>
          </a:ln>
        </p:spPr>
      </p:pic>
      <p:sp>
        <p:nvSpPr>
          <p:cNvPr id="1048628" name="文本框 1048627"/>
          <p:cNvSpPr txBox="1"/>
          <p:nvPr/>
        </p:nvSpPr>
        <p:spPr>
          <a:xfrm>
            <a:off x="954087" y="5949950"/>
            <a:ext cx="7021512" cy="460375"/>
          </a:xfrm>
          <a:prstGeom prst="rect">
            <a:avLst/>
          </a:prstGeom>
          <a:solidFill>
            <a:srgbClr val="00FF00"/>
          </a:solid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sz="2400" i="1">
                <a:solidFill>
                  <a:srgbClr val="000000"/>
                </a:solidFill>
                <a:latin typeface="Symbol" panose="05050102010706020507" pitchFamily="18" charset="2"/>
              </a:rPr>
              <a:t>l</a:t>
            </a:r>
            <a:r>
              <a:rPr lang="en-US" altLang="zh-CN" sz="2400">
                <a:solidFill>
                  <a:srgbClr val="000000"/>
                </a:solidFill>
                <a:latin typeface="Arial" panose="020B0604020202020204" pitchFamily="34" charset="0"/>
              </a:rPr>
              <a:t> for </a:t>
            </a:r>
            <a:r>
              <a:rPr lang="en-US" altLang="zh-CN" sz="2400">
                <a:solidFill>
                  <a:srgbClr val="FC0128"/>
                </a:solidFill>
                <a:latin typeface="Arial" panose="020B0604020202020204" pitchFamily="34" charset="0"/>
              </a:rPr>
              <a:t>particles</a:t>
            </a:r>
            <a:r>
              <a:rPr lang="en-US" altLang="zh-CN" sz="2400">
                <a:solidFill>
                  <a:srgbClr val="000000"/>
                </a:solidFill>
                <a:latin typeface="Arial" panose="020B0604020202020204" pitchFamily="34" charset="0"/>
              </a:rPr>
              <a:t> is called  the de Broglie wavelength</a:t>
            </a:r>
            <a:r>
              <a:rPr lang="en-US" altLang="zh-CN" sz="2400">
                <a:solidFill>
                  <a:srgbClr val="000000"/>
                </a:solidFill>
                <a:latin typeface="Symbol" panose="05050102010706020507" pitchFamily="18" charset="2"/>
              </a:rPr>
              <a:t> </a:t>
            </a:r>
            <a:endParaRPr lang="en-US" altLang="zh-CN" sz="2400">
              <a:solidFill>
                <a:srgbClr val="000000"/>
              </a:solidFill>
              <a:latin typeface="Symbol" panose="05050102010706020507"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214" name=""/>
        <p:cNvGrpSpPr/>
        <p:nvPr/>
      </p:nvGrpSpPr>
      <p:grpSpPr>
        <a:xfrm rot="0">
          <a:off x="0" y="0"/>
          <a:ext cx="0" cy="0"/>
          <a:chOff x="0" y="0"/>
          <a:chExt cx="0" cy="0"/>
        </a:xfrm>
      </p:grpSpPr>
      <p:pic>
        <p:nvPicPr>
          <p:cNvPr id="2097231" name="图片 2097230"/>
          <p:cNvPicPr/>
          <p:nvPr/>
        </p:nvPicPr>
        <p:blipFill>
          <a:blip r:embed="rId1"/>
          <a:srcRect/>
          <a:stretch>
            <a:fillRect/>
          </a:stretch>
        </p:blipFill>
        <p:spPr>
          <a:xfrm>
            <a:off x="468312" y="476250"/>
            <a:ext cx="8424862" cy="58134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215" name=""/>
        <p:cNvGrpSpPr/>
        <p:nvPr/>
      </p:nvGrpSpPr>
      <p:grpSpPr>
        <a:xfrm rot="0">
          <a:off x="0" y="0"/>
          <a:ext cx="0" cy="0"/>
          <a:chOff x="0" y="0"/>
          <a:chExt cx="0" cy="0"/>
        </a:xfrm>
      </p:grpSpPr>
      <p:sp>
        <p:nvSpPr>
          <p:cNvPr id="1049264" name="矩形 1049263"/>
          <p:cNvSpPr/>
          <p:nvPr/>
        </p:nvSpPr>
        <p:spPr>
          <a:xfrm>
            <a:off x="0" y="0"/>
            <a:ext cx="9144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ctr">
              <a:spcBef>
                <a:spcPct val="0"/>
              </a:spcBef>
              <a:buFontTx/>
              <a:buNone/>
            </a:pPr>
            <a:r>
              <a:rPr lang="zh-CN" altLang="en-US" sz="4400" b="1">
                <a:solidFill>
                  <a:srgbClr val="FF0000"/>
                </a:solidFill>
                <a:latin typeface="宋体" panose="02010600030101010101" pitchFamily="2" charset="-122"/>
                <a:sym typeface="Symbol" panose="05050102010706020507" pitchFamily="18" charset="2"/>
              </a:rPr>
              <a:t>小结</a:t>
            </a:r>
            <a:endParaRPr lang="zh-CN" altLang="en-US" sz="4400" b="1">
              <a:solidFill>
                <a:srgbClr val="FF0000"/>
              </a:solidFill>
              <a:latin typeface="宋体" panose="02010600030101010101" pitchFamily="2" charset="-122"/>
              <a:sym typeface="Symbol" panose="05050102010706020507" pitchFamily="18" charset="2"/>
            </a:endParaRPr>
          </a:p>
        </p:txBody>
      </p:sp>
      <p:sp>
        <p:nvSpPr>
          <p:cNvPr id="1049265" name="矩形 1049264"/>
          <p:cNvSpPr/>
          <p:nvPr/>
        </p:nvSpPr>
        <p:spPr>
          <a:xfrm>
            <a:off x="195262" y="981075"/>
            <a:ext cx="75438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olidFill>
                  <a:srgbClr val="002060"/>
                </a:solidFill>
                <a:sym typeface="Symbol" panose="05050102010706020507" pitchFamily="18" charset="2"/>
              </a:rPr>
              <a:t>一、核外电子运动的特殊性</a:t>
            </a:r>
            <a:endParaRPr lang="zh-CN" altLang="en-US" b="1">
              <a:solidFill>
                <a:srgbClr val="002060"/>
              </a:solidFill>
              <a:sym typeface="Symbol" panose="05050102010706020507" pitchFamily="18" charset="2"/>
            </a:endParaRPr>
          </a:p>
        </p:txBody>
      </p:sp>
      <p:sp>
        <p:nvSpPr>
          <p:cNvPr id="1049266" name="矩形 1049265"/>
          <p:cNvSpPr/>
          <p:nvPr/>
        </p:nvSpPr>
        <p:spPr>
          <a:xfrm>
            <a:off x="195262" y="1831975"/>
            <a:ext cx="2038350" cy="5857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1</a:t>
            </a:r>
            <a:r>
              <a:rPr lang="zh-CN" altLang="en-US" b="1">
                <a:sym typeface="Symbol" panose="05050102010706020507" pitchFamily="18" charset="2"/>
              </a:rPr>
              <a:t>、能量的</a:t>
            </a:r>
            <a:endParaRPr lang="zh-CN" altLang="en-US" b="1">
              <a:sym typeface="Symbol" panose="05050102010706020507" pitchFamily="18" charset="2"/>
            </a:endParaRPr>
          </a:p>
        </p:txBody>
      </p:sp>
      <p:sp>
        <p:nvSpPr>
          <p:cNvPr id="1049267" name="矩形 1049266"/>
          <p:cNvSpPr/>
          <p:nvPr/>
        </p:nvSpPr>
        <p:spPr>
          <a:xfrm>
            <a:off x="2405062" y="1831975"/>
            <a:ext cx="1420812" cy="5857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量子化</a:t>
            </a:r>
            <a:endParaRPr lang="zh-CN" altLang="en-US" b="1">
              <a:sym typeface="Symbol" panose="05050102010706020507" pitchFamily="18" charset="2"/>
            </a:endParaRPr>
          </a:p>
        </p:txBody>
      </p:sp>
      <p:sp>
        <p:nvSpPr>
          <p:cNvPr id="1049268" name="矩形 1049267"/>
          <p:cNvSpPr/>
          <p:nvPr/>
        </p:nvSpPr>
        <p:spPr>
          <a:xfrm>
            <a:off x="3929062" y="1831975"/>
            <a:ext cx="2244725" cy="5857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（不连续）</a:t>
            </a:r>
            <a:endParaRPr lang="zh-CN" altLang="en-US" b="1">
              <a:sym typeface="Symbol" panose="05050102010706020507" pitchFamily="18" charset="2"/>
            </a:endParaRPr>
          </a:p>
        </p:txBody>
      </p:sp>
      <p:sp>
        <p:nvSpPr>
          <p:cNvPr id="1049269" name="文本框 1049268"/>
          <p:cNvSpPr txBox="1"/>
          <p:nvPr/>
        </p:nvSpPr>
        <p:spPr>
          <a:xfrm>
            <a:off x="6367462" y="1831975"/>
            <a:ext cx="2438400" cy="5857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b="1">
                <a:solidFill>
                  <a:srgbClr val="000000"/>
                </a:solidFill>
              </a:rPr>
              <a:t>E</a:t>
            </a:r>
            <a:r>
              <a:rPr lang="en-US" altLang="zh-CN" b="1" baseline="-25000">
                <a:solidFill>
                  <a:srgbClr val="000000"/>
                </a:solidFill>
              </a:rPr>
              <a:t>2</a:t>
            </a:r>
            <a:r>
              <a:rPr lang="en-US" altLang="zh-CN" b="1">
                <a:solidFill>
                  <a:srgbClr val="000000"/>
                </a:solidFill>
              </a:rPr>
              <a:t>-E</a:t>
            </a:r>
            <a:r>
              <a:rPr lang="en-US" altLang="zh-CN" b="1" baseline="-25000">
                <a:solidFill>
                  <a:srgbClr val="000000"/>
                </a:solidFill>
              </a:rPr>
              <a:t>1</a:t>
            </a:r>
            <a:r>
              <a:rPr lang="en-US" altLang="zh-CN" b="1">
                <a:solidFill>
                  <a:srgbClr val="000000"/>
                </a:solidFill>
              </a:rPr>
              <a:t>=h</a:t>
            </a:r>
            <a:r>
              <a:rPr lang="en-US" altLang="zh-CN" b="1">
                <a:solidFill>
                  <a:srgbClr val="000000"/>
                </a:solidFill>
                <a:sym typeface="Symbol" panose="05050102010706020507" pitchFamily="18" charset="2"/>
              </a:rPr>
              <a:t></a:t>
            </a:r>
            <a:endParaRPr lang="en-US" altLang="zh-CN" b="1">
              <a:solidFill>
                <a:srgbClr val="000000"/>
              </a:solidFill>
              <a:sym typeface="Symbol" panose="05050102010706020507" pitchFamily="18" charset="2"/>
            </a:endParaRPr>
          </a:p>
        </p:txBody>
      </p:sp>
      <p:sp>
        <p:nvSpPr>
          <p:cNvPr id="1049270" name="矩形 1049269"/>
          <p:cNvSpPr/>
          <p:nvPr/>
        </p:nvSpPr>
        <p:spPr>
          <a:xfrm>
            <a:off x="195262" y="2517775"/>
            <a:ext cx="2038350" cy="5857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2</a:t>
            </a:r>
            <a:r>
              <a:rPr lang="zh-CN" altLang="en-US" b="1">
                <a:sym typeface="Symbol" panose="05050102010706020507" pitchFamily="18" charset="2"/>
              </a:rPr>
              <a:t>、电子的</a:t>
            </a:r>
            <a:endParaRPr lang="zh-CN" altLang="en-US" b="1">
              <a:sym typeface="Symbol" panose="05050102010706020507" pitchFamily="18" charset="2"/>
            </a:endParaRPr>
          </a:p>
        </p:txBody>
      </p:sp>
      <p:sp>
        <p:nvSpPr>
          <p:cNvPr id="1049271" name="矩形 1049270"/>
          <p:cNvSpPr/>
          <p:nvPr/>
        </p:nvSpPr>
        <p:spPr>
          <a:xfrm>
            <a:off x="2481262" y="2517775"/>
            <a:ext cx="2244725" cy="5857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波粒二象性</a:t>
            </a:r>
            <a:endParaRPr lang="zh-CN" altLang="en-US" b="1">
              <a:sym typeface="Symbol" panose="05050102010706020507" pitchFamily="18" charset="2"/>
            </a:endParaRPr>
          </a:p>
        </p:txBody>
      </p:sp>
      <p:sp>
        <p:nvSpPr>
          <p:cNvPr id="1049272" name="矩形 1049271"/>
          <p:cNvSpPr/>
          <p:nvPr/>
        </p:nvSpPr>
        <p:spPr>
          <a:xfrm>
            <a:off x="5910262" y="2517775"/>
            <a:ext cx="185737" cy="5857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endParaRPr lang="zh-CN" altLang="en-US" b="1">
              <a:sym typeface="Symbol" panose="05050102010706020507" pitchFamily="18" charset="2"/>
            </a:endParaRPr>
          </a:p>
        </p:txBody>
      </p:sp>
      <p:sp>
        <p:nvSpPr>
          <p:cNvPr id="1049273" name="矩形 1049272"/>
          <p:cNvSpPr/>
          <p:nvPr/>
        </p:nvSpPr>
        <p:spPr>
          <a:xfrm>
            <a:off x="5453062" y="2593975"/>
            <a:ext cx="646112" cy="5857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a:t>
            </a:r>
            <a:r>
              <a:rPr lang="en-US" altLang="zh-CN" b="1">
                <a:sym typeface="Symbol" panose="05050102010706020507" pitchFamily="18" charset="2"/>
              </a:rPr>
              <a:t>=</a:t>
            </a:r>
            <a:endParaRPr lang="en-US" altLang="zh-CN" b="1">
              <a:sym typeface="Symbol" panose="05050102010706020507" pitchFamily="18" charset="2"/>
            </a:endParaRPr>
          </a:p>
        </p:txBody>
      </p:sp>
      <p:sp>
        <p:nvSpPr>
          <p:cNvPr id="1049274" name="矩形 1049273"/>
          <p:cNvSpPr/>
          <p:nvPr/>
        </p:nvSpPr>
        <p:spPr>
          <a:xfrm>
            <a:off x="6138862" y="2593975"/>
            <a:ext cx="754062" cy="5857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h/p</a:t>
            </a:r>
            <a:endParaRPr lang="en-US" altLang="zh-CN" b="1">
              <a:sym typeface="Symbol" panose="05050102010706020507" pitchFamily="18" charset="2"/>
            </a:endParaRPr>
          </a:p>
        </p:txBody>
      </p:sp>
      <p:sp>
        <p:nvSpPr>
          <p:cNvPr id="1049275" name="矩形 1049274"/>
          <p:cNvSpPr/>
          <p:nvPr/>
        </p:nvSpPr>
        <p:spPr>
          <a:xfrm>
            <a:off x="6761162" y="2601912"/>
            <a:ext cx="1308100" cy="5857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=h/mv</a:t>
            </a:r>
            <a:endParaRPr lang="en-US" altLang="zh-CN" b="1">
              <a:sym typeface="Symbol" panose="05050102010706020507" pitchFamily="18" charset="2"/>
            </a:endParaRPr>
          </a:p>
        </p:txBody>
      </p:sp>
      <p:sp>
        <p:nvSpPr>
          <p:cNvPr id="1049276" name="矩形 1049275"/>
          <p:cNvSpPr/>
          <p:nvPr/>
        </p:nvSpPr>
        <p:spPr>
          <a:xfrm>
            <a:off x="195262" y="3276600"/>
            <a:ext cx="2451100"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3</a:t>
            </a:r>
            <a:r>
              <a:rPr lang="zh-CN" altLang="en-US" b="1">
                <a:sym typeface="Symbol" panose="05050102010706020507" pitchFamily="18" charset="2"/>
              </a:rPr>
              <a:t>、运动符合</a:t>
            </a:r>
            <a:endParaRPr lang="zh-CN" altLang="en-US" b="1">
              <a:sym typeface="Symbol" panose="05050102010706020507" pitchFamily="18" charset="2"/>
            </a:endParaRPr>
          </a:p>
        </p:txBody>
      </p:sp>
      <p:sp>
        <p:nvSpPr>
          <p:cNvPr id="1049277" name="矩形 1049276"/>
          <p:cNvSpPr/>
          <p:nvPr/>
        </p:nvSpPr>
        <p:spPr>
          <a:xfrm>
            <a:off x="2938462" y="3276600"/>
            <a:ext cx="2244725"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不确定原理</a:t>
            </a:r>
            <a:endParaRPr lang="zh-CN" altLang="en-US" b="1">
              <a:sym typeface="Symbol" panose="05050102010706020507" pitchFamily="18" charset="2"/>
            </a:endParaRPr>
          </a:p>
        </p:txBody>
      </p:sp>
      <p:sp>
        <p:nvSpPr>
          <p:cNvPr id="1049278" name="矩形 1049277"/>
          <p:cNvSpPr/>
          <p:nvPr/>
        </p:nvSpPr>
        <p:spPr>
          <a:xfrm>
            <a:off x="5910262" y="3203575"/>
            <a:ext cx="185737" cy="5857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endParaRPr lang="zh-CN" altLang="en-US" b="1">
              <a:sym typeface="Symbol" panose="05050102010706020507" pitchFamily="18" charset="2"/>
            </a:endParaRPr>
          </a:p>
        </p:txBody>
      </p:sp>
      <p:sp>
        <p:nvSpPr>
          <p:cNvPr id="1049279" name="矩形 1049278"/>
          <p:cNvSpPr/>
          <p:nvPr/>
        </p:nvSpPr>
        <p:spPr>
          <a:xfrm>
            <a:off x="5842000" y="3276600"/>
            <a:ext cx="2190750"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a:t>
            </a:r>
            <a:r>
              <a:rPr lang="en-US" altLang="zh-CN" b="1" i="1">
                <a:sym typeface="Symbol" panose="05050102010706020507" pitchFamily="18" charset="2"/>
              </a:rPr>
              <a:t>x</a:t>
            </a:r>
            <a:r>
              <a:rPr lang="en-US" altLang="zh-CN" b="1">
                <a:sym typeface="Symbol" panose="05050102010706020507" pitchFamily="18" charset="2"/>
              </a:rPr>
              <a:t>  p</a:t>
            </a:r>
            <a:r>
              <a:rPr lang="en-US" altLang="zh-CN" b="1" i="1" baseline="-25000">
                <a:sym typeface="Symbol" panose="05050102010706020507" pitchFamily="18" charset="2"/>
              </a:rPr>
              <a:t>x </a:t>
            </a:r>
            <a:r>
              <a:rPr lang="en-US" altLang="zh-CN" b="1">
                <a:sym typeface="Symbol" panose="05050102010706020507" pitchFamily="18" charset="2"/>
              </a:rPr>
              <a:t> h</a:t>
            </a:r>
            <a:endParaRPr lang="en-US" altLang="zh-CN" b="1">
              <a:sym typeface="Symbol" panose="05050102010706020507" pitchFamily="18" charset="2"/>
            </a:endParaRPr>
          </a:p>
        </p:txBody>
      </p:sp>
      <p:sp>
        <p:nvSpPr>
          <p:cNvPr id="1049280" name="矩形 1049279"/>
          <p:cNvSpPr/>
          <p:nvPr/>
        </p:nvSpPr>
        <p:spPr>
          <a:xfrm>
            <a:off x="107950" y="4500562"/>
            <a:ext cx="86868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olidFill>
                  <a:srgbClr val="002060"/>
                </a:solidFill>
                <a:sym typeface="Symbol" panose="05050102010706020507" pitchFamily="18" charset="2"/>
              </a:rPr>
              <a:t>二、与</a:t>
            </a:r>
            <a:r>
              <a:rPr lang="en-US" altLang="zh-CN" b="1" baseline="30000">
                <a:solidFill>
                  <a:srgbClr val="002060"/>
                </a:solidFill>
                <a:sym typeface="Symbol" panose="05050102010706020507" pitchFamily="18" charset="2"/>
              </a:rPr>
              <a:t>2 </a:t>
            </a:r>
            <a:r>
              <a:rPr lang="zh-CN" altLang="en-US" b="1">
                <a:solidFill>
                  <a:srgbClr val="002060"/>
                </a:solidFill>
                <a:sym typeface="Symbol" panose="05050102010706020507" pitchFamily="18" charset="2"/>
              </a:rPr>
              <a:t>的定义和角度分布图的异同点</a:t>
            </a:r>
            <a:endParaRPr lang="zh-CN" altLang="en-US" b="1">
              <a:solidFill>
                <a:srgbClr val="002060"/>
              </a:solidFill>
              <a:sym typeface="Symbol" panose="05050102010706020507" pitchFamily="18" charset="2"/>
            </a:endParaRPr>
          </a:p>
        </p:txBody>
      </p:sp>
      <p:sp>
        <p:nvSpPr>
          <p:cNvPr id="1049281" name="矩形 1049280"/>
          <p:cNvSpPr/>
          <p:nvPr/>
        </p:nvSpPr>
        <p:spPr>
          <a:xfrm>
            <a:off x="395287" y="5346700"/>
            <a:ext cx="8589962"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薛定谔方程的合理解</a:t>
            </a:r>
            <a:r>
              <a:rPr lang="en-US" altLang="zh-CN" b="1">
                <a:sym typeface="Symbol" panose="05050102010706020507" pitchFamily="18" charset="2"/>
              </a:rPr>
              <a:t>—</a:t>
            </a:r>
            <a:r>
              <a:rPr lang="zh-CN" altLang="en-US" b="1">
                <a:sym typeface="Symbol" panose="05050102010706020507" pitchFamily="18" charset="2"/>
              </a:rPr>
              <a:t>波函数（原子轨道）</a:t>
            </a:r>
            <a:endParaRPr lang="zh-CN" altLang="en-US" b="1">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2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80" grpId="0"/>
      <p:bldP spid="104928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216" name=""/>
        <p:cNvGrpSpPr/>
        <p:nvPr/>
      </p:nvGrpSpPr>
      <p:grpSpPr>
        <a:xfrm rot="0">
          <a:off x="0" y="0"/>
          <a:ext cx="0" cy="0"/>
          <a:chOff x="0" y="0"/>
          <a:chExt cx="0" cy="0"/>
        </a:xfrm>
      </p:grpSpPr>
      <p:sp>
        <p:nvSpPr>
          <p:cNvPr id="1049282" name="矩形 1049281"/>
          <p:cNvSpPr/>
          <p:nvPr/>
        </p:nvSpPr>
        <p:spPr>
          <a:xfrm>
            <a:off x="600075" y="279400"/>
            <a:ext cx="80772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a:t>
            </a:r>
            <a:r>
              <a:rPr lang="en-US" altLang="zh-CN" b="1" baseline="30000">
                <a:sym typeface="Symbol" panose="05050102010706020507" pitchFamily="18" charset="2"/>
              </a:rPr>
              <a:t>2</a:t>
            </a:r>
            <a:r>
              <a:rPr lang="zh-CN" altLang="en-US" b="1">
                <a:sym typeface="Symbol" panose="05050102010706020507" pitchFamily="18" charset="2"/>
              </a:rPr>
              <a:t>电子在空间出现的概率密度（电子云）</a:t>
            </a:r>
            <a:endParaRPr lang="zh-CN" altLang="en-US" b="1">
              <a:sym typeface="Symbol" panose="05050102010706020507" pitchFamily="18" charset="2"/>
            </a:endParaRPr>
          </a:p>
        </p:txBody>
      </p:sp>
      <p:sp>
        <p:nvSpPr>
          <p:cNvPr id="1049283" name="矩形 1049282"/>
          <p:cNvSpPr/>
          <p:nvPr/>
        </p:nvSpPr>
        <p:spPr>
          <a:xfrm>
            <a:off x="668337" y="981075"/>
            <a:ext cx="595312"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同</a:t>
            </a:r>
            <a:endParaRPr lang="zh-CN" altLang="en-US" b="1">
              <a:sym typeface="Symbol" panose="05050102010706020507" pitchFamily="18" charset="2"/>
            </a:endParaRPr>
          </a:p>
        </p:txBody>
      </p:sp>
      <p:sp>
        <p:nvSpPr>
          <p:cNvPr id="1049284" name="矩形 1049283"/>
          <p:cNvSpPr/>
          <p:nvPr/>
        </p:nvSpPr>
        <p:spPr>
          <a:xfrm>
            <a:off x="1670050" y="995362"/>
            <a:ext cx="1833562"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形状类似</a:t>
            </a:r>
            <a:endParaRPr lang="zh-CN" altLang="en-US" b="1">
              <a:sym typeface="Symbol" panose="05050102010706020507" pitchFamily="18" charset="2"/>
            </a:endParaRPr>
          </a:p>
        </p:txBody>
      </p:sp>
      <p:sp>
        <p:nvSpPr>
          <p:cNvPr id="1049285" name="矩形 1049284"/>
          <p:cNvSpPr/>
          <p:nvPr/>
        </p:nvSpPr>
        <p:spPr>
          <a:xfrm>
            <a:off x="685800" y="1738312"/>
            <a:ext cx="596900"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异</a:t>
            </a:r>
            <a:endParaRPr lang="zh-CN" altLang="en-US" b="1">
              <a:sym typeface="Symbol" panose="05050102010706020507" pitchFamily="18" charset="2"/>
            </a:endParaRPr>
          </a:p>
        </p:txBody>
      </p:sp>
      <p:sp>
        <p:nvSpPr>
          <p:cNvPr id="1049286" name="矩形 1049285"/>
          <p:cNvSpPr/>
          <p:nvPr/>
        </p:nvSpPr>
        <p:spPr>
          <a:xfrm>
            <a:off x="1651000" y="1700212"/>
            <a:ext cx="2244725" cy="5857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前胖后瘦，</a:t>
            </a:r>
            <a:endParaRPr lang="zh-CN" altLang="en-US" b="1">
              <a:sym typeface="Symbol" panose="05050102010706020507" pitchFamily="18" charset="2"/>
            </a:endParaRPr>
          </a:p>
        </p:txBody>
      </p:sp>
      <p:sp>
        <p:nvSpPr>
          <p:cNvPr id="1049287" name="矩形 1049286"/>
          <p:cNvSpPr/>
          <p:nvPr/>
        </p:nvSpPr>
        <p:spPr>
          <a:xfrm>
            <a:off x="1600200" y="2309812"/>
            <a:ext cx="3068637" cy="5857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前有正负之分，</a:t>
            </a:r>
            <a:endParaRPr lang="zh-CN" altLang="en-US" b="1">
              <a:sym typeface="Symbol" panose="05050102010706020507" pitchFamily="18" charset="2"/>
            </a:endParaRPr>
          </a:p>
        </p:txBody>
      </p:sp>
      <p:sp>
        <p:nvSpPr>
          <p:cNvPr id="1049288" name="矩形 1049287"/>
          <p:cNvSpPr/>
          <p:nvPr/>
        </p:nvSpPr>
        <p:spPr>
          <a:xfrm>
            <a:off x="4568825" y="2266950"/>
            <a:ext cx="1831975" cy="5857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而后者无</a:t>
            </a:r>
            <a:endParaRPr lang="zh-CN" altLang="en-US" b="1">
              <a:sym typeface="Symbol" panose="05050102010706020507" pitchFamily="18" charset="2"/>
            </a:endParaRPr>
          </a:p>
        </p:txBody>
      </p:sp>
      <p:sp>
        <p:nvSpPr>
          <p:cNvPr id="1049289" name="矩形 1049288"/>
          <p:cNvSpPr/>
          <p:nvPr/>
        </p:nvSpPr>
        <p:spPr>
          <a:xfrm>
            <a:off x="107950" y="3203575"/>
            <a:ext cx="3068637" cy="5857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olidFill>
                  <a:srgbClr val="002060"/>
                </a:solidFill>
                <a:sym typeface="Symbol" panose="05050102010706020507" pitchFamily="18" charset="2"/>
              </a:rPr>
              <a:t>三、四个量子数</a:t>
            </a:r>
            <a:endParaRPr lang="zh-CN" altLang="en-US" b="1">
              <a:solidFill>
                <a:srgbClr val="002060"/>
              </a:solidFill>
              <a:sym typeface="Symbol" panose="05050102010706020507" pitchFamily="18" charset="2"/>
            </a:endParaRPr>
          </a:p>
        </p:txBody>
      </p:sp>
      <p:sp>
        <p:nvSpPr>
          <p:cNvPr id="1049290" name="矩形 1049289"/>
          <p:cNvSpPr/>
          <p:nvPr/>
        </p:nvSpPr>
        <p:spPr>
          <a:xfrm>
            <a:off x="381000" y="3895725"/>
            <a:ext cx="1625600"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1</a:t>
            </a:r>
            <a:r>
              <a:rPr lang="zh-CN" altLang="en-US" b="1">
                <a:sym typeface="Symbol" panose="05050102010706020507" pitchFamily="18" charset="2"/>
              </a:rPr>
              <a:t>、意义</a:t>
            </a:r>
            <a:endParaRPr lang="zh-CN" altLang="en-US" b="1">
              <a:sym typeface="Symbol" panose="05050102010706020507" pitchFamily="18" charset="2"/>
            </a:endParaRPr>
          </a:p>
        </p:txBody>
      </p:sp>
      <p:sp>
        <p:nvSpPr>
          <p:cNvPr id="1049291" name="矩形 1049290"/>
          <p:cNvSpPr/>
          <p:nvPr/>
        </p:nvSpPr>
        <p:spPr>
          <a:xfrm>
            <a:off x="2195512" y="3895725"/>
            <a:ext cx="1647825"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n</a:t>
            </a:r>
            <a:r>
              <a:rPr lang="zh-CN" altLang="en-US" b="1">
                <a:sym typeface="Symbol" panose="05050102010706020507" pitchFamily="18" charset="2"/>
              </a:rPr>
              <a:t>（主）</a:t>
            </a:r>
            <a:endParaRPr lang="zh-CN" altLang="en-US" b="1">
              <a:sym typeface="Symbol" panose="05050102010706020507" pitchFamily="18" charset="2"/>
            </a:endParaRPr>
          </a:p>
        </p:txBody>
      </p:sp>
      <p:sp>
        <p:nvSpPr>
          <p:cNvPr id="1049292" name="矩形 1049291"/>
          <p:cNvSpPr/>
          <p:nvPr/>
        </p:nvSpPr>
        <p:spPr>
          <a:xfrm>
            <a:off x="3779837" y="3886200"/>
            <a:ext cx="28956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离核远近，</a:t>
            </a:r>
            <a:endParaRPr lang="zh-CN" altLang="en-US" b="1">
              <a:sym typeface="Symbol" panose="05050102010706020507" pitchFamily="18" charset="2"/>
            </a:endParaRPr>
          </a:p>
        </p:txBody>
      </p:sp>
      <p:sp>
        <p:nvSpPr>
          <p:cNvPr id="1049293" name="矩形 1049292"/>
          <p:cNvSpPr/>
          <p:nvPr/>
        </p:nvSpPr>
        <p:spPr>
          <a:xfrm>
            <a:off x="6011862" y="3886200"/>
            <a:ext cx="1535112"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i="1">
                <a:sym typeface="Symbol" panose="05050102010706020507" pitchFamily="18" charset="2"/>
              </a:rPr>
              <a:t>l</a:t>
            </a:r>
            <a:r>
              <a:rPr lang="zh-CN" altLang="en-US" b="1">
                <a:sym typeface="Symbol" panose="05050102010706020507" pitchFamily="18" charset="2"/>
              </a:rPr>
              <a:t>（角）</a:t>
            </a:r>
            <a:endParaRPr lang="zh-CN" altLang="en-US" b="1">
              <a:sym typeface="Symbol" panose="05050102010706020507" pitchFamily="18" charset="2"/>
            </a:endParaRPr>
          </a:p>
        </p:txBody>
      </p:sp>
      <p:sp>
        <p:nvSpPr>
          <p:cNvPr id="1049294" name="矩形 1049293"/>
          <p:cNvSpPr/>
          <p:nvPr/>
        </p:nvSpPr>
        <p:spPr>
          <a:xfrm>
            <a:off x="7451725" y="3860800"/>
            <a:ext cx="1406525" cy="5857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形状</a:t>
            </a:r>
            <a:endParaRPr lang="zh-CN" altLang="en-US" b="1">
              <a:sym typeface="Symbol" panose="05050102010706020507" pitchFamily="18" charset="2"/>
            </a:endParaRPr>
          </a:p>
        </p:txBody>
      </p:sp>
      <p:sp>
        <p:nvSpPr>
          <p:cNvPr id="1049295" name="矩形 1049294"/>
          <p:cNvSpPr/>
          <p:nvPr/>
        </p:nvSpPr>
        <p:spPr>
          <a:xfrm>
            <a:off x="827087" y="4581525"/>
            <a:ext cx="1257300"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m(</a:t>
            </a:r>
            <a:r>
              <a:rPr lang="zh-CN" altLang="en-US" b="1">
                <a:sym typeface="Symbol" panose="05050102010706020507" pitchFamily="18" charset="2"/>
              </a:rPr>
              <a:t>磁</a:t>
            </a:r>
            <a:r>
              <a:rPr lang="en-US" altLang="zh-CN" b="1">
                <a:sym typeface="Symbol" panose="05050102010706020507" pitchFamily="18" charset="2"/>
              </a:rPr>
              <a:t>)</a:t>
            </a:r>
            <a:endParaRPr lang="en-US" altLang="zh-CN" b="1">
              <a:sym typeface="Symbol" panose="05050102010706020507" pitchFamily="18" charset="2"/>
            </a:endParaRPr>
          </a:p>
        </p:txBody>
      </p:sp>
      <p:sp>
        <p:nvSpPr>
          <p:cNvPr id="1049296" name="矩形 1049295"/>
          <p:cNvSpPr/>
          <p:nvPr/>
        </p:nvSpPr>
        <p:spPr>
          <a:xfrm>
            <a:off x="2387600" y="4572000"/>
            <a:ext cx="30480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伸展方向，</a:t>
            </a:r>
            <a:endParaRPr lang="zh-CN" altLang="en-US" b="1">
              <a:sym typeface="Symbol" panose="05050102010706020507" pitchFamily="18" charset="2"/>
            </a:endParaRPr>
          </a:p>
        </p:txBody>
      </p:sp>
      <p:sp>
        <p:nvSpPr>
          <p:cNvPr id="1049297" name="矩形 1049296"/>
          <p:cNvSpPr/>
          <p:nvPr/>
        </p:nvSpPr>
        <p:spPr>
          <a:xfrm>
            <a:off x="4427537" y="4572000"/>
            <a:ext cx="1774825" cy="585787"/>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m</a:t>
            </a:r>
            <a:r>
              <a:rPr lang="en-US" altLang="zh-CN" b="1" baseline="-25000">
                <a:sym typeface="Symbol" panose="05050102010706020507" pitchFamily="18" charset="2"/>
              </a:rPr>
              <a:t>s</a:t>
            </a:r>
            <a:r>
              <a:rPr lang="zh-CN" altLang="en-US" b="1">
                <a:sym typeface="Symbol" panose="05050102010706020507" pitchFamily="18" charset="2"/>
              </a:rPr>
              <a:t>(自旋</a:t>
            </a:r>
            <a:r>
              <a:rPr lang="en-US" altLang="zh-CN" b="1">
                <a:sym typeface="Symbol" panose="05050102010706020507" pitchFamily="18" charset="2"/>
              </a:rPr>
              <a:t>)</a:t>
            </a:r>
            <a:endParaRPr lang="en-US" altLang="zh-CN" b="1">
              <a:sym typeface="Symbol" panose="05050102010706020507" pitchFamily="18" charset="2"/>
            </a:endParaRPr>
          </a:p>
        </p:txBody>
      </p:sp>
      <p:sp>
        <p:nvSpPr>
          <p:cNvPr id="1049298" name="矩形 1049297"/>
          <p:cNvSpPr/>
          <p:nvPr/>
        </p:nvSpPr>
        <p:spPr>
          <a:xfrm>
            <a:off x="6332537" y="4576762"/>
            <a:ext cx="3352800" cy="5857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电子自旋方向</a:t>
            </a:r>
            <a:endParaRPr lang="zh-CN" altLang="en-US" b="1">
              <a:sym typeface="Symbol" panose="05050102010706020507" pitchFamily="18" charset="2"/>
            </a:endParaRPr>
          </a:p>
        </p:txBody>
      </p:sp>
      <p:sp>
        <p:nvSpPr>
          <p:cNvPr id="1049299" name="矩形 1049298"/>
          <p:cNvSpPr/>
          <p:nvPr/>
        </p:nvSpPr>
        <p:spPr>
          <a:xfrm>
            <a:off x="900112" y="5191125"/>
            <a:ext cx="1347787"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n</a:t>
            </a:r>
            <a:r>
              <a:rPr lang="zh-CN" altLang="en-US" b="1">
                <a:sym typeface="Symbol" panose="05050102010706020507" pitchFamily="18" charset="2"/>
              </a:rPr>
              <a:t>，</a:t>
            </a:r>
            <a:r>
              <a:rPr lang="en-US" altLang="zh-CN" b="1" i="1">
                <a:sym typeface="Symbol" panose="05050102010706020507" pitchFamily="18" charset="2"/>
              </a:rPr>
              <a:t>l</a:t>
            </a:r>
            <a:r>
              <a:rPr lang="en-US" altLang="zh-CN" b="1">
                <a:sym typeface="Symbol" panose="05050102010706020507" pitchFamily="18" charset="2"/>
              </a:rPr>
              <a:t>—</a:t>
            </a:r>
            <a:endParaRPr lang="en-US" altLang="zh-CN" b="1">
              <a:sym typeface="Symbol" panose="05050102010706020507" pitchFamily="18" charset="2"/>
            </a:endParaRPr>
          </a:p>
        </p:txBody>
      </p:sp>
      <p:sp>
        <p:nvSpPr>
          <p:cNvPr id="1049300" name="矩形 1049299"/>
          <p:cNvSpPr/>
          <p:nvPr/>
        </p:nvSpPr>
        <p:spPr>
          <a:xfrm>
            <a:off x="2168525" y="5219700"/>
            <a:ext cx="1143000" cy="5857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E</a:t>
            </a:r>
            <a:r>
              <a:rPr lang="zh-CN" altLang="en-US" b="1">
                <a:sym typeface="Symbol" panose="05050102010706020507" pitchFamily="18" charset="2"/>
              </a:rPr>
              <a:t>，</a:t>
            </a:r>
            <a:endParaRPr lang="zh-CN" altLang="en-US" b="1">
              <a:sym typeface="Symbol" panose="05050102010706020507" pitchFamily="18" charset="2"/>
            </a:endParaRPr>
          </a:p>
        </p:txBody>
      </p:sp>
      <p:sp>
        <p:nvSpPr>
          <p:cNvPr id="1049301" name="矩形 1049300"/>
          <p:cNvSpPr/>
          <p:nvPr/>
        </p:nvSpPr>
        <p:spPr>
          <a:xfrm>
            <a:off x="3192462" y="5181600"/>
            <a:ext cx="28194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E=n+0.7</a:t>
            </a:r>
            <a:r>
              <a:rPr lang="en-US" altLang="zh-CN" b="1" i="1">
                <a:sym typeface="Symbol" panose="05050102010706020507" pitchFamily="18" charset="2"/>
              </a:rPr>
              <a:t>l</a:t>
            </a:r>
            <a:r>
              <a:rPr lang="zh-CN" altLang="en-US" b="1">
                <a:sym typeface="Symbol" panose="05050102010706020507" pitchFamily="18" charset="2"/>
              </a:rPr>
              <a:t>，</a:t>
            </a:r>
            <a:endParaRPr lang="zh-CN" altLang="en-US" b="1">
              <a:sym typeface="Symbol" panose="05050102010706020507" pitchFamily="18" charset="2"/>
            </a:endParaRPr>
          </a:p>
        </p:txBody>
      </p:sp>
      <p:sp>
        <p:nvSpPr>
          <p:cNvPr id="1049302" name="矩形 1049301"/>
          <p:cNvSpPr/>
          <p:nvPr/>
        </p:nvSpPr>
        <p:spPr>
          <a:xfrm>
            <a:off x="963612" y="5791200"/>
            <a:ext cx="14478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n—E</a:t>
            </a:r>
            <a:endParaRPr lang="en-US" altLang="zh-CN" b="1">
              <a:sym typeface="Symbol" panose="05050102010706020507" pitchFamily="18" charset="2"/>
            </a:endParaRPr>
          </a:p>
        </p:txBody>
      </p:sp>
      <p:sp>
        <p:nvSpPr>
          <p:cNvPr id="1049303" name="矩形 1049302"/>
          <p:cNvSpPr/>
          <p:nvPr/>
        </p:nvSpPr>
        <p:spPr>
          <a:xfrm>
            <a:off x="1752600" y="5791200"/>
            <a:ext cx="25146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（氢），</a:t>
            </a:r>
            <a:endParaRPr lang="zh-CN" altLang="en-US" b="1">
              <a:sym typeface="Symbol" panose="05050102010706020507" pitchFamily="18" charset="2"/>
            </a:endParaRPr>
          </a:p>
        </p:txBody>
      </p:sp>
      <p:sp>
        <p:nvSpPr>
          <p:cNvPr id="1049304" name="矩形 1049303"/>
          <p:cNvSpPr/>
          <p:nvPr/>
        </p:nvSpPr>
        <p:spPr>
          <a:xfrm>
            <a:off x="3810000" y="5791200"/>
            <a:ext cx="31242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n</a:t>
            </a:r>
            <a:r>
              <a:rPr lang="zh-CN" altLang="en-US" b="1">
                <a:sym typeface="Symbol" panose="05050102010706020507" pitchFamily="18" charset="2"/>
              </a:rPr>
              <a:t>， </a:t>
            </a:r>
            <a:r>
              <a:rPr lang="en-US" altLang="zh-CN" b="1" i="1">
                <a:sym typeface="Symbol" panose="05050102010706020507" pitchFamily="18" charset="2"/>
              </a:rPr>
              <a:t>l</a:t>
            </a:r>
            <a:r>
              <a:rPr lang="zh-CN" altLang="en-US" b="1">
                <a:sym typeface="Symbol" panose="05050102010706020507" pitchFamily="18" charset="2"/>
              </a:rPr>
              <a:t> ， </a:t>
            </a:r>
            <a:r>
              <a:rPr lang="en-US" altLang="zh-CN" b="1">
                <a:sym typeface="Symbol" panose="05050102010706020507" pitchFamily="18" charset="2"/>
              </a:rPr>
              <a:t>m—</a:t>
            </a:r>
            <a:endParaRPr lang="en-US" altLang="zh-CN" b="1">
              <a:sym typeface="Symbol" panose="05050102010706020507" pitchFamily="18" charset="2"/>
            </a:endParaRPr>
          </a:p>
        </p:txBody>
      </p:sp>
      <p:sp>
        <p:nvSpPr>
          <p:cNvPr id="1049305" name="矩形 1049304"/>
          <p:cNvSpPr/>
          <p:nvPr/>
        </p:nvSpPr>
        <p:spPr>
          <a:xfrm>
            <a:off x="6156325" y="5805487"/>
            <a:ext cx="22098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轨道</a:t>
            </a:r>
            <a:endParaRPr lang="zh-CN" altLang="en-US" b="1">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2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2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2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2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2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2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2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2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929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929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929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929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4929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4929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04929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04929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04929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04930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04930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04930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04930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104930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1049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283" grpId="0"/>
      <p:bldP spid="1049284" grpId="0"/>
      <p:bldP spid="1049285" grpId="0"/>
      <p:bldP spid="1049286" grpId="0"/>
      <p:bldP spid="1049287" grpId="0"/>
      <p:bldP spid="1049288" grpId="0"/>
      <p:bldP spid="1049289" grpId="0"/>
      <p:bldP spid="1049290" grpId="0"/>
      <p:bldP spid="1049291" grpId="0"/>
      <p:bldP spid="1049292" grpId="0"/>
      <p:bldP spid="1049293" grpId="0"/>
      <p:bldP spid="1049294" grpId="0"/>
      <p:bldP spid="1049295" grpId="0"/>
      <p:bldP spid="1049296" grpId="0"/>
      <p:bldP spid="1049297" grpId="0"/>
      <p:bldP spid="1049298" grpId="0"/>
      <p:bldP spid="1049299" grpId="0"/>
      <p:bldP spid="1049300" grpId="0"/>
      <p:bldP spid="1049301" grpId="0"/>
      <p:bldP spid="1049302" grpId="0"/>
      <p:bldP spid="1049303" grpId="0"/>
      <p:bldP spid="1049304" grpId="0"/>
      <p:bldP spid="1049305"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217" name=""/>
        <p:cNvGrpSpPr/>
        <p:nvPr/>
      </p:nvGrpSpPr>
      <p:grpSpPr>
        <a:xfrm rot="0">
          <a:off x="0" y="0"/>
          <a:ext cx="0" cy="0"/>
          <a:chOff x="0" y="0"/>
          <a:chExt cx="0" cy="0"/>
        </a:xfrm>
      </p:grpSpPr>
      <p:sp>
        <p:nvSpPr>
          <p:cNvPr id="1049306" name="矩形 1049305"/>
          <p:cNvSpPr/>
          <p:nvPr/>
        </p:nvSpPr>
        <p:spPr>
          <a:xfrm>
            <a:off x="304800" y="0"/>
            <a:ext cx="2960687"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n</a:t>
            </a:r>
            <a:r>
              <a:rPr lang="zh-CN" altLang="en-US" b="1">
                <a:sym typeface="Symbol" panose="05050102010706020507" pitchFamily="18" charset="2"/>
              </a:rPr>
              <a:t>，</a:t>
            </a:r>
            <a:r>
              <a:rPr lang="en-US" altLang="zh-CN" b="1">
                <a:sym typeface="Symbol" panose="05050102010706020507" pitchFamily="18" charset="2"/>
              </a:rPr>
              <a:t>l</a:t>
            </a:r>
            <a:r>
              <a:rPr lang="zh-CN" altLang="en-US" b="1">
                <a:sym typeface="Symbol" panose="05050102010706020507" pitchFamily="18" charset="2"/>
              </a:rPr>
              <a:t>，</a:t>
            </a:r>
            <a:r>
              <a:rPr lang="en-US" altLang="zh-CN" b="1">
                <a:sym typeface="Symbol" panose="05050102010706020507" pitchFamily="18" charset="2"/>
              </a:rPr>
              <a:t>m</a:t>
            </a:r>
            <a:r>
              <a:rPr lang="zh-CN" altLang="en-US" b="1">
                <a:sym typeface="Symbol" panose="05050102010706020507" pitchFamily="18" charset="2"/>
              </a:rPr>
              <a:t>，</a:t>
            </a:r>
            <a:r>
              <a:rPr lang="en-US" altLang="zh-CN" b="1">
                <a:sym typeface="Symbol" panose="05050102010706020507" pitchFamily="18" charset="2"/>
              </a:rPr>
              <a:t>m</a:t>
            </a:r>
            <a:r>
              <a:rPr lang="en-US" altLang="zh-CN" b="1" baseline="-25000">
                <a:sym typeface="Symbol" panose="05050102010706020507" pitchFamily="18" charset="2"/>
              </a:rPr>
              <a:t>s</a:t>
            </a:r>
            <a:r>
              <a:rPr lang="en-US" altLang="zh-CN" b="1">
                <a:sym typeface="Symbol" panose="05050102010706020507" pitchFamily="18" charset="2"/>
              </a:rPr>
              <a:t>—</a:t>
            </a:r>
            <a:endParaRPr lang="en-US" altLang="zh-CN" b="1">
              <a:sym typeface="Symbol" panose="05050102010706020507" pitchFamily="18" charset="2"/>
            </a:endParaRPr>
          </a:p>
        </p:txBody>
      </p:sp>
      <p:sp>
        <p:nvSpPr>
          <p:cNvPr id="1049307" name="矩形 1049306"/>
          <p:cNvSpPr/>
          <p:nvPr/>
        </p:nvSpPr>
        <p:spPr>
          <a:xfrm>
            <a:off x="3178175" y="77787"/>
            <a:ext cx="2286000" cy="5857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电子，</a:t>
            </a:r>
            <a:endParaRPr lang="zh-CN" altLang="en-US" b="1">
              <a:sym typeface="Symbol" panose="05050102010706020507" pitchFamily="18" charset="2"/>
            </a:endParaRPr>
          </a:p>
        </p:txBody>
      </p:sp>
      <p:sp>
        <p:nvSpPr>
          <p:cNvPr id="1049308" name="矩形 1049307"/>
          <p:cNvSpPr/>
          <p:nvPr/>
        </p:nvSpPr>
        <p:spPr>
          <a:xfrm>
            <a:off x="4603750" y="88900"/>
            <a:ext cx="1243012"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峰数</a:t>
            </a:r>
            <a:r>
              <a:rPr lang="en-US" altLang="zh-CN" b="1">
                <a:sym typeface="Symbol" panose="05050102010706020507" pitchFamily="18" charset="2"/>
              </a:rPr>
              <a:t>=</a:t>
            </a:r>
            <a:endParaRPr lang="en-US" altLang="zh-CN" b="1">
              <a:sym typeface="Symbol" panose="05050102010706020507" pitchFamily="18" charset="2"/>
            </a:endParaRPr>
          </a:p>
        </p:txBody>
      </p:sp>
      <p:sp>
        <p:nvSpPr>
          <p:cNvPr id="1049309" name="矩形 1049308"/>
          <p:cNvSpPr/>
          <p:nvPr/>
        </p:nvSpPr>
        <p:spPr>
          <a:xfrm>
            <a:off x="5753100" y="77787"/>
            <a:ext cx="1295400" cy="5857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n-</a:t>
            </a:r>
            <a:r>
              <a:rPr lang="en-US" altLang="zh-CN" b="1" i="1">
                <a:sym typeface="Symbol" panose="05050102010706020507" pitchFamily="18" charset="2"/>
              </a:rPr>
              <a:t>l</a:t>
            </a:r>
            <a:endParaRPr lang="en-US" altLang="zh-CN" b="1" i="1">
              <a:sym typeface="Symbol" panose="05050102010706020507" pitchFamily="18" charset="2"/>
            </a:endParaRPr>
          </a:p>
        </p:txBody>
      </p:sp>
      <p:sp>
        <p:nvSpPr>
          <p:cNvPr id="1049310" name="矩形 1049309"/>
          <p:cNvSpPr/>
          <p:nvPr/>
        </p:nvSpPr>
        <p:spPr>
          <a:xfrm>
            <a:off x="439737" y="803275"/>
            <a:ext cx="35814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2</a:t>
            </a:r>
            <a:r>
              <a:rPr lang="zh-CN" altLang="en-US" b="1">
                <a:sym typeface="Symbol" panose="05050102010706020507" pitchFamily="18" charset="2"/>
              </a:rPr>
              <a:t>、合理组合</a:t>
            </a:r>
            <a:endParaRPr lang="zh-CN" altLang="en-US" b="1">
              <a:sym typeface="Symbol" panose="05050102010706020507" pitchFamily="18" charset="2"/>
            </a:endParaRPr>
          </a:p>
        </p:txBody>
      </p:sp>
      <p:sp>
        <p:nvSpPr>
          <p:cNvPr id="1049311" name="矩形 1049310"/>
          <p:cNvSpPr/>
          <p:nvPr/>
        </p:nvSpPr>
        <p:spPr>
          <a:xfrm>
            <a:off x="3073400" y="777875"/>
            <a:ext cx="51054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n=1</a:t>
            </a:r>
            <a:r>
              <a:rPr lang="zh-CN" altLang="en-US" b="1">
                <a:sym typeface="Symbol" panose="05050102010706020507" pitchFamily="18" charset="2"/>
              </a:rPr>
              <a:t>，</a:t>
            </a:r>
            <a:r>
              <a:rPr lang="en-US" altLang="zh-CN" b="1">
                <a:sym typeface="Symbol" panose="05050102010706020507" pitchFamily="18" charset="2"/>
              </a:rPr>
              <a:t>2</a:t>
            </a:r>
            <a:r>
              <a:rPr lang="zh-CN" altLang="en-US" b="1">
                <a:sym typeface="Symbol" panose="05050102010706020507" pitchFamily="18" charset="2"/>
              </a:rPr>
              <a:t>，</a:t>
            </a:r>
            <a:r>
              <a:rPr lang="en-US" altLang="zh-CN" b="1">
                <a:sym typeface="Symbol" panose="05050102010706020507" pitchFamily="18" charset="2"/>
              </a:rPr>
              <a:t>3</a:t>
            </a:r>
            <a:r>
              <a:rPr lang="en-US" altLang="zh-CN" b="1" baseline="30000">
                <a:sym typeface="Symbol" panose="05050102010706020507" pitchFamily="18" charset="2"/>
              </a:rPr>
              <a:t> </a:t>
            </a:r>
            <a:r>
              <a:rPr lang="en-US" altLang="zh-CN" b="1">
                <a:sym typeface="Symbol" panose="05050102010706020507" pitchFamily="18" charset="2"/>
              </a:rPr>
              <a:t></a:t>
            </a:r>
            <a:r>
              <a:rPr lang="en-US" altLang="zh-CN" b="1" baseline="30000">
                <a:sym typeface="Symbol" panose="05050102010706020507" pitchFamily="18" charset="2"/>
              </a:rPr>
              <a:t> </a:t>
            </a:r>
            <a:r>
              <a:rPr lang="en-US" altLang="zh-CN" b="1">
                <a:sym typeface="Symbol" panose="05050102010706020507" pitchFamily="18" charset="2"/>
              </a:rPr>
              <a:t></a:t>
            </a:r>
            <a:r>
              <a:rPr lang="en-US" altLang="zh-CN" b="1" baseline="30000">
                <a:sym typeface="Symbol" panose="05050102010706020507" pitchFamily="18" charset="2"/>
              </a:rPr>
              <a:t> </a:t>
            </a:r>
            <a:r>
              <a:rPr lang="zh-CN" altLang="en-US" b="1">
                <a:sym typeface="Symbol" panose="05050102010706020507" pitchFamily="18" charset="2"/>
              </a:rPr>
              <a:t>n，</a:t>
            </a:r>
            <a:endParaRPr lang="zh-CN" altLang="en-US" b="1">
              <a:sym typeface="Symbol" panose="05050102010706020507" pitchFamily="18" charset="2"/>
            </a:endParaRPr>
          </a:p>
        </p:txBody>
      </p:sp>
      <p:sp>
        <p:nvSpPr>
          <p:cNvPr id="1049312" name="矩形 1049311"/>
          <p:cNvSpPr/>
          <p:nvPr/>
        </p:nvSpPr>
        <p:spPr>
          <a:xfrm>
            <a:off x="3073400" y="1336675"/>
            <a:ext cx="7620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i="1">
                <a:sym typeface="Symbol" panose="05050102010706020507" pitchFamily="18" charset="2"/>
              </a:rPr>
              <a:t>l</a:t>
            </a:r>
            <a:r>
              <a:rPr lang="en-US" altLang="zh-CN" b="1">
                <a:sym typeface="Symbol" panose="05050102010706020507" pitchFamily="18" charset="2"/>
              </a:rPr>
              <a:t>=</a:t>
            </a:r>
            <a:endParaRPr lang="en-US" altLang="zh-CN" b="1">
              <a:sym typeface="Symbol" panose="05050102010706020507" pitchFamily="18" charset="2"/>
            </a:endParaRPr>
          </a:p>
        </p:txBody>
      </p:sp>
      <p:sp>
        <p:nvSpPr>
          <p:cNvPr id="1049313" name="矩形 1049312"/>
          <p:cNvSpPr/>
          <p:nvPr/>
        </p:nvSpPr>
        <p:spPr>
          <a:xfrm>
            <a:off x="3549650" y="1308100"/>
            <a:ext cx="5486400" cy="5857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0</a:t>
            </a:r>
            <a:r>
              <a:rPr lang="zh-CN" altLang="en-US" b="1">
                <a:sym typeface="Symbol" panose="05050102010706020507" pitchFamily="18" charset="2"/>
              </a:rPr>
              <a:t>，</a:t>
            </a:r>
            <a:r>
              <a:rPr lang="en-US" altLang="zh-CN" b="1">
                <a:sym typeface="Symbol" panose="05050102010706020507" pitchFamily="18" charset="2"/>
              </a:rPr>
              <a:t>1</a:t>
            </a:r>
            <a:r>
              <a:rPr lang="zh-CN" altLang="en-US" b="1">
                <a:sym typeface="Symbol" panose="05050102010706020507" pitchFamily="18" charset="2"/>
              </a:rPr>
              <a:t>，</a:t>
            </a:r>
            <a:r>
              <a:rPr lang="en-US" altLang="zh-CN" b="1">
                <a:sym typeface="Symbol" panose="05050102010706020507" pitchFamily="18" charset="2"/>
              </a:rPr>
              <a:t>2</a:t>
            </a:r>
            <a:r>
              <a:rPr lang="zh-CN" altLang="en-US" b="1">
                <a:sym typeface="Symbol" panose="05050102010706020507" pitchFamily="18" charset="2"/>
              </a:rPr>
              <a:t>，</a:t>
            </a:r>
            <a:r>
              <a:rPr lang="zh-CN" altLang="en-US" b="1" baseline="30000">
                <a:sym typeface="Symbol" panose="05050102010706020507" pitchFamily="18" charset="2"/>
              </a:rPr>
              <a:t> </a:t>
            </a:r>
            <a:r>
              <a:rPr lang="zh-CN" altLang="en-US" b="1">
                <a:sym typeface="Symbol" panose="05050102010706020507" pitchFamily="18" charset="2"/>
              </a:rPr>
              <a:t></a:t>
            </a:r>
            <a:r>
              <a:rPr lang="zh-CN" altLang="en-US" b="1" baseline="30000">
                <a:sym typeface="Symbol" panose="05050102010706020507" pitchFamily="18" charset="2"/>
              </a:rPr>
              <a:t> </a:t>
            </a:r>
            <a:r>
              <a:rPr lang="zh-CN" altLang="en-US" b="1">
                <a:sym typeface="Symbol" panose="05050102010706020507" pitchFamily="18" charset="2"/>
              </a:rPr>
              <a:t></a:t>
            </a:r>
            <a:r>
              <a:rPr lang="zh-CN" altLang="en-US" b="1" baseline="30000">
                <a:sym typeface="Symbol" panose="05050102010706020507" pitchFamily="18" charset="2"/>
              </a:rPr>
              <a:t> </a:t>
            </a:r>
            <a:r>
              <a:rPr lang="en-US" altLang="zh-CN" b="1">
                <a:sym typeface="Symbol" panose="05050102010706020507" pitchFamily="18" charset="2"/>
              </a:rPr>
              <a:t>n-1</a:t>
            </a:r>
            <a:r>
              <a:rPr lang="zh-CN" altLang="en-US" b="1">
                <a:sym typeface="Symbol" panose="05050102010706020507" pitchFamily="18" charset="2"/>
              </a:rPr>
              <a:t>，</a:t>
            </a:r>
            <a:endParaRPr lang="zh-CN" altLang="en-US" b="1">
              <a:sym typeface="Symbol" panose="05050102010706020507" pitchFamily="18" charset="2"/>
            </a:endParaRPr>
          </a:p>
        </p:txBody>
      </p:sp>
      <p:sp>
        <p:nvSpPr>
          <p:cNvPr id="1049314" name="矩形 1049313"/>
          <p:cNvSpPr/>
          <p:nvPr/>
        </p:nvSpPr>
        <p:spPr>
          <a:xfrm>
            <a:off x="3073400" y="1905000"/>
            <a:ext cx="9906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m=</a:t>
            </a:r>
            <a:endParaRPr lang="en-US" altLang="zh-CN" b="1">
              <a:sym typeface="Symbol" panose="05050102010706020507" pitchFamily="18" charset="2"/>
            </a:endParaRPr>
          </a:p>
        </p:txBody>
      </p:sp>
      <p:sp>
        <p:nvSpPr>
          <p:cNvPr id="1049315" name="矩形 1049314"/>
          <p:cNvSpPr/>
          <p:nvPr/>
        </p:nvSpPr>
        <p:spPr>
          <a:xfrm>
            <a:off x="3865562" y="1905000"/>
            <a:ext cx="46482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i="1">
                <a:sym typeface="Symbol" panose="05050102010706020507" pitchFamily="18" charset="2"/>
              </a:rPr>
              <a:t>l</a:t>
            </a:r>
            <a:r>
              <a:rPr lang="zh-CN" altLang="en-US" b="1">
                <a:sym typeface="Symbol" panose="05050102010706020507" pitchFamily="18" charset="2"/>
              </a:rPr>
              <a:t>，</a:t>
            </a:r>
            <a:r>
              <a:rPr lang="zh-CN" altLang="en-US" b="1" baseline="30000">
                <a:sym typeface="Symbol" panose="05050102010706020507" pitchFamily="18" charset="2"/>
              </a:rPr>
              <a:t> </a:t>
            </a:r>
            <a:r>
              <a:rPr lang="zh-CN" altLang="en-US" b="1">
                <a:sym typeface="Symbol" panose="05050102010706020507" pitchFamily="18" charset="2"/>
              </a:rPr>
              <a:t></a:t>
            </a:r>
            <a:r>
              <a:rPr lang="zh-CN" altLang="en-US" b="1" baseline="30000">
                <a:sym typeface="Symbol" panose="05050102010706020507" pitchFamily="18" charset="2"/>
              </a:rPr>
              <a:t> </a:t>
            </a:r>
            <a:r>
              <a:rPr lang="zh-CN" altLang="en-US" b="1">
                <a:sym typeface="Symbol" panose="05050102010706020507" pitchFamily="18" charset="2"/>
              </a:rPr>
              <a:t></a:t>
            </a:r>
            <a:r>
              <a:rPr lang="zh-CN" altLang="en-US" b="1" baseline="30000">
                <a:sym typeface="Symbol" panose="05050102010706020507" pitchFamily="18" charset="2"/>
              </a:rPr>
              <a:t> </a:t>
            </a:r>
            <a:r>
              <a:rPr lang="en-US" altLang="zh-CN" b="1">
                <a:sym typeface="Symbol" panose="05050102010706020507" pitchFamily="18" charset="2"/>
              </a:rPr>
              <a:t>0 </a:t>
            </a:r>
            <a:r>
              <a:rPr lang="en-US" altLang="zh-CN" b="1" baseline="30000">
                <a:sym typeface="Symbol" panose="05050102010706020507" pitchFamily="18" charset="2"/>
              </a:rPr>
              <a:t> </a:t>
            </a:r>
            <a:r>
              <a:rPr lang="en-US" altLang="zh-CN" b="1">
                <a:sym typeface="Symbol" panose="05050102010706020507" pitchFamily="18" charset="2"/>
              </a:rPr>
              <a:t></a:t>
            </a:r>
            <a:r>
              <a:rPr lang="en-US" altLang="zh-CN" b="1" baseline="30000">
                <a:sym typeface="Symbol" panose="05050102010706020507" pitchFamily="18" charset="2"/>
              </a:rPr>
              <a:t> </a:t>
            </a:r>
            <a:r>
              <a:rPr lang="zh-CN" altLang="en-US" b="1">
                <a:sym typeface="Symbol" panose="05050102010706020507" pitchFamily="18" charset="2"/>
              </a:rPr>
              <a:t> ，</a:t>
            </a:r>
            <a:r>
              <a:rPr lang="en-US" altLang="zh-CN" b="1">
                <a:sym typeface="Symbol" panose="05050102010706020507" pitchFamily="18" charset="2"/>
              </a:rPr>
              <a:t>-</a:t>
            </a:r>
            <a:r>
              <a:rPr lang="en-US" altLang="zh-CN" b="1" i="1">
                <a:sym typeface="Symbol" panose="05050102010706020507" pitchFamily="18" charset="2"/>
              </a:rPr>
              <a:t>l</a:t>
            </a:r>
            <a:r>
              <a:rPr lang="zh-CN" altLang="en-US" b="1">
                <a:sym typeface="Symbol" panose="05050102010706020507" pitchFamily="18" charset="2"/>
              </a:rPr>
              <a:t>，</a:t>
            </a:r>
            <a:endParaRPr lang="zh-CN" altLang="en-US" b="1">
              <a:sym typeface="Symbol" panose="05050102010706020507" pitchFamily="18" charset="2"/>
            </a:endParaRPr>
          </a:p>
        </p:txBody>
      </p:sp>
      <p:sp>
        <p:nvSpPr>
          <p:cNvPr id="1049316" name="矩形 1049315"/>
          <p:cNvSpPr/>
          <p:nvPr/>
        </p:nvSpPr>
        <p:spPr>
          <a:xfrm>
            <a:off x="3073400" y="2438400"/>
            <a:ext cx="9906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m</a:t>
            </a:r>
            <a:r>
              <a:rPr lang="en-US" altLang="zh-CN" b="1" baseline="-25000">
                <a:sym typeface="Symbol" panose="05050102010706020507" pitchFamily="18" charset="2"/>
              </a:rPr>
              <a:t>s</a:t>
            </a:r>
            <a:r>
              <a:rPr lang="en-US" altLang="zh-CN" b="1">
                <a:sym typeface="Symbol" panose="05050102010706020507" pitchFamily="18" charset="2"/>
              </a:rPr>
              <a:t>=</a:t>
            </a:r>
            <a:endParaRPr lang="en-US" altLang="zh-CN" b="1">
              <a:sym typeface="Symbol" panose="05050102010706020507" pitchFamily="18" charset="2"/>
            </a:endParaRPr>
          </a:p>
        </p:txBody>
      </p:sp>
      <p:sp>
        <p:nvSpPr>
          <p:cNvPr id="1049317" name="矩形 1049316"/>
          <p:cNvSpPr/>
          <p:nvPr/>
        </p:nvSpPr>
        <p:spPr>
          <a:xfrm>
            <a:off x="3865562" y="2438400"/>
            <a:ext cx="12954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a:t>
            </a:r>
            <a:r>
              <a:rPr lang="en-US" altLang="zh-CN" b="1">
                <a:sym typeface="Symbol" panose="05050102010706020507" pitchFamily="18" charset="2"/>
              </a:rPr>
              <a:t>1/2</a:t>
            </a:r>
            <a:endParaRPr lang="en-US" altLang="zh-CN" b="1">
              <a:sym typeface="Symbol" panose="05050102010706020507" pitchFamily="18" charset="2"/>
            </a:endParaRPr>
          </a:p>
        </p:txBody>
      </p:sp>
      <p:sp>
        <p:nvSpPr>
          <p:cNvPr id="1049318" name="矩形 1049317"/>
          <p:cNvSpPr/>
          <p:nvPr/>
        </p:nvSpPr>
        <p:spPr>
          <a:xfrm>
            <a:off x="322262" y="3263900"/>
            <a:ext cx="6096000" cy="5857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olidFill>
                  <a:srgbClr val="002060"/>
                </a:solidFill>
                <a:sym typeface="Symbol" panose="05050102010706020507" pitchFamily="18" charset="2"/>
              </a:rPr>
              <a:t>四、核外电子的排布</a:t>
            </a:r>
            <a:endParaRPr lang="zh-CN" altLang="en-US" b="1">
              <a:solidFill>
                <a:srgbClr val="002060"/>
              </a:solidFill>
              <a:sym typeface="Symbol" panose="05050102010706020507" pitchFamily="18" charset="2"/>
            </a:endParaRPr>
          </a:p>
        </p:txBody>
      </p:sp>
      <p:sp>
        <p:nvSpPr>
          <p:cNvPr id="1049319" name="矩形 1049318"/>
          <p:cNvSpPr/>
          <p:nvPr/>
        </p:nvSpPr>
        <p:spPr>
          <a:xfrm>
            <a:off x="381000" y="3883025"/>
            <a:ext cx="3273425"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1</a:t>
            </a:r>
            <a:r>
              <a:rPr lang="zh-CN" altLang="en-US" b="1">
                <a:sym typeface="Symbol" panose="05050102010706020507" pitchFamily="18" charset="2"/>
              </a:rPr>
              <a:t>、轨道能量高低</a:t>
            </a:r>
            <a:endParaRPr lang="zh-CN" altLang="en-US" b="1">
              <a:sym typeface="Symbol" panose="05050102010706020507" pitchFamily="18" charset="2"/>
            </a:endParaRPr>
          </a:p>
        </p:txBody>
      </p:sp>
      <p:sp>
        <p:nvSpPr>
          <p:cNvPr id="1049320" name="矩形 1049319"/>
          <p:cNvSpPr/>
          <p:nvPr/>
        </p:nvSpPr>
        <p:spPr>
          <a:xfrm>
            <a:off x="533400" y="4491037"/>
            <a:ext cx="1831975"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钻穿效应</a:t>
            </a:r>
            <a:endParaRPr lang="zh-CN" altLang="en-US" b="1">
              <a:sym typeface="Symbol" panose="05050102010706020507" pitchFamily="18" charset="2"/>
            </a:endParaRPr>
          </a:p>
        </p:txBody>
      </p:sp>
      <p:sp>
        <p:nvSpPr>
          <p:cNvPr id="1049321" name="矩形 1049320"/>
          <p:cNvSpPr/>
          <p:nvPr/>
        </p:nvSpPr>
        <p:spPr>
          <a:xfrm>
            <a:off x="2895600" y="4491037"/>
            <a:ext cx="1831975"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屏蔽效应</a:t>
            </a:r>
            <a:endParaRPr lang="zh-CN" altLang="en-US" b="1">
              <a:sym typeface="Symbol" panose="05050102010706020507" pitchFamily="18" charset="2"/>
            </a:endParaRPr>
          </a:p>
        </p:txBody>
      </p:sp>
      <p:sp>
        <p:nvSpPr>
          <p:cNvPr id="1049322" name="矩形 1049321"/>
          <p:cNvSpPr/>
          <p:nvPr/>
        </p:nvSpPr>
        <p:spPr>
          <a:xfrm>
            <a:off x="5334000" y="4492625"/>
            <a:ext cx="1781175"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E=n+0.7</a:t>
            </a:r>
            <a:r>
              <a:rPr lang="en-US" altLang="zh-CN" b="1" i="1">
                <a:sym typeface="Symbol" panose="05050102010706020507" pitchFamily="18" charset="2"/>
              </a:rPr>
              <a:t>l</a:t>
            </a:r>
            <a:endParaRPr lang="en-US" altLang="zh-CN" b="1" i="1">
              <a:sym typeface="Symbol" panose="05050102010706020507" pitchFamily="18" charset="2"/>
            </a:endParaRPr>
          </a:p>
        </p:txBody>
      </p:sp>
      <p:sp>
        <p:nvSpPr>
          <p:cNvPr id="1049323" name="矩形 1049322"/>
          <p:cNvSpPr/>
          <p:nvPr/>
        </p:nvSpPr>
        <p:spPr>
          <a:xfrm>
            <a:off x="457200" y="5254625"/>
            <a:ext cx="2449512"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2</a:t>
            </a:r>
            <a:r>
              <a:rPr lang="zh-CN" altLang="en-US" b="1">
                <a:sym typeface="Symbol" panose="05050102010706020507" pitchFamily="18" charset="2"/>
              </a:rPr>
              <a:t>、排布规则</a:t>
            </a:r>
            <a:endParaRPr lang="zh-CN" altLang="en-US" b="1">
              <a:sym typeface="Symbol" panose="05050102010706020507" pitchFamily="18" charset="2"/>
            </a:endParaRPr>
          </a:p>
        </p:txBody>
      </p:sp>
      <p:sp>
        <p:nvSpPr>
          <p:cNvPr id="1049324" name="矩形 1049323"/>
          <p:cNvSpPr/>
          <p:nvPr/>
        </p:nvSpPr>
        <p:spPr>
          <a:xfrm>
            <a:off x="4191000" y="5280025"/>
            <a:ext cx="2655887"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能量最低原理</a:t>
            </a:r>
            <a:endParaRPr lang="zh-CN" altLang="en-US" b="1">
              <a:sym typeface="Symbol" panose="05050102010706020507" pitchFamily="18" charset="2"/>
            </a:endParaRPr>
          </a:p>
        </p:txBody>
      </p:sp>
      <p:sp>
        <p:nvSpPr>
          <p:cNvPr id="1049325" name="矩形 1049324"/>
          <p:cNvSpPr/>
          <p:nvPr/>
        </p:nvSpPr>
        <p:spPr>
          <a:xfrm>
            <a:off x="784225" y="5940425"/>
            <a:ext cx="3067050"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泡利不相容原理</a:t>
            </a:r>
            <a:endParaRPr lang="zh-CN" altLang="en-US" b="1">
              <a:sym typeface="Symbol" panose="05050102010706020507" pitchFamily="18" charset="2"/>
            </a:endParaRPr>
          </a:p>
        </p:txBody>
      </p:sp>
      <p:sp>
        <p:nvSpPr>
          <p:cNvPr id="1049326" name="矩形 1049325"/>
          <p:cNvSpPr/>
          <p:nvPr/>
        </p:nvSpPr>
        <p:spPr>
          <a:xfrm>
            <a:off x="4800600" y="5940425"/>
            <a:ext cx="1831975"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洪德规则</a:t>
            </a:r>
            <a:endParaRPr lang="zh-CN" altLang="en-US" b="1">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3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3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3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3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3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3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3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3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93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93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93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93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493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493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0493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0493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0493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04932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04932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0493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049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06" grpId="0"/>
      <p:bldP spid="1049307" grpId="0"/>
      <p:bldP spid="1049308" grpId="0"/>
      <p:bldP spid="1049309" grpId="0"/>
      <p:bldP spid="1049310" grpId="0"/>
      <p:bldP spid="1049311" grpId="0"/>
      <p:bldP spid="1049312" grpId="0"/>
      <p:bldP spid="1049313" grpId="0"/>
      <p:bldP spid="1049314" grpId="0"/>
      <p:bldP spid="1049315" grpId="0"/>
      <p:bldP spid="1049316" grpId="0"/>
      <p:bldP spid="1049317" grpId="0"/>
      <p:bldP spid="1049318" grpId="0"/>
      <p:bldP spid="1049319" grpId="0"/>
      <p:bldP spid="1049320" grpId="0"/>
      <p:bldP spid="1049321" grpId="0"/>
      <p:bldP spid="1049322" grpId="0"/>
      <p:bldP spid="1049323" grpId="0"/>
      <p:bldP spid="1049324" grpId="0"/>
      <p:bldP spid="1049325" grpId="0"/>
      <p:bldP spid="104932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218" name=""/>
        <p:cNvGrpSpPr/>
        <p:nvPr/>
      </p:nvGrpSpPr>
      <p:grpSpPr>
        <a:xfrm rot="0">
          <a:off x="0" y="0"/>
          <a:ext cx="0" cy="0"/>
          <a:chOff x="0" y="0"/>
          <a:chExt cx="0" cy="0"/>
        </a:xfrm>
      </p:grpSpPr>
      <p:sp>
        <p:nvSpPr>
          <p:cNvPr id="1049327" name="矩形 1049326"/>
          <p:cNvSpPr/>
          <p:nvPr/>
        </p:nvSpPr>
        <p:spPr>
          <a:xfrm>
            <a:off x="609600" y="381000"/>
            <a:ext cx="2862262"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b="1">
                <a:sym typeface="Symbol" panose="05050102010706020507" pitchFamily="18" charset="2"/>
              </a:rPr>
              <a:t>3</a:t>
            </a:r>
            <a:r>
              <a:rPr lang="zh-CN" altLang="en-US" b="1">
                <a:sym typeface="Symbol" panose="05050102010706020507" pitchFamily="18" charset="2"/>
              </a:rPr>
              <a:t>、会正确排布</a:t>
            </a:r>
            <a:endParaRPr lang="zh-CN" altLang="en-US" b="1">
              <a:sym typeface="Symbol" panose="05050102010706020507" pitchFamily="18" charset="2"/>
            </a:endParaRPr>
          </a:p>
        </p:txBody>
      </p:sp>
      <p:sp>
        <p:nvSpPr>
          <p:cNvPr id="1049328" name="矩形 1049327"/>
          <p:cNvSpPr/>
          <p:nvPr/>
        </p:nvSpPr>
        <p:spPr>
          <a:xfrm>
            <a:off x="533400" y="1295400"/>
            <a:ext cx="3479800"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olidFill>
                  <a:srgbClr val="002060"/>
                </a:solidFill>
                <a:sym typeface="Symbol" panose="05050102010706020507" pitchFamily="18" charset="2"/>
              </a:rPr>
              <a:t>五、周期表的划分</a:t>
            </a:r>
            <a:endParaRPr lang="zh-CN" altLang="en-US" b="1">
              <a:solidFill>
                <a:srgbClr val="002060"/>
              </a:solidFill>
              <a:sym typeface="Symbol" panose="05050102010706020507" pitchFamily="18" charset="2"/>
            </a:endParaRPr>
          </a:p>
        </p:txBody>
      </p:sp>
      <p:sp>
        <p:nvSpPr>
          <p:cNvPr id="1049329" name="矩形 1049328"/>
          <p:cNvSpPr/>
          <p:nvPr/>
        </p:nvSpPr>
        <p:spPr>
          <a:xfrm>
            <a:off x="5105400" y="1295400"/>
            <a:ext cx="1008062"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周期</a:t>
            </a:r>
            <a:endParaRPr lang="zh-CN" altLang="en-US" b="1">
              <a:sym typeface="Symbol" panose="05050102010706020507" pitchFamily="18" charset="2"/>
            </a:endParaRPr>
          </a:p>
        </p:txBody>
      </p:sp>
      <p:sp>
        <p:nvSpPr>
          <p:cNvPr id="1049330" name="矩形 1049329"/>
          <p:cNvSpPr/>
          <p:nvPr/>
        </p:nvSpPr>
        <p:spPr>
          <a:xfrm>
            <a:off x="6781800" y="1295400"/>
            <a:ext cx="596900"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族</a:t>
            </a:r>
            <a:endParaRPr lang="zh-CN" altLang="en-US" b="1">
              <a:sym typeface="Symbol" panose="05050102010706020507" pitchFamily="18" charset="2"/>
            </a:endParaRPr>
          </a:p>
        </p:txBody>
      </p:sp>
      <p:sp>
        <p:nvSpPr>
          <p:cNvPr id="1049331" name="矩形 1049330"/>
          <p:cNvSpPr/>
          <p:nvPr/>
        </p:nvSpPr>
        <p:spPr>
          <a:xfrm>
            <a:off x="7848600" y="1295400"/>
            <a:ext cx="596900" cy="584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ym typeface="Symbol" panose="05050102010706020507" pitchFamily="18" charset="2"/>
              </a:rPr>
              <a:t>区</a:t>
            </a:r>
            <a:endParaRPr lang="zh-CN" altLang="en-US" b="1">
              <a:sym typeface="Symbol" panose="05050102010706020507" pitchFamily="18" charset="2"/>
            </a:endParaRPr>
          </a:p>
        </p:txBody>
      </p:sp>
      <p:sp>
        <p:nvSpPr>
          <p:cNvPr id="1049332" name="矩形 1049331"/>
          <p:cNvSpPr/>
          <p:nvPr/>
        </p:nvSpPr>
        <p:spPr>
          <a:xfrm>
            <a:off x="457200" y="2286000"/>
            <a:ext cx="8153400" cy="5842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b="1">
                <a:solidFill>
                  <a:srgbClr val="002060"/>
                </a:solidFill>
                <a:sym typeface="Symbol" panose="05050102010706020507" pitchFamily="18" charset="2"/>
              </a:rPr>
              <a:t>六、半径、电负性的周期性变化</a:t>
            </a:r>
            <a:endParaRPr lang="zh-CN" altLang="en-US" b="1">
              <a:solidFill>
                <a:srgbClr val="002060"/>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3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3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3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3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3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27" grpId="0"/>
      <p:bldP spid="1049328" grpId="0"/>
      <p:bldP spid="1049329" grpId="0"/>
      <p:bldP spid="1049330" grpId="0"/>
      <p:bldP spid="1049331" grpId="0"/>
      <p:bldP spid="104933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219" name=""/>
        <p:cNvGrpSpPr/>
        <p:nvPr/>
      </p:nvGrpSpPr>
      <p:grpSpPr>
        <a:xfrm rot="0">
          <a:off x="0" y="0"/>
          <a:ext cx="0" cy="0"/>
          <a:chOff x="0" y="0"/>
          <a:chExt cx="0" cy="0"/>
        </a:xfrm>
      </p:grpSpPr>
      <p:sp>
        <p:nvSpPr>
          <p:cNvPr id="1049333" name="文本框 1049332"/>
          <p:cNvSpPr txBox="1"/>
          <p:nvPr/>
        </p:nvSpPr>
        <p:spPr>
          <a:xfrm>
            <a:off x="0" y="457200"/>
            <a:ext cx="9144000" cy="51165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4400" b="1">
                <a:latin typeface="宋体" panose="02010600030101010101" pitchFamily="2" charset="-122"/>
              </a:rPr>
              <a:t>一切原子光谱都是</a:t>
            </a:r>
            <a:r>
              <a:rPr lang="en-US" altLang="zh-CN" sz="4400" b="1">
                <a:latin typeface="宋体" panose="02010600030101010101" pitchFamily="2" charset="-122"/>
              </a:rPr>
              <a:t>_____</a:t>
            </a:r>
            <a:r>
              <a:rPr lang="zh-CN" altLang="en-US" sz="4400" b="1">
                <a:latin typeface="宋体" panose="02010600030101010101" pitchFamily="2" charset="-122"/>
              </a:rPr>
              <a:t>光谱，由此可以证明核外电子的能量具有</a:t>
            </a:r>
            <a:r>
              <a:rPr lang="en-US" altLang="zh-CN" sz="4400" b="1">
                <a:latin typeface="宋体" panose="02010600030101010101" pitchFamily="2" charset="-122"/>
              </a:rPr>
              <a:t>_____</a:t>
            </a:r>
            <a:r>
              <a:rPr lang="zh-CN" altLang="en-US" sz="4400" b="1">
                <a:latin typeface="宋体" panose="02010600030101010101" pitchFamily="2" charset="-122"/>
              </a:rPr>
              <a:t>特征，一切实物粒子都具有</a:t>
            </a:r>
            <a:r>
              <a:rPr lang="en-US" altLang="zh-CN" sz="4400" b="1">
                <a:latin typeface="宋体" panose="02010600030101010101" pitchFamily="2" charset="-122"/>
              </a:rPr>
              <a:t>________</a:t>
            </a:r>
            <a:r>
              <a:rPr lang="zh-CN" altLang="en-US" sz="4400" b="1">
                <a:latin typeface="宋体" panose="02010600030101010101" pitchFamily="2" charset="-122"/>
              </a:rPr>
              <a:t>性，联系它们之间关系的关系式是</a:t>
            </a:r>
            <a:endParaRPr lang="zh-CN" altLang="en-US" sz="4400" b="1">
              <a:latin typeface="宋体" panose="02010600030101010101" pitchFamily="2" charset="-122"/>
            </a:endParaRPr>
          </a:p>
          <a:p>
            <a:pPr marL="0" lvl="0" indent="0">
              <a:spcBef>
                <a:spcPct val="50000"/>
              </a:spcBef>
              <a:buFontTx/>
              <a:buNone/>
            </a:pPr>
            <a:r>
              <a:rPr lang="en-US" altLang="zh-CN" sz="4400" b="1">
                <a:latin typeface="宋体" panose="02010600030101010101" pitchFamily="2" charset="-122"/>
              </a:rPr>
              <a:t>__________</a:t>
            </a:r>
            <a:r>
              <a:rPr lang="zh-CN" altLang="en-US" sz="4400" b="1">
                <a:latin typeface="宋体" panose="02010600030101010101" pitchFamily="2" charset="-122"/>
              </a:rPr>
              <a:t>，电子运动的位置和动量</a:t>
            </a:r>
            <a:r>
              <a:rPr lang="en-US" altLang="zh-CN" sz="4400" b="1">
                <a:latin typeface="宋体" panose="02010600030101010101" pitchFamily="2" charset="-122"/>
              </a:rPr>
              <a:t>____(</a:t>
            </a:r>
            <a:r>
              <a:rPr lang="zh-CN" altLang="en-US" sz="4400" b="1">
                <a:latin typeface="宋体" panose="02010600030101010101" pitchFamily="2" charset="-122"/>
              </a:rPr>
              <a:t>填能或不能</a:t>
            </a:r>
            <a:r>
              <a:rPr lang="en-US" altLang="zh-CN" sz="4400" b="1">
                <a:latin typeface="宋体" panose="02010600030101010101" pitchFamily="2" charset="-122"/>
              </a:rPr>
              <a:t>)</a:t>
            </a:r>
            <a:r>
              <a:rPr lang="zh-CN" altLang="en-US" sz="4400" b="1">
                <a:latin typeface="宋体" panose="02010600030101010101" pitchFamily="2" charset="-122"/>
              </a:rPr>
              <a:t>同时准确测定</a:t>
            </a:r>
            <a:endParaRPr lang="zh-CN" altLang="en-US" sz="4400" b="1">
              <a:latin typeface="宋体" panose="02010600030101010101" pitchFamily="2" charset="-122"/>
            </a:endParaRPr>
          </a:p>
        </p:txBody>
      </p:sp>
      <p:sp>
        <p:nvSpPr>
          <p:cNvPr id="1049334" name="文本框 1049333"/>
          <p:cNvSpPr txBox="1"/>
          <p:nvPr/>
        </p:nvSpPr>
        <p:spPr>
          <a:xfrm>
            <a:off x="4572000" y="457200"/>
            <a:ext cx="14478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4400" b="1">
                <a:solidFill>
                  <a:srgbClr val="FF0000"/>
                </a:solidFill>
                <a:latin typeface="宋体" panose="02010600030101010101" pitchFamily="2" charset="-122"/>
              </a:rPr>
              <a:t>线状</a:t>
            </a:r>
            <a:endParaRPr lang="zh-CN" altLang="en-US" sz="4400" b="1">
              <a:solidFill>
                <a:srgbClr val="FF0000"/>
              </a:solidFill>
              <a:latin typeface="宋体" panose="02010600030101010101" pitchFamily="2" charset="-122"/>
            </a:endParaRPr>
          </a:p>
        </p:txBody>
      </p:sp>
      <p:sp>
        <p:nvSpPr>
          <p:cNvPr id="1049335" name="文本框 1049334"/>
          <p:cNvSpPr txBox="1"/>
          <p:nvPr/>
        </p:nvSpPr>
        <p:spPr>
          <a:xfrm>
            <a:off x="7239000" y="1066800"/>
            <a:ext cx="1905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4400" b="1">
                <a:solidFill>
                  <a:srgbClr val="FF0000"/>
                </a:solidFill>
                <a:latin typeface="宋体" panose="02010600030101010101" pitchFamily="2" charset="-122"/>
              </a:rPr>
              <a:t>量子化</a:t>
            </a:r>
            <a:endParaRPr lang="zh-CN" altLang="en-US" sz="4400" b="1">
              <a:solidFill>
                <a:srgbClr val="FF0000"/>
              </a:solidFill>
              <a:latin typeface="宋体" panose="02010600030101010101" pitchFamily="2" charset="-122"/>
            </a:endParaRPr>
          </a:p>
        </p:txBody>
      </p:sp>
      <p:sp>
        <p:nvSpPr>
          <p:cNvPr id="1049336" name="文本框 1049335"/>
          <p:cNvSpPr txBox="1"/>
          <p:nvPr/>
        </p:nvSpPr>
        <p:spPr>
          <a:xfrm>
            <a:off x="0" y="2362200"/>
            <a:ext cx="25146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4400" b="1">
                <a:solidFill>
                  <a:srgbClr val="FF0000"/>
                </a:solidFill>
                <a:latin typeface="宋体" panose="02010600030101010101" pitchFamily="2" charset="-122"/>
              </a:rPr>
              <a:t>波粒二象</a:t>
            </a:r>
            <a:endParaRPr lang="zh-CN" altLang="en-US" sz="4400" b="1">
              <a:solidFill>
                <a:srgbClr val="FF0000"/>
              </a:solidFill>
              <a:latin typeface="宋体" panose="02010600030101010101" pitchFamily="2" charset="-122"/>
            </a:endParaRPr>
          </a:p>
        </p:txBody>
      </p:sp>
      <p:sp>
        <p:nvSpPr>
          <p:cNvPr id="1049337" name="文本框 1049336"/>
          <p:cNvSpPr txBox="1"/>
          <p:nvPr/>
        </p:nvSpPr>
        <p:spPr>
          <a:xfrm>
            <a:off x="304800" y="3886200"/>
            <a:ext cx="9144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4400" b="1">
                <a:solidFill>
                  <a:srgbClr val="FF0000"/>
                </a:solidFill>
                <a:latin typeface="宋体" panose="02010600030101010101" pitchFamily="2" charset="-122"/>
                <a:sym typeface="Symbol" panose="05050102010706020507" pitchFamily="18" charset="2"/>
              </a:rPr>
              <a:t></a:t>
            </a:r>
            <a:r>
              <a:rPr lang="en-US" altLang="zh-CN" sz="4400" b="1">
                <a:solidFill>
                  <a:srgbClr val="FF0000"/>
                </a:solidFill>
                <a:latin typeface="宋体" panose="02010600030101010101" pitchFamily="2" charset="-122"/>
                <a:sym typeface="Symbol" panose="05050102010706020507" pitchFamily="18" charset="2"/>
              </a:rPr>
              <a:t>=</a:t>
            </a:r>
            <a:endParaRPr lang="en-US" altLang="zh-CN" sz="4400" b="1">
              <a:solidFill>
                <a:srgbClr val="FF0000"/>
              </a:solidFill>
              <a:latin typeface="宋体" panose="02010600030101010101" pitchFamily="2" charset="-122"/>
              <a:sym typeface="Symbol" panose="05050102010706020507" pitchFamily="18" charset="2"/>
            </a:endParaRPr>
          </a:p>
        </p:txBody>
      </p:sp>
      <p:pic>
        <p:nvPicPr>
          <p:cNvPr id="2097232" name="图片 2097231"/>
          <p:cNvPicPr/>
          <p:nvPr/>
        </p:nvPicPr>
        <p:blipFill>
          <a:blip r:embed="rId1"/>
          <a:srcRect/>
          <a:stretch>
            <a:fillRect/>
          </a:stretch>
        </p:blipFill>
        <p:spPr>
          <a:xfrm>
            <a:off x="1042987" y="3644900"/>
            <a:ext cx="846137" cy="1143000"/>
          </a:xfrm>
          <a:prstGeom prst="rect">
            <a:avLst/>
          </a:prstGeom>
          <a:noFill/>
          <a:ln>
            <a:noFill/>
          </a:ln>
        </p:spPr>
      </p:pic>
      <p:pic>
        <p:nvPicPr>
          <p:cNvPr id="2097233" name="图片 2097232"/>
          <p:cNvPicPr/>
          <p:nvPr/>
        </p:nvPicPr>
        <p:blipFill>
          <a:blip r:embed="rId2"/>
          <a:srcRect/>
          <a:stretch>
            <a:fillRect/>
          </a:stretch>
        </p:blipFill>
        <p:spPr>
          <a:xfrm>
            <a:off x="2057400" y="3581400"/>
            <a:ext cx="785812" cy="1219200"/>
          </a:xfrm>
          <a:prstGeom prst="rect">
            <a:avLst/>
          </a:prstGeom>
          <a:noFill/>
          <a:ln>
            <a:noFill/>
          </a:ln>
        </p:spPr>
      </p:pic>
      <p:sp>
        <p:nvSpPr>
          <p:cNvPr id="1049338" name="文本框 1049337"/>
          <p:cNvSpPr txBox="1"/>
          <p:nvPr/>
        </p:nvSpPr>
        <p:spPr>
          <a:xfrm>
            <a:off x="531812" y="4800600"/>
            <a:ext cx="14478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4400" b="1">
                <a:solidFill>
                  <a:srgbClr val="FF0000"/>
                </a:solidFill>
                <a:latin typeface="宋体" panose="02010600030101010101" pitchFamily="2" charset="-122"/>
              </a:rPr>
              <a:t>不能</a:t>
            </a:r>
            <a:endParaRPr lang="zh-CN" altLang="en-US" sz="4400" b="1">
              <a:solidFill>
                <a:srgbClr val="FF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3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3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3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3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3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0972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0972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33" grpId="0"/>
      <p:bldP spid="1049334" grpId="0"/>
      <p:bldP spid="1049335" grpId="0"/>
      <p:bldP spid="1049336" grpId="0"/>
      <p:bldP spid="1049337" grpId="0"/>
      <p:bldP spid="104933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220" name=""/>
        <p:cNvGrpSpPr/>
        <p:nvPr/>
      </p:nvGrpSpPr>
      <p:grpSpPr>
        <a:xfrm rot="0">
          <a:off x="0" y="0"/>
          <a:ext cx="0" cy="0"/>
          <a:chOff x="0" y="0"/>
          <a:chExt cx="0" cy="0"/>
        </a:xfrm>
      </p:grpSpPr>
      <p:sp>
        <p:nvSpPr>
          <p:cNvPr id="1049339" name="文本框 1049338"/>
          <p:cNvSpPr txBox="1"/>
          <p:nvPr/>
        </p:nvSpPr>
        <p:spPr>
          <a:xfrm>
            <a:off x="179387" y="471487"/>
            <a:ext cx="9144000" cy="3749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4000" b="1">
                <a:latin typeface="宋体" panose="02010600030101010101" pitchFamily="2" charset="-122"/>
              </a:rPr>
              <a:t>在原子结构中，用符号</a:t>
            </a:r>
            <a:r>
              <a:rPr lang="en-US" altLang="zh-CN" sz="4000" b="1">
                <a:latin typeface="宋体" panose="02010600030101010101" pitchFamily="2" charset="-122"/>
                <a:sym typeface="Symbol" panose="05050102010706020507" pitchFamily="18" charset="2"/>
              </a:rPr>
              <a:t>来代表电子的_________</a:t>
            </a:r>
            <a:r>
              <a:rPr lang="zh-CN" altLang="en-US" sz="4000" b="1">
                <a:latin typeface="宋体" panose="02010600030101010101" pitchFamily="2" charset="-122"/>
                <a:sym typeface="Symbol" panose="05050102010706020507" pitchFamily="18" charset="2"/>
              </a:rPr>
              <a:t>，用</a:t>
            </a:r>
            <a:r>
              <a:rPr lang="en-US" altLang="zh-CN" sz="4000" b="1" baseline="30000">
                <a:latin typeface="宋体" panose="02010600030101010101" pitchFamily="2" charset="-122"/>
                <a:sym typeface="Symbol" panose="05050102010706020507" pitchFamily="18" charset="2"/>
              </a:rPr>
              <a:t>2</a:t>
            </a:r>
            <a:r>
              <a:rPr lang="zh-CN" altLang="en-US" sz="4000" b="1">
                <a:latin typeface="宋体" panose="02010600030101010101" pitchFamily="2" charset="-122"/>
                <a:sym typeface="Symbol" panose="05050102010706020507" pitchFamily="18" charset="2"/>
              </a:rPr>
              <a:t>来代表电子的</a:t>
            </a:r>
            <a:r>
              <a:rPr lang="en-US" altLang="zh-CN" sz="4000" b="1">
                <a:latin typeface="宋体" panose="02010600030101010101" pitchFamily="2" charset="-122"/>
                <a:sym typeface="Symbol" panose="05050102010706020507" pitchFamily="18" charset="2"/>
              </a:rPr>
              <a:t>_________</a:t>
            </a:r>
            <a:r>
              <a:rPr lang="zh-CN" altLang="en-US" sz="4000" b="1">
                <a:latin typeface="宋体" panose="02010600030101010101" pitchFamily="2" charset="-122"/>
                <a:sym typeface="Symbol" panose="05050102010706020507" pitchFamily="18" charset="2"/>
              </a:rPr>
              <a:t>， </a:t>
            </a:r>
            <a:r>
              <a:rPr lang="en-US" altLang="zh-CN" sz="4000" b="1" baseline="30000">
                <a:latin typeface="宋体" panose="02010600030101010101" pitchFamily="2" charset="-122"/>
                <a:sym typeface="Symbol" panose="05050102010706020507" pitchFamily="18" charset="2"/>
              </a:rPr>
              <a:t>2</a:t>
            </a:r>
            <a:r>
              <a:rPr lang="zh-CN" altLang="en-US" sz="4000" b="1">
                <a:latin typeface="宋体" panose="02010600030101010101" pitchFamily="2" charset="-122"/>
                <a:sym typeface="Symbol" panose="05050102010706020507" pitchFamily="18" charset="2"/>
              </a:rPr>
              <a:t>在空间分布的图象就是</a:t>
            </a:r>
            <a:r>
              <a:rPr lang="en-US" altLang="zh-CN" sz="4000" b="1">
                <a:latin typeface="宋体" panose="02010600030101010101" pitchFamily="2" charset="-122"/>
                <a:sym typeface="Symbol" panose="05050102010706020507" pitchFamily="18" charset="2"/>
              </a:rPr>
              <a:t>______</a:t>
            </a:r>
            <a:r>
              <a:rPr lang="zh-CN" altLang="en-US" sz="4000" b="1">
                <a:latin typeface="宋体" panose="02010600030101010101" pitchFamily="2" charset="-122"/>
                <a:sym typeface="Symbol" panose="05050102010706020507" pitchFamily="18" charset="2"/>
              </a:rPr>
              <a:t>。和</a:t>
            </a:r>
            <a:r>
              <a:rPr lang="en-US" altLang="zh-CN" sz="4000" b="1" baseline="30000">
                <a:latin typeface="宋体" panose="02010600030101010101" pitchFamily="2" charset="-122"/>
                <a:sym typeface="Symbol" panose="05050102010706020507" pitchFamily="18" charset="2"/>
              </a:rPr>
              <a:t>2</a:t>
            </a:r>
            <a:r>
              <a:rPr lang="zh-CN" altLang="en-US" sz="4000" b="1">
                <a:latin typeface="宋体" panose="02010600030101010101" pitchFamily="2" charset="-122"/>
                <a:sym typeface="Symbol" panose="05050102010706020507" pitchFamily="18" charset="2"/>
              </a:rPr>
              <a:t>的角度分布图的</a:t>
            </a:r>
            <a:r>
              <a:rPr lang="en-US" altLang="zh-CN" sz="4000" b="1">
                <a:latin typeface="宋体" panose="02010600030101010101" pitchFamily="2" charset="-122"/>
                <a:sym typeface="Symbol" panose="05050102010706020507" pitchFamily="18" charset="2"/>
              </a:rPr>
              <a:t>____</a:t>
            </a:r>
            <a:r>
              <a:rPr lang="zh-CN" altLang="en-US" sz="4000" b="1">
                <a:latin typeface="宋体" panose="02010600030101010101" pitchFamily="2" charset="-122"/>
                <a:sym typeface="Symbol" panose="05050102010706020507" pitchFamily="18" charset="2"/>
              </a:rPr>
              <a:t>类似，重要区别是</a:t>
            </a:r>
            <a:r>
              <a:rPr lang="en-US" altLang="zh-CN" sz="4000" b="1">
                <a:latin typeface="宋体" panose="02010600030101010101" pitchFamily="2" charset="-122"/>
                <a:sym typeface="Symbol" panose="05050102010706020507" pitchFamily="18" charset="2"/>
              </a:rPr>
              <a:t>_________</a:t>
            </a:r>
            <a:r>
              <a:rPr lang="zh-CN" altLang="en-US" sz="4000" b="1">
                <a:latin typeface="宋体" panose="02010600030101010101" pitchFamily="2" charset="-122"/>
                <a:sym typeface="Symbol" panose="05050102010706020507" pitchFamily="18" charset="2"/>
              </a:rPr>
              <a:t>和</a:t>
            </a:r>
            <a:r>
              <a:rPr lang="en-US" altLang="zh-CN" sz="4000" b="1">
                <a:latin typeface="宋体" panose="02010600030101010101" pitchFamily="2" charset="-122"/>
                <a:sym typeface="Symbol" panose="05050102010706020507" pitchFamily="18" charset="2"/>
              </a:rPr>
              <a:t>_______________________</a:t>
            </a:r>
            <a:r>
              <a:rPr lang="zh-CN" altLang="en-US" sz="4000" b="1">
                <a:latin typeface="宋体" panose="02010600030101010101" pitchFamily="2" charset="-122"/>
                <a:sym typeface="Symbol" panose="05050102010706020507" pitchFamily="18" charset="2"/>
              </a:rPr>
              <a:t>。</a:t>
            </a:r>
            <a:endParaRPr lang="zh-CN" altLang="en-US" sz="4000" b="1">
              <a:latin typeface="宋体" panose="02010600030101010101" pitchFamily="2" charset="-122"/>
              <a:sym typeface="Symbol" panose="05050102010706020507" pitchFamily="18" charset="2"/>
            </a:endParaRPr>
          </a:p>
        </p:txBody>
      </p:sp>
      <p:sp>
        <p:nvSpPr>
          <p:cNvPr id="1049340" name="文本框 1049339"/>
          <p:cNvSpPr txBox="1"/>
          <p:nvPr/>
        </p:nvSpPr>
        <p:spPr>
          <a:xfrm>
            <a:off x="179387" y="928687"/>
            <a:ext cx="22860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4000" b="1">
                <a:solidFill>
                  <a:srgbClr val="FF0000"/>
                </a:solidFill>
                <a:latin typeface="宋体" panose="02010600030101010101" pitchFamily="2" charset="-122"/>
              </a:rPr>
              <a:t>原子轨道</a:t>
            </a:r>
            <a:endParaRPr lang="zh-CN" altLang="en-US" sz="4000" b="1">
              <a:solidFill>
                <a:srgbClr val="FF0000"/>
              </a:solidFill>
              <a:latin typeface="宋体" panose="02010600030101010101" pitchFamily="2" charset="-122"/>
            </a:endParaRPr>
          </a:p>
        </p:txBody>
      </p:sp>
      <p:sp>
        <p:nvSpPr>
          <p:cNvPr id="1049341" name="文本框 1049340"/>
          <p:cNvSpPr txBox="1"/>
          <p:nvPr/>
        </p:nvSpPr>
        <p:spPr>
          <a:xfrm>
            <a:off x="179387" y="1614487"/>
            <a:ext cx="22860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4000" b="1">
                <a:solidFill>
                  <a:srgbClr val="FF0000"/>
                </a:solidFill>
                <a:latin typeface="宋体" panose="02010600030101010101" pitchFamily="2" charset="-122"/>
              </a:rPr>
              <a:t>概率密度</a:t>
            </a:r>
            <a:endParaRPr lang="zh-CN" altLang="en-US" sz="4000" b="1">
              <a:solidFill>
                <a:srgbClr val="FF0000"/>
              </a:solidFill>
              <a:latin typeface="宋体" panose="02010600030101010101" pitchFamily="2" charset="-122"/>
            </a:endParaRPr>
          </a:p>
        </p:txBody>
      </p:sp>
      <p:sp>
        <p:nvSpPr>
          <p:cNvPr id="1049342" name="文本框 1049341"/>
          <p:cNvSpPr txBox="1"/>
          <p:nvPr/>
        </p:nvSpPr>
        <p:spPr>
          <a:xfrm>
            <a:off x="712787" y="2300287"/>
            <a:ext cx="17526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4000" b="1">
                <a:solidFill>
                  <a:srgbClr val="FF0000"/>
                </a:solidFill>
                <a:latin typeface="宋体" panose="02010600030101010101" pitchFamily="2" charset="-122"/>
              </a:rPr>
              <a:t>电子云</a:t>
            </a:r>
            <a:endParaRPr lang="zh-CN" altLang="en-US" sz="4000" b="1">
              <a:solidFill>
                <a:srgbClr val="FF0000"/>
              </a:solidFill>
              <a:latin typeface="宋体" panose="02010600030101010101" pitchFamily="2" charset="-122"/>
            </a:endParaRPr>
          </a:p>
        </p:txBody>
      </p:sp>
      <p:sp>
        <p:nvSpPr>
          <p:cNvPr id="1049343" name="文本框 1049342"/>
          <p:cNvSpPr txBox="1"/>
          <p:nvPr/>
        </p:nvSpPr>
        <p:spPr>
          <a:xfrm>
            <a:off x="179387" y="2833687"/>
            <a:ext cx="12954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4000" b="1">
                <a:solidFill>
                  <a:srgbClr val="FF0000"/>
                </a:solidFill>
                <a:latin typeface="宋体" panose="02010600030101010101" pitchFamily="2" charset="-122"/>
              </a:rPr>
              <a:t>形状</a:t>
            </a:r>
            <a:endParaRPr lang="zh-CN" altLang="en-US" sz="4000" b="1">
              <a:solidFill>
                <a:srgbClr val="FF0000"/>
              </a:solidFill>
              <a:latin typeface="宋体" panose="02010600030101010101" pitchFamily="2" charset="-122"/>
            </a:endParaRPr>
          </a:p>
        </p:txBody>
      </p:sp>
      <p:sp>
        <p:nvSpPr>
          <p:cNvPr id="1049344" name="文本框 1049343"/>
          <p:cNvSpPr txBox="1"/>
          <p:nvPr/>
        </p:nvSpPr>
        <p:spPr>
          <a:xfrm>
            <a:off x="5437187" y="2833687"/>
            <a:ext cx="22860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4000" b="1">
                <a:solidFill>
                  <a:srgbClr val="FF0000"/>
                </a:solidFill>
                <a:latin typeface="宋体" panose="02010600030101010101" pitchFamily="2" charset="-122"/>
              </a:rPr>
              <a:t>前胖后瘦</a:t>
            </a:r>
            <a:endParaRPr lang="zh-CN" altLang="en-US" sz="4000" b="1">
              <a:solidFill>
                <a:srgbClr val="FF0000"/>
              </a:solidFill>
              <a:latin typeface="宋体" panose="02010600030101010101" pitchFamily="2" charset="-122"/>
            </a:endParaRPr>
          </a:p>
        </p:txBody>
      </p:sp>
      <p:sp>
        <p:nvSpPr>
          <p:cNvPr id="1049345" name="文本框 1049344"/>
          <p:cNvSpPr txBox="1"/>
          <p:nvPr/>
        </p:nvSpPr>
        <p:spPr>
          <a:xfrm>
            <a:off x="179387" y="3519487"/>
            <a:ext cx="59436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4000" b="1">
                <a:solidFill>
                  <a:srgbClr val="FF0000"/>
                </a:solidFill>
                <a:latin typeface="宋体" panose="02010600030101010101" pitchFamily="2" charset="-122"/>
              </a:rPr>
              <a:t>前有正负之分，而后者无</a:t>
            </a:r>
            <a:endParaRPr lang="zh-CN" altLang="en-US" sz="4000" b="1">
              <a:solidFill>
                <a:srgbClr val="FF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3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3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3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3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3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3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3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39" grpId="0"/>
      <p:bldP spid="1049340" grpId="0"/>
      <p:bldP spid="1049341" grpId="0"/>
      <p:bldP spid="1049342" grpId="0"/>
      <p:bldP spid="1049343" grpId="0"/>
      <p:bldP spid="1049344" grpId="0"/>
      <p:bldP spid="1049345"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221" name=""/>
        <p:cNvGrpSpPr/>
        <p:nvPr/>
      </p:nvGrpSpPr>
      <p:grpSpPr>
        <a:xfrm rot="0">
          <a:off x="0" y="0"/>
          <a:ext cx="0" cy="0"/>
          <a:chOff x="0" y="0"/>
          <a:chExt cx="0" cy="0"/>
        </a:xfrm>
      </p:grpSpPr>
      <p:sp>
        <p:nvSpPr>
          <p:cNvPr id="1049346" name="文本框 1049345"/>
          <p:cNvSpPr txBox="1"/>
          <p:nvPr/>
        </p:nvSpPr>
        <p:spPr>
          <a:xfrm>
            <a:off x="395287" y="476250"/>
            <a:ext cx="8229600" cy="19208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4000" b="1"/>
              <a:t>例 决定原子轨道在空间的伸展方向的量子数是（        ）                                         </a:t>
            </a:r>
            <a:r>
              <a:rPr lang="en-US" altLang="zh-CN" sz="4000" b="1"/>
              <a:t>A</a:t>
            </a:r>
            <a:r>
              <a:rPr lang="zh-CN" altLang="en-US" sz="4000" b="1"/>
              <a:t>、</a:t>
            </a:r>
            <a:r>
              <a:rPr lang="en-US" altLang="zh-CN" sz="4000" b="1"/>
              <a:t>n;     B</a:t>
            </a:r>
            <a:r>
              <a:rPr lang="zh-CN" altLang="en-US" sz="4000" b="1"/>
              <a:t>、</a:t>
            </a:r>
            <a:r>
              <a:rPr lang="en-US" altLang="zh-CN" sz="4000" b="1" i="1"/>
              <a:t>l  ;</a:t>
            </a:r>
            <a:r>
              <a:rPr lang="zh-CN" altLang="en-US" sz="4000" b="1"/>
              <a:t>    C、</a:t>
            </a:r>
            <a:r>
              <a:rPr lang="en-US" altLang="zh-CN" sz="4000" b="1"/>
              <a:t>m ;   D</a:t>
            </a:r>
            <a:r>
              <a:rPr lang="zh-CN" altLang="en-US" sz="4000" b="1"/>
              <a:t>、</a:t>
            </a:r>
            <a:r>
              <a:rPr lang="en-US" altLang="zh-CN" sz="4000" b="1"/>
              <a:t>m</a:t>
            </a:r>
            <a:r>
              <a:rPr lang="en-US" altLang="zh-CN" sz="4000" b="1" baseline="-25000"/>
              <a:t>s</a:t>
            </a:r>
            <a:endParaRPr lang="en-US" altLang="zh-CN" sz="4000" b="1" baseline="-25000"/>
          </a:p>
        </p:txBody>
      </p:sp>
      <p:sp>
        <p:nvSpPr>
          <p:cNvPr id="1049347" name="文本框 1049346"/>
          <p:cNvSpPr txBox="1"/>
          <p:nvPr/>
        </p:nvSpPr>
        <p:spPr>
          <a:xfrm>
            <a:off x="3671887" y="1085850"/>
            <a:ext cx="9144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4000" b="1">
                <a:solidFill>
                  <a:srgbClr val="FF0000"/>
                </a:solidFill>
              </a:rPr>
              <a:t>C</a:t>
            </a:r>
            <a:endParaRPr lang="en-US" altLang="zh-CN" sz="4000" b="1">
              <a:solidFill>
                <a:srgbClr val="FF0000"/>
              </a:solidFill>
            </a:endParaRPr>
          </a:p>
        </p:txBody>
      </p:sp>
      <p:sp>
        <p:nvSpPr>
          <p:cNvPr id="1049348" name="文本框 1049347"/>
          <p:cNvSpPr txBox="1"/>
          <p:nvPr/>
        </p:nvSpPr>
        <p:spPr>
          <a:xfrm>
            <a:off x="457200" y="3213100"/>
            <a:ext cx="8382000" cy="286226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4000" b="1"/>
              <a:t>例 描述原子轨道所需要的一组量子数是（        ）                                                          </a:t>
            </a:r>
            <a:r>
              <a:rPr lang="en-US" altLang="zh-CN" sz="4000" b="1"/>
              <a:t>A</a:t>
            </a:r>
            <a:r>
              <a:rPr lang="zh-CN" altLang="en-US" sz="4000" b="1"/>
              <a:t>、</a:t>
            </a:r>
            <a:r>
              <a:rPr lang="en-US" altLang="zh-CN" sz="4000" b="1"/>
              <a:t>n   ;           B</a:t>
            </a:r>
            <a:r>
              <a:rPr lang="zh-CN" altLang="en-US" sz="4000" b="1"/>
              <a:t>、</a:t>
            </a:r>
            <a:r>
              <a:rPr lang="en-US" altLang="zh-CN" sz="4000" b="1"/>
              <a:t>n, </a:t>
            </a:r>
            <a:r>
              <a:rPr lang="en-US" altLang="zh-CN" sz="4000" b="1" i="1"/>
              <a:t>l</a:t>
            </a:r>
            <a:r>
              <a:rPr lang="zh-CN" altLang="en-US" sz="4000" b="1"/>
              <a:t>   </a:t>
            </a:r>
            <a:endParaRPr lang="zh-CN" altLang="en-US" sz="4000" b="1"/>
          </a:p>
          <a:p>
            <a:pPr marL="0" lvl="0" indent="0" eaLnBrk="1" latinLnBrk="1" hangingPunct="1">
              <a:spcBef>
                <a:spcPct val="50000"/>
              </a:spcBef>
              <a:buFontTx/>
              <a:buNone/>
            </a:pPr>
            <a:r>
              <a:rPr lang="zh-CN" altLang="en-US" sz="4000" b="1"/>
              <a:t>C、</a:t>
            </a:r>
            <a:r>
              <a:rPr lang="en-US" altLang="zh-CN" sz="4000" b="1"/>
              <a:t>n, </a:t>
            </a:r>
            <a:r>
              <a:rPr lang="en-US" altLang="zh-CN" sz="4000" b="1" i="1"/>
              <a:t>l</a:t>
            </a:r>
            <a:r>
              <a:rPr lang="zh-CN" altLang="en-US" sz="4000" b="1"/>
              <a:t>, m       D、</a:t>
            </a:r>
            <a:r>
              <a:rPr lang="en-US" altLang="zh-CN" sz="4000" b="1"/>
              <a:t>n, </a:t>
            </a:r>
            <a:r>
              <a:rPr lang="en-US" altLang="zh-CN" sz="4000" b="1" i="1"/>
              <a:t>l</a:t>
            </a:r>
            <a:r>
              <a:rPr lang="en-US" altLang="zh-CN" sz="4000" b="1"/>
              <a:t>, m, m</a:t>
            </a:r>
            <a:r>
              <a:rPr lang="en-US" altLang="zh-CN" sz="4000" b="1" baseline="-25000"/>
              <a:t>s</a:t>
            </a:r>
            <a:endParaRPr lang="en-US" altLang="zh-CN" sz="4000" b="1" baseline="-25000"/>
          </a:p>
        </p:txBody>
      </p:sp>
      <p:sp>
        <p:nvSpPr>
          <p:cNvPr id="1049349" name="文本框 1049348"/>
          <p:cNvSpPr txBox="1"/>
          <p:nvPr/>
        </p:nvSpPr>
        <p:spPr>
          <a:xfrm>
            <a:off x="2209800" y="3822700"/>
            <a:ext cx="9144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4000" b="1">
                <a:solidFill>
                  <a:srgbClr val="FF0000"/>
                </a:solidFill>
              </a:rPr>
              <a:t>C</a:t>
            </a:r>
            <a:endParaRPr lang="en-US" altLang="zh-CN" sz="40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3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3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46" grpId="0"/>
      <p:bldP spid="1049347" grpId="0"/>
      <p:bldP spid="1049348" grpId="0"/>
      <p:bldP spid="104934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222" name=""/>
        <p:cNvGrpSpPr/>
        <p:nvPr/>
      </p:nvGrpSpPr>
      <p:grpSpPr>
        <a:xfrm rot="0">
          <a:off x="0" y="0"/>
          <a:ext cx="0" cy="0"/>
          <a:chOff x="0" y="0"/>
          <a:chExt cx="0" cy="0"/>
        </a:xfrm>
      </p:grpSpPr>
      <p:sp>
        <p:nvSpPr>
          <p:cNvPr id="1049350" name="文本框 1049349"/>
          <p:cNvSpPr txBox="1"/>
          <p:nvPr/>
        </p:nvSpPr>
        <p:spPr>
          <a:xfrm>
            <a:off x="304800" y="457200"/>
            <a:ext cx="8305800" cy="25304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4000" b="1">
                <a:latin typeface="宋体" panose="02010600030101010101" pitchFamily="2" charset="-122"/>
              </a:rPr>
              <a:t>例 下列各组量子数</a:t>
            </a:r>
            <a:r>
              <a:rPr lang="en-US" altLang="zh-CN" sz="4000" b="1">
                <a:latin typeface="宋体" panose="02010600030101010101" pitchFamily="2" charset="-122"/>
              </a:rPr>
              <a:t>(</a:t>
            </a:r>
            <a:r>
              <a:rPr lang="en-US" altLang="zh-CN" sz="4000" b="1"/>
              <a:t>n,l,m,s</a:t>
            </a:r>
            <a:r>
              <a:rPr lang="zh-CN" altLang="en-US" sz="4000" b="1">
                <a:latin typeface="宋体" panose="02010600030101010101" pitchFamily="2" charset="-122"/>
              </a:rPr>
              <a:t>)中合理的是（     ）                                                    </a:t>
            </a:r>
            <a:r>
              <a:rPr lang="en-US" altLang="zh-CN" sz="4000" b="1">
                <a:latin typeface="宋体" panose="02010600030101010101" pitchFamily="2" charset="-122"/>
              </a:rPr>
              <a:t>A</a:t>
            </a:r>
            <a:r>
              <a:rPr lang="zh-CN" altLang="en-US" sz="4000" b="1">
                <a:latin typeface="宋体" panose="02010600030101010101" pitchFamily="2" charset="-122"/>
              </a:rPr>
              <a:t>、</a:t>
            </a:r>
            <a:r>
              <a:rPr lang="en-US" altLang="zh-CN" sz="4000" b="1">
                <a:latin typeface="宋体" panose="02010600030101010101" pitchFamily="2" charset="-122"/>
              </a:rPr>
              <a:t>3,0,0,1/2     B</a:t>
            </a:r>
            <a:r>
              <a:rPr lang="zh-CN" altLang="en-US" sz="4000" b="1">
                <a:latin typeface="宋体" panose="02010600030101010101" pitchFamily="2" charset="-122"/>
              </a:rPr>
              <a:t>、</a:t>
            </a:r>
            <a:r>
              <a:rPr lang="en-US" altLang="zh-CN" sz="4000" b="1">
                <a:latin typeface="宋体" panose="02010600030101010101" pitchFamily="2" charset="-122"/>
              </a:rPr>
              <a:t>3,0,1, 1/2             C</a:t>
            </a:r>
            <a:r>
              <a:rPr lang="zh-CN" altLang="en-US" sz="4000" b="1">
                <a:latin typeface="宋体" panose="02010600030101010101" pitchFamily="2" charset="-122"/>
              </a:rPr>
              <a:t>、</a:t>
            </a:r>
            <a:r>
              <a:rPr lang="en-US" altLang="zh-CN" sz="4000" b="1">
                <a:latin typeface="宋体" panose="02010600030101010101" pitchFamily="2" charset="-122"/>
              </a:rPr>
              <a:t>3,2,0,1        D</a:t>
            </a:r>
            <a:r>
              <a:rPr lang="zh-CN" altLang="en-US" sz="4000" b="1">
                <a:latin typeface="宋体" panose="02010600030101010101" pitchFamily="2" charset="-122"/>
              </a:rPr>
              <a:t>、</a:t>
            </a:r>
            <a:r>
              <a:rPr lang="en-US" altLang="zh-CN" sz="4000" b="1">
                <a:latin typeface="宋体" panose="02010600030101010101" pitchFamily="2" charset="-122"/>
              </a:rPr>
              <a:t>3,3,1,-1/2</a:t>
            </a:r>
            <a:endParaRPr lang="en-US" altLang="zh-CN" sz="4000" b="1">
              <a:latin typeface="宋体" panose="02010600030101010101" pitchFamily="2" charset="-122"/>
            </a:endParaRPr>
          </a:p>
        </p:txBody>
      </p:sp>
      <p:sp>
        <p:nvSpPr>
          <p:cNvPr id="1049351" name="文本框 1049350"/>
          <p:cNvSpPr txBox="1"/>
          <p:nvPr/>
        </p:nvSpPr>
        <p:spPr>
          <a:xfrm>
            <a:off x="2286000" y="1066800"/>
            <a:ext cx="8382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4000" b="1">
                <a:solidFill>
                  <a:srgbClr val="FF0000"/>
                </a:solidFill>
              </a:rPr>
              <a:t>A</a:t>
            </a:r>
            <a:endParaRPr lang="en-US" altLang="zh-CN" sz="4000" b="1">
              <a:solidFill>
                <a:srgbClr val="FF0000"/>
              </a:solidFill>
            </a:endParaRPr>
          </a:p>
        </p:txBody>
      </p:sp>
      <p:sp>
        <p:nvSpPr>
          <p:cNvPr id="1049352" name="文本框 1049351"/>
          <p:cNvSpPr txBox="1"/>
          <p:nvPr/>
        </p:nvSpPr>
        <p:spPr>
          <a:xfrm>
            <a:off x="457200" y="3200400"/>
            <a:ext cx="8229600" cy="31400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4000" b="1">
                <a:latin typeface="宋体" panose="02010600030101010101" pitchFamily="2" charset="-122"/>
              </a:rPr>
              <a:t>波函数可以表示为</a:t>
            </a:r>
            <a:r>
              <a:rPr lang="en-US" altLang="zh-CN" sz="4000" b="1">
                <a:latin typeface="宋体" panose="02010600030101010101" pitchFamily="2" charset="-122"/>
                <a:sym typeface="Symbol" panose="05050102010706020507" pitchFamily="18" charset="2"/>
              </a:rPr>
              <a:t>(r, , ) =R(r)Y(, ),</a:t>
            </a:r>
            <a:r>
              <a:rPr lang="zh-CN" altLang="en-US" sz="4000" b="1">
                <a:latin typeface="宋体" panose="02010600030101010101" pitchFamily="2" charset="-122"/>
                <a:sym typeface="Symbol" panose="05050102010706020507" pitchFamily="18" charset="2"/>
              </a:rPr>
              <a:t>其中</a:t>
            </a:r>
            <a:r>
              <a:rPr lang="en-US" altLang="zh-CN" sz="4000" b="1">
                <a:latin typeface="宋体" panose="02010600030101010101" pitchFamily="2" charset="-122"/>
                <a:sym typeface="Symbol" panose="05050102010706020507" pitchFamily="18" charset="2"/>
              </a:rPr>
              <a:t>Y(, )</a:t>
            </a:r>
            <a:r>
              <a:rPr lang="zh-CN" altLang="en-US" sz="4000" b="1">
                <a:latin typeface="宋体" panose="02010600030101010101" pitchFamily="2" charset="-122"/>
                <a:sym typeface="Symbol" panose="05050102010706020507" pitchFamily="18" charset="2"/>
              </a:rPr>
              <a:t>称为</a:t>
            </a:r>
            <a:r>
              <a:rPr lang="en-US" altLang="zh-CN" sz="4000" b="1">
                <a:latin typeface="宋体" panose="02010600030101010101" pitchFamily="2" charset="-122"/>
                <a:sym typeface="Symbol" panose="05050102010706020507" pitchFamily="18" charset="2"/>
              </a:rPr>
              <a:t>__________,</a:t>
            </a:r>
            <a:r>
              <a:rPr lang="zh-CN" altLang="en-US" sz="4000" b="1">
                <a:latin typeface="宋体" panose="02010600030101010101" pitchFamily="2" charset="-122"/>
                <a:sym typeface="Symbol" panose="05050102010706020507" pitchFamily="18" charset="2"/>
              </a:rPr>
              <a:t>它与量子数</a:t>
            </a:r>
            <a:r>
              <a:rPr lang="en-US" altLang="zh-CN" sz="4000" b="1">
                <a:latin typeface="宋体" panose="02010600030101010101" pitchFamily="2" charset="-122"/>
                <a:sym typeface="Symbol" panose="05050102010706020507" pitchFamily="18" charset="2"/>
              </a:rPr>
              <a:t>_</a:t>
            </a:r>
            <a:r>
              <a:rPr lang="en-US" altLang="zh-CN" sz="4000" b="1" i="1">
                <a:latin typeface="宋体" panose="02010600030101010101" pitchFamily="2" charset="-122"/>
                <a:sym typeface="Symbol" panose="05050102010706020507" pitchFamily="18" charset="2"/>
              </a:rPr>
              <a:t>_</a:t>
            </a:r>
            <a:r>
              <a:rPr lang="zh-CN" altLang="en-US" sz="4000" b="1">
                <a:latin typeface="宋体" panose="02010600030101010101" pitchFamily="2" charset="-122"/>
                <a:sym typeface="Symbol" panose="05050102010706020507" pitchFamily="18" charset="2"/>
              </a:rPr>
              <a:t>____有关。 </a:t>
            </a:r>
            <a:r>
              <a:rPr lang="en-US" altLang="zh-CN" sz="4000" b="1">
                <a:latin typeface="宋体" panose="02010600030101010101" pitchFamily="2" charset="-122"/>
                <a:sym typeface="Symbol" panose="05050102010706020507" pitchFamily="18" charset="2"/>
              </a:rPr>
              <a:t>R(r) </a:t>
            </a:r>
            <a:r>
              <a:rPr lang="zh-CN" altLang="en-US" sz="4000" b="1">
                <a:latin typeface="宋体" panose="02010600030101010101" pitchFamily="2" charset="-122"/>
                <a:sym typeface="Symbol" panose="05050102010706020507" pitchFamily="18" charset="2"/>
              </a:rPr>
              <a:t>称为</a:t>
            </a:r>
            <a:r>
              <a:rPr lang="en-US" altLang="zh-CN" sz="4000" b="1">
                <a:latin typeface="宋体" panose="02010600030101010101" pitchFamily="2" charset="-122"/>
                <a:sym typeface="Symbol" panose="05050102010706020507" pitchFamily="18" charset="2"/>
              </a:rPr>
              <a:t>__________,</a:t>
            </a:r>
            <a:r>
              <a:rPr lang="zh-CN" altLang="en-US" sz="4000" b="1">
                <a:latin typeface="宋体" panose="02010600030101010101" pitchFamily="2" charset="-122"/>
                <a:sym typeface="Symbol" panose="05050102010706020507" pitchFamily="18" charset="2"/>
              </a:rPr>
              <a:t>它与量子数</a:t>
            </a:r>
            <a:r>
              <a:rPr lang="en-US" altLang="zh-CN" sz="4000" b="1">
                <a:latin typeface="宋体" panose="02010600030101010101" pitchFamily="2" charset="-122"/>
                <a:sym typeface="Symbol" panose="05050102010706020507" pitchFamily="18" charset="2"/>
              </a:rPr>
              <a:t>______</a:t>
            </a:r>
            <a:r>
              <a:rPr lang="zh-CN" altLang="en-US" sz="4000" b="1">
                <a:latin typeface="宋体" panose="02010600030101010101" pitchFamily="2" charset="-122"/>
                <a:sym typeface="Symbol" panose="05050102010706020507" pitchFamily="18" charset="2"/>
              </a:rPr>
              <a:t>有关。</a:t>
            </a:r>
            <a:endParaRPr lang="zh-CN" altLang="en-US" sz="4000" b="1">
              <a:latin typeface="宋体" panose="02010600030101010101" pitchFamily="2" charset="-122"/>
              <a:sym typeface="Symbol" panose="05050102010706020507" pitchFamily="18" charset="2"/>
            </a:endParaRPr>
          </a:p>
        </p:txBody>
      </p:sp>
      <p:sp>
        <p:nvSpPr>
          <p:cNvPr id="1049353" name="文本框 1049352"/>
          <p:cNvSpPr txBox="1"/>
          <p:nvPr/>
        </p:nvSpPr>
        <p:spPr>
          <a:xfrm>
            <a:off x="468312" y="4343400"/>
            <a:ext cx="28194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4000" b="1">
                <a:solidFill>
                  <a:srgbClr val="FF0000"/>
                </a:solidFill>
                <a:latin typeface="宋体" panose="02010600030101010101" pitchFamily="2" charset="-122"/>
              </a:rPr>
              <a:t>角度波函数</a:t>
            </a:r>
            <a:endParaRPr lang="zh-CN" altLang="en-US" sz="4000" b="1">
              <a:solidFill>
                <a:srgbClr val="FF0000"/>
              </a:solidFill>
              <a:latin typeface="宋体" panose="02010600030101010101" pitchFamily="2" charset="-122"/>
            </a:endParaRPr>
          </a:p>
        </p:txBody>
      </p:sp>
      <p:sp>
        <p:nvSpPr>
          <p:cNvPr id="1049354" name="文本框 1049353"/>
          <p:cNvSpPr txBox="1"/>
          <p:nvPr/>
        </p:nvSpPr>
        <p:spPr>
          <a:xfrm>
            <a:off x="6156325" y="4383087"/>
            <a:ext cx="14478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4000" b="1" i="1">
                <a:solidFill>
                  <a:srgbClr val="FF0000"/>
                </a:solidFill>
              </a:rPr>
              <a:t>l</a:t>
            </a:r>
            <a:r>
              <a:rPr lang="zh-CN" altLang="en-US" sz="4000" b="1">
                <a:solidFill>
                  <a:srgbClr val="FF0000"/>
                </a:solidFill>
              </a:rPr>
              <a:t>，</a:t>
            </a:r>
            <a:r>
              <a:rPr lang="en-US" altLang="zh-CN" sz="4000" b="1">
                <a:solidFill>
                  <a:srgbClr val="FF0000"/>
                </a:solidFill>
              </a:rPr>
              <a:t>m</a:t>
            </a:r>
            <a:endParaRPr lang="en-US" altLang="zh-CN" sz="4000" b="1">
              <a:solidFill>
                <a:srgbClr val="FF0000"/>
              </a:solidFill>
            </a:endParaRPr>
          </a:p>
        </p:txBody>
      </p:sp>
      <p:sp>
        <p:nvSpPr>
          <p:cNvPr id="1049355" name="文本框 1049354"/>
          <p:cNvSpPr txBox="1"/>
          <p:nvPr/>
        </p:nvSpPr>
        <p:spPr>
          <a:xfrm>
            <a:off x="2747962" y="4953000"/>
            <a:ext cx="28194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zh-CN" altLang="en-US" sz="4000" b="1">
                <a:solidFill>
                  <a:srgbClr val="FF0000"/>
                </a:solidFill>
                <a:latin typeface="宋体" panose="02010600030101010101" pitchFamily="2" charset="-122"/>
              </a:rPr>
              <a:t>径向波函数</a:t>
            </a:r>
            <a:endParaRPr lang="zh-CN" altLang="en-US" sz="4000" b="1">
              <a:solidFill>
                <a:srgbClr val="FF0000"/>
              </a:solidFill>
              <a:latin typeface="宋体" panose="02010600030101010101" pitchFamily="2" charset="-122"/>
            </a:endParaRPr>
          </a:p>
        </p:txBody>
      </p:sp>
      <p:sp>
        <p:nvSpPr>
          <p:cNvPr id="1049356" name="文本框 1049355"/>
          <p:cNvSpPr txBox="1"/>
          <p:nvPr/>
        </p:nvSpPr>
        <p:spPr>
          <a:xfrm>
            <a:off x="755650" y="5562600"/>
            <a:ext cx="17526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50000"/>
              </a:spcBef>
              <a:buFontTx/>
              <a:buNone/>
            </a:pPr>
            <a:r>
              <a:rPr lang="en-US" altLang="zh-CN" sz="4000" b="1">
                <a:solidFill>
                  <a:srgbClr val="FF0000"/>
                </a:solidFill>
              </a:rPr>
              <a:t>n</a:t>
            </a:r>
            <a:r>
              <a:rPr lang="zh-CN" altLang="en-US" sz="4000" b="1">
                <a:solidFill>
                  <a:srgbClr val="FF0000"/>
                </a:solidFill>
              </a:rPr>
              <a:t>、</a:t>
            </a:r>
            <a:r>
              <a:rPr lang="en-US" altLang="zh-CN" sz="4000" b="1" i="1">
                <a:solidFill>
                  <a:srgbClr val="FF0000"/>
                </a:solidFill>
              </a:rPr>
              <a:t>l</a:t>
            </a:r>
            <a:endParaRPr lang="en-US" altLang="zh-CN" sz="4000" b="1" i="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3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3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3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3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3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3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51" grpId="0"/>
      <p:bldP spid="1049352" grpId="0"/>
      <p:bldP spid="1049353" grpId="0"/>
      <p:bldP spid="1049354" grpId="0"/>
      <p:bldP spid="1049355" grpId="0"/>
      <p:bldP spid="1049356"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223" name=""/>
        <p:cNvGrpSpPr/>
        <p:nvPr/>
      </p:nvGrpSpPr>
      <p:grpSpPr>
        <a:xfrm rot="0">
          <a:off x="0" y="0"/>
          <a:ext cx="0" cy="0"/>
          <a:chOff x="0" y="0"/>
          <a:chExt cx="0" cy="0"/>
        </a:xfrm>
      </p:grpSpPr>
      <p:sp>
        <p:nvSpPr>
          <p:cNvPr id="1049357" name="文本框 1049356"/>
          <p:cNvSpPr txBox="1"/>
          <p:nvPr/>
        </p:nvSpPr>
        <p:spPr>
          <a:xfrm>
            <a:off x="36512" y="641350"/>
            <a:ext cx="9144000" cy="16160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4000" b="1"/>
              <a:t>下列电子钻穿能力最强的是（       ）</a:t>
            </a:r>
            <a:endParaRPr lang="zh-CN" altLang="en-US" sz="4000" b="1"/>
          </a:p>
          <a:p>
            <a:pPr marL="0" lvl="0" indent="0">
              <a:spcBef>
                <a:spcPct val="50000"/>
              </a:spcBef>
              <a:buFontTx/>
              <a:buNone/>
            </a:pPr>
            <a:r>
              <a:rPr lang="en-US" altLang="zh-CN" sz="4000" b="1"/>
              <a:t>A</a:t>
            </a:r>
            <a:r>
              <a:rPr lang="zh-CN" altLang="en-US" sz="4000" b="1"/>
              <a:t>、</a:t>
            </a:r>
            <a:r>
              <a:rPr lang="en-US" altLang="zh-CN" sz="4000" b="1"/>
              <a:t>4s   B</a:t>
            </a:r>
            <a:r>
              <a:rPr lang="zh-CN" altLang="en-US" sz="4000" b="1"/>
              <a:t>、</a:t>
            </a:r>
            <a:r>
              <a:rPr lang="en-US" altLang="zh-CN" sz="4000" b="1"/>
              <a:t>4p   C</a:t>
            </a:r>
            <a:r>
              <a:rPr lang="zh-CN" altLang="en-US" sz="4000" b="1"/>
              <a:t>、</a:t>
            </a:r>
            <a:r>
              <a:rPr lang="en-US" altLang="zh-CN" sz="4000" b="1"/>
              <a:t>4d   D</a:t>
            </a:r>
            <a:r>
              <a:rPr lang="zh-CN" altLang="en-US" sz="4000" b="1"/>
              <a:t>、</a:t>
            </a:r>
            <a:r>
              <a:rPr lang="en-US" altLang="zh-CN" sz="4000" b="1"/>
              <a:t>4f</a:t>
            </a:r>
            <a:endParaRPr lang="en-US" altLang="zh-CN" sz="4000" b="1"/>
          </a:p>
        </p:txBody>
      </p:sp>
      <p:sp>
        <p:nvSpPr>
          <p:cNvPr id="1049358" name="文本框 1049357"/>
          <p:cNvSpPr txBox="1"/>
          <p:nvPr/>
        </p:nvSpPr>
        <p:spPr>
          <a:xfrm>
            <a:off x="6818312" y="565150"/>
            <a:ext cx="6858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solidFill>
                  <a:srgbClr val="FF0000"/>
                </a:solidFill>
              </a:rPr>
              <a:t>A</a:t>
            </a:r>
            <a:endParaRPr lang="en-US" altLang="zh-CN" sz="4000" b="1">
              <a:solidFill>
                <a:srgbClr val="FF0000"/>
              </a:solidFill>
            </a:endParaRPr>
          </a:p>
        </p:txBody>
      </p:sp>
      <p:sp>
        <p:nvSpPr>
          <p:cNvPr id="1049359" name="文本框 1049358"/>
          <p:cNvSpPr txBox="1"/>
          <p:nvPr/>
        </p:nvSpPr>
        <p:spPr>
          <a:xfrm>
            <a:off x="7961312" y="1936750"/>
            <a:ext cx="12192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4000" b="1"/>
              <a:t>峰数</a:t>
            </a:r>
            <a:endParaRPr lang="zh-CN" altLang="en-US" sz="4000" b="1"/>
          </a:p>
        </p:txBody>
      </p:sp>
      <p:sp>
        <p:nvSpPr>
          <p:cNvPr id="1049360" name="文本框 1049359"/>
          <p:cNvSpPr txBox="1"/>
          <p:nvPr/>
        </p:nvSpPr>
        <p:spPr>
          <a:xfrm>
            <a:off x="950912" y="2089150"/>
            <a:ext cx="6858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4</a:t>
            </a:r>
            <a:endParaRPr lang="en-US" altLang="zh-CN" sz="4000" b="1"/>
          </a:p>
        </p:txBody>
      </p:sp>
      <p:sp>
        <p:nvSpPr>
          <p:cNvPr id="1049361" name="文本框 1049360"/>
          <p:cNvSpPr txBox="1"/>
          <p:nvPr/>
        </p:nvSpPr>
        <p:spPr>
          <a:xfrm>
            <a:off x="2703512" y="2089150"/>
            <a:ext cx="6858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3</a:t>
            </a:r>
            <a:endParaRPr lang="en-US" altLang="zh-CN" sz="4000" b="1"/>
          </a:p>
        </p:txBody>
      </p:sp>
      <p:sp>
        <p:nvSpPr>
          <p:cNvPr id="1049362" name="文本框 1049361"/>
          <p:cNvSpPr txBox="1"/>
          <p:nvPr/>
        </p:nvSpPr>
        <p:spPr>
          <a:xfrm>
            <a:off x="4379912" y="2089150"/>
            <a:ext cx="6858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2</a:t>
            </a:r>
            <a:endParaRPr lang="en-US" altLang="zh-CN" sz="4000" b="1"/>
          </a:p>
        </p:txBody>
      </p:sp>
      <p:sp>
        <p:nvSpPr>
          <p:cNvPr id="1049363" name="文本框 1049362"/>
          <p:cNvSpPr txBox="1"/>
          <p:nvPr/>
        </p:nvSpPr>
        <p:spPr>
          <a:xfrm>
            <a:off x="6056312" y="2089150"/>
            <a:ext cx="6858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1</a:t>
            </a:r>
            <a:endParaRPr lang="en-US" altLang="zh-CN" sz="4000" b="1"/>
          </a:p>
        </p:txBody>
      </p:sp>
      <p:sp>
        <p:nvSpPr>
          <p:cNvPr id="1049364" name="文本框 1049363"/>
          <p:cNvSpPr txBox="1"/>
          <p:nvPr/>
        </p:nvSpPr>
        <p:spPr>
          <a:xfrm>
            <a:off x="468312" y="2997200"/>
            <a:ext cx="8229600" cy="13112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n</a:t>
            </a:r>
            <a:r>
              <a:rPr lang="zh-CN" altLang="en-US" sz="4000" b="1"/>
              <a:t>和</a:t>
            </a:r>
            <a:r>
              <a:rPr lang="en-US" altLang="zh-CN" sz="4000" b="1" i="1"/>
              <a:t>l</a:t>
            </a:r>
            <a:r>
              <a:rPr lang="zh-CN" altLang="en-US" sz="4000" b="1"/>
              <a:t>相同，而</a:t>
            </a:r>
            <a:r>
              <a:rPr lang="en-US" altLang="zh-CN" sz="4000" b="1"/>
              <a:t>m</a:t>
            </a:r>
            <a:r>
              <a:rPr lang="zh-CN" altLang="en-US" sz="4000" b="1"/>
              <a:t>不同的原子轨道称为</a:t>
            </a:r>
            <a:r>
              <a:rPr lang="en-US" altLang="zh-CN" sz="4000" b="1"/>
              <a:t>____</a:t>
            </a:r>
            <a:r>
              <a:rPr lang="zh-CN" altLang="en-US" sz="4000" b="1"/>
              <a:t>轨道。</a:t>
            </a:r>
            <a:endParaRPr lang="zh-CN" altLang="en-US" sz="4000" b="1"/>
          </a:p>
        </p:txBody>
      </p:sp>
      <p:sp>
        <p:nvSpPr>
          <p:cNvPr id="1049365" name="文本框 1049364"/>
          <p:cNvSpPr txBox="1"/>
          <p:nvPr/>
        </p:nvSpPr>
        <p:spPr>
          <a:xfrm>
            <a:off x="539750" y="3519487"/>
            <a:ext cx="1303337"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4000" b="1">
                <a:solidFill>
                  <a:srgbClr val="FF0000"/>
                </a:solidFill>
              </a:rPr>
              <a:t>等价</a:t>
            </a:r>
            <a:endParaRPr lang="zh-CN" altLang="en-US" sz="40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3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3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3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3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36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3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3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58" grpId="0"/>
      <p:bldP spid="1049359" grpId="0"/>
      <p:bldP spid="1049360" grpId="0"/>
      <p:bldP spid="1049361" grpId="0"/>
      <p:bldP spid="1049362" grpId="0"/>
      <p:bldP spid="1049363" grpId="0"/>
      <p:bldP spid="1049364" grpId="0"/>
      <p:bldP spid="104936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rot="0">
          <a:off x="0" y="0"/>
          <a:ext cx="0" cy="0"/>
          <a:chOff x="0" y="0"/>
          <a:chExt cx="0" cy="0"/>
        </a:xfrm>
      </p:grpSpPr>
      <p:sp>
        <p:nvSpPr>
          <p:cNvPr id="1048629" name="文本框 1048628"/>
          <p:cNvSpPr txBox="1"/>
          <p:nvPr/>
        </p:nvSpPr>
        <p:spPr>
          <a:xfrm>
            <a:off x="125412" y="363537"/>
            <a:ext cx="8893175" cy="116998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2800" b="1">
                <a:ea typeface="黑体" panose="02010609060101010101" pitchFamily="49" charset="-122"/>
              </a:rPr>
              <a:t>5. 1926</a:t>
            </a:r>
            <a:r>
              <a:rPr lang="zh-CN" altLang="en-US" sz="2800" b="1">
                <a:ea typeface="黑体" panose="02010609060101010101" pitchFamily="49" charset="-122"/>
              </a:rPr>
              <a:t>年</a:t>
            </a:r>
            <a:r>
              <a:rPr lang="en-US" altLang="zh-CN" sz="2800" b="1">
                <a:ea typeface="黑体" panose="02010609060101010101" pitchFamily="49" charset="-122"/>
              </a:rPr>
              <a:t>,</a:t>
            </a:r>
            <a:r>
              <a:rPr lang="zh-CN" altLang="en-US" sz="2800" b="1">
                <a:ea typeface="黑体" panose="02010609060101010101" pitchFamily="49" charset="-122"/>
              </a:rPr>
              <a:t>薛定谔</a:t>
            </a:r>
            <a:r>
              <a:rPr lang="en-US" altLang="zh-CN" sz="2800" b="1">
                <a:ea typeface="黑体" panose="02010609060101010101" pitchFamily="49" charset="-122"/>
              </a:rPr>
              <a:t>(</a:t>
            </a:r>
            <a:r>
              <a:rPr lang="zh-CN" altLang="en-US" sz="2800" b="1">
                <a:ea typeface="黑体" panose="02010609060101010101" pitchFamily="49" charset="-122"/>
              </a:rPr>
              <a:t>奥地利</a:t>
            </a:r>
            <a:r>
              <a:rPr lang="en-US" altLang="zh-CN" sz="2800" b="1">
                <a:ea typeface="黑体" panose="02010609060101010101" pitchFamily="49" charset="-122"/>
              </a:rPr>
              <a:t>)</a:t>
            </a:r>
            <a:r>
              <a:rPr lang="zh-CN" altLang="en-US" sz="2800" b="1">
                <a:ea typeface="黑体" panose="02010609060101010101" pitchFamily="49" charset="-122"/>
              </a:rPr>
              <a:t>借鉴光的波动方程建立了描述  </a:t>
            </a:r>
            <a:endParaRPr lang="zh-CN" altLang="en-US" sz="2800" b="1">
              <a:ea typeface="黑体" panose="02010609060101010101" pitchFamily="49" charset="-122"/>
            </a:endParaRPr>
          </a:p>
          <a:p>
            <a:pPr marL="0" lvl="0" indent="0">
              <a:spcBef>
                <a:spcPct val="50000"/>
              </a:spcBef>
              <a:buFontTx/>
              <a:buNone/>
            </a:pPr>
            <a:r>
              <a:rPr lang="en-US" altLang="zh-CN" sz="2800" b="1">
                <a:ea typeface="黑体" panose="02010609060101010101" pitchFamily="49" charset="-122"/>
              </a:rPr>
              <a:t>     </a:t>
            </a:r>
            <a:r>
              <a:rPr lang="zh-CN" altLang="en-US" sz="2800" b="1">
                <a:ea typeface="黑体" panose="02010609060101010101" pitchFamily="49" charset="-122"/>
              </a:rPr>
              <a:t>电子运动状态的薛定谔方程</a:t>
            </a:r>
            <a:r>
              <a:rPr lang="en-US" altLang="zh-CN" sz="2800" b="1">
                <a:ea typeface="黑体" panose="02010609060101010101" pitchFamily="49" charset="-122"/>
              </a:rPr>
              <a:t>.</a:t>
            </a:r>
            <a:endParaRPr lang="en-US" altLang="zh-CN" sz="2800" b="1">
              <a:ea typeface="黑体" panose="02010609060101010101" pitchFamily="49" charset="-122"/>
            </a:endParaRPr>
          </a:p>
        </p:txBody>
      </p:sp>
      <p:sp>
        <p:nvSpPr>
          <p:cNvPr id="1048630" name="矩形 1048629"/>
          <p:cNvSpPr/>
          <p:nvPr/>
        </p:nvSpPr>
        <p:spPr>
          <a:xfrm>
            <a:off x="827087" y="5815012"/>
            <a:ext cx="2127250" cy="708025"/>
          </a:xfrm>
          <a:prstGeom prst="rect">
            <a:avLst/>
          </a:prstGeom>
          <a:noFill/>
          <a:ln>
            <a:noFill/>
          </a:ln>
        </p:spPr>
        <p:txBody>
          <a:bodyPr vert="horz" wrap="none" lIns="91440" tIns="45720" rIns="91440" bIns="45720" anchor="ctr">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eaLnBrk="1" latinLnBrk="1" hangingPunct="1">
              <a:spcBef>
                <a:spcPct val="0"/>
              </a:spcBef>
              <a:buFontTx/>
              <a:buNone/>
            </a:pPr>
            <a:r>
              <a:rPr lang="en-US" altLang="zh-CN" sz="2000"/>
              <a:t>Erwin Schrodinger</a:t>
            </a:r>
            <a:endParaRPr lang="en-US" altLang="zh-CN" sz="2000"/>
          </a:p>
          <a:p>
            <a:pPr marL="0" lvl="0" indent="0" eaLnBrk="1" latinLnBrk="1" hangingPunct="1">
              <a:spcBef>
                <a:spcPct val="0"/>
              </a:spcBef>
              <a:buFontTx/>
              <a:buNone/>
            </a:pPr>
            <a:r>
              <a:rPr lang="en-US" altLang="zh-CN" sz="2000"/>
              <a:t> (1887-1961)</a:t>
            </a:r>
            <a:r>
              <a:rPr lang="en-US" altLang="zh-CN" sz="2000">
                <a:latin typeface="Arial" panose="020B0604020202020204" pitchFamily="34" charset="0"/>
              </a:rPr>
              <a:t> </a:t>
            </a:r>
            <a:endParaRPr lang="en-US" altLang="zh-CN" sz="2000">
              <a:latin typeface="Arial" panose="020B0604020202020204" pitchFamily="34" charset="0"/>
            </a:endParaRPr>
          </a:p>
        </p:txBody>
      </p:sp>
      <p:pic>
        <p:nvPicPr>
          <p:cNvPr id="2097167" name="图片 2097166"/>
          <p:cNvPicPr/>
          <p:nvPr/>
        </p:nvPicPr>
        <p:blipFill>
          <a:blip r:embed="rId1"/>
          <a:srcRect/>
          <a:stretch>
            <a:fillRect/>
          </a:stretch>
        </p:blipFill>
        <p:spPr>
          <a:xfrm>
            <a:off x="541337" y="2019300"/>
            <a:ext cx="2808287" cy="3184525"/>
          </a:xfrm>
          <a:prstGeom prst="rect">
            <a:avLst/>
          </a:prstGeom>
          <a:solidFill>
            <a:schemeClr val="lt1"/>
          </a:solidFill>
          <a:ln>
            <a:noFill/>
          </a:ln>
          <a:effectLst>
            <a:outerShdw dist="107763" dir="2699999" algn="ctr">
              <a:schemeClr val="dk2">
                <a:alpha val="100000"/>
              </a:schemeClr>
            </a:outerShdw>
          </a:effectLst>
        </p:spPr>
      </p:pic>
      <p:pic>
        <p:nvPicPr>
          <p:cNvPr id="2097168" name="图片 2097167"/>
          <p:cNvPicPr/>
          <p:nvPr/>
        </p:nvPicPr>
        <p:blipFill>
          <a:blip r:embed="rId2"/>
          <a:srcRect/>
          <a:stretch>
            <a:fillRect/>
          </a:stretch>
        </p:blipFill>
        <p:spPr>
          <a:xfrm>
            <a:off x="3886200" y="2032000"/>
            <a:ext cx="4391025" cy="3413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86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224" name=""/>
        <p:cNvGrpSpPr/>
        <p:nvPr/>
      </p:nvGrpSpPr>
      <p:grpSpPr>
        <a:xfrm rot="0">
          <a:off x="0" y="0"/>
          <a:ext cx="0" cy="0"/>
          <a:chOff x="0" y="0"/>
          <a:chExt cx="0" cy="0"/>
        </a:xfrm>
      </p:grpSpPr>
      <p:sp>
        <p:nvSpPr>
          <p:cNvPr id="1049366" name="文本框 1049365"/>
          <p:cNvSpPr txBox="1"/>
          <p:nvPr/>
        </p:nvSpPr>
        <p:spPr>
          <a:xfrm>
            <a:off x="0" y="0"/>
            <a:ext cx="9144000" cy="25304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a:spcBef>
                <a:spcPct val="0"/>
              </a:spcBef>
              <a:buFontTx/>
              <a:buNone/>
            </a:pPr>
            <a:r>
              <a:rPr lang="zh-CN" altLang="en-US" sz="4000" b="1"/>
              <a:t>在多电子原子中，具有下列各组量子数的电子中能量最高的是（     ）</a:t>
            </a:r>
            <a:endParaRPr lang="zh-CN" altLang="en-US" sz="4000" b="1"/>
          </a:p>
          <a:p>
            <a:pPr marL="0" lvl="0" indent="0" algn="just">
              <a:spcBef>
                <a:spcPct val="0"/>
              </a:spcBef>
              <a:buFontTx/>
              <a:buNone/>
            </a:pPr>
            <a:r>
              <a:rPr lang="zh-CN" altLang="en-US" sz="4000" b="1"/>
              <a:t>  </a:t>
            </a:r>
            <a:r>
              <a:rPr lang="en-US" altLang="zh-CN" sz="4000" b="1"/>
              <a:t>A. 3</a:t>
            </a:r>
            <a:r>
              <a:rPr lang="zh-CN" altLang="en-US" sz="4000" b="1"/>
              <a:t>，</a:t>
            </a:r>
            <a:r>
              <a:rPr lang="en-US" altLang="zh-CN" sz="4000" b="1"/>
              <a:t>2</a:t>
            </a:r>
            <a:r>
              <a:rPr lang="zh-CN" altLang="en-US" sz="4000" b="1"/>
              <a:t>，</a:t>
            </a:r>
            <a:r>
              <a:rPr lang="en-US" altLang="zh-CN" sz="4000" b="1"/>
              <a:t>1</a:t>
            </a:r>
            <a:r>
              <a:rPr lang="zh-CN" altLang="en-US" sz="4000" b="1"/>
              <a:t>，</a:t>
            </a:r>
            <a:r>
              <a:rPr lang="en-US" altLang="zh-CN" sz="4000" b="1"/>
              <a:t>+1/2       B. 3</a:t>
            </a:r>
            <a:r>
              <a:rPr lang="zh-CN" altLang="en-US" sz="4000" b="1"/>
              <a:t>，</a:t>
            </a:r>
            <a:r>
              <a:rPr lang="en-US" altLang="zh-CN" sz="4000" b="1"/>
              <a:t>1</a:t>
            </a:r>
            <a:r>
              <a:rPr lang="zh-CN" altLang="en-US" sz="4000" b="1"/>
              <a:t>，</a:t>
            </a:r>
            <a:r>
              <a:rPr lang="en-US" altLang="zh-CN" sz="4000" b="1"/>
              <a:t>0</a:t>
            </a:r>
            <a:r>
              <a:rPr lang="zh-CN" altLang="en-US" sz="4000" b="1"/>
              <a:t>，</a:t>
            </a:r>
            <a:r>
              <a:rPr lang="en-US" altLang="zh-CN" sz="4000" b="1"/>
              <a:t>+1/2</a:t>
            </a:r>
            <a:endParaRPr lang="en-US" altLang="zh-CN" sz="4000" b="1"/>
          </a:p>
          <a:p>
            <a:pPr marL="0" lvl="0" indent="0" algn="just">
              <a:spcBef>
                <a:spcPct val="0"/>
              </a:spcBef>
              <a:buFontTx/>
              <a:buNone/>
            </a:pPr>
            <a:r>
              <a:rPr lang="en-US" altLang="zh-CN" sz="4000" b="1"/>
              <a:t>  C. 3</a:t>
            </a:r>
            <a:r>
              <a:rPr lang="zh-CN" altLang="en-US" sz="4000" b="1"/>
              <a:t>，</a:t>
            </a:r>
            <a:r>
              <a:rPr lang="en-US" altLang="zh-CN" sz="4000" b="1"/>
              <a:t>1</a:t>
            </a:r>
            <a:r>
              <a:rPr lang="zh-CN" altLang="en-US" sz="4000" b="1"/>
              <a:t>，</a:t>
            </a:r>
            <a:r>
              <a:rPr lang="en-US" altLang="zh-CN" sz="4000" b="1"/>
              <a:t>-1</a:t>
            </a:r>
            <a:r>
              <a:rPr lang="zh-CN" altLang="en-US" sz="4000" b="1"/>
              <a:t>，</a:t>
            </a:r>
            <a:r>
              <a:rPr lang="en-US" altLang="zh-CN" sz="4000" b="1"/>
              <a:t>+1/2      D. 3</a:t>
            </a:r>
            <a:r>
              <a:rPr lang="zh-CN" altLang="en-US" sz="4000" b="1"/>
              <a:t>，</a:t>
            </a:r>
            <a:r>
              <a:rPr lang="en-US" altLang="zh-CN" sz="4000" b="1"/>
              <a:t>1</a:t>
            </a:r>
            <a:r>
              <a:rPr lang="zh-CN" altLang="en-US" sz="4000" b="1"/>
              <a:t>，</a:t>
            </a:r>
            <a:r>
              <a:rPr lang="en-US" altLang="zh-CN" sz="4000" b="1"/>
              <a:t>1</a:t>
            </a:r>
            <a:r>
              <a:rPr lang="zh-CN" altLang="en-US" sz="4000" b="1"/>
              <a:t>，</a:t>
            </a:r>
            <a:r>
              <a:rPr lang="en-US" altLang="zh-CN" sz="4000" b="1"/>
              <a:t>+1/2</a:t>
            </a:r>
            <a:endParaRPr lang="en-US" altLang="zh-CN" sz="4000" b="1"/>
          </a:p>
        </p:txBody>
      </p:sp>
      <p:sp>
        <p:nvSpPr>
          <p:cNvPr id="1049367" name="文本框 1049366"/>
          <p:cNvSpPr txBox="1"/>
          <p:nvPr/>
        </p:nvSpPr>
        <p:spPr>
          <a:xfrm>
            <a:off x="5638800" y="533400"/>
            <a:ext cx="7620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solidFill>
                  <a:srgbClr val="FF0000"/>
                </a:solidFill>
              </a:rPr>
              <a:t>A</a:t>
            </a:r>
            <a:endParaRPr lang="en-US" altLang="zh-CN" sz="4000" b="1">
              <a:solidFill>
                <a:srgbClr val="FF0000"/>
              </a:solidFill>
            </a:endParaRPr>
          </a:p>
        </p:txBody>
      </p:sp>
      <p:sp>
        <p:nvSpPr>
          <p:cNvPr id="1049368" name="文本框 1049367"/>
          <p:cNvSpPr txBox="1"/>
          <p:nvPr/>
        </p:nvSpPr>
        <p:spPr>
          <a:xfrm>
            <a:off x="395287" y="3643312"/>
            <a:ext cx="8534400" cy="13112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4000" b="1"/>
              <a:t>主量子数</a:t>
            </a:r>
            <a:r>
              <a:rPr lang="en-US" altLang="zh-CN" sz="4000" b="1"/>
              <a:t>n</a:t>
            </a:r>
            <a:r>
              <a:rPr lang="zh-CN" altLang="en-US" sz="4000" b="1"/>
              <a:t>相同的原子轨道属于同一能级组。（    ）</a:t>
            </a:r>
            <a:endParaRPr lang="zh-CN" altLang="en-US" sz="4000" b="1"/>
          </a:p>
        </p:txBody>
      </p:sp>
      <p:sp>
        <p:nvSpPr>
          <p:cNvPr id="1049369" name="矩形 1049368"/>
          <p:cNvSpPr/>
          <p:nvPr/>
        </p:nvSpPr>
        <p:spPr>
          <a:xfrm>
            <a:off x="3062287" y="4176712"/>
            <a:ext cx="463550" cy="7016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4000" b="1">
                <a:sym typeface="Symbol" panose="05050102010706020507" pitchFamily="18" charset="2"/>
              </a:rPr>
              <a:t></a:t>
            </a:r>
            <a:endParaRPr lang="zh-CN" altLang="en-US" sz="4000" b="1">
              <a:sym typeface="Symbol" panose="05050102010706020507" pitchFamily="18" charset="2"/>
            </a:endParaRPr>
          </a:p>
        </p:txBody>
      </p:sp>
      <p:sp>
        <p:nvSpPr>
          <p:cNvPr id="1049370" name="矩形 1049369"/>
          <p:cNvSpPr/>
          <p:nvPr/>
        </p:nvSpPr>
        <p:spPr>
          <a:xfrm>
            <a:off x="3976687" y="4557712"/>
            <a:ext cx="636587" cy="7016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sz="4000" b="1">
                <a:sym typeface="Symbol" panose="05050102010706020507" pitchFamily="18" charset="2"/>
              </a:rPr>
              <a:t>3s</a:t>
            </a:r>
            <a:endParaRPr lang="en-US" altLang="zh-CN" sz="4000" b="1">
              <a:sym typeface="Symbol" panose="05050102010706020507" pitchFamily="18" charset="2"/>
            </a:endParaRPr>
          </a:p>
        </p:txBody>
      </p:sp>
      <p:sp>
        <p:nvSpPr>
          <p:cNvPr id="1049371" name="矩形 1049370"/>
          <p:cNvSpPr/>
          <p:nvPr/>
        </p:nvSpPr>
        <p:spPr>
          <a:xfrm>
            <a:off x="3900487" y="5319712"/>
            <a:ext cx="720725" cy="7016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sz="4000" b="1">
                <a:sym typeface="Symbol" panose="05050102010706020507" pitchFamily="18" charset="2"/>
              </a:rPr>
              <a:t>3d</a:t>
            </a:r>
            <a:endParaRPr lang="en-US" altLang="zh-CN" sz="4000" b="1">
              <a:sym typeface="Symbol" panose="05050102010706020507" pitchFamily="18" charset="2"/>
            </a:endParaRPr>
          </a:p>
        </p:txBody>
      </p:sp>
      <p:sp>
        <p:nvSpPr>
          <p:cNvPr id="1049372" name="文本框 1049371"/>
          <p:cNvSpPr txBox="1"/>
          <p:nvPr/>
        </p:nvSpPr>
        <p:spPr>
          <a:xfrm>
            <a:off x="4814887" y="4557712"/>
            <a:ext cx="7620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3+</a:t>
            </a:r>
            <a:endParaRPr lang="en-US" altLang="zh-CN" sz="4000" b="1"/>
          </a:p>
        </p:txBody>
      </p:sp>
      <p:sp>
        <p:nvSpPr>
          <p:cNvPr id="1049373" name="文本框 1049372"/>
          <p:cNvSpPr txBox="1"/>
          <p:nvPr/>
        </p:nvSpPr>
        <p:spPr>
          <a:xfrm>
            <a:off x="5424487" y="4557712"/>
            <a:ext cx="12954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0.7</a:t>
            </a:r>
            <a:r>
              <a:rPr lang="en-US" altLang="zh-CN" sz="4000" b="1">
                <a:sym typeface="Symbol" panose="05050102010706020507" pitchFamily="18" charset="2"/>
              </a:rPr>
              <a:t></a:t>
            </a:r>
            <a:endParaRPr lang="en-US" altLang="zh-CN" sz="4000" b="1">
              <a:sym typeface="Symbol" panose="05050102010706020507" pitchFamily="18" charset="2"/>
            </a:endParaRPr>
          </a:p>
        </p:txBody>
      </p:sp>
      <p:sp>
        <p:nvSpPr>
          <p:cNvPr id="1049374" name="文本框 1049373"/>
          <p:cNvSpPr txBox="1"/>
          <p:nvPr/>
        </p:nvSpPr>
        <p:spPr>
          <a:xfrm>
            <a:off x="6415087" y="4557712"/>
            <a:ext cx="4572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sym typeface="Symbol" panose="05050102010706020507" pitchFamily="18" charset="2"/>
              </a:rPr>
              <a:t>0</a:t>
            </a:r>
            <a:endParaRPr lang="en-US" altLang="zh-CN" sz="4000" b="1">
              <a:sym typeface="Symbol" panose="05050102010706020507" pitchFamily="18" charset="2"/>
            </a:endParaRPr>
          </a:p>
        </p:txBody>
      </p:sp>
      <p:sp>
        <p:nvSpPr>
          <p:cNvPr id="1049375" name="文本框 1049374"/>
          <p:cNvSpPr txBox="1"/>
          <p:nvPr/>
        </p:nvSpPr>
        <p:spPr>
          <a:xfrm>
            <a:off x="6643687" y="4557712"/>
            <a:ext cx="12954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sym typeface="Symbol" panose="05050102010706020507" pitchFamily="18" charset="2"/>
              </a:rPr>
              <a:t>=3</a:t>
            </a:r>
            <a:endParaRPr lang="en-US" altLang="zh-CN" sz="4000" b="1">
              <a:sym typeface="Symbol" panose="05050102010706020507" pitchFamily="18" charset="2"/>
            </a:endParaRPr>
          </a:p>
        </p:txBody>
      </p:sp>
      <p:sp>
        <p:nvSpPr>
          <p:cNvPr id="1049376" name="文本框 1049375"/>
          <p:cNvSpPr txBox="1"/>
          <p:nvPr/>
        </p:nvSpPr>
        <p:spPr>
          <a:xfrm>
            <a:off x="4814887" y="5319712"/>
            <a:ext cx="7620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3+</a:t>
            </a:r>
            <a:endParaRPr lang="en-US" altLang="zh-CN" sz="4000" b="1"/>
          </a:p>
        </p:txBody>
      </p:sp>
      <p:sp>
        <p:nvSpPr>
          <p:cNvPr id="1049377" name="文本框 1049376"/>
          <p:cNvSpPr txBox="1"/>
          <p:nvPr/>
        </p:nvSpPr>
        <p:spPr>
          <a:xfrm>
            <a:off x="5424487" y="5319712"/>
            <a:ext cx="12954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0.7</a:t>
            </a:r>
            <a:r>
              <a:rPr lang="en-US" altLang="zh-CN" sz="4000" b="1">
                <a:sym typeface="Symbol" panose="05050102010706020507" pitchFamily="18" charset="2"/>
              </a:rPr>
              <a:t></a:t>
            </a:r>
            <a:endParaRPr lang="en-US" altLang="zh-CN" sz="4000" b="1">
              <a:sym typeface="Symbol" panose="05050102010706020507" pitchFamily="18" charset="2"/>
            </a:endParaRPr>
          </a:p>
        </p:txBody>
      </p:sp>
      <p:sp>
        <p:nvSpPr>
          <p:cNvPr id="1049378" name="文本框 1049377"/>
          <p:cNvSpPr txBox="1"/>
          <p:nvPr/>
        </p:nvSpPr>
        <p:spPr>
          <a:xfrm>
            <a:off x="6415087" y="5319712"/>
            <a:ext cx="4572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sym typeface="Symbol" panose="05050102010706020507" pitchFamily="18" charset="2"/>
              </a:rPr>
              <a:t>2</a:t>
            </a:r>
            <a:endParaRPr lang="en-US" altLang="zh-CN" sz="4000" b="1">
              <a:sym typeface="Symbol" panose="05050102010706020507" pitchFamily="18" charset="2"/>
            </a:endParaRPr>
          </a:p>
        </p:txBody>
      </p:sp>
      <p:sp>
        <p:nvSpPr>
          <p:cNvPr id="1049379" name="文本框 1049378"/>
          <p:cNvSpPr txBox="1"/>
          <p:nvPr/>
        </p:nvSpPr>
        <p:spPr>
          <a:xfrm>
            <a:off x="6643687" y="5319712"/>
            <a:ext cx="12954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sym typeface="Symbol" panose="05050102010706020507" pitchFamily="18" charset="2"/>
              </a:rPr>
              <a:t>=4.4</a:t>
            </a:r>
            <a:endParaRPr lang="en-US" altLang="zh-CN" sz="4000" b="1">
              <a:sym typeface="Symbol" panose="05050102010706020507" pitchFamily="18" charset="2"/>
            </a:endParaRPr>
          </a:p>
        </p:txBody>
      </p:sp>
      <p:sp>
        <p:nvSpPr>
          <p:cNvPr id="1049380" name="矩形 1049379"/>
          <p:cNvSpPr/>
          <p:nvPr/>
        </p:nvSpPr>
        <p:spPr>
          <a:xfrm>
            <a:off x="7710487" y="4557712"/>
            <a:ext cx="438150" cy="7016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sz="4000" b="1">
                <a:sym typeface="Symbol" panose="05050102010706020507" pitchFamily="18" charset="2"/>
              </a:rPr>
              <a:t>3</a:t>
            </a:r>
            <a:endParaRPr lang="en-US" altLang="zh-CN" sz="4000" b="1">
              <a:sym typeface="Symbol" panose="05050102010706020507" pitchFamily="18" charset="2"/>
            </a:endParaRPr>
          </a:p>
        </p:txBody>
      </p:sp>
      <p:sp>
        <p:nvSpPr>
          <p:cNvPr id="1049381" name="矩形 1049380"/>
          <p:cNvSpPr/>
          <p:nvPr/>
        </p:nvSpPr>
        <p:spPr>
          <a:xfrm>
            <a:off x="8034337" y="5319712"/>
            <a:ext cx="438150" cy="7016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sz="4000" b="1">
                <a:sym typeface="Symbol" panose="05050102010706020507" pitchFamily="18" charset="2"/>
              </a:rPr>
              <a:t>4</a:t>
            </a:r>
            <a:endParaRPr lang="en-US" altLang="zh-CN" sz="4000" b="1">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3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3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3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3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37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3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3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37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937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937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93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937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4937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4938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049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67" grpId="0"/>
      <p:bldP spid="1049368" grpId="0"/>
      <p:bldP spid="1049369" grpId="0"/>
      <p:bldP spid="1049370" grpId="0"/>
      <p:bldP spid="1049371" grpId="0"/>
      <p:bldP spid="1049372" grpId="0"/>
      <p:bldP spid="1049373" grpId="0"/>
      <p:bldP spid="1049374" grpId="0"/>
      <p:bldP spid="1049375" grpId="0"/>
      <p:bldP spid="1049376" grpId="0"/>
      <p:bldP spid="1049377" grpId="0"/>
      <p:bldP spid="1049378" grpId="0"/>
      <p:bldP spid="1049379" grpId="0"/>
      <p:bldP spid="1049380" grpId="0"/>
      <p:bldP spid="104938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225" name=""/>
        <p:cNvGrpSpPr/>
        <p:nvPr/>
      </p:nvGrpSpPr>
      <p:grpSpPr>
        <a:xfrm rot="0">
          <a:off x="0" y="0"/>
          <a:ext cx="0" cy="0"/>
          <a:chOff x="0" y="0"/>
          <a:chExt cx="0" cy="0"/>
        </a:xfrm>
      </p:grpSpPr>
      <p:sp>
        <p:nvSpPr>
          <p:cNvPr id="1049382" name="文本框 1049381"/>
          <p:cNvSpPr txBox="1"/>
          <p:nvPr/>
        </p:nvSpPr>
        <p:spPr>
          <a:xfrm>
            <a:off x="323850" y="381000"/>
            <a:ext cx="91440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4000" b="1">
                <a:latin typeface="宋体" panose="02010600030101010101" pitchFamily="2" charset="-122"/>
              </a:rPr>
              <a:t>徐光宪公式与能级组</a:t>
            </a:r>
            <a:r>
              <a:rPr lang="en-US" altLang="zh-CN" sz="4000" b="1">
                <a:latin typeface="宋体" panose="02010600030101010101" pitchFamily="2" charset="-122"/>
              </a:rPr>
              <a:t>(</a:t>
            </a:r>
            <a:r>
              <a:rPr lang="zh-CN" altLang="en-US" sz="4000" b="1">
                <a:latin typeface="宋体" panose="02010600030101010101" pitchFamily="2" charset="-122"/>
              </a:rPr>
              <a:t>周期</a:t>
            </a:r>
            <a:r>
              <a:rPr lang="en-US" altLang="zh-CN" sz="4000" b="1">
                <a:latin typeface="宋体" panose="02010600030101010101" pitchFamily="2" charset="-122"/>
              </a:rPr>
              <a:t>)</a:t>
            </a:r>
            <a:r>
              <a:rPr lang="zh-CN" altLang="en-US" sz="4000" b="1">
                <a:latin typeface="宋体" panose="02010600030101010101" pitchFamily="2" charset="-122"/>
              </a:rPr>
              <a:t>的划分</a:t>
            </a:r>
            <a:endParaRPr lang="zh-CN" altLang="en-US" sz="4000" b="1">
              <a:latin typeface="宋体" panose="02010600030101010101" pitchFamily="2" charset="-122"/>
            </a:endParaRPr>
          </a:p>
        </p:txBody>
      </p:sp>
      <p:sp>
        <p:nvSpPr>
          <p:cNvPr id="1049383" name="文本框 1049382"/>
          <p:cNvSpPr txBox="1"/>
          <p:nvPr/>
        </p:nvSpPr>
        <p:spPr>
          <a:xfrm>
            <a:off x="1009650" y="1143000"/>
            <a:ext cx="22098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1</a:t>
            </a:r>
            <a:r>
              <a:rPr lang="zh-CN" altLang="en-US" sz="4400" b="1"/>
              <a:t>、公式</a:t>
            </a:r>
            <a:endParaRPr lang="zh-CN" altLang="en-US" sz="4400" b="1"/>
          </a:p>
        </p:txBody>
      </p:sp>
      <p:sp>
        <p:nvSpPr>
          <p:cNvPr id="1049384" name="文本框 1049383"/>
          <p:cNvSpPr txBox="1"/>
          <p:nvPr/>
        </p:nvSpPr>
        <p:spPr>
          <a:xfrm>
            <a:off x="4438650" y="1143000"/>
            <a:ext cx="25146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E=n+0.7</a:t>
            </a:r>
            <a:r>
              <a:rPr lang="en-US" altLang="zh-CN" sz="4400" b="1" i="1"/>
              <a:t>l</a:t>
            </a:r>
            <a:endParaRPr lang="en-US" altLang="zh-CN" sz="4400" b="1" i="1"/>
          </a:p>
        </p:txBody>
      </p:sp>
      <p:sp>
        <p:nvSpPr>
          <p:cNvPr id="1049385" name="文本框 1049384"/>
          <p:cNvSpPr txBox="1"/>
          <p:nvPr/>
        </p:nvSpPr>
        <p:spPr>
          <a:xfrm>
            <a:off x="1238250" y="1828800"/>
            <a:ext cx="63246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E4s                   E3d</a:t>
            </a:r>
            <a:endParaRPr lang="en-US" altLang="zh-CN" sz="4400" b="1"/>
          </a:p>
        </p:txBody>
      </p:sp>
      <p:sp>
        <p:nvSpPr>
          <p:cNvPr id="1049386" name="矩形 1049385"/>
          <p:cNvSpPr/>
          <p:nvPr/>
        </p:nvSpPr>
        <p:spPr>
          <a:xfrm>
            <a:off x="3448050" y="1752600"/>
            <a:ext cx="492125" cy="7620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4400" b="1">
                <a:sym typeface="Symbol" panose="05050102010706020507" pitchFamily="18" charset="2"/>
              </a:rPr>
              <a:t></a:t>
            </a:r>
            <a:endParaRPr lang="zh-CN" altLang="en-US" sz="4400" b="1">
              <a:sym typeface="Symbol" panose="05050102010706020507" pitchFamily="18" charset="2"/>
            </a:endParaRPr>
          </a:p>
        </p:txBody>
      </p:sp>
      <p:sp>
        <p:nvSpPr>
          <p:cNvPr id="1049387" name="文本框 1049386"/>
          <p:cNvSpPr txBox="1"/>
          <p:nvPr/>
        </p:nvSpPr>
        <p:spPr>
          <a:xfrm>
            <a:off x="781050" y="2514600"/>
            <a:ext cx="12192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4+</a:t>
            </a:r>
            <a:endParaRPr lang="en-US" altLang="zh-CN" sz="4400" b="1"/>
          </a:p>
        </p:txBody>
      </p:sp>
      <p:sp>
        <p:nvSpPr>
          <p:cNvPr id="1049388" name="文本框 1049387"/>
          <p:cNvSpPr txBox="1"/>
          <p:nvPr/>
        </p:nvSpPr>
        <p:spPr>
          <a:xfrm>
            <a:off x="1390650" y="2514600"/>
            <a:ext cx="12954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0.7</a:t>
            </a:r>
            <a:r>
              <a:rPr lang="en-US" altLang="zh-CN" sz="4400" b="1">
                <a:sym typeface="Symbol" panose="05050102010706020507" pitchFamily="18" charset="2"/>
              </a:rPr>
              <a:t></a:t>
            </a:r>
            <a:endParaRPr lang="en-US" altLang="zh-CN" sz="4400" b="1">
              <a:sym typeface="Symbol" panose="05050102010706020507" pitchFamily="18" charset="2"/>
            </a:endParaRPr>
          </a:p>
        </p:txBody>
      </p:sp>
      <p:sp>
        <p:nvSpPr>
          <p:cNvPr id="1049389" name="文本框 1049388"/>
          <p:cNvSpPr txBox="1"/>
          <p:nvPr/>
        </p:nvSpPr>
        <p:spPr>
          <a:xfrm>
            <a:off x="2381250" y="2514600"/>
            <a:ext cx="8382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sym typeface="Symbol" panose="05050102010706020507" pitchFamily="18" charset="2"/>
              </a:rPr>
              <a:t>0</a:t>
            </a:r>
            <a:endParaRPr lang="en-US" altLang="zh-CN" sz="4400" b="1">
              <a:sym typeface="Symbol" panose="05050102010706020507" pitchFamily="18" charset="2"/>
            </a:endParaRPr>
          </a:p>
        </p:txBody>
      </p:sp>
      <p:sp>
        <p:nvSpPr>
          <p:cNvPr id="1049390" name="文本框 1049389"/>
          <p:cNvSpPr txBox="1"/>
          <p:nvPr/>
        </p:nvSpPr>
        <p:spPr>
          <a:xfrm>
            <a:off x="2609850" y="2514600"/>
            <a:ext cx="8382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sym typeface="Symbol" panose="05050102010706020507" pitchFamily="18" charset="2"/>
              </a:rPr>
              <a:t>=4</a:t>
            </a:r>
            <a:endParaRPr lang="en-US" altLang="zh-CN" sz="4400" b="1">
              <a:sym typeface="Symbol" panose="05050102010706020507" pitchFamily="18" charset="2"/>
            </a:endParaRPr>
          </a:p>
        </p:txBody>
      </p:sp>
      <p:sp>
        <p:nvSpPr>
          <p:cNvPr id="1049391" name="文本框 1049390"/>
          <p:cNvSpPr txBox="1"/>
          <p:nvPr/>
        </p:nvSpPr>
        <p:spPr>
          <a:xfrm>
            <a:off x="3981450" y="2514600"/>
            <a:ext cx="1143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3+</a:t>
            </a:r>
            <a:endParaRPr lang="en-US" altLang="zh-CN" sz="4400" b="1"/>
          </a:p>
        </p:txBody>
      </p:sp>
      <p:sp>
        <p:nvSpPr>
          <p:cNvPr id="1049392" name="文本框 1049391"/>
          <p:cNvSpPr txBox="1"/>
          <p:nvPr/>
        </p:nvSpPr>
        <p:spPr>
          <a:xfrm>
            <a:off x="4591050" y="2514600"/>
            <a:ext cx="12954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0.7</a:t>
            </a:r>
            <a:r>
              <a:rPr lang="en-US" altLang="zh-CN" sz="4400" b="1">
                <a:sym typeface="Symbol" panose="05050102010706020507" pitchFamily="18" charset="2"/>
              </a:rPr>
              <a:t></a:t>
            </a:r>
            <a:endParaRPr lang="en-US" altLang="zh-CN" sz="4400" b="1">
              <a:sym typeface="Symbol" panose="05050102010706020507" pitchFamily="18" charset="2"/>
            </a:endParaRPr>
          </a:p>
        </p:txBody>
      </p:sp>
      <p:sp>
        <p:nvSpPr>
          <p:cNvPr id="1049393" name="文本框 1049392"/>
          <p:cNvSpPr txBox="1"/>
          <p:nvPr/>
        </p:nvSpPr>
        <p:spPr>
          <a:xfrm>
            <a:off x="5581650" y="2514600"/>
            <a:ext cx="6858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sym typeface="Symbol" panose="05050102010706020507" pitchFamily="18" charset="2"/>
              </a:rPr>
              <a:t>2</a:t>
            </a:r>
            <a:endParaRPr lang="en-US" altLang="zh-CN" sz="4400" b="1">
              <a:sym typeface="Symbol" panose="05050102010706020507" pitchFamily="18" charset="2"/>
            </a:endParaRPr>
          </a:p>
        </p:txBody>
      </p:sp>
      <p:sp>
        <p:nvSpPr>
          <p:cNvPr id="1049394" name="文本框 1049393"/>
          <p:cNvSpPr txBox="1"/>
          <p:nvPr/>
        </p:nvSpPr>
        <p:spPr>
          <a:xfrm>
            <a:off x="5810250" y="2514600"/>
            <a:ext cx="12954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sym typeface="Symbol" panose="05050102010706020507" pitchFamily="18" charset="2"/>
              </a:rPr>
              <a:t>=4.4</a:t>
            </a:r>
            <a:endParaRPr lang="en-US" altLang="zh-CN" sz="4400" b="1">
              <a:sym typeface="Symbol" panose="05050102010706020507" pitchFamily="18" charset="2"/>
            </a:endParaRPr>
          </a:p>
        </p:txBody>
      </p:sp>
      <p:sp>
        <p:nvSpPr>
          <p:cNvPr id="1049395" name="矩形 1049394"/>
          <p:cNvSpPr/>
          <p:nvPr/>
        </p:nvSpPr>
        <p:spPr>
          <a:xfrm>
            <a:off x="3448050" y="2387600"/>
            <a:ext cx="492125" cy="7620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4400" b="1">
                <a:sym typeface="Symbol" panose="05050102010706020507" pitchFamily="18" charset="2"/>
              </a:rPr>
              <a:t></a:t>
            </a:r>
            <a:endParaRPr lang="zh-CN" altLang="en-US" sz="4400" b="1">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3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3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3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3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3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3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3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3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939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939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939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939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4939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49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82" grpId="0"/>
      <p:bldP spid="1049383" grpId="0"/>
      <p:bldP spid="1049384" grpId="0"/>
      <p:bldP spid="1049385" grpId="0"/>
      <p:bldP spid="1049386" grpId="0"/>
      <p:bldP spid="1049387" grpId="0"/>
      <p:bldP spid="1049388" grpId="0"/>
      <p:bldP spid="1049389" grpId="0"/>
      <p:bldP spid="1049390" grpId="0"/>
      <p:bldP spid="1049391" grpId="0"/>
      <p:bldP spid="1049392" grpId="0"/>
      <p:bldP spid="1049393" grpId="0"/>
      <p:bldP spid="1049394" grpId="0"/>
      <p:bldP spid="104939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226" name=""/>
        <p:cNvGrpSpPr/>
        <p:nvPr/>
      </p:nvGrpSpPr>
      <p:grpSpPr>
        <a:xfrm rot="0">
          <a:off x="0" y="0"/>
          <a:ext cx="0" cy="0"/>
          <a:chOff x="0" y="0"/>
          <a:chExt cx="0" cy="0"/>
        </a:xfrm>
      </p:grpSpPr>
      <p:sp>
        <p:nvSpPr>
          <p:cNvPr id="1049396" name="文本框 1049395"/>
          <p:cNvSpPr txBox="1"/>
          <p:nvPr/>
        </p:nvSpPr>
        <p:spPr>
          <a:xfrm>
            <a:off x="419100" y="458787"/>
            <a:ext cx="8305800" cy="591026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3600" b="1"/>
              <a:t>洪德规则是</a:t>
            </a:r>
            <a:r>
              <a:rPr lang="en-US" altLang="zh-CN" sz="3600" b="1"/>
              <a:t>(       )                                      1)</a:t>
            </a:r>
            <a:r>
              <a:rPr lang="zh-CN" altLang="en-US" sz="3600" b="1"/>
              <a:t>同一原子中，没有运动状态完全相同的电子存在；</a:t>
            </a:r>
            <a:r>
              <a:rPr lang="en-US" altLang="zh-CN" sz="3600" b="1"/>
              <a:t>2</a:t>
            </a:r>
            <a:r>
              <a:rPr lang="zh-CN" altLang="en-US" sz="3600" b="1"/>
              <a:t>）电子将尽可能自旋平行分占不同等价轨道；</a:t>
            </a:r>
            <a:r>
              <a:rPr lang="en-US" altLang="zh-CN" sz="3600" b="1"/>
              <a:t>3</a:t>
            </a:r>
            <a:r>
              <a:rPr lang="zh-CN" altLang="en-US" sz="3600" b="1"/>
              <a:t>）电子将尽可能填充到能量最低的轨道上；</a:t>
            </a:r>
            <a:r>
              <a:rPr lang="en-US" altLang="zh-CN" sz="3600" b="1"/>
              <a:t>4</a:t>
            </a:r>
            <a:r>
              <a:rPr lang="zh-CN" altLang="en-US" sz="3600" b="1"/>
              <a:t>）等价轨道全满、半满或全空时比较稳定                                            </a:t>
            </a:r>
            <a:endParaRPr lang="zh-CN" altLang="en-US" sz="3600" b="1"/>
          </a:p>
          <a:p>
            <a:pPr marL="0" lvl="0" indent="0">
              <a:spcBef>
                <a:spcPct val="50000"/>
              </a:spcBef>
              <a:buFontTx/>
              <a:buNone/>
            </a:pPr>
            <a:r>
              <a:rPr lang="zh-CN" altLang="en-US" sz="3600" b="1"/>
              <a:t> </a:t>
            </a:r>
            <a:r>
              <a:rPr lang="en-US" altLang="zh-CN" sz="3600" b="1"/>
              <a:t>A</a:t>
            </a:r>
            <a:r>
              <a:rPr lang="zh-CN" altLang="en-US" sz="3600" b="1"/>
              <a:t>、</a:t>
            </a:r>
            <a:r>
              <a:rPr lang="en-US" altLang="zh-CN" sz="3600" b="1"/>
              <a:t>1</a:t>
            </a:r>
            <a:r>
              <a:rPr lang="zh-CN" altLang="en-US" sz="3600" b="1"/>
              <a:t>）</a:t>
            </a:r>
            <a:r>
              <a:rPr lang="en-US" altLang="zh-CN" sz="3600" b="1"/>
              <a:t>2</a:t>
            </a:r>
            <a:r>
              <a:rPr lang="zh-CN" altLang="en-US" sz="3600" b="1"/>
              <a:t>）</a:t>
            </a:r>
            <a:r>
              <a:rPr lang="en-US" altLang="zh-CN" sz="3600" b="1"/>
              <a:t>3</a:t>
            </a:r>
            <a:r>
              <a:rPr lang="zh-CN" altLang="en-US" sz="3600" b="1"/>
              <a:t>）</a:t>
            </a:r>
            <a:r>
              <a:rPr lang="en-US" altLang="zh-CN" sz="3600" b="1"/>
              <a:t>;     B</a:t>
            </a:r>
            <a:r>
              <a:rPr lang="zh-CN" altLang="en-US" sz="3600" b="1"/>
              <a:t>、</a:t>
            </a:r>
            <a:r>
              <a:rPr lang="en-US" altLang="zh-CN" sz="3600" b="1"/>
              <a:t>1</a:t>
            </a:r>
            <a:r>
              <a:rPr lang="zh-CN" altLang="en-US" sz="3600" b="1"/>
              <a:t>）</a:t>
            </a:r>
            <a:r>
              <a:rPr lang="en-US" altLang="zh-CN" sz="3600" b="1"/>
              <a:t>3</a:t>
            </a:r>
            <a:r>
              <a:rPr lang="zh-CN" altLang="en-US" sz="3600" b="1"/>
              <a:t>）</a:t>
            </a:r>
            <a:endParaRPr lang="zh-CN" altLang="en-US" sz="3600" b="1"/>
          </a:p>
          <a:p>
            <a:pPr marL="0" lvl="0" indent="0">
              <a:spcBef>
                <a:spcPct val="50000"/>
              </a:spcBef>
              <a:buFontTx/>
              <a:buNone/>
            </a:pPr>
            <a:r>
              <a:rPr lang="en-US" altLang="zh-CN" sz="3600" b="1"/>
              <a:t>C</a:t>
            </a:r>
            <a:r>
              <a:rPr lang="zh-CN" altLang="en-US" sz="3600" b="1"/>
              <a:t>、</a:t>
            </a:r>
            <a:r>
              <a:rPr lang="en-US" altLang="zh-CN" sz="3600" b="1"/>
              <a:t>2</a:t>
            </a:r>
            <a:r>
              <a:rPr lang="zh-CN" altLang="en-US" sz="3600" b="1"/>
              <a:t>）</a:t>
            </a:r>
            <a:r>
              <a:rPr lang="en-US" altLang="zh-CN" sz="3600" b="1"/>
              <a:t>4</a:t>
            </a:r>
            <a:r>
              <a:rPr lang="zh-CN" altLang="en-US" sz="3600" b="1"/>
              <a:t>）</a:t>
            </a:r>
            <a:r>
              <a:rPr lang="en-US" altLang="zh-CN" sz="3600" b="1"/>
              <a:t>;    D</a:t>
            </a:r>
            <a:r>
              <a:rPr lang="zh-CN" altLang="en-US" sz="3600" b="1"/>
              <a:t>、</a:t>
            </a:r>
            <a:r>
              <a:rPr lang="en-US" altLang="zh-CN" sz="3600" b="1"/>
              <a:t>4</a:t>
            </a:r>
            <a:r>
              <a:rPr lang="zh-CN" altLang="en-US" sz="3600" b="1"/>
              <a:t>）</a:t>
            </a:r>
            <a:r>
              <a:rPr lang="en-US" altLang="zh-CN" sz="3600" b="1"/>
              <a:t>;    </a:t>
            </a:r>
            <a:endParaRPr lang="en-US" altLang="zh-CN" sz="3600" b="1"/>
          </a:p>
          <a:p>
            <a:pPr marL="0" lvl="0" indent="0">
              <a:spcBef>
                <a:spcPct val="50000"/>
              </a:spcBef>
              <a:buFontTx/>
              <a:buNone/>
            </a:pPr>
            <a:r>
              <a:rPr lang="en-US" altLang="zh-CN" sz="3600" b="1"/>
              <a:t>E</a:t>
            </a:r>
            <a:r>
              <a:rPr lang="zh-CN" altLang="en-US" sz="3600" b="1"/>
              <a:t>、</a:t>
            </a:r>
            <a:r>
              <a:rPr lang="en-US" altLang="zh-CN" sz="3600" b="1"/>
              <a:t>1</a:t>
            </a:r>
            <a:r>
              <a:rPr lang="zh-CN" altLang="en-US" sz="3600" b="1"/>
              <a:t>）</a:t>
            </a:r>
            <a:r>
              <a:rPr lang="en-US" altLang="zh-CN" sz="3600" b="1"/>
              <a:t>2</a:t>
            </a:r>
            <a:r>
              <a:rPr lang="zh-CN" altLang="en-US" sz="3600" b="1"/>
              <a:t>）</a:t>
            </a:r>
            <a:r>
              <a:rPr lang="en-US" altLang="zh-CN" sz="3600" b="1"/>
              <a:t>3</a:t>
            </a:r>
            <a:r>
              <a:rPr lang="zh-CN" altLang="en-US" sz="3600" b="1"/>
              <a:t>）</a:t>
            </a:r>
            <a:r>
              <a:rPr lang="en-US" altLang="zh-CN" sz="3600" b="1"/>
              <a:t>4</a:t>
            </a:r>
            <a:r>
              <a:rPr lang="zh-CN" altLang="en-US" sz="3600" b="1"/>
              <a:t>）</a:t>
            </a:r>
            <a:endParaRPr lang="zh-CN" altLang="en-US" sz="3600" b="1"/>
          </a:p>
        </p:txBody>
      </p:sp>
      <p:sp>
        <p:nvSpPr>
          <p:cNvPr id="1049397" name="文本框 1049396"/>
          <p:cNvSpPr txBox="1"/>
          <p:nvPr/>
        </p:nvSpPr>
        <p:spPr>
          <a:xfrm>
            <a:off x="3059112" y="458787"/>
            <a:ext cx="8382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solidFill>
                  <a:srgbClr val="FF0000"/>
                </a:solidFill>
              </a:rPr>
              <a:t>C</a:t>
            </a:r>
            <a:endParaRPr lang="en-US" altLang="zh-CN" sz="40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3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9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227" name=""/>
        <p:cNvGrpSpPr/>
        <p:nvPr/>
      </p:nvGrpSpPr>
      <p:grpSpPr>
        <a:xfrm rot="0">
          <a:off x="0" y="0"/>
          <a:ext cx="0" cy="0"/>
          <a:chOff x="0" y="0"/>
          <a:chExt cx="0" cy="0"/>
        </a:xfrm>
      </p:grpSpPr>
      <p:sp>
        <p:nvSpPr>
          <p:cNvPr id="1049398" name="文本框 1049397"/>
          <p:cNvSpPr txBox="1"/>
          <p:nvPr/>
        </p:nvSpPr>
        <p:spPr>
          <a:xfrm>
            <a:off x="381000" y="304800"/>
            <a:ext cx="8458200" cy="28352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ts val="2400"/>
              </a:spcBef>
              <a:buFontTx/>
              <a:buNone/>
            </a:pPr>
            <a:r>
              <a:rPr lang="zh-CN" altLang="en-US" sz="4000" b="1"/>
              <a:t>基态</a:t>
            </a:r>
            <a:r>
              <a:rPr lang="en-US" altLang="zh-CN" sz="4000" b="1" baseline="-25000"/>
              <a:t>19</a:t>
            </a:r>
            <a:r>
              <a:rPr lang="zh-CN" altLang="en-US" sz="4000" b="1"/>
              <a:t>K原子价层电子的四个量子数（</a:t>
            </a:r>
            <a:r>
              <a:rPr lang="en-US" altLang="zh-CN" sz="4000" b="1"/>
              <a:t>n</a:t>
            </a:r>
            <a:r>
              <a:rPr lang="zh-CN" altLang="en-US" sz="4000" b="1"/>
              <a:t>，</a:t>
            </a:r>
            <a:r>
              <a:rPr lang="en-US" altLang="zh-CN" sz="4000" b="1"/>
              <a:t>l</a:t>
            </a:r>
            <a:r>
              <a:rPr lang="zh-CN" altLang="en-US" sz="4000" b="1"/>
              <a:t>，</a:t>
            </a:r>
            <a:r>
              <a:rPr lang="en-US" altLang="zh-CN" sz="4000" b="1"/>
              <a:t>m</a:t>
            </a:r>
            <a:r>
              <a:rPr lang="zh-CN" altLang="en-US" sz="4000" b="1"/>
              <a:t>，</a:t>
            </a:r>
            <a:r>
              <a:rPr lang="en-US" altLang="zh-CN" sz="4000" b="1"/>
              <a:t>s</a:t>
            </a:r>
            <a:r>
              <a:rPr lang="zh-CN" altLang="en-US" sz="4000" b="1"/>
              <a:t>）是（      ）                           </a:t>
            </a:r>
            <a:r>
              <a:rPr lang="en-US" altLang="zh-CN" sz="4000" b="1"/>
              <a:t>A</a:t>
            </a:r>
            <a:r>
              <a:rPr lang="zh-CN" altLang="en-US" sz="4000" b="1"/>
              <a:t>、</a:t>
            </a:r>
            <a:r>
              <a:rPr lang="en-US" altLang="zh-CN" sz="4000" b="1"/>
              <a:t>4</a:t>
            </a:r>
            <a:r>
              <a:rPr lang="zh-CN" altLang="en-US" sz="4000" b="1"/>
              <a:t>，</a:t>
            </a:r>
            <a:r>
              <a:rPr lang="en-US" altLang="zh-CN" sz="4000" b="1"/>
              <a:t>1</a:t>
            </a:r>
            <a:r>
              <a:rPr lang="zh-CN" altLang="en-US" sz="4000" b="1"/>
              <a:t>，</a:t>
            </a:r>
            <a:r>
              <a:rPr lang="en-US" altLang="zh-CN" sz="4000" b="1"/>
              <a:t>0</a:t>
            </a:r>
            <a:r>
              <a:rPr lang="zh-CN" altLang="en-US" sz="4000" b="1"/>
              <a:t>，</a:t>
            </a:r>
            <a:r>
              <a:rPr lang="en-US" altLang="zh-CN" sz="4000" b="1"/>
              <a:t>1/2   B</a:t>
            </a:r>
            <a:r>
              <a:rPr lang="zh-CN" altLang="en-US" sz="4000" b="1"/>
              <a:t>、</a:t>
            </a:r>
            <a:r>
              <a:rPr lang="en-US" altLang="zh-CN" sz="4000" b="1"/>
              <a:t>4</a:t>
            </a:r>
            <a:r>
              <a:rPr lang="zh-CN" altLang="en-US" sz="4000" b="1"/>
              <a:t>，</a:t>
            </a:r>
            <a:r>
              <a:rPr lang="en-US" altLang="zh-CN" sz="4000" b="1"/>
              <a:t>1</a:t>
            </a:r>
            <a:r>
              <a:rPr lang="zh-CN" altLang="en-US" sz="4000" b="1"/>
              <a:t>，</a:t>
            </a:r>
            <a:r>
              <a:rPr lang="en-US" altLang="zh-CN" sz="4000" b="1"/>
              <a:t>1</a:t>
            </a:r>
            <a:r>
              <a:rPr lang="zh-CN" altLang="en-US" sz="4000" b="1"/>
              <a:t>，</a:t>
            </a:r>
            <a:r>
              <a:rPr lang="en-US" altLang="zh-CN" sz="4000" b="1"/>
              <a:t>1/2   </a:t>
            </a:r>
            <a:endParaRPr lang="en-US" altLang="zh-CN" sz="4000" b="1"/>
          </a:p>
          <a:p>
            <a:pPr marL="0" lvl="0" indent="0">
              <a:spcBef>
                <a:spcPct val="50000"/>
              </a:spcBef>
              <a:buFontTx/>
              <a:buNone/>
            </a:pPr>
            <a:r>
              <a:rPr lang="en-US" altLang="zh-CN" sz="4000" b="1"/>
              <a:t>C</a:t>
            </a:r>
            <a:r>
              <a:rPr lang="zh-CN" altLang="en-US" sz="4000" b="1"/>
              <a:t>、</a:t>
            </a:r>
            <a:r>
              <a:rPr lang="en-US" altLang="zh-CN" sz="4000" b="1"/>
              <a:t>3</a:t>
            </a:r>
            <a:r>
              <a:rPr lang="zh-CN" altLang="en-US" sz="4000" b="1"/>
              <a:t>，</a:t>
            </a:r>
            <a:r>
              <a:rPr lang="en-US" altLang="zh-CN" sz="4000" b="1"/>
              <a:t>0</a:t>
            </a:r>
            <a:r>
              <a:rPr lang="zh-CN" altLang="en-US" sz="4000" b="1"/>
              <a:t>，</a:t>
            </a:r>
            <a:r>
              <a:rPr lang="en-US" altLang="zh-CN" sz="4000" b="1"/>
              <a:t>0</a:t>
            </a:r>
            <a:r>
              <a:rPr lang="zh-CN" altLang="en-US" sz="4000" b="1"/>
              <a:t>，</a:t>
            </a:r>
            <a:r>
              <a:rPr lang="en-US" altLang="zh-CN" sz="4000" b="1"/>
              <a:t>1/2   D</a:t>
            </a:r>
            <a:r>
              <a:rPr lang="zh-CN" altLang="en-US" sz="4000" b="1"/>
              <a:t>、</a:t>
            </a:r>
            <a:r>
              <a:rPr lang="en-US" altLang="zh-CN" sz="4000" b="1"/>
              <a:t>4</a:t>
            </a:r>
            <a:r>
              <a:rPr lang="zh-CN" altLang="en-US" sz="4000" b="1"/>
              <a:t>，</a:t>
            </a:r>
            <a:r>
              <a:rPr lang="en-US" altLang="zh-CN" sz="4000" b="1"/>
              <a:t>0</a:t>
            </a:r>
            <a:r>
              <a:rPr lang="zh-CN" altLang="en-US" sz="4000" b="1"/>
              <a:t>，</a:t>
            </a:r>
            <a:r>
              <a:rPr lang="en-US" altLang="zh-CN" sz="4000" b="1"/>
              <a:t>0</a:t>
            </a:r>
            <a:r>
              <a:rPr lang="zh-CN" altLang="en-US" sz="4000" b="1"/>
              <a:t>，</a:t>
            </a:r>
            <a:r>
              <a:rPr lang="en-US" altLang="zh-CN" sz="4000" b="1"/>
              <a:t>1/2</a:t>
            </a:r>
            <a:endParaRPr lang="en-US" altLang="zh-CN" sz="4000" b="1"/>
          </a:p>
        </p:txBody>
      </p:sp>
      <p:sp>
        <p:nvSpPr>
          <p:cNvPr id="1049399" name="文本框 1049398"/>
          <p:cNvSpPr txBox="1"/>
          <p:nvPr/>
        </p:nvSpPr>
        <p:spPr>
          <a:xfrm>
            <a:off x="1981200" y="3694112"/>
            <a:ext cx="16002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baseline="-25000"/>
              <a:t>19</a:t>
            </a:r>
            <a:r>
              <a:rPr lang="en-US" altLang="zh-CN" sz="4000" b="1"/>
              <a:t>K</a:t>
            </a:r>
            <a:endParaRPr lang="en-US" altLang="zh-CN" sz="4000" b="1"/>
          </a:p>
        </p:txBody>
      </p:sp>
      <p:sp>
        <p:nvSpPr>
          <p:cNvPr id="1049400" name="文本框 1049399"/>
          <p:cNvSpPr txBox="1"/>
          <p:nvPr/>
        </p:nvSpPr>
        <p:spPr>
          <a:xfrm>
            <a:off x="4419600" y="3694112"/>
            <a:ext cx="12954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[Ar]</a:t>
            </a:r>
            <a:endParaRPr lang="en-US" altLang="zh-CN" sz="4000" b="1"/>
          </a:p>
        </p:txBody>
      </p:sp>
      <p:sp>
        <p:nvSpPr>
          <p:cNvPr id="1049401" name="文本框 1049400"/>
          <p:cNvSpPr txBox="1"/>
          <p:nvPr/>
        </p:nvSpPr>
        <p:spPr>
          <a:xfrm>
            <a:off x="5562600" y="3770312"/>
            <a:ext cx="7620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4s</a:t>
            </a:r>
            <a:endParaRPr lang="en-US" altLang="zh-CN" sz="4000" b="1"/>
          </a:p>
        </p:txBody>
      </p:sp>
      <p:sp>
        <p:nvSpPr>
          <p:cNvPr id="1049402" name="文本框 1049401"/>
          <p:cNvSpPr txBox="1"/>
          <p:nvPr/>
        </p:nvSpPr>
        <p:spPr>
          <a:xfrm>
            <a:off x="6096000" y="3694112"/>
            <a:ext cx="609600" cy="579437"/>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a:t>1</a:t>
            </a:r>
            <a:endParaRPr lang="en-US" altLang="zh-CN" b="1"/>
          </a:p>
        </p:txBody>
      </p:sp>
      <p:sp>
        <p:nvSpPr>
          <p:cNvPr id="1049403" name="文本框 1049402"/>
          <p:cNvSpPr txBox="1"/>
          <p:nvPr/>
        </p:nvSpPr>
        <p:spPr>
          <a:xfrm>
            <a:off x="914400" y="4456112"/>
            <a:ext cx="19050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4000" b="1"/>
              <a:t>价电子</a:t>
            </a:r>
            <a:endParaRPr lang="zh-CN" altLang="en-US" sz="4000" b="1"/>
          </a:p>
        </p:txBody>
      </p:sp>
      <p:grpSp>
        <p:nvGrpSpPr>
          <p:cNvPr id="228" name="组合 227"/>
          <p:cNvGrpSpPr/>
          <p:nvPr/>
        </p:nvGrpSpPr>
        <p:grpSpPr>
          <a:xfrm rot="0">
            <a:off x="2590800" y="4379912"/>
            <a:ext cx="1143000" cy="777875"/>
            <a:chOff x="1056" y="2400"/>
            <a:chExt cx="720" cy="490"/>
          </a:xfrm>
        </p:grpSpPr>
        <p:sp>
          <p:nvSpPr>
            <p:cNvPr id="1049404" name="文本框 1049403"/>
            <p:cNvSpPr txBox="1"/>
            <p:nvPr/>
          </p:nvSpPr>
          <p:spPr>
            <a:xfrm>
              <a:off x="1056" y="2448"/>
              <a:ext cx="480" cy="44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4s</a:t>
              </a:r>
              <a:endParaRPr lang="en-US" altLang="zh-CN" sz="4000" b="1"/>
            </a:p>
          </p:txBody>
        </p:sp>
        <p:sp>
          <p:nvSpPr>
            <p:cNvPr id="1049405" name="文本框 1049404"/>
            <p:cNvSpPr txBox="1"/>
            <p:nvPr/>
          </p:nvSpPr>
          <p:spPr>
            <a:xfrm>
              <a:off x="1392" y="2400"/>
              <a:ext cx="384" cy="36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b="1"/>
                <a:t>1</a:t>
              </a:r>
              <a:endParaRPr lang="en-US" altLang="zh-CN" b="1"/>
            </a:p>
          </p:txBody>
        </p:sp>
      </p:grpSp>
      <p:sp>
        <p:nvSpPr>
          <p:cNvPr id="1049406" name="文本框 1049405"/>
          <p:cNvSpPr txBox="1"/>
          <p:nvPr/>
        </p:nvSpPr>
        <p:spPr>
          <a:xfrm>
            <a:off x="3733800" y="4456112"/>
            <a:ext cx="11430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4</a:t>
            </a:r>
            <a:r>
              <a:rPr lang="zh-CN" altLang="en-US" sz="4000" b="1"/>
              <a:t>，</a:t>
            </a:r>
            <a:endParaRPr lang="zh-CN" altLang="en-US" sz="4000" b="1"/>
          </a:p>
        </p:txBody>
      </p:sp>
      <p:sp>
        <p:nvSpPr>
          <p:cNvPr id="1049407" name="文本框 1049406"/>
          <p:cNvSpPr txBox="1"/>
          <p:nvPr/>
        </p:nvSpPr>
        <p:spPr>
          <a:xfrm>
            <a:off x="4572000" y="4456112"/>
            <a:ext cx="10668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0</a:t>
            </a:r>
            <a:r>
              <a:rPr lang="zh-CN" altLang="en-US" sz="4000" b="1"/>
              <a:t>，</a:t>
            </a:r>
            <a:endParaRPr lang="zh-CN" altLang="en-US" sz="4000" b="1"/>
          </a:p>
        </p:txBody>
      </p:sp>
      <p:sp>
        <p:nvSpPr>
          <p:cNvPr id="1049408" name="文本框 1049407"/>
          <p:cNvSpPr txBox="1"/>
          <p:nvPr/>
        </p:nvSpPr>
        <p:spPr>
          <a:xfrm>
            <a:off x="5486400" y="4456112"/>
            <a:ext cx="9906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0</a:t>
            </a:r>
            <a:r>
              <a:rPr lang="zh-CN" altLang="en-US" sz="4000" b="1"/>
              <a:t>，</a:t>
            </a:r>
            <a:endParaRPr lang="zh-CN" altLang="en-US" sz="4000" b="1"/>
          </a:p>
        </p:txBody>
      </p:sp>
      <p:sp>
        <p:nvSpPr>
          <p:cNvPr id="1049409" name="文本框 1049408"/>
          <p:cNvSpPr txBox="1"/>
          <p:nvPr/>
        </p:nvSpPr>
        <p:spPr>
          <a:xfrm>
            <a:off x="6324600" y="4456112"/>
            <a:ext cx="8382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t>1/2</a:t>
            </a:r>
            <a:endParaRPr lang="en-US" altLang="zh-CN" sz="4000" b="1"/>
          </a:p>
        </p:txBody>
      </p:sp>
      <p:sp>
        <p:nvSpPr>
          <p:cNvPr id="1049410" name="文本框 1049409"/>
          <p:cNvSpPr txBox="1"/>
          <p:nvPr/>
        </p:nvSpPr>
        <p:spPr>
          <a:xfrm>
            <a:off x="5029200" y="838200"/>
            <a:ext cx="762000" cy="701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000" b="1">
                <a:solidFill>
                  <a:srgbClr val="FF0000"/>
                </a:solidFill>
              </a:rPr>
              <a:t>D</a:t>
            </a:r>
            <a:endParaRPr lang="en-US" altLang="zh-CN" sz="40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3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4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4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4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4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4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40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940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940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9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399" grpId="0"/>
      <p:bldP spid="1049400" grpId="0"/>
      <p:bldP spid="1049401" grpId="0"/>
      <p:bldP spid="1049402" grpId="0"/>
      <p:bldP spid="1049403" grpId="0"/>
      <p:bldP spid="1049406" grpId="0"/>
      <p:bldP spid="1049407" grpId="0"/>
      <p:bldP spid="1049408" grpId="0"/>
      <p:bldP spid="1049409" grpId="0"/>
      <p:bldP spid="104941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229" name=""/>
        <p:cNvGrpSpPr/>
        <p:nvPr/>
      </p:nvGrpSpPr>
      <p:grpSpPr>
        <a:xfrm rot="0">
          <a:off x="0" y="0"/>
          <a:ext cx="0" cy="0"/>
          <a:chOff x="0" y="0"/>
          <a:chExt cx="0" cy="0"/>
        </a:xfrm>
      </p:grpSpPr>
      <p:sp>
        <p:nvSpPr>
          <p:cNvPr id="1049411" name="矩形 1049410"/>
          <p:cNvSpPr/>
          <p:nvPr/>
        </p:nvSpPr>
        <p:spPr>
          <a:xfrm>
            <a:off x="533400" y="533400"/>
            <a:ext cx="8229600" cy="27717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4400" b="1">
                <a:sym typeface="Symbol" panose="05050102010706020507" pitchFamily="18" charset="2"/>
              </a:rPr>
              <a:t>在具有下列外层电子组态的原子中</a:t>
            </a:r>
            <a:r>
              <a:rPr lang="en-US" altLang="zh-CN" sz="4400" b="1">
                <a:sym typeface="Symbol" panose="05050102010706020507" pitchFamily="18" charset="2"/>
              </a:rPr>
              <a:t>,</a:t>
            </a:r>
            <a:r>
              <a:rPr lang="zh-CN" altLang="en-US" sz="4400" b="1">
                <a:sym typeface="Symbol" panose="05050102010706020507" pitchFamily="18" charset="2"/>
              </a:rPr>
              <a:t>电负性最小的是</a:t>
            </a:r>
            <a:r>
              <a:rPr lang="en-US" altLang="zh-CN" sz="4400" b="1">
                <a:sym typeface="Symbol" panose="05050102010706020507" pitchFamily="18" charset="2"/>
              </a:rPr>
              <a:t>(    )</a:t>
            </a:r>
            <a:endParaRPr lang="en-US" altLang="zh-CN" sz="4400" b="1">
              <a:sym typeface="Symbol" panose="05050102010706020507" pitchFamily="18" charset="2"/>
            </a:endParaRPr>
          </a:p>
          <a:p>
            <a:pPr marL="0" lvl="0" indent="0">
              <a:spcBef>
                <a:spcPct val="0"/>
              </a:spcBef>
              <a:buFontTx/>
              <a:buNone/>
            </a:pPr>
            <a:r>
              <a:rPr lang="en-US" altLang="zh-CN" sz="4400" b="1">
                <a:sym typeface="Symbol" panose="05050102010706020507" pitchFamily="18" charset="2"/>
              </a:rPr>
              <a:t>A</a:t>
            </a:r>
            <a:r>
              <a:rPr lang="zh-CN" altLang="en-US" sz="4400" b="1">
                <a:sym typeface="Symbol" panose="05050102010706020507" pitchFamily="18" charset="2"/>
              </a:rPr>
              <a:t>、</a:t>
            </a:r>
            <a:r>
              <a:rPr lang="en-US" altLang="zh-CN" sz="4400" b="1">
                <a:sym typeface="Symbol" panose="05050102010706020507" pitchFamily="18" charset="2"/>
              </a:rPr>
              <a:t>3s</a:t>
            </a:r>
            <a:r>
              <a:rPr lang="en-US" altLang="zh-CN" sz="4400" b="1" baseline="30000">
                <a:sym typeface="Symbol" panose="05050102010706020507" pitchFamily="18" charset="2"/>
              </a:rPr>
              <a:t>1</a:t>
            </a:r>
            <a:r>
              <a:rPr lang="zh-CN" altLang="en-US" sz="4400" b="1">
                <a:sym typeface="Symbol" panose="05050102010706020507" pitchFamily="18" charset="2"/>
              </a:rPr>
              <a:t>       B、</a:t>
            </a:r>
            <a:r>
              <a:rPr lang="en-US" altLang="zh-CN" sz="4400" b="1">
                <a:sym typeface="Symbol" panose="05050102010706020507" pitchFamily="18" charset="2"/>
              </a:rPr>
              <a:t>4s</a:t>
            </a:r>
            <a:r>
              <a:rPr lang="en-US" altLang="zh-CN" sz="4400" b="1" baseline="30000">
                <a:sym typeface="Symbol" panose="05050102010706020507" pitchFamily="18" charset="2"/>
              </a:rPr>
              <a:t>1</a:t>
            </a:r>
            <a:r>
              <a:rPr lang="zh-CN" altLang="en-US" sz="4400" b="1">
                <a:sym typeface="Symbol" panose="05050102010706020507" pitchFamily="18" charset="2"/>
              </a:rPr>
              <a:t>        C、</a:t>
            </a:r>
            <a:r>
              <a:rPr lang="en-US" altLang="zh-CN" sz="4400" b="1">
                <a:sym typeface="Symbol" panose="05050102010706020507" pitchFamily="18" charset="2"/>
              </a:rPr>
              <a:t>3d</a:t>
            </a:r>
            <a:r>
              <a:rPr lang="en-US" altLang="zh-CN" sz="4400" b="1" baseline="30000">
                <a:sym typeface="Symbol" panose="05050102010706020507" pitchFamily="18" charset="2"/>
              </a:rPr>
              <a:t>5</a:t>
            </a:r>
            <a:r>
              <a:rPr lang="en-US" altLang="zh-CN" sz="4400" b="1">
                <a:sym typeface="Symbol" panose="05050102010706020507" pitchFamily="18" charset="2"/>
              </a:rPr>
              <a:t>4s</a:t>
            </a:r>
            <a:r>
              <a:rPr lang="en-US" altLang="zh-CN" sz="4400" b="1" baseline="30000">
                <a:sym typeface="Symbol" panose="05050102010706020507" pitchFamily="18" charset="2"/>
              </a:rPr>
              <a:t>1</a:t>
            </a:r>
            <a:r>
              <a:rPr lang="zh-CN" altLang="en-US" sz="4400" b="1">
                <a:sym typeface="Symbol" panose="05050102010706020507" pitchFamily="18" charset="2"/>
              </a:rPr>
              <a:t>                  D、</a:t>
            </a:r>
            <a:r>
              <a:rPr lang="en-US" altLang="zh-CN" sz="4400" b="1">
                <a:sym typeface="Symbol" panose="05050102010706020507" pitchFamily="18" charset="2"/>
              </a:rPr>
              <a:t>4d</a:t>
            </a:r>
            <a:r>
              <a:rPr lang="en-US" altLang="zh-CN" sz="4400" b="1" baseline="30000">
                <a:sym typeface="Symbol" panose="05050102010706020507" pitchFamily="18" charset="2"/>
              </a:rPr>
              <a:t>10</a:t>
            </a:r>
            <a:r>
              <a:rPr lang="en-US" altLang="zh-CN" sz="4400" b="1">
                <a:sym typeface="Symbol" panose="05050102010706020507" pitchFamily="18" charset="2"/>
              </a:rPr>
              <a:t>5s</a:t>
            </a:r>
            <a:r>
              <a:rPr lang="en-US" altLang="zh-CN" sz="4400" b="1" baseline="30000">
                <a:sym typeface="Symbol" panose="05050102010706020507" pitchFamily="18" charset="2"/>
              </a:rPr>
              <a:t>1 </a:t>
            </a:r>
            <a:r>
              <a:rPr lang="zh-CN" altLang="en-US" sz="4400" b="1">
                <a:sym typeface="Symbol" panose="05050102010706020507" pitchFamily="18" charset="2"/>
              </a:rPr>
              <a:t>E、</a:t>
            </a:r>
            <a:r>
              <a:rPr lang="en-US" altLang="zh-CN" sz="4400" b="1">
                <a:sym typeface="Symbol" panose="05050102010706020507" pitchFamily="18" charset="2"/>
              </a:rPr>
              <a:t>4s</a:t>
            </a:r>
            <a:r>
              <a:rPr lang="en-US" altLang="zh-CN" sz="4400" b="1" baseline="30000">
                <a:sym typeface="Symbol" panose="05050102010706020507" pitchFamily="18" charset="2"/>
              </a:rPr>
              <a:t>2</a:t>
            </a:r>
            <a:r>
              <a:rPr lang="en-US" altLang="zh-CN" sz="4400" b="1">
                <a:sym typeface="Symbol" panose="05050102010706020507" pitchFamily="18" charset="2"/>
              </a:rPr>
              <a:t>4p</a:t>
            </a:r>
            <a:r>
              <a:rPr lang="en-US" altLang="zh-CN" sz="4400" b="1" baseline="30000">
                <a:sym typeface="Symbol" panose="05050102010706020507" pitchFamily="18" charset="2"/>
              </a:rPr>
              <a:t>5</a:t>
            </a:r>
            <a:r>
              <a:rPr lang="zh-CN" altLang="en-US" sz="4400" b="1">
                <a:sym typeface="Symbol" panose="05050102010706020507" pitchFamily="18" charset="2"/>
              </a:rPr>
              <a:t>  F、</a:t>
            </a:r>
            <a:r>
              <a:rPr lang="en-US" altLang="zh-CN" sz="4400" b="1">
                <a:sym typeface="Symbol" panose="05050102010706020507" pitchFamily="18" charset="2"/>
              </a:rPr>
              <a:t>5s</a:t>
            </a:r>
            <a:r>
              <a:rPr lang="en-US" altLang="zh-CN" sz="4400" b="1" baseline="30000">
                <a:sym typeface="Symbol" panose="05050102010706020507" pitchFamily="18" charset="2"/>
              </a:rPr>
              <a:t>2</a:t>
            </a:r>
            <a:r>
              <a:rPr lang="en-US" altLang="zh-CN" sz="4400" b="1">
                <a:sym typeface="Symbol" panose="05050102010706020507" pitchFamily="18" charset="2"/>
              </a:rPr>
              <a:t>5p</a:t>
            </a:r>
            <a:r>
              <a:rPr lang="en-US" altLang="zh-CN" sz="4400" b="1" baseline="30000">
                <a:sym typeface="Symbol" panose="05050102010706020507" pitchFamily="18" charset="2"/>
              </a:rPr>
              <a:t>5</a:t>
            </a:r>
            <a:endParaRPr lang="en-US" altLang="zh-CN" sz="4400" b="1" baseline="30000">
              <a:sym typeface="Symbol" panose="05050102010706020507" pitchFamily="18" charset="2"/>
            </a:endParaRPr>
          </a:p>
        </p:txBody>
      </p:sp>
      <p:sp>
        <p:nvSpPr>
          <p:cNvPr id="1049412" name="文本框 1049411"/>
          <p:cNvSpPr txBox="1"/>
          <p:nvPr/>
        </p:nvSpPr>
        <p:spPr>
          <a:xfrm>
            <a:off x="5410200" y="1219200"/>
            <a:ext cx="6096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solidFill>
                  <a:srgbClr val="FF0000"/>
                </a:solidFill>
              </a:rPr>
              <a:t>B</a:t>
            </a:r>
            <a:endParaRPr lang="en-US" altLang="zh-CN" sz="4400" b="1">
              <a:solidFill>
                <a:srgbClr val="FF0000"/>
              </a:solidFill>
            </a:endParaRPr>
          </a:p>
        </p:txBody>
      </p:sp>
      <p:sp>
        <p:nvSpPr>
          <p:cNvPr id="1049413" name="矩形 1049412"/>
          <p:cNvSpPr/>
          <p:nvPr/>
        </p:nvSpPr>
        <p:spPr>
          <a:xfrm>
            <a:off x="528637" y="3506787"/>
            <a:ext cx="54102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4400" b="1">
                <a:sym typeface="Symbol" panose="05050102010706020507" pitchFamily="18" charset="2"/>
              </a:rPr>
              <a:t>电负性最大的是</a:t>
            </a:r>
            <a:r>
              <a:rPr lang="en-US" altLang="zh-CN" sz="4400" b="1">
                <a:sym typeface="Symbol" panose="05050102010706020507" pitchFamily="18" charset="2"/>
              </a:rPr>
              <a:t>(    )</a:t>
            </a:r>
            <a:endParaRPr lang="en-US" altLang="zh-CN" sz="4400" b="1">
              <a:sym typeface="Symbol" panose="05050102010706020507" pitchFamily="18" charset="2"/>
            </a:endParaRPr>
          </a:p>
        </p:txBody>
      </p:sp>
      <p:sp>
        <p:nvSpPr>
          <p:cNvPr id="1049414" name="文本框 1049413"/>
          <p:cNvSpPr txBox="1"/>
          <p:nvPr/>
        </p:nvSpPr>
        <p:spPr>
          <a:xfrm>
            <a:off x="4648200" y="3519487"/>
            <a:ext cx="9906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solidFill>
                  <a:srgbClr val="FF0000"/>
                </a:solidFill>
              </a:rPr>
              <a:t>E</a:t>
            </a:r>
            <a:endParaRPr lang="en-US" altLang="zh-CN" sz="44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4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4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12" grpId="0"/>
      <p:bldP spid="1049413" grpId="0"/>
      <p:bldP spid="104941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230" name=""/>
        <p:cNvGrpSpPr/>
        <p:nvPr/>
      </p:nvGrpSpPr>
      <p:grpSpPr>
        <a:xfrm rot="0">
          <a:off x="0" y="0"/>
          <a:ext cx="0" cy="0"/>
          <a:chOff x="0" y="0"/>
          <a:chExt cx="0" cy="0"/>
        </a:xfrm>
      </p:grpSpPr>
      <p:sp>
        <p:nvSpPr>
          <p:cNvPr id="1049415" name="文本框 1049414"/>
          <p:cNvSpPr txBox="1"/>
          <p:nvPr/>
        </p:nvSpPr>
        <p:spPr>
          <a:xfrm>
            <a:off x="0" y="381000"/>
            <a:ext cx="8821738" cy="14462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a:spcBef>
                <a:spcPct val="0"/>
              </a:spcBef>
              <a:buFontTx/>
              <a:buNone/>
            </a:pPr>
            <a:r>
              <a:rPr lang="zh-CN" altLang="en-US" sz="4400" b="1"/>
              <a:t>决定原子轨道形状的量子数是</a:t>
            </a:r>
            <a:r>
              <a:rPr lang="en-US" altLang="zh-CN" sz="4400" b="1"/>
              <a:t>(     )</a:t>
            </a:r>
            <a:endParaRPr lang="en-US" altLang="zh-CN" sz="4400" b="1"/>
          </a:p>
          <a:p>
            <a:pPr marL="0" lvl="0" indent="0" algn="just">
              <a:spcBef>
                <a:spcPct val="0"/>
              </a:spcBef>
              <a:buFontTx/>
              <a:buNone/>
            </a:pPr>
            <a:r>
              <a:rPr lang="en-US" altLang="zh-CN" sz="4400" b="1"/>
              <a:t>  A. n       B. </a:t>
            </a:r>
            <a:r>
              <a:rPr lang="en-US" altLang="zh-CN" sz="4400" b="1" i="1"/>
              <a:t>l </a:t>
            </a:r>
            <a:r>
              <a:rPr lang="en-US" altLang="zh-CN" sz="4400" b="1"/>
              <a:t>        C. m         D. s</a:t>
            </a:r>
            <a:r>
              <a:rPr lang="en-US" altLang="zh-CN" sz="4400" b="1" baseline="-25000"/>
              <a:t> </a:t>
            </a:r>
            <a:endParaRPr lang="en-US" altLang="zh-CN" sz="4400" b="1" baseline="-25000"/>
          </a:p>
        </p:txBody>
      </p:sp>
      <p:sp>
        <p:nvSpPr>
          <p:cNvPr id="1049416" name="文本框 1049415"/>
          <p:cNvSpPr txBox="1"/>
          <p:nvPr/>
        </p:nvSpPr>
        <p:spPr>
          <a:xfrm>
            <a:off x="7686675" y="400050"/>
            <a:ext cx="762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solidFill>
                  <a:srgbClr val="FF0000"/>
                </a:solidFill>
              </a:rPr>
              <a:t>B</a:t>
            </a:r>
            <a:endParaRPr lang="en-US" altLang="zh-CN" sz="4400" b="1">
              <a:solidFill>
                <a:srgbClr val="FF0000"/>
              </a:solidFill>
            </a:endParaRPr>
          </a:p>
        </p:txBody>
      </p:sp>
      <p:grpSp>
        <p:nvGrpSpPr>
          <p:cNvPr id="231" name="组合 230"/>
          <p:cNvGrpSpPr/>
          <p:nvPr/>
        </p:nvGrpSpPr>
        <p:grpSpPr>
          <a:xfrm rot="0">
            <a:off x="290512" y="2536825"/>
            <a:ext cx="8458200" cy="3124200"/>
            <a:chOff x="126" y="1057"/>
            <a:chExt cx="5328" cy="1968"/>
          </a:xfrm>
        </p:grpSpPr>
        <p:sp>
          <p:nvSpPr>
            <p:cNvPr id="1049417" name="文本框 1049416"/>
            <p:cNvSpPr txBox="1"/>
            <p:nvPr/>
          </p:nvSpPr>
          <p:spPr>
            <a:xfrm>
              <a:off x="126" y="1057"/>
              <a:ext cx="5328" cy="1764"/>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a:spcBef>
                  <a:spcPct val="0"/>
                </a:spcBef>
                <a:buFontTx/>
                <a:buNone/>
              </a:pPr>
              <a:r>
                <a:rPr lang="zh-CN" altLang="en-US" sz="4400" b="1"/>
                <a:t>下列各组量子数（</a:t>
              </a:r>
              <a:r>
                <a:rPr lang="en-US" altLang="zh-CN" sz="4400" b="1"/>
                <a:t>n, </a:t>
              </a:r>
              <a:r>
                <a:rPr lang="en-US" altLang="zh-CN" sz="4400" b="1" i="1"/>
                <a:t>l</a:t>
              </a:r>
              <a:r>
                <a:rPr lang="zh-CN" altLang="en-US" sz="4400" b="1"/>
                <a:t>, m, s）中不合理的是（     ）</a:t>
              </a:r>
              <a:endParaRPr lang="zh-CN" altLang="en-US" sz="4400" b="1"/>
            </a:p>
            <a:p>
              <a:pPr marL="0" lvl="0" indent="0" algn="just">
                <a:spcBef>
                  <a:spcPct val="0"/>
                </a:spcBef>
                <a:buFontTx/>
                <a:buNone/>
              </a:pPr>
              <a:r>
                <a:rPr lang="en-US" altLang="zh-CN" sz="4400" b="1"/>
                <a:t>A.	2,1,+1,+         B. 3,0,+1,- </a:t>
              </a:r>
              <a:endParaRPr lang="en-US" altLang="zh-CN" sz="4400" b="1"/>
            </a:p>
            <a:p>
              <a:pPr marL="0" lvl="0" indent="0" algn="just">
                <a:spcBef>
                  <a:spcPct val="0"/>
                </a:spcBef>
                <a:buFontTx/>
                <a:buNone/>
              </a:pPr>
              <a:r>
                <a:rPr lang="en-US" altLang="zh-CN" sz="4400" b="1"/>
                <a:t>C. 2,0,0,-              D. 3,2,0,-</a:t>
              </a:r>
              <a:endParaRPr lang="en-US" altLang="zh-CN" sz="4400" b="1"/>
            </a:p>
          </p:txBody>
        </p:sp>
        <p:pic>
          <p:nvPicPr>
            <p:cNvPr id="2097234" name="图片 2097233"/>
            <p:cNvPicPr/>
            <p:nvPr/>
          </p:nvPicPr>
          <p:blipFill>
            <a:blip r:embed="rId1"/>
            <a:srcRect/>
            <a:stretch>
              <a:fillRect/>
            </a:stretch>
          </p:blipFill>
          <p:spPr>
            <a:xfrm>
              <a:off x="1902" y="1777"/>
              <a:ext cx="448" cy="816"/>
            </a:xfrm>
            <a:prstGeom prst="rect">
              <a:avLst/>
            </a:prstGeom>
            <a:noFill/>
            <a:ln>
              <a:noFill/>
            </a:ln>
          </p:spPr>
        </p:pic>
        <p:pic>
          <p:nvPicPr>
            <p:cNvPr id="2097235" name="图片 2097234"/>
            <p:cNvPicPr/>
            <p:nvPr/>
          </p:nvPicPr>
          <p:blipFill>
            <a:blip r:embed="rId1"/>
            <a:srcRect/>
            <a:stretch>
              <a:fillRect/>
            </a:stretch>
          </p:blipFill>
          <p:spPr>
            <a:xfrm>
              <a:off x="4206" y="1777"/>
              <a:ext cx="448" cy="816"/>
            </a:xfrm>
            <a:prstGeom prst="rect">
              <a:avLst/>
            </a:prstGeom>
            <a:noFill/>
            <a:ln>
              <a:noFill/>
            </a:ln>
          </p:spPr>
        </p:pic>
        <p:pic>
          <p:nvPicPr>
            <p:cNvPr id="2097236" name="图片 2097235"/>
            <p:cNvPicPr/>
            <p:nvPr/>
          </p:nvPicPr>
          <p:blipFill>
            <a:blip r:embed="rId1"/>
            <a:srcRect/>
            <a:stretch>
              <a:fillRect/>
            </a:stretch>
          </p:blipFill>
          <p:spPr>
            <a:xfrm>
              <a:off x="1518" y="2209"/>
              <a:ext cx="448" cy="816"/>
            </a:xfrm>
            <a:prstGeom prst="rect">
              <a:avLst/>
            </a:prstGeom>
            <a:noFill/>
            <a:ln>
              <a:noFill/>
            </a:ln>
          </p:spPr>
        </p:pic>
        <p:pic>
          <p:nvPicPr>
            <p:cNvPr id="2097237" name="图片 2097236"/>
            <p:cNvPicPr/>
            <p:nvPr/>
          </p:nvPicPr>
          <p:blipFill>
            <a:blip r:embed="rId1"/>
            <a:srcRect/>
            <a:stretch>
              <a:fillRect/>
            </a:stretch>
          </p:blipFill>
          <p:spPr>
            <a:xfrm>
              <a:off x="4110" y="2209"/>
              <a:ext cx="422" cy="768"/>
            </a:xfrm>
            <a:prstGeom prst="rect">
              <a:avLst/>
            </a:prstGeom>
            <a:noFill/>
            <a:ln>
              <a:noFill/>
            </a:ln>
          </p:spPr>
        </p:pic>
      </p:grpSp>
      <p:sp>
        <p:nvSpPr>
          <p:cNvPr id="1049418" name="文本框 1049417"/>
          <p:cNvSpPr txBox="1"/>
          <p:nvPr/>
        </p:nvSpPr>
        <p:spPr>
          <a:xfrm>
            <a:off x="3227387" y="3205162"/>
            <a:ext cx="762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solidFill>
                  <a:srgbClr val="FF0000"/>
                </a:solidFill>
              </a:rPr>
              <a:t>B</a:t>
            </a:r>
            <a:endParaRPr lang="en-US" altLang="zh-CN" sz="4400"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4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4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15" grpId="0"/>
      <p:bldP spid="1049416" grpId="0"/>
      <p:bldP spid="104941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232" name=""/>
        <p:cNvGrpSpPr/>
        <p:nvPr/>
      </p:nvGrpSpPr>
      <p:grpSpPr>
        <a:xfrm rot="0">
          <a:off x="0" y="0"/>
          <a:ext cx="0" cy="0"/>
          <a:chOff x="0" y="0"/>
          <a:chExt cx="0" cy="0"/>
        </a:xfrm>
      </p:grpSpPr>
      <p:sp>
        <p:nvSpPr>
          <p:cNvPr id="1049419" name="文本框 1049418"/>
          <p:cNvSpPr txBox="1"/>
          <p:nvPr/>
        </p:nvSpPr>
        <p:spPr>
          <a:xfrm>
            <a:off x="381000" y="609600"/>
            <a:ext cx="9144000" cy="21018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gn="just">
              <a:spcBef>
                <a:spcPct val="0"/>
              </a:spcBef>
              <a:buFontTx/>
              <a:buNone/>
            </a:pPr>
            <a:r>
              <a:rPr lang="zh-CN" altLang="en-US" sz="4400" b="1"/>
              <a:t>下列各原子轨道中，能量最高的是</a:t>
            </a:r>
            <a:endParaRPr lang="zh-CN" altLang="en-US" sz="4400" b="1"/>
          </a:p>
          <a:p>
            <a:pPr marL="0" lvl="0" indent="0" algn="just">
              <a:spcBef>
                <a:spcPct val="0"/>
              </a:spcBef>
              <a:buFontTx/>
              <a:buNone/>
            </a:pPr>
            <a:r>
              <a:rPr lang="zh-CN" altLang="en-US" sz="4400" b="1"/>
              <a:t>（     ）</a:t>
            </a:r>
            <a:endParaRPr lang="zh-CN" altLang="en-US" sz="4400" b="1"/>
          </a:p>
          <a:p>
            <a:pPr marL="0" lvl="0" indent="0" algn="just">
              <a:spcBef>
                <a:spcPct val="0"/>
              </a:spcBef>
              <a:buFontTx/>
              <a:buNone/>
            </a:pPr>
            <a:r>
              <a:rPr lang="en-US" altLang="zh-CN" sz="4400" b="1"/>
              <a:t>A.</a:t>
            </a:r>
            <a:r>
              <a:rPr lang="en-US" altLang="zh-CN" sz="4400" b="1">
                <a:sym typeface="Symbol" panose="05050102010706020507" pitchFamily="18" charset="2"/>
              </a:rPr>
              <a:t></a:t>
            </a:r>
            <a:r>
              <a:rPr lang="en-US" altLang="zh-CN" sz="4400" b="1" baseline="-25000"/>
              <a:t>3,2,0     </a:t>
            </a:r>
            <a:r>
              <a:rPr lang="en-US" altLang="zh-CN" sz="4400" b="1"/>
              <a:t>B. </a:t>
            </a:r>
            <a:r>
              <a:rPr lang="en-US" altLang="zh-CN" sz="4400" b="1">
                <a:sym typeface="Symbol" panose="05050102010706020507" pitchFamily="18" charset="2"/>
              </a:rPr>
              <a:t></a:t>
            </a:r>
            <a:r>
              <a:rPr lang="en-US" altLang="zh-CN" sz="4400" b="1" baseline="-25000"/>
              <a:t>4,1,0    </a:t>
            </a:r>
            <a:r>
              <a:rPr lang="en-US" altLang="zh-CN" sz="4400" b="1"/>
              <a:t>C. </a:t>
            </a:r>
            <a:r>
              <a:rPr lang="en-US" altLang="zh-CN" sz="4400" b="1">
                <a:sym typeface="Symbol" panose="05050102010706020507" pitchFamily="18" charset="2"/>
              </a:rPr>
              <a:t></a:t>
            </a:r>
            <a:r>
              <a:rPr lang="en-US" altLang="zh-CN" sz="4400" b="1" baseline="-25000"/>
              <a:t>3,1,0     </a:t>
            </a:r>
            <a:r>
              <a:rPr lang="en-US" altLang="zh-CN" sz="4400" b="1"/>
              <a:t>D. </a:t>
            </a:r>
            <a:r>
              <a:rPr lang="en-US" altLang="zh-CN" sz="4400" b="1">
                <a:sym typeface="Symbol" panose="05050102010706020507" pitchFamily="18" charset="2"/>
              </a:rPr>
              <a:t></a:t>
            </a:r>
            <a:r>
              <a:rPr lang="en-US" altLang="zh-CN" sz="4400" b="1" baseline="-25000"/>
              <a:t>4,2,0</a:t>
            </a:r>
            <a:endParaRPr lang="en-US" altLang="zh-CN" sz="4400" b="1" baseline="-25000"/>
          </a:p>
        </p:txBody>
      </p:sp>
      <p:sp>
        <p:nvSpPr>
          <p:cNvPr id="1049420" name="文本框 1049419"/>
          <p:cNvSpPr txBox="1"/>
          <p:nvPr/>
        </p:nvSpPr>
        <p:spPr>
          <a:xfrm>
            <a:off x="1066800" y="1219200"/>
            <a:ext cx="6858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solidFill>
                  <a:srgbClr val="FF0000"/>
                </a:solidFill>
              </a:rPr>
              <a:t>D</a:t>
            </a:r>
            <a:endParaRPr lang="en-US" altLang="zh-CN" sz="4400" b="1">
              <a:solidFill>
                <a:srgbClr val="FF0000"/>
              </a:solidFill>
            </a:endParaRPr>
          </a:p>
        </p:txBody>
      </p:sp>
      <p:sp>
        <p:nvSpPr>
          <p:cNvPr id="1049421" name="文本框 1049420"/>
          <p:cNvSpPr txBox="1"/>
          <p:nvPr/>
        </p:nvSpPr>
        <p:spPr>
          <a:xfrm>
            <a:off x="447675" y="2738437"/>
            <a:ext cx="9144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3d</a:t>
            </a:r>
            <a:endParaRPr lang="en-US" altLang="zh-CN" sz="4400" b="1"/>
          </a:p>
        </p:txBody>
      </p:sp>
      <p:sp>
        <p:nvSpPr>
          <p:cNvPr id="1049422" name="文本框 1049421"/>
          <p:cNvSpPr txBox="1"/>
          <p:nvPr/>
        </p:nvSpPr>
        <p:spPr>
          <a:xfrm>
            <a:off x="2679700" y="2735262"/>
            <a:ext cx="9144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4p</a:t>
            </a:r>
            <a:endParaRPr lang="en-US" altLang="zh-CN" sz="4400" b="1"/>
          </a:p>
        </p:txBody>
      </p:sp>
      <p:sp>
        <p:nvSpPr>
          <p:cNvPr id="1049423" name="文本框 1049422"/>
          <p:cNvSpPr txBox="1"/>
          <p:nvPr/>
        </p:nvSpPr>
        <p:spPr>
          <a:xfrm>
            <a:off x="5022850" y="2806700"/>
            <a:ext cx="9144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3p</a:t>
            </a:r>
            <a:endParaRPr lang="en-US" altLang="zh-CN" sz="4400" b="1"/>
          </a:p>
        </p:txBody>
      </p:sp>
      <p:sp>
        <p:nvSpPr>
          <p:cNvPr id="1049424" name="文本框 1049423"/>
          <p:cNvSpPr txBox="1"/>
          <p:nvPr/>
        </p:nvSpPr>
        <p:spPr>
          <a:xfrm>
            <a:off x="7380287" y="2924175"/>
            <a:ext cx="9144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4d</a:t>
            </a:r>
            <a:endParaRPr lang="en-US" altLang="zh-CN" sz="4400" b="1"/>
          </a:p>
        </p:txBody>
      </p:sp>
      <p:sp>
        <p:nvSpPr>
          <p:cNvPr id="1049425" name="文本框 1049424"/>
          <p:cNvSpPr txBox="1"/>
          <p:nvPr/>
        </p:nvSpPr>
        <p:spPr>
          <a:xfrm>
            <a:off x="1209675" y="2738437"/>
            <a:ext cx="9144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4.4</a:t>
            </a:r>
            <a:endParaRPr lang="en-US" altLang="zh-CN" sz="4400" b="1"/>
          </a:p>
        </p:txBody>
      </p:sp>
      <p:sp>
        <p:nvSpPr>
          <p:cNvPr id="1049426" name="文本框 1049425"/>
          <p:cNvSpPr txBox="1"/>
          <p:nvPr/>
        </p:nvSpPr>
        <p:spPr>
          <a:xfrm>
            <a:off x="3441700" y="2811462"/>
            <a:ext cx="9144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4.7</a:t>
            </a:r>
            <a:endParaRPr lang="en-US" altLang="zh-CN" sz="4400" b="1"/>
          </a:p>
        </p:txBody>
      </p:sp>
      <p:sp>
        <p:nvSpPr>
          <p:cNvPr id="1049427" name="文本框 1049426"/>
          <p:cNvSpPr txBox="1"/>
          <p:nvPr/>
        </p:nvSpPr>
        <p:spPr>
          <a:xfrm>
            <a:off x="5632450" y="2882900"/>
            <a:ext cx="9144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3.7</a:t>
            </a:r>
            <a:endParaRPr lang="en-US" altLang="zh-CN" sz="4400" b="1"/>
          </a:p>
        </p:txBody>
      </p:sp>
      <p:sp>
        <p:nvSpPr>
          <p:cNvPr id="1049428" name="文本框 1049427"/>
          <p:cNvSpPr txBox="1"/>
          <p:nvPr/>
        </p:nvSpPr>
        <p:spPr>
          <a:xfrm>
            <a:off x="8066087" y="2924175"/>
            <a:ext cx="9144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t>5.4</a:t>
            </a:r>
            <a:endParaRPr lang="en-US" altLang="zh-CN" sz="4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4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4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4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4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4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4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4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4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94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9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19" grpId="0"/>
      <p:bldP spid="1049420" grpId="0"/>
      <p:bldP spid="1049421" grpId="0"/>
      <p:bldP spid="1049422" grpId="0"/>
      <p:bldP spid="1049423" grpId="0"/>
      <p:bldP spid="1049424" grpId="0"/>
      <p:bldP spid="1049425" grpId="0"/>
      <p:bldP spid="1049426" grpId="0"/>
      <p:bldP spid="1049427" grpId="0"/>
      <p:bldP spid="104942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233" name=""/>
        <p:cNvGrpSpPr/>
        <p:nvPr/>
      </p:nvGrpSpPr>
      <p:grpSpPr>
        <a:xfrm rot="0">
          <a:off x="0" y="0"/>
          <a:ext cx="0" cy="0"/>
          <a:chOff x="0" y="0"/>
          <a:chExt cx="0" cy="0"/>
        </a:xfrm>
      </p:grpSpPr>
      <p:sp>
        <p:nvSpPr>
          <p:cNvPr id="1049429" name="文本框 1049428"/>
          <p:cNvSpPr txBox="1"/>
          <p:nvPr/>
        </p:nvSpPr>
        <p:spPr>
          <a:xfrm>
            <a:off x="457200" y="609600"/>
            <a:ext cx="8153400" cy="21018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baseline="-25000"/>
              <a:t>29</a:t>
            </a:r>
            <a:r>
              <a:rPr lang="zh-CN" altLang="en-US" sz="4400" b="1"/>
              <a:t>Cu元素原子的核外电子排布式</a:t>
            </a:r>
            <a:r>
              <a:rPr lang="en-US" altLang="zh-CN" sz="4400" b="1"/>
              <a:t>__________________________</a:t>
            </a:r>
            <a:r>
              <a:rPr lang="zh-CN" altLang="en-US" sz="4400" b="1"/>
              <a:t>，它位于</a:t>
            </a:r>
            <a:r>
              <a:rPr lang="en-US" altLang="zh-CN" sz="4400" b="1"/>
              <a:t>__</a:t>
            </a:r>
            <a:r>
              <a:rPr lang="zh-CN" altLang="en-US" sz="4400" b="1"/>
              <a:t>周期，</a:t>
            </a:r>
            <a:r>
              <a:rPr lang="en-US" altLang="zh-CN" sz="4400" b="1"/>
              <a:t>___</a:t>
            </a:r>
            <a:r>
              <a:rPr lang="zh-CN" altLang="en-US" sz="4400" b="1"/>
              <a:t>族，</a:t>
            </a:r>
            <a:r>
              <a:rPr lang="en-US" altLang="zh-CN" sz="4400" b="1"/>
              <a:t>___</a:t>
            </a:r>
            <a:r>
              <a:rPr lang="zh-CN" altLang="en-US" sz="4400" b="1"/>
              <a:t>区。</a:t>
            </a:r>
            <a:endParaRPr lang="zh-CN" altLang="en-US" sz="4400" b="1"/>
          </a:p>
        </p:txBody>
      </p:sp>
      <p:sp>
        <p:nvSpPr>
          <p:cNvPr id="1049430" name="文本框 1049429"/>
          <p:cNvSpPr txBox="1"/>
          <p:nvPr/>
        </p:nvSpPr>
        <p:spPr>
          <a:xfrm>
            <a:off x="1143000" y="1295400"/>
            <a:ext cx="762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solidFill>
                  <a:srgbClr val="FF0000"/>
                </a:solidFill>
              </a:rPr>
              <a:t>1s</a:t>
            </a:r>
            <a:endParaRPr lang="en-US" altLang="zh-CN" sz="4400" b="1">
              <a:solidFill>
                <a:srgbClr val="FF0000"/>
              </a:solidFill>
            </a:endParaRPr>
          </a:p>
        </p:txBody>
      </p:sp>
      <p:sp>
        <p:nvSpPr>
          <p:cNvPr id="1049431" name="文本框 1049430"/>
          <p:cNvSpPr txBox="1"/>
          <p:nvPr/>
        </p:nvSpPr>
        <p:spPr>
          <a:xfrm>
            <a:off x="1676400" y="1219200"/>
            <a:ext cx="6096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solidFill>
                  <a:srgbClr val="FF0000"/>
                </a:solidFill>
              </a:rPr>
              <a:t>2</a:t>
            </a:r>
            <a:endParaRPr lang="en-US" altLang="zh-CN" sz="3600" b="1">
              <a:solidFill>
                <a:srgbClr val="FF0000"/>
              </a:solidFill>
            </a:endParaRPr>
          </a:p>
        </p:txBody>
      </p:sp>
      <p:sp>
        <p:nvSpPr>
          <p:cNvPr id="1049432" name="文本框 1049431"/>
          <p:cNvSpPr txBox="1"/>
          <p:nvPr/>
        </p:nvSpPr>
        <p:spPr>
          <a:xfrm>
            <a:off x="1981200" y="1295400"/>
            <a:ext cx="762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solidFill>
                  <a:srgbClr val="FF0000"/>
                </a:solidFill>
              </a:rPr>
              <a:t>2s</a:t>
            </a:r>
            <a:endParaRPr lang="en-US" altLang="zh-CN" sz="4400" b="1">
              <a:solidFill>
                <a:srgbClr val="FF0000"/>
              </a:solidFill>
            </a:endParaRPr>
          </a:p>
        </p:txBody>
      </p:sp>
      <p:sp>
        <p:nvSpPr>
          <p:cNvPr id="1049433" name="文本框 1049432"/>
          <p:cNvSpPr txBox="1"/>
          <p:nvPr/>
        </p:nvSpPr>
        <p:spPr>
          <a:xfrm>
            <a:off x="2514600" y="1219200"/>
            <a:ext cx="6096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solidFill>
                  <a:srgbClr val="FF0000"/>
                </a:solidFill>
              </a:rPr>
              <a:t>2</a:t>
            </a:r>
            <a:endParaRPr lang="en-US" altLang="zh-CN" sz="3600" b="1">
              <a:solidFill>
                <a:srgbClr val="FF0000"/>
              </a:solidFill>
            </a:endParaRPr>
          </a:p>
        </p:txBody>
      </p:sp>
      <p:sp>
        <p:nvSpPr>
          <p:cNvPr id="1049434" name="文本框 1049433"/>
          <p:cNvSpPr txBox="1"/>
          <p:nvPr/>
        </p:nvSpPr>
        <p:spPr>
          <a:xfrm>
            <a:off x="2743200" y="1295400"/>
            <a:ext cx="9144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solidFill>
                  <a:srgbClr val="FF0000"/>
                </a:solidFill>
              </a:rPr>
              <a:t>2p</a:t>
            </a:r>
            <a:endParaRPr lang="en-US" altLang="zh-CN" sz="4400" b="1">
              <a:solidFill>
                <a:srgbClr val="FF0000"/>
              </a:solidFill>
            </a:endParaRPr>
          </a:p>
        </p:txBody>
      </p:sp>
      <p:sp>
        <p:nvSpPr>
          <p:cNvPr id="1049435" name="文本框 1049434"/>
          <p:cNvSpPr txBox="1"/>
          <p:nvPr/>
        </p:nvSpPr>
        <p:spPr>
          <a:xfrm>
            <a:off x="3429000" y="1219200"/>
            <a:ext cx="6096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solidFill>
                  <a:srgbClr val="FF0000"/>
                </a:solidFill>
              </a:rPr>
              <a:t>6</a:t>
            </a:r>
            <a:endParaRPr lang="en-US" altLang="zh-CN" sz="3600" b="1">
              <a:solidFill>
                <a:srgbClr val="FF0000"/>
              </a:solidFill>
            </a:endParaRPr>
          </a:p>
        </p:txBody>
      </p:sp>
      <p:sp>
        <p:nvSpPr>
          <p:cNvPr id="1049436" name="文本框 1049435"/>
          <p:cNvSpPr txBox="1"/>
          <p:nvPr/>
        </p:nvSpPr>
        <p:spPr>
          <a:xfrm>
            <a:off x="3733800" y="1295400"/>
            <a:ext cx="762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solidFill>
                  <a:srgbClr val="FF0000"/>
                </a:solidFill>
              </a:rPr>
              <a:t>3s</a:t>
            </a:r>
            <a:endParaRPr lang="en-US" altLang="zh-CN" sz="4400" b="1">
              <a:solidFill>
                <a:srgbClr val="FF0000"/>
              </a:solidFill>
            </a:endParaRPr>
          </a:p>
        </p:txBody>
      </p:sp>
      <p:sp>
        <p:nvSpPr>
          <p:cNvPr id="1049437" name="文本框 1049436"/>
          <p:cNvSpPr txBox="1"/>
          <p:nvPr/>
        </p:nvSpPr>
        <p:spPr>
          <a:xfrm>
            <a:off x="4267200" y="1219200"/>
            <a:ext cx="6096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solidFill>
                  <a:srgbClr val="FF0000"/>
                </a:solidFill>
              </a:rPr>
              <a:t>2</a:t>
            </a:r>
            <a:endParaRPr lang="en-US" altLang="zh-CN" sz="3600" b="1">
              <a:solidFill>
                <a:srgbClr val="FF0000"/>
              </a:solidFill>
            </a:endParaRPr>
          </a:p>
        </p:txBody>
      </p:sp>
      <p:sp>
        <p:nvSpPr>
          <p:cNvPr id="1049438" name="文本框 1049437"/>
          <p:cNvSpPr txBox="1"/>
          <p:nvPr/>
        </p:nvSpPr>
        <p:spPr>
          <a:xfrm>
            <a:off x="4495800" y="1219200"/>
            <a:ext cx="9144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solidFill>
                  <a:srgbClr val="FF0000"/>
                </a:solidFill>
              </a:rPr>
              <a:t>3p</a:t>
            </a:r>
            <a:endParaRPr lang="en-US" altLang="zh-CN" sz="4400" b="1">
              <a:solidFill>
                <a:srgbClr val="FF0000"/>
              </a:solidFill>
            </a:endParaRPr>
          </a:p>
        </p:txBody>
      </p:sp>
      <p:sp>
        <p:nvSpPr>
          <p:cNvPr id="1049439" name="文本框 1049438"/>
          <p:cNvSpPr txBox="1"/>
          <p:nvPr/>
        </p:nvSpPr>
        <p:spPr>
          <a:xfrm>
            <a:off x="5181600" y="1143000"/>
            <a:ext cx="6096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solidFill>
                  <a:srgbClr val="FF0000"/>
                </a:solidFill>
              </a:rPr>
              <a:t>6</a:t>
            </a:r>
            <a:endParaRPr lang="en-US" altLang="zh-CN" sz="3600" b="1">
              <a:solidFill>
                <a:srgbClr val="FF0000"/>
              </a:solidFill>
            </a:endParaRPr>
          </a:p>
        </p:txBody>
      </p:sp>
      <p:sp>
        <p:nvSpPr>
          <p:cNvPr id="1049440" name="文本框 1049439"/>
          <p:cNvSpPr txBox="1"/>
          <p:nvPr/>
        </p:nvSpPr>
        <p:spPr>
          <a:xfrm>
            <a:off x="5334000" y="1295400"/>
            <a:ext cx="9906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solidFill>
                  <a:srgbClr val="FF0000"/>
                </a:solidFill>
              </a:rPr>
              <a:t>3d</a:t>
            </a:r>
            <a:endParaRPr lang="en-US" altLang="zh-CN" sz="4400" b="1">
              <a:solidFill>
                <a:srgbClr val="FF0000"/>
              </a:solidFill>
            </a:endParaRPr>
          </a:p>
        </p:txBody>
      </p:sp>
      <p:sp>
        <p:nvSpPr>
          <p:cNvPr id="1049441" name="文本框 1049440"/>
          <p:cNvSpPr txBox="1"/>
          <p:nvPr/>
        </p:nvSpPr>
        <p:spPr>
          <a:xfrm>
            <a:off x="6372225" y="1295400"/>
            <a:ext cx="762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solidFill>
                  <a:srgbClr val="FF0000"/>
                </a:solidFill>
              </a:rPr>
              <a:t>4s</a:t>
            </a:r>
            <a:endParaRPr lang="en-US" altLang="zh-CN" sz="4400" b="1">
              <a:solidFill>
                <a:srgbClr val="FF0000"/>
              </a:solidFill>
            </a:endParaRPr>
          </a:p>
        </p:txBody>
      </p:sp>
      <p:sp>
        <p:nvSpPr>
          <p:cNvPr id="1049442" name="文本框 1049441"/>
          <p:cNvSpPr txBox="1"/>
          <p:nvPr/>
        </p:nvSpPr>
        <p:spPr>
          <a:xfrm>
            <a:off x="6850062" y="1192212"/>
            <a:ext cx="6096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solidFill>
                  <a:srgbClr val="FF0000"/>
                </a:solidFill>
              </a:rPr>
              <a:t>1</a:t>
            </a:r>
            <a:endParaRPr lang="en-US" altLang="zh-CN" sz="3600" b="1">
              <a:solidFill>
                <a:srgbClr val="FF0000"/>
              </a:solidFill>
            </a:endParaRPr>
          </a:p>
        </p:txBody>
      </p:sp>
      <p:sp>
        <p:nvSpPr>
          <p:cNvPr id="1049443" name="文本框 1049442"/>
          <p:cNvSpPr txBox="1"/>
          <p:nvPr/>
        </p:nvSpPr>
        <p:spPr>
          <a:xfrm>
            <a:off x="5899150" y="1179512"/>
            <a:ext cx="7620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solidFill>
                  <a:srgbClr val="FF0000"/>
                </a:solidFill>
              </a:rPr>
              <a:t>10</a:t>
            </a:r>
            <a:endParaRPr lang="en-US" altLang="zh-CN" sz="3600" b="1">
              <a:solidFill>
                <a:srgbClr val="FF0000"/>
              </a:solidFill>
            </a:endParaRPr>
          </a:p>
        </p:txBody>
      </p:sp>
      <p:sp>
        <p:nvSpPr>
          <p:cNvPr id="1049444" name="文本框 1049443"/>
          <p:cNvSpPr txBox="1"/>
          <p:nvPr/>
        </p:nvSpPr>
        <p:spPr>
          <a:xfrm>
            <a:off x="5715000" y="2895600"/>
            <a:ext cx="13716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solidFill>
                  <a:srgbClr val="FF0000"/>
                </a:solidFill>
              </a:rPr>
              <a:t>[Ar]</a:t>
            </a:r>
            <a:endParaRPr lang="en-US" altLang="zh-CN" sz="4400" b="1">
              <a:solidFill>
                <a:srgbClr val="FF0000"/>
              </a:solidFill>
            </a:endParaRPr>
          </a:p>
        </p:txBody>
      </p:sp>
      <p:sp>
        <p:nvSpPr>
          <p:cNvPr id="1049445" name="文本框 1049444"/>
          <p:cNvSpPr txBox="1"/>
          <p:nvPr/>
        </p:nvSpPr>
        <p:spPr>
          <a:xfrm>
            <a:off x="6705600" y="2971800"/>
            <a:ext cx="8382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solidFill>
                  <a:srgbClr val="FF0000"/>
                </a:solidFill>
              </a:rPr>
              <a:t>3d</a:t>
            </a:r>
            <a:endParaRPr lang="en-US" altLang="zh-CN" sz="4400" b="1">
              <a:solidFill>
                <a:srgbClr val="FF0000"/>
              </a:solidFill>
            </a:endParaRPr>
          </a:p>
        </p:txBody>
      </p:sp>
      <p:sp>
        <p:nvSpPr>
          <p:cNvPr id="1049446" name="文本框 1049445"/>
          <p:cNvSpPr txBox="1"/>
          <p:nvPr/>
        </p:nvSpPr>
        <p:spPr>
          <a:xfrm>
            <a:off x="7543800" y="2971800"/>
            <a:ext cx="762000" cy="76200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4400" b="1">
                <a:solidFill>
                  <a:srgbClr val="FF0000"/>
                </a:solidFill>
              </a:rPr>
              <a:t>4s</a:t>
            </a:r>
            <a:endParaRPr lang="en-US" altLang="zh-CN" sz="4400" b="1">
              <a:solidFill>
                <a:srgbClr val="FF0000"/>
              </a:solidFill>
            </a:endParaRPr>
          </a:p>
        </p:txBody>
      </p:sp>
      <p:sp>
        <p:nvSpPr>
          <p:cNvPr id="1049447" name="文本框 1049446"/>
          <p:cNvSpPr txBox="1"/>
          <p:nvPr/>
        </p:nvSpPr>
        <p:spPr>
          <a:xfrm>
            <a:off x="8001000" y="2743200"/>
            <a:ext cx="6096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solidFill>
                  <a:srgbClr val="FF0000"/>
                </a:solidFill>
              </a:rPr>
              <a:t>1</a:t>
            </a:r>
            <a:endParaRPr lang="en-US" altLang="zh-CN" sz="3600" b="1">
              <a:solidFill>
                <a:srgbClr val="FF0000"/>
              </a:solidFill>
            </a:endParaRPr>
          </a:p>
        </p:txBody>
      </p:sp>
      <p:sp>
        <p:nvSpPr>
          <p:cNvPr id="1049448" name="文本框 1049447"/>
          <p:cNvSpPr txBox="1"/>
          <p:nvPr/>
        </p:nvSpPr>
        <p:spPr>
          <a:xfrm>
            <a:off x="7162800" y="2743200"/>
            <a:ext cx="838200" cy="641350"/>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en-US" altLang="zh-CN" sz="3600" b="1">
                <a:solidFill>
                  <a:srgbClr val="FF0000"/>
                </a:solidFill>
              </a:rPr>
              <a:t>10</a:t>
            </a:r>
            <a:endParaRPr lang="en-US" altLang="zh-CN" sz="3600" b="1">
              <a:solidFill>
                <a:srgbClr val="FF0000"/>
              </a:solidFill>
            </a:endParaRPr>
          </a:p>
        </p:txBody>
      </p:sp>
      <p:sp>
        <p:nvSpPr>
          <p:cNvPr id="1049449" name="矩形 1049448"/>
          <p:cNvSpPr/>
          <p:nvPr/>
        </p:nvSpPr>
        <p:spPr>
          <a:xfrm>
            <a:off x="2133600" y="1905000"/>
            <a:ext cx="696912" cy="7016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4000" b="1">
                <a:solidFill>
                  <a:srgbClr val="FF0000"/>
                </a:solidFill>
                <a:sym typeface="Symbol" panose="05050102010706020507" pitchFamily="18" charset="2"/>
              </a:rPr>
              <a:t>四</a:t>
            </a:r>
            <a:endParaRPr lang="zh-CN" altLang="en-US" sz="4000" b="1">
              <a:solidFill>
                <a:srgbClr val="FF0000"/>
              </a:solidFill>
              <a:sym typeface="Symbol" panose="05050102010706020507" pitchFamily="18" charset="2"/>
            </a:endParaRPr>
          </a:p>
        </p:txBody>
      </p:sp>
      <p:sp>
        <p:nvSpPr>
          <p:cNvPr id="1049450" name="矩形 1049449"/>
          <p:cNvSpPr/>
          <p:nvPr/>
        </p:nvSpPr>
        <p:spPr>
          <a:xfrm>
            <a:off x="4572000" y="1981200"/>
            <a:ext cx="720725" cy="7016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sz="4000" b="1">
                <a:solidFill>
                  <a:srgbClr val="FF0000"/>
                </a:solidFill>
                <a:sym typeface="Symbol" panose="05050102010706020507" pitchFamily="18" charset="2"/>
              </a:rPr>
              <a:t>IB</a:t>
            </a:r>
            <a:endParaRPr lang="en-US" altLang="zh-CN" sz="4000" b="1">
              <a:solidFill>
                <a:srgbClr val="FF0000"/>
              </a:solidFill>
              <a:sym typeface="Symbol" panose="05050102010706020507" pitchFamily="18" charset="2"/>
            </a:endParaRPr>
          </a:p>
        </p:txBody>
      </p:sp>
      <p:sp>
        <p:nvSpPr>
          <p:cNvPr id="1049451" name="矩形 1049450"/>
          <p:cNvSpPr/>
          <p:nvPr/>
        </p:nvSpPr>
        <p:spPr>
          <a:xfrm>
            <a:off x="6553200" y="1981200"/>
            <a:ext cx="665162" cy="701675"/>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en-US" altLang="zh-CN" sz="4000" b="1">
                <a:solidFill>
                  <a:srgbClr val="FF0000"/>
                </a:solidFill>
                <a:sym typeface="Symbol" panose="05050102010706020507" pitchFamily="18" charset="2"/>
              </a:rPr>
              <a:t>ds</a:t>
            </a:r>
            <a:endParaRPr lang="en-US" altLang="zh-CN" sz="4000" b="1">
              <a:solidFill>
                <a:srgbClr val="FF0000"/>
              </a:solidFill>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94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494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494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494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494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494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0494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0494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0494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0494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0494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04944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04944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0494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0494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10494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104944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0494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104944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04944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0494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10494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1049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9429" grpId="0"/>
      <p:bldP spid="1049430" grpId="0"/>
      <p:bldP spid="1049431" grpId="0"/>
      <p:bldP spid="1049432" grpId="0"/>
      <p:bldP spid="1049433" grpId="0"/>
      <p:bldP spid="1049434" grpId="0"/>
      <p:bldP spid="1049435" grpId="0"/>
      <p:bldP spid="1049436" grpId="0"/>
      <p:bldP spid="1049437" grpId="0"/>
      <p:bldP spid="1049438" grpId="0"/>
      <p:bldP spid="1049439" grpId="0"/>
      <p:bldP spid="1049440" grpId="0"/>
      <p:bldP spid="1049441" grpId="0"/>
      <p:bldP spid="1049442" grpId="0"/>
      <p:bldP spid="1049443" grpId="0"/>
      <p:bldP spid="1049444" grpId="0"/>
      <p:bldP spid="1049445" grpId="0"/>
      <p:bldP spid="1049446" grpId="0"/>
      <p:bldP spid="1049447" grpId="0"/>
      <p:bldP spid="1049448" grpId="0"/>
      <p:bldP spid="1049449" grpId="0"/>
      <p:bldP spid="1049450" grpId="0"/>
      <p:bldP spid="104945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rot="0">
          <a:off x="0" y="0"/>
          <a:ext cx="0" cy="0"/>
          <a:chOff x="0" y="0"/>
          <a:chExt cx="0" cy="0"/>
        </a:xfrm>
      </p:grpSpPr>
      <p:sp>
        <p:nvSpPr>
          <p:cNvPr id="1048631" name="文本框 1048630"/>
          <p:cNvSpPr txBox="1"/>
          <p:nvPr/>
        </p:nvSpPr>
        <p:spPr>
          <a:xfrm>
            <a:off x="250825" y="765175"/>
            <a:ext cx="8675688" cy="228282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20000"/>
              </a:lnSpc>
              <a:spcBef>
                <a:spcPct val="0"/>
              </a:spcBef>
              <a:buFontTx/>
              <a:buNone/>
            </a:pPr>
            <a:r>
              <a:rPr lang="zh-CN" altLang="en-US" sz="2400" b="1">
                <a:solidFill>
                  <a:srgbClr val="FF0000"/>
                </a:solidFill>
              </a:rPr>
              <a:t>*</a:t>
            </a:r>
            <a:r>
              <a:rPr lang="zh-CN" altLang="en-US" sz="2400" b="1">
                <a:solidFill>
                  <a:srgbClr val="FF0000"/>
                </a:solidFill>
              </a:rPr>
              <a:t>*</a:t>
            </a:r>
            <a:r>
              <a:rPr lang="zh-CN" altLang="en-US" sz="2400" b="1">
                <a:solidFill>
                  <a:srgbClr val="000099"/>
                </a:solidFill>
              </a:rPr>
              <a:t>量子力学建立以后，科学家们用它作工具</a:t>
            </a:r>
            <a:r>
              <a:rPr lang="zh-CN" altLang="en-US" sz="2400" b="1">
                <a:solidFill>
                  <a:srgbClr val="FF00FF"/>
                </a:solidFill>
              </a:rPr>
              <a:t>研究原子和分子的  </a:t>
            </a:r>
            <a:endParaRPr lang="zh-CN" altLang="en-US" sz="2400" b="1">
              <a:solidFill>
                <a:srgbClr val="FF00FF"/>
              </a:solidFill>
            </a:endParaRPr>
          </a:p>
          <a:p>
            <a:pPr marL="0" lvl="0" indent="0">
              <a:lnSpc>
                <a:spcPct val="120000"/>
              </a:lnSpc>
              <a:spcBef>
                <a:spcPct val="0"/>
              </a:spcBef>
              <a:buFontTx/>
              <a:buNone/>
            </a:pPr>
            <a:r>
              <a:rPr lang="zh-CN" altLang="en-US" sz="2400" b="1">
                <a:solidFill>
                  <a:srgbClr val="FF00FF"/>
                </a:solidFill>
              </a:rPr>
              <a:t>结构</a:t>
            </a:r>
            <a:r>
              <a:rPr lang="en-US" altLang="zh-CN" sz="2400" b="1">
                <a:solidFill>
                  <a:srgbClr val="000099"/>
                </a:solidFill>
              </a:rPr>
              <a:t>。1927</a:t>
            </a:r>
            <a:r>
              <a:rPr lang="zh-CN" altLang="en-US" sz="2400" b="1">
                <a:solidFill>
                  <a:srgbClr val="000099"/>
                </a:solidFill>
              </a:rPr>
              <a:t>年，两位年轻的德国科学家</a:t>
            </a:r>
            <a:r>
              <a:rPr lang="zh-CN" altLang="en-US" sz="2400" b="1">
                <a:solidFill>
                  <a:srgbClr val="FF00FF"/>
                </a:solidFill>
              </a:rPr>
              <a:t>海特勒</a:t>
            </a:r>
            <a:r>
              <a:rPr lang="zh-CN" altLang="en-US" sz="2400" b="1">
                <a:solidFill>
                  <a:srgbClr val="000099"/>
                </a:solidFill>
              </a:rPr>
              <a:t>和</a:t>
            </a:r>
            <a:r>
              <a:rPr lang="zh-CN" altLang="en-US" sz="2400" b="1">
                <a:solidFill>
                  <a:srgbClr val="FF00FF"/>
                </a:solidFill>
              </a:rPr>
              <a:t>伦敦</a:t>
            </a:r>
            <a:r>
              <a:rPr lang="zh-CN" altLang="en-US" sz="2400" b="1">
                <a:solidFill>
                  <a:srgbClr val="000099"/>
                </a:solidFill>
              </a:rPr>
              <a:t>，成功地用量子力学方法处理了氢分子，科学而精确地解释了氢原子的结构和性质。后来，又用量子力学的方法和思想，对全部周期表加以研究，</a:t>
            </a:r>
            <a:r>
              <a:rPr lang="zh-CN" altLang="en-US" sz="2400" b="1">
                <a:solidFill>
                  <a:srgbClr val="FF00FF"/>
                </a:solidFill>
              </a:rPr>
              <a:t>成功解释和说明了化学元素周期性的微观本质</a:t>
            </a:r>
            <a:r>
              <a:rPr lang="zh-CN" altLang="en-US" sz="2400" b="1">
                <a:solidFill>
                  <a:srgbClr val="000099"/>
                </a:solidFill>
              </a:rPr>
              <a:t>。</a:t>
            </a:r>
            <a:endParaRPr lang="zh-CN" altLang="en-US" sz="2400" b="1">
              <a:solidFill>
                <a:srgbClr val="000099"/>
              </a:solidFill>
            </a:endParaRPr>
          </a:p>
        </p:txBody>
      </p:sp>
      <p:sp>
        <p:nvSpPr>
          <p:cNvPr id="1048632" name="文本框 1048631"/>
          <p:cNvSpPr txBox="1"/>
          <p:nvPr/>
        </p:nvSpPr>
        <p:spPr>
          <a:xfrm>
            <a:off x="250825" y="3500437"/>
            <a:ext cx="8785225" cy="1463675"/>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lnSpc>
                <a:spcPct val="125000"/>
              </a:lnSpc>
              <a:spcBef>
                <a:spcPct val="0"/>
              </a:spcBef>
              <a:buFontTx/>
              <a:buNone/>
            </a:pPr>
            <a:r>
              <a:rPr lang="zh-CN" altLang="en-US" sz="2400" b="1">
                <a:solidFill>
                  <a:srgbClr val="FF0000"/>
                </a:solidFill>
              </a:rPr>
              <a:t>*</a:t>
            </a:r>
            <a:r>
              <a:rPr lang="zh-CN" altLang="en-US" sz="2400" b="1">
                <a:solidFill>
                  <a:srgbClr val="FF0000"/>
                </a:solidFill>
              </a:rPr>
              <a:t>*</a:t>
            </a:r>
            <a:r>
              <a:rPr lang="zh-CN" altLang="en-US" sz="2400" b="1">
                <a:solidFill>
                  <a:srgbClr val="000099"/>
                </a:solidFill>
              </a:rPr>
              <a:t>量子力学建立以后，使</a:t>
            </a:r>
            <a:r>
              <a:rPr lang="zh-CN" altLang="en-US" sz="2400" b="1">
                <a:solidFill>
                  <a:srgbClr val="FF00FF"/>
                </a:solidFill>
              </a:rPr>
              <a:t>传统的科学概念发生了根本变化</a:t>
            </a:r>
            <a:r>
              <a:rPr lang="zh-CN" altLang="en-US" sz="2400" b="1">
                <a:solidFill>
                  <a:srgbClr val="000099"/>
                </a:solidFill>
              </a:rPr>
              <a:t>。如轨道概念在经典力学中是运动物体所遵循的固定路线，但是在量子力学中则是一个统计值，是指电子在原子核周围出现的几率。</a:t>
            </a:r>
            <a:endParaRPr lang="zh-CN" altLang="en-US" sz="2400" b="1">
              <a:solidFill>
                <a:srgbClr val="000099"/>
              </a:solidFill>
            </a:endParaRPr>
          </a:p>
        </p:txBody>
      </p:sp>
      <p:sp>
        <p:nvSpPr>
          <p:cNvPr id="1048633" name="文本框 1048632"/>
          <p:cNvSpPr txBox="1"/>
          <p:nvPr/>
        </p:nvSpPr>
        <p:spPr>
          <a:xfrm>
            <a:off x="414337" y="5187950"/>
            <a:ext cx="8456612" cy="45720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2400" b="1">
                <a:solidFill>
                  <a:srgbClr val="FF0000"/>
                </a:solidFill>
              </a:rPr>
              <a:t>量子力学基础上的原子结构模型，是现代周期律的理论基础。</a:t>
            </a:r>
            <a:endParaRPr lang="zh-CN" altLang="en-US" sz="2400" b="1">
              <a:solidFill>
                <a:srgbClr val="FF0000"/>
              </a:solidFill>
            </a:endParaRPr>
          </a:p>
        </p:txBody>
      </p:sp>
      <p:sp>
        <p:nvSpPr>
          <p:cNvPr id="1048634" name="文本框 1048633"/>
          <p:cNvSpPr txBox="1"/>
          <p:nvPr/>
        </p:nvSpPr>
        <p:spPr>
          <a:xfrm>
            <a:off x="107950" y="-20637"/>
            <a:ext cx="1101725" cy="641350"/>
          </a:xfrm>
          <a:prstGeom prst="rect">
            <a:avLst/>
          </a:prstGeom>
          <a:noFill/>
          <a:ln>
            <a:noFill/>
          </a:ln>
        </p:spPr>
        <p:txBody>
          <a:bodyPr vert="horz" wrap="none"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0"/>
              </a:spcBef>
              <a:buFontTx/>
              <a:buNone/>
            </a:pPr>
            <a:r>
              <a:rPr lang="zh-CN" altLang="en-US" sz="3600" b="1">
                <a:solidFill>
                  <a:srgbClr val="FF0000"/>
                </a:solidFill>
              </a:rPr>
              <a:t>应用</a:t>
            </a:r>
            <a:endParaRPr lang="zh-CN" altLang="en-US" sz="3600" b="1">
              <a:solidFill>
                <a:srgbClr val="FF0000"/>
              </a:solidFill>
            </a:endParaRPr>
          </a:p>
        </p:txBody>
      </p:sp>
      <p:sp>
        <p:nvSpPr>
          <p:cNvPr id="1048635" name="文本框 1048634"/>
          <p:cNvSpPr txBox="1"/>
          <p:nvPr/>
        </p:nvSpPr>
        <p:spPr>
          <a:xfrm>
            <a:off x="1403350" y="6021387"/>
            <a:ext cx="6840537" cy="646112"/>
          </a:xfrm>
          <a:prstGeom prst="rect">
            <a:avLst/>
          </a:prstGeom>
          <a:noFill/>
          <a:ln>
            <a:noFill/>
          </a:ln>
        </p:spPr>
        <p:txBody>
          <a:bodyPr vert="horz" lIns="91440" tIns="45720" rIns="91440" bIns="45720" anchor="t">
            <a:spAutoFit/>
          </a:bodyPr>
          <a:lstStyle>
            <a:lvl1pPr marL="342900" indent="-342900" algn="l" rtl="0" fontAlgn="base" latinLnBrk="1">
              <a:lnSpc>
                <a:spcPct val="100000"/>
              </a:lnSpc>
              <a:spcBef>
                <a:spcPct val="20000"/>
              </a:spcBef>
              <a:spcAft>
                <a:spcPct val="0"/>
              </a:spcAft>
              <a:buSzPct val="100000"/>
              <a:buFontTx/>
              <a:buChar char="•"/>
              <a:defRPr sz="32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1pPr>
            <a:lvl2pPr marL="742950" indent="-285750" algn="l" rtl="0" fontAlgn="base" latinLnBrk="1">
              <a:lnSpc>
                <a:spcPct val="100000"/>
              </a:lnSpc>
              <a:spcBef>
                <a:spcPct val="20000"/>
              </a:spcBef>
              <a:spcAft>
                <a:spcPct val="0"/>
              </a:spcAft>
              <a:buSzPct val="100000"/>
              <a:buFontTx/>
              <a:buChar char="–"/>
              <a:defRPr sz="28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2pPr>
            <a:lvl3pPr marL="1143000" indent="-228600" algn="l" rtl="0" fontAlgn="base" latinLnBrk="1">
              <a:lnSpc>
                <a:spcPct val="100000"/>
              </a:lnSpc>
              <a:spcBef>
                <a:spcPct val="20000"/>
              </a:spcBef>
              <a:spcAft>
                <a:spcPct val="0"/>
              </a:spcAft>
              <a:buSzPct val="100000"/>
              <a:buFontTx/>
              <a:buChar char="•"/>
              <a:defRPr sz="24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3pPr>
            <a:lvl4pPr marL="16002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4pPr>
            <a:lvl5pPr marL="2057400" indent="-228600" algn="l" rtl="0" fontAlgn="base" latinLnBrk="1">
              <a:lnSpc>
                <a:spcPct val="100000"/>
              </a:lnSpc>
              <a:spcBef>
                <a:spcPct val="20000"/>
              </a:spcBef>
              <a:spcAft>
                <a:spcPct val="0"/>
              </a:spcAft>
              <a:buSzPct val="100000"/>
              <a:buFontTx/>
              <a:buChar char="»"/>
              <a:defRPr sz="2000" b="0" i="0" u="none" baseline="0">
                <a:solidFill>
                  <a:schemeClr val="dk1"/>
                </a:solidFill>
                <a:latin typeface="Times New Roman" panose="02020603050405020304" pitchFamily="18" charset="0"/>
                <a:ea typeface="宋体" panose="02010600030101010101" pitchFamily="2" charset="-122"/>
                <a:sym typeface="Times New Roman" panose="02020603050405020304" pitchFamily="18" charset="0"/>
              </a:defRPr>
            </a:lvl5pPr>
          </a:lstStyle>
          <a:p>
            <a:pPr marL="0" lvl="0" indent="0">
              <a:spcBef>
                <a:spcPct val="50000"/>
              </a:spcBef>
              <a:buFontTx/>
              <a:buNone/>
            </a:pPr>
            <a:r>
              <a:rPr lang="zh-CN" altLang="en-US" sz="3600" b="1">
                <a:ea typeface="黑体" panose="02010609060101010101" pitchFamily="49" charset="-122"/>
              </a:rPr>
              <a:t>第一节 氢原子光谱和波尔理论</a:t>
            </a:r>
            <a:endParaRPr lang="zh-CN" altLang="en-US" sz="3600" b="1">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63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4863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486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2" grpId="0"/>
      <p:bldP spid="1048633" grpId="0"/>
      <p:bldP spid="1048635" grpId="0"/>
    </p:bldLst>
  </p:timing>
</p:sld>
</file>

<file path=ppt/theme/theme1.xml><?xml version="1.0" encoding="utf-8"?>
<a:theme xmlns:a="http://schemas.openxmlformats.org/drawingml/2006/main" name="Office 主题">
  <a:themeElements>
    <a:clrScheme name="Default Color Scheme">
      <a:dk1>
        <a:srgbClr val="000000"/>
      </a:dk1>
      <a:lt1>
        <a:srgbClr val="FFFFFF"/>
      </a:lt1>
      <a:dk2>
        <a:srgbClr val="969696"/>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969696"/>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Color Scheme 2">
        <a:dk1>
          <a:srgbClr val="FFFFFF"/>
        </a:dk1>
        <a:lt1>
          <a:srgbClr val="0000FF"/>
        </a:lt1>
        <a:dk2>
          <a:srgbClr val="000000"/>
        </a:dk2>
        <a:lt2>
          <a:srgbClr val="FFFF00"/>
        </a:lt2>
        <a:accent1>
          <a:srgbClr val="FF9900"/>
        </a:accent1>
        <a:accent2>
          <a:srgbClr val="00FFFF"/>
        </a:accent2>
        <a:accent3>
          <a:srgbClr val="AAAAFF"/>
        </a:accent3>
        <a:accent4>
          <a:srgbClr val="DCDCDC"/>
        </a:accent4>
        <a:accent5>
          <a:srgbClr val="FFCAAA"/>
        </a:accent5>
        <a:accent6>
          <a:srgbClr val="00E5E5"/>
        </a:accent6>
        <a:hlink>
          <a:srgbClr val="FF0033"/>
        </a:hlink>
        <a:folHlink>
          <a:srgbClr val="969696"/>
        </a:folHlink>
      </a:clrScheme>
      <a:clrMap bg1="lt1" tx1="dk1" bg2="lt2" tx2="dk2" accent1="accent1" accent2="accent2" accent3="accent3" accent4="accent4" accent5="accent5" accent6="accent6" hlink="hlink" folHlink="folHlink"/>
    </a:extraClrScheme>
    <a:extraClrScheme>
      <a:clrScheme name="Default Color Scheme 3">
        <a:dk1>
          <a:srgbClr val="000000"/>
        </a:dk1>
        <a:lt1>
          <a:srgbClr val="FFFFCC"/>
        </a:lt1>
        <a:dk2>
          <a:srgbClr val="808000"/>
        </a:dk2>
        <a:lt2>
          <a:srgbClr val="9999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Color Scheme 4">
        <a:dk1>
          <a:srgbClr val="000000"/>
        </a:dk1>
        <a:lt1>
          <a:srgbClr val="FFFFFF"/>
        </a:lt1>
        <a:dk2>
          <a:srgbClr val="393939"/>
        </a:dk2>
        <a:lt2>
          <a:srgbClr val="000000"/>
        </a:lt2>
        <a:accent1>
          <a:srgbClr val="CBCBCB"/>
        </a:accent1>
        <a:accent2>
          <a:srgbClr val="868686"/>
        </a:accent2>
        <a:accent3>
          <a:srgbClr val="FFFFFF"/>
        </a:accent3>
        <a:accent4>
          <a:srgbClr val="000000"/>
        </a:accent4>
        <a:accent5>
          <a:srgbClr val="E1E1E1"/>
        </a:accent5>
        <a:accent6>
          <a:srgbClr val="78787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Color Scheme 5">
        <a:dk1>
          <a:srgbClr val="000000"/>
        </a:dk1>
        <a:lt1>
          <a:srgbClr val="FFFFFF"/>
        </a:lt1>
        <a:dk2>
          <a:srgbClr val="9F9F9F"/>
        </a:dk2>
        <a:lt2>
          <a:srgbClr val="00000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Color Scheme 6">
        <a:dk1>
          <a:srgbClr val="000000"/>
        </a:dk1>
        <a:lt1>
          <a:srgbClr val="FFFFFF"/>
        </a:lt1>
        <a:dk2>
          <a:srgbClr val="868686"/>
        </a:dk2>
        <a:lt2>
          <a:srgbClr val="000000"/>
        </a:lt2>
        <a:accent1>
          <a:srgbClr val="CBCBCB"/>
        </a:accent1>
        <a:accent2>
          <a:srgbClr val="0066FF"/>
        </a:accent2>
        <a:accent3>
          <a:srgbClr val="FFFFFF"/>
        </a:accent3>
        <a:accent4>
          <a:srgbClr val="000000"/>
        </a:accent4>
        <a:accent5>
          <a:srgbClr val="E1E1E1"/>
        </a:accent5>
        <a:accent6>
          <a:srgbClr val="005BE5"/>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efault Color Scheme 7">
        <a:dk1>
          <a:srgbClr val="000000"/>
        </a:dk1>
        <a:lt1>
          <a:srgbClr val="FFFFFF"/>
        </a:lt1>
        <a:dk2>
          <a:srgbClr val="969696"/>
        </a:dk2>
        <a:lt2>
          <a:srgbClr val="00000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Default Color Scheme">
      <a:dk1>
        <a:srgbClr val="000000"/>
      </a:dk1>
      <a:lt1>
        <a:srgbClr val="FFFFFF"/>
      </a:lt1>
      <a:dk2>
        <a:srgbClr val="1C1C1C"/>
      </a:dk2>
      <a:lt2>
        <a:srgbClr val="333399"/>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FFFFFF"/>
        </a:dk1>
        <a:lt1>
          <a:srgbClr val="000000"/>
        </a:lt1>
        <a:dk2>
          <a:srgbClr val="969696"/>
        </a:dk2>
        <a:lt2>
          <a:srgbClr val="DDDDDD"/>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Default Color Scheme 2">
        <a:dk1>
          <a:srgbClr val="FFFFFF"/>
        </a:dk1>
        <a:lt1>
          <a:srgbClr val="0000CC"/>
        </a:lt1>
        <a:dk2>
          <a:srgbClr val="000094"/>
        </a:dk2>
        <a:lt2>
          <a:srgbClr val="FFFFCC"/>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Default Color Scheme 3">
        <a:dk1>
          <a:srgbClr val="000000"/>
        </a:dk1>
        <a:lt1>
          <a:srgbClr val="FFFFFF"/>
        </a:lt1>
        <a:dk2>
          <a:srgbClr val="1C1C1C"/>
        </a:dk2>
        <a:lt2>
          <a:srgbClr val="333399"/>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Default Color Scheme 4">
        <a:dk1>
          <a:srgbClr val="000000"/>
        </a:dk1>
        <a:lt1>
          <a:srgbClr val="FFFFFF"/>
        </a:lt1>
        <a:dk2>
          <a:srgbClr val="808080"/>
        </a:dk2>
        <a:lt2>
          <a:srgbClr val="515F7B"/>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Default Color Scheme 5">
        <a:dk1>
          <a:srgbClr val="000000"/>
        </a:dk1>
        <a:lt1>
          <a:srgbClr val="FFFFFF"/>
        </a:lt1>
        <a:dk2>
          <a:srgbClr val="333333"/>
        </a:dk2>
        <a:lt2>
          <a:srgbClr val="000066"/>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Default Color Scheme 6">
        <a:dk1>
          <a:srgbClr val="000000"/>
        </a:dk1>
        <a:lt1>
          <a:srgbClr val="FFFFFF"/>
        </a:lt1>
        <a:dk2>
          <a:srgbClr val="969696"/>
        </a:dk2>
        <a:lt2>
          <a:srgbClr val="6A407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969696"/>
      </a:dk2>
      <a:lt2>
        <a:srgbClr val="00000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15380</Words>
  <Application>WPS 演示</Application>
  <PresentationFormat/>
  <Paragraphs>1670</Paragraphs>
  <Slides>87</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87</vt:i4>
      </vt:variant>
    </vt:vector>
  </HeadingPairs>
  <TitlesOfParts>
    <vt:vector size="104" baseType="lpstr">
      <vt:lpstr>Arial</vt:lpstr>
      <vt:lpstr>宋体</vt:lpstr>
      <vt:lpstr>Wingdings</vt:lpstr>
      <vt:lpstr>Times New Roman</vt:lpstr>
      <vt:lpstr>Tahoma</vt:lpstr>
      <vt:lpstr>楷体_GB2312</vt:lpstr>
      <vt:lpstr>新宋体</vt:lpstr>
      <vt:lpstr>_x000B__x000C_</vt:lpstr>
      <vt:lpstr>黑体</vt:lpstr>
      <vt:lpstr>微软雅黑</vt:lpstr>
      <vt:lpstr>Symbol</vt:lpstr>
      <vt:lpstr>Segoe Print</vt:lpstr>
      <vt:lpstr>Arial Unicode MS</vt:lpstr>
      <vt:lpstr>Calibri Light</vt:lpstr>
      <vt:lpstr>Calibri</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9-1</dc:title>
  <dc:creator>tt</dc:creator>
  <cp:lastModifiedBy>爱好广泛</cp:lastModifiedBy>
  <cp:revision>1</cp:revision>
  <dcterms:created xsi:type="dcterms:W3CDTF">2019-12-18T05:24:00Z</dcterms:created>
  <dcterms:modified xsi:type="dcterms:W3CDTF">2019-12-18T05:24:00Z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