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3891200" cy="32918400"/>
  <p:notesSz cx="9144000" cy="6858000"/>
  <p:custDataLst>
    <p:tags r:id="rId3"/>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327"/>
    <a:srgbClr val="730333"/>
    <a:srgbClr val="632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2" y="-7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Kringler" userId="280100deb109a462" providerId="LiveId" clId="{703DCD46-9041-4F25-9B5F-2288EEA037C1}"/>
    <pc:docChg chg="modSld">
      <pc:chgData name="Justin Kringler" userId="280100deb109a462" providerId="LiveId" clId="{703DCD46-9041-4F25-9B5F-2288EEA037C1}" dt="2021-07-27T18:50:19.294" v="8" actId="20577"/>
      <pc:docMkLst>
        <pc:docMk/>
      </pc:docMkLst>
      <pc:sldChg chg="modSp mod">
        <pc:chgData name="Justin Kringler" userId="280100deb109a462" providerId="LiveId" clId="{703DCD46-9041-4F25-9B5F-2288EEA037C1}" dt="2021-07-27T18:50:19.294" v="8" actId="20577"/>
        <pc:sldMkLst>
          <pc:docMk/>
          <pc:sldMk cId="3777295829" sldId="257"/>
        </pc:sldMkLst>
        <pc:spChg chg="mod">
          <ac:chgData name="Justin Kringler" userId="280100deb109a462" providerId="LiveId" clId="{703DCD46-9041-4F25-9B5F-2288EEA037C1}" dt="2021-07-27T18:50:19.294" v="8" actId="20577"/>
          <ac:spMkLst>
            <pc:docMk/>
            <pc:sldMk cId="3777295829" sldId="257"/>
            <ac:spMk id="1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07B970-889C-4AFC-A5AE-E88EE8368175}"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7B970-889C-4AFC-A5AE-E88EE8368175}"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07B970-889C-4AFC-A5AE-E88EE8368175}"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07B970-889C-4AFC-A5AE-E88EE8368175}"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07B970-889C-4AFC-A5AE-E88EE8368175}"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7B970-889C-4AFC-A5AE-E88EE8368175}"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407B970-889C-4AFC-A5AE-E88EE8368175}" type="datetimeFigureOut">
              <a:rPr lang="en-US" smtClean="0"/>
              <a:t>7/27/2021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CD39A08-EA9C-47BE-888E-CE5C56B8C9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www.basketball-reference.com/leagues/NBA_stats_per_game.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title"/>
          </p:nvPr>
        </p:nvSpPr>
        <p:spPr bwMode="auto">
          <a:xfrm>
            <a:off x="-17620" y="0"/>
            <a:ext cx="43891200" cy="5791200"/>
          </a:xfrm>
          <a:prstGeom prst="rect">
            <a:avLst/>
          </a:prstGeom>
          <a:solidFill>
            <a:srgbClr val="610327"/>
          </a:solidFill>
          <a:ln w="127000" cap="flat" cmpd="sng">
            <a:solidFill>
              <a:schemeClr val="accent6"/>
            </a:solidFill>
            <a:miter lim="800000"/>
            <a:headEnd/>
            <a:tailEnd/>
          </a:ln>
        </p:spPr>
        <p:txBody>
          <a:bodyPr wrap="none" anchor="ctr">
            <a:normAutofit/>
          </a:bodyPr>
          <a:lstStyle/>
          <a:p>
            <a:r>
              <a:rPr lang="en-US" sz="9600" dirty="0">
                <a:solidFill>
                  <a:schemeClr val="bg1"/>
                </a:solidFill>
              </a:rPr>
              <a:t>The Future of the Three-Pointers in the NBA</a:t>
            </a:r>
            <a:br>
              <a:rPr lang="en-US" sz="9600" dirty="0">
                <a:solidFill>
                  <a:schemeClr val="bg1"/>
                </a:solidFill>
              </a:rPr>
            </a:br>
            <a:r>
              <a:rPr lang="en-US" sz="5400">
                <a:solidFill>
                  <a:schemeClr val="bg1"/>
                </a:solidFill>
              </a:rPr>
              <a:t>Justin Kringler</a:t>
            </a:r>
            <a:br>
              <a:rPr lang="en-US" sz="5400" dirty="0">
                <a:solidFill>
                  <a:schemeClr val="bg1"/>
                </a:solidFill>
              </a:rPr>
            </a:br>
            <a:r>
              <a:rPr lang="en-US" sz="5400" dirty="0">
                <a:solidFill>
                  <a:schemeClr val="bg1"/>
                </a:solidFill>
              </a:rPr>
              <a:t>Concordia College, Moorhead, Minnesota</a:t>
            </a:r>
            <a:br>
              <a:rPr lang="en-US" sz="5400" dirty="0">
                <a:solidFill>
                  <a:schemeClr val="bg1"/>
                </a:solidFill>
              </a:rPr>
            </a:br>
            <a:r>
              <a:rPr lang="en-US" sz="3600" dirty="0">
                <a:solidFill>
                  <a:schemeClr val="bg1"/>
                </a:solidFill>
              </a:rPr>
              <a:t>Advisor: Dr. John </a:t>
            </a:r>
            <a:r>
              <a:rPr lang="en-US" sz="3600" dirty="0" err="1">
                <a:solidFill>
                  <a:schemeClr val="bg1"/>
                </a:solidFill>
              </a:rPr>
              <a:t>Reber</a:t>
            </a:r>
            <a:r>
              <a:rPr lang="en-US" sz="3600" dirty="0">
                <a:solidFill>
                  <a:schemeClr val="bg1"/>
                </a:solidFill>
              </a:rPr>
              <a:t>, Department of Mathematics</a:t>
            </a:r>
          </a:p>
        </p:txBody>
      </p:sp>
      <p:sp>
        <p:nvSpPr>
          <p:cNvPr id="13" name="TextBox 12"/>
          <p:cNvSpPr txBox="1"/>
          <p:nvPr/>
        </p:nvSpPr>
        <p:spPr>
          <a:xfrm>
            <a:off x="13827534" y="6019800"/>
            <a:ext cx="16804866" cy="13049726"/>
          </a:xfrm>
          <a:prstGeom prst="rect">
            <a:avLst/>
          </a:prstGeom>
          <a:noFill/>
        </p:spPr>
        <p:txBody>
          <a:bodyPr wrap="square" rtlCol="0">
            <a:spAutoFit/>
          </a:bodyPr>
          <a:lstStyle/>
          <a:p>
            <a:pPr algn="ctr"/>
            <a:r>
              <a:rPr lang="en-US" dirty="0"/>
              <a:t>Analysis and Results</a:t>
            </a:r>
          </a:p>
          <a:p>
            <a:r>
              <a:rPr lang="en-US" sz="3600" dirty="0"/>
              <a:t>The results of the forecasts both looked promising, but Auto-ARIMA can not account for the possible rule changes that may happen in the future or the fact that eventually the amount of three-pointers being shot would cap off because of this the Holts forecast appeared to be better in terms of the high and low 95 percent confidence intervals.</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The best forecast in terms of the more realistic and the most reliable is the Holts Forecast. For both of these forecasts the dummy variable put in place helped significantly and bettered the results by making the forecast more realistic and a better confidence interval. The residuals were also cleaner once the dummy variable was introduced. </a:t>
            </a:r>
          </a:p>
        </p:txBody>
      </p:sp>
      <p:sp>
        <p:nvSpPr>
          <p:cNvPr id="14" name="TextBox 13"/>
          <p:cNvSpPr txBox="1"/>
          <p:nvPr/>
        </p:nvSpPr>
        <p:spPr>
          <a:xfrm>
            <a:off x="31165799" y="15420261"/>
            <a:ext cx="12004267" cy="9725739"/>
          </a:xfrm>
          <a:prstGeom prst="rect">
            <a:avLst/>
          </a:prstGeom>
          <a:noFill/>
        </p:spPr>
        <p:txBody>
          <a:bodyPr wrap="square" rtlCol="0">
            <a:spAutoFit/>
          </a:bodyPr>
          <a:lstStyle/>
          <a:p>
            <a:pPr algn="ctr"/>
            <a:r>
              <a:rPr lang="en-US" dirty="0"/>
              <a:t>Discussion</a:t>
            </a:r>
          </a:p>
          <a:p>
            <a:r>
              <a:rPr lang="en-US" sz="3600" dirty="0"/>
              <a:t>Overall I am very happy with both the Auto-ARIMA and Holts Forecast used because they both present plausible predictions that could occur for the next five seasons of the NBA. The Auto-ARIMA forecasts two external variables proved to strengthen the model when compared to the model without the external variables. The residuals were a lot cleaner, the lag plot did not have any lines outside the box, and the model was more realistic. Another thing that the Auto-Arima forecast did well was maintain a good confidence window. Without the dummy variable and external variables the confidence window was too big and not realistic. Based off of trends from the data and viewing the NBA, it is pretty safe to say the NBA’s culture is shifting to a three-point dominant era that capitalizes on maximizing points per game through becoming more accurate from the three-point line</a:t>
            </a:r>
          </a:p>
        </p:txBody>
      </p:sp>
      <p:sp>
        <p:nvSpPr>
          <p:cNvPr id="15" name="TextBox 14"/>
          <p:cNvSpPr txBox="1"/>
          <p:nvPr/>
        </p:nvSpPr>
        <p:spPr>
          <a:xfrm>
            <a:off x="609600" y="6019800"/>
            <a:ext cx="12649200" cy="8063746"/>
          </a:xfrm>
          <a:prstGeom prst="rect">
            <a:avLst/>
          </a:prstGeom>
          <a:noFill/>
        </p:spPr>
        <p:txBody>
          <a:bodyPr wrap="square" rtlCol="0">
            <a:spAutoFit/>
          </a:bodyPr>
          <a:lstStyle/>
          <a:p>
            <a:pPr algn="ctr"/>
            <a:r>
              <a:rPr lang="en-US" dirty="0"/>
              <a:t>Introduction and Objective</a:t>
            </a:r>
          </a:p>
          <a:p>
            <a:r>
              <a:rPr lang="en-US" sz="3600" dirty="0"/>
              <a:t>The NBA has a culture of it’s own. The NBA has been continuously changing since it was established in 1946. Continuous rule changes from what is considered to be a travel to the introduction of three-point line. Offense that went from feeding the post to launching three pointers. Defense that went from hustle plays to flashy blocks. Because the NBA is continuously changing it led me to want to find out the direction the NBA is heading in regards to three-pointers. I am trying to find out if the culture of the NBA is shifting towards a three point dominant era that is proficient on maximizing the efficiency in scoring. I also would like to try and predict the upcoming average three pointers attempted per game from one team for the next five seasons. </a:t>
            </a:r>
          </a:p>
        </p:txBody>
      </p:sp>
      <p:sp>
        <p:nvSpPr>
          <p:cNvPr id="16" name="TextBox 15"/>
          <p:cNvSpPr txBox="1"/>
          <p:nvPr/>
        </p:nvSpPr>
        <p:spPr>
          <a:xfrm>
            <a:off x="533401" y="13944600"/>
            <a:ext cx="12649200" cy="9356408"/>
          </a:xfrm>
          <a:prstGeom prst="rect">
            <a:avLst/>
          </a:prstGeom>
          <a:noFill/>
        </p:spPr>
        <p:txBody>
          <a:bodyPr wrap="square" rtlCol="0">
            <a:spAutoFit/>
          </a:bodyPr>
          <a:lstStyle/>
          <a:p>
            <a:pPr algn="ctr"/>
            <a:r>
              <a:rPr lang="en-US" dirty="0"/>
              <a:t>Methods</a:t>
            </a:r>
          </a:p>
          <a:p>
            <a:r>
              <a:rPr lang="en-US" sz="3200" dirty="0"/>
              <a:t>This forecast was made in R Studios with reference to an excel file that had the average statistics for the NBA for all seasons since the three-point line was introduced. There was a problem with the data not being consistent since the NBA decided to move the three-point line closer in 1994 but moved it back out in 1997. This required a dummy variable to fix the data and make it more consistent. For every forecast made there were two forecast prior, one including the dummy variable and one without the dummy variable. This way the most accurate forecast would be for sure used. The two forecast functions used were Auto-ARIMA and Holts. The Auto-ARIMA was meant to find the best model that supported the data, while the Holts forecast was meant to depict what I thought the forecast should look like based off my knowledge of the NBA. The Auto-ARIMA forecast used </a:t>
            </a:r>
            <a:r>
              <a:rPr lang="en-US" sz="3200"/>
              <a:t>two variables </a:t>
            </a:r>
            <a:r>
              <a:rPr lang="en-US" sz="3200" dirty="0"/>
              <a:t>to help improve the forecast. The two variables were averages points scored in a game by a team, and the average three -point percent.</a:t>
            </a:r>
          </a:p>
          <a:p>
            <a:pPr marL="571500" indent="-571500">
              <a:buFont typeface="Arial" panose="020B0604020202020204" pitchFamily="34" charset="0"/>
              <a:buChar char="•"/>
            </a:pPr>
            <a:endParaRPr lang="en-US" sz="3600" dirty="0"/>
          </a:p>
        </p:txBody>
      </p:sp>
      <p:sp>
        <p:nvSpPr>
          <p:cNvPr id="17" name="TextBox 16"/>
          <p:cNvSpPr txBox="1"/>
          <p:nvPr/>
        </p:nvSpPr>
        <p:spPr>
          <a:xfrm>
            <a:off x="31277333" y="26760368"/>
            <a:ext cx="11524969" cy="3262432"/>
          </a:xfrm>
          <a:prstGeom prst="rect">
            <a:avLst/>
          </a:prstGeom>
          <a:noFill/>
        </p:spPr>
        <p:txBody>
          <a:bodyPr wrap="square" rtlCol="0">
            <a:spAutoFit/>
          </a:bodyPr>
          <a:lstStyle/>
          <a:p>
            <a:pPr algn="ctr"/>
            <a:r>
              <a:rPr lang="en-US" dirty="0"/>
              <a:t>Bibliography</a:t>
            </a:r>
          </a:p>
          <a:p>
            <a:pPr marL="514350" indent="-514350">
              <a:buFont typeface="+mj-lt"/>
              <a:buAutoNum type="arabicPeriod"/>
            </a:pPr>
            <a:r>
              <a:rPr lang="en-US" sz="2400" dirty="0">
                <a:hlinkClick r:id="rId2"/>
              </a:rPr>
              <a:t>https://www.basketball-reference.com/leagues/NBA_stats_per_game.html</a:t>
            </a: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030744299"/>
              </p:ext>
            </p:extLst>
          </p:nvPr>
        </p:nvGraphicFramePr>
        <p:xfrm>
          <a:off x="15316200" y="9880163"/>
          <a:ext cx="12573000" cy="4389120"/>
        </p:xfrm>
        <a:graphic>
          <a:graphicData uri="http://schemas.openxmlformats.org/drawingml/2006/table">
            <a:tbl>
              <a:tblPr firstRow="1" bandRow="1">
                <a:tableStyleId>{21E4AEA4-8DFA-4A89-87EB-49C32662AFE0}</a:tableStyleId>
              </a:tblPr>
              <a:tblGrid>
                <a:gridCol w="3063208">
                  <a:extLst>
                    <a:ext uri="{9D8B030D-6E8A-4147-A177-3AD203B41FA5}">
                      <a16:colId xmlns:a16="http://schemas.microsoft.com/office/drawing/2014/main" val="20000"/>
                    </a:ext>
                  </a:extLst>
                </a:gridCol>
                <a:gridCol w="4191033">
                  <a:extLst>
                    <a:ext uri="{9D8B030D-6E8A-4147-A177-3AD203B41FA5}">
                      <a16:colId xmlns:a16="http://schemas.microsoft.com/office/drawing/2014/main" val="20001"/>
                    </a:ext>
                  </a:extLst>
                </a:gridCol>
                <a:gridCol w="2006825">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gridCol w="340134">
                  <a:extLst>
                    <a:ext uri="{9D8B030D-6E8A-4147-A177-3AD203B41FA5}">
                      <a16:colId xmlns:a16="http://schemas.microsoft.com/office/drawing/2014/main" val="20004"/>
                    </a:ext>
                  </a:extLst>
                </a:gridCol>
              </a:tblGrid>
              <a:tr h="690880">
                <a:tc>
                  <a:txBody>
                    <a:bodyPr/>
                    <a:lstStyle/>
                    <a:p>
                      <a:pPr algn="ctr"/>
                      <a:r>
                        <a:rPr lang="en-US" sz="3600" dirty="0"/>
                        <a:t>Auto-ARIMA</a:t>
                      </a:r>
                    </a:p>
                  </a:txBody>
                  <a:tcPr/>
                </a:tc>
                <a:tc>
                  <a:txBody>
                    <a:bodyPr/>
                    <a:lstStyle/>
                    <a:p>
                      <a:pPr algn="ctr"/>
                      <a:r>
                        <a:rPr lang="en-US" sz="3600" dirty="0"/>
                        <a:t>High and Low 95</a:t>
                      </a:r>
                    </a:p>
                  </a:txBody>
                  <a:tcPr/>
                </a:tc>
                <a:tc>
                  <a:txBody>
                    <a:bodyPr/>
                    <a:lstStyle/>
                    <a:p>
                      <a:pPr algn="ctr"/>
                      <a:r>
                        <a:rPr lang="en-US" sz="3600" dirty="0"/>
                        <a:t>Holts</a:t>
                      </a:r>
                    </a:p>
                  </a:txBody>
                  <a:tcPr/>
                </a:tc>
                <a:tc>
                  <a:txBody>
                    <a:bodyPr/>
                    <a:lstStyle/>
                    <a:p>
                      <a:pPr algn="ctr"/>
                      <a:r>
                        <a:rPr lang="en-US" sz="3600" dirty="0"/>
                        <a:t>High and Low 95</a:t>
                      </a:r>
                    </a:p>
                  </a:txBody>
                  <a:tcPr/>
                </a:tc>
                <a:tc>
                  <a:txBody>
                    <a:bodyPr/>
                    <a:lstStyle/>
                    <a:p>
                      <a:pPr algn="ctr"/>
                      <a:endParaRPr lang="en-US" sz="3600" dirty="0"/>
                    </a:p>
                  </a:txBody>
                  <a:tcPr/>
                </a:tc>
                <a:extLst>
                  <a:ext uri="{0D108BD9-81ED-4DB2-BD59-A6C34878D82A}">
                    <a16:rowId xmlns:a16="http://schemas.microsoft.com/office/drawing/2014/main" val="10000"/>
                  </a:ext>
                </a:extLst>
              </a:tr>
              <a:tr h="0">
                <a:tc>
                  <a:txBody>
                    <a:bodyPr/>
                    <a:lstStyle/>
                    <a:p>
                      <a:r>
                        <a:rPr lang="en-US" sz="3600" dirty="0"/>
                        <a:t>2019</a:t>
                      </a:r>
                    </a:p>
                  </a:txBody>
                  <a:tcPr/>
                </a:tc>
                <a:tc>
                  <a:txBody>
                    <a:bodyPr/>
                    <a:lstStyle/>
                    <a:p>
                      <a:pPr algn="l"/>
                      <a:r>
                        <a:rPr lang="en-US" sz="3600" dirty="0"/>
                        <a:t>33.23 - 35.48</a:t>
                      </a:r>
                    </a:p>
                  </a:txBody>
                  <a:tcPr/>
                </a:tc>
                <a:tc>
                  <a:txBody>
                    <a:bodyPr/>
                    <a:lstStyle/>
                    <a:p>
                      <a:r>
                        <a:rPr lang="en-US" sz="3600" dirty="0"/>
                        <a:t>2019</a:t>
                      </a:r>
                    </a:p>
                  </a:txBody>
                  <a:tcPr/>
                </a:tc>
                <a:tc>
                  <a:txBody>
                    <a:bodyPr/>
                    <a:lstStyle/>
                    <a:p>
                      <a:pPr algn="l"/>
                      <a:r>
                        <a:rPr lang="en-US" sz="3600" dirty="0"/>
                        <a:t>32.04 – 35.10</a:t>
                      </a:r>
                    </a:p>
                  </a:txBody>
                  <a:tcPr/>
                </a:tc>
                <a:tc>
                  <a:txBody>
                    <a:bodyPr/>
                    <a:lstStyle/>
                    <a:p>
                      <a:endParaRPr lang="en-US" sz="3600" dirty="0"/>
                    </a:p>
                  </a:txBody>
                  <a:tcPr/>
                </a:tc>
                <a:extLst>
                  <a:ext uri="{0D108BD9-81ED-4DB2-BD59-A6C34878D82A}">
                    <a16:rowId xmlns:a16="http://schemas.microsoft.com/office/drawing/2014/main" val="10001"/>
                  </a:ext>
                </a:extLst>
              </a:tr>
              <a:tr h="370840">
                <a:tc>
                  <a:txBody>
                    <a:bodyPr/>
                    <a:lstStyle/>
                    <a:p>
                      <a:r>
                        <a:rPr lang="en-US" sz="3600" dirty="0"/>
                        <a:t>2020</a:t>
                      </a:r>
                    </a:p>
                  </a:txBody>
                  <a:tcPr/>
                </a:tc>
                <a:tc>
                  <a:txBody>
                    <a:bodyPr/>
                    <a:lstStyle/>
                    <a:p>
                      <a:pPr algn="l"/>
                      <a:r>
                        <a:rPr lang="en-US" sz="3600" dirty="0"/>
                        <a:t>34.83 – 38.92</a:t>
                      </a:r>
                    </a:p>
                  </a:txBody>
                  <a:tcPr/>
                </a:tc>
                <a:tc>
                  <a:txBody>
                    <a:bodyPr/>
                    <a:lstStyle/>
                    <a:p>
                      <a:r>
                        <a:rPr lang="en-US" sz="3600" dirty="0"/>
                        <a:t>2020</a:t>
                      </a:r>
                    </a:p>
                  </a:txBody>
                  <a:tcPr/>
                </a:tc>
                <a:tc>
                  <a:txBody>
                    <a:bodyPr/>
                    <a:lstStyle/>
                    <a:p>
                      <a:pPr algn="l"/>
                      <a:r>
                        <a:rPr lang="en-US" sz="3600" dirty="0"/>
                        <a:t>32.30 – 37.36</a:t>
                      </a:r>
                    </a:p>
                  </a:txBody>
                  <a:tcPr/>
                </a:tc>
                <a:tc>
                  <a:txBody>
                    <a:bodyPr/>
                    <a:lstStyle/>
                    <a:p>
                      <a:pPr algn="l"/>
                      <a:endParaRPr lang="en-US" sz="3600" dirty="0"/>
                    </a:p>
                  </a:txBody>
                  <a:tcPr/>
                </a:tc>
                <a:extLst>
                  <a:ext uri="{0D108BD9-81ED-4DB2-BD59-A6C34878D82A}">
                    <a16:rowId xmlns:a16="http://schemas.microsoft.com/office/drawing/2014/main" val="10002"/>
                  </a:ext>
                </a:extLst>
              </a:tr>
              <a:tr h="370840">
                <a:tc>
                  <a:txBody>
                    <a:bodyPr/>
                    <a:lstStyle/>
                    <a:p>
                      <a:r>
                        <a:rPr lang="en-US" sz="3600" dirty="0"/>
                        <a:t>2021</a:t>
                      </a:r>
                    </a:p>
                  </a:txBody>
                  <a:tcPr/>
                </a:tc>
                <a:tc>
                  <a:txBody>
                    <a:bodyPr/>
                    <a:lstStyle/>
                    <a:p>
                      <a:pPr algn="l"/>
                      <a:r>
                        <a:rPr lang="en-US" sz="3600" dirty="0"/>
                        <a:t>36.36 – 42.51</a:t>
                      </a:r>
                    </a:p>
                  </a:txBody>
                  <a:tcPr/>
                </a:tc>
                <a:tc>
                  <a:txBody>
                    <a:bodyPr/>
                    <a:lstStyle/>
                    <a:p>
                      <a:r>
                        <a:rPr lang="en-US" sz="3600" dirty="0"/>
                        <a:t>2021</a:t>
                      </a:r>
                    </a:p>
                  </a:txBody>
                  <a:tcPr/>
                </a:tc>
                <a:tc>
                  <a:txBody>
                    <a:bodyPr/>
                    <a:lstStyle/>
                    <a:p>
                      <a:pPr algn="l"/>
                      <a:r>
                        <a:rPr lang="en-US" sz="3600" dirty="0"/>
                        <a:t>32.35 – 39.33</a:t>
                      </a:r>
                    </a:p>
                  </a:txBody>
                  <a:tcPr/>
                </a:tc>
                <a:tc>
                  <a:txBody>
                    <a:bodyPr/>
                    <a:lstStyle/>
                    <a:p>
                      <a:pPr algn="l"/>
                      <a:endParaRPr lang="en-US" sz="3600" dirty="0"/>
                    </a:p>
                  </a:txBody>
                  <a:tcPr/>
                </a:tc>
                <a:extLst>
                  <a:ext uri="{0D108BD9-81ED-4DB2-BD59-A6C34878D82A}">
                    <a16:rowId xmlns:a16="http://schemas.microsoft.com/office/drawing/2014/main" val="10003"/>
                  </a:ext>
                </a:extLst>
              </a:tr>
              <a:tr h="370840">
                <a:tc>
                  <a:txBody>
                    <a:bodyPr/>
                    <a:lstStyle/>
                    <a:p>
                      <a:r>
                        <a:rPr lang="en-US" sz="3600" dirty="0"/>
                        <a:t>2022</a:t>
                      </a:r>
                    </a:p>
                  </a:txBody>
                  <a:tcPr/>
                </a:tc>
                <a:tc>
                  <a:txBody>
                    <a:bodyPr/>
                    <a:lstStyle/>
                    <a:p>
                      <a:pPr algn="l"/>
                      <a:r>
                        <a:rPr lang="en-US" sz="3600" dirty="0"/>
                        <a:t>37.67 – 46.09</a:t>
                      </a:r>
                    </a:p>
                  </a:txBody>
                  <a:tcPr/>
                </a:tc>
                <a:tc>
                  <a:txBody>
                    <a:bodyPr/>
                    <a:lstStyle/>
                    <a:p>
                      <a:r>
                        <a:rPr lang="en-US" sz="3600" dirty="0"/>
                        <a:t>2022</a:t>
                      </a:r>
                    </a:p>
                  </a:txBody>
                  <a:tcPr/>
                </a:tc>
                <a:tc>
                  <a:txBody>
                    <a:bodyPr/>
                    <a:lstStyle/>
                    <a:p>
                      <a:pPr algn="l"/>
                      <a:r>
                        <a:rPr lang="en-US" sz="3600" dirty="0"/>
                        <a:t>32.22 – 41.07</a:t>
                      </a:r>
                    </a:p>
                  </a:txBody>
                  <a:tcPr/>
                </a:tc>
                <a:tc>
                  <a:txBody>
                    <a:bodyPr/>
                    <a:lstStyle/>
                    <a:p>
                      <a:pPr algn="l"/>
                      <a:endParaRPr lang="en-US" sz="3600" dirty="0"/>
                    </a:p>
                  </a:txBody>
                  <a:tcPr/>
                </a:tc>
                <a:extLst>
                  <a:ext uri="{0D108BD9-81ED-4DB2-BD59-A6C34878D82A}">
                    <a16:rowId xmlns:a16="http://schemas.microsoft.com/office/drawing/2014/main" val="10004"/>
                  </a:ext>
                </a:extLst>
              </a:tr>
              <a:tr h="370840">
                <a:tc>
                  <a:txBody>
                    <a:bodyPr/>
                    <a:lstStyle/>
                    <a:p>
                      <a:r>
                        <a:rPr lang="en-US" sz="3600" dirty="0"/>
                        <a:t>2023</a:t>
                      </a:r>
                    </a:p>
                  </a:txBody>
                  <a:tcPr/>
                </a:tc>
                <a:tc>
                  <a:txBody>
                    <a:bodyPr/>
                    <a:lstStyle/>
                    <a:p>
                      <a:pPr algn="l"/>
                      <a:r>
                        <a:rPr lang="en-US" sz="3600" dirty="0"/>
                        <a:t>38.97 – 49.87</a:t>
                      </a:r>
                    </a:p>
                  </a:txBody>
                  <a:tcPr/>
                </a:tc>
                <a:tc>
                  <a:txBody>
                    <a:bodyPr/>
                    <a:lstStyle/>
                    <a:p>
                      <a:r>
                        <a:rPr lang="en-US" sz="3600" dirty="0"/>
                        <a:t>2023</a:t>
                      </a:r>
                    </a:p>
                  </a:txBody>
                  <a:tcPr/>
                </a:tc>
                <a:tc>
                  <a:txBody>
                    <a:bodyPr/>
                    <a:lstStyle/>
                    <a:p>
                      <a:pPr algn="l"/>
                      <a:r>
                        <a:rPr lang="en-US" sz="3600" dirty="0"/>
                        <a:t>31.97 – 42.62</a:t>
                      </a:r>
                    </a:p>
                  </a:txBody>
                  <a:tcPr/>
                </a:tc>
                <a:tc>
                  <a:txBody>
                    <a:bodyPr/>
                    <a:lstStyle/>
                    <a:p>
                      <a:pPr algn="l"/>
                      <a:endParaRPr lang="en-US" sz="3600"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13827534" y="29480022"/>
            <a:ext cx="16804866" cy="1200329"/>
          </a:xfrm>
          <a:prstGeom prst="rect">
            <a:avLst/>
          </a:prstGeom>
          <a:noFill/>
        </p:spPr>
        <p:txBody>
          <a:bodyPr wrap="square" rtlCol="0">
            <a:spAutoFit/>
          </a:bodyPr>
          <a:lstStyle/>
          <a:p>
            <a:pPr algn="ctr"/>
            <a:r>
              <a:rPr lang="en-US" sz="3600" b="1" dirty="0"/>
              <a:t>Figure 3: </a:t>
            </a:r>
            <a:r>
              <a:rPr lang="en-US" sz="3600" dirty="0"/>
              <a:t>Holts forecast for the average amount of thee-pointers attempted in a game by one team for the next five seasons.</a:t>
            </a:r>
          </a:p>
        </p:txBody>
      </p:sp>
      <p:pic>
        <p:nvPicPr>
          <p:cNvPr id="1027" name="Picture 3" descr="X:\Research\SSR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6534" y="2415304"/>
            <a:ext cx="3012666" cy="253769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61" y="2884052"/>
            <a:ext cx="5473139"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CEDEF5-610C-4C0D-88BE-891FC66B4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22501008"/>
            <a:ext cx="8839200" cy="5083392"/>
          </a:xfrm>
          <a:prstGeom prst="rect">
            <a:avLst/>
          </a:prstGeom>
        </p:spPr>
      </p:pic>
      <p:pic>
        <p:nvPicPr>
          <p:cNvPr id="7" name="Picture 6">
            <a:extLst>
              <a:ext uri="{FF2B5EF4-FFF2-40B4-BE49-F238E27FC236}">
                <a16:creationId xmlns:a16="http://schemas.microsoft.com/office/drawing/2014/main" id="{7154E355-6CB9-4FEA-9ADA-400C3F27C5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9277" y="27127200"/>
            <a:ext cx="9108323" cy="5116115"/>
          </a:xfrm>
          <a:prstGeom prst="rect">
            <a:avLst/>
          </a:prstGeom>
        </p:spPr>
      </p:pic>
      <p:sp>
        <p:nvSpPr>
          <p:cNvPr id="18" name="TextBox 17">
            <a:extLst>
              <a:ext uri="{FF2B5EF4-FFF2-40B4-BE49-F238E27FC236}">
                <a16:creationId xmlns:a16="http://schemas.microsoft.com/office/drawing/2014/main" id="{D7700568-2997-4BA4-9867-EB92C152D2D1}"/>
              </a:ext>
            </a:extLst>
          </p:cNvPr>
          <p:cNvSpPr txBox="1"/>
          <p:nvPr/>
        </p:nvSpPr>
        <p:spPr>
          <a:xfrm>
            <a:off x="1524000" y="31851600"/>
            <a:ext cx="10515600" cy="1107996"/>
          </a:xfrm>
          <a:prstGeom prst="rect">
            <a:avLst/>
          </a:prstGeom>
          <a:noFill/>
        </p:spPr>
        <p:txBody>
          <a:bodyPr wrap="square" rtlCol="0">
            <a:spAutoFit/>
          </a:bodyPr>
          <a:lstStyle/>
          <a:p>
            <a:pPr algn="ctr"/>
            <a:r>
              <a:rPr lang="en-US" sz="3600" b="1" dirty="0"/>
              <a:t>Figure 1: </a:t>
            </a:r>
            <a:r>
              <a:rPr lang="en-US" sz="3000" dirty="0"/>
              <a:t>Average three pointers attempted in a game each year with and without a dummy variable.</a:t>
            </a:r>
          </a:p>
        </p:txBody>
      </p:sp>
      <p:sp>
        <p:nvSpPr>
          <p:cNvPr id="19" name="TextBox 18">
            <a:extLst>
              <a:ext uri="{FF2B5EF4-FFF2-40B4-BE49-F238E27FC236}">
                <a16:creationId xmlns:a16="http://schemas.microsoft.com/office/drawing/2014/main" id="{A45DD123-290C-4740-B25F-E39F0BCB516F}"/>
              </a:ext>
            </a:extLst>
          </p:cNvPr>
          <p:cNvSpPr txBox="1"/>
          <p:nvPr/>
        </p:nvSpPr>
        <p:spPr>
          <a:xfrm>
            <a:off x="13289280" y="14497883"/>
            <a:ext cx="16728666" cy="1200329"/>
          </a:xfrm>
          <a:prstGeom prst="rect">
            <a:avLst/>
          </a:prstGeom>
          <a:noFill/>
        </p:spPr>
        <p:txBody>
          <a:bodyPr wrap="square" rtlCol="0">
            <a:spAutoFit/>
          </a:bodyPr>
          <a:lstStyle/>
          <a:p>
            <a:pPr algn="ctr"/>
            <a:r>
              <a:rPr lang="en-US" sz="3600" b="1" dirty="0"/>
              <a:t>Figure 2: </a:t>
            </a:r>
            <a:r>
              <a:rPr lang="en-US" sz="3600" dirty="0"/>
              <a:t>The high and low 95 percent confidence interval for the Auto-ARIMA and Holts forecast.</a:t>
            </a:r>
          </a:p>
        </p:txBody>
      </p:sp>
      <p:pic>
        <p:nvPicPr>
          <p:cNvPr id="11" name="Picture 10">
            <a:extLst>
              <a:ext uri="{FF2B5EF4-FFF2-40B4-BE49-F238E27FC236}">
                <a16:creationId xmlns:a16="http://schemas.microsoft.com/office/drawing/2014/main" id="{5D94F7F6-E7C5-49BD-8E0A-3C55199552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74598" y="19407923"/>
            <a:ext cx="17510738" cy="10097936"/>
          </a:xfrm>
          <a:prstGeom prst="rect">
            <a:avLst/>
          </a:prstGeom>
        </p:spPr>
      </p:pic>
      <p:pic>
        <p:nvPicPr>
          <p:cNvPr id="20" name="Picture 19">
            <a:extLst>
              <a:ext uri="{FF2B5EF4-FFF2-40B4-BE49-F238E27FC236}">
                <a16:creationId xmlns:a16="http://schemas.microsoft.com/office/drawing/2014/main" id="{B9E1864E-45FE-4E85-99DE-F8775E34AB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91537" y="6230541"/>
            <a:ext cx="12696559" cy="7244237"/>
          </a:xfrm>
          <a:prstGeom prst="rect">
            <a:avLst/>
          </a:prstGeom>
        </p:spPr>
      </p:pic>
      <p:sp>
        <p:nvSpPr>
          <p:cNvPr id="24" name="TextBox 23">
            <a:extLst>
              <a:ext uri="{FF2B5EF4-FFF2-40B4-BE49-F238E27FC236}">
                <a16:creationId xmlns:a16="http://schemas.microsoft.com/office/drawing/2014/main" id="{F0D35DFB-9D85-4727-B75D-EA0C131D112D}"/>
              </a:ext>
            </a:extLst>
          </p:cNvPr>
          <p:cNvSpPr txBox="1"/>
          <p:nvPr/>
        </p:nvSpPr>
        <p:spPr>
          <a:xfrm>
            <a:off x="30985336" y="13669118"/>
            <a:ext cx="11201400" cy="646331"/>
          </a:xfrm>
          <a:prstGeom prst="rect">
            <a:avLst/>
          </a:prstGeom>
          <a:noFill/>
        </p:spPr>
        <p:txBody>
          <a:bodyPr wrap="square" rtlCol="0">
            <a:spAutoFit/>
          </a:bodyPr>
          <a:lstStyle/>
          <a:p>
            <a:pPr algn="ctr"/>
            <a:r>
              <a:rPr lang="en-US" sz="3600" b="1" dirty="0"/>
              <a:t>Figure 4: </a:t>
            </a:r>
            <a:r>
              <a:rPr lang="en-US" sz="3600" dirty="0"/>
              <a:t>The residuals of the Holts forecast.</a:t>
            </a:r>
          </a:p>
        </p:txBody>
      </p:sp>
    </p:spTree>
    <p:extLst>
      <p:ext uri="{BB962C8B-B14F-4D97-AF65-F5344CB8AC3E}">
        <p14:creationId xmlns:p14="http://schemas.microsoft.com/office/powerpoint/2010/main" val="3777295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4929</TotalTime>
  <Words>785</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The Future of the Three-Pointers in the NBA Justin Kringler Concordia College, Moorhead, Minnesota Advisor: Dr. John Reber, Department of Mathematics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Green</dc:creator>
  <cp:lastModifiedBy>Justin Kringler</cp:lastModifiedBy>
  <cp:revision>101</cp:revision>
  <cp:lastPrinted>2014-04-09T13:12:59Z</cp:lastPrinted>
  <dcterms:created xsi:type="dcterms:W3CDTF">2012-04-09T04:20:04Z</dcterms:created>
  <dcterms:modified xsi:type="dcterms:W3CDTF">2021-07-27T18:50:50Z</dcterms:modified>
</cp:coreProperties>
</file>