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Indie Flower"/>
      <p:regular r:id="rId31"/>
    </p:embeddedFont>
    <p:embeddedFont>
      <p:font typeface="Fira Sans Extra Condensed"/>
      <p:regular r:id="rId32"/>
      <p:bold r:id="rId33"/>
      <p:italic r:id="rId34"/>
      <p:boldItalic r:id="rId35"/>
    </p:embeddedFont>
    <p:embeddedFont>
      <p:font typeface="Fira Sans Extra Condensed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dieFlower-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FiraSansExtraCondensed-bold.fntdata"/><Relationship Id="rId10" Type="http://schemas.openxmlformats.org/officeDocument/2006/relationships/slide" Target="slides/slide6.xml"/><Relationship Id="rId32" Type="http://schemas.openxmlformats.org/officeDocument/2006/relationships/font" Target="fonts/FiraSansExtraCondensed-regular.fntdata"/><Relationship Id="rId13" Type="http://schemas.openxmlformats.org/officeDocument/2006/relationships/slide" Target="slides/slide9.xml"/><Relationship Id="rId35" Type="http://schemas.openxmlformats.org/officeDocument/2006/relationships/font" Target="fonts/FiraSansExtraCondensed-boldItalic.fntdata"/><Relationship Id="rId12" Type="http://schemas.openxmlformats.org/officeDocument/2006/relationships/slide" Target="slides/slide8.xml"/><Relationship Id="rId34" Type="http://schemas.openxmlformats.org/officeDocument/2006/relationships/font" Target="fonts/FiraSansExtraCondensed-italic.fntdata"/><Relationship Id="rId15" Type="http://schemas.openxmlformats.org/officeDocument/2006/relationships/slide" Target="slides/slide11.xml"/><Relationship Id="rId37" Type="http://schemas.openxmlformats.org/officeDocument/2006/relationships/font" Target="fonts/FiraSansExtraCondensedSemiBold-bold.fntdata"/><Relationship Id="rId14" Type="http://schemas.openxmlformats.org/officeDocument/2006/relationships/slide" Target="slides/slide10.xml"/><Relationship Id="rId36" Type="http://schemas.openxmlformats.org/officeDocument/2006/relationships/font" Target="fonts/FiraSansExtraCondensedSemiBold-regular.fntdata"/><Relationship Id="rId17" Type="http://schemas.openxmlformats.org/officeDocument/2006/relationships/slide" Target="slides/slide13.xml"/><Relationship Id="rId39" Type="http://schemas.openxmlformats.org/officeDocument/2006/relationships/font" Target="fonts/FiraSansExtraCondensedSemiBold-boldItalic.fntdata"/><Relationship Id="rId16" Type="http://schemas.openxmlformats.org/officeDocument/2006/relationships/slide" Target="slides/slide12.xml"/><Relationship Id="rId38" Type="http://schemas.openxmlformats.org/officeDocument/2006/relationships/font" Target="fonts/FiraSansExtraCondensedSemi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206afaa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d206afaa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89ab210a3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89ab210a3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89ab210a3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89ab210a3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89ab210a3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89ab210a3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89ab210a3_0_1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89ab210a3_0_1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89ab210a3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89ab210a3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189ab210a3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189ab210a3_0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89ab210a3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89ab210a3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c73459845_0_1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9c73459845_0_1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9f9cf983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9f9cf983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89ab210a3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89ab210a3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09eb55b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09eb55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9f8a83d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9f8a83d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89ab210a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89ab210a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189ab210a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189ab210a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89ab210a3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89ab210a3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2a8583979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2a8583979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89ab210a3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89ab210a3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89ab210a3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89ab210a3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89ab210a3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89ab210a3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89ab210a3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89ab210a3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89ab210a3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89ab210a3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7356" y="1629550"/>
            <a:ext cx="3422400" cy="15246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987356" y="3147050"/>
            <a:ext cx="3607200" cy="366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rt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rtl="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rtl="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11.png"/><Relationship Id="rId5" Type="http://schemas.openxmlformats.org/officeDocument/2006/relationships/image" Target="../media/image12.jp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12.jpg"/><Relationship Id="rId7"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9.jpg"/><Relationship Id="rId5" Type="http://schemas.openxmlformats.org/officeDocument/2006/relationships/image" Target="../media/image20.png"/><Relationship Id="rId6"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6.jpg"/><Relationship Id="rId4" Type="http://schemas.openxmlformats.org/officeDocument/2006/relationships/image" Target="../media/image34.jpg"/><Relationship Id="rId5" Type="http://schemas.openxmlformats.org/officeDocument/2006/relationships/image" Target="../media/image3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kaggle.com/datasets/ahsan81/hotel-reservations-classification-dataset" TargetMode="External"/><Relationship Id="rId4" Type="http://schemas.openxmlformats.org/officeDocument/2006/relationships/hyperlink" Target="https://www.w3schools.com/python/python_ml_multiple_regression.asp" TargetMode="External"/><Relationship Id="rId5" Type="http://schemas.openxmlformats.org/officeDocument/2006/relationships/hyperlink" Target="https://towardsdatascience.com/building-a-logistic-regression-in-python-step-by-step-becd4d56c9c8" TargetMode="External"/><Relationship Id="rId6" Type="http://schemas.openxmlformats.org/officeDocument/2006/relationships/hyperlink" Target="https://realpython.com/knn-python/" TargetMode="External"/><Relationship Id="rId7" Type="http://schemas.openxmlformats.org/officeDocument/2006/relationships/hyperlink" Target="https://towardsdatascience.com/random-forest-in-python-24d0893d51c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7.png"/><Relationship Id="rId5"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52" name="Shape 52"/>
        <p:cNvGrpSpPr/>
        <p:nvPr/>
      </p:nvGrpSpPr>
      <p:grpSpPr>
        <a:xfrm>
          <a:off x="0" y="0"/>
          <a:ext cx="0" cy="0"/>
          <a:chOff x="0" y="0"/>
          <a:chExt cx="0" cy="0"/>
        </a:xfrm>
      </p:grpSpPr>
      <p:sp>
        <p:nvSpPr>
          <p:cNvPr id="53" name="Google Shape;53;p13"/>
          <p:cNvSpPr txBox="1"/>
          <p:nvPr>
            <p:ph type="ctrTitle"/>
          </p:nvPr>
        </p:nvSpPr>
        <p:spPr>
          <a:xfrm>
            <a:off x="152400" y="152400"/>
            <a:ext cx="5226000" cy="15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SC1015 Mini Project:</a:t>
            </a:r>
            <a:endParaRPr/>
          </a:p>
          <a:p>
            <a:pPr indent="0" lvl="0" marL="0" rtl="0" algn="l">
              <a:spcBef>
                <a:spcPts val="0"/>
              </a:spcBef>
              <a:spcAft>
                <a:spcPts val="0"/>
              </a:spcAft>
              <a:buNone/>
            </a:pPr>
            <a:r>
              <a:rPr lang="en"/>
              <a:t>Hotel Reservation</a:t>
            </a:r>
            <a:endParaRPr/>
          </a:p>
        </p:txBody>
      </p:sp>
      <p:sp>
        <p:nvSpPr>
          <p:cNvPr id="54" name="Google Shape;54;p13"/>
          <p:cNvSpPr txBox="1"/>
          <p:nvPr>
            <p:ph idx="1" type="subTitle"/>
          </p:nvPr>
        </p:nvSpPr>
        <p:spPr>
          <a:xfrm>
            <a:off x="220800" y="2429250"/>
            <a:ext cx="3607200" cy="19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Lab B137 | Team 2</a:t>
            </a:r>
            <a:endParaRPr b="1" u="sng"/>
          </a:p>
          <a:p>
            <a:pPr indent="0" lvl="0" marL="0" rtl="0" algn="l">
              <a:spcBef>
                <a:spcPts val="1600"/>
              </a:spcBef>
              <a:spcAft>
                <a:spcPts val="0"/>
              </a:spcAft>
              <a:buNone/>
            </a:pPr>
            <a:r>
              <a:rPr lang="en"/>
              <a:t>Leong </a:t>
            </a:r>
            <a:r>
              <a:rPr lang="en"/>
              <a:t>Justin | </a:t>
            </a:r>
            <a:r>
              <a:rPr lang="en"/>
              <a:t>U2220207C</a:t>
            </a:r>
            <a:endParaRPr/>
          </a:p>
          <a:p>
            <a:pPr indent="0" lvl="0" marL="0" rtl="0" algn="l">
              <a:spcBef>
                <a:spcPts val="1600"/>
              </a:spcBef>
              <a:spcAft>
                <a:spcPts val="0"/>
              </a:spcAft>
              <a:buNone/>
            </a:pPr>
            <a:r>
              <a:rPr lang="en"/>
              <a:t>Roy Tan | U2221534G</a:t>
            </a:r>
            <a:endParaRPr/>
          </a:p>
          <a:p>
            <a:pPr indent="0" lvl="0" marL="0" rtl="0" algn="l">
              <a:spcBef>
                <a:spcPts val="1600"/>
              </a:spcBef>
              <a:spcAft>
                <a:spcPts val="0"/>
              </a:spcAft>
              <a:buNone/>
            </a:pPr>
            <a:r>
              <a:rPr lang="en"/>
              <a:t>Shaun Gan | U2221949C</a:t>
            </a:r>
            <a:endParaRPr/>
          </a:p>
          <a:p>
            <a:pPr indent="0" lvl="0" marL="0" rtl="0" algn="l">
              <a:spcBef>
                <a:spcPts val="1600"/>
              </a:spcBef>
              <a:spcAft>
                <a:spcPts val="1600"/>
              </a:spcAft>
              <a:buNone/>
            </a:pPr>
            <a:r>
              <a:t/>
            </a:r>
            <a:endParaRPr/>
          </a:p>
        </p:txBody>
      </p:sp>
      <p:pic>
        <p:nvPicPr>
          <p:cNvPr id="55" name="Google Shape;55;p13"/>
          <p:cNvPicPr preferRelativeResize="0"/>
          <p:nvPr/>
        </p:nvPicPr>
        <p:blipFill>
          <a:blip r:embed="rId3">
            <a:alphaModFix/>
          </a:blip>
          <a:stretch>
            <a:fillRect/>
          </a:stretch>
        </p:blipFill>
        <p:spPr>
          <a:xfrm>
            <a:off x="4016575" y="1676997"/>
            <a:ext cx="4913100" cy="32769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88" name="Shape 188"/>
        <p:cNvGrpSpPr/>
        <p:nvPr/>
      </p:nvGrpSpPr>
      <p:grpSpPr>
        <a:xfrm>
          <a:off x="0" y="0"/>
          <a:ext cx="0" cy="0"/>
          <a:chOff x="0" y="0"/>
          <a:chExt cx="0" cy="0"/>
        </a:xfrm>
      </p:grpSpPr>
      <p:sp>
        <p:nvSpPr>
          <p:cNvPr id="189" name="Google Shape;189;p22"/>
          <p:cNvSpPr txBox="1"/>
          <p:nvPr/>
        </p:nvSpPr>
        <p:spPr>
          <a:xfrm>
            <a:off x="1996650" y="0"/>
            <a:ext cx="515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Fira Sans Extra Condensed"/>
                <a:ea typeface="Fira Sans Extra Condensed"/>
                <a:cs typeface="Fira Sans Extra Condensed"/>
                <a:sym typeface="Fira Sans Extra Condensed"/>
              </a:rPr>
              <a:t>EDA: Market Segment Type</a:t>
            </a:r>
            <a:endParaRPr b="1" sz="3200">
              <a:latin typeface="Roboto"/>
              <a:ea typeface="Roboto"/>
              <a:cs typeface="Roboto"/>
              <a:sym typeface="Roboto"/>
            </a:endParaRPr>
          </a:p>
        </p:txBody>
      </p:sp>
      <p:pic>
        <p:nvPicPr>
          <p:cNvPr id="190" name="Google Shape;190;p22"/>
          <p:cNvPicPr preferRelativeResize="0"/>
          <p:nvPr/>
        </p:nvPicPr>
        <p:blipFill>
          <a:blip r:embed="rId3">
            <a:alphaModFix/>
          </a:blip>
          <a:stretch>
            <a:fillRect/>
          </a:stretch>
        </p:blipFill>
        <p:spPr>
          <a:xfrm>
            <a:off x="228603" y="677100"/>
            <a:ext cx="6022500" cy="4282800"/>
          </a:xfrm>
          <a:prstGeom prst="roundRect">
            <a:avLst>
              <a:gd fmla="val 16667" name="adj"/>
            </a:avLst>
          </a:prstGeom>
          <a:noFill/>
          <a:ln cap="flat" cmpd="sng" w="76200">
            <a:solidFill>
              <a:srgbClr val="F4C2C2"/>
            </a:solidFill>
            <a:prstDash val="solid"/>
            <a:round/>
            <a:headEnd len="sm" w="sm" type="none"/>
            <a:tailEnd len="sm" w="sm" type="none"/>
          </a:ln>
        </p:spPr>
      </p:pic>
      <p:sp>
        <p:nvSpPr>
          <p:cNvPr id="191" name="Google Shape;191;p22"/>
          <p:cNvSpPr txBox="1"/>
          <p:nvPr/>
        </p:nvSpPr>
        <p:spPr>
          <a:xfrm>
            <a:off x="3570125" y="1825950"/>
            <a:ext cx="2092200" cy="646500"/>
          </a:xfrm>
          <a:prstGeom prst="rect">
            <a:avLst/>
          </a:prstGeom>
          <a:solidFill>
            <a:srgbClr val="F4C2C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‘0’ for cancelled, ‘1’ for not cancelled</a:t>
            </a:r>
            <a:endParaRPr sz="1500">
              <a:latin typeface="Roboto"/>
              <a:ea typeface="Roboto"/>
              <a:cs typeface="Roboto"/>
              <a:sym typeface="Roboto"/>
            </a:endParaRPr>
          </a:p>
        </p:txBody>
      </p:sp>
      <p:sp>
        <p:nvSpPr>
          <p:cNvPr id="192" name="Google Shape;192;p22"/>
          <p:cNvSpPr txBox="1"/>
          <p:nvPr/>
        </p:nvSpPr>
        <p:spPr>
          <a:xfrm>
            <a:off x="6251100" y="1440450"/>
            <a:ext cx="26004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‘1’ – Online</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‘2’ – Offline</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‘3’ – Corporate</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‘4’ – Complementary</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‘5’ – Aviation</a:t>
            </a:r>
            <a:endParaRPr sz="1500">
              <a:latin typeface="Roboto"/>
              <a:ea typeface="Roboto"/>
              <a:cs typeface="Roboto"/>
              <a:sym typeface="Roboto"/>
            </a:endParaRPr>
          </a:p>
        </p:txBody>
      </p:sp>
      <p:cxnSp>
        <p:nvCxnSpPr>
          <p:cNvPr id="193" name="Google Shape;193;p22"/>
          <p:cNvCxnSpPr>
            <a:endCxn id="192" idx="3"/>
          </p:cNvCxnSpPr>
          <p:nvPr/>
        </p:nvCxnSpPr>
        <p:spPr>
          <a:xfrm>
            <a:off x="6714000" y="2568450"/>
            <a:ext cx="2137500" cy="3300"/>
          </a:xfrm>
          <a:prstGeom prst="straightConnector1">
            <a:avLst/>
          </a:prstGeom>
          <a:noFill/>
          <a:ln cap="flat" cmpd="sng" w="76200">
            <a:solidFill>
              <a:schemeClr val="accent6"/>
            </a:solidFill>
            <a:prstDash val="solid"/>
            <a:round/>
            <a:headEnd len="med" w="med" type="none"/>
            <a:tailEnd len="med" w="med" type="none"/>
          </a:ln>
        </p:spPr>
      </p:cxnSp>
      <p:cxnSp>
        <p:nvCxnSpPr>
          <p:cNvPr id="194" name="Google Shape;194;p22"/>
          <p:cNvCxnSpPr/>
          <p:nvPr/>
        </p:nvCxnSpPr>
        <p:spPr>
          <a:xfrm>
            <a:off x="6714000" y="3470400"/>
            <a:ext cx="2137500" cy="3300"/>
          </a:xfrm>
          <a:prstGeom prst="straightConnector1">
            <a:avLst/>
          </a:prstGeom>
          <a:noFill/>
          <a:ln cap="flat" cmpd="sng" w="76200">
            <a:solidFill>
              <a:schemeClr val="accent6"/>
            </a:solidFill>
            <a:prstDash val="solid"/>
            <a:round/>
            <a:headEnd len="med" w="med" type="none"/>
            <a:tailEnd len="med" w="med" type="none"/>
          </a:ln>
        </p:spPr>
      </p:cxnSp>
      <p:cxnSp>
        <p:nvCxnSpPr>
          <p:cNvPr id="195" name="Google Shape;195;p22"/>
          <p:cNvCxnSpPr/>
          <p:nvPr/>
        </p:nvCxnSpPr>
        <p:spPr>
          <a:xfrm>
            <a:off x="6714000" y="3019425"/>
            <a:ext cx="2137500" cy="3300"/>
          </a:xfrm>
          <a:prstGeom prst="straightConnector1">
            <a:avLst/>
          </a:prstGeom>
          <a:noFill/>
          <a:ln cap="flat" cmpd="sng" w="76200">
            <a:solidFill>
              <a:schemeClr val="accent6"/>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99" name="Shape 199"/>
        <p:cNvGrpSpPr/>
        <p:nvPr/>
      </p:nvGrpSpPr>
      <p:grpSpPr>
        <a:xfrm>
          <a:off x="0" y="0"/>
          <a:ext cx="0" cy="0"/>
          <a:chOff x="0" y="0"/>
          <a:chExt cx="0" cy="0"/>
        </a:xfrm>
      </p:grpSpPr>
      <p:sp>
        <p:nvSpPr>
          <p:cNvPr id="200" name="Google Shape;200;p23"/>
          <p:cNvSpPr txBox="1"/>
          <p:nvPr/>
        </p:nvSpPr>
        <p:spPr>
          <a:xfrm>
            <a:off x="5633575" y="1233575"/>
            <a:ext cx="381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1" name="Google Shape;201;p23"/>
          <p:cNvSpPr/>
          <p:nvPr/>
        </p:nvSpPr>
        <p:spPr>
          <a:xfrm rot="-5400000">
            <a:off x="165350" y="1674993"/>
            <a:ext cx="2491500" cy="2224800"/>
          </a:xfrm>
          <a:prstGeom prst="round2SameRect">
            <a:avLst>
              <a:gd fmla="val 17662" name="adj1"/>
              <a:gd fmla="val 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ph type="title"/>
          </p:nvPr>
        </p:nvSpPr>
        <p:spPr>
          <a:xfrm>
            <a:off x="457200" y="663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Machine Learning (ML) Techniques</a:t>
            </a:r>
            <a:endParaRPr b="1" sz="3200">
              <a:solidFill>
                <a:schemeClr val="dk1"/>
              </a:solidFill>
            </a:endParaRPr>
          </a:p>
        </p:txBody>
      </p:sp>
      <p:sp>
        <p:nvSpPr>
          <p:cNvPr id="203" name="Google Shape;203;p23"/>
          <p:cNvSpPr/>
          <p:nvPr/>
        </p:nvSpPr>
        <p:spPr>
          <a:xfrm>
            <a:off x="4394121" y="1144690"/>
            <a:ext cx="507884" cy="864970"/>
          </a:xfrm>
          <a:custGeom>
            <a:rect b="b" l="l" r="r" t="t"/>
            <a:pathLst>
              <a:path extrusionOk="0" h="37211" w="21131">
                <a:moveTo>
                  <a:pt x="0" y="17523"/>
                </a:moveTo>
                <a:lnTo>
                  <a:pt x="0" y="37211"/>
                </a:lnTo>
                <a:lnTo>
                  <a:pt x="21131" y="25357"/>
                </a:lnTo>
                <a:lnTo>
                  <a:pt x="21131" y="0"/>
                </a:lnTo>
                <a:close/>
              </a:path>
            </a:pathLst>
          </a:custGeom>
          <a:solidFill>
            <a:srgbClr val="F8AA05"/>
          </a:solidFill>
          <a:ln>
            <a:noFill/>
          </a:ln>
        </p:spPr>
      </p:sp>
      <p:sp>
        <p:nvSpPr>
          <p:cNvPr id="204" name="Google Shape;204;p23"/>
          <p:cNvSpPr/>
          <p:nvPr/>
        </p:nvSpPr>
        <p:spPr>
          <a:xfrm>
            <a:off x="4400425" y="1780612"/>
            <a:ext cx="491432" cy="733070"/>
          </a:xfrm>
          <a:custGeom>
            <a:rect b="b" l="l" r="r" t="t"/>
            <a:pathLst>
              <a:path extrusionOk="0" h="34029" w="19766">
                <a:moveTo>
                  <a:pt x="19765" y="0"/>
                </a:moveTo>
                <a:lnTo>
                  <a:pt x="1" y="12299"/>
                </a:lnTo>
                <a:lnTo>
                  <a:pt x="1" y="34028"/>
                </a:lnTo>
                <a:lnTo>
                  <a:pt x="19765" y="27837"/>
                </a:lnTo>
                <a:lnTo>
                  <a:pt x="19765" y="0"/>
                </a:lnTo>
                <a:close/>
              </a:path>
            </a:pathLst>
          </a:custGeom>
          <a:solidFill>
            <a:srgbClr val="E9B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 name="Google Shape;205;p23"/>
          <p:cNvSpPr/>
          <p:nvPr/>
        </p:nvSpPr>
        <p:spPr>
          <a:xfrm rot="5400000">
            <a:off x="6568600" y="103612"/>
            <a:ext cx="599700" cy="39537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 name="Google Shape;206;p23"/>
          <p:cNvSpPr/>
          <p:nvPr/>
        </p:nvSpPr>
        <p:spPr>
          <a:xfrm>
            <a:off x="2558118" y="2045545"/>
            <a:ext cx="1842352" cy="468119"/>
          </a:xfrm>
          <a:custGeom>
            <a:rect b="b" l="l" r="r" t="t"/>
            <a:pathLst>
              <a:path extrusionOk="0" h="21730" w="65378">
                <a:moveTo>
                  <a:pt x="1" y="0"/>
                </a:moveTo>
                <a:lnTo>
                  <a:pt x="1" y="21729"/>
                </a:lnTo>
                <a:lnTo>
                  <a:pt x="65378" y="21729"/>
                </a:lnTo>
                <a:lnTo>
                  <a:pt x="65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 name="Google Shape;207;p23"/>
          <p:cNvSpPr/>
          <p:nvPr/>
        </p:nvSpPr>
        <p:spPr>
          <a:xfrm>
            <a:off x="4400425" y="1780336"/>
            <a:ext cx="491432" cy="733070"/>
          </a:xfrm>
          <a:custGeom>
            <a:rect b="b" l="l" r="r" t="t"/>
            <a:pathLst>
              <a:path extrusionOk="0" h="34029" w="19766">
                <a:moveTo>
                  <a:pt x="19765" y="0"/>
                </a:moveTo>
                <a:lnTo>
                  <a:pt x="1" y="12299"/>
                </a:lnTo>
                <a:lnTo>
                  <a:pt x="1" y="34028"/>
                </a:lnTo>
                <a:lnTo>
                  <a:pt x="19765" y="27837"/>
                </a:lnTo>
                <a:lnTo>
                  <a:pt x="19765" y="0"/>
                </a:lnTo>
                <a:close/>
              </a:path>
            </a:pathLst>
          </a:custGeom>
          <a:solidFill>
            <a:srgbClr val="C765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 name="Google Shape;208;p23"/>
          <p:cNvSpPr/>
          <p:nvPr/>
        </p:nvSpPr>
        <p:spPr>
          <a:xfrm rot="5400000">
            <a:off x="6568444" y="739528"/>
            <a:ext cx="599700" cy="39537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 name="Google Shape;209;p23"/>
          <p:cNvSpPr/>
          <p:nvPr/>
        </p:nvSpPr>
        <p:spPr>
          <a:xfrm>
            <a:off x="2558118" y="2549001"/>
            <a:ext cx="1842352" cy="468119"/>
          </a:xfrm>
          <a:custGeom>
            <a:rect b="b" l="l" r="r" t="t"/>
            <a:pathLst>
              <a:path extrusionOk="0" h="21730" w="65378">
                <a:moveTo>
                  <a:pt x="1" y="0"/>
                </a:moveTo>
                <a:lnTo>
                  <a:pt x="1" y="21729"/>
                </a:lnTo>
                <a:lnTo>
                  <a:pt x="65378" y="21729"/>
                </a:lnTo>
                <a:lnTo>
                  <a:pt x="6537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 name="Google Shape;210;p23"/>
          <p:cNvSpPr/>
          <p:nvPr/>
        </p:nvSpPr>
        <p:spPr>
          <a:xfrm>
            <a:off x="4400425" y="2416912"/>
            <a:ext cx="491432" cy="600217"/>
          </a:xfrm>
          <a:custGeom>
            <a:rect b="b" l="l" r="r" t="t"/>
            <a:pathLst>
              <a:path extrusionOk="0" h="27862" w="19766">
                <a:moveTo>
                  <a:pt x="19765" y="1"/>
                </a:moveTo>
                <a:lnTo>
                  <a:pt x="1" y="6132"/>
                </a:lnTo>
                <a:lnTo>
                  <a:pt x="1" y="27861"/>
                </a:lnTo>
                <a:lnTo>
                  <a:pt x="19765" y="27837"/>
                </a:lnTo>
                <a:lnTo>
                  <a:pt x="19765" y="1"/>
                </a:lnTo>
                <a:close/>
              </a:path>
            </a:pathLst>
          </a:custGeom>
          <a:solidFill>
            <a:srgbClr val="F5D1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 name="Google Shape;211;p23"/>
          <p:cNvSpPr/>
          <p:nvPr/>
        </p:nvSpPr>
        <p:spPr>
          <a:xfrm>
            <a:off x="4400425" y="2416408"/>
            <a:ext cx="491432" cy="600217"/>
          </a:xfrm>
          <a:custGeom>
            <a:rect b="b" l="l" r="r" t="t"/>
            <a:pathLst>
              <a:path extrusionOk="0" h="27862" w="19766">
                <a:moveTo>
                  <a:pt x="19765" y="1"/>
                </a:moveTo>
                <a:lnTo>
                  <a:pt x="1" y="6132"/>
                </a:lnTo>
                <a:lnTo>
                  <a:pt x="1" y="27861"/>
                </a:lnTo>
                <a:lnTo>
                  <a:pt x="19765" y="27837"/>
                </a:lnTo>
                <a:lnTo>
                  <a:pt x="19765" y="1"/>
                </a:lnTo>
                <a:close/>
              </a:path>
            </a:pathLst>
          </a:custGeom>
          <a:solidFill>
            <a:srgbClr val="8D3C0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 name="Google Shape;212;p23"/>
          <p:cNvSpPr/>
          <p:nvPr/>
        </p:nvSpPr>
        <p:spPr>
          <a:xfrm rot="5400000">
            <a:off x="6568444" y="1376036"/>
            <a:ext cx="599700" cy="39537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 name="Google Shape;213;p23"/>
          <p:cNvSpPr/>
          <p:nvPr/>
        </p:nvSpPr>
        <p:spPr>
          <a:xfrm>
            <a:off x="2558118" y="3052715"/>
            <a:ext cx="1842352" cy="468119"/>
          </a:xfrm>
          <a:custGeom>
            <a:rect b="b" l="l" r="r" t="t"/>
            <a:pathLst>
              <a:path extrusionOk="0" h="21730" w="65378">
                <a:moveTo>
                  <a:pt x="1" y="0"/>
                </a:moveTo>
                <a:lnTo>
                  <a:pt x="1" y="21729"/>
                </a:lnTo>
                <a:lnTo>
                  <a:pt x="65378" y="21729"/>
                </a:lnTo>
                <a:lnTo>
                  <a:pt x="653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 name="Google Shape;214;p23"/>
          <p:cNvSpPr/>
          <p:nvPr/>
        </p:nvSpPr>
        <p:spPr>
          <a:xfrm>
            <a:off x="4400425" y="3052715"/>
            <a:ext cx="491432" cy="600196"/>
          </a:xfrm>
          <a:custGeom>
            <a:rect b="b" l="l" r="r" t="t"/>
            <a:pathLst>
              <a:path extrusionOk="0" h="27861" w="19766">
                <a:moveTo>
                  <a:pt x="1" y="0"/>
                </a:moveTo>
                <a:lnTo>
                  <a:pt x="1" y="21729"/>
                </a:lnTo>
                <a:lnTo>
                  <a:pt x="19765" y="27861"/>
                </a:lnTo>
                <a:lnTo>
                  <a:pt x="19765" y="24"/>
                </a:lnTo>
                <a:lnTo>
                  <a:pt x="1" y="0"/>
                </a:lnTo>
                <a:close/>
              </a:path>
            </a:pathLst>
          </a:custGeom>
          <a:solidFill>
            <a:srgbClr val="E75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 name="Google Shape;215;p23"/>
          <p:cNvSpPr/>
          <p:nvPr/>
        </p:nvSpPr>
        <p:spPr>
          <a:xfrm>
            <a:off x="4400425" y="3052439"/>
            <a:ext cx="491432" cy="600196"/>
          </a:xfrm>
          <a:custGeom>
            <a:rect b="b" l="l" r="r" t="t"/>
            <a:pathLst>
              <a:path extrusionOk="0" h="27861" w="19766">
                <a:moveTo>
                  <a:pt x="1" y="0"/>
                </a:moveTo>
                <a:lnTo>
                  <a:pt x="1" y="21729"/>
                </a:lnTo>
                <a:lnTo>
                  <a:pt x="19765" y="27861"/>
                </a:lnTo>
                <a:lnTo>
                  <a:pt x="19765" y="24"/>
                </a:lnTo>
                <a:lnTo>
                  <a:pt x="1" y="0"/>
                </a:lnTo>
                <a:close/>
              </a:path>
            </a:pathLst>
          </a:custGeom>
          <a:solidFill>
            <a:srgbClr val="3D8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 name="Google Shape;216;p23"/>
          <p:cNvSpPr/>
          <p:nvPr/>
        </p:nvSpPr>
        <p:spPr>
          <a:xfrm rot="5400000">
            <a:off x="6568444" y="2011992"/>
            <a:ext cx="599700" cy="39537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 name="Google Shape;217;p23"/>
          <p:cNvSpPr/>
          <p:nvPr/>
        </p:nvSpPr>
        <p:spPr>
          <a:xfrm>
            <a:off x="2558118" y="3556408"/>
            <a:ext cx="1842352" cy="468119"/>
          </a:xfrm>
          <a:custGeom>
            <a:rect b="b" l="l" r="r" t="t"/>
            <a:pathLst>
              <a:path extrusionOk="0" h="21730" w="65378">
                <a:moveTo>
                  <a:pt x="1" y="1"/>
                </a:moveTo>
                <a:lnTo>
                  <a:pt x="1" y="21730"/>
                </a:lnTo>
                <a:lnTo>
                  <a:pt x="65378" y="21730"/>
                </a:lnTo>
                <a:lnTo>
                  <a:pt x="653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23"/>
          <p:cNvSpPr/>
          <p:nvPr/>
        </p:nvSpPr>
        <p:spPr>
          <a:xfrm>
            <a:off x="4400425" y="3556408"/>
            <a:ext cx="491432" cy="732833"/>
          </a:xfrm>
          <a:custGeom>
            <a:rect b="b" l="l" r="r" t="t"/>
            <a:pathLst>
              <a:path extrusionOk="0" h="34018" w="19766">
                <a:moveTo>
                  <a:pt x="1" y="1"/>
                </a:moveTo>
                <a:lnTo>
                  <a:pt x="1" y="21730"/>
                </a:lnTo>
                <a:lnTo>
                  <a:pt x="19765" y="34017"/>
                </a:lnTo>
                <a:lnTo>
                  <a:pt x="19765" y="6180"/>
                </a:lnTo>
                <a:lnTo>
                  <a:pt x="1" y="1"/>
                </a:lnTo>
                <a:close/>
              </a:path>
            </a:pathLst>
          </a:custGeom>
          <a:solidFill>
            <a:srgbClr val="216D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23"/>
          <p:cNvSpPr/>
          <p:nvPr/>
        </p:nvSpPr>
        <p:spPr>
          <a:xfrm rot="5400000">
            <a:off x="6568600" y="-532312"/>
            <a:ext cx="599700" cy="39537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23"/>
          <p:cNvSpPr/>
          <p:nvPr/>
        </p:nvSpPr>
        <p:spPr>
          <a:xfrm>
            <a:off x="2558118" y="1541611"/>
            <a:ext cx="1842352" cy="468119"/>
          </a:xfrm>
          <a:custGeom>
            <a:rect b="b" l="l" r="r" t="t"/>
            <a:pathLst>
              <a:path extrusionOk="0" h="21730" w="65378">
                <a:moveTo>
                  <a:pt x="1" y="0"/>
                </a:moveTo>
                <a:lnTo>
                  <a:pt x="1" y="21729"/>
                </a:lnTo>
                <a:lnTo>
                  <a:pt x="65378" y="21729"/>
                </a:lnTo>
                <a:lnTo>
                  <a:pt x="653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 name="Google Shape;221;p23"/>
          <p:cNvSpPr txBox="1"/>
          <p:nvPr/>
        </p:nvSpPr>
        <p:spPr>
          <a:xfrm>
            <a:off x="2588584" y="1605483"/>
            <a:ext cx="17817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Multi-Variate Linear Regression</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222" name="Google Shape;222;p23"/>
          <p:cNvSpPr txBox="1"/>
          <p:nvPr/>
        </p:nvSpPr>
        <p:spPr>
          <a:xfrm>
            <a:off x="2588584" y="2108542"/>
            <a:ext cx="17817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Logistic Regression</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223" name="Google Shape;223;p23"/>
          <p:cNvSpPr txBox="1"/>
          <p:nvPr/>
        </p:nvSpPr>
        <p:spPr>
          <a:xfrm>
            <a:off x="2588584" y="2612346"/>
            <a:ext cx="17817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K-Nearest Neighbours</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224" name="Google Shape;224;p23"/>
          <p:cNvSpPr txBox="1"/>
          <p:nvPr/>
        </p:nvSpPr>
        <p:spPr>
          <a:xfrm>
            <a:off x="2588670" y="3115943"/>
            <a:ext cx="17817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Confusion Matrix &amp; Decision Tree</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225" name="Google Shape;225;p23"/>
          <p:cNvSpPr txBox="1"/>
          <p:nvPr/>
        </p:nvSpPr>
        <p:spPr>
          <a:xfrm>
            <a:off x="2588545" y="3619651"/>
            <a:ext cx="1781700" cy="34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Fira Sans Extra Condensed SemiBold"/>
                <a:ea typeface="Fira Sans Extra Condensed SemiBold"/>
                <a:cs typeface="Fira Sans Extra Condensed SemiBold"/>
                <a:sym typeface="Fira Sans Extra Condensed SemiBold"/>
              </a:rPr>
              <a:t>Random Forest</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226" name="Google Shape;226;p23"/>
          <p:cNvSpPr txBox="1"/>
          <p:nvPr/>
        </p:nvSpPr>
        <p:spPr>
          <a:xfrm>
            <a:off x="537338" y="2745873"/>
            <a:ext cx="1781700" cy="59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Fira Sans Extra Condensed SemiBold"/>
                <a:ea typeface="Fira Sans Extra Condensed SemiBold"/>
                <a:cs typeface="Fira Sans Extra Condensed SemiBold"/>
                <a:sym typeface="Fira Sans Extra Condensed SemiBold"/>
              </a:rPr>
              <a:t>ML Techniques Used</a:t>
            </a:r>
            <a:endParaRPr sz="19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227" name="Google Shape;227;p23"/>
          <p:cNvGrpSpPr/>
          <p:nvPr/>
        </p:nvGrpSpPr>
        <p:grpSpPr>
          <a:xfrm>
            <a:off x="1219431" y="2299770"/>
            <a:ext cx="383334" cy="404679"/>
            <a:chOff x="-62151950" y="4111775"/>
            <a:chExt cx="318225" cy="316650"/>
          </a:xfrm>
        </p:grpSpPr>
        <p:sp>
          <p:nvSpPr>
            <p:cNvPr id="228" name="Google Shape;228;p23"/>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2" name="Google Shape;232;p23"/>
          <p:cNvPicPr preferRelativeResize="0"/>
          <p:nvPr/>
        </p:nvPicPr>
        <p:blipFill>
          <a:blip r:embed="rId3">
            <a:alphaModFix/>
          </a:blip>
          <a:stretch>
            <a:fillRect/>
          </a:stretch>
        </p:blipFill>
        <p:spPr>
          <a:xfrm>
            <a:off x="8004213" y="2497353"/>
            <a:ext cx="507875" cy="438619"/>
          </a:xfrm>
          <a:prstGeom prst="rect">
            <a:avLst/>
          </a:prstGeom>
          <a:noFill/>
          <a:ln>
            <a:noFill/>
          </a:ln>
        </p:spPr>
      </p:pic>
      <p:pic>
        <p:nvPicPr>
          <p:cNvPr id="233" name="Google Shape;233;p23"/>
          <p:cNvPicPr preferRelativeResize="0"/>
          <p:nvPr/>
        </p:nvPicPr>
        <p:blipFill>
          <a:blip r:embed="rId4">
            <a:alphaModFix/>
          </a:blip>
          <a:stretch>
            <a:fillRect/>
          </a:stretch>
        </p:blipFill>
        <p:spPr>
          <a:xfrm>
            <a:off x="8008750" y="1861150"/>
            <a:ext cx="507875" cy="438625"/>
          </a:xfrm>
          <a:prstGeom prst="rect">
            <a:avLst/>
          </a:prstGeom>
          <a:noFill/>
          <a:ln>
            <a:noFill/>
          </a:ln>
        </p:spPr>
      </p:pic>
      <p:pic>
        <p:nvPicPr>
          <p:cNvPr id="234" name="Google Shape;234;p23"/>
          <p:cNvPicPr preferRelativeResize="0"/>
          <p:nvPr/>
        </p:nvPicPr>
        <p:blipFill>
          <a:blip r:embed="rId5">
            <a:alphaModFix/>
          </a:blip>
          <a:stretch>
            <a:fillRect/>
          </a:stretch>
        </p:blipFill>
        <p:spPr>
          <a:xfrm>
            <a:off x="7993675" y="3769511"/>
            <a:ext cx="507875" cy="438625"/>
          </a:xfrm>
          <a:prstGeom prst="rect">
            <a:avLst/>
          </a:prstGeom>
          <a:noFill/>
          <a:ln>
            <a:noFill/>
          </a:ln>
        </p:spPr>
      </p:pic>
      <p:pic>
        <p:nvPicPr>
          <p:cNvPr id="235" name="Google Shape;235;p23"/>
          <p:cNvPicPr preferRelativeResize="0"/>
          <p:nvPr/>
        </p:nvPicPr>
        <p:blipFill>
          <a:blip r:embed="rId6">
            <a:alphaModFix/>
          </a:blip>
          <a:stretch>
            <a:fillRect/>
          </a:stretch>
        </p:blipFill>
        <p:spPr>
          <a:xfrm>
            <a:off x="7993687" y="3160800"/>
            <a:ext cx="507875" cy="383600"/>
          </a:xfrm>
          <a:prstGeom prst="rect">
            <a:avLst/>
          </a:prstGeom>
          <a:noFill/>
          <a:ln>
            <a:noFill/>
          </a:ln>
        </p:spPr>
      </p:pic>
      <p:sp>
        <p:nvSpPr>
          <p:cNvPr id="236" name="Google Shape;236;p23"/>
          <p:cNvSpPr/>
          <p:nvPr/>
        </p:nvSpPr>
        <p:spPr>
          <a:xfrm>
            <a:off x="8010150" y="1228050"/>
            <a:ext cx="491400" cy="438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23"/>
          <p:cNvGrpSpPr/>
          <p:nvPr/>
        </p:nvGrpSpPr>
        <p:grpSpPr>
          <a:xfrm>
            <a:off x="8071973" y="1230817"/>
            <a:ext cx="381437" cy="405701"/>
            <a:chOff x="-61783350" y="3743950"/>
            <a:chExt cx="316650" cy="317450"/>
          </a:xfrm>
        </p:grpSpPr>
        <p:sp>
          <p:nvSpPr>
            <p:cNvPr id="238" name="Google Shape;238;p23"/>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243" name="Shape 243"/>
        <p:cNvGrpSpPr/>
        <p:nvPr/>
      </p:nvGrpSpPr>
      <p:grpSpPr>
        <a:xfrm>
          <a:off x="0" y="0"/>
          <a:ext cx="0" cy="0"/>
          <a:chOff x="0" y="0"/>
          <a:chExt cx="0" cy="0"/>
        </a:xfrm>
      </p:grpSpPr>
      <p:sp>
        <p:nvSpPr>
          <p:cNvPr id="244" name="Google Shape;244;p24"/>
          <p:cNvSpPr txBox="1"/>
          <p:nvPr>
            <p:ph type="title"/>
          </p:nvPr>
        </p:nvSpPr>
        <p:spPr>
          <a:xfrm>
            <a:off x="457200" y="659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Multi-Variate Linear Regression</a:t>
            </a:r>
            <a:endParaRPr b="1" sz="3200">
              <a:solidFill>
                <a:schemeClr val="dk1"/>
              </a:solidFill>
            </a:endParaRPr>
          </a:p>
        </p:txBody>
      </p:sp>
      <p:pic>
        <p:nvPicPr>
          <p:cNvPr id="245" name="Google Shape;245;p24"/>
          <p:cNvPicPr preferRelativeResize="0"/>
          <p:nvPr/>
        </p:nvPicPr>
        <p:blipFill>
          <a:blip r:embed="rId3">
            <a:alphaModFix/>
          </a:blip>
          <a:stretch>
            <a:fillRect/>
          </a:stretch>
        </p:blipFill>
        <p:spPr>
          <a:xfrm>
            <a:off x="228600" y="699825"/>
            <a:ext cx="5304900" cy="3148800"/>
          </a:xfrm>
          <a:prstGeom prst="roundRect">
            <a:avLst>
              <a:gd fmla="val 16667" name="adj"/>
            </a:avLst>
          </a:prstGeom>
          <a:noFill/>
          <a:ln cap="flat" cmpd="sng" w="76200">
            <a:solidFill>
              <a:srgbClr val="F4C2C2"/>
            </a:solidFill>
            <a:prstDash val="solid"/>
            <a:round/>
            <a:headEnd len="sm" w="sm" type="none"/>
            <a:tailEnd len="sm" w="sm" type="none"/>
          </a:ln>
        </p:spPr>
      </p:pic>
      <p:sp>
        <p:nvSpPr>
          <p:cNvPr id="246" name="Google Shape;246;p24"/>
          <p:cNvSpPr txBox="1"/>
          <p:nvPr/>
        </p:nvSpPr>
        <p:spPr>
          <a:xfrm>
            <a:off x="5533500" y="699825"/>
            <a:ext cx="2418900" cy="1339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Determining if a combination of variables have a greater correlation with booking status</a:t>
            </a:r>
            <a:endParaRPr sz="1500">
              <a:latin typeface="Roboto"/>
              <a:ea typeface="Roboto"/>
              <a:cs typeface="Roboto"/>
              <a:sym typeface="Roboto"/>
            </a:endParaRPr>
          </a:p>
        </p:txBody>
      </p:sp>
      <p:sp>
        <p:nvSpPr>
          <p:cNvPr id="247" name="Google Shape;247;p24"/>
          <p:cNvSpPr txBox="1"/>
          <p:nvPr/>
        </p:nvSpPr>
        <p:spPr>
          <a:xfrm>
            <a:off x="5533500" y="2916225"/>
            <a:ext cx="24189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HOWEVER</a:t>
            </a:r>
            <a:r>
              <a:rPr lang="en" sz="1500">
                <a:latin typeface="Roboto"/>
                <a:ea typeface="Roboto"/>
                <a:cs typeface="Roboto"/>
                <a:sym typeface="Roboto"/>
              </a:rPr>
              <a:t>, ‘booking_status’ is a binary variable!</a:t>
            </a:r>
            <a:endParaRPr sz="1500">
              <a:latin typeface="Roboto"/>
              <a:ea typeface="Roboto"/>
              <a:cs typeface="Roboto"/>
              <a:sym typeface="Roboto"/>
            </a:endParaRPr>
          </a:p>
        </p:txBody>
      </p:sp>
      <p:sp>
        <p:nvSpPr>
          <p:cNvPr id="248" name="Google Shape;248;p24"/>
          <p:cNvSpPr txBox="1"/>
          <p:nvPr/>
        </p:nvSpPr>
        <p:spPr>
          <a:xfrm>
            <a:off x="5533500" y="2006663"/>
            <a:ext cx="24189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Predicting the booking status of new data</a:t>
            </a:r>
            <a:endParaRPr sz="1500">
              <a:latin typeface="Roboto"/>
              <a:ea typeface="Roboto"/>
              <a:cs typeface="Roboto"/>
              <a:sym typeface="Roboto"/>
            </a:endParaRPr>
          </a:p>
        </p:txBody>
      </p:sp>
      <p:sp>
        <p:nvSpPr>
          <p:cNvPr id="249" name="Google Shape;249;p24"/>
          <p:cNvSpPr/>
          <p:nvPr/>
        </p:nvSpPr>
        <p:spPr>
          <a:xfrm>
            <a:off x="343800" y="3422625"/>
            <a:ext cx="1772700" cy="370800"/>
          </a:xfrm>
          <a:prstGeom prst="roundRect">
            <a:avLst>
              <a:gd fmla="val 16667"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txBox="1"/>
          <p:nvPr/>
        </p:nvSpPr>
        <p:spPr>
          <a:xfrm>
            <a:off x="1854000" y="4103875"/>
            <a:ext cx="5436000" cy="8004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EC3A3B"/>
                </a:solidFill>
                <a:latin typeface="Roboto"/>
                <a:ea typeface="Roboto"/>
                <a:cs typeface="Roboto"/>
                <a:sym typeface="Roboto"/>
              </a:rPr>
              <a:t>NOT A GOOD FIT</a:t>
            </a:r>
            <a:endParaRPr b="1" sz="4000">
              <a:solidFill>
                <a:srgbClr val="EC3A3B"/>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254" name="Shape 254"/>
        <p:cNvGrpSpPr/>
        <p:nvPr/>
      </p:nvGrpSpPr>
      <p:grpSpPr>
        <a:xfrm>
          <a:off x="0" y="0"/>
          <a:ext cx="0" cy="0"/>
          <a:chOff x="0" y="0"/>
          <a:chExt cx="0" cy="0"/>
        </a:xfrm>
      </p:grpSpPr>
      <p:sp>
        <p:nvSpPr>
          <p:cNvPr id="255" name="Google Shape;255;p25"/>
          <p:cNvSpPr txBox="1"/>
          <p:nvPr>
            <p:ph type="title"/>
          </p:nvPr>
        </p:nvSpPr>
        <p:spPr>
          <a:xfrm>
            <a:off x="457200" y="659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Logistic Regression</a:t>
            </a:r>
            <a:endParaRPr b="1" sz="3200">
              <a:solidFill>
                <a:schemeClr val="dk1"/>
              </a:solidFill>
            </a:endParaRPr>
          </a:p>
        </p:txBody>
      </p:sp>
      <p:sp>
        <p:nvSpPr>
          <p:cNvPr id="256" name="Google Shape;256;p25"/>
          <p:cNvSpPr txBox="1"/>
          <p:nvPr/>
        </p:nvSpPr>
        <p:spPr>
          <a:xfrm>
            <a:off x="5816100" y="734250"/>
            <a:ext cx="33279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Handles datasets with outliers better than multivariate linear regression</a:t>
            </a:r>
            <a:endParaRPr sz="1500">
              <a:latin typeface="Roboto"/>
              <a:ea typeface="Roboto"/>
              <a:cs typeface="Roboto"/>
              <a:sym typeface="Roboto"/>
            </a:endParaRPr>
          </a:p>
        </p:txBody>
      </p:sp>
      <p:sp>
        <p:nvSpPr>
          <p:cNvPr id="257" name="Google Shape;257;p25"/>
          <p:cNvSpPr txBox="1"/>
          <p:nvPr/>
        </p:nvSpPr>
        <p:spPr>
          <a:xfrm>
            <a:off x="5816100" y="2488650"/>
            <a:ext cx="33279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M</a:t>
            </a:r>
            <a:r>
              <a:rPr lang="en" sz="1500">
                <a:latin typeface="Roboto"/>
                <a:ea typeface="Roboto"/>
                <a:cs typeface="Roboto"/>
                <a:sym typeface="Roboto"/>
              </a:rPr>
              <a:t>odels relationship between the predictors and the probability of outcome, instead of outcome itself</a:t>
            </a:r>
            <a:endParaRPr sz="1500">
              <a:latin typeface="Roboto"/>
              <a:ea typeface="Roboto"/>
              <a:cs typeface="Roboto"/>
              <a:sym typeface="Roboto"/>
            </a:endParaRPr>
          </a:p>
        </p:txBody>
      </p:sp>
      <p:sp>
        <p:nvSpPr>
          <p:cNvPr id="258" name="Google Shape;258;p25"/>
          <p:cNvSpPr txBox="1"/>
          <p:nvPr/>
        </p:nvSpPr>
        <p:spPr>
          <a:xfrm>
            <a:off x="5816100" y="1611450"/>
            <a:ext cx="33279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Used for classification problems where outcome variable is categorical</a:t>
            </a:r>
            <a:endParaRPr sz="1500">
              <a:latin typeface="Roboto"/>
              <a:ea typeface="Roboto"/>
              <a:cs typeface="Roboto"/>
              <a:sym typeface="Roboto"/>
            </a:endParaRPr>
          </a:p>
        </p:txBody>
      </p:sp>
      <p:sp>
        <p:nvSpPr>
          <p:cNvPr id="259" name="Google Shape;259;p25"/>
          <p:cNvSpPr/>
          <p:nvPr/>
        </p:nvSpPr>
        <p:spPr>
          <a:xfrm>
            <a:off x="897900" y="4157988"/>
            <a:ext cx="7348200" cy="833100"/>
          </a:xfrm>
          <a:prstGeom prst="roundRect">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a:off x="897900" y="4157988"/>
            <a:ext cx="4498200" cy="833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4597013" y="4250951"/>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nvSpPr>
        <p:spPr>
          <a:xfrm>
            <a:off x="1964850" y="4282938"/>
            <a:ext cx="1926900" cy="5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Logistic Regression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63" name="Google Shape;263;p25"/>
          <p:cNvSpPr txBox="1"/>
          <p:nvPr/>
        </p:nvSpPr>
        <p:spPr>
          <a:xfrm>
            <a:off x="4597022" y="4332988"/>
            <a:ext cx="6573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2"/>
                </a:solidFill>
                <a:latin typeface="Fira Sans Extra Condensed"/>
                <a:ea typeface="Fira Sans Extra Condensed"/>
                <a:cs typeface="Fira Sans Extra Condensed"/>
                <a:sym typeface="Fira Sans Extra Condensed"/>
              </a:rPr>
              <a:t>55%</a:t>
            </a:r>
            <a:endParaRPr b="1" sz="1900">
              <a:solidFill>
                <a:schemeClr val="accent2"/>
              </a:solidFill>
              <a:latin typeface="Fira Sans Extra Condensed"/>
              <a:ea typeface="Fira Sans Extra Condensed"/>
              <a:cs typeface="Fira Sans Extra Condensed"/>
              <a:sym typeface="Fira Sans Extra Condensed"/>
            </a:endParaRPr>
          </a:p>
        </p:txBody>
      </p:sp>
      <p:sp>
        <p:nvSpPr>
          <p:cNvPr id="264" name="Google Shape;264;p25"/>
          <p:cNvSpPr/>
          <p:nvPr/>
        </p:nvSpPr>
        <p:spPr>
          <a:xfrm>
            <a:off x="999701" y="4247564"/>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25"/>
          <p:cNvPicPr preferRelativeResize="0"/>
          <p:nvPr/>
        </p:nvPicPr>
        <p:blipFill>
          <a:blip r:embed="rId3">
            <a:alphaModFix/>
          </a:blip>
          <a:stretch>
            <a:fillRect/>
          </a:stretch>
        </p:blipFill>
        <p:spPr>
          <a:xfrm>
            <a:off x="1121125" y="4396713"/>
            <a:ext cx="423532" cy="365775"/>
          </a:xfrm>
          <a:prstGeom prst="rect">
            <a:avLst/>
          </a:prstGeom>
          <a:noFill/>
          <a:ln>
            <a:noFill/>
          </a:ln>
        </p:spPr>
      </p:pic>
      <p:pic>
        <p:nvPicPr>
          <p:cNvPr id="266" name="Google Shape;266;p25"/>
          <p:cNvPicPr preferRelativeResize="0"/>
          <p:nvPr/>
        </p:nvPicPr>
        <p:blipFill>
          <a:blip r:embed="rId4">
            <a:alphaModFix/>
          </a:blip>
          <a:stretch>
            <a:fillRect/>
          </a:stretch>
        </p:blipFill>
        <p:spPr>
          <a:xfrm>
            <a:off x="228600" y="759413"/>
            <a:ext cx="4766400" cy="3186600"/>
          </a:xfrm>
          <a:prstGeom prst="roundRect">
            <a:avLst>
              <a:gd fmla="val 16667" name="adj"/>
            </a:avLst>
          </a:prstGeom>
          <a:noFill/>
          <a:ln cap="flat" cmpd="sng" w="76200">
            <a:solidFill>
              <a:srgbClr val="F4C2C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270" name="Shape 270"/>
        <p:cNvGrpSpPr/>
        <p:nvPr/>
      </p:nvGrpSpPr>
      <p:grpSpPr>
        <a:xfrm>
          <a:off x="0" y="0"/>
          <a:ext cx="0" cy="0"/>
          <a:chOff x="0" y="0"/>
          <a:chExt cx="0" cy="0"/>
        </a:xfrm>
      </p:grpSpPr>
      <p:sp>
        <p:nvSpPr>
          <p:cNvPr id="271" name="Google Shape;271;p26"/>
          <p:cNvSpPr txBox="1"/>
          <p:nvPr>
            <p:ph type="title"/>
          </p:nvPr>
        </p:nvSpPr>
        <p:spPr>
          <a:xfrm>
            <a:off x="457200" y="659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K-Nearest Neighbour (KNN)</a:t>
            </a:r>
            <a:endParaRPr b="1" sz="3200">
              <a:solidFill>
                <a:schemeClr val="dk1"/>
              </a:solidFill>
            </a:endParaRPr>
          </a:p>
        </p:txBody>
      </p:sp>
      <p:sp>
        <p:nvSpPr>
          <p:cNvPr id="272" name="Google Shape;272;p26"/>
          <p:cNvSpPr txBox="1"/>
          <p:nvPr/>
        </p:nvSpPr>
        <p:spPr>
          <a:xfrm>
            <a:off x="5816100" y="734250"/>
            <a:ext cx="3327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KNN </a:t>
            </a:r>
            <a:r>
              <a:rPr b="1" lang="en" sz="1500">
                <a:latin typeface="Roboto"/>
                <a:ea typeface="Roboto"/>
                <a:cs typeface="Roboto"/>
                <a:sym typeface="Roboto"/>
              </a:rPr>
              <a:t>&gt; </a:t>
            </a:r>
            <a:r>
              <a:rPr lang="en" sz="1500">
                <a:latin typeface="Roboto"/>
                <a:ea typeface="Roboto"/>
                <a:cs typeface="Roboto"/>
                <a:sym typeface="Roboto"/>
              </a:rPr>
              <a:t>Logistic Regression</a:t>
            </a:r>
            <a:endParaRPr sz="1500">
              <a:latin typeface="Roboto"/>
              <a:ea typeface="Roboto"/>
              <a:cs typeface="Roboto"/>
              <a:sym typeface="Roboto"/>
            </a:endParaRPr>
          </a:p>
        </p:txBody>
      </p:sp>
      <p:sp>
        <p:nvSpPr>
          <p:cNvPr id="273" name="Google Shape;273;p26"/>
          <p:cNvSpPr txBox="1"/>
          <p:nvPr/>
        </p:nvSpPr>
        <p:spPr>
          <a:xfrm>
            <a:off x="5816100" y="2631600"/>
            <a:ext cx="33279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More effective in high-dimensional spaces</a:t>
            </a:r>
            <a:endParaRPr sz="1500">
              <a:latin typeface="Roboto"/>
              <a:ea typeface="Roboto"/>
              <a:cs typeface="Roboto"/>
              <a:sym typeface="Roboto"/>
            </a:endParaRPr>
          </a:p>
        </p:txBody>
      </p:sp>
      <p:sp>
        <p:nvSpPr>
          <p:cNvPr id="274" name="Google Shape;274;p26"/>
          <p:cNvSpPr txBox="1"/>
          <p:nvPr/>
        </p:nvSpPr>
        <p:spPr>
          <a:xfrm>
            <a:off x="5816100" y="1336575"/>
            <a:ext cx="33279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Non-parametric algorithm that does not assume any particular form of the decision boundary between classes</a:t>
            </a:r>
            <a:endParaRPr sz="1500">
              <a:latin typeface="Roboto"/>
              <a:ea typeface="Roboto"/>
              <a:cs typeface="Roboto"/>
              <a:sym typeface="Roboto"/>
            </a:endParaRPr>
          </a:p>
        </p:txBody>
      </p:sp>
      <p:sp>
        <p:nvSpPr>
          <p:cNvPr id="275" name="Google Shape;275;p26"/>
          <p:cNvSpPr/>
          <p:nvPr/>
        </p:nvSpPr>
        <p:spPr>
          <a:xfrm>
            <a:off x="897900" y="4179550"/>
            <a:ext cx="7348200" cy="833100"/>
          </a:xfrm>
          <a:prstGeom prst="roundRect">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897900" y="4179575"/>
            <a:ext cx="4824300" cy="833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4942052" y="4267721"/>
            <a:ext cx="657680" cy="657286"/>
          </a:xfrm>
          <a:custGeom>
            <a:rect b="b" l="l" r="r" t="t"/>
            <a:pathLst>
              <a:path extrusionOk="0" h="20027" w="20039">
                <a:moveTo>
                  <a:pt x="10013" y="0"/>
                </a:moveTo>
                <a:cubicBezTo>
                  <a:pt x="4489" y="0"/>
                  <a:pt x="0" y="4477"/>
                  <a:pt x="0" y="10013"/>
                </a:cubicBezTo>
                <a:cubicBezTo>
                  <a:pt x="0" y="15550"/>
                  <a:pt x="4489" y="20026"/>
                  <a:pt x="10013" y="20026"/>
                </a:cubicBezTo>
                <a:cubicBezTo>
                  <a:pt x="15550" y="20026"/>
                  <a:pt x="20038" y="15550"/>
                  <a:pt x="20038" y="10013"/>
                </a:cubicBezTo>
                <a:cubicBezTo>
                  <a:pt x="20038" y="4477"/>
                  <a:pt x="15550" y="0"/>
                  <a:pt x="100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txBox="1"/>
          <p:nvPr/>
        </p:nvSpPr>
        <p:spPr>
          <a:xfrm>
            <a:off x="1964850" y="4286337"/>
            <a:ext cx="1926900" cy="62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KNN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79" name="Google Shape;279;p26"/>
          <p:cNvSpPr txBox="1"/>
          <p:nvPr/>
        </p:nvSpPr>
        <p:spPr>
          <a:xfrm>
            <a:off x="4942225" y="4350388"/>
            <a:ext cx="6573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6"/>
                </a:solidFill>
                <a:latin typeface="Fira Sans Extra Condensed"/>
                <a:ea typeface="Fira Sans Extra Condensed"/>
                <a:cs typeface="Fira Sans Extra Condensed"/>
                <a:sym typeface="Fira Sans Extra Condensed"/>
              </a:rPr>
              <a:t>59%</a:t>
            </a:r>
            <a:endParaRPr b="1" sz="1900">
              <a:solidFill>
                <a:schemeClr val="accent6"/>
              </a:solidFill>
              <a:latin typeface="Fira Sans Extra Condensed"/>
              <a:ea typeface="Fira Sans Extra Condensed"/>
              <a:cs typeface="Fira Sans Extra Condensed"/>
              <a:sym typeface="Fira Sans Extra Condensed"/>
            </a:endParaRPr>
          </a:p>
        </p:txBody>
      </p:sp>
      <p:sp>
        <p:nvSpPr>
          <p:cNvPr id="280" name="Google Shape;280;p26"/>
          <p:cNvSpPr/>
          <p:nvPr/>
        </p:nvSpPr>
        <p:spPr>
          <a:xfrm>
            <a:off x="999701" y="4267289"/>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26"/>
          <p:cNvPicPr preferRelativeResize="0"/>
          <p:nvPr/>
        </p:nvPicPr>
        <p:blipFill>
          <a:blip r:embed="rId3">
            <a:alphaModFix/>
          </a:blip>
          <a:stretch>
            <a:fillRect/>
          </a:stretch>
        </p:blipFill>
        <p:spPr>
          <a:xfrm>
            <a:off x="1074413" y="4376628"/>
            <a:ext cx="507875" cy="438619"/>
          </a:xfrm>
          <a:prstGeom prst="rect">
            <a:avLst/>
          </a:prstGeom>
          <a:noFill/>
          <a:ln>
            <a:noFill/>
          </a:ln>
        </p:spPr>
      </p:pic>
      <p:pic>
        <p:nvPicPr>
          <p:cNvPr id="282" name="Google Shape;282;p26"/>
          <p:cNvPicPr preferRelativeResize="0"/>
          <p:nvPr/>
        </p:nvPicPr>
        <p:blipFill>
          <a:blip r:embed="rId4">
            <a:alphaModFix/>
          </a:blip>
          <a:stretch>
            <a:fillRect/>
          </a:stretch>
        </p:blipFill>
        <p:spPr>
          <a:xfrm>
            <a:off x="216625" y="692672"/>
            <a:ext cx="5154300" cy="3282000"/>
          </a:xfrm>
          <a:prstGeom prst="roundRect">
            <a:avLst>
              <a:gd fmla="val 16667" name="adj"/>
            </a:avLst>
          </a:prstGeom>
          <a:noFill/>
          <a:ln cap="flat" cmpd="sng" w="76200">
            <a:solidFill>
              <a:srgbClr val="F4C2C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286" name="Shape 286"/>
        <p:cNvGrpSpPr/>
        <p:nvPr/>
      </p:nvGrpSpPr>
      <p:grpSpPr>
        <a:xfrm>
          <a:off x="0" y="0"/>
          <a:ext cx="0" cy="0"/>
          <a:chOff x="0" y="0"/>
          <a:chExt cx="0" cy="0"/>
        </a:xfrm>
      </p:grpSpPr>
      <p:sp>
        <p:nvSpPr>
          <p:cNvPr id="287" name="Google Shape;287;p27"/>
          <p:cNvSpPr txBox="1"/>
          <p:nvPr>
            <p:ph type="title"/>
          </p:nvPr>
        </p:nvSpPr>
        <p:spPr>
          <a:xfrm>
            <a:off x="457200" y="659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Confusion Matrix &amp; Decision Tree</a:t>
            </a:r>
            <a:endParaRPr b="1" sz="3200">
              <a:solidFill>
                <a:schemeClr val="dk1"/>
              </a:solidFill>
            </a:endParaRPr>
          </a:p>
        </p:txBody>
      </p:sp>
      <p:sp>
        <p:nvSpPr>
          <p:cNvPr id="288" name="Google Shape;288;p27"/>
          <p:cNvSpPr txBox="1"/>
          <p:nvPr/>
        </p:nvSpPr>
        <p:spPr>
          <a:xfrm>
            <a:off x="5816100" y="734250"/>
            <a:ext cx="33279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Well suited for binary </a:t>
            </a:r>
            <a:r>
              <a:rPr lang="en" sz="1500">
                <a:latin typeface="Roboto"/>
                <a:ea typeface="Roboto"/>
                <a:cs typeface="Roboto"/>
                <a:sym typeface="Roboto"/>
              </a:rPr>
              <a:t>classification</a:t>
            </a:r>
            <a:r>
              <a:rPr lang="en" sz="1500">
                <a:latin typeface="Roboto"/>
                <a:ea typeface="Roboto"/>
                <a:cs typeface="Roboto"/>
                <a:sym typeface="Roboto"/>
              </a:rPr>
              <a:t> problems</a:t>
            </a:r>
            <a:endParaRPr sz="1500">
              <a:latin typeface="Roboto"/>
              <a:ea typeface="Roboto"/>
              <a:cs typeface="Roboto"/>
              <a:sym typeface="Roboto"/>
            </a:endParaRPr>
          </a:p>
        </p:txBody>
      </p:sp>
      <p:sp>
        <p:nvSpPr>
          <p:cNvPr id="289" name="Google Shape;289;p27"/>
          <p:cNvSpPr txBox="1"/>
          <p:nvPr/>
        </p:nvSpPr>
        <p:spPr>
          <a:xfrm>
            <a:off x="5816100" y="1567575"/>
            <a:ext cx="33279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HOWEVER</a:t>
            </a:r>
            <a:r>
              <a:rPr lang="en" sz="1500">
                <a:latin typeface="Roboto"/>
                <a:ea typeface="Roboto"/>
                <a:cs typeface="Roboto"/>
                <a:sym typeface="Roboto"/>
              </a:rPr>
              <a:t>, single variable predictor resulted in lower accuracy</a:t>
            </a:r>
            <a:endParaRPr sz="1500">
              <a:latin typeface="Roboto"/>
              <a:ea typeface="Roboto"/>
              <a:cs typeface="Roboto"/>
              <a:sym typeface="Roboto"/>
            </a:endParaRPr>
          </a:p>
        </p:txBody>
      </p:sp>
      <p:sp>
        <p:nvSpPr>
          <p:cNvPr id="290" name="Google Shape;290;p27"/>
          <p:cNvSpPr/>
          <p:nvPr/>
        </p:nvSpPr>
        <p:spPr>
          <a:xfrm>
            <a:off x="897900" y="4171175"/>
            <a:ext cx="7348200" cy="833100"/>
          </a:xfrm>
          <a:prstGeom prst="roundRect">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897900" y="4172450"/>
            <a:ext cx="5893800" cy="833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6050203" y="4259028"/>
            <a:ext cx="657286" cy="657286"/>
          </a:xfrm>
          <a:custGeom>
            <a:rect b="b" l="l" r="r" t="t"/>
            <a:pathLst>
              <a:path extrusionOk="0" h="20027" w="20027">
                <a:moveTo>
                  <a:pt x="10014" y="0"/>
                </a:moveTo>
                <a:cubicBezTo>
                  <a:pt x="4477" y="0"/>
                  <a:pt x="0" y="4477"/>
                  <a:pt x="0" y="10013"/>
                </a:cubicBezTo>
                <a:cubicBezTo>
                  <a:pt x="0" y="15538"/>
                  <a:pt x="4477" y="20026"/>
                  <a:pt x="10014" y="20026"/>
                </a:cubicBezTo>
                <a:cubicBezTo>
                  <a:pt x="15550" y="20026"/>
                  <a:pt x="20027" y="15538"/>
                  <a:pt x="20027" y="10013"/>
                </a:cubicBezTo>
                <a:cubicBezTo>
                  <a:pt x="20027" y="4477"/>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txBox="1"/>
          <p:nvPr/>
        </p:nvSpPr>
        <p:spPr>
          <a:xfrm>
            <a:off x="1964850" y="4294575"/>
            <a:ext cx="3653400" cy="5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Confusion Matrix &amp; Decision Tree</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94" name="Google Shape;294;p27"/>
          <p:cNvSpPr txBox="1"/>
          <p:nvPr/>
        </p:nvSpPr>
        <p:spPr>
          <a:xfrm>
            <a:off x="6083195" y="4341080"/>
            <a:ext cx="5913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3"/>
                </a:solidFill>
                <a:latin typeface="Fira Sans Extra Condensed"/>
                <a:ea typeface="Fira Sans Extra Condensed"/>
                <a:cs typeface="Fira Sans Extra Condensed"/>
                <a:sym typeface="Fira Sans Extra Condensed"/>
              </a:rPr>
              <a:t>76%</a:t>
            </a:r>
            <a:endParaRPr b="1" sz="1900">
              <a:solidFill>
                <a:schemeClr val="accent3"/>
              </a:solidFill>
              <a:latin typeface="Fira Sans Extra Condensed"/>
              <a:ea typeface="Fira Sans Extra Condensed"/>
              <a:cs typeface="Fira Sans Extra Condensed"/>
              <a:sym typeface="Fira Sans Extra Condensed"/>
            </a:endParaRPr>
          </a:p>
        </p:txBody>
      </p:sp>
      <p:sp>
        <p:nvSpPr>
          <p:cNvPr id="295" name="Google Shape;295;p27"/>
          <p:cNvSpPr/>
          <p:nvPr/>
        </p:nvSpPr>
        <p:spPr>
          <a:xfrm>
            <a:off x="999701" y="4259014"/>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27"/>
          <p:cNvPicPr preferRelativeResize="0"/>
          <p:nvPr/>
        </p:nvPicPr>
        <p:blipFill>
          <a:blip r:embed="rId3">
            <a:alphaModFix/>
          </a:blip>
          <a:stretch>
            <a:fillRect/>
          </a:stretch>
        </p:blipFill>
        <p:spPr>
          <a:xfrm>
            <a:off x="1074437" y="4395850"/>
            <a:ext cx="507875" cy="383600"/>
          </a:xfrm>
          <a:prstGeom prst="rect">
            <a:avLst/>
          </a:prstGeom>
          <a:noFill/>
          <a:ln>
            <a:noFill/>
          </a:ln>
        </p:spPr>
      </p:pic>
      <p:pic>
        <p:nvPicPr>
          <p:cNvPr id="297" name="Google Shape;297;p27"/>
          <p:cNvPicPr preferRelativeResize="0"/>
          <p:nvPr/>
        </p:nvPicPr>
        <p:blipFill>
          <a:blip r:embed="rId4">
            <a:alphaModFix/>
          </a:blip>
          <a:stretch>
            <a:fillRect/>
          </a:stretch>
        </p:blipFill>
        <p:spPr>
          <a:xfrm>
            <a:off x="228600" y="734250"/>
            <a:ext cx="5511300" cy="2002500"/>
          </a:xfrm>
          <a:prstGeom prst="roundRect">
            <a:avLst>
              <a:gd fmla="val 16667" name="adj"/>
            </a:avLst>
          </a:prstGeom>
          <a:noFill/>
          <a:ln cap="flat" cmpd="sng" w="76200">
            <a:solidFill>
              <a:srgbClr val="F4C2C2"/>
            </a:solidFill>
            <a:prstDash val="solid"/>
            <a:round/>
            <a:headEnd len="sm" w="sm" type="none"/>
            <a:tailEnd len="sm" w="sm" type="none"/>
          </a:ln>
        </p:spPr>
      </p:pic>
      <p:pic>
        <p:nvPicPr>
          <p:cNvPr id="298" name="Google Shape;298;p27"/>
          <p:cNvPicPr preferRelativeResize="0"/>
          <p:nvPr/>
        </p:nvPicPr>
        <p:blipFill>
          <a:blip r:embed="rId5">
            <a:alphaModFix/>
          </a:blip>
          <a:stretch>
            <a:fillRect/>
          </a:stretch>
        </p:blipFill>
        <p:spPr>
          <a:xfrm>
            <a:off x="1690800" y="3010002"/>
            <a:ext cx="2586900" cy="889200"/>
          </a:xfrm>
          <a:prstGeom prst="roundRect">
            <a:avLst>
              <a:gd fmla="val 16667" name="adj"/>
            </a:avLst>
          </a:prstGeom>
          <a:noFill/>
          <a:ln cap="flat" cmpd="sng" w="76200">
            <a:solidFill>
              <a:srgbClr val="F4C2C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302" name="Shape 302"/>
        <p:cNvGrpSpPr/>
        <p:nvPr/>
      </p:nvGrpSpPr>
      <p:grpSpPr>
        <a:xfrm>
          <a:off x="0" y="0"/>
          <a:ext cx="0" cy="0"/>
          <a:chOff x="0" y="0"/>
          <a:chExt cx="0" cy="0"/>
        </a:xfrm>
      </p:grpSpPr>
      <p:sp>
        <p:nvSpPr>
          <p:cNvPr id="303" name="Google Shape;303;p28"/>
          <p:cNvSpPr txBox="1"/>
          <p:nvPr>
            <p:ph type="title"/>
          </p:nvPr>
        </p:nvSpPr>
        <p:spPr>
          <a:xfrm>
            <a:off x="457200" y="659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Random Forest</a:t>
            </a:r>
            <a:endParaRPr b="1" sz="3200">
              <a:solidFill>
                <a:schemeClr val="dk1"/>
              </a:solidFill>
            </a:endParaRPr>
          </a:p>
        </p:txBody>
      </p:sp>
      <p:sp>
        <p:nvSpPr>
          <p:cNvPr id="304" name="Google Shape;304;p28"/>
          <p:cNvSpPr txBox="1"/>
          <p:nvPr/>
        </p:nvSpPr>
        <p:spPr>
          <a:xfrm>
            <a:off x="6775300" y="734250"/>
            <a:ext cx="23688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Reduces overfitting, handles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high-dimensional data</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robust to noise and outliers</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produces more accurate predictions, and provides better feature importance estimation!</a:t>
            </a:r>
            <a:endParaRPr sz="1500">
              <a:latin typeface="Roboto"/>
              <a:ea typeface="Roboto"/>
              <a:cs typeface="Roboto"/>
              <a:sym typeface="Roboto"/>
            </a:endParaRPr>
          </a:p>
        </p:txBody>
      </p:sp>
      <p:pic>
        <p:nvPicPr>
          <p:cNvPr id="305" name="Google Shape;305;p28"/>
          <p:cNvPicPr preferRelativeResize="0"/>
          <p:nvPr/>
        </p:nvPicPr>
        <p:blipFill>
          <a:blip r:embed="rId3">
            <a:alphaModFix/>
          </a:blip>
          <a:stretch>
            <a:fillRect/>
          </a:stretch>
        </p:blipFill>
        <p:spPr>
          <a:xfrm>
            <a:off x="51850" y="818475"/>
            <a:ext cx="3789900" cy="920100"/>
          </a:xfrm>
          <a:prstGeom prst="roundRect">
            <a:avLst>
              <a:gd fmla="val 16667" name="adj"/>
            </a:avLst>
          </a:prstGeom>
          <a:noFill/>
          <a:ln cap="flat" cmpd="sng" w="38100">
            <a:solidFill>
              <a:srgbClr val="F4C2C2"/>
            </a:solidFill>
            <a:prstDash val="solid"/>
            <a:round/>
            <a:headEnd len="sm" w="sm" type="none"/>
            <a:tailEnd len="sm" w="sm" type="none"/>
          </a:ln>
        </p:spPr>
      </p:pic>
      <p:pic>
        <p:nvPicPr>
          <p:cNvPr id="306" name="Google Shape;306;p28"/>
          <p:cNvPicPr preferRelativeResize="0"/>
          <p:nvPr/>
        </p:nvPicPr>
        <p:blipFill>
          <a:blip r:embed="rId4">
            <a:alphaModFix/>
          </a:blip>
          <a:stretch>
            <a:fillRect/>
          </a:stretch>
        </p:blipFill>
        <p:spPr>
          <a:xfrm>
            <a:off x="51850" y="1808215"/>
            <a:ext cx="3789900" cy="825000"/>
          </a:xfrm>
          <a:prstGeom prst="roundRect">
            <a:avLst>
              <a:gd fmla="val 16667" name="adj"/>
            </a:avLst>
          </a:prstGeom>
          <a:noFill/>
          <a:ln cap="flat" cmpd="sng" w="38100">
            <a:solidFill>
              <a:srgbClr val="F4C2C2"/>
            </a:solidFill>
            <a:prstDash val="solid"/>
            <a:round/>
            <a:headEnd len="sm" w="sm" type="none"/>
            <a:tailEnd len="sm" w="sm" type="none"/>
          </a:ln>
        </p:spPr>
      </p:pic>
      <p:pic>
        <p:nvPicPr>
          <p:cNvPr id="307" name="Google Shape;307;p28"/>
          <p:cNvPicPr preferRelativeResize="0"/>
          <p:nvPr/>
        </p:nvPicPr>
        <p:blipFill>
          <a:blip r:embed="rId5">
            <a:alphaModFix/>
          </a:blip>
          <a:stretch>
            <a:fillRect/>
          </a:stretch>
        </p:blipFill>
        <p:spPr>
          <a:xfrm>
            <a:off x="51850" y="2702875"/>
            <a:ext cx="3789900" cy="920100"/>
          </a:xfrm>
          <a:prstGeom prst="roundRect">
            <a:avLst>
              <a:gd fmla="val 16667" name="adj"/>
            </a:avLst>
          </a:prstGeom>
          <a:noFill/>
          <a:ln cap="flat" cmpd="sng" w="38100">
            <a:solidFill>
              <a:srgbClr val="F4C2C2"/>
            </a:solidFill>
            <a:prstDash val="solid"/>
            <a:round/>
            <a:headEnd len="sm" w="sm" type="none"/>
            <a:tailEnd len="sm" w="sm" type="none"/>
          </a:ln>
        </p:spPr>
      </p:pic>
      <p:sp>
        <p:nvSpPr>
          <p:cNvPr id="308" name="Google Shape;308;p28"/>
          <p:cNvSpPr/>
          <p:nvPr/>
        </p:nvSpPr>
        <p:spPr>
          <a:xfrm>
            <a:off x="897900" y="4162675"/>
            <a:ext cx="7348200" cy="833100"/>
          </a:xfrm>
          <a:prstGeom prst="roundRect">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897900" y="4162675"/>
            <a:ext cx="6517200" cy="833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999701" y="4252314"/>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6639171" y="4250908"/>
            <a:ext cx="657286" cy="657713"/>
          </a:xfrm>
          <a:custGeom>
            <a:rect b="b" l="l" r="r" t="t"/>
            <a:pathLst>
              <a:path extrusionOk="0" h="20040" w="20027">
                <a:moveTo>
                  <a:pt x="10013" y="1"/>
                </a:moveTo>
                <a:cubicBezTo>
                  <a:pt x="4477" y="1"/>
                  <a:pt x="0" y="4490"/>
                  <a:pt x="0" y="10014"/>
                </a:cubicBezTo>
                <a:cubicBezTo>
                  <a:pt x="0" y="15550"/>
                  <a:pt x="4477" y="20039"/>
                  <a:pt x="10013" y="20039"/>
                </a:cubicBezTo>
                <a:cubicBezTo>
                  <a:pt x="15550" y="20039"/>
                  <a:pt x="20026" y="15550"/>
                  <a:pt x="20026" y="10014"/>
                </a:cubicBezTo>
                <a:cubicBezTo>
                  <a:pt x="20026" y="4490"/>
                  <a:pt x="15550" y="1"/>
                  <a:pt x="10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txBox="1"/>
          <p:nvPr/>
        </p:nvSpPr>
        <p:spPr>
          <a:xfrm>
            <a:off x="1964850" y="4269688"/>
            <a:ext cx="1926900" cy="62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Random Forest</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13" name="Google Shape;313;p28"/>
          <p:cNvSpPr txBox="1"/>
          <p:nvPr/>
        </p:nvSpPr>
        <p:spPr>
          <a:xfrm>
            <a:off x="6639125" y="4333438"/>
            <a:ext cx="6573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4"/>
                </a:solidFill>
                <a:latin typeface="Fira Sans Extra Condensed"/>
                <a:ea typeface="Fira Sans Extra Condensed"/>
                <a:cs typeface="Fira Sans Extra Condensed"/>
                <a:sym typeface="Fira Sans Extra Condensed"/>
              </a:rPr>
              <a:t>83%</a:t>
            </a:r>
            <a:endParaRPr b="1" sz="1900">
              <a:solidFill>
                <a:schemeClr val="accent4"/>
              </a:solidFill>
              <a:latin typeface="Fira Sans Extra Condensed"/>
              <a:ea typeface="Fira Sans Extra Condensed"/>
              <a:cs typeface="Fira Sans Extra Condensed"/>
              <a:sym typeface="Fira Sans Extra Condensed"/>
            </a:endParaRPr>
          </a:p>
        </p:txBody>
      </p:sp>
      <p:pic>
        <p:nvPicPr>
          <p:cNvPr id="314" name="Google Shape;314;p28"/>
          <p:cNvPicPr preferRelativeResize="0"/>
          <p:nvPr/>
        </p:nvPicPr>
        <p:blipFill>
          <a:blip r:embed="rId6">
            <a:alphaModFix/>
          </a:blip>
          <a:stretch>
            <a:fillRect/>
          </a:stretch>
        </p:blipFill>
        <p:spPr>
          <a:xfrm>
            <a:off x="1106287" y="4389163"/>
            <a:ext cx="444162" cy="383600"/>
          </a:xfrm>
          <a:prstGeom prst="rect">
            <a:avLst/>
          </a:prstGeom>
          <a:noFill/>
          <a:ln>
            <a:noFill/>
          </a:ln>
        </p:spPr>
      </p:pic>
      <p:pic>
        <p:nvPicPr>
          <p:cNvPr id="315" name="Google Shape;315;p28"/>
          <p:cNvPicPr preferRelativeResize="0"/>
          <p:nvPr/>
        </p:nvPicPr>
        <p:blipFill>
          <a:blip r:embed="rId7">
            <a:alphaModFix/>
          </a:blip>
          <a:stretch>
            <a:fillRect/>
          </a:stretch>
        </p:blipFill>
        <p:spPr>
          <a:xfrm>
            <a:off x="3951874" y="865599"/>
            <a:ext cx="2946694" cy="2757376"/>
          </a:xfrm>
          <a:prstGeom prst="rect">
            <a:avLst/>
          </a:prstGeom>
          <a:noFill/>
          <a:ln cap="flat" cmpd="sng" w="38100">
            <a:solidFill>
              <a:schemeClr val="accent2"/>
            </a:solidFill>
            <a:prstDash val="solid"/>
            <a:round/>
            <a:headEnd len="sm" w="sm" type="none"/>
            <a:tailEnd len="sm" w="sm" type="none"/>
          </a:ln>
        </p:spPr>
      </p:pic>
      <p:grpSp>
        <p:nvGrpSpPr>
          <p:cNvPr id="316" name="Google Shape;316;p28"/>
          <p:cNvGrpSpPr/>
          <p:nvPr/>
        </p:nvGrpSpPr>
        <p:grpSpPr>
          <a:xfrm>
            <a:off x="4232425" y="865588"/>
            <a:ext cx="5029825" cy="2268650"/>
            <a:chOff x="-931475" y="-405525"/>
            <a:chExt cx="5029825" cy="2268650"/>
          </a:xfrm>
        </p:grpSpPr>
        <p:sp>
          <p:nvSpPr>
            <p:cNvPr id="317" name="Google Shape;317;p28"/>
            <p:cNvSpPr/>
            <p:nvPr/>
          </p:nvSpPr>
          <p:spPr>
            <a:xfrm>
              <a:off x="-931475" y="1241825"/>
              <a:ext cx="694200" cy="621300"/>
            </a:xfrm>
            <a:prstGeom prst="roundRect">
              <a:avLst>
                <a:gd fmla="val 16667" name="adj"/>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txBox="1"/>
            <p:nvPr/>
          </p:nvSpPr>
          <p:spPr>
            <a:xfrm>
              <a:off x="1729550" y="-405525"/>
              <a:ext cx="23688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lead_time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avg_price_per_room</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arrival_date</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arrival_month</a:t>
              </a:r>
              <a:endParaRPr sz="1500">
                <a:latin typeface="Roboto"/>
                <a:ea typeface="Roboto"/>
                <a:cs typeface="Roboto"/>
                <a:sym typeface="Roboto"/>
              </a:endParaRPr>
            </a:p>
          </p:txBody>
        </p:sp>
        <p:cxnSp>
          <p:nvCxnSpPr>
            <p:cNvPr id="319" name="Google Shape;319;p28"/>
            <p:cNvCxnSpPr>
              <a:stCxn id="317" idx="3"/>
              <a:endCxn id="318" idx="1"/>
            </p:cNvCxnSpPr>
            <p:nvPr/>
          </p:nvCxnSpPr>
          <p:spPr>
            <a:xfrm flipH="1" rot="10800000">
              <a:off x="-237275" y="148475"/>
              <a:ext cx="1966800" cy="14040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323" name="Shape 323"/>
        <p:cNvGrpSpPr/>
        <p:nvPr/>
      </p:nvGrpSpPr>
      <p:grpSpPr>
        <a:xfrm>
          <a:off x="0" y="0"/>
          <a:ext cx="0" cy="0"/>
          <a:chOff x="0" y="0"/>
          <a:chExt cx="0" cy="0"/>
        </a:xfrm>
      </p:grpSpPr>
      <p:sp>
        <p:nvSpPr>
          <p:cNvPr id="324" name="Google Shape;324;p29"/>
          <p:cNvSpPr/>
          <p:nvPr/>
        </p:nvSpPr>
        <p:spPr>
          <a:xfrm>
            <a:off x="897900" y="3781675"/>
            <a:ext cx="7348200" cy="833100"/>
          </a:xfrm>
          <a:prstGeom prst="roundRect">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897900" y="2875775"/>
            <a:ext cx="7348200" cy="833100"/>
          </a:xfrm>
          <a:prstGeom prst="roundRect">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897900" y="1969750"/>
            <a:ext cx="7348200" cy="833100"/>
          </a:xfrm>
          <a:prstGeom prst="roundRect">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897900" y="1062150"/>
            <a:ext cx="7348200" cy="833100"/>
          </a:xfrm>
          <a:prstGeom prst="roundRect">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897900" y="3781675"/>
            <a:ext cx="6517200" cy="8331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999701" y="3871314"/>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897900" y="2877050"/>
            <a:ext cx="5838600" cy="833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897900" y="1969775"/>
            <a:ext cx="4824300" cy="833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897900" y="1062150"/>
            <a:ext cx="4459800" cy="833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txBox="1"/>
          <p:nvPr>
            <p:ph type="title"/>
          </p:nvPr>
        </p:nvSpPr>
        <p:spPr>
          <a:xfrm>
            <a:off x="457200" y="962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Accuracy Scores</a:t>
            </a:r>
            <a:endParaRPr b="1" sz="3200">
              <a:solidFill>
                <a:schemeClr val="dk1"/>
              </a:solidFill>
            </a:endParaRPr>
          </a:p>
        </p:txBody>
      </p:sp>
      <p:sp>
        <p:nvSpPr>
          <p:cNvPr id="334" name="Google Shape;334;p29"/>
          <p:cNvSpPr/>
          <p:nvPr/>
        </p:nvSpPr>
        <p:spPr>
          <a:xfrm>
            <a:off x="4597013" y="1155101"/>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txBox="1"/>
          <p:nvPr/>
        </p:nvSpPr>
        <p:spPr>
          <a:xfrm>
            <a:off x="1964850" y="1187088"/>
            <a:ext cx="1926900" cy="5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Logistic Regression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36" name="Google Shape;336;p29"/>
          <p:cNvSpPr txBox="1"/>
          <p:nvPr/>
        </p:nvSpPr>
        <p:spPr>
          <a:xfrm>
            <a:off x="4597022" y="1237138"/>
            <a:ext cx="6573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2"/>
                </a:solidFill>
                <a:latin typeface="Fira Sans Extra Condensed"/>
                <a:ea typeface="Fira Sans Extra Condensed"/>
                <a:cs typeface="Fira Sans Extra Condensed"/>
                <a:sym typeface="Fira Sans Extra Condensed"/>
              </a:rPr>
              <a:t>55</a:t>
            </a:r>
            <a:r>
              <a:rPr b="1" lang="en" sz="1900">
                <a:solidFill>
                  <a:schemeClr val="accent2"/>
                </a:solidFill>
                <a:latin typeface="Fira Sans Extra Condensed"/>
                <a:ea typeface="Fira Sans Extra Condensed"/>
                <a:cs typeface="Fira Sans Extra Condensed"/>
                <a:sym typeface="Fira Sans Extra Condensed"/>
              </a:rPr>
              <a:t>%</a:t>
            </a:r>
            <a:endParaRPr b="1" sz="1900">
              <a:solidFill>
                <a:schemeClr val="accent2"/>
              </a:solidFill>
              <a:latin typeface="Fira Sans Extra Condensed"/>
              <a:ea typeface="Fira Sans Extra Condensed"/>
              <a:cs typeface="Fira Sans Extra Condensed"/>
              <a:sym typeface="Fira Sans Extra Condensed"/>
            </a:endParaRPr>
          </a:p>
        </p:txBody>
      </p:sp>
      <p:sp>
        <p:nvSpPr>
          <p:cNvPr id="337" name="Google Shape;337;p29"/>
          <p:cNvSpPr/>
          <p:nvPr/>
        </p:nvSpPr>
        <p:spPr>
          <a:xfrm>
            <a:off x="4942052" y="2057921"/>
            <a:ext cx="657680" cy="657286"/>
          </a:xfrm>
          <a:custGeom>
            <a:rect b="b" l="l" r="r" t="t"/>
            <a:pathLst>
              <a:path extrusionOk="0" h="20027" w="20039">
                <a:moveTo>
                  <a:pt x="10013" y="0"/>
                </a:moveTo>
                <a:cubicBezTo>
                  <a:pt x="4489" y="0"/>
                  <a:pt x="0" y="4477"/>
                  <a:pt x="0" y="10013"/>
                </a:cubicBezTo>
                <a:cubicBezTo>
                  <a:pt x="0" y="15550"/>
                  <a:pt x="4489" y="20026"/>
                  <a:pt x="10013" y="20026"/>
                </a:cubicBezTo>
                <a:cubicBezTo>
                  <a:pt x="15550" y="20026"/>
                  <a:pt x="20038" y="15550"/>
                  <a:pt x="20038" y="10013"/>
                </a:cubicBezTo>
                <a:cubicBezTo>
                  <a:pt x="20038" y="4477"/>
                  <a:pt x="15550" y="0"/>
                  <a:pt x="100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txBox="1"/>
          <p:nvPr/>
        </p:nvSpPr>
        <p:spPr>
          <a:xfrm>
            <a:off x="1964850" y="2076537"/>
            <a:ext cx="1926900" cy="62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KNN</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39" name="Google Shape;339;p29"/>
          <p:cNvSpPr txBox="1"/>
          <p:nvPr/>
        </p:nvSpPr>
        <p:spPr>
          <a:xfrm>
            <a:off x="4942225" y="2140588"/>
            <a:ext cx="6573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6"/>
                </a:solidFill>
                <a:latin typeface="Fira Sans Extra Condensed"/>
                <a:ea typeface="Fira Sans Extra Condensed"/>
                <a:cs typeface="Fira Sans Extra Condensed"/>
                <a:sym typeface="Fira Sans Extra Condensed"/>
              </a:rPr>
              <a:t>59</a:t>
            </a:r>
            <a:r>
              <a:rPr b="1" lang="en" sz="1900">
                <a:solidFill>
                  <a:schemeClr val="accent6"/>
                </a:solidFill>
                <a:latin typeface="Fira Sans Extra Condensed"/>
                <a:ea typeface="Fira Sans Extra Condensed"/>
                <a:cs typeface="Fira Sans Extra Condensed"/>
                <a:sym typeface="Fira Sans Extra Condensed"/>
              </a:rPr>
              <a:t>%</a:t>
            </a:r>
            <a:endParaRPr b="1" sz="1900">
              <a:solidFill>
                <a:schemeClr val="accent6"/>
              </a:solidFill>
              <a:latin typeface="Fira Sans Extra Condensed"/>
              <a:ea typeface="Fira Sans Extra Condensed"/>
              <a:cs typeface="Fira Sans Extra Condensed"/>
              <a:sym typeface="Fira Sans Extra Condensed"/>
            </a:endParaRPr>
          </a:p>
        </p:txBody>
      </p:sp>
      <p:sp>
        <p:nvSpPr>
          <p:cNvPr id="340" name="Google Shape;340;p29"/>
          <p:cNvSpPr/>
          <p:nvPr/>
        </p:nvSpPr>
        <p:spPr>
          <a:xfrm>
            <a:off x="5974003" y="2963628"/>
            <a:ext cx="657286" cy="657286"/>
          </a:xfrm>
          <a:custGeom>
            <a:rect b="b" l="l" r="r" t="t"/>
            <a:pathLst>
              <a:path extrusionOk="0" h="20027" w="20027">
                <a:moveTo>
                  <a:pt x="10014" y="0"/>
                </a:moveTo>
                <a:cubicBezTo>
                  <a:pt x="4477" y="0"/>
                  <a:pt x="0" y="4477"/>
                  <a:pt x="0" y="10013"/>
                </a:cubicBezTo>
                <a:cubicBezTo>
                  <a:pt x="0" y="15538"/>
                  <a:pt x="4477" y="20026"/>
                  <a:pt x="10014" y="20026"/>
                </a:cubicBezTo>
                <a:cubicBezTo>
                  <a:pt x="15550" y="20026"/>
                  <a:pt x="20027" y="15538"/>
                  <a:pt x="20027" y="10013"/>
                </a:cubicBezTo>
                <a:cubicBezTo>
                  <a:pt x="20027" y="4477"/>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txBox="1"/>
          <p:nvPr/>
        </p:nvSpPr>
        <p:spPr>
          <a:xfrm>
            <a:off x="1964850" y="2999175"/>
            <a:ext cx="3653400" cy="5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Confusion Matrix &amp; Decision Tree</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42" name="Google Shape;342;p29"/>
          <p:cNvSpPr txBox="1"/>
          <p:nvPr/>
        </p:nvSpPr>
        <p:spPr>
          <a:xfrm>
            <a:off x="6006995" y="3045680"/>
            <a:ext cx="5913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3"/>
                </a:solidFill>
                <a:latin typeface="Fira Sans Extra Condensed"/>
                <a:ea typeface="Fira Sans Extra Condensed"/>
                <a:cs typeface="Fira Sans Extra Condensed"/>
                <a:sym typeface="Fira Sans Extra Condensed"/>
              </a:rPr>
              <a:t>76%</a:t>
            </a:r>
            <a:endParaRPr b="1" sz="1900">
              <a:solidFill>
                <a:schemeClr val="accent3"/>
              </a:solidFill>
              <a:latin typeface="Fira Sans Extra Condensed"/>
              <a:ea typeface="Fira Sans Extra Condensed"/>
              <a:cs typeface="Fira Sans Extra Condensed"/>
              <a:sym typeface="Fira Sans Extra Condensed"/>
            </a:endParaRPr>
          </a:p>
        </p:txBody>
      </p:sp>
      <p:sp>
        <p:nvSpPr>
          <p:cNvPr id="343" name="Google Shape;343;p29"/>
          <p:cNvSpPr/>
          <p:nvPr/>
        </p:nvSpPr>
        <p:spPr>
          <a:xfrm>
            <a:off x="6639171" y="3869908"/>
            <a:ext cx="657286" cy="657713"/>
          </a:xfrm>
          <a:custGeom>
            <a:rect b="b" l="l" r="r" t="t"/>
            <a:pathLst>
              <a:path extrusionOk="0" h="20040" w="20027">
                <a:moveTo>
                  <a:pt x="10013" y="1"/>
                </a:moveTo>
                <a:cubicBezTo>
                  <a:pt x="4477" y="1"/>
                  <a:pt x="0" y="4490"/>
                  <a:pt x="0" y="10014"/>
                </a:cubicBezTo>
                <a:cubicBezTo>
                  <a:pt x="0" y="15550"/>
                  <a:pt x="4477" y="20039"/>
                  <a:pt x="10013" y="20039"/>
                </a:cubicBezTo>
                <a:cubicBezTo>
                  <a:pt x="15550" y="20039"/>
                  <a:pt x="20026" y="15550"/>
                  <a:pt x="20026" y="10014"/>
                </a:cubicBezTo>
                <a:cubicBezTo>
                  <a:pt x="20026" y="4490"/>
                  <a:pt x="15550" y="1"/>
                  <a:pt x="100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txBox="1"/>
          <p:nvPr/>
        </p:nvSpPr>
        <p:spPr>
          <a:xfrm>
            <a:off x="1964850" y="3888688"/>
            <a:ext cx="1926900" cy="62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Fira Sans Extra Condensed SemiBold"/>
                <a:ea typeface="Fira Sans Extra Condensed SemiBold"/>
                <a:cs typeface="Fira Sans Extra Condensed SemiBold"/>
                <a:sym typeface="Fira Sans Extra Condensed SemiBold"/>
              </a:rPr>
              <a:t>Random Forest</a:t>
            </a:r>
            <a:endParaRPr sz="18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45" name="Google Shape;345;p29"/>
          <p:cNvSpPr txBox="1"/>
          <p:nvPr/>
        </p:nvSpPr>
        <p:spPr>
          <a:xfrm>
            <a:off x="6639125" y="3952438"/>
            <a:ext cx="657300" cy="49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accent4"/>
                </a:solidFill>
                <a:latin typeface="Fira Sans Extra Condensed"/>
                <a:ea typeface="Fira Sans Extra Condensed"/>
                <a:cs typeface="Fira Sans Extra Condensed"/>
                <a:sym typeface="Fira Sans Extra Condensed"/>
              </a:rPr>
              <a:t>83</a:t>
            </a:r>
            <a:r>
              <a:rPr b="1" lang="en" sz="1900">
                <a:solidFill>
                  <a:schemeClr val="accent4"/>
                </a:solidFill>
                <a:latin typeface="Fira Sans Extra Condensed"/>
                <a:ea typeface="Fira Sans Extra Condensed"/>
                <a:cs typeface="Fira Sans Extra Condensed"/>
                <a:sym typeface="Fira Sans Extra Condensed"/>
              </a:rPr>
              <a:t>%</a:t>
            </a:r>
            <a:endParaRPr b="1" sz="1900">
              <a:solidFill>
                <a:schemeClr val="accent4"/>
              </a:solidFill>
              <a:latin typeface="Fira Sans Extra Condensed"/>
              <a:ea typeface="Fira Sans Extra Condensed"/>
              <a:cs typeface="Fira Sans Extra Condensed"/>
              <a:sym typeface="Fira Sans Extra Condensed"/>
            </a:endParaRPr>
          </a:p>
        </p:txBody>
      </p:sp>
      <p:sp>
        <p:nvSpPr>
          <p:cNvPr id="346" name="Google Shape;346;p29"/>
          <p:cNvSpPr/>
          <p:nvPr/>
        </p:nvSpPr>
        <p:spPr>
          <a:xfrm>
            <a:off x="999701" y="1151714"/>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999701" y="2057489"/>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999701" y="2963614"/>
            <a:ext cx="657319" cy="657286"/>
          </a:xfrm>
          <a:custGeom>
            <a:rect b="b" l="l" r="r" t="t"/>
            <a:pathLst>
              <a:path extrusionOk="0" h="20027" w="20028">
                <a:moveTo>
                  <a:pt x="10014" y="0"/>
                </a:moveTo>
                <a:cubicBezTo>
                  <a:pt x="4478" y="0"/>
                  <a:pt x="1" y="4489"/>
                  <a:pt x="1" y="10014"/>
                </a:cubicBezTo>
                <a:cubicBezTo>
                  <a:pt x="1" y="15550"/>
                  <a:pt x="4478" y="20027"/>
                  <a:pt x="10014" y="20027"/>
                </a:cubicBezTo>
                <a:cubicBezTo>
                  <a:pt x="15550" y="20027"/>
                  <a:pt x="20027" y="15550"/>
                  <a:pt x="20027" y="10014"/>
                </a:cubicBezTo>
                <a:cubicBezTo>
                  <a:pt x="20027" y="4489"/>
                  <a:pt x="15550" y="0"/>
                  <a:pt x="10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29"/>
          <p:cNvPicPr preferRelativeResize="0"/>
          <p:nvPr/>
        </p:nvPicPr>
        <p:blipFill>
          <a:blip r:embed="rId3">
            <a:alphaModFix/>
          </a:blip>
          <a:stretch>
            <a:fillRect/>
          </a:stretch>
        </p:blipFill>
        <p:spPr>
          <a:xfrm>
            <a:off x="1121125" y="1300863"/>
            <a:ext cx="423532" cy="365775"/>
          </a:xfrm>
          <a:prstGeom prst="rect">
            <a:avLst/>
          </a:prstGeom>
          <a:noFill/>
          <a:ln>
            <a:noFill/>
          </a:ln>
        </p:spPr>
      </p:pic>
      <p:pic>
        <p:nvPicPr>
          <p:cNvPr id="350" name="Google Shape;350;p29"/>
          <p:cNvPicPr preferRelativeResize="0"/>
          <p:nvPr/>
        </p:nvPicPr>
        <p:blipFill>
          <a:blip r:embed="rId4">
            <a:alphaModFix/>
          </a:blip>
          <a:stretch>
            <a:fillRect/>
          </a:stretch>
        </p:blipFill>
        <p:spPr>
          <a:xfrm>
            <a:off x="1074413" y="2166828"/>
            <a:ext cx="507875" cy="438619"/>
          </a:xfrm>
          <a:prstGeom prst="rect">
            <a:avLst/>
          </a:prstGeom>
          <a:noFill/>
          <a:ln>
            <a:noFill/>
          </a:ln>
        </p:spPr>
      </p:pic>
      <p:pic>
        <p:nvPicPr>
          <p:cNvPr id="351" name="Google Shape;351;p29"/>
          <p:cNvPicPr preferRelativeResize="0"/>
          <p:nvPr/>
        </p:nvPicPr>
        <p:blipFill>
          <a:blip r:embed="rId5">
            <a:alphaModFix/>
          </a:blip>
          <a:stretch>
            <a:fillRect/>
          </a:stretch>
        </p:blipFill>
        <p:spPr>
          <a:xfrm>
            <a:off x="1074437" y="3100450"/>
            <a:ext cx="507875" cy="383600"/>
          </a:xfrm>
          <a:prstGeom prst="rect">
            <a:avLst/>
          </a:prstGeom>
          <a:noFill/>
          <a:ln>
            <a:noFill/>
          </a:ln>
        </p:spPr>
      </p:pic>
      <p:pic>
        <p:nvPicPr>
          <p:cNvPr id="352" name="Google Shape;352;p29"/>
          <p:cNvPicPr preferRelativeResize="0"/>
          <p:nvPr/>
        </p:nvPicPr>
        <p:blipFill>
          <a:blip r:embed="rId6">
            <a:alphaModFix/>
          </a:blip>
          <a:stretch>
            <a:fillRect/>
          </a:stretch>
        </p:blipFill>
        <p:spPr>
          <a:xfrm>
            <a:off x="1106287" y="4008163"/>
            <a:ext cx="444162" cy="38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356" name="Shape 356"/>
        <p:cNvGrpSpPr/>
        <p:nvPr/>
      </p:nvGrpSpPr>
      <p:grpSpPr>
        <a:xfrm>
          <a:off x="0" y="0"/>
          <a:ext cx="0" cy="0"/>
          <a:chOff x="0" y="0"/>
          <a:chExt cx="0" cy="0"/>
        </a:xfrm>
      </p:grpSpPr>
      <p:sp>
        <p:nvSpPr>
          <p:cNvPr id="357" name="Google Shape;357;p30"/>
          <p:cNvSpPr/>
          <p:nvPr/>
        </p:nvSpPr>
        <p:spPr>
          <a:xfrm>
            <a:off x="731075" y="2134950"/>
            <a:ext cx="7539000" cy="2052600"/>
          </a:xfrm>
          <a:prstGeom prst="roundRect">
            <a:avLst>
              <a:gd fmla="val 11451"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txBox="1"/>
          <p:nvPr>
            <p:ph type="title"/>
          </p:nvPr>
        </p:nvSpPr>
        <p:spPr>
          <a:xfrm>
            <a:off x="457200" y="962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Average Price Per Room</a:t>
            </a:r>
            <a:endParaRPr b="1" sz="3200">
              <a:solidFill>
                <a:schemeClr val="dk1"/>
              </a:solidFill>
            </a:endParaRPr>
          </a:p>
        </p:txBody>
      </p:sp>
      <p:sp>
        <p:nvSpPr>
          <p:cNvPr id="359" name="Google Shape;359;p30"/>
          <p:cNvSpPr txBox="1"/>
          <p:nvPr/>
        </p:nvSpPr>
        <p:spPr>
          <a:xfrm>
            <a:off x="656250" y="2134950"/>
            <a:ext cx="78315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When the price of room is &lt;=76.54, the cancellation rate is at 0.144.</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However, when the price of room is &lt;=88.555, the cancellation rate increases significantly to 0.367.</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This is reflected in real life cases, where thrifty customers would want to get the best deals possible and would cancel their bookings if they find a cheaper alternative.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pic>
        <p:nvPicPr>
          <p:cNvPr id="360" name="Google Shape;360;p30"/>
          <p:cNvPicPr preferRelativeResize="0"/>
          <p:nvPr/>
        </p:nvPicPr>
        <p:blipFill>
          <a:blip r:embed="rId3">
            <a:alphaModFix/>
          </a:blip>
          <a:stretch>
            <a:fillRect/>
          </a:stretch>
        </p:blipFill>
        <p:spPr>
          <a:xfrm>
            <a:off x="5238200" y="911727"/>
            <a:ext cx="3122596" cy="796225"/>
          </a:xfrm>
          <a:prstGeom prst="rect">
            <a:avLst/>
          </a:prstGeom>
          <a:noFill/>
          <a:ln cap="flat" cmpd="sng" w="38100">
            <a:solidFill>
              <a:schemeClr val="accent6"/>
            </a:solidFill>
            <a:prstDash val="solid"/>
            <a:round/>
            <a:headEnd len="sm" w="sm" type="none"/>
            <a:tailEnd len="sm" w="sm" type="none"/>
          </a:ln>
        </p:spPr>
      </p:pic>
      <p:pic>
        <p:nvPicPr>
          <p:cNvPr id="361" name="Google Shape;361;p30"/>
          <p:cNvPicPr preferRelativeResize="0"/>
          <p:nvPr/>
        </p:nvPicPr>
        <p:blipFill>
          <a:blip r:embed="rId4">
            <a:alphaModFix/>
          </a:blip>
          <a:stretch>
            <a:fillRect/>
          </a:stretch>
        </p:blipFill>
        <p:spPr>
          <a:xfrm>
            <a:off x="980675" y="911725"/>
            <a:ext cx="3209475" cy="796225"/>
          </a:xfrm>
          <a:prstGeom prst="rect">
            <a:avLst/>
          </a:prstGeom>
          <a:noFill/>
          <a:ln cap="flat" cmpd="sng" w="38100">
            <a:solidFill>
              <a:schemeClr val="accent6"/>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365" name="Shape 365"/>
        <p:cNvGrpSpPr/>
        <p:nvPr/>
      </p:nvGrpSpPr>
      <p:grpSpPr>
        <a:xfrm>
          <a:off x="0" y="0"/>
          <a:ext cx="0" cy="0"/>
          <a:chOff x="0" y="0"/>
          <a:chExt cx="0" cy="0"/>
        </a:xfrm>
      </p:grpSpPr>
      <p:sp>
        <p:nvSpPr>
          <p:cNvPr id="366" name="Google Shape;366;p31"/>
          <p:cNvSpPr/>
          <p:nvPr/>
        </p:nvSpPr>
        <p:spPr>
          <a:xfrm>
            <a:off x="154200" y="1969300"/>
            <a:ext cx="8831700" cy="3020100"/>
          </a:xfrm>
          <a:prstGeom prst="roundRect">
            <a:avLst>
              <a:gd fmla="val 11451"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txBox="1"/>
          <p:nvPr>
            <p:ph type="title"/>
          </p:nvPr>
        </p:nvSpPr>
        <p:spPr>
          <a:xfrm>
            <a:off x="457200" y="962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Lead Time</a:t>
            </a:r>
            <a:endParaRPr b="1" sz="3200">
              <a:solidFill>
                <a:schemeClr val="dk1"/>
              </a:solidFill>
            </a:endParaRPr>
          </a:p>
        </p:txBody>
      </p:sp>
      <p:pic>
        <p:nvPicPr>
          <p:cNvPr id="368" name="Google Shape;368;p31"/>
          <p:cNvPicPr preferRelativeResize="0"/>
          <p:nvPr/>
        </p:nvPicPr>
        <p:blipFill rotWithShape="1">
          <a:blip r:embed="rId3">
            <a:alphaModFix/>
          </a:blip>
          <a:srcRect b="65137" l="34197" r="51441" t="2975"/>
          <a:stretch/>
        </p:blipFill>
        <p:spPr>
          <a:xfrm>
            <a:off x="522925" y="941475"/>
            <a:ext cx="2008000" cy="766350"/>
          </a:xfrm>
          <a:prstGeom prst="rect">
            <a:avLst/>
          </a:prstGeom>
          <a:noFill/>
          <a:ln cap="flat" cmpd="sng" w="38100">
            <a:solidFill>
              <a:schemeClr val="accent6"/>
            </a:solidFill>
            <a:prstDash val="solid"/>
            <a:round/>
            <a:headEnd len="sm" w="sm" type="none"/>
            <a:tailEnd len="sm" w="sm" type="none"/>
          </a:ln>
        </p:spPr>
      </p:pic>
      <p:pic>
        <p:nvPicPr>
          <p:cNvPr id="369" name="Google Shape;369;p31"/>
          <p:cNvPicPr preferRelativeResize="0"/>
          <p:nvPr/>
        </p:nvPicPr>
        <p:blipFill rotWithShape="1">
          <a:blip r:embed="rId4">
            <a:alphaModFix/>
          </a:blip>
          <a:srcRect b="41080" l="27249" r="60150" t="38708"/>
          <a:stretch/>
        </p:blipFill>
        <p:spPr>
          <a:xfrm>
            <a:off x="3335150" y="941475"/>
            <a:ext cx="2153251" cy="766350"/>
          </a:xfrm>
          <a:prstGeom prst="rect">
            <a:avLst/>
          </a:prstGeom>
          <a:noFill/>
          <a:ln cap="flat" cmpd="sng" w="38100">
            <a:solidFill>
              <a:schemeClr val="accent6"/>
            </a:solidFill>
            <a:prstDash val="solid"/>
            <a:round/>
            <a:headEnd len="sm" w="sm" type="none"/>
            <a:tailEnd len="sm" w="sm" type="none"/>
          </a:ln>
        </p:spPr>
      </p:pic>
      <p:pic>
        <p:nvPicPr>
          <p:cNvPr id="370" name="Google Shape;370;p31"/>
          <p:cNvPicPr preferRelativeResize="0"/>
          <p:nvPr/>
        </p:nvPicPr>
        <p:blipFill rotWithShape="1">
          <a:blip r:embed="rId5">
            <a:alphaModFix/>
          </a:blip>
          <a:srcRect b="62624" l="38191" r="45943" t="11508"/>
          <a:stretch/>
        </p:blipFill>
        <p:spPr>
          <a:xfrm>
            <a:off x="6020475" y="1012425"/>
            <a:ext cx="2067901" cy="695400"/>
          </a:xfrm>
          <a:prstGeom prst="rect">
            <a:avLst/>
          </a:prstGeom>
          <a:noFill/>
          <a:ln cap="flat" cmpd="sng" w="38100">
            <a:solidFill>
              <a:schemeClr val="accent6"/>
            </a:solidFill>
            <a:prstDash val="solid"/>
            <a:round/>
            <a:headEnd len="sm" w="sm" type="none"/>
            <a:tailEnd len="sm" w="sm" type="none"/>
          </a:ln>
        </p:spPr>
      </p:pic>
      <p:sp>
        <p:nvSpPr>
          <p:cNvPr id="371" name="Google Shape;371;p31"/>
          <p:cNvSpPr txBox="1"/>
          <p:nvPr/>
        </p:nvSpPr>
        <p:spPr>
          <a:xfrm>
            <a:off x="782325" y="2485450"/>
            <a:ext cx="53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72" name="Google Shape;372;p31"/>
          <p:cNvSpPr txBox="1"/>
          <p:nvPr/>
        </p:nvSpPr>
        <p:spPr>
          <a:xfrm>
            <a:off x="154200" y="1973950"/>
            <a:ext cx="89340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Roboto"/>
              <a:buChar char="●"/>
            </a:pPr>
            <a:r>
              <a:rPr lang="en" sz="1800">
                <a:solidFill>
                  <a:schemeClr val="dk1"/>
                </a:solidFill>
              </a:rPr>
              <a:t>When lead_time decreases from 244.5 -&gt;68.5 days, cancellation rate decreases significantly from 39% -&gt; 21.6%</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However, when lead_time increases from 244.5-&gt;333.5 days, the cancellation rate decreases as well</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While the results seems contradicting, we can see this results in real life as: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People who book closer to their arrival date are less likely to cancel, as it would be hard to find another hotel with little time</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People who book very far from their date are unlikely to cancel, as they may have made firm travel plans and committed to their trip</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59" name="Shape 59"/>
        <p:cNvGrpSpPr/>
        <p:nvPr/>
      </p:nvGrpSpPr>
      <p:grpSpPr>
        <a:xfrm>
          <a:off x="0" y="0"/>
          <a:ext cx="0" cy="0"/>
          <a:chOff x="0" y="0"/>
          <a:chExt cx="0" cy="0"/>
        </a:xfrm>
      </p:grpSpPr>
      <p:sp>
        <p:nvSpPr>
          <p:cNvPr id="60" name="Google Shape;60;p14"/>
          <p:cNvSpPr/>
          <p:nvPr/>
        </p:nvSpPr>
        <p:spPr>
          <a:xfrm>
            <a:off x="4770000" y="1162775"/>
            <a:ext cx="3916800" cy="3192900"/>
          </a:xfrm>
          <a:prstGeom prst="roundRect">
            <a:avLst>
              <a:gd fmla="val 7339" name="adj"/>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171900" y="801263"/>
            <a:ext cx="3113100" cy="590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5593075" y="932513"/>
            <a:ext cx="22707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Motivation</a:t>
            </a:r>
            <a:endParaRPr b="1" sz="1600">
              <a:latin typeface="Fira Sans Extra Condensed"/>
              <a:ea typeface="Fira Sans Extra Condensed"/>
              <a:cs typeface="Fira Sans Extra Condensed"/>
              <a:sym typeface="Fira Sans Extra Condensed"/>
            </a:endParaRPr>
          </a:p>
        </p:txBody>
      </p:sp>
      <p:sp>
        <p:nvSpPr>
          <p:cNvPr id="63" name="Google Shape;63;p14"/>
          <p:cNvSpPr/>
          <p:nvPr/>
        </p:nvSpPr>
        <p:spPr>
          <a:xfrm>
            <a:off x="5196450" y="1680938"/>
            <a:ext cx="1198800" cy="119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7061550" y="1680938"/>
            <a:ext cx="1198800" cy="119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6481050" y="2181338"/>
            <a:ext cx="494700" cy="198000"/>
          </a:xfrm>
          <a:prstGeom prst="leftRightArrow">
            <a:avLst>
              <a:gd fmla="val 50000" name="adj1"/>
              <a:gd fmla="val 50000" name="adj2"/>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73250" y="1162775"/>
            <a:ext cx="3916800" cy="3192900"/>
          </a:xfrm>
          <a:prstGeom prst="roundRect">
            <a:avLst>
              <a:gd fmla="val 7339" name="adj"/>
            </a:avLst>
          </a:pr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680850" y="2993800"/>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Predict…</a:t>
            </a:r>
            <a:endParaRPr b="1" sz="1600">
              <a:latin typeface="Fira Sans Extra Condensed"/>
              <a:ea typeface="Fira Sans Extra Condensed"/>
              <a:cs typeface="Fira Sans Extra Condensed"/>
              <a:sym typeface="Fira Sans Extra Condensed"/>
            </a:endParaRPr>
          </a:p>
        </p:txBody>
      </p:sp>
      <p:sp>
        <p:nvSpPr>
          <p:cNvPr id="68" name="Google Shape;68;p14"/>
          <p:cNvSpPr txBox="1"/>
          <p:nvPr/>
        </p:nvSpPr>
        <p:spPr>
          <a:xfrm>
            <a:off x="2469750" y="2993800"/>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Identify…</a:t>
            </a:r>
            <a:endParaRPr b="1" sz="1600">
              <a:latin typeface="Fira Sans Extra Condensed"/>
              <a:ea typeface="Fira Sans Extra Condensed"/>
              <a:cs typeface="Fira Sans Extra Condensed"/>
              <a:sym typeface="Fira Sans Extra Condensed"/>
            </a:endParaRPr>
          </a:p>
        </p:txBody>
      </p:sp>
      <p:sp>
        <p:nvSpPr>
          <p:cNvPr id="69" name="Google Shape;69;p14"/>
          <p:cNvSpPr txBox="1"/>
          <p:nvPr/>
        </p:nvSpPr>
        <p:spPr>
          <a:xfrm>
            <a:off x="4901400" y="2993800"/>
            <a:ext cx="17889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Optimise…</a:t>
            </a:r>
            <a:endParaRPr b="1" sz="1600">
              <a:latin typeface="Fira Sans Extra Condensed"/>
              <a:ea typeface="Fira Sans Extra Condensed"/>
              <a:cs typeface="Fira Sans Extra Condensed"/>
              <a:sym typeface="Fira Sans Extra Condensed"/>
            </a:endParaRPr>
          </a:p>
        </p:txBody>
      </p:sp>
      <p:sp>
        <p:nvSpPr>
          <p:cNvPr id="70" name="Google Shape;70;p14"/>
          <p:cNvSpPr txBox="1"/>
          <p:nvPr/>
        </p:nvSpPr>
        <p:spPr>
          <a:xfrm>
            <a:off x="6690300" y="2993800"/>
            <a:ext cx="19413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Minimise…</a:t>
            </a:r>
            <a:endParaRPr b="1" sz="1600">
              <a:latin typeface="Fira Sans Extra Condensed"/>
              <a:ea typeface="Fira Sans Extra Condensed"/>
              <a:cs typeface="Fira Sans Extra Condensed"/>
              <a:sym typeface="Fira Sans Extra Condensed"/>
            </a:endParaRPr>
          </a:p>
        </p:txBody>
      </p:sp>
      <p:sp>
        <p:nvSpPr>
          <p:cNvPr id="71" name="Google Shape;71;p14"/>
          <p:cNvSpPr/>
          <p:nvPr/>
        </p:nvSpPr>
        <p:spPr>
          <a:xfrm>
            <a:off x="875150" y="801263"/>
            <a:ext cx="3113100" cy="590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1296350" y="932513"/>
            <a:ext cx="2270700" cy="327900"/>
          </a:xfrm>
          <a:prstGeom prst="rect">
            <a:avLst/>
          </a:prstGeom>
          <a:noFill/>
          <a:ln>
            <a:noFill/>
          </a:ln>
        </p:spPr>
        <p:txBody>
          <a:bodyPr anchorCtr="0" anchor="ctr" bIns="0" lIns="182875" spcFirstLastPara="1" rIns="182875" wrap="square" tIns="0">
            <a:noAutofit/>
          </a:bodyPr>
          <a:lstStyle/>
          <a:p>
            <a:pPr indent="0" lvl="0" marL="0" rtl="0" algn="ctr">
              <a:spcBef>
                <a:spcPts val="0"/>
              </a:spcBef>
              <a:spcAft>
                <a:spcPts val="0"/>
              </a:spcAft>
              <a:buNone/>
            </a:pPr>
            <a:r>
              <a:rPr b="1" lang="en" sz="1600">
                <a:latin typeface="Fira Sans Extra Condensed"/>
                <a:ea typeface="Fira Sans Extra Condensed"/>
                <a:cs typeface="Fira Sans Extra Condensed"/>
                <a:sym typeface="Fira Sans Extra Condensed"/>
              </a:rPr>
              <a:t>Problem Definition</a:t>
            </a:r>
            <a:endParaRPr b="1" sz="1600">
              <a:latin typeface="Fira Sans Extra Condensed"/>
              <a:ea typeface="Fira Sans Extra Condensed"/>
              <a:cs typeface="Fira Sans Extra Condensed"/>
              <a:sym typeface="Fira Sans Extra Condensed"/>
            </a:endParaRPr>
          </a:p>
        </p:txBody>
      </p:sp>
      <p:grpSp>
        <p:nvGrpSpPr>
          <p:cNvPr id="73" name="Google Shape;73;p14"/>
          <p:cNvGrpSpPr/>
          <p:nvPr/>
        </p:nvGrpSpPr>
        <p:grpSpPr>
          <a:xfrm>
            <a:off x="5585532" y="2088313"/>
            <a:ext cx="420635" cy="420610"/>
            <a:chOff x="946175" y="3619500"/>
            <a:chExt cx="296975" cy="293825"/>
          </a:xfrm>
        </p:grpSpPr>
        <p:sp>
          <p:nvSpPr>
            <p:cNvPr id="74" name="Google Shape;74;p14"/>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4"/>
          <p:cNvSpPr txBox="1"/>
          <p:nvPr/>
        </p:nvSpPr>
        <p:spPr>
          <a:xfrm>
            <a:off x="577050" y="3321700"/>
            <a:ext cx="1996500" cy="554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…if someone will </a:t>
            </a:r>
            <a:r>
              <a:rPr lang="en" sz="1200">
                <a:latin typeface="Roboto"/>
                <a:ea typeface="Roboto"/>
                <a:cs typeface="Roboto"/>
                <a:sym typeface="Roboto"/>
              </a:rPr>
              <a:t>cancel</a:t>
            </a:r>
            <a:r>
              <a:rPr lang="en" sz="1200">
                <a:latin typeface="Roboto"/>
                <a:ea typeface="Roboto"/>
                <a:cs typeface="Roboto"/>
                <a:sym typeface="Roboto"/>
              </a:rPr>
              <a:t> their reservation</a:t>
            </a:r>
            <a:endParaRPr sz="1200">
              <a:latin typeface="Roboto"/>
              <a:ea typeface="Roboto"/>
              <a:cs typeface="Roboto"/>
              <a:sym typeface="Roboto"/>
            </a:endParaRPr>
          </a:p>
        </p:txBody>
      </p:sp>
      <p:sp>
        <p:nvSpPr>
          <p:cNvPr id="81" name="Google Shape;81;p14"/>
          <p:cNvSpPr txBox="1"/>
          <p:nvPr/>
        </p:nvSpPr>
        <p:spPr>
          <a:xfrm>
            <a:off x="2365950" y="3321700"/>
            <a:ext cx="1996500" cy="10065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…key factors that contribute to the cancellation of reservations</a:t>
            </a:r>
            <a:endParaRPr sz="1500">
              <a:latin typeface="Roboto"/>
              <a:ea typeface="Roboto"/>
              <a:cs typeface="Roboto"/>
              <a:sym typeface="Roboto"/>
            </a:endParaRPr>
          </a:p>
        </p:txBody>
      </p:sp>
      <p:sp>
        <p:nvSpPr>
          <p:cNvPr id="82" name="Google Shape;82;p14"/>
          <p:cNvSpPr txBox="1"/>
          <p:nvPr/>
        </p:nvSpPr>
        <p:spPr>
          <a:xfrm>
            <a:off x="4797600" y="3321700"/>
            <a:ext cx="1996500" cy="369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…operations</a:t>
            </a:r>
            <a:endParaRPr sz="1200">
              <a:latin typeface="Roboto"/>
              <a:ea typeface="Roboto"/>
              <a:cs typeface="Roboto"/>
              <a:sym typeface="Roboto"/>
            </a:endParaRPr>
          </a:p>
        </p:txBody>
      </p:sp>
      <p:sp>
        <p:nvSpPr>
          <p:cNvPr id="83" name="Google Shape;83;p14"/>
          <p:cNvSpPr txBox="1"/>
          <p:nvPr/>
        </p:nvSpPr>
        <p:spPr>
          <a:xfrm>
            <a:off x="6662700" y="3321700"/>
            <a:ext cx="1996500" cy="369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…losses</a:t>
            </a:r>
            <a:endParaRPr sz="1200">
              <a:latin typeface="Roboto"/>
              <a:ea typeface="Roboto"/>
              <a:cs typeface="Roboto"/>
              <a:sym typeface="Roboto"/>
            </a:endParaRPr>
          </a:p>
        </p:txBody>
      </p:sp>
      <p:grpSp>
        <p:nvGrpSpPr>
          <p:cNvPr id="84" name="Google Shape;84;p14"/>
          <p:cNvGrpSpPr/>
          <p:nvPr/>
        </p:nvGrpSpPr>
        <p:grpSpPr>
          <a:xfrm>
            <a:off x="7450629" y="2070112"/>
            <a:ext cx="419443" cy="420487"/>
            <a:chOff x="-3771675" y="3971775"/>
            <a:chExt cx="291300" cy="292025"/>
          </a:xfrm>
        </p:grpSpPr>
        <p:sp>
          <p:nvSpPr>
            <p:cNvPr id="85" name="Google Shape;85;p14"/>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4"/>
          <p:cNvSpPr/>
          <p:nvPr/>
        </p:nvSpPr>
        <p:spPr>
          <a:xfrm>
            <a:off x="899700" y="1680938"/>
            <a:ext cx="1198800" cy="119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2764800" y="1680938"/>
            <a:ext cx="1198800" cy="1198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2184300" y="2181338"/>
            <a:ext cx="494700" cy="198000"/>
          </a:xfrm>
          <a:prstGeom prst="leftRightArrow">
            <a:avLst>
              <a:gd fmla="val 50000" name="adj1"/>
              <a:gd fmla="val 50000" name="adj2"/>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4"/>
          <p:cNvGrpSpPr/>
          <p:nvPr/>
        </p:nvGrpSpPr>
        <p:grpSpPr>
          <a:xfrm>
            <a:off x="1288182" y="2070038"/>
            <a:ext cx="420635" cy="420610"/>
            <a:chOff x="946175" y="3619500"/>
            <a:chExt cx="296975" cy="293825"/>
          </a:xfrm>
        </p:grpSpPr>
        <p:sp>
          <p:nvSpPr>
            <p:cNvPr id="94" name="Google Shape;94;p14"/>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4"/>
          <p:cNvGrpSpPr/>
          <p:nvPr/>
        </p:nvGrpSpPr>
        <p:grpSpPr>
          <a:xfrm>
            <a:off x="3154473" y="2070045"/>
            <a:ext cx="431703" cy="420622"/>
            <a:chOff x="946175" y="3253275"/>
            <a:chExt cx="298550" cy="296150"/>
          </a:xfrm>
        </p:grpSpPr>
        <p:sp>
          <p:nvSpPr>
            <p:cNvPr id="101" name="Google Shape;101;p14"/>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986350" y="3293425"/>
              <a:ext cx="47300" cy="48075"/>
            </a:xfrm>
            <a:custGeom>
              <a:rect b="b" l="l" r="r" t="t"/>
              <a:pathLst>
                <a:path extrusionOk="0" h="1923" w="1892">
                  <a:moveTo>
                    <a:pt x="1891" y="1"/>
                  </a:moveTo>
                  <a:lnTo>
                    <a:pt x="1" y="1923"/>
                  </a:lnTo>
                  <a:lnTo>
                    <a:pt x="1891" y="1923"/>
                  </a:lnTo>
                  <a:lnTo>
                    <a:pt x="18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1154125" y="3460400"/>
              <a:ext cx="90600" cy="89025"/>
            </a:xfrm>
            <a:custGeom>
              <a:rect b="b" l="l" r="r" t="t"/>
              <a:pathLst>
                <a:path extrusionOk="0" h="3561" w="3624">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376" name="Shape 376"/>
        <p:cNvGrpSpPr/>
        <p:nvPr/>
      </p:nvGrpSpPr>
      <p:grpSpPr>
        <a:xfrm>
          <a:off x="0" y="0"/>
          <a:ext cx="0" cy="0"/>
          <a:chOff x="0" y="0"/>
          <a:chExt cx="0" cy="0"/>
        </a:xfrm>
      </p:grpSpPr>
      <p:sp>
        <p:nvSpPr>
          <p:cNvPr id="377" name="Google Shape;377;p32"/>
          <p:cNvSpPr/>
          <p:nvPr/>
        </p:nvSpPr>
        <p:spPr>
          <a:xfrm>
            <a:off x="1148000" y="1646388"/>
            <a:ext cx="6848100" cy="1748700"/>
          </a:xfrm>
          <a:prstGeom prst="roundRect">
            <a:avLst>
              <a:gd fmla="val 11451"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txBox="1"/>
          <p:nvPr>
            <p:ph type="title"/>
          </p:nvPr>
        </p:nvSpPr>
        <p:spPr>
          <a:xfrm>
            <a:off x="457250" y="7976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dk1"/>
                </a:solidFill>
              </a:rPr>
              <a:t>Conclusion</a:t>
            </a:r>
            <a:endParaRPr b="1" sz="5000">
              <a:solidFill>
                <a:schemeClr val="dk1"/>
              </a:solidFill>
            </a:endParaRPr>
          </a:p>
        </p:txBody>
      </p:sp>
      <p:sp>
        <p:nvSpPr>
          <p:cNvPr id="379" name="Google Shape;379;p32"/>
          <p:cNvSpPr txBox="1"/>
          <p:nvPr/>
        </p:nvSpPr>
        <p:spPr>
          <a:xfrm>
            <a:off x="1147875" y="1716913"/>
            <a:ext cx="6848100" cy="2077800"/>
          </a:xfrm>
          <a:prstGeom prst="rect">
            <a:avLst/>
          </a:prstGeom>
          <a:noFill/>
          <a:ln>
            <a:noFill/>
          </a:ln>
        </p:spPr>
        <p:txBody>
          <a:bodyPr anchorCtr="0" anchor="t" bIns="91425" lIns="91425" spcFirstLastPara="1" rIns="91425" wrap="square" tIns="91425">
            <a:spAutoFit/>
          </a:bodyPr>
          <a:lstStyle/>
          <a:p>
            <a:pPr indent="0" lvl="0" marL="0" rtl="0" algn="ctr">
              <a:lnSpc>
                <a:spcPct val="175000"/>
              </a:lnSpc>
              <a:spcBef>
                <a:spcPts val="0"/>
              </a:spcBef>
              <a:spcAft>
                <a:spcPts val="0"/>
              </a:spcAft>
              <a:buClr>
                <a:schemeClr val="dk1"/>
              </a:buClr>
              <a:buSzPts val="1100"/>
              <a:buFont typeface="Arial"/>
              <a:buNone/>
            </a:pPr>
            <a:r>
              <a:rPr lang="en" sz="1500">
                <a:solidFill>
                  <a:schemeClr val="dk1"/>
                </a:solidFill>
              </a:rPr>
              <a:t>Overall, a potential solution to assist hotels in maximizing their operations and reducing losses stemming from cancelled reservations is to provide reduced prices for rooms during the sweet spot period with the highest cancellation rate when customers make reservations</a:t>
            </a:r>
            <a:r>
              <a:rPr lang="en" sz="1050">
                <a:solidFill>
                  <a:schemeClr val="dk1"/>
                </a:solidFill>
                <a:latin typeface="Roboto"/>
                <a:ea typeface="Roboto"/>
                <a:cs typeface="Roboto"/>
                <a:sym typeface="Roboto"/>
              </a:rPr>
              <a:t>.</a:t>
            </a:r>
            <a:endParaRPr sz="1050">
              <a:solidFill>
                <a:schemeClr val="dk1"/>
              </a:solidFill>
              <a:latin typeface="Roboto"/>
              <a:ea typeface="Roboto"/>
              <a:cs typeface="Roboto"/>
              <a:sym typeface="Roboto"/>
            </a:endParaRPr>
          </a:p>
          <a:p>
            <a:pPr indent="0" lvl="0" marL="0" rtl="0" algn="ctr">
              <a:lnSpc>
                <a:spcPct val="115000"/>
              </a:lnSpc>
              <a:spcBef>
                <a:spcPts val="0"/>
              </a:spcBef>
              <a:spcAft>
                <a:spcPts val="0"/>
              </a:spcAft>
              <a:buNone/>
            </a:pPr>
            <a:r>
              <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383" name="Shape 383"/>
        <p:cNvGrpSpPr/>
        <p:nvPr/>
      </p:nvGrpSpPr>
      <p:grpSpPr>
        <a:xfrm>
          <a:off x="0" y="0"/>
          <a:ext cx="0" cy="0"/>
          <a:chOff x="0" y="0"/>
          <a:chExt cx="0" cy="0"/>
        </a:xfrm>
      </p:grpSpPr>
      <p:sp>
        <p:nvSpPr>
          <p:cNvPr id="384" name="Google Shape;384;p33"/>
          <p:cNvSpPr txBox="1"/>
          <p:nvPr>
            <p:ph type="title"/>
          </p:nvPr>
        </p:nvSpPr>
        <p:spPr>
          <a:xfrm>
            <a:off x="457200" y="2331000"/>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0000">
                <a:solidFill>
                  <a:schemeClr val="dk1"/>
                </a:solidFill>
              </a:rPr>
              <a:t>Thank You!</a:t>
            </a:r>
            <a:endParaRPr b="1" sz="10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388" name="Shape 388"/>
        <p:cNvGrpSpPr/>
        <p:nvPr/>
      </p:nvGrpSpPr>
      <p:grpSpPr>
        <a:xfrm>
          <a:off x="0" y="0"/>
          <a:ext cx="0" cy="0"/>
          <a:chOff x="0" y="0"/>
          <a:chExt cx="0" cy="0"/>
        </a:xfrm>
      </p:grpSpPr>
      <p:sp>
        <p:nvSpPr>
          <p:cNvPr id="389" name="Google Shape;389;p34"/>
          <p:cNvSpPr txBox="1"/>
          <p:nvPr>
            <p:ph type="title"/>
          </p:nvPr>
        </p:nvSpPr>
        <p:spPr>
          <a:xfrm>
            <a:off x="457200" y="9622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200">
                <a:solidFill>
                  <a:schemeClr val="dk1"/>
                </a:solidFill>
              </a:rPr>
              <a:t>References</a:t>
            </a:r>
            <a:endParaRPr b="1" sz="3200">
              <a:solidFill>
                <a:schemeClr val="dk1"/>
              </a:solidFill>
            </a:endParaRPr>
          </a:p>
        </p:txBody>
      </p:sp>
      <p:sp>
        <p:nvSpPr>
          <p:cNvPr id="390" name="Google Shape;390;p34"/>
          <p:cNvSpPr txBox="1"/>
          <p:nvPr>
            <p:ph type="title"/>
          </p:nvPr>
        </p:nvSpPr>
        <p:spPr>
          <a:xfrm>
            <a:off x="457200" y="2553175"/>
            <a:ext cx="8229600" cy="4815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lang="en" sz="1500" u="sng">
                <a:solidFill>
                  <a:schemeClr val="hlink"/>
                </a:solidFill>
                <a:latin typeface="Roboto"/>
                <a:ea typeface="Roboto"/>
                <a:cs typeface="Roboto"/>
                <a:sym typeface="Roboto"/>
                <a:hlinkClick r:id="rId3"/>
              </a:rPr>
              <a:t>https://www.kaggle.com/datasets/ahsan81/hotel-reservations-classification-dataset</a:t>
            </a:r>
            <a:endParaRPr sz="15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lang="en" sz="1500" u="sng">
                <a:solidFill>
                  <a:schemeClr val="hlink"/>
                </a:solidFill>
                <a:latin typeface="Roboto"/>
                <a:ea typeface="Roboto"/>
                <a:cs typeface="Roboto"/>
                <a:sym typeface="Roboto"/>
                <a:hlinkClick r:id="rId4"/>
              </a:rPr>
              <a:t>https://www.w3schools.com/python/python_ml_multiple_regression.asp</a:t>
            </a:r>
            <a:endParaRPr sz="15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lang="en" sz="1500" u="sng">
                <a:solidFill>
                  <a:schemeClr val="hlink"/>
                </a:solidFill>
                <a:latin typeface="Roboto"/>
                <a:ea typeface="Roboto"/>
                <a:cs typeface="Roboto"/>
                <a:sym typeface="Roboto"/>
                <a:hlinkClick r:id="rId5"/>
              </a:rPr>
              <a:t>https://towardsdatascience.com/building-a-logistic-regression-in-python-step-by-step-becd4d56c9c8</a:t>
            </a:r>
            <a:endParaRPr sz="15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lang="en" sz="1500" u="sng">
                <a:solidFill>
                  <a:schemeClr val="hlink"/>
                </a:solidFill>
                <a:latin typeface="Roboto"/>
                <a:ea typeface="Roboto"/>
                <a:cs typeface="Roboto"/>
                <a:sym typeface="Roboto"/>
                <a:hlinkClick r:id="rId6"/>
              </a:rPr>
              <a:t>https://realpython.com/knn-python/</a:t>
            </a:r>
            <a:endParaRPr sz="1500">
              <a:solidFill>
                <a:schemeClr val="dk1"/>
              </a:solidFill>
              <a:latin typeface="Roboto"/>
              <a:ea typeface="Roboto"/>
              <a:cs typeface="Roboto"/>
              <a:sym typeface="Roboto"/>
            </a:endParaRPr>
          </a:p>
          <a:p>
            <a:pPr indent="0" lvl="0" marL="0" rtl="0" algn="l">
              <a:lnSpc>
                <a:spcPct val="200000"/>
              </a:lnSpc>
              <a:spcBef>
                <a:spcPts val="0"/>
              </a:spcBef>
              <a:spcAft>
                <a:spcPts val="0"/>
              </a:spcAft>
              <a:buNone/>
            </a:pPr>
            <a:r>
              <a:rPr lang="en" sz="1500" u="sng">
                <a:solidFill>
                  <a:schemeClr val="hlink"/>
                </a:solidFill>
                <a:latin typeface="Roboto"/>
                <a:ea typeface="Roboto"/>
                <a:cs typeface="Roboto"/>
                <a:sym typeface="Roboto"/>
                <a:hlinkClick r:id="rId7"/>
              </a:rPr>
              <a:t>https://towardsdatascience.com/random-forest-in-python-24d0893d51c0</a:t>
            </a:r>
            <a:endParaRPr sz="1500">
              <a:solidFill>
                <a:schemeClr val="dk1"/>
              </a:solidFill>
              <a:latin typeface="Roboto"/>
              <a:ea typeface="Roboto"/>
              <a:cs typeface="Roboto"/>
              <a:sym typeface="Roboto"/>
            </a:endParaRPr>
          </a:p>
          <a:p>
            <a:pPr indent="0" lvl="0" marL="0" rtl="0" algn="ctr">
              <a:spcBef>
                <a:spcPts val="0"/>
              </a:spcBef>
              <a:spcAft>
                <a:spcPts val="0"/>
              </a:spcAft>
              <a:buNone/>
            </a:pPr>
            <a:r>
              <a:t/>
            </a:r>
            <a:endParaRPr sz="1500">
              <a:solidFill>
                <a:schemeClr val="dk1"/>
              </a:solidFill>
              <a:latin typeface="Roboto"/>
              <a:ea typeface="Roboto"/>
              <a:cs typeface="Roboto"/>
              <a:sym typeface="Roboto"/>
            </a:endParaRPr>
          </a:p>
          <a:p>
            <a:pPr indent="0" lvl="0" marL="0" rtl="0" algn="ctr">
              <a:spcBef>
                <a:spcPts val="0"/>
              </a:spcBef>
              <a:spcAft>
                <a:spcPts val="0"/>
              </a:spcAft>
              <a:buNone/>
            </a:pPr>
            <a:r>
              <a:t/>
            </a:r>
            <a:endParaRPr sz="1500">
              <a:solidFill>
                <a:schemeClr val="dk1"/>
              </a:solidFill>
              <a:latin typeface="Roboto"/>
              <a:ea typeface="Roboto"/>
              <a:cs typeface="Roboto"/>
              <a:sym typeface="Roboto"/>
            </a:endParaRPr>
          </a:p>
          <a:p>
            <a:pPr indent="0" lvl="0" marL="0" rtl="0" algn="ctr">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09" name="Shape 109"/>
        <p:cNvGrpSpPr/>
        <p:nvPr/>
      </p:nvGrpSpPr>
      <p:grpSpPr>
        <a:xfrm>
          <a:off x="0" y="0"/>
          <a:ext cx="0" cy="0"/>
          <a:chOff x="0" y="0"/>
          <a:chExt cx="0" cy="0"/>
        </a:xfrm>
      </p:grpSpPr>
      <p:sp>
        <p:nvSpPr>
          <p:cNvPr id="110" name="Google Shape;110;p15"/>
          <p:cNvSpPr txBox="1"/>
          <p:nvPr/>
        </p:nvSpPr>
        <p:spPr>
          <a:xfrm>
            <a:off x="1996650" y="0"/>
            <a:ext cx="515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Fira Sans Extra Condensed"/>
                <a:ea typeface="Fira Sans Extra Condensed"/>
                <a:cs typeface="Fira Sans Extra Condensed"/>
                <a:sym typeface="Fira Sans Extra Condensed"/>
              </a:rPr>
              <a:t>Exploratory Data Analysis</a:t>
            </a:r>
            <a:endParaRPr b="1" sz="3200">
              <a:latin typeface="Roboto"/>
              <a:ea typeface="Roboto"/>
              <a:cs typeface="Roboto"/>
              <a:sym typeface="Roboto"/>
            </a:endParaRPr>
          </a:p>
        </p:txBody>
      </p:sp>
      <p:pic>
        <p:nvPicPr>
          <p:cNvPr id="111" name="Google Shape;111;p15"/>
          <p:cNvPicPr preferRelativeResize="0"/>
          <p:nvPr/>
        </p:nvPicPr>
        <p:blipFill rotWithShape="1">
          <a:blip r:embed="rId3">
            <a:alphaModFix/>
          </a:blip>
          <a:srcRect b="0" l="0" r="3484" t="0"/>
          <a:stretch/>
        </p:blipFill>
        <p:spPr>
          <a:xfrm>
            <a:off x="152400" y="877200"/>
            <a:ext cx="4853700" cy="3657600"/>
          </a:xfrm>
          <a:prstGeom prst="roundRect">
            <a:avLst>
              <a:gd fmla="val 16667" name="adj"/>
            </a:avLst>
          </a:prstGeom>
          <a:noFill/>
          <a:ln cap="flat" cmpd="sng" w="76200">
            <a:solidFill>
              <a:srgbClr val="F4C2C2"/>
            </a:solidFill>
            <a:prstDash val="solid"/>
            <a:round/>
            <a:headEnd len="sm" w="sm" type="none"/>
            <a:tailEnd len="sm" w="sm" type="none"/>
          </a:ln>
        </p:spPr>
      </p:pic>
      <p:pic>
        <p:nvPicPr>
          <p:cNvPr id="112" name="Google Shape;112;p15"/>
          <p:cNvPicPr preferRelativeResize="0"/>
          <p:nvPr/>
        </p:nvPicPr>
        <p:blipFill>
          <a:blip r:embed="rId4">
            <a:alphaModFix/>
          </a:blip>
          <a:stretch>
            <a:fillRect/>
          </a:stretch>
        </p:blipFill>
        <p:spPr>
          <a:xfrm>
            <a:off x="5288425" y="950137"/>
            <a:ext cx="3703175" cy="3584675"/>
          </a:xfrm>
          <a:prstGeom prst="rect">
            <a:avLst/>
          </a:prstGeom>
          <a:noFill/>
          <a:ln cap="flat" cmpd="sng" w="76200">
            <a:solidFill>
              <a:srgbClr val="F4C2C2"/>
            </a:solidFill>
            <a:prstDash val="solid"/>
            <a:round/>
            <a:headEnd len="sm" w="sm" type="none"/>
            <a:tailEnd len="sm" w="sm" type="none"/>
          </a:ln>
        </p:spPr>
      </p:pic>
      <p:sp>
        <p:nvSpPr>
          <p:cNvPr id="113" name="Google Shape;113;p15"/>
          <p:cNvSpPr/>
          <p:nvPr/>
        </p:nvSpPr>
        <p:spPr>
          <a:xfrm>
            <a:off x="8085775" y="2614700"/>
            <a:ext cx="822300" cy="877200"/>
          </a:xfrm>
          <a:prstGeom prst="ellipse">
            <a:avLst/>
          </a:prstGeom>
          <a:solidFill>
            <a:schemeClr val="lt2"/>
          </a:solid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700">
                <a:latin typeface="Roboto"/>
                <a:ea typeface="Roboto"/>
                <a:cs typeface="Roboto"/>
                <a:sym typeface="Roboto"/>
              </a:rPr>
              <a:t>17</a:t>
            </a:r>
            <a:endParaRPr sz="2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17" name="Shape 117"/>
        <p:cNvGrpSpPr/>
        <p:nvPr/>
      </p:nvGrpSpPr>
      <p:grpSpPr>
        <a:xfrm>
          <a:off x="0" y="0"/>
          <a:ext cx="0" cy="0"/>
          <a:chOff x="0" y="0"/>
          <a:chExt cx="0" cy="0"/>
        </a:xfrm>
      </p:grpSpPr>
      <p:sp>
        <p:nvSpPr>
          <p:cNvPr id="118" name="Google Shape;118;p16"/>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3510437" y="1051947"/>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4474780" y="1895549"/>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510437" y="2739152"/>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a:off x="4944500" y="1324975"/>
            <a:ext cx="351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Changing ‘booking_status’ to binary data</a:t>
            </a:r>
            <a:endParaRPr b="1" sz="1600">
              <a:solidFill>
                <a:schemeClr val="accent2"/>
              </a:solidFill>
              <a:latin typeface="Fira Sans Extra Condensed"/>
              <a:ea typeface="Fira Sans Extra Condensed"/>
              <a:cs typeface="Fira Sans Extra Condensed"/>
              <a:sym typeface="Fira Sans Extra Condensed"/>
            </a:endParaRPr>
          </a:p>
        </p:txBody>
      </p:sp>
      <p:sp>
        <p:nvSpPr>
          <p:cNvPr id="125" name="Google Shape;125;p16"/>
          <p:cNvSpPr txBox="1"/>
          <p:nvPr/>
        </p:nvSpPr>
        <p:spPr>
          <a:xfrm>
            <a:off x="5542225" y="1576275"/>
            <a:ext cx="2916000" cy="371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‘0’ for cancelled, ‘1’ for not cancelled</a:t>
            </a:r>
            <a:endParaRPr sz="1200">
              <a:solidFill>
                <a:srgbClr val="000000"/>
              </a:solidFill>
              <a:latin typeface="Roboto"/>
              <a:ea typeface="Roboto"/>
              <a:cs typeface="Roboto"/>
              <a:sym typeface="Roboto"/>
            </a:endParaRPr>
          </a:p>
        </p:txBody>
      </p:sp>
      <p:sp>
        <p:nvSpPr>
          <p:cNvPr id="126" name="Google Shape;126;p16"/>
          <p:cNvSpPr txBox="1"/>
          <p:nvPr/>
        </p:nvSpPr>
        <p:spPr>
          <a:xfrm>
            <a:off x="685800" y="2179925"/>
            <a:ext cx="3219900" cy="2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6"/>
                </a:solidFill>
                <a:latin typeface="Fira Sans Extra Condensed"/>
                <a:ea typeface="Fira Sans Extra Condensed"/>
                <a:cs typeface="Fira Sans Extra Condensed"/>
                <a:sym typeface="Fira Sans Extra Condensed"/>
              </a:rPr>
              <a:t>Changing variables to categorical data</a:t>
            </a:r>
            <a:endParaRPr b="1" sz="1600">
              <a:solidFill>
                <a:schemeClr val="accent6"/>
              </a:solidFill>
              <a:latin typeface="Fira Sans Extra Condensed"/>
              <a:ea typeface="Fira Sans Extra Condensed"/>
              <a:cs typeface="Fira Sans Extra Condensed"/>
              <a:sym typeface="Fira Sans Extra Condensed"/>
            </a:endParaRPr>
          </a:p>
        </p:txBody>
      </p:sp>
      <p:sp>
        <p:nvSpPr>
          <p:cNvPr id="127" name="Google Shape;127;p16"/>
          <p:cNvSpPr txBox="1"/>
          <p:nvPr/>
        </p:nvSpPr>
        <p:spPr>
          <a:xfrm>
            <a:off x="685800" y="2431216"/>
            <a:ext cx="25176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Easier to work with</a:t>
            </a:r>
            <a:endParaRPr sz="1200">
              <a:solidFill>
                <a:srgbClr val="000000"/>
              </a:solidFill>
              <a:latin typeface="Roboto"/>
              <a:ea typeface="Roboto"/>
              <a:cs typeface="Roboto"/>
              <a:sym typeface="Roboto"/>
            </a:endParaRPr>
          </a:p>
        </p:txBody>
      </p:sp>
      <p:sp>
        <p:nvSpPr>
          <p:cNvPr id="128" name="Google Shape;128;p16"/>
          <p:cNvSpPr txBox="1"/>
          <p:nvPr/>
        </p:nvSpPr>
        <p:spPr>
          <a:xfrm>
            <a:off x="5485800" y="3003250"/>
            <a:ext cx="29724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4"/>
                </a:solidFill>
                <a:latin typeface="Fira Sans Extra Condensed"/>
                <a:ea typeface="Fira Sans Extra Condensed"/>
                <a:cs typeface="Fira Sans Extra Condensed"/>
                <a:sym typeface="Fira Sans Extra Condensed"/>
              </a:rPr>
              <a:t>Removing ‘Booking_ID’</a:t>
            </a:r>
            <a:endParaRPr b="1" sz="1600">
              <a:solidFill>
                <a:schemeClr val="accent4"/>
              </a:solidFill>
              <a:latin typeface="Fira Sans Extra Condensed"/>
              <a:ea typeface="Fira Sans Extra Condensed"/>
              <a:cs typeface="Fira Sans Extra Condensed"/>
              <a:sym typeface="Fira Sans Extra Condensed"/>
            </a:endParaRPr>
          </a:p>
        </p:txBody>
      </p:sp>
      <p:sp>
        <p:nvSpPr>
          <p:cNvPr id="129" name="Google Shape;129;p16"/>
          <p:cNvSpPr txBox="1"/>
          <p:nvPr/>
        </p:nvSpPr>
        <p:spPr>
          <a:xfrm>
            <a:off x="5940625" y="3255842"/>
            <a:ext cx="2517600" cy="436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Redundant variable</a:t>
            </a:r>
            <a:endParaRPr sz="1200">
              <a:solidFill>
                <a:srgbClr val="000000"/>
              </a:solidFill>
              <a:latin typeface="Roboto"/>
              <a:ea typeface="Roboto"/>
              <a:cs typeface="Roboto"/>
              <a:sym typeface="Roboto"/>
            </a:endParaRPr>
          </a:p>
        </p:txBody>
      </p:sp>
      <p:grpSp>
        <p:nvGrpSpPr>
          <p:cNvPr id="130" name="Google Shape;130;p16"/>
          <p:cNvGrpSpPr/>
          <p:nvPr/>
        </p:nvGrpSpPr>
        <p:grpSpPr>
          <a:xfrm>
            <a:off x="4944496" y="2377602"/>
            <a:ext cx="219345" cy="227301"/>
            <a:chOff x="3357325" y="2093500"/>
            <a:chExt cx="311525" cy="322825"/>
          </a:xfrm>
        </p:grpSpPr>
        <p:sp>
          <p:nvSpPr>
            <p:cNvPr id="131" name="Google Shape;131;p16"/>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2" name="Google Shape;132;p16"/>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33" name="Google Shape;133;p16"/>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34" name="Google Shape;134;p16"/>
          <p:cNvSpPr txBox="1"/>
          <p:nvPr/>
        </p:nvSpPr>
        <p:spPr>
          <a:xfrm>
            <a:off x="1996650" y="0"/>
            <a:ext cx="515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3200">
                <a:solidFill>
                  <a:schemeClr val="dk1"/>
                </a:solidFill>
                <a:latin typeface="Fira Sans Extra Condensed"/>
                <a:ea typeface="Fira Sans Extra Condensed"/>
                <a:cs typeface="Fira Sans Extra Condensed"/>
                <a:sym typeface="Fira Sans Extra Condensed"/>
              </a:rPr>
              <a:t>Data Preparation &amp; Cleaning</a:t>
            </a:r>
            <a:endParaRPr b="1" sz="3200">
              <a:latin typeface="Roboto"/>
              <a:ea typeface="Roboto"/>
              <a:cs typeface="Roboto"/>
              <a:sym typeface="Roboto"/>
            </a:endParaRPr>
          </a:p>
        </p:txBody>
      </p:sp>
      <p:pic>
        <p:nvPicPr>
          <p:cNvPr id="135" name="Google Shape;135;p16"/>
          <p:cNvPicPr preferRelativeResize="0"/>
          <p:nvPr/>
        </p:nvPicPr>
        <p:blipFill>
          <a:blip r:embed="rId3">
            <a:alphaModFix/>
          </a:blip>
          <a:stretch>
            <a:fillRect/>
          </a:stretch>
        </p:blipFill>
        <p:spPr>
          <a:xfrm>
            <a:off x="3828500" y="1329277"/>
            <a:ext cx="522650" cy="522650"/>
          </a:xfrm>
          <a:prstGeom prst="rect">
            <a:avLst/>
          </a:prstGeom>
          <a:noFill/>
          <a:ln>
            <a:noFill/>
          </a:ln>
        </p:spPr>
      </p:pic>
      <p:sp>
        <p:nvSpPr>
          <p:cNvPr id="136" name="Google Shape;136;p16"/>
          <p:cNvSpPr txBox="1"/>
          <p:nvPr/>
        </p:nvSpPr>
        <p:spPr>
          <a:xfrm>
            <a:off x="3884175" y="3069600"/>
            <a:ext cx="411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Indie Flower"/>
                <a:ea typeface="Indie Flower"/>
                <a:cs typeface="Indie Flower"/>
                <a:sym typeface="Indie Flower"/>
              </a:rPr>
              <a:t>ID</a:t>
            </a:r>
            <a:endParaRPr b="1" sz="1900">
              <a:latin typeface="Indie Flower"/>
              <a:ea typeface="Indie Flower"/>
              <a:cs typeface="Indie Flower"/>
              <a:sym typeface="Indie Flower"/>
            </a:endParaRPr>
          </a:p>
        </p:txBody>
      </p:sp>
      <p:pic>
        <p:nvPicPr>
          <p:cNvPr id="137" name="Google Shape;137;p16"/>
          <p:cNvPicPr preferRelativeResize="0"/>
          <p:nvPr/>
        </p:nvPicPr>
        <p:blipFill>
          <a:blip r:embed="rId4">
            <a:alphaModFix/>
          </a:blip>
          <a:stretch>
            <a:fillRect/>
          </a:stretch>
        </p:blipFill>
        <p:spPr>
          <a:xfrm>
            <a:off x="712925" y="4414924"/>
            <a:ext cx="7718100" cy="371400"/>
          </a:xfrm>
          <a:prstGeom prst="roundRect">
            <a:avLst>
              <a:gd fmla="val 16667" name="adj"/>
            </a:avLst>
          </a:prstGeom>
          <a:noFill/>
          <a:ln cap="flat" cmpd="sng" w="76200">
            <a:solidFill>
              <a:srgbClr val="F4C2C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41" name="Shape 141"/>
        <p:cNvGrpSpPr/>
        <p:nvPr/>
      </p:nvGrpSpPr>
      <p:grpSpPr>
        <a:xfrm>
          <a:off x="0" y="0"/>
          <a:ext cx="0" cy="0"/>
          <a:chOff x="0" y="0"/>
          <a:chExt cx="0" cy="0"/>
        </a:xfrm>
      </p:grpSpPr>
      <p:sp>
        <p:nvSpPr>
          <p:cNvPr id="142" name="Google Shape;142;p17"/>
          <p:cNvSpPr txBox="1"/>
          <p:nvPr/>
        </p:nvSpPr>
        <p:spPr>
          <a:xfrm>
            <a:off x="1996650" y="0"/>
            <a:ext cx="515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Fira Sans Extra Condensed"/>
                <a:ea typeface="Fira Sans Extra Condensed"/>
                <a:cs typeface="Fira Sans Extra Condensed"/>
                <a:sym typeface="Fira Sans Extra Condensed"/>
              </a:rPr>
              <a:t>Exploratory Data Analysis (EDA)</a:t>
            </a:r>
            <a:endParaRPr b="1" sz="3200">
              <a:latin typeface="Roboto"/>
              <a:ea typeface="Roboto"/>
              <a:cs typeface="Roboto"/>
              <a:sym typeface="Roboto"/>
            </a:endParaRPr>
          </a:p>
        </p:txBody>
      </p:sp>
      <p:pic>
        <p:nvPicPr>
          <p:cNvPr id="143" name="Google Shape;143;p17"/>
          <p:cNvPicPr preferRelativeResize="0"/>
          <p:nvPr/>
        </p:nvPicPr>
        <p:blipFill>
          <a:blip r:embed="rId3">
            <a:alphaModFix/>
          </a:blip>
          <a:stretch>
            <a:fillRect/>
          </a:stretch>
        </p:blipFill>
        <p:spPr>
          <a:xfrm>
            <a:off x="229063" y="753300"/>
            <a:ext cx="6685183" cy="4161599"/>
          </a:xfrm>
          <a:prstGeom prst="rect">
            <a:avLst/>
          </a:prstGeom>
          <a:noFill/>
          <a:ln cap="flat" cmpd="sng" w="76200">
            <a:solidFill>
              <a:srgbClr val="F4C2C2"/>
            </a:solidFill>
            <a:prstDash val="solid"/>
            <a:round/>
            <a:headEnd len="sm" w="sm" type="none"/>
            <a:tailEnd len="sm" w="sm" type="none"/>
          </a:ln>
        </p:spPr>
      </p:pic>
      <p:sp>
        <p:nvSpPr>
          <p:cNvPr id="144" name="Google Shape;144;p17"/>
          <p:cNvSpPr txBox="1"/>
          <p:nvPr/>
        </p:nvSpPr>
        <p:spPr>
          <a:xfrm>
            <a:off x="6914250" y="677100"/>
            <a:ext cx="22299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Low correlation between variables </a:t>
            </a:r>
            <a:r>
              <a:rPr b="1" lang="en" sz="1500">
                <a:latin typeface="Roboto"/>
                <a:ea typeface="Roboto"/>
                <a:cs typeface="Roboto"/>
                <a:sym typeface="Roboto"/>
              </a:rPr>
              <a:t>≠</a:t>
            </a:r>
            <a:r>
              <a:rPr lang="en" sz="1500">
                <a:latin typeface="Roboto"/>
                <a:ea typeface="Roboto"/>
                <a:cs typeface="Roboto"/>
                <a:sym typeface="Roboto"/>
              </a:rPr>
              <a:t> Irrelevance</a:t>
            </a:r>
            <a:endParaRPr sz="1500">
              <a:latin typeface="Roboto"/>
              <a:ea typeface="Roboto"/>
              <a:cs typeface="Roboto"/>
              <a:sym typeface="Roboto"/>
            </a:endParaRPr>
          </a:p>
        </p:txBody>
      </p:sp>
      <p:sp>
        <p:nvSpPr>
          <p:cNvPr id="145" name="Google Shape;145;p17"/>
          <p:cNvSpPr txBox="1"/>
          <p:nvPr/>
        </p:nvSpPr>
        <p:spPr>
          <a:xfrm>
            <a:off x="6914250" y="1740375"/>
            <a:ext cx="19965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Other variables influencing the relationship!</a:t>
            </a:r>
            <a:endParaRPr>
              <a:latin typeface="Roboto"/>
              <a:ea typeface="Roboto"/>
              <a:cs typeface="Roboto"/>
              <a:sym typeface="Roboto"/>
            </a:endParaRPr>
          </a:p>
        </p:txBody>
      </p:sp>
      <p:sp>
        <p:nvSpPr>
          <p:cNvPr id="146" name="Google Shape;146;p17"/>
          <p:cNvSpPr/>
          <p:nvPr/>
        </p:nvSpPr>
        <p:spPr>
          <a:xfrm>
            <a:off x="3363850" y="3984025"/>
            <a:ext cx="323700" cy="647100"/>
          </a:xfrm>
          <a:prstGeom prst="up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6"/>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50" name="Shape 150"/>
        <p:cNvGrpSpPr/>
        <p:nvPr/>
      </p:nvGrpSpPr>
      <p:grpSpPr>
        <a:xfrm>
          <a:off x="0" y="0"/>
          <a:ext cx="0" cy="0"/>
          <a:chOff x="0" y="0"/>
          <a:chExt cx="0" cy="0"/>
        </a:xfrm>
      </p:grpSpPr>
      <p:sp>
        <p:nvSpPr>
          <p:cNvPr id="151" name="Google Shape;151;p18"/>
          <p:cNvSpPr txBox="1"/>
          <p:nvPr/>
        </p:nvSpPr>
        <p:spPr>
          <a:xfrm>
            <a:off x="1996650" y="0"/>
            <a:ext cx="515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Fira Sans Extra Condensed"/>
                <a:ea typeface="Fira Sans Extra Condensed"/>
                <a:cs typeface="Fira Sans Extra Condensed"/>
                <a:sym typeface="Fira Sans Extra Condensed"/>
              </a:rPr>
              <a:t>EDA: Lead Time</a:t>
            </a:r>
            <a:endParaRPr b="1" sz="3200">
              <a:latin typeface="Roboto"/>
              <a:ea typeface="Roboto"/>
              <a:cs typeface="Roboto"/>
              <a:sym typeface="Roboto"/>
            </a:endParaRPr>
          </a:p>
        </p:txBody>
      </p:sp>
      <p:pic>
        <p:nvPicPr>
          <p:cNvPr id="152" name="Google Shape;152;p18"/>
          <p:cNvPicPr preferRelativeResize="0"/>
          <p:nvPr/>
        </p:nvPicPr>
        <p:blipFill rotWithShape="1">
          <a:blip r:embed="rId3">
            <a:alphaModFix/>
          </a:blip>
          <a:srcRect b="0" l="0" r="0" t="1293"/>
          <a:stretch/>
        </p:blipFill>
        <p:spPr>
          <a:xfrm>
            <a:off x="1663200" y="677100"/>
            <a:ext cx="5817600" cy="4107600"/>
          </a:xfrm>
          <a:prstGeom prst="roundRect">
            <a:avLst>
              <a:gd fmla="val 16667" name="adj"/>
            </a:avLst>
          </a:prstGeom>
          <a:noFill/>
          <a:ln cap="flat" cmpd="sng" w="76200">
            <a:solidFill>
              <a:srgbClr val="F4C2C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56" name="Shape 156"/>
        <p:cNvGrpSpPr/>
        <p:nvPr/>
      </p:nvGrpSpPr>
      <p:grpSpPr>
        <a:xfrm>
          <a:off x="0" y="0"/>
          <a:ext cx="0" cy="0"/>
          <a:chOff x="0" y="0"/>
          <a:chExt cx="0" cy="0"/>
        </a:xfrm>
      </p:grpSpPr>
      <p:sp>
        <p:nvSpPr>
          <p:cNvPr id="157" name="Google Shape;157;p19"/>
          <p:cNvSpPr txBox="1"/>
          <p:nvPr/>
        </p:nvSpPr>
        <p:spPr>
          <a:xfrm>
            <a:off x="96075" y="133050"/>
            <a:ext cx="515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Fira Sans Extra Condensed"/>
                <a:ea typeface="Fira Sans Extra Condensed"/>
                <a:cs typeface="Fira Sans Extra Condensed"/>
                <a:sym typeface="Fira Sans Extra Condensed"/>
              </a:rPr>
              <a:t>EDA: Arrival Month</a:t>
            </a:r>
            <a:endParaRPr b="1" sz="3200">
              <a:latin typeface="Roboto"/>
              <a:ea typeface="Roboto"/>
              <a:cs typeface="Roboto"/>
              <a:sym typeface="Roboto"/>
            </a:endParaRPr>
          </a:p>
        </p:txBody>
      </p:sp>
      <p:pic>
        <p:nvPicPr>
          <p:cNvPr id="158" name="Google Shape;158;p19"/>
          <p:cNvPicPr preferRelativeResize="0"/>
          <p:nvPr/>
        </p:nvPicPr>
        <p:blipFill rotWithShape="1">
          <a:blip r:embed="rId3">
            <a:alphaModFix/>
          </a:blip>
          <a:srcRect b="0" l="0" r="1854" t="0"/>
          <a:stretch/>
        </p:blipFill>
        <p:spPr>
          <a:xfrm>
            <a:off x="5194000" y="2508755"/>
            <a:ext cx="3601800" cy="2501700"/>
          </a:xfrm>
          <a:prstGeom prst="roundRect">
            <a:avLst>
              <a:gd fmla="val 16667" name="adj"/>
            </a:avLst>
          </a:prstGeom>
          <a:noFill/>
          <a:ln cap="flat" cmpd="sng" w="76200">
            <a:solidFill>
              <a:srgbClr val="F4C2C2"/>
            </a:solidFill>
            <a:prstDash val="solid"/>
            <a:round/>
            <a:headEnd len="sm" w="sm" type="none"/>
            <a:tailEnd len="sm" w="sm" type="none"/>
          </a:ln>
        </p:spPr>
      </p:pic>
      <p:pic>
        <p:nvPicPr>
          <p:cNvPr id="159" name="Google Shape;159;p19"/>
          <p:cNvPicPr preferRelativeResize="0"/>
          <p:nvPr/>
        </p:nvPicPr>
        <p:blipFill>
          <a:blip r:embed="rId4">
            <a:alphaModFix/>
          </a:blip>
          <a:stretch>
            <a:fillRect/>
          </a:stretch>
        </p:blipFill>
        <p:spPr>
          <a:xfrm>
            <a:off x="5345886" y="133050"/>
            <a:ext cx="3366300" cy="2289900"/>
          </a:xfrm>
          <a:prstGeom prst="roundRect">
            <a:avLst>
              <a:gd fmla="val 16667" name="adj"/>
            </a:avLst>
          </a:prstGeom>
          <a:noFill/>
          <a:ln cap="flat" cmpd="sng" w="76200">
            <a:solidFill>
              <a:srgbClr val="F4C2C2"/>
            </a:solidFill>
            <a:prstDash val="solid"/>
            <a:round/>
            <a:headEnd len="sm" w="sm" type="none"/>
            <a:tailEnd len="sm" w="sm" type="none"/>
          </a:ln>
        </p:spPr>
      </p:pic>
      <p:sp>
        <p:nvSpPr>
          <p:cNvPr id="160" name="Google Shape;160;p19"/>
          <p:cNvSpPr txBox="1"/>
          <p:nvPr/>
        </p:nvSpPr>
        <p:spPr>
          <a:xfrm>
            <a:off x="96075" y="810150"/>
            <a:ext cx="4794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Majority of bookings between July - October</a:t>
            </a:r>
            <a:endParaRPr sz="1500">
              <a:latin typeface="Roboto"/>
              <a:ea typeface="Roboto"/>
              <a:cs typeface="Roboto"/>
              <a:sym typeface="Roboto"/>
            </a:endParaRPr>
          </a:p>
        </p:txBody>
      </p:sp>
      <p:sp>
        <p:nvSpPr>
          <p:cNvPr id="161" name="Google Shape;161;p19"/>
          <p:cNvSpPr txBox="1"/>
          <p:nvPr/>
        </p:nvSpPr>
        <p:spPr>
          <a:xfrm>
            <a:off x="96075" y="1225650"/>
            <a:ext cx="4794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Also has highest cancellation rates!</a:t>
            </a:r>
            <a:endParaRPr sz="1500">
              <a:latin typeface="Roboto"/>
              <a:ea typeface="Roboto"/>
              <a:cs typeface="Roboto"/>
              <a:sym typeface="Roboto"/>
            </a:endParaRPr>
          </a:p>
        </p:txBody>
      </p:sp>
      <p:sp>
        <p:nvSpPr>
          <p:cNvPr id="162" name="Google Shape;162;p19"/>
          <p:cNvSpPr txBox="1"/>
          <p:nvPr/>
        </p:nvSpPr>
        <p:spPr>
          <a:xfrm>
            <a:off x="96075" y="1641150"/>
            <a:ext cx="4794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Identify factors influencing bookings</a:t>
            </a:r>
            <a:endParaRPr sz="1500">
              <a:latin typeface="Roboto"/>
              <a:ea typeface="Roboto"/>
              <a:cs typeface="Roboto"/>
              <a:sym typeface="Roboto"/>
            </a:endParaRPr>
          </a:p>
        </p:txBody>
      </p:sp>
      <p:sp>
        <p:nvSpPr>
          <p:cNvPr id="163" name="Google Shape;163;p19"/>
          <p:cNvSpPr txBox="1"/>
          <p:nvPr/>
        </p:nvSpPr>
        <p:spPr>
          <a:xfrm>
            <a:off x="96075" y="2056650"/>
            <a:ext cx="47949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Strategies to reduce booking cancellations</a:t>
            </a:r>
            <a:endParaRPr sz="1500">
              <a:latin typeface="Roboto"/>
              <a:ea typeface="Roboto"/>
              <a:cs typeface="Roboto"/>
              <a:sym typeface="Roboto"/>
            </a:endParaRPr>
          </a:p>
        </p:txBody>
      </p:sp>
      <p:pic>
        <p:nvPicPr>
          <p:cNvPr id="164" name="Google Shape;164;p19"/>
          <p:cNvPicPr preferRelativeResize="0"/>
          <p:nvPr/>
        </p:nvPicPr>
        <p:blipFill>
          <a:blip r:embed="rId5">
            <a:alphaModFix/>
          </a:blip>
          <a:stretch>
            <a:fillRect/>
          </a:stretch>
        </p:blipFill>
        <p:spPr>
          <a:xfrm>
            <a:off x="1421963" y="2688038"/>
            <a:ext cx="2143200" cy="21432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68" name="Shape 168"/>
        <p:cNvGrpSpPr/>
        <p:nvPr/>
      </p:nvGrpSpPr>
      <p:grpSpPr>
        <a:xfrm>
          <a:off x="0" y="0"/>
          <a:ext cx="0" cy="0"/>
          <a:chOff x="0" y="0"/>
          <a:chExt cx="0" cy="0"/>
        </a:xfrm>
      </p:grpSpPr>
      <p:sp>
        <p:nvSpPr>
          <p:cNvPr id="169" name="Google Shape;169;p20"/>
          <p:cNvSpPr txBox="1"/>
          <p:nvPr/>
        </p:nvSpPr>
        <p:spPr>
          <a:xfrm>
            <a:off x="1996650" y="0"/>
            <a:ext cx="515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Fira Sans Extra Condensed"/>
                <a:ea typeface="Fira Sans Extra Condensed"/>
                <a:cs typeface="Fira Sans Extra Condensed"/>
                <a:sym typeface="Fira Sans Extra Condensed"/>
              </a:rPr>
              <a:t>EDA: Meal Plan</a:t>
            </a:r>
            <a:endParaRPr b="1" sz="3200">
              <a:latin typeface="Roboto"/>
              <a:ea typeface="Roboto"/>
              <a:cs typeface="Roboto"/>
              <a:sym typeface="Roboto"/>
            </a:endParaRPr>
          </a:p>
        </p:txBody>
      </p:sp>
      <p:pic>
        <p:nvPicPr>
          <p:cNvPr id="170" name="Google Shape;170;p20"/>
          <p:cNvPicPr preferRelativeResize="0"/>
          <p:nvPr/>
        </p:nvPicPr>
        <p:blipFill>
          <a:blip r:embed="rId3">
            <a:alphaModFix/>
          </a:blip>
          <a:stretch>
            <a:fillRect/>
          </a:stretch>
        </p:blipFill>
        <p:spPr>
          <a:xfrm>
            <a:off x="151925" y="920700"/>
            <a:ext cx="5084400" cy="3302100"/>
          </a:xfrm>
          <a:prstGeom prst="roundRect">
            <a:avLst>
              <a:gd fmla="val 16667" name="adj"/>
            </a:avLst>
          </a:prstGeom>
          <a:noFill/>
          <a:ln cap="flat" cmpd="sng" w="76200">
            <a:solidFill>
              <a:srgbClr val="F4C2C2"/>
            </a:solidFill>
            <a:prstDash val="solid"/>
            <a:round/>
            <a:headEnd len="sm" w="sm" type="none"/>
            <a:tailEnd len="sm" w="sm" type="none"/>
          </a:ln>
        </p:spPr>
      </p:pic>
      <p:sp>
        <p:nvSpPr>
          <p:cNvPr id="171" name="Google Shape;171;p20"/>
          <p:cNvSpPr txBox="1"/>
          <p:nvPr/>
        </p:nvSpPr>
        <p:spPr>
          <a:xfrm>
            <a:off x="2940479" y="1812171"/>
            <a:ext cx="1766400" cy="877200"/>
          </a:xfrm>
          <a:prstGeom prst="rect">
            <a:avLst/>
          </a:prstGeom>
          <a:solidFill>
            <a:srgbClr val="F4C2C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‘0’ for cancelled, ‘1’ for not cancelled</a:t>
            </a:r>
            <a:endParaRPr sz="1500">
              <a:latin typeface="Roboto"/>
              <a:ea typeface="Roboto"/>
              <a:cs typeface="Roboto"/>
              <a:sym typeface="Roboto"/>
            </a:endParaRPr>
          </a:p>
        </p:txBody>
      </p:sp>
      <p:pic>
        <p:nvPicPr>
          <p:cNvPr id="172" name="Google Shape;172;p20"/>
          <p:cNvPicPr preferRelativeResize="0"/>
          <p:nvPr/>
        </p:nvPicPr>
        <p:blipFill>
          <a:blip r:embed="rId4">
            <a:alphaModFix/>
          </a:blip>
          <a:stretch>
            <a:fillRect/>
          </a:stretch>
        </p:blipFill>
        <p:spPr>
          <a:xfrm>
            <a:off x="5397127" y="1302625"/>
            <a:ext cx="1760400" cy="1226400"/>
          </a:xfrm>
          <a:prstGeom prst="roundRect">
            <a:avLst>
              <a:gd fmla="val 16667" name="adj"/>
            </a:avLst>
          </a:prstGeom>
          <a:noFill/>
          <a:ln cap="flat" cmpd="sng" w="38100">
            <a:solidFill>
              <a:srgbClr val="F4C2C2"/>
            </a:solidFill>
            <a:prstDash val="solid"/>
            <a:round/>
            <a:headEnd len="sm" w="sm" type="none"/>
            <a:tailEnd len="sm" w="sm" type="none"/>
          </a:ln>
        </p:spPr>
      </p:pic>
      <p:pic>
        <p:nvPicPr>
          <p:cNvPr id="173" name="Google Shape;173;p20"/>
          <p:cNvPicPr preferRelativeResize="0"/>
          <p:nvPr/>
        </p:nvPicPr>
        <p:blipFill>
          <a:blip r:embed="rId5">
            <a:alphaModFix/>
          </a:blip>
          <a:stretch>
            <a:fillRect/>
          </a:stretch>
        </p:blipFill>
        <p:spPr>
          <a:xfrm>
            <a:off x="7282625" y="1302625"/>
            <a:ext cx="1760400" cy="1226400"/>
          </a:xfrm>
          <a:prstGeom prst="roundRect">
            <a:avLst>
              <a:gd fmla="val 16667" name="adj"/>
            </a:avLst>
          </a:prstGeom>
          <a:noFill/>
          <a:ln cap="flat" cmpd="sng" w="38100">
            <a:solidFill>
              <a:srgbClr val="F4C2C2"/>
            </a:solidFill>
            <a:prstDash val="solid"/>
            <a:round/>
            <a:headEnd len="sm" w="sm" type="none"/>
            <a:tailEnd len="sm" w="sm" type="none"/>
          </a:ln>
        </p:spPr>
      </p:pic>
      <p:pic>
        <p:nvPicPr>
          <p:cNvPr id="174" name="Google Shape;174;p20"/>
          <p:cNvPicPr preferRelativeResize="0"/>
          <p:nvPr/>
        </p:nvPicPr>
        <p:blipFill>
          <a:blip r:embed="rId6">
            <a:alphaModFix/>
          </a:blip>
          <a:stretch>
            <a:fillRect/>
          </a:stretch>
        </p:blipFill>
        <p:spPr>
          <a:xfrm>
            <a:off x="5397125" y="2614475"/>
            <a:ext cx="1760400" cy="1226400"/>
          </a:xfrm>
          <a:prstGeom prst="roundRect">
            <a:avLst>
              <a:gd fmla="val 16667" name="adj"/>
            </a:avLst>
          </a:prstGeom>
          <a:noFill/>
          <a:ln cap="flat" cmpd="sng" w="38100">
            <a:solidFill>
              <a:srgbClr val="F4C2C2"/>
            </a:solidFill>
            <a:prstDash val="solid"/>
            <a:round/>
            <a:headEnd len="sm" w="sm" type="none"/>
            <a:tailEnd len="sm" w="sm" type="none"/>
          </a:ln>
        </p:spPr>
      </p:pic>
      <p:pic>
        <p:nvPicPr>
          <p:cNvPr id="175" name="Google Shape;175;p20"/>
          <p:cNvPicPr preferRelativeResize="0"/>
          <p:nvPr/>
        </p:nvPicPr>
        <p:blipFill>
          <a:blip r:embed="rId7">
            <a:alphaModFix/>
          </a:blip>
          <a:stretch>
            <a:fillRect/>
          </a:stretch>
        </p:blipFill>
        <p:spPr>
          <a:xfrm>
            <a:off x="7282625" y="2614475"/>
            <a:ext cx="1760400" cy="1226400"/>
          </a:xfrm>
          <a:prstGeom prst="roundRect">
            <a:avLst>
              <a:gd fmla="val 16667" name="adj"/>
            </a:avLst>
          </a:prstGeom>
          <a:noFill/>
          <a:ln cap="flat" cmpd="sng" w="38100">
            <a:solidFill>
              <a:srgbClr val="F4C2C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7"/>
        </a:solidFill>
      </p:bgPr>
    </p:bg>
    <p:spTree>
      <p:nvGrpSpPr>
        <p:cNvPr id="179" name="Shape 179"/>
        <p:cNvGrpSpPr/>
        <p:nvPr/>
      </p:nvGrpSpPr>
      <p:grpSpPr>
        <a:xfrm>
          <a:off x="0" y="0"/>
          <a:ext cx="0" cy="0"/>
          <a:chOff x="0" y="0"/>
          <a:chExt cx="0" cy="0"/>
        </a:xfrm>
      </p:grpSpPr>
      <p:sp>
        <p:nvSpPr>
          <p:cNvPr id="180" name="Google Shape;180;p21"/>
          <p:cNvSpPr txBox="1"/>
          <p:nvPr/>
        </p:nvSpPr>
        <p:spPr>
          <a:xfrm>
            <a:off x="1996650" y="0"/>
            <a:ext cx="5150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chemeClr val="dk1"/>
                </a:solidFill>
                <a:latin typeface="Fira Sans Extra Condensed"/>
                <a:ea typeface="Fira Sans Extra Condensed"/>
                <a:cs typeface="Fira Sans Extra Condensed"/>
                <a:sym typeface="Fira Sans Extra Condensed"/>
              </a:rPr>
              <a:t>EDA: Average Price Per Room</a:t>
            </a:r>
            <a:endParaRPr b="1" sz="3200">
              <a:latin typeface="Roboto"/>
              <a:ea typeface="Roboto"/>
              <a:cs typeface="Roboto"/>
              <a:sym typeface="Roboto"/>
            </a:endParaRPr>
          </a:p>
        </p:txBody>
      </p:sp>
      <p:pic>
        <p:nvPicPr>
          <p:cNvPr id="181" name="Google Shape;181;p21"/>
          <p:cNvPicPr preferRelativeResize="0"/>
          <p:nvPr/>
        </p:nvPicPr>
        <p:blipFill>
          <a:blip r:embed="rId3">
            <a:alphaModFix/>
          </a:blip>
          <a:stretch>
            <a:fillRect/>
          </a:stretch>
        </p:blipFill>
        <p:spPr>
          <a:xfrm>
            <a:off x="4886315" y="677100"/>
            <a:ext cx="4029000" cy="3333900"/>
          </a:xfrm>
          <a:prstGeom prst="roundRect">
            <a:avLst>
              <a:gd fmla="val 16667" name="adj"/>
            </a:avLst>
          </a:prstGeom>
          <a:noFill/>
          <a:ln cap="flat" cmpd="sng" w="76200">
            <a:solidFill>
              <a:srgbClr val="F4C2C2"/>
            </a:solidFill>
            <a:prstDash val="solid"/>
            <a:round/>
            <a:headEnd len="sm" w="sm" type="none"/>
            <a:tailEnd len="sm" w="sm" type="none"/>
          </a:ln>
        </p:spPr>
      </p:pic>
      <p:pic>
        <p:nvPicPr>
          <p:cNvPr id="182" name="Google Shape;182;p21"/>
          <p:cNvPicPr preferRelativeResize="0"/>
          <p:nvPr/>
        </p:nvPicPr>
        <p:blipFill>
          <a:blip r:embed="rId4">
            <a:alphaModFix/>
          </a:blip>
          <a:stretch>
            <a:fillRect/>
          </a:stretch>
        </p:blipFill>
        <p:spPr>
          <a:xfrm>
            <a:off x="228600" y="677100"/>
            <a:ext cx="4452600" cy="3333900"/>
          </a:xfrm>
          <a:prstGeom prst="roundRect">
            <a:avLst>
              <a:gd fmla="val 16667" name="adj"/>
            </a:avLst>
          </a:prstGeom>
          <a:noFill/>
          <a:ln cap="flat" cmpd="sng" w="76200">
            <a:solidFill>
              <a:srgbClr val="F4C2C2"/>
            </a:solidFill>
            <a:prstDash val="solid"/>
            <a:round/>
            <a:headEnd len="sm" w="sm" type="none"/>
            <a:tailEnd len="sm" w="sm" type="none"/>
          </a:ln>
        </p:spPr>
      </p:pic>
      <p:sp>
        <p:nvSpPr>
          <p:cNvPr id="183" name="Google Shape;183;p21"/>
          <p:cNvSpPr txBox="1"/>
          <p:nvPr/>
        </p:nvSpPr>
        <p:spPr>
          <a:xfrm>
            <a:off x="228600" y="4372650"/>
            <a:ext cx="76554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Over 500 counts with average price ‘0’</a:t>
            </a:r>
            <a:endParaRPr sz="1500">
              <a:latin typeface="Roboto"/>
              <a:ea typeface="Roboto"/>
              <a:cs typeface="Roboto"/>
              <a:sym typeface="Roboto"/>
            </a:endParaRPr>
          </a:p>
        </p:txBody>
      </p:sp>
      <p:sp>
        <p:nvSpPr>
          <p:cNvPr id="184" name="Google Shape;184;p21"/>
          <p:cNvSpPr/>
          <p:nvPr/>
        </p:nvSpPr>
        <p:spPr>
          <a:xfrm>
            <a:off x="721300" y="2723425"/>
            <a:ext cx="229200" cy="12066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