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87" r:id="rId4"/>
    <p:sldId id="281" r:id="rId5"/>
    <p:sldId id="283" r:id="rId6"/>
    <p:sldId id="282" r:id="rId7"/>
    <p:sldId id="284" r:id="rId8"/>
    <p:sldId id="285" r:id="rId9"/>
    <p:sldId id="259" r:id="rId10"/>
    <p:sldId id="257" r:id="rId11"/>
    <p:sldId id="258" r:id="rId12"/>
    <p:sldId id="264" r:id="rId13"/>
    <p:sldId id="274" r:id="rId14"/>
    <p:sldId id="275" r:id="rId15"/>
    <p:sldId id="276" r:id="rId16"/>
    <p:sldId id="261" r:id="rId17"/>
    <p:sldId id="263" r:id="rId18"/>
    <p:sldId id="265" r:id="rId19"/>
    <p:sldId id="266" r:id="rId20"/>
    <p:sldId id="277" r:id="rId21"/>
    <p:sldId id="267" r:id="rId22"/>
    <p:sldId id="268" r:id="rId23"/>
    <p:sldId id="272" r:id="rId24"/>
    <p:sldId id="269" r:id="rId25"/>
    <p:sldId id="273" r:id="rId26"/>
    <p:sldId id="270" r:id="rId27"/>
    <p:sldId id="271" r:id="rId28"/>
    <p:sldId id="278" r:id="rId29"/>
    <p:sldId id="290" r:id="rId30"/>
    <p:sldId id="289" r:id="rId31"/>
    <p:sldId id="288" r:id="rId32"/>
    <p:sldId id="279" r:id="rId33"/>
    <p:sldId id="280" r:id="rId34"/>
    <p:sldId id="291" r:id="rId35"/>
    <p:sldId id="292" r:id="rId36"/>
    <p:sldId id="29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95EFE-E4CA-3C9C-D6B6-699755FB5F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D1A625-9E58-F2BC-F6E5-1C8E2D46C4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31EEC9-C723-4F0E-5516-69195B4224D0}"/>
              </a:ext>
            </a:extLst>
          </p:cNvPr>
          <p:cNvSpPr>
            <a:spLocks noGrp="1"/>
          </p:cNvSpPr>
          <p:nvPr>
            <p:ph type="dt" sz="half" idx="10"/>
          </p:nvPr>
        </p:nvSpPr>
        <p:spPr/>
        <p:txBody>
          <a:bodyPr/>
          <a:lstStyle/>
          <a:p>
            <a:fld id="{C43880FF-4955-124C-809B-F6FB9C96BAC3}" type="datetimeFigureOut">
              <a:rPr lang="en-US" smtClean="0"/>
              <a:t>2/9/2025</a:t>
            </a:fld>
            <a:endParaRPr lang="en-US"/>
          </a:p>
        </p:txBody>
      </p:sp>
      <p:sp>
        <p:nvSpPr>
          <p:cNvPr id="5" name="Footer Placeholder 4">
            <a:extLst>
              <a:ext uri="{FF2B5EF4-FFF2-40B4-BE49-F238E27FC236}">
                <a16:creationId xmlns:a16="http://schemas.microsoft.com/office/drawing/2014/main" id="{1BA97416-11A9-FDA6-F9D8-EE833D8C35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3EF51E-7757-67A6-82B8-C83F44E8D8CE}"/>
              </a:ext>
            </a:extLst>
          </p:cNvPr>
          <p:cNvSpPr>
            <a:spLocks noGrp="1"/>
          </p:cNvSpPr>
          <p:nvPr>
            <p:ph type="sldNum" sz="quarter" idx="12"/>
          </p:nvPr>
        </p:nvSpPr>
        <p:spPr/>
        <p:txBody>
          <a:bodyPr/>
          <a:lstStyle/>
          <a:p>
            <a:fld id="{E923FE69-ABFB-634C-AECE-1EAEC6CB793C}" type="slidenum">
              <a:rPr lang="en-US" smtClean="0"/>
              <a:t>‹#›</a:t>
            </a:fld>
            <a:endParaRPr lang="en-US"/>
          </a:p>
        </p:txBody>
      </p:sp>
    </p:spTree>
    <p:extLst>
      <p:ext uri="{BB962C8B-B14F-4D97-AF65-F5344CB8AC3E}">
        <p14:creationId xmlns:p14="http://schemas.microsoft.com/office/powerpoint/2010/main" val="3775482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DA1D-F8C7-B57D-EFE8-90B96B0C4A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16D400-3C68-9A80-A8BB-80568741A2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F632DA-F22E-8A60-D1B2-28C4041FF3E3}"/>
              </a:ext>
            </a:extLst>
          </p:cNvPr>
          <p:cNvSpPr>
            <a:spLocks noGrp="1"/>
          </p:cNvSpPr>
          <p:nvPr>
            <p:ph type="dt" sz="half" idx="10"/>
          </p:nvPr>
        </p:nvSpPr>
        <p:spPr/>
        <p:txBody>
          <a:bodyPr/>
          <a:lstStyle/>
          <a:p>
            <a:fld id="{C43880FF-4955-124C-809B-F6FB9C96BAC3}" type="datetimeFigureOut">
              <a:rPr lang="en-US" smtClean="0"/>
              <a:t>2/9/2025</a:t>
            </a:fld>
            <a:endParaRPr lang="en-US"/>
          </a:p>
        </p:txBody>
      </p:sp>
      <p:sp>
        <p:nvSpPr>
          <p:cNvPr id="5" name="Footer Placeholder 4">
            <a:extLst>
              <a:ext uri="{FF2B5EF4-FFF2-40B4-BE49-F238E27FC236}">
                <a16:creationId xmlns:a16="http://schemas.microsoft.com/office/drawing/2014/main" id="{2B49F940-10CD-3181-6EE6-7BE454336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424992-09A5-19DC-5662-1BB7780089DA}"/>
              </a:ext>
            </a:extLst>
          </p:cNvPr>
          <p:cNvSpPr>
            <a:spLocks noGrp="1"/>
          </p:cNvSpPr>
          <p:nvPr>
            <p:ph type="sldNum" sz="quarter" idx="12"/>
          </p:nvPr>
        </p:nvSpPr>
        <p:spPr/>
        <p:txBody>
          <a:bodyPr/>
          <a:lstStyle/>
          <a:p>
            <a:fld id="{E923FE69-ABFB-634C-AECE-1EAEC6CB793C}" type="slidenum">
              <a:rPr lang="en-US" smtClean="0"/>
              <a:t>‹#›</a:t>
            </a:fld>
            <a:endParaRPr lang="en-US"/>
          </a:p>
        </p:txBody>
      </p:sp>
    </p:spTree>
    <p:extLst>
      <p:ext uri="{BB962C8B-B14F-4D97-AF65-F5344CB8AC3E}">
        <p14:creationId xmlns:p14="http://schemas.microsoft.com/office/powerpoint/2010/main" val="335059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87B260-B6FD-9D06-B818-76F36DDEF5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0EB9AB-C243-B8BD-58D0-093713603A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86B1E4-629A-D3AE-D961-6A24C909CEAC}"/>
              </a:ext>
            </a:extLst>
          </p:cNvPr>
          <p:cNvSpPr>
            <a:spLocks noGrp="1"/>
          </p:cNvSpPr>
          <p:nvPr>
            <p:ph type="dt" sz="half" idx="10"/>
          </p:nvPr>
        </p:nvSpPr>
        <p:spPr/>
        <p:txBody>
          <a:bodyPr/>
          <a:lstStyle/>
          <a:p>
            <a:fld id="{C43880FF-4955-124C-809B-F6FB9C96BAC3}" type="datetimeFigureOut">
              <a:rPr lang="en-US" smtClean="0"/>
              <a:t>2/9/2025</a:t>
            </a:fld>
            <a:endParaRPr lang="en-US"/>
          </a:p>
        </p:txBody>
      </p:sp>
      <p:sp>
        <p:nvSpPr>
          <p:cNvPr id="5" name="Footer Placeholder 4">
            <a:extLst>
              <a:ext uri="{FF2B5EF4-FFF2-40B4-BE49-F238E27FC236}">
                <a16:creationId xmlns:a16="http://schemas.microsoft.com/office/drawing/2014/main" id="{EECE2F5A-E744-67D1-5B8C-7066CCA2DC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69F10B-577C-2017-1B08-26A365BFF0D9}"/>
              </a:ext>
            </a:extLst>
          </p:cNvPr>
          <p:cNvSpPr>
            <a:spLocks noGrp="1"/>
          </p:cNvSpPr>
          <p:nvPr>
            <p:ph type="sldNum" sz="quarter" idx="12"/>
          </p:nvPr>
        </p:nvSpPr>
        <p:spPr/>
        <p:txBody>
          <a:bodyPr/>
          <a:lstStyle/>
          <a:p>
            <a:fld id="{E923FE69-ABFB-634C-AECE-1EAEC6CB793C}" type="slidenum">
              <a:rPr lang="en-US" smtClean="0"/>
              <a:t>‹#›</a:t>
            </a:fld>
            <a:endParaRPr lang="en-US"/>
          </a:p>
        </p:txBody>
      </p:sp>
    </p:spTree>
    <p:extLst>
      <p:ext uri="{BB962C8B-B14F-4D97-AF65-F5344CB8AC3E}">
        <p14:creationId xmlns:p14="http://schemas.microsoft.com/office/powerpoint/2010/main" val="1728252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99F00-0BC6-EB5B-ED9F-74777ECD2B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D0411E-965A-BACC-9B06-8A5BBDAFC0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E0B992-0AFC-6A92-F31E-9D90EEE76A58}"/>
              </a:ext>
            </a:extLst>
          </p:cNvPr>
          <p:cNvSpPr>
            <a:spLocks noGrp="1"/>
          </p:cNvSpPr>
          <p:nvPr>
            <p:ph type="dt" sz="half" idx="10"/>
          </p:nvPr>
        </p:nvSpPr>
        <p:spPr/>
        <p:txBody>
          <a:bodyPr/>
          <a:lstStyle/>
          <a:p>
            <a:fld id="{C43880FF-4955-124C-809B-F6FB9C96BAC3}" type="datetimeFigureOut">
              <a:rPr lang="en-US" smtClean="0"/>
              <a:t>2/9/2025</a:t>
            </a:fld>
            <a:endParaRPr lang="en-US"/>
          </a:p>
        </p:txBody>
      </p:sp>
      <p:sp>
        <p:nvSpPr>
          <p:cNvPr id="5" name="Footer Placeholder 4">
            <a:extLst>
              <a:ext uri="{FF2B5EF4-FFF2-40B4-BE49-F238E27FC236}">
                <a16:creationId xmlns:a16="http://schemas.microsoft.com/office/drawing/2014/main" id="{0FBF148E-B73C-4D1C-F638-A30C5693BF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01292C-2CDA-BAB0-F7EF-EDB8BC52C507}"/>
              </a:ext>
            </a:extLst>
          </p:cNvPr>
          <p:cNvSpPr>
            <a:spLocks noGrp="1"/>
          </p:cNvSpPr>
          <p:nvPr>
            <p:ph type="sldNum" sz="quarter" idx="12"/>
          </p:nvPr>
        </p:nvSpPr>
        <p:spPr/>
        <p:txBody>
          <a:bodyPr/>
          <a:lstStyle/>
          <a:p>
            <a:fld id="{E923FE69-ABFB-634C-AECE-1EAEC6CB793C}" type="slidenum">
              <a:rPr lang="en-US" smtClean="0"/>
              <a:t>‹#›</a:t>
            </a:fld>
            <a:endParaRPr lang="en-US"/>
          </a:p>
        </p:txBody>
      </p:sp>
    </p:spTree>
    <p:extLst>
      <p:ext uri="{BB962C8B-B14F-4D97-AF65-F5344CB8AC3E}">
        <p14:creationId xmlns:p14="http://schemas.microsoft.com/office/powerpoint/2010/main" val="3533284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8E7B6-4D50-1F40-8DB5-C627C79BC2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E1E36A-A729-F892-E05B-4FD8D303879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9641DB-9603-8CFA-35FA-AA1814479107}"/>
              </a:ext>
            </a:extLst>
          </p:cNvPr>
          <p:cNvSpPr>
            <a:spLocks noGrp="1"/>
          </p:cNvSpPr>
          <p:nvPr>
            <p:ph type="dt" sz="half" idx="10"/>
          </p:nvPr>
        </p:nvSpPr>
        <p:spPr/>
        <p:txBody>
          <a:bodyPr/>
          <a:lstStyle/>
          <a:p>
            <a:fld id="{C43880FF-4955-124C-809B-F6FB9C96BAC3}" type="datetimeFigureOut">
              <a:rPr lang="en-US" smtClean="0"/>
              <a:t>2/9/2025</a:t>
            </a:fld>
            <a:endParaRPr lang="en-US"/>
          </a:p>
        </p:txBody>
      </p:sp>
      <p:sp>
        <p:nvSpPr>
          <p:cNvPr id="5" name="Footer Placeholder 4">
            <a:extLst>
              <a:ext uri="{FF2B5EF4-FFF2-40B4-BE49-F238E27FC236}">
                <a16:creationId xmlns:a16="http://schemas.microsoft.com/office/drawing/2014/main" id="{CB730E79-6041-A813-5F95-E02C209403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B5A018-D4DC-D7C9-97F7-737643A519D5}"/>
              </a:ext>
            </a:extLst>
          </p:cNvPr>
          <p:cNvSpPr>
            <a:spLocks noGrp="1"/>
          </p:cNvSpPr>
          <p:nvPr>
            <p:ph type="sldNum" sz="quarter" idx="12"/>
          </p:nvPr>
        </p:nvSpPr>
        <p:spPr/>
        <p:txBody>
          <a:bodyPr/>
          <a:lstStyle/>
          <a:p>
            <a:fld id="{E923FE69-ABFB-634C-AECE-1EAEC6CB793C}" type="slidenum">
              <a:rPr lang="en-US" smtClean="0"/>
              <a:t>‹#›</a:t>
            </a:fld>
            <a:endParaRPr lang="en-US"/>
          </a:p>
        </p:txBody>
      </p:sp>
    </p:spTree>
    <p:extLst>
      <p:ext uri="{BB962C8B-B14F-4D97-AF65-F5344CB8AC3E}">
        <p14:creationId xmlns:p14="http://schemas.microsoft.com/office/powerpoint/2010/main" val="394192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3A9D4-E4F8-1775-ADC5-EC1EFAB3D7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5AFCAA-EE32-873F-6C43-BAE1D49021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702BC7-0DDE-CC45-1E11-2DE8855363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D1F7EB-F887-66F0-3388-6D9590485841}"/>
              </a:ext>
            </a:extLst>
          </p:cNvPr>
          <p:cNvSpPr>
            <a:spLocks noGrp="1"/>
          </p:cNvSpPr>
          <p:nvPr>
            <p:ph type="dt" sz="half" idx="10"/>
          </p:nvPr>
        </p:nvSpPr>
        <p:spPr/>
        <p:txBody>
          <a:bodyPr/>
          <a:lstStyle/>
          <a:p>
            <a:fld id="{C43880FF-4955-124C-809B-F6FB9C96BAC3}" type="datetimeFigureOut">
              <a:rPr lang="en-US" smtClean="0"/>
              <a:t>2/9/2025</a:t>
            </a:fld>
            <a:endParaRPr lang="en-US"/>
          </a:p>
        </p:txBody>
      </p:sp>
      <p:sp>
        <p:nvSpPr>
          <p:cNvPr id="6" name="Footer Placeholder 5">
            <a:extLst>
              <a:ext uri="{FF2B5EF4-FFF2-40B4-BE49-F238E27FC236}">
                <a16:creationId xmlns:a16="http://schemas.microsoft.com/office/drawing/2014/main" id="{917CEE63-F6E0-B0DA-7CB9-380A8BA5A1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45A50D-74F9-F8A7-410A-085B67BF5A52}"/>
              </a:ext>
            </a:extLst>
          </p:cNvPr>
          <p:cNvSpPr>
            <a:spLocks noGrp="1"/>
          </p:cNvSpPr>
          <p:nvPr>
            <p:ph type="sldNum" sz="quarter" idx="12"/>
          </p:nvPr>
        </p:nvSpPr>
        <p:spPr/>
        <p:txBody>
          <a:bodyPr/>
          <a:lstStyle/>
          <a:p>
            <a:fld id="{E923FE69-ABFB-634C-AECE-1EAEC6CB793C}" type="slidenum">
              <a:rPr lang="en-US" smtClean="0"/>
              <a:t>‹#›</a:t>
            </a:fld>
            <a:endParaRPr lang="en-US"/>
          </a:p>
        </p:txBody>
      </p:sp>
    </p:spTree>
    <p:extLst>
      <p:ext uri="{BB962C8B-B14F-4D97-AF65-F5344CB8AC3E}">
        <p14:creationId xmlns:p14="http://schemas.microsoft.com/office/powerpoint/2010/main" val="684478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BC165-A388-B054-488B-B7D76DE37A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4DACC3-AFD8-6163-7B4E-C48AD059DC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51AB44-82DC-6A31-587D-8EAA1A8597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3701DC-C29D-5A44-C759-4CDF041DFD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FB77B8-2711-E82F-FB1D-E83E696360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73FEEE-EAB8-B0A6-0E7D-703D16255A74}"/>
              </a:ext>
            </a:extLst>
          </p:cNvPr>
          <p:cNvSpPr>
            <a:spLocks noGrp="1"/>
          </p:cNvSpPr>
          <p:nvPr>
            <p:ph type="dt" sz="half" idx="10"/>
          </p:nvPr>
        </p:nvSpPr>
        <p:spPr/>
        <p:txBody>
          <a:bodyPr/>
          <a:lstStyle/>
          <a:p>
            <a:fld id="{C43880FF-4955-124C-809B-F6FB9C96BAC3}" type="datetimeFigureOut">
              <a:rPr lang="en-US" smtClean="0"/>
              <a:t>2/9/2025</a:t>
            </a:fld>
            <a:endParaRPr lang="en-US"/>
          </a:p>
        </p:txBody>
      </p:sp>
      <p:sp>
        <p:nvSpPr>
          <p:cNvPr id="8" name="Footer Placeholder 7">
            <a:extLst>
              <a:ext uri="{FF2B5EF4-FFF2-40B4-BE49-F238E27FC236}">
                <a16:creationId xmlns:a16="http://schemas.microsoft.com/office/drawing/2014/main" id="{AB0B7832-3EC7-B1AE-AEB8-595FE38831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753947-B592-A1C4-A0E7-BC923805D191}"/>
              </a:ext>
            </a:extLst>
          </p:cNvPr>
          <p:cNvSpPr>
            <a:spLocks noGrp="1"/>
          </p:cNvSpPr>
          <p:nvPr>
            <p:ph type="sldNum" sz="quarter" idx="12"/>
          </p:nvPr>
        </p:nvSpPr>
        <p:spPr/>
        <p:txBody>
          <a:bodyPr/>
          <a:lstStyle/>
          <a:p>
            <a:fld id="{E923FE69-ABFB-634C-AECE-1EAEC6CB793C}" type="slidenum">
              <a:rPr lang="en-US" smtClean="0"/>
              <a:t>‹#›</a:t>
            </a:fld>
            <a:endParaRPr lang="en-US"/>
          </a:p>
        </p:txBody>
      </p:sp>
    </p:spTree>
    <p:extLst>
      <p:ext uri="{BB962C8B-B14F-4D97-AF65-F5344CB8AC3E}">
        <p14:creationId xmlns:p14="http://schemas.microsoft.com/office/powerpoint/2010/main" val="805254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AD013-ADE2-BD05-4AFA-839C3DFC16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90042A-6325-87E8-94F7-C6C752469830}"/>
              </a:ext>
            </a:extLst>
          </p:cNvPr>
          <p:cNvSpPr>
            <a:spLocks noGrp="1"/>
          </p:cNvSpPr>
          <p:nvPr>
            <p:ph type="dt" sz="half" idx="10"/>
          </p:nvPr>
        </p:nvSpPr>
        <p:spPr/>
        <p:txBody>
          <a:bodyPr/>
          <a:lstStyle/>
          <a:p>
            <a:fld id="{C43880FF-4955-124C-809B-F6FB9C96BAC3}" type="datetimeFigureOut">
              <a:rPr lang="en-US" smtClean="0"/>
              <a:t>2/9/2025</a:t>
            </a:fld>
            <a:endParaRPr lang="en-US"/>
          </a:p>
        </p:txBody>
      </p:sp>
      <p:sp>
        <p:nvSpPr>
          <p:cNvPr id="4" name="Footer Placeholder 3">
            <a:extLst>
              <a:ext uri="{FF2B5EF4-FFF2-40B4-BE49-F238E27FC236}">
                <a16:creationId xmlns:a16="http://schemas.microsoft.com/office/drawing/2014/main" id="{979C446E-0D3C-5453-2426-9DBB37243B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467E9D-D45E-0488-11C8-F7A32F97F26F}"/>
              </a:ext>
            </a:extLst>
          </p:cNvPr>
          <p:cNvSpPr>
            <a:spLocks noGrp="1"/>
          </p:cNvSpPr>
          <p:nvPr>
            <p:ph type="sldNum" sz="quarter" idx="12"/>
          </p:nvPr>
        </p:nvSpPr>
        <p:spPr/>
        <p:txBody>
          <a:bodyPr/>
          <a:lstStyle/>
          <a:p>
            <a:fld id="{E923FE69-ABFB-634C-AECE-1EAEC6CB793C}" type="slidenum">
              <a:rPr lang="en-US" smtClean="0"/>
              <a:t>‹#›</a:t>
            </a:fld>
            <a:endParaRPr lang="en-US"/>
          </a:p>
        </p:txBody>
      </p:sp>
    </p:spTree>
    <p:extLst>
      <p:ext uri="{BB962C8B-B14F-4D97-AF65-F5344CB8AC3E}">
        <p14:creationId xmlns:p14="http://schemas.microsoft.com/office/powerpoint/2010/main" val="238468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7D71E6-8E7A-0801-56E7-85ACE4F4D7DD}"/>
              </a:ext>
            </a:extLst>
          </p:cNvPr>
          <p:cNvSpPr>
            <a:spLocks noGrp="1"/>
          </p:cNvSpPr>
          <p:nvPr>
            <p:ph type="dt" sz="half" idx="10"/>
          </p:nvPr>
        </p:nvSpPr>
        <p:spPr/>
        <p:txBody>
          <a:bodyPr/>
          <a:lstStyle/>
          <a:p>
            <a:fld id="{C43880FF-4955-124C-809B-F6FB9C96BAC3}" type="datetimeFigureOut">
              <a:rPr lang="en-US" smtClean="0"/>
              <a:t>2/9/2025</a:t>
            </a:fld>
            <a:endParaRPr lang="en-US"/>
          </a:p>
        </p:txBody>
      </p:sp>
      <p:sp>
        <p:nvSpPr>
          <p:cNvPr id="3" name="Footer Placeholder 2">
            <a:extLst>
              <a:ext uri="{FF2B5EF4-FFF2-40B4-BE49-F238E27FC236}">
                <a16:creationId xmlns:a16="http://schemas.microsoft.com/office/drawing/2014/main" id="{DEB5C4C0-F701-3195-ABE2-3D10420409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D60043-24FD-6F11-4352-01A5C22EB2DB}"/>
              </a:ext>
            </a:extLst>
          </p:cNvPr>
          <p:cNvSpPr>
            <a:spLocks noGrp="1"/>
          </p:cNvSpPr>
          <p:nvPr>
            <p:ph type="sldNum" sz="quarter" idx="12"/>
          </p:nvPr>
        </p:nvSpPr>
        <p:spPr/>
        <p:txBody>
          <a:bodyPr/>
          <a:lstStyle/>
          <a:p>
            <a:fld id="{E923FE69-ABFB-634C-AECE-1EAEC6CB793C}" type="slidenum">
              <a:rPr lang="en-US" smtClean="0"/>
              <a:t>‹#›</a:t>
            </a:fld>
            <a:endParaRPr lang="en-US"/>
          </a:p>
        </p:txBody>
      </p:sp>
    </p:spTree>
    <p:extLst>
      <p:ext uri="{BB962C8B-B14F-4D97-AF65-F5344CB8AC3E}">
        <p14:creationId xmlns:p14="http://schemas.microsoft.com/office/powerpoint/2010/main" val="1017745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9151C-7BD1-FF4F-AB00-BAFAA3D14D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93423E-693B-6352-9893-ADC77DBF31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A84A37-182C-5003-EBD0-11AC3AAEEB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F46E88-FC5F-8240-EADE-B88DD0260C2A}"/>
              </a:ext>
            </a:extLst>
          </p:cNvPr>
          <p:cNvSpPr>
            <a:spLocks noGrp="1"/>
          </p:cNvSpPr>
          <p:nvPr>
            <p:ph type="dt" sz="half" idx="10"/>
          </p:nvPr>
        </p:nvSpPr>
        <p:spPr/>
        <p:txBody>
          <a:bodyPr/>
          <a:lstStyle/>
          <a:p>
            <a:fld id="{C43880FF-4955-124C-809B-F6FB9C96BAC3}" type="datetimeFigureOut">
              <a:rPr lang="en-US" smtClean="0"/>
              <a:t>2/9/2025</a:t>
            </a:fld>
            <a:endParaRPr lang="en-US"/>
          </a:p>
        </p:txBody>
      </p:sp>
      <p:sp>
        <p:nvSpPr>
          <p:cNvPr id="6" name="Footer Placeholder 5">
            <a:extLst>
              <a:ext uri="{FF2B5EF4-FFF2-40B4-BE49-F238E27FC236}">
                <a16:creationId xmlns:a16="http://schemas.microsoft.com/office/drawing/2014/main" id="{10AE5123-2E63-BDA7-9DBD-21A4D8326B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678A29-1690-0032-7E87-554BD1802861}"/>
              </a:ext>
            </a:extLst>
          </p:cNvPr>
          <p:cNvSpPr>
            <a:spLocks noGrp="1"/>
          </p:cNvSpPr>
          <p:nvPr>
            <p:ph type="sldNum" sz="quarter" idx="12"/>
          </p:nvPr>
        </p:nvSpPr>
        <p:spPr/>
        <p:txBody>
          <a:bodyPr/>
          <a:lstStyle/>
          <a:p>
            <a:fld id="{E923FE69-ABFB-634C-AECE-1EAEC6CB793C}" type="slidenum">
              <a:rPr lang="en-US" smtClean="0"/>
              <a:t>‹#›</a:t>
            </a:fld>
            <a:endParaRPr lang="en-US"/>
          </a:p>
        </p:txBody>
      </p:sp>
    </p:spTree>
    <p:extLst>
      <p:ext uri="{BB962C8B-B14F-4D97-AF65-F5344CB8AC3E}">
        <p14:creationId xmlns:p14="http://schemas.microsoft.com/office/powerpoint/2010/main" val="3213296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0A148-8A5E-2FEA-423E-1FFF6F22F4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5C3902-0F88-3657-F034-689B584D74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C6C263-4BCF-1417-BF43-81A07C6BBD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FB3253-38E9-3DEC-680C-73D97A85C4BB}"/>
              </a:ext>
            </a:extLst>
          </p:cNvPr>
          <p:cNvSpPr>
            <a:spLocks noGrp="1"/>
          </p:cNvSpPr>
          <p:nvPr>
            <p:ph type="dt" sz="half" idx="10"/>
          </p:nvPr>
        </p:nvSpPr>
        <p:spPr/>
        <p:txBody>
          <a:bodyPr/>
          <a:lstStyle/>
          <a:p>
            <a:fld id="{C43880FF-4955-124C-809B-F6FB9C96BAC3}" type="datetimeFigureOut">
              <a:rPr lang="en-US" smtClean="0"/>
              <a:t>2/9/2025</a:t>
            </a:fld>
            <a:endParaRPr lang="en-US"/>
          </a:p>
        </p:txBody>
      </p:sp>
      <p:sp>
        <p:nvSpPr>
          <p:cNvPr id="6" name="Footer Placeholder 5">
            <a:extLst>
              <a:ext uri="{FF2B5EF4-FFF2-40B4-BE49-F238E27FC236}">
                <a16:creationId xmlns:a16="http://schemas.microsoft.com/office/drawing/2014/main" id="{7D4ABCAF-0001-A2EE-12D1-06131C3EE7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6D4A58-1066-2690-B786-E486A304622D}"/>
              </a:ext>
            </a:extLst>
          </p:cNvPr>
          <p:cNvSpPr>
            <a:spLocks noGrp="1"/>
          </p:cNvSpPr>
          <p:nvPr>
            <p:ph type="sldNum" sz="quarter" idx="12"/>
          </p:nvPr>
        </p:nvSpPr>
        <p:spPr/>
        <p:txBody>
          <a:bodyPr/>
          <a:lstStyle/>
          <a:p>
            <a:fld id="{E923FE69-ABFB-634C-AECE-1EAEC6CB793C}" type="slidenum">
              <a:rPr lang="en-US" smtClean="0"/>
              <a:t>‹#›</a:t>
            </a:fld>
            <a:endParaRPr lang="en-US"/>
          </a:p>
        </p:txBody>
      </p:sp>
    </p:spTree>
    <p:extLst>
      <p:ext uri="{BB962C8B-B14F-4D97-AF65-F5344CB8AC3E}">
        <p14:creationId xmlns:p14="http://schemas.microsoft.com/office/powerpoint/2010/main" val="2373321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332502-B811-3638-DB3E-132A5288D8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55434D-48E7-5A68-B0D8-B5904B995B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09314A-CFCA-6479-257F-4A7C398BA9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43880FF-4955-124C-809B-F6FB9C96BAC3}" type="datetimeFigureOut">
              <a:rPr lang="en-US" smtClean="0"/>
              <a:t>2/9/2025</a:t>
            </a:fld>
            <a:endParaRPr lang="en-US"/>
          </a:p>
        </p:txBody>
      </p:sp>
      <p:sp>
        <p:nvSpPr>
          <p:cNvPr id="5" name="Footer Placeholder 4">
            <a:extLst>
              <a:ext uri="{FF2B5EF4-FFF2-40B4-BE49-F238E27FC236}">
                <a16:creationId xmlns:a16="http://schemas.microsoft.com/office/drawing/2014/main" id="{BCCFDC64-BA5E-C4F8-3A50-A3C2D1D21B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54BCF98-4347-BC81-F997-8AB2D93F62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923FE69-ABFB-634C-AECE-1EAEC6CB793C}" type="slidenum">
              <a:rPr lang="en-US" smtClean="0"/>
              <a:t>‹#›</a:t>
            </a:fld>
            <a:endParaRPr lang="en-US"/>
          </a:p>
        </p:txBody>
      </p:sp>
    </p:spTree>
    <p:extLst>
      <p:ext uri="{BB962C8B-B14F-4D97-AF65-F5344CB8AC3E}">
        <p14:creationId xmlns:p14="http://schemas.microsoft.com/office/powerpoint/2010/main" val="1414121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D6769-44A6-8F22-C714-715EEF775670}"/>
              </a:ext>
            </a:extLst>
          </p:cNvPr>
          <p:cNvSpPr>
            <a:spLocks noGrp="1"/>
          </p:cNvSpPr>
          <p:nvPr>
            <p:ph type="ctrTitle"/>
          </p:nvPr>
        </p:nvSpPr>
        <p:spPr>
          <a:xfrm>
            <a:off x="762000" y="1425972"/>
            <a:ext cx="10668000" cy="2003028"/>
          </a:xfrm>
        </p:spPr>
        <p:txBody>
          <a:bodyPr>
            <a:normAutofit/>
          </a:bodyPr>
          <a:lstStyle/>
          <a:p>
            <a:r>
              <a:rPr lang="en-US" sz="7200" b="1" dirty="0"/>
              <a:t>Reading and Writing Skills</a:t>
            </a:r>
          </a:p>
        </p:txBody>
      </p:sp>
      <p:sp>
        <p:nvSpPr>
          <p:cNvPr id="3" name="Subtitle 2">
            <a:extLst>
              <a:ext uri="{FF2B5EF4-FFF2-40B4-BE49-F238E27FC236}">
                <a16:creationId xmlns:a16="http://schemas.microsoft.com/office/drawing/2014/main" id="{E78213A2-099F-F039-65D4-6F0A43A79AED}"/>
              </a:ext>
            </a:extLst>
          </p:cNvPr>
          <p:cNvSpPr>
            <a:spLocks noGrp="1"/>
          </p:cNvSpPr>
          <p:nvPr>
            <p:ph type="subTitle" idx="1"/>
          </p:nvPr>
        </p:nvSpPr>
        <p:spPr>
          <a:xfrm>
            <a:off x="2530078" y="3429000"/>
            <a:ext cx="7131844" cy="1327150"/>
          </a:xfrm>
        </p:spPr>
        <p:txBody>
          <a:bodyPr>
            <a:noAutofit/>
          </a:bodyPr>
          <a:lstStyle/>
          <a:p>
            <a:r>
              <a:rPr lang="en-US" sz="3200" dirty="0"/>
              <a:t>Prepared by:</a:t>
            </a:r>
          </a:p>
          <a:p>
            <a:r>
              <a:rPr lang="en-US" sz="3200" dirty="0"/>
              <a:t>Hannah Angela </a:t>
            </a:r>
            <a:r>
              <a:rPr lang="en-US" sz="3200" dirty="0" err="1"/>
              <a:t>Ilarde</a:t>
            </a:r>
            <a:endParaRPr lang="en-US" sz="3200" dirty="0"/>
          </a:p>
          <a:p>
            <a:r>
              <a:rPr lang="en-US" sz="3200" dirty="0" err="1"/>
              <a:t>Khient</a:t>
            </a:r>
            <a:r>
              <a:rPr lang="en-US" sz="3200" dirty="0"/>
              <a:t> Justin Grande</a:t>
            </a:r>
          </a:p>
        </p:txBody>
      </p:sp>
    </p:spTree>
    <p:extLst>
      <p:ext uri="{BB962C8B-B14F-4D97-AF65-F5344CB8AC3E}">
        <p14:creationId xmlns:p14="http://schemas.microsoft.com/office/powerpoint/2010/main" val="690062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14"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5" dur="1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5"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21"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22" dur="10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5"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p:cTn id="27"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8"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9"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FE680-B892-7CF9-09B8-51F0FA46C0E2}"/>
              </a:ext>
            </a:extLst>
          </p:cNvPr>
          <p:cNvSpPr>
            <a:spLocks noGrp="1"/>
          </p:cNvSpPr>
          <p:nvPr>
            <p:ph type="title"/>
          </p:nvPr>
        </p:nvSpPr>
        <p:spPr/>
        <p:txBody>
          <a:bodyPr/>
          <a:lstStyle/>
          <a:p>
            <a:r>
              <a:rPr lang="en-US" b="1" dirty="0"/>
              <a:t>Objective</a:t>
            </a:r>
          </a:p>
        </p:txBody>
      </p:sp>
      <p:sp>
        <p:nvSpPr>
          <p:cNvPr id="3" name="Content Placeholder 2">
            <a:extLst>
              <a:ext uri="{FF2B5EF4-FFF2-40B4-BE49-F238E27FC236}">
                <a16:creationId xmlns:a16="http://schemas.microsoft.com/office/drawing/2014/main" id="{E8545EEB-F27E-2234-48AC-8AE4C68087EB}"/>
              </a:ext>
            </a:extLst>
          </p:cNvPr>
          <p:cNvSpPr>
            <a:spLocks noGrp="1"/>
          </p:cNvSpPr>
          <p:nvPr>
            <p:ph idx="1"/>
          </p:nvPr>
        </p:nvSpPr>
        <p:spPr/>
        <p:txBody>
          <a:bodyPr>
            <a:normAutofit/>
          </a:bodyPr>
          <a:lstStyle/>
          <a:p>
            <a:pPr marL="0" indent="0">
              <a:buNone/>
            </a:pPr>
            <a:r>
              <a:rPr lang="en-US" sz="4400" dirty="0"/>
              <a:t>Identifies the context in which a text was developed</a:t>
            </a:r>
          </a:p>
          <a:p>
            <a:r>
              <a:rPr lang="en-US" sz="4400" dirty="0"/>
              <a:t>Hypertext</a:t>
            </a:r>
          </a:p>
          <a:p>
            <a:r>
              <a:rPr lang="en-US" sz="4400" dirty="0" err="1"/>
              <a:t>Intertext</a:t>
            </a:r>
            <a:endParaRPr lang="en-US" sz="4400" dirty="0"/>
          </a:p>
        </p:txBody>
      </p:sp>
    </p:spTree>
    <p:extLst>
      <p:ext uri="{BB962C8B-B14F-4D97-AF65-F5344CB8AC3E}">
        <p14:creationId xmlns:p14="http://schemas.microsoft.com/office/powerpoint/2010/main" val="61816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41569-F7B8-4225-BB9E-75683D911070}"/>
              </a:ext>
            </a:extLst>
          </p:cNvPr>
          <p:cNvSpPr>
            <a:spLocks noGrp="1"/>
          </p:cNvSpPr>
          <p:nvPr>
            <p:ph type="title"/>
          </p:nvPr>
        </p:nvSpPr>
        <p:spPr/>
        <p:txBody>
          <a:bodyPr/>
          <a:lstStyle/>
          <a:p>
            <a:r>
              <a:rPr lang="en-US" b="1" dirty="0">
                <a:solidFill>
                  <a:srgbClr val="00B0F0"/>
                </a:solidFill>
              </a:rPr>
              <a:t>Identifying the Context of Text Development</a:t>
            </a:r>
          </a:p>
        </p:txBody>
      </p:sp>
      <p:sp>
        <p:nvSpPr>
          <p:cNvPr id="3" name="Content Placeholder 2">
            <a:extLst>
              <a:ext uri="{FF2B5EF4-FFF2-40B4-BE49-F238E27FC236}">
                <a16:creationId xmlns:a16="http://schemas.microsoft.com/office/drawing/2014/main" id="{1D7E1B52-AB27-5326-0BA1-7272C8133CD0}"/>
              </a:ext>
            </a:extLst>
          </p:cNvPr>
          <p:cNvSpPr>
            <a:spLocks noGrp="1"/>
          </p:cNvSpPr>
          <p:nvPr>
            <p:ph idx="1"/>
          </p:nvPr>
        </p:nvSpPr>
        <p:spPr/>
        <p:txBody>
          <a:bodyPr anchor="t">
            <a:normAutofit/>
          </a:bodyPr>
          <a:lstStyle/>
          <a:p>
            <a:pPr marL="0" indent="0">
              <a:buNone/>
            </a:pPr>
            <a:r>
              <a:rPr lang="en-US" sz="3200" dirty="0"/>
              <a:t>Being a critical reader also involves understanding that texts are always developed with a certain context. A </a:t>
            </a:r>
            <a:r>
              <a:rPr lang="en-US" sz="3200" b="1" dirty="0"/>
              <a:t>text </a:t>
            </a:r>
            <a:r>
              <a:rPr lang="en-US" sz="3200" dirty="0"/>
              <a:t>is neither written or read in a vacuum; its meaning and interpretation are affected by a given set of circumstances. Thus, </a:t>
            </a:r>
            <a:r>
              <a:rPr lang="en-US" sz="3200" b="1" dirty="0"/>
              <a:t>context </a:t>
            </a:r>
            <a:r>
              <a:rPr lang="en-US" sz="3200" dirty="0"/>
              <a:t>is defined as the </a:t>
            </a:r>
            <a:r>
              <a:rPr lang="en-US" sz="3200" b="1" dirty="0"/>
              <a:t>social, cultural, political, historical, and other related circumstances that surround the text </a:t>
            </a:r>
            <a:r>
              <a:rPr lang="en-US" sz="3200" dirty="0"/>
              <a:t>and from the terms from which it can be better understood and evaluated. Knowledge od the text’s concept helps in appreciating the text’s message more deeply. </a:t>
            </a:r>
          </a:p>
        </p:txBody>
      </p:sp>
    </p:spTree>
    <p:extLst>
      <p:ext uri="{BB962C8B-B14F-4D97-AF65-F5344CB8AC3E}">
        <p14:creationId xmlns:p14="http://schemas.microsoft.com/office/powerpoint/2010/main" val="209200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41569-F7B8-4225-BB9E-75683D911070}"/>
              </a:ext>
            </a:extLst>
          </p:cNvPr>
          <p:cNvSpPr>
            <a:spLocks noGrp="1"/>
          </p:cNvSpPr>
          <p:nvPr>
            <p:ph type="title"/>
          </p:nvPr>
        </p:nvSpPr>
        <p:spPr/>
        <p:txBody>
          <a:bodyPr/>
          <a:lstStyle/>
          <a:p>
            <a:r>
              <a:rPr lang="en-US" b="1" dirty="0">
                <a:solidFill>
                  <a:srgbClr val="00B0F0"/>
                </a:solidFill>
              </a:rPr>
              <a:t>Identifying the Context of Text Development</a:t>
            </a:r>
          </a:p>
        </p:txBody>
      </p:sp>
      <p:sp>
        <p:nvSpPr>
          <p:cNvPr id="3" name="Content Placeholder 2">
            <a:extLst>
              <a:ext uri="{FF2B5EF4-FFF2-40B4-BE49-F238E27FC236}">
                <a16:creationId xmlns:a16="http://schemas.microsoft.com/office/drawing/2014/main" id="{1D7E1B52-AB27-5326-0BA1-7272C8133CD0}"/>
              </a:ext>
            </a:extLst>
          </p:cNvPr>
          <p:cNvSpPr>
            <a:spLocks noGrp="1"/>
          </p:cNvSpPr>
          <p:nvPr>
            <p:ph idx="1"/>
          </p:nvPr>
        </p:nvSpPr>
        <p:spPr/>
        <p:txBody>
          <a:bodyPr>
            <a:normAutofit/>
          </a:bodyPr>
          <a:lstStyle/>
          <a:p>
            <a:pPr marL="0" indent="0">
              <a:buNone/>
            </a:pPr>
            <a:r>
              <a:rPr lang="en-US" sz="3200" dirty="0"/>
              <a:t>In discovering a reading’s context, you may ask questions like:</a:t>
            </a:r>
          </a:p>
          <a:p>
            <a:r>
              <a:rPr lang="en-US" sz="3200" dirty="0"/>
              <a:t>When was the work written?</a:t>
            </a:r>
          </a:p>
          <a:p>
            <a:r>
              <a:rPr lang="en-US" sz="3200" dirty="0"/>
              <a:t>What were the circumstances that produced it?</a:t>
            </a:r>
          </a:p>
          <a:p>
            <a:r>
              <a:rPr lang="en-US" sz="3200" dirty="0"/>
              <a:t>What issues does it deal with?</a:t>
            </a:r>
          </a:p>
          <a:p>
            <a:endParaRPr lang="en-US" sz="3200" dirty="0"/>
          </a:p>
          <a:p>
            <a:pPr marL="0" indent="0">
              <a:buNone/>
            </a:pPr>
            <a:r>
              <a:rPr lang="en-US" sz="3200" dirty="0"/>
              <a:t>Another important technique in analyzing the context of a text’s development is defining its </a:t>
            </a:r>
            <a:r>
              <a:rPr lang="en-US" sz="3200" b="1" dirty="0"/>
              <a:t>intertextual</a:t>
            </a:r>
            <a:r>
              <a:rPr lang="en-US" sz="3200" dirty="0"/>
              <a:t> link to another text.</a:t>
            </a:r>
          </a:p>
        </p:txBody>
      </p:sp>
    </p:spTree>
    <p:extLst>
      <p:ext uri="{BB962C8B-B14F-4D97-AF65-F5344CB8AC3E}">
        <p14:creationId xmlns:p14="http://schemas.microsoft.com/office/powerpoint/2010/main" val="296168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C9DE1-0C4C-D07E-8CAF-4F14B0570077}"/>
              </a:ext>
            </a:extLst>
          </p:cNvPr>
          <p:cNvSpPr>
            <a:spLocks noGrp="1"/>
          </p:cNvSpPr>
          <p:nvPr>
            <p:ph type="title"/>
          </p:nvPr>
        </p:nvSpPr>
        <p:spPr/>
        <p:txBody>
          <a:bodyPr/>
          <a:lstStyle/>
          <a:p>
            <a:r>
              <a:rPr lang="en-US" b="1" dirty="0" err="1">
                <a:solidFill>
                  <a:srgbClr val="00B0F0"/>
                </a:solidFill>
              </a:rPr>
              <a:t>Intertext</a:t>
            </a:r>
            <a:endParaRPr lang="en-US" b="1" dirty="0">
              <a:solidFill>
                <a:srgbClr val="00B0F0"/>
              </a:solidFill>
            </a:endParaRPr>
          </a:p>
        </p:txBody>
      </p:sp>
      <p:sp>
        <p:nvSpPr>
          <p:cNvPr id="3" name="Content Placeholder 2">
            <a:extLst>
              <a:ext uri="{FF2B5EF4-FFF2-40B4-BE49-F238E27FC236}">
                <a16:creationId xmlns:a16="http://schemas.microsoft.com/office/drawing/2014/main" id="{BAC94D7F-D3FE-49CD-D4E4-1548C627004A}"/>
              </a:ext>
            </a:extLst>
          </p:cNvPr>
          <p:cNvSpPr>
            <a:spLocks noGrp="1"/>
          </p:cNvSpPr>
          <p:nvPr>
            <p:ph idx="1"/>
          </p:nvPr>
        </p:nvSpPr>
        <p:spPr/>
        <p:txBody>
          <a:bodyPr>
            <a:noAutofit/>
          </a:bodyPr>
          <a:lstStyle/>
          <a:p>
            <a:r>
              <a:rPr lang="en-US" sz="4000" dirty="0"/>
              <a:t>Are works which inform or help construct a text.</a:t>
            </a:r>
          </a:p>
          <a:p>
            <a:r>
              <a:rPr lang="en-US" sz="4000" dirty="0"/>
              <a:t>They can be from any medium but the main text relies on them to help construct meaning.</a:t>
            </a:r>
          </a:p>
          <a:p>
            <a:r>
              <a:rPr lang="en-US" sz="4000" dirty="0"/>
              <a:t>An </a:t>
            </a:r>
            <a:r>
              <a:rPr lang="en-US" sz="4000" dirty="0" err="1"/>
              <a:t>intertext</a:t>
            </a:r>
            <a:r>
              <a:rPr lang="en-US" sz="4000" dirty="0"/>
              <a:t> connects the studied text to media as a whole and stops the text from being an island.</a:t>
            </a:r>
          </a:p>
        </p:txBody>
      </p:sp>
    </p:spTree>
    <p:extLst>
      <p:ext uri="{BB962C8B-B14F-4D97-AF65-F5344CB8AC3E}">
        <p14:creationId xmlns:p14="http://schemas.microsoft.com/office/powerpoint/2010/main" val="188119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87994-C54E-8C28-BA47-2E4EC0DFD02D}"/>
              </a:ext>
            </a:extLst>
          </p:cNvPr>
          <p:cNvSpPr>
            <a:spLocks noGrp="1"/>
          </p:cNvSpPr>
          <p:nvPr>
            <p:ph type="title"/>
          </p:nvPr>
        </p:nvSpPr>
        <p:spPr/>
        <p:txBody>
          <a:bodyPr/>
          <a:lstStyle/>
          <a:p>
            <a:r>
              <a:rPr lang="en-US" b="1" dirty="0">
                <a:solidFill>
                  <a:srgbClr val="00B0F0"/>
                </a:solidFill>
              </a:rPr>
              <a:t>Intertextuality</a:t>
            </a:r>
          </a:p>
        </p:txBody>
      </p:sp>
      <p:sp>
        <p:nvSpPr>
          <p:cNvPr id="3" name="Content Placeholder 2">
            <a:extLst>
              <a:ext uri="{FF2B5EF4-FFF2-40B4-BE49-F238E27FC236}">
                <a16:creationId xmlns:a16="http://schemas.microsoft.com/office/drawing/2014/main" id="{11337197-8619-0C81-4A0D-1D0C8390170E}"/>
              </a:ext>
            </a:extLst>
          </p:cNvPr>
          <p:cNvSpPr>
            <a:spLocks noGrp="1"/>
          </p:cNvSpPr>
          <p:nvPr>
            <p:ph idx="1"/>
          </p:nvPr>
        </p:nvSpPr>
        <p:spPr/>
        <p:txBody>
          <a:bodyPr>
            <a:normAutofit/>
          </a:bodyPr>
          <a:lstStyle/>
          <a:p>
            <a:pPr marL="0" indent="0">
              <a:buNone/>
            </a:pPr>
            <a:r>
              <a:rPr lang="en-US" sz="4000" b="1" dirty="0">
                <a:solidFill>
                  <a:schemeClr val="accent5">
                    <a:lumMod val="60000"/>
                    <a:lumOff val="40000"/>
                  </a:schemeClr>
                </a:solidFill>
              </a:rPr>
              <a:t>What they mean</a:t>
            </a:r>
          </a:p>
          <a:p>
            <a:r>
              <a:rPr lang="en-US" sz="3600" b="1" dirty="0"/>
              <a:t>Inter</a:t>
            </a:r>
            <a:r>
              <a:rPr lang="en-US" sz="3600" dirty="0"/>
              <a:t>: a prefix from Latin, where it meant “between”, “among”, “in the midst of”, “mutually”, “reciprocally”, “together”, “during”.</a:t>
            </a:r>
          </a:p>
          <a:p>
            <a:r>
              <a:rPr lang="en-US" sz="3600" b="1" dirty="0" err="1"/>
              <a:t>Textuality</a:t>
            </a:r>
            <a:r>
              <a:rPr lang="en-US" sz="3600" dirty="0"/>
              <a:t>: all of the attributes that distinguish the communicative content under analysis as an object of study.</a:t>
            </a:r>
          </a:p>
        </p:txBody>
      </p:sp>
    </p:spTree>
    <p:extLst>
      <p:ext uri="{BB962C8B-B14F-4D97-AF65-F5344CB8AC3E}">
        <p14:creationId xmlns:p14="http://schemas.microsoft.com/office/powerpoint/2010/main" val="54506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7D2F2-FCA8-A77E-8B2D-FA2A99453B64}"/>
              </a:ext>
            </a:extLst>
          </p:cNvPr>
          <p:cNvSpPr>
            <a:spLocks noGrp="1"/>
          </p:cNvSpPr>
          <p:nvPr>
            <p:ph type="title"/>
          </p:nvPr>
        </p:nvSpPr>
        <p:spPr/>
        <p:txBody>
          <a:bodyPr/>
          <a:lstStyle/>
          <a:p>
            <a:r>
              <a:rPr lang="en-US" b="1" dirty="0">
                <a:solidFill>
                  <a:srgbClr val="00B0F0"/>
                </a:solidFill>
              </a:rPr>
              <a:t>Intertextuality</a:t>
            </a:r>
          </a:p>
        </p:txBody>
      </p:sp>
      <p:sp>
        <p:nvSpPr>
          <p:cNvPr id="3" name="Content Placeholder 2">
            <a:extLst>
              <a:ext uri="{FF2B5EF4-FFF2-40B4-BE49-F238E27FC236}">
                <a16:creationId xmlns:a16="http://schemas.microsoft.com/office/drawing/2014/main" id="{DB2C060C-25EE-FD06-C86A-1BE00883AB14}"/>
              </a:ext>
            </a:extLst>
          </p:cNvPr>
          <p:cNvSpPr>
            <a:spLocks noGrp="1"/>
          </p:cNvSpPr>
          <p:nvPr>
            <p:ph idx="1"/>
          </p:nvPr>
        </p:nvSpPr>
        <p:spPr/>
        <p:txBody>
          <a:bodyPr>
            <a:normAutofit/>
          </a:bodyPr>
          <a:lstStyle/>
          <a:p>
            <a:r>
              <a:rPr lang="en-US" sz="3600" dirty="0"/>
              <a:t>“Borrows” ideas and themes from other media forms.</a:t>
            </a:r>
          </a:p>
          <a:p>
            <a:r>
              <a:rPr lang="en-US" sz="3600" dirty="0"/>
              <a:t>Can be borrowed from text, audio files, movies, theatre etc.</a:t>
            </a:r>
          </a:p>
          <a:p>
            <a:r>
              <a:rPr lang="en-US" sz="3600" dirty="0"/>
              <a:t>Not to be associated with copyright, collusion.</a:t>
            </a:r>
          </a:p>
          <a:p>
            <a:r>
              <a:rPr lang="en-US" sz="3600" dirty="0"/>
              <a:t>Various movies use intertextual references.</a:t>
            </a:r>
          </a:p>
          <a:p>
            <a:r>
              <a:rPr lang="en-US" sz="3600" dirty="0"/>
              <a:t>Helps reader to better understand text.</a:t>
            </a:r>
          </a:p>
        </p:txBody>
      </p:sp>
    </p:spTree>
    <p:extLst>
      <p:ext uri="{BB962C8B-B14F-4D97-AF65-F5344CB8AC3E}">
        <p14:creationId xmlns:p14="http://schemas.microsoft.com/office/powerpoint/2010/main" val="3565388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7B7B3-2F41-3F42-CA42-3F235F83156E}"/>
              </a:ext>
            </a:extLst>
          </p:cNvPr>
          <p:cNvSpPr>
            <a:spLocks noGrp="1"/>
          </p:cNvSpPr>
          <p:nvPr>
            <p:ph type="title"/>
          </p:nvPr>
        </p:nvSpPr>
        <p:spPr/>
        <p:txBody>
          <a:bodyPr/>
          <a:lstStyle/>
          <a:p>
            <a:r>
              <a:rPr lang="en-US" b="1" dirty="0">
                <a:solidFill>
                  <a:srgbClr val="00B0F0"/>
                </a:solidFill>
              </a:rPr>
              <a:t>Intertextuality</a:t>
            </a:r>
          </a:p>
        </p:txBody>
      </p:sp>
      <p:sp>
        <p:nvSpPr>
          <p:cNvPr id="3" name="Content Placeholder 2">
            <a:extLst>
              <a:ext uri="{FF2B5EF4-FFF2-40B4-BE49-F238E27FC236}">
                <a16:creationId xmlns:a16="http://schemas.microsoft.com/office/drawing/2014/main" id="{F0B8F1CC-6E4F-64F1-ED0F-37473A5C94DA}"/>
              </a:ext>
            </a:extLst>
          </p:cNvPr>
          <p:cNvSpPr>
            <a:spLocks noGrp="1"/>
          </p:cNvSpPr>
          <p:nvPr>
            <p:ph idx="1"/>
          </p:nvPr>
        </p:nvSpPr>
        <p:spPr/>
        <p:txBody>
          <a:bodyPr>
            <a:normAutofit/>
          </a:bodyPr>
          <a:lstStyle/>
          <a:p>
            <a:r>
              <a:rPr lang="en-US" sz="3200" b="1" dirty="0"/>
              <a:t>Is the modelling of a text’s meaning by another text.</a:t>
            </a:r>
          </a:p>
          <a:p>
            <a:r>
              <a:rPr lang="en-US" sz="3200" dirty="0"/>
              <a:t>It is defined </a:t>
            </a:r>
            <a:r>
              <a:rPr lang="en-US" sz="3200" b="1" dirty="0"/>
              <a:t>as the connections between language, Images, characters, themes, or subjects depending on their similarities in language, genre, or discourse.</a:t>
            </a:r>
          </a:p>
          <a:p>
            <a:r>
              <a:rPr lang="en-US" sz="3200" dirty="0"/>
              <a:t>This is seen when an author borrows and transforms a prior text, or when you read one text and you reference another.</a:t>
            </a:r>
          </a:p>
          <a:p>
            <a:r>
              <a:rPr lang="en-US" sz="3200" dirty="0"/>
              <a:t>This view recognizes that the text is always influenced by previous texts and in turn anticipates future texts.</a:t>
            </a:r>
          </a:p>
        </p:txBody>
      </p:sp>
    </p:spTree>
    <p:extLst>
      <p:ext uri="{BB962C8B-B14F-4D97-AF65-F5344CB8AC3E}">
        <p14:creationId xmlns:p14="http://schemas.microsoft.com/office/powerpoint/2010/main" val="3962357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7DACF-9525-CAAF-764B-EA6EEB0D97C3}"/>
              </a:ext>
            </a:extLst>
          </p:cNvPr>
          <p:cNvSpPr>
            <a:spLocks noGrp="1"/>
          </p:cNvSpPr>
          <p:nvPr>
            <p:ph type="title"/>
          </p:nvPr>
        </p:nvSpPr>
        <p:spPr/>
        <p:txBody>
          <a:bodyPr/>
          <a:lstStyle/>
          <a:p>
            <a:r>
              <a:rPr lang="en-US" b="1" dirty="0">
                <a:solidFill>
                  <a:srgbClr val="00B0F0"/>
                </a:solidFill>
              </a:rPr>
              <a:t>Intertextuality</a:t>
            </a:r>
          </a:p>
        </p:txBody>
      </p:sp>
      <p:sp>
        <p:nvSpPr>
          <p:cNvPr id="3" name="Content Placeholder 2">
            <a:extLst>
              <a:ext uri="{FF2B5EF4-FFF2-40B4-BE49-F238E27FC236}">
                <a16:creationId xmlns:a16="http://schemas.microsoft.com/office/drawing/2014/main" id="{EFB64E45-5163-E4E1-96F2-47A218A80E65}"/>
              </a:ext>
            </a:extLst>
          </p:cNvPr>
          <p:cNvSpPr>
            <a:spLocks noGrp="1"/>
          </p:cNvSpPr>
          <p:nvPr>
            <p:ph idx="1"/>
          </p:nvPr>
        </p:nvSpPr>
        <p:spPr/>
        <p:txBody>
          <a:bodyPr>
            <a:normAutofit/>
          </a:bodyPr>
          <a:lstStyle/>
          <a:p>
            <a:r>
              <a:rPr lang="en-US" sz="3600" dirty="0"/>
              <a:t>A text contains many layers of accumulated cultural, historical, and social knowledge, which continually adds to and affects one another.</a:t>
            </a:r>
          </a:p>
          <a:p>
            <a:r>
              <a:rPr lang="en-US" sz="3600" dirty="0"/>
              <a:t>Thus,</a:t>
            </a:r>
            <a:r>
              <a:rPr lang="en-US" sz="3600" b="1" dirty="0"/>
              <a:t> Intertextuality becomes a dialogue among different texts and interpretations of the writer, the audience, and the current and earlier cultural contexts.</a:t>
            </a:r>
          </a:p>
        </p:txBody>
      </p:sp>
    </p:spTree>
    <p:extLst>
      <p:ext uri="{BB962C8B-B14F-4D97-AF65-F5344CB8AC3E}">
        <p14:creationId xmlns:p14="http://schemas.microsoft.com/office/powerpoint/2010/main" val="206437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81884-9FDC-2B11-5628-B7FA19896BEF}"/>
              </a:ext>
            </a:extLst>
          </p:cNvPr>
          <p:cNvSpPr>
            <a:spLocks noGrp="1"/>
          </p:cNvSpPr>
          <p:nvPr>
            <p:ph type="title"/>
          </p:nvPr>
        </p:nvSpPr>
        <p:spPr/>
        <p:txBody>
          <a:bodyPr/>
          <a:lstStyle/>
          <a:p>
            <a:r>
              <a:rPr lang="en-US" b="1" dirty="0">
                <a:solidFill>
                  <a:schemeClr val="accent5">
                    <a:lumMod val="60000"/>
                    <a:lumOff val="40000"/>
                  </a:schemeClr>
                </a:solidFill>
              </a:rPr>
              <a:t>Intertextuality Example</a:t>
            </a:r>
          </a:p>
        </p:txBody>
      </p:sp>
      <p:sp>
        <p:nvSpPr>
          <p:cNvPr id="3" name="Content Placeholder 2">
            <a:extLst>
              <a:ext uri="{FF2B5EF4-FFF2-40B4-BE49-F238E27FC236}">
                <a16:creationId xmlns:a16="http://schemas.microsoft.com/office/drawing/2014/main" id="{7609144B-5CCA-22CC-540D-9FFE13AE5F27}"/>
              </a:ext>
            </a:extLst>
          </p:cNvPr>
          <p:cNvSpPr>
            <a:spLocks noGrp="1"/>
          </p:cNvSpPr>
          <p:nvPr>
            <p:ph idx="1"/>
          </p:nvPr>
        </p:nvSpPr>
        <p:spPr/>
        <p:txBody>
          <a:bodyPr>
            <a:normAutofit/>
          </a:bodyPr>
          <a:lstStyle/>
          <a:p>
            <a:r>
              <a:rPr lang="en-US" sz="3600" dirty="0"/>
              <a:t>The local legend of folk hero Bernardo </a:t>
            </a:r>
            <a:r>
              <a:rPr lang="en-US" sz="3600" dirty="0" err="1"/>
              <a:t>Carpio</a:t>
            </a:r>
            <a:r>
              <a:rPr lang="en-US" sz="3600" dirty="0"/>
              <a:t>. Many versions of his tale exist, but local folklore says he is a giant who is the cause of earthquakes.</a:t>
            </a:r>
          </a:p>
          <a:p>
            <a:r>
              <a:rPr lang="en-US" sz="3600" dirty="0"/>
              <a:t>In Greek mythology, there is also Poseidon, who is the god of the sea and earthquakes. Many cultures also attribute natural disasters to legendary figures.</a:t>
            </a:r>
          </a:p>
        </p:txBody>
      </p:sp>
    </p:spTree>
    <p:extLst>
      <p:ext uri="{BB962C8B-B14F-4D97-AF65-F5344CB8AC3E}">
        <p14:creationId xmlns:p14="http://schemas.microsoft.com/office/powerpoint/2010/main" val="1487482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2125A-2E37-594F-4087-DD43D754FA2D}"/>
              </a:ext>
            </a:extLst>
          </p:cNvPr>
          <p:cNvSpPr>
            <a:spLocks noGrp="1"/>
          </p:cNvSpPr>
          <p:nvPr>
            <p:ph type="title"/>
          </p:nvPr>
        </p:nvSpPr>
        <p:spPr/>
        <p:txBody>
          <a:bodyPr/>
          <a:lstStyle/>
          <a:p>
            <a:r>
              <a:rPr lang="en-US" b="1" dirty="0">
                <a:solidFill>
                  <a:schemeClr val="accent5">
                    <a:lumMod val="60000"/>
                    <a:lumOff val="40000"/>
                  </a:schemeClr>
                </a:solidFill>
              </a:rPr>
              <a:t>Intertextuality Example</a:t>
            </a:r>
          </a:p>
        </p:txBody>
      </p:sp>
      <p:sp>
        <p:nvSpPr>
          <p:cNvPr id="3" name="Content Placeholder 2">
            <a:extLst>
              <a:ext uri="{FF2B5EF4-FFF2-40B4-BE49-F238E27FC236}">
                <a16:creationId xmlns:a16="http://schemas.microsoft.com/office/drawing/2014/main" id="{93F25E00-7FDA-71BF-2EBA-53A113794D1F}"/>
              </a:ext>
            </a:extLst>
          </p:cNvPr>
          <p:cNvSpPr>
            <a:spLocks noGrp="1"/>
          </p:cNvSpPr>
          <p:nvPr>
            <p:ph idx="1"/>
          </p:nvPr>
        </p:nvSpPr>
        <p:spPr/>
        <p:txBody>
          <a:bodyPr>
            <a:noAutofit/>
          </a:bodyPr>
          <a:lstStyle/>
          <a:p>
            <a:r>
              <a:rPr lang="en-US" sz="3200" dirty="0"/>
              <a:t>The story of “Tall Story” by Candy </a:t>
            </a:r>
            <a:r>
              <a:rPr lang="en-US" sz="3200" dirty="0" err="1"/>
              <a:t>Gourlay</a:t>
            </a:r>
            <a:r>
              <a:rPr lang="en-US" sz="3200" dirty="0"/>
              <a:t>. This is the story of a British-Filipina teenager who meets </a:t>
            </a:r>
            <a:r>
              <a:rPr lang="en-US" sz="3200" dirty="0" err="1"/>
              <a:t>Bemardo</a:t>
            </a:r>
            <a:r>
              <a:rPr lang="en-US" sz="3200" dirty="0"/>
              <a:t>, her long-lost half-brother. Bernardo tums out to be eight feet tall and suffers from gigantism. However, the people from his village believe he is the legendary giant who has come to save everyone from earthquakes. The inspiration of the Bernardo </a:t>
            </a:r>
            <a:r>
              <a:rPr lang="en-US" sz="3200" dirty="0" err="1"/>
              <a:t>Carpio</a:t>
            </a:r>
            <a:r>
              <a:rPr lang="en-US" sz="3200" dirty="0"/>
              <a:t> myth is clear in this story and creatively updated to make it more appealing to modem and foreign audiences.</a:t>
            </a:r>
          </a:p>
        </p:txBody>
      </p:sp>
    </p:spTree>
    <p:extLst>
      <p:ext uri="{BB962C8B-B14F-4D97-AF65-F5344CB8AC3E}">
        <p14:creationId xmlns:p14="http://schemas.microsoft.com/office/powerpoint/2010/main" val="272527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23774-E74D-818B-9747-F0C15E0B663E}"/>
              </a:ext>
            </a:extLst>
          </p:cNvPr>
          <p:cNvSpPr>
            <a:spLocks noGrp="1"/>
          </p:cNvSpPr>
          <p:nvPr>
            <p:ph type="title"/>
          </p:nvPr>
        </p:nvSpPr>
        <p:spPr/>
        <p:txBody>
          <a:bodyPr>
            <a:normAutofit/>
          </a:bodyPr>
          <a:lstStyle/>
          <a:p>
            <a:pPr algn="ctr"/>
            <a:r>
              <a:rPr lang="en-US" sz="5400" b="1" dirty="0"/>
              <a:t>Are you ready</a:t>
            </a:r>
          </a:p>
        </p:txBody>
      </p:sp>
      <p:pic>
        <p:nvPicPr>
          <p:cNvPr id="6" name="Picture 5">
            <a:extLst>
              <a:ext uri="{FF2B5EF4-FFF2-40B4-BE49-F238E27FC236}">
                <a16:creationId xmlns:a16="http://schemas.microsoft.com/office/drawing/2014/main" id="{5C15A81F-91EF-211B-F902-24582D1BAD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2278" y="1690688"/>
            <a:ext cx="4727444" cy="4727444"/>
          </a:xfrm>
          <a:prstGeom prst="rect">
            <a:avLst/>
          </a:prstGeom>
        </p:spPr>
      </p:pic>
    </p:spTree>
    <p:extLst>
      <p:ext uri="{BB962C8B-B14F-4D97-AF65-F5344CB8AC3E}">
        <p14:creationId xmlns:p14="http://schemas.microsoft.com/office/powerpoint/2010/main" val="159747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30757-BE0A-00B0-BFA6-A69794002BC7}"/>
              </a:ext>
            </a:extLst>
          </p:cNvPr>
          <p:cNvSpPr>
            <a:spLocks noGrp="1"/>
          </p:cNvSpPr>
          <p:nvPr>
            <p:ph type="title"/>
          </p:nvPr>
        </p:nvSpPr>
        <p:spPr/>
        <p:txBody>
          <a:bodyPr/>
          <a:lstStyle/>
          <a:p>
            <a:r>
              <a:rPr lang="en-US" b="1" dirty="0">
                <a:solidFill>
                  <a:schemeClr val="accent5">
                    <a:lumMod val="60000"/>
                    <a:lumOff val="40000"/>
                  </a:schemeClr>
                </a:solidFill>
              </a:rPr>
              <a:t>Intertextuality Example</a:t>
            </a:r>
          </a:p>
        </p:txBody>
      </p:sp>
      <p:sp>
        <p:nvSpPr>
          <p:cNvPr id="3" name="Content Placeholder 2">
            <a:extLst>
              <a:ext uri="{FF2B5EF4-FFF2-40B4-BE49-F238E27FC236}">
                <a16:creationId xmlns:a16="http://schemas.microsoft.com/office/drawing/2014/main" id="{8E60DF9F-5ADE-EE85-5E14-01F0FE0DBA49}"/>
              </a:ext>
            </a:extLst>
          </p:cNvPr>
          <p:cNvSpPr>
            <a:spLocks noGrp="1"/>
          </p:cNvSpPr>
          <p:nvPr>
            <p:ph idx="1"/>
          </p:nvPr>
        </p:nvSpPr>
        <p:spPr/>
        <p:txBody>
          <a:bodyPr>
            <a:normAutofit/>
          </a:bodyPr>
          <a:lstStyle/>
          <a:p>
            <a:pPr marL="0" indent="0">
              <a:buNone/>
            </a:pPr>
            <a:r>
              <a:rPr lang="en-US" sz="3600" b="1" dirty="0">
                <a:solidFill>
                  <a:schemeClr val="accent3">
                    <a:lumMod val="60000"/>
                    <a:lumOff val="40000"/>
                  </a:schemeClr>
                </a:solidFill>
              </a:rPr>
              <a:t>Intertextuality – Simpsons</a:t>
            </a:r>
          </a:p>
          <a:p>
            <a:r>
              <a:rPr lang="en-US" sz="3200" dirty="0"/>
              <a:t>Almost every episode of the Simpsons contains at least one film reference to a famous film scene.</a:t>
            </a:r>
          </a:p>
          <a:p>
            <a:r>
              <a:rPr lang="en-US" sz="3200" dirty="0"/>
              <a:t>The Simpsons also contains intertextual references to politics, religion - nearly every aspect of social, political and cultural life.</a:t>
            </a:r>
          </a:p>
          <a:p>
            <a:r>
              <a:rPr lang="en-US" sz="3200" dirty="0"/>
              <a:t>The grabs on the following slides are from an episode where the Simpsons referenced Psycho. </a:t>
            </a:r>
          </a:p>
        </p:txBody>
      </p:sp>
    </p:spTree>
    <p:extLst>
      <p:ext uri="{BB962C8B-B14F-4D97-AF65-F5344CB8AC3E}">
        <p14:creationId xmlns:p14="http://schemas.microsoft.com/office/powerpoint/2010/main" val="352366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63174-727A-692A-1D50-B49705DF3DB6}"/>
              </a:ext>
            </a:extLst>
          </p:cNvPr>
          <p:cNvSpPr>
            <a:spLocks noGrp="1"/>
          </p:cNvSpPr>
          <p:nvPr>
            <p:ph type="title"/>
          </p:nvPr>
        </p:nvSpPr>
        <p:spPr/>
        <p:txBody>
          <a:bodyPr/>
          <a:lstStyle/>
          <a:p>
            <a:r>
              <a:rPr lang="en-US" b="1" dirty="0">
                <a:solidFill>
                  <a:srgbClr val="00B0F0"/>
                </a:solidFill>
              </a:rPr>
              <a:t>Intertextuality</a:t>
            </a:r>
          </a:p>
        </p:txBody>
      </p:sp>
      <p:sp>
        <p:nvSpPr>
          <p:cNvPr id="3" name="Content Placeholder 2">
            <a:extLst>
              <a:ext uri="{FF2B5EF4-FFF2-40B4-BE49-F238E27FC236}">
                <a16:creationId xmlns:a16="http://schemas.microsoft.com/office/drawing/2014/main" id="{C9D4631A-4D27-E846-790F-416C8AC31DC4}"/>
              </a:ext>
            </a:extLst>
          </p:cNvPr>
          <p:cNvSpPr>
            <a:spLocks noGrp="1"/>
          </p:cNvSpPr>
          <p:nvPr>
            <p:ph idx="1"/>
          </p:nvPr>
        </p:nvSpPr>
        <p:spPr/>
        <p:txBody>
          <a:bodyPr>
            <a:normAutofit/>
          </a:bodyPr>
          <a:lstStyle/>
          <a:p>
            <a:pPr marL="0" indent="0">
              <a:buNone/>
            </a:pPr>
            <a:r>
              <a:rPr lang="en-US" sz="4000" dirty="0"/>
              <a:t>Meanwhile, </a:t>
            </a:r>
            <a:r>
              <a:rPr lang="en-US" sz="4000" b="1" dirty="0"/>
              <a:t>hypertext</a:t>
            </a:r>
            <a:r>
              <a:rPr lang="en-US" sz="4000" dirty="0"/>
              <a:t> is a relatively </a:t>
            </a:r>
            <a:r>
              <a:rPr lang="en-US" sz="4000" b="1" dirty="0"/>
              <a:t>new way of reading a text online</a:t>
            </a:r>
            <a:r>
              <a:rPr lang="en-US" sz="4000" dirty="0"/>
              <a:t>. Traditionally reading was viewed as a linear process, where you read from the beginning until the end. However, the advert of the internet and technology has created new ways of reading and processing a text, which includes hypertext.</a:t>
            </a:r>
          </a:p>
        </p:txBody>
      </p:sp>
    </p:spTree>
    <p:extLst>
      <p:ext uri="{BB962C8B-B14F-4D97-AF65-F5344CB8AC3E}">
        <p14:creationId xmlns:p14="http://schemas.microsoft.com/office/powerpoint/2010/main" val="2438175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CB3E4-F14F-85F1-5512-906067141252}"/>
              </a:ext>
            </a:extLst>
          </p:cNvPr>
          <p:cNvSpPr>
            <a:spLocks noGrp="1"/>
          </p:cNvSpPr>
          <p:nvPr>
            <p:ph type="title"/>
          </p:nvPr>
        </p:nvSpPr>
        <p:spPr/>
        <p:txBody>
          <a:bodyPr/>
          <a:lstStyle/>
          <a:p>
            <a:r>
              <a:rPr lang="en-US" b="1" dirty="0">
                <a:solidFill>
                  <a:srgbClr val="00B0F0"/>
                </a:solidFill>
              </a:rPr>
              <a:t>Hypertext</a:t>
            </a:r>
          </a:p>
        </p:txBody>
      </p:sp>
      <p:sp>
        <p:nvSpPr>
          <p:cNvPr id="3" name="Content Placeholder 2">
            <a:extLst>
              <a:ext uri="{FF2B5EF4-FFF2-40B4-BE49-F238E27FC236}">
                <a16:creationId xmlns:a16="http://schemas.microsoft.com/office/drawing/2014/main" id="{31C1DA71-3D3D-2C30-001A-7E0AD197DE0F}"/>
              </a:ext>
            </a:extLst>
          </p:cNvPr>
          <p:cNvSpPr>
            <a:spLocks noGrp="1"/>
          </p:cNvSpPr>
          <p:nvPr>
            <p:ph idx="1"/>
          </p:nvPr>
        </p:nvSpPr>
        <p:spPr/>
        <p:txBody>
          <a:bodyPr>
            <a:noAutofit/>
          </a:bodyPr>
          <a:lstStyle/>
          <a:p>
            <a:r>
              <a:rPr lang="en-US" sz="3200" dirty="0"/>
              <a:t>Is a nonlinear way of showing information 
connects topics on a screen to related information, graphics, videos, and music information is not simply related to text.</a:t>
            </a:r>
          </a:p>
          <a:p>
            <a:r>
              <a:rPr lang="en-US" sz="3200" dirty="0"/>
              <a:t>This information appears as links and is usually accessed by clicking.</a:t>
            </a:r>
          </a:p>
          <a:p>
            <a:r>
              <a:rPr lang="en-US" sz="3200" dirty="0"/>
              <a:t>The reader can jump to more information about a topic, which in turn may have more links.</a:t>
            </a:r>
          </a:p>
          <a:p>
            <a:r>
              <a:rPr lang="en-US" sz="3200" dirty="0"/>
              <a:t>This opens up the reader to a wider horizon of information or to a new direction. </a:t>
            </a:r>
          </a:p>
        </p:txBody>
      </p:sp>
    </p:spTree>
    <p:extLst>
      <p:ext uri="{BB962C8B-B14F-4D97-AF65-F5344CB8AC3E}">
        <p14:creationId xmlns:p14="http://schemas.microsoft.com/office/powerpoint/2010/main" val="61372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3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38C98-5AC4-EFAA-F259-911394690B02}"/>
              </a:ext>
            </a:extLst>
          </p:cNvPr>
          <p:cNvSpPr>
            <a:spLocks noGrp="1"/>
          </p:cNvSpPr>
          <p:nvPr>
            <p:ph type="title"/>
          </p:nvPr>
        </p:nvSpPr>
        <p:spPr/>
        <p:txBody>
          <a:bodyPr/>
          <a:lstStyle/>
          <a:p>
            <a:r>
              <a:rPr lang="en-US" b="1" dirty="0">
                <a:solidFill>
                  <a:srgbClr val="00B0F0"/>
                </a:solidFill>
              </a:rPr>
              <a:t>Hypertext</a:t>
            </a:r>
          </a:p>
        </p:txBody>
      </p:sp>
      <p:sp>
        <p:nvSpPr>
          <p:cNvPr id="3" name="Content Placeholder 2">
            <a:extLst>
              <a:ext uri="{FF2B5EF4-FFF2-40B4-BE49-F238E27FC236}">
                <a16:creationId xmlns:a16="http://schemas.microsoft.com/office/drawing/2014/main" id="{72A05A0C-4E12-EA24-E6AD-3E43370C2264}"/>
              </a:ext>
            </a:extLst>
          </p:cNvPr>
          <p:cNvSpPr>
            <a:spLocks noGrp="1"/>
          </p:cNvSpPr>
          <p:nvPr>
            <p:ph idx="1"/>
          </p:nvPr>
        </p:nvSpPr>
        <p:spPr/>
        <p:txBody>
          <a:bodyPr anchor="ctr">
            <a:noAutofit/>
          </a:bodyPr>
          <a:lstStyle/>
          <a:p>
            <a:r>
              <a:rPr lang="en-US" sz="3200" dirty="0"/>
              <a:t>Non-Linear arrangements of textual material is called hypertext. The term hyper means extension to other dimensions.</a:t>
            </a:r>
          </a:p>
          <a:p>
            <a:r>
              <a:rPr lang="en-US" sz="3200" dirty="0"/>
              <a:t>Converting text into a multidimensional space.</a:t>
            </a:r>
          </a:p>
          <a:p>
            <a:r>
              <a:rPr lang="en-US" sz="3200" dirty="0"/>
              <a:t>The term was invented by Ted Nelson in 1965.</a:t>
            </a:r>
          </a:p>
          <a:p>
            <a:r>
              <a:rPr lang="en-US" sz="3200" dirty="0"/>
              <a:t>Hypertext </a:t>
            </a:r>
            <a:r>
              <a:rPr lang="en-US" sz="3200" b="1" i="1" dirty="0"/>
              <a:t>“non-sequential writing” Nelson, T. 1987. Literary Machines.</a:t>
            </a:r>
          </a:p>
          <a:p>
            <a:r>
              <a:rPr lang="en-US" sz="3200" dirty="0"/>
              <a:t>Non-linear sequences of information (dictionary, encyclopedia, newspaper).</a:t>
            </a:r>
          </a:p>
        </p:txBody>
      </p:sp>
    </p:spTree>
    <p:extLst>
      <p:ext uri="{BB962C8B-B14F-4D97-AF65-F5344CB8AC3E}">
        <p14:creationId xmlns:p14="http://schemas.microsoft.com/office/powerpoint/2010/main" val="326509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CB3E4-F14F-85F1-5512-906067141252}"/>
              </a:ext>
            </a:extLst>
          </p:cNvPr>
          <p:cNvSpPr>
            <a:spLocks noGrp="1"/>
          </p:cNvSpPr>
          <p:nvPr>
            <p:ph type="title"/>
          </p:nvPr>
        </p:nvSpPr>
        <p:spPr/>
        <p:txBody>
          <a:bodyPr/>
          <a:lstStyle/>
          <a:p>
            <a:r>
              <a:rPr lang="en-US" b="1" dirty="0">
                <a:solidFill>
                  <a:srgbClr val="00B0F0"/>
                </a:solidFill>
              </a:rPr>
              <a:t>Hypertext</a:t>
            </a:r>
          </a:p>
        </p:txBody>
      </p:sp>
      <p:sp>
        <p:nvSpPr>
          <p:cNvPr id="3" name="Content Placeholder 2">
            <a:extLst>
              <a:ext uri="{FF2B5EF4-FFF2-40B4-BE49-F238E27FC236}">
                <a16:creationId xmlns:a16="http://schemas.microsoft.com/office/drawing/2014/main" id="{31C1DA71-3D3D-2C30-001A-7E0AD197DE0F}"/>
              </a:ext>
            </a:extLst>
          </p:cNvPr>
          <p:cNvSpPr>
            <a:spLocks noGrp="1"/>
          </p:cNvSpPr>
          <p:nvPr>
            <p:ph idx="1"/>
          </p:nvPr>
        </p:nvSpPr>
        <p:spPr/>
        <p:txBody>
          <a:bodyPr anchor="ctr">
            <a:noAutofit/>
          </a:bodyPr>
          <a:lstStyle/>
          <a:p>
            <a:r>
              <a:rPr lang="en-US" sz="3200" dirty="0"/>
              <a:t>Hypertext are systems to manage collection of information that can be accessed non-sequentially.</a:t>
            </a:r>
          </a:p>
          <a:p>
            <a:r>
              <a:rPr lang="en-US" sz="3200" dirty="0"/>
              <a:t>A reader can skim through sections of a text, freely jumping from one part to another depending on what aspect of the text interests him/her. </a:t>
            </a:r>
          </a:p>
          <a:p>
            <a:r>
              <a:rPr lang="en-US" sz="3200" dirty="0"/>
              <a:t>Thus, in reading with </a:t>
            </a:r>
            <a:r>
              <a:rPr lang="en-US" sz="3200" b="1" dirty="0"/>
              <a:t>hypertext</a:t>
            </a:r>
            <a:r>
              <a:rPr lang="en-US" sz="3200" dirty="0"/>
              <a:t>, you are given </a:t>
            </a:r>
            <a:r>
              <a:rPr lang="en-US" sz="3200" b="1" dirty="0"/>
              <a:t>more flexibility and personalization</a:t>
            </a:r>
            <a:r>
              <a:rPr lang="en-US" sz="3200" dirty="0"/>
              <a:t> because you get to select the order in which you read the text and focus on information that is relevant to your background and interests. Therefore, </a:t>
            </a:r>
            <a:r>
              <a:rPr lang="en-US" sz="3200" b="1" dirty="0"/>
              <a:t>you create your own meaning out of the material.</a:t>
            </a:r>
          </a:p>
        </p:txBody>
      </p:sp>
    </p:spTree>
    <p:extLst>
      <p:ext uri="{BB962C8B-B14F-4D97-AF65-F5344CB8AC3E}">
        <p14:creationId xmlns:p14="http://schemas.microsoft.com/office/powerpoint/2010/main" val="1414586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5246E-2FA5-75E0-3BDB-7349AC78B9DF}"/>
              </a:ext>
            </a:extLst>
          </p:cNvPr>
          <p:cNvSpPr>
            <a:spLocks noGrp="1"/>
          </p:cNvSpPr>
          <p:nvPr>
            <p:ph type="title"/>
          </p:nvPr>
        </p:nvSpPr>
        <p:spPr/>
        <p:txBody>
          <a:bodyPr/>
          <a:lstStyle/>
          <a:p>
            <a:r>
              <a:rPr lang="en-US" b="1" dirty="0">
                <a:solidFill>
                  <a:schemeClr val="accent5">
                    <a:lumMod val="60000"/>
                    <a:lumOff val="40000"/>
                  </a:schemeClr>
                </a:solidFill>
              </a:rPr>
              <a:t>Hypertext Concept</a:t>
            </a:r>
          </a:p>
        </p:txBody>
      </p:sp>
      <p:sp>
        <p:nvSpPr>
          <p:cNvPr id="3" name="Content Placeholder 2">
            <a:extLst>
              <a:ext uri="{FF2B5EF4-FFF2-40B4-BE49-F238E27FC236}">
                <a16:creationId xmlns:a16="http://schemas.microsoft.com/office/drawing/2014/main" id="{09C88E92-A24C-3D19-F63D-F86BC23EEB1C}"/>
              </a:ext>
            </a:extLst>
          </p:cNvPr>
          <p:cNvSpPr>
            <a:spLocks noGrp="1"/>
          </p:cNvSpPr>
          <p:nvPr>
            <p:ph idx="1"/>
          </p:nvPr>
        </p:nvSpPr>
        <p:spPr>
          <a:xfrm>
            <a:off x="838200" y="1825625"/>
            <a:ext cx="5779878" cy="4351338"/>
          </a:xfrm>
        </p:spPr>
        <p:txBody>
          <a:bodyPr>
            <a:noAutofit/>
          </a:bodyPr>
          <a:lstStyle/>
          <a:p>
            <a:pPr marL="0" indent="0">
              <a:buNone/>
            </a:pPr>
            <a:r>
              <a:rPr lang="en-US" sz="3200" b="1" dirty="0"/>
              <a:t>What is hypertext?</a:t>
            </a:r>
          </a:p>
          <a:p>
            <a:r>
              <a:rPr lang="en-US" sz="3200" dirty="0"/>
              <a:t>“Merely and direct connection for a one position in a text to another.” (</a:t>
            </a:r>
            <a:r>
              <a:rPr lang="en-US" sz="3200" dirty="0" err="1"/>
              <a:t>Aarseth</a:t>
            </a:r>
            <a:r>
              <a:rPr lang="en-US" sz="3200" dirty="0"/>
              <a:t>, 1994)</a:t>
            </a:r>
          </a:p>
          <a:p>
            <a:r>
              <a:rPr lang="en-US" sz="3200" dirty="0"/>
              <a:t>“In hypertext, the component of the text by clicking on certain areas, the so-called hyperlinks, that bring to the screen or the segments of text.” (Ryan, 2001)</a:t>
            </a:r>
          </a:p>
        </p:txBody>
      </p:sp>
      <p:pic>
        <p:nvPicPr>
          <p:cNvPr id="4" name="Picture 3">
            <a:extLst>
              <a:ext uri="{FF2B5EF4-FFF2-40B4-BE49-F238E27FC236}">
                <a16:creationId xmlns:a16="http://schemas.microsoft.com/office/drawing/2014/main" id="{503398BF-AB10-A19D-4C73-B8CC6E729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3302" y="1690687"/>
            <a:ext cx="4560498" cy="4486275"/>
          </a:xfrm>
          <a:prstGeom prst="rect">
            <a:avLst/>
          </a:prstGeom>
        </p:spPr>
      </p:pic>
    </p:spTree>
    <p:extLst>
      <p:ext uri="{BB962C8B-B14F-4D97-AF65-F5344CB8AC3E}">
        <p14:creationId xmlns:p14="http://schemas.microsoft.com/office/powerpoint/2010/main" val="302242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F985-2360-14AF-6204-BCE34E01DEB3}"/>
              </a:ext>
            </a:extLst>
          </p:cNvPr>
          <p:cNvSpPr>
            <a:spLocks noGrp="1"/>
          </p:cNvSpPr>
          <p:nvPr>
            <p:ph type="title"/>
          </p:nvPr>
        </p:nvSpPr>
        <p:spPr/>
        <p:txBody>
          <a:bodyPr/>
          <a:lstStyle/>
          <a:p>
            <a:r>
              <a:rPr lang="en-US" b="1" dirty="0">
                <a:solidFill>
                  <a:schemeClr val="accent5">
                    <a:lumMod val="60000"/>
                    <a:lumOff val="40000"/>
                  </a:schemeClr>
                </a:solidFill>
              </a:rPr>
              <a:t>Hypertext Example</a:t>
            </a:r>
          </a:p>
        </p:txBody>
      </p:sp>
      <p:sp>
        <p:nvSpPr>
          <p:cNvPr id="3" name="Content Placeholder 2">
            <a:extLst>
              <a:ext uri="{FF2B5EF4-FFF2-40B4-BE49-F238E27FC236}">
                <a16:creationId xmlns:a16="http://schemas.microsoft.com/office/drawing/2014/main" id="{C02B5ABC-8629-BA1E-FBD0-2C0D393185E7}"/>
              </a:ext>
            </a:extLst>
          </p:cNvPr>
          <p:cNvSpPr>
            <a:spLocks noGrp="1"/>
          </p:cNvSpPr>
          <p:nvPr>
            <p:ph idx="1"/>
          </p:nvPr>
        </p:nvSpPr>
        <p:spPr/>
        <p:txBody>
          <a:bodyPr>
            <a:noAutofit/>
          </a:bodyPr>
          <a:lstStyle/>
          <a:p>
            <a:r>
              <a:rPr lang="en-US" sz="3200" dirty="0"/>
              <a:t>You are doing research about the Philippine eagle. </a:t>
            </a:r>
          </a:p>
          <a:p>
            <a:r>
              <a:rPr lang="en-US" sz="3200" dirty="0"/>
              <a:t>A quick Google search would lead you to a Wikipedia article on it. </a:t>
            </a:r>
          </a:p>
          <a:p>
            <a:r>
              <a:rPr lang="en-US" sz="3200" dirty="0"/>
              <a:t>Information on it would include a picture and a brief, written description. </a:t>
            </a:r>
          </a:p>
          <a:p>
            <a:r>
              <a:rPr lang="en-US" sz="3200" dirty="0"/>
              <a:t>While reading about the Philippine eagle, you will also encounter links to its conversation Status.</a:t>
            </a:r>
          </a:p>
          <a:p>
            <a:r>
              <a:rPr lang="en-US" sz="3200" dirty="0"/>
              <a:t>This may lead you to more information about conservation efforts.</a:t>
            </a:r>
          </a:p>
        </p:txBody>
      </p:sp>
    </p:spTree>
    <p:extLst>
      <p:ext uri="{BB962C8B-B14F-4D97-AF65-F5344CB8AC3E}">
        <p14:creationId xmlns:p14="http://schemas.microsoft.com/office/powerpoint/2010/main" val="36872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F985-2360-14AF-6204-BCE34E01DEB3}"/>
              </a:ext>
            </a:extLst>
          </p:cNvPr>
          <p:cNvSpPr>
            <a:spLocks noGrp="1"/>
          </p:cNvSpPr>
          <p:nvPr>
            <p:ph type="title"/>
          </p:nvPr>
        </p:nvSpPr>
        <p:spPr/>
        <p:txBody>
          <a:bodyPr/>
          <a:lstStyle/>
          <a:p>
            <a:r>
              <a:rPr lang="en-US" b="1" dirty="0">
                <a:solidFill>
                  <a:schemeClr val="accent5">
                    <a:lumMod val="60000"/>
                    <a:lumOff val="40000"/>
                  </a:schemeClr>
                </a:solidFill>
              </a:rPr>
              <a:t>Hypertext Example</a:t>
            </a:r>
          </a:p>
        </p:txBody>
      </p:sp>
      <p:sp>
        <p:nvSpPr>
          <p:cNvPr id="3" name="Content Placeholder 2">
            <a:extLst>
              <a:ext uri="{FF2B5EF4-FFF2-40B4-BE49-F238E27FC236}">
                <a16:creationId xmlns:a16="http://schemas.microsoft.com/office/drawing/2014/main" id="{C02B5ABC-8629-BA1E-FBD0-2C0D393185E7}"/>
              </a:ext>
            </a:extLst>
          </p:cNvPr>
          <p:cNvSpPr>
            <a:spLocks noGrp="1"/>
          </p:cNvSpPr>
          <p:nvPr>
            <p:ph idx="1"/>
          </p:nvPr>
        </p:nvSpPr>
        <p:spPr/>
        <p:txBody>
          <a:bodyPr>
            <a:normAutofit/>
          </a:bodyPr>
          <a:lstStyle/>
          <a:p>
            <a:r>
              <a:rPr lang="en-US" sz="3600" dirty="0"/>
              <a:t>However, if you were interested in the appearance of the Philippine eagle because you wanted to sketch it for your art class, the same page would provide its physical description and even give you links to pictures and videos of the Philippine eagle. </a:t>
            </a:r>
          </a:p>
          <a:p>
            <a:r>
              <a:rPr lang="en-US" sz="3600" dirty="0"/>
              <a:t>Thus, depending on your purpose and interests, the article on the Philippine eagle could lead you to a variety of different, detailed paths.</a:t>
            </a:r>
          </a:p>
        </p:txBody>
      </p:sp>
    </p:spTree>
    <p:extLst>
      <p:ext uri="{BB962C8B-B14F-4D97-AF65-F5344CB8AC3E}">
        <p14:creationId xmlns:p14="http://schemas.microsoft.com/office/powerpoint/2010/main" val="4185398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D6769-44A6-8F22-C714-715EEF775670}"/>
              </a:ext>
            </a:extLst>
          </p:cNvPr>
          <p:cNvSpPr>
            <a:spLocks noGrp="1"/>
          </p:cNvSpPr>
          <p:nvPr>
            <p:ph type="ctrTitle"/>
          </p:nvPr>
        </p:nvSpPr>
        <p:spPr>
          <a:xfrm>
            <a:off x="1524000" y="2235200"/>
            <a:ext cx="9144000" cy="2387600"/>
          </a:xfrm>
        </p:spPr>
        <p:txBody>
          <a:bodyPr anchor="ctr"/>
          <a:lstStyle/>
          <a:p>
            <a:r>
              <a:rPr lang="en-US" b="1" dirty="0"/>
              <a:t>Do you have any questions?</a:t>
            </a:r>
          </a:p>
        </p:txBody>
      </p:sp>
    </p:spTree>
    <p:extLst>
      <p:ext uri="{BB962C8B-B14F-4D97-AF65-F5344CB8AC3E}">
        <p14:creationId xmlns:p14="http://schemas.microsoft.com/office/powerpoint/2010/main" val="224697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xit" presetSubtype="12" fill="hold" grpId="1" nodeType="clickEffect">
                                  <p:stCondLst>
                                    <p:cond delay="0"/>
                                  </p:stCondLst>
                                  <p:childTnLst>
                                    <p:animEffect transition="out" filter="strips(downLeft)">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605ED-C295-EB9B-A6AF-5F7755BCC69A}"/>
              </a:ext>
            </a:extLst>
          </p:cNvPr>
          <p:cNvSpPr>
            <a:spLocks noGrp="1"/>
          </p:cNvSpPr>
          <p:nvPr>
            <p:ph type="title"/>
          </p:nvPr>
        </p:nvSpPr>
        <p:spPr/>
        <p:txBody>
          <a:bodyPr/>
          <a:lstStyle/>
          <a:p>
            <a:r>
              <a:rPr lang="en-US" b="1" dirty="0"/>
              <a:t>Quiz: Rules</a:t>
            </a:r>
          </a:p>
        </p:txBody>
      </p:sp>
      <p:sp>
        <p:nvSpPr>
          <p:cNvPr id="3" name="Content Placeholder 2">
            <a:extLst>
              <a:ext uri="{FF2B5EF4-FFF2-40B4-BE49-F238E27FC236}">
                <a16:creationId xmlns:a16="http://schemas.microsoft.com/office/drawing/2014/main" id="{67377B7F-4076-CCAA-6BCA-BD95EDF8C2AE}"/>
              </a:ext>
            </a:extLst>
          </p:cNvPr>
          <p:cNvSpPr>
            <a:spLocks noGrp="1"/>
          </p:cNvSpPr>
          <p:nvPr>
            <p:ph idx="1"/>
          </p:nvPr>
        </p:nvSpPr>
        <p:spPr/>
        <p:txBody>
          <a:bodyPr>
            <a:noAutofit/>
          </a:bodyPr>
          <a:lstStyle/>
          <a:p>
            <a:pPr marL="514350" indent="-514350">
              <a:buFont typeface="+mj-lt"/>
              <a:buAutoNum type="arabicPeriod"/>
            </a:pPr>
            <a:r>
              <a:rPr lang="en-US" sz="3200" dirty="0"/>
              <a:t>Cheat paper or </a:t>
            </a:r>
            <a:r>
              <a:rPr lang="en-US" sz="3200" i="1" dirty="0" err="1"/>
              <a:t>kodigo</a:t>
            </a:r>
            <a:r>
              <a:rPr lang="en-US" sz="3200" i="1" dirty="0"/>
              <a:t>, </a:t>
            </a:r>
            <a:r>
              <a:rPr lang="en-US" sz="3200" dirty="0"/>
              <a:t>electronic gadgets, and other form of cheating are not allowed. Wired or wireless earphones should be removed.</a:t>
            </a:r>
          </a:p>
          <a:p>
            <a:pPr marL="514350" indent="-514350">
              <a:buFont typeface="+mj-lt"/>
              <a:buAutoNum type="arabicPeriod"/>
            </a:pPr>
            <a:r>
              <a:rPr lang="en-US" sz="3200" dirty="0"/>
              <a:t>Talking to your classmate is strictly prohibited. Keep it zero-noise during the quiz.</a:t>
            </a:r>
          </a:p>
          <a:p>
            <a:pPr marL="514350" indent="-514350">
              <a:buFont typeface="+mj-lt"/>
              <a:buAutoNum type="arabicPeriod"/>
            </a:pPr>
            <a:r>
              <a:rPr lang="en-US" sz="3200" dirty="0"/>
              <a:t>Looking to the paper of your classmate for answer is prohibited.</a:t>
            </a:r>
          </a:p>
          <a:p>
            <a:pPr marL="514350" indent="-514350">
              <a:buFont typeface="+mj-lt"/>
              <a:buAutoNum type="arabicPeriod"/>
            </a:pPr>
            <a:r>
              <a:rPr lang="en-US" sz="3200" dirty="0"/>
              <a:t>If one of these rules are violated, it may be subjected to score deduction.</a:t>
            </a:r>
          </a:p>
        </p:txBody>
      </p:sp>
    </p:spTree>
    <p:extLst>
      <p:ext uri="{BB962C8B-B14F-4D97-AF65-F5344CB8AC3E}">
        <p14:creationId xmlns:p14="http://schemas.microsoft.com/office/powerpoint/2010/main" val="330860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p:tgtEl>
                                          <p:spTgt spid="3">
                                            <p:txEl>
                                              <p:pRg st="0" end="0"/>
                                            </p:txEl>
                                          </p:spTgt>
                                        </p:tgtEl>
                                        <p:attrNameLst>
                                          <p:attrName>ppt_x</p:attrName>
                                        </p:attrNameLst>
                                      </p:cBhvr>
                                      <p:tavLst>
                                        <p:tav tm="0">
                                          <p:val>
                                            <p:strVal val="#ppt_x-#ppt_w*1.125000"/>
                                          </p:val>
                                        </p:tav>
                                        <p:tav tm="100000">
                                          <p:val>
                                            <p:strVal val="#ppt_x"/>
                                          </p:val>
                                        </p:tav>
                                      </p:tavLst>
                                    </p:anim>
                                    <p:animEffect transition="in" filter="wipe(right)">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p:tgtEl>
                                          <p:spTgt spid="3">
                                            <p:txEl>
                                              <p:pRg st="1" end="1"/>
                                            </p:txEl>
                                          </p:spTgt>
                                        </p:tgtEl>
                                        <p:attrNameLst>
                                          <p:attrName>ppt_x</p:attrName>
                                        </p:attrNameLst>
                                      </p:cBhvr>
                                      <p:tavLst>
                                        <p:tav tm="0">
                                          <p:val>
                                            <p:strVal val="#ppt_x-#ppt_w*1.125000"/>
                                          </p:val>
                                        </p:tav>
                                        <p:tav tm="100000">
                                          <p:val>
                                            <p:strVal val="#ppt_x"/>
                                          </p:val>
                                        </p:tav>
                                      </p:tavLst>
                                    </p:anim>
                                    <p:animEffect transition="in" filter="wipe(right)">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p:tgtEl>
                                          <p:spTgt spid="3">
                                            <p:txEl>
                                              <p:pRg st="2" end="2"/>
                                            </p:txEl>
                                          </p:spTgt>
                                        </p:tgtEl>
                                        <p:attrNameLst>
                                          <p:attrName>ppt_x</p:attrName>
                                        </p:attrNameLst>
                                      </p:cBhvr>
                                      <p:tavLst>
                                        <p:tav tm="0">
                                          <p:val>
                                            <p:strVal val="#ppt_x-#ppt_w*1.125000"/>
                                          </p:val>
                                        </p:tav>
                                        <p:tav tm="100000">
                                          <p:val>
                                            <p:strVal val="#ppt_x"/>
                                          </p:val>
                                        </p:tav>
                                      </p:tavLst>
                                    </p:anim>
                                    <p:animEffect transition="in" filter="wipe(right)">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p:tgtEl>
                                          <p:spTgt spid="3">
                                            <p:txEl>
                                              <p:pRg st="3" end="3"/>
                                            </p:txEl>
                                          </p:spTgt>
                                        </p:tgtEl>
                                        <p:attrNameLst>
                                          <p:attrName>ppt_x</p:attrName>
                                        </p:attrNameLst>
                                      </p:cBhvr>
                                      <p:tavLst>
                                        <p:tav tm="0">
                                          <p:val>
                                            <p:strVal val="#ppt_x-#ppt_w*1.125000"/>
                                          </p:val>
                                        </p:tav>
                                        <p:tav tm="100000">
                                          <p:val>
                                            <p:strVal val="#ppt_x"/>
                                          </p:val>
                                        </p:tav>
                                      </p:tavLst>
                                    </p:anim>
                                    <p:animEffect transition="in" filter="wipe(right)">
                                      <p:cBhvr>
                                        <p:cTn id="3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8AD91-08C0-E6DD-6064-400A82F4AB75}"/>
              </a:ext>
            </a:extLst>
          </p:cNvPr>
          <p:cNvSpPr>
            <a:spLocks noGrp="1"/>
          </p:cNvSpPr>
          <p:nvPr>
            <p:ph type="title"/>
          </p:nvPr>
        </p:nvSpPr>
        <p:spPr/>
        <p:txBody>
          <a:bodyPr/>
          <a:lstStyle/>
          <a:p>
            <a:r>
              <a:rPr lang="en-US" b="1" dirty="0"/>
              <a:t>Games: Rules</a:t>
            </a:r>
          </a:p>
        </p:txBody>
      </p:sp>
      <p:sp>
        <p:nvSpPr>
          <p:cNvPr id="3" name="Content Placeholder 2">
            <a:extLst>
              <a:ext uri="{FF2B5EF4-FFF2-40B4-BE49-F238E27FC236}">
                <a16:creationId xmlns:a16="http://schemas.microsoft.com/office/drawing/2014/main" id="{6A6D764C-292D-B3AB-3D79-932D7915594A}"/>
              </a:ext>
            </a:extLst>
          </p:cNvPr>
          <p:cNvSpPr>
            <a:spLocks noGrp="1"/>
          </p:cNvSpPr>
          <p:nvPr>
            <p:ph idx="1"/>
          </p:nvPr>
        </p:nvSpPr>
        <p:spPr/>
        <p:txBody>
          <a:bodyPr>
            <a:noAutofit/>
          </a:bodyPr>
          <a:lstStyle/>
          <a:p>
            <a:pPr marL="514350" indent="-514350">
              <a:buFont typeface="+mj-lt"/>
              <a:buAutoNum type="arabicPeriod"/>
            </a:pPr>
            <a:r>
              <a:rPr lang="en-US" sz="3600" dirty="0"/>
              <a:t>Do not use electronic gadgets for searching.</a:t>
            </a:r>
          </a:p>
          <a:p>
            <a:pPr marL="514350" indent="-514350">
              <a:buFont typeface="+mj-lt"/>
              <a:buAutoNum type="arabicPeriod"/>
            </a:pPr>
            <a:r>
              <a:rPr lang="en-US" sz="3600" dirty="0"/>
              <a:t>Do not answer in chorus, otherwise you are been rejected for answering future questions.</a:t>
            </a:r>
          </a:p>
          <a:p>
            <a:pPr marL="514350" indent="-514350">
              <a:buFont typeface="+mj-lt"/>
              <a:buAutoNum type="arabicPeriod"/>
            </a:pPr>
            <a:r>
              <a:rPr lang="en-US" sz="3600" dirty="0"/>
              <a:t>Raise your hand if you want to answer.</a:t>
            </a:r>
          </a:p>
          <a:p>
            <a:pPr marL="514350" indent="-514350">
              <a:buFont typeface="+mj-lt"/>
              <a:buAutoNum type="arabicPeriod"/>
            </a:pPr>
            <a:r>
              <a:rPr lang="en-US" sz="3600" dirty="0"/>
              <a:t>If you don’t know the answer, we can give the clue but in </a:t>
            </a:r>
            <a:r>
              <a:rPr lang="en-US" sz="3600" dirty="0" err="1"/>
              <a:t>morse</a:t>
            </a:r>
            <a:r>
              <a:rPr lang="en-US" sz="3600" dirty="0"/>
              <a:t> code.</a:t>
            </a:r>
          </a:p>
          <a:p>
            <a:pPr marL="514350" indent="-514350">
              <a:buFont typeface="+mj-lt"/>
              <a:buAutoNum type="arabicPeriod"/>
            </a:pPr>
            <a:r>
              <a:rPr lang="en-US" sz="3600" dirty="0"/>
              <a:t>Rewards can claimed if you answered it correctly. Rewards are depending on the level of the game.</a:t>
            </a:r>
          </a:p>
          <a:p>
            <a:pPr marL="0" indent="0">
              <a:buNone/>
            </a:pPr>
            <a:endParaRPr lang="en-US" sz="3600" dirty="0"/>
          </a:p>
        </p:txBody>
      </p:sp>
    </p:spTree>
    <p:extLst>
      <p:ext uri="{BB962C8B-B14F-4D97-AF65-F5344CB8AC3E}">
        <p14:creationId xmlns:p14="http://schemas.microsoft.com/office/powerpoint/2010/main" val="131885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p:tgtEl>
                                          <p:spTgt spid="3">
                                            <p:txEl>
                                              <p:pRg st="0" end="0"/>
                                            </p:txEl>
                                          </p:spTgt>
                                        </p:tgtEl>
                                        <p:attrNameLst>
                                          <p:attrName>ppt_x</p:attrName>
                                        </p:attrNameLst>
                                      </p:cBhvr>
                                      <p:tavLst>
                                        <p:tav tm="0">
                                          <p:val>
                                            <p:strVal val="#ppt_x-#ppt_w*1.125000"/>
                                          </p:val>
                                        </p:tav>
                                        <p:tav tm="100000">
                                          <p:val>
                                            <p:strVal val="#ppt_x"/>
                                          </p:val>
                                        </p:tav>
                                      </p:tavLst>
                                    </p:anim>
                                    <p:animEffect transition="in" filter="wipe(right)">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p:tgtEl>
                                          <p:spTgt spid="3">
                                            <p:txEl>
                                              <p:pRg st="1" end="1"/>
                                            </p:txEl>
                                          </p:spTgt>
                                        </p:tgtEl>
                                        <p:attrNameLst>
                                          <p:attrName>ppt_x</p:attrName>
                                        </p:attrNameLst>
                                      </p:cBhvr>
                                      <p:tavLst>
                                        <p:tav tm="0">
                                          <p:val>
                                            <p:strVal val="#ppt_x-#ppt_w*1.125000"/>
                                          </p:val>
                                        </p:tav>
                                        <p:tav tm="100000">
                                          <p:val>
                                            <p:strVal val="#ppt_x"/>
                                          </p:val>
                                        </p:tav>
                                      </p:tavLst>
                                    </p:anim>
                                    <p:animEffect transition="in" filter="wipe(right)">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p:tgtEl>
                                          <p:spTgt spid="3">
                                            <p:txEl>
                                              <p:pRg st="2" end="2"/>
                                            </p:txEl>
                                          </p:spTgt>
                                        </p:tgtEl>
                                        <p:attrNameLst>
                                          <p:attrName>ppt_x</p:attrName>
                                        </p:attrNameLst>
                                      </p:cBhvr>
                                      <p:tavLst>
                                        <p:tav tm="0">
                                          <p:val>
                                            <p:strVal val="#ppt_x-#ppt_w*1.125000"/>
                                          </p:val>
                                        </p:tav>
                                        <p:tav tm="100000">
                                          <p:val>
                                            <p:strVal val="#ppt_x"/>
                                          </p:val>
                                        </p:tav>
                                      </p:tavLst>
                                    </p:anim>
                                    <p:animEffect transition="in" filter="wipe(right)">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p:tgtEl>
                                          <p:spTgt spid="3">
                                            <p:txEl>
                                              <p:pRg st="3" end="3"/>
                                            </p:txEl>
                                          </p:spTgt>
                                        </p:tgtEl>
                                        <p:attrNameLst>
                                          <p:attrName>ppt_x</p:attrName>
                                        </p:attrNameLst>
                                      </p:cBhvr>
                                      <p:tavLst>
                                        <p:tav tm="0">
                                          <p:val>
                                            <p:strVal val="#ppt_x-#ppt_w*1.125000"/>
                                          </p:val>
                                        </p:tav>
                                        <p:tav tm="100000">
                                          <p:val>
                                            <p:strVal val="#ppt_x"/>
                                          </p:val>
                                        </p:tav>
                                      </p:tavLst>
                                    </p:anim>
                                    <p:animEffect transition="in" filter="wipe(right)">
                                      <p:cBhvr>
                                        <p:cTn id="31" dur="500"/>
                                        <p:tgtEl>
                                          <p:spTgt spid="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8"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p:tgtEl>
                                          <p:spTgt spid="3">
                                            <p:txEl>
                                              <p:pRg st="4" end="4"/>
                                            </p:txEl>
                                          </p:spTgt>
                                        </p:tgtEl>
                                        <p:attrNameLst>
                                          <p:attrName>ppt_x</p:attrName>
                                        </p:attrNameLst>
                                      </p:cBhvr>
                                      <p:tavLst>
                                        <p:tav tm="0">
                                          <p:val>
                                            <p:strVal val="#ppt_x-#ppt_w*1.125000"/>
                                          </p:val>
                                        </p:tav>
                                        <p:tav tm="100000">
                                          <p:val>
                                            <p:strVal val="#ppt_x"/>
                                          </p:val>
                                        </p:tav>
                                      </p:tavLst>
                                    </p:anim>
                                    <p:animEffect transition="in" filter="wipe(right)">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DC837-85A6-703C-4129-8BF2D39B36B9}"/>
              </a:ext>
            </a:extLst>
          </p:cNvPr>
          <p:cNvSpPr>
            <a:spLocks noGrp="1"/>
          </p:cNvSpPr>
          <p:nvPr>
            <p:ph type="title"/>
          </p:nvPr>
        </p:nvSpPr>
        <p:spPr/>
        <p:txBody>
          <a:bodyPr/>
          <a:lstStyle/>
          <a:p>
            <a:r>
              <a:rPr lang="en-US" b="1" dirty="0"/>
              <a:t>Quiz</a:t>
            </a:r>
          </a:p>
        </p:txBody>
      </p:sp>
      <p:sp>
        <p:nvSpPr>
          <p:cNvPr id="3" name="Content Placeholder 2">
            <a:extLst>
              <a:ext uri="{FF2B5EF4-FFF2-40B4-BE49-F238E27FC236}">
                <a16:creationId xmlns:a16="http://schemas.microsoft.com/office/drawing/2014/main" id="{5B3D9894-DC11-1856-4ECD-9760A0E40F33}"/>
              </a:ext>
            </a:extLst>
          </p:cNvPr>
          <p:cNvSpPr>
            <a:spLocks noGrp="1"/>
          </p:cNvSpPr>
          <p:nvPr>
            <p:ph idx="1"/>
          </p:nvPr>
        </p:nvSpPr>
        <p:spPr/>
        <p:txBody>
          <a:bodyPr>
            <a:normAutofit fontScale="92500" lnSpcReduction="10000"/>
          </a:bodyPr>
          <a:lstStyle/>
          <a:p>
            <a:pPr marL="0" indent="0">
              <a:buNone/>
            </a:pPr>
            <a:r>
              <a:rPr lang="en-US" sz="7200" b="1" dirty="0"/>
              <a:t>IDENTIFICATION</a:t>
            </a:r>
          </a:p>
          <a:p>
            <a:pPr marL="0" indent="0">
              <a:buNone/>
            </a:pPr>
            <a:r>
              <a:rPr lang="en-US" sz="7200" dirty="0"/>
              <a:t>Write the </a:t>
            </a:r>
            <a:r>
              <a:rPr lang="en-US" sz="7200" b="1" dirty="0"/>
              <a:t>correct</a:t>
            </a:r>
            <a:r>
              <a:rPr lang="en-US" sz="7200" dirty="0"/>
              <a:t> word. Wrong answer and spelling will be deducted from the score.</a:t>
            </a:r>
          </a:p>
        </p:txBody>
      </p:sp>
    </p:spTree>
    <p:extLst>
      <p:ext uri="{BB962C8B-B14F-4D97-AF65-F5344CB8AC3E}">
        <p14:creationId xmlns:p14="http://schemas.microsoft.com/office/powerpoint/2010/main" val="1110123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43809-0223-6C61-3920-27FF5A44AC38}"/>
              </a:ext>
            </a:extLst>
          </p:cNvPr>
          <p:cNvSpPr>
            <a:spLocks noGrp="1"/>
          </p:cNvSpPr>
          <p:nvPr>
            <p:ph type="title"/>
          </p:nvPr>
        </p:nvSpPr>
        <p:spPr/>
        <p:txBody>
          <a:bodyPr/>
          <a:lstStyle/>
          <a:p>
            <a:r>
              <a:rPr lang="en-US" b="1" dirty="0"/>
              <a:t>Quiz</a:t>
            </a:r>
          </a:p>
        </p:txBody>
      </p:sp>
      <p:sp>
        <p:nvSpPr>
          <p:cNvPr id="3" name="Content Placeholder 2">
            <a:extLst>
              <a:ext uri="{FF2B5EF4-FFF2-40B4-BE49-F238E27FC236}">
                <a16:creationId xmlns:a16="http://schemas.microsoft.com/office/drawing/2014/main" id="{C6E4131C-DD41-6DD4-FC49-FE57D4012D8A}"/>
              </a:ext>
            </a:extLst>
          </p:cNvPr>
          <p:cNvSpPr>
            <a:spLocks noGrp="1"/>
          </p:cNvSpPr>
          <p:nvPr>
            <p:ph idx="1"/>
          </p:nvPr>
        </p:nvSpPr>
        <p:spPr/>
        <p:txBody>
          <a:bodyPr anchor="ctr">
            <a:noAutofit/>
          </a:bodyPr>
          <a:lstStyle/>
          <a:p>
            <a:pPr marL="514350" indent="-514350">
              <a:buFont typeface="+mj-lt"/>
              <a:buAutoNum type="arabicPeriod"/>
            </a:pPr>
            <a:r>
              <a:rPr lang="en-US" sz="3600" dirty="0"/>
              <a:t>Who invented hypertext?</a:t>
            </a:r>
          </a:p>
          <a:p>
            <a:pPr marL="514350" indent="-514350">
              <a:buFont typeface="+mj-lt"/>
              <a:buAutoNum type="arabicPeriod"/>
            </a:pPr>
            <a:r>
              <a:rPr lang="en-US" sz="3600" dirty="0"/>
              <a:t>Is the modelling of a text’s meaning by another text.</a:t>
            </a:r>
          </a:p>
          <a:p>
            <a:pPr marL="514350" indent="-514350">
              <a:buFont typeface="+mj-lt"/>
              <a:buAutoNum type="arabicPeriod"/>
            </a:pPr>
            <a:r>
              <a:rPr lang="en-US" sz="3600" dirty="0"/>
              <a:t>Is a nonlinear way of showing information.</a:t>
            </a:r>
          </a:p>
          <a:p>
            <a:pPr marL="514350" indent="-514350">
              <a:buFont typeface="+mj-lt"/>
              <a:buAutoNum type="arabicPeriod"/>
            </a:pPr>
            <a:r>
              <a:rPr lang="en-US" sz="3600" dirty="0"/>
              <a:t>Who said this? “Merely and direct connection for a one position in a text to another”</a:t>
            </a:r>
          </a:p>
          <a:p>
            <a:pPr marL="514350" indent="-514350">
              <a:buFont typeface="+mj-lt"/>
              <a:buAutoNum type="arabicPeriod"/>
            </a:pPr>
            <a:r>
              <a:rPr lang="en-US" sz="3600" dirty="0"/>
              <a:t>All of the attributes that distinguish the communicative content under analysis as an object of study is called?</a:t>
            </a:r>
          </a:p>
          <a:p>
            <a:pPr marL="514350" indent="-514350">
              <a:buFont typeface="+mj-lt"/>
              <a:buAutoNum type="arabicPeriod"/>
            </a:pPr>
            <a:endParaRPr lang="en-US" sz="3600" dirty="0"/>
          </a:p>
        </p:txBody>
      </p:sp>
    </p:spTree>
    <p:extLst>
      <p:ext uri="{BB962C8B-B14F-4D97-AF65-F5344CB8AC3E}">
        <p14:creationId xmlns:p14="http://schemas.microsoft.com/office/powerpoint/2010/main" val="3736769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ppt_x</p:attrName>
                                        </p:attrNameLst>
                                      </p:cBhvr>
                                      <p:tavLst>
                                        <p:tav tm="0">
                                          <p:val>
                                            <p:strVal val="#ppt_x-#ppt_w*1.125000"/>
                                          </p:val>
                                        </p:tav>
                                        <p:tav tm="100000">
                                          <p:val>
                                            <p:strVal val="#ppt_x"/>
                                          </p:val>
                                        </p:tav>
                                      </p:tavLst>
                                    </p:anim>
                                    <p:animEffect transition="in" filter="wipe(right)">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ppt_x</p:attrName>
                                        </p:attrNameLst>
                                      </p:cBhvr>
                                      <p:tavLst>
                                        <p:tav tm="0">
                                          <p:val>
                                            <p:strVal val="#ppt_x-#ppt_w*1.125000"/>
                                          </p:val>
                                        </p:tav>
                                        <p:tav tm="100000">
                                          <p:val>
                                            <p:strVal val="#ppt_x"/>
                                          </p:val>
                                        </p:tav>
                                      </p:tavLst>
                                    </p:anim>
                                    <p:animEffect transition="in" filter="wipe(right)">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ppt_x</p:attrName>
                                        </p:attrNameLst>
                                      </p:cBhvr>
                                      <p:tavLst>
                                        <p:tav tm="0">
                                          <p:val>
                                            <p:strVal val="#ppt_x-#ppt_w*1.125000"/>
                                          </p:val>
                                        </p:tav>
                                        <p:tav tm="100000">
                                          <p:val>
                                            <p:strVal val="#ppt_x"/>
                                          </p:val>
                                        </p:tav>
                                      </p:tavLst>
                                    </p:anim>
                                    <p:animEffect transition="in" filter="wipe(right)">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ppt_x</p:attrName>
                                        </p:attrNameLst>
                                      </p:cBhvr>
                                      <p:tavLst>
                                        <p:tav tm="0">
                                          <p:val>
                                            <p:strVal val="#ppt_x-#ppt_w*1.125000"/>
                                          </p:val>
                                        </p:tav>
                                        <p:tav tm="100000">
                                          <p:val>
                                            <p:strVal val="#ppt_x"/>
                                          </p:val>
                                        </p:tav>
                                      </p:tavLst>
                                    </p:anim>
                                    <p:animEffect transition="in" filter="wipe(right)">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DC837-85A6-703C-4129-8BF2D39B36B9}"/>
              </a:ext>
            </a:extLst>
          </p:cNvPr>
          <p:cNvSpPr>
            <a:spLocks noGrp="1"/>
          </p:cNvSpPr>
          <p:nvPr>
            <p:ph type="title"/>
          </p:nvPr>
        </p:nvSpPr>
        <p:spPr/>
        <p:txBody>
          <a:bodyPr/>
          <a:lstStyle/>
          <a:p>
            <a:r>
              <a:rPr lang="en-US" b="1" dirty="0"/>
              <a:t>Quiz</a:t>
            </a:r>
          </a:p>
        </p:txBody>
      </p:sp>
      <p:sp>
        <p:nvSpPr>
          <p:cNvPr id="3" name="Content Placeholder 2">
            <a:extLst>
              <a:ext uri="{FF2B5EF4-FFF2-40B4-BE49-F238E27FC236}">
                <a16:creationId xmlns:a16="http://schemas.microsoft.com/office/drawing/2014/main" id="{5B3D9894-DC11-1856-4ECD-9760A0E40F33}"/>
              </a:ext>
            </a:extLst>
          </p:cNvPr>
          <p:cNvSpPr>
            <a:spLocks noGrp="1"/>
          </p:cNvSpPr>
          <p:nvPr>
            <p:ph idx="1"/>
          </p:nvPr>
        </p:nvSpPr>
        <p:spPr/>
        <p:txBody>
          <a:bodyPr>
            <a:normAutofit fontScale="92500" lnSpcReduction="10000"/>
          </a:bodyPr>
          <a:lstStyle/>
          <a:p>
            <a:pPr marL="0" indent="0">
              <a:buNone/>
            </a:pPr>
            <a:r>
              <a:rPr lang="en-US" sz="7200" dirty="0"/>
              <a:t>DIRECTIONS: Write </a:t>
            </a:r>
            <a:r>
              <a:rPr lang="en-US" sz="7200" b="1" u="sng" dirty="0"/>
              <a:t>HYPERTEXT</a:t>
            </a:r>
            <a:r>
              <a:rPr lang="en-US" sz="7200" dirty="0"/>
              <a:t> or </a:t>
            </a:r>
            <a:r>
              <a:rPr lang="en-US" sz="7200" b="1" u="sng" dirty="0"/>
              <a:t>INTERTEXT. </a:t>
            </a:r>
            <a:r>
              <a:rPr lang="en-US" sz="7200" dirty="0"/>
              <a:t>Spell it correctly, otherwise it will be deducted from the score. </a:t>
            </a:r>
          </a:p>
        </p:txBody>
      </p:sp>
    </p:spTree>
    <p:extLst>
      <p:ext uri="{BB962C8B-B14F-4D97-AF65-F5344CB8AC3E}">
        <p14:creationId xmlns:p14="http://schemas.microsoft.com/office/powerpoint/2010/main" val="3312284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7F7E2-3EFC-8DB0-4EA7-69D47D87F1D1}"/>
              </a:ext>
            </a:extLst>
          </p:cNvPr>
          <p:cNvSpPr>
            <a:spLocks noGrp="1"/>
          </p:cNvSpPr>
          <p:nvPr>
            <p:ph type="title"/>
          </p:nvPr>
        </p:nvSpPr>
        <p:spPr/>
        <p:txBody>
          <a:bodyPr/>
          <a:lstStyle/>
          <a:p>
            <a:r>
              <a:rPr lang="en-US" b="1" dirty="0"/>
              <a:t>Quiz</a:t>
            </a:r>
          </a:p>
        </p:txBody>
      </p:sp>
      <p:sp>
        <p:nvSpPr>
          <p:cNvPr id="3" name="Content Placeholder 2">
            <a:extLst>
              <a:ext uri="{FF2B5EF4-FFF2-40B4-BE49-F238E27FC236}">
                <a16:creationId xmlns:a16="http://schemas.microsoft.com/office/drawing/2014/main" id="{11A948E3-9315-5921-50F5-1045EFA94F3D}"/>
              </a:ext>
            </a:extLst>
          </p:cNvPr>
          <p:cNvSpPr>
            <a:spLocks noGrp="1"/>
          </p:cNvSpPr>
          <p:nvPr>
            <p:ph idx="1"/>
          </p:nvPr>
        </p:nvSpPr>
        <p:spPr/>
        <p:txBody>
          <a:bodyPr anchor="t">
            <a:noAutofit/>
          </a:bodyPr>
          <a:lstStyle/>
          <a:p>
            <a:pPr marL="0" indent="0">
              <a:buNone/>
            </a:pPr>
            <a:r>
              <a:rPr lang="en-US" dirty="0"/>
              <a:t>6. </a:t>
            </a:r>
            <a:r>
              <a:rPr lang="en-US" u="sng" dirty="0"/>
              <a:t>EXPO</a:t>
            </a:r>
            <a:r>
              <a:rPr lang="en-US" dirty="0"/>
              <a:t> - This site includes numerous on-line "tours” of history and society, including the </a:t>
            </a:r>
            <a:r>
              <a:rPr lang="en-US" u="sng" dirty="0"/>
              <a:t>Dead Sea Scrolls</a:t>
            </a:r>
            <a:r>
              <a:rPr lang="en-US" dirty="0"/>
              <a:t> and the </a:t>
            </a:r>
            <a:r>
              <a:rPr lang="en-US" u="sng" dirty="0"/>
              <a:t>Vatican</a:t>
            </a:r>
            <a:r>
              <a:rPr lang="en-US" dirty="0"/>
              <a:t>.</a:t>
            </a:r>
          </a:p>
          <a:p>
            <a:pPr marL="0" indent="0">
              <a:buNone/>
            </a:pPr>
            <a:r>
              <a:rPr lang="en-US" dirty="0"/>
              <a:t>7. He’s asking her to the prom. It’s like a happy version of Romeo and Juliet.</a:t>
            </a:r>
          </a:p>
          <a:p>
            <a:pPr marL="0" indent="0">
              <a:buNone/>
            </a:pPr>
            <a:r>
              <a:rPr lang="en-US" dirty="0"/>
              <a:t>8. </a:t>
            </a:r>
            <a:r>
              <a:rPr lang="en-US" u="sng" dirty="0"/>
              <a:t>Shakespeare On-Line</a:t>
            </a:r>
            <a:r>
              <a:rPr lang="en-US" dirty="0"/>
              <a:t> - Every play the Bard ever wrote, interlinked with commentary throughout the site.</a:t>
            </a:r>
          </a:p>
          <a:p>
            <a:pPr marL="0" indent="0">
              <a:buNone/>
            </a:pPr>
            <a:r>
              <a:rPr lang="en-US" dirty="0"/>
              <a:t>9. It’s hard being an adult! Peter Pan had the right idea.</a:t>
            </a:r>
          </a:p>
          <a:p>
            <a:pPr marL="0" indent="0">
              <a:buNone/>
            </a:pPr>
            <a:r>
              <a:rPr lang="en-US" dirty="0"/>
              <a:t>10. He was lying so obviously, you could almost see his nose growing.</a:t>
            </a:r>
          </a:p>
        </p:txBody>
      </p:sp>
    </p:spTree>
    <p:extLst>
      <p:ext uri="{BB962C8B-B14F-4D97-AF65-F5344CB8AC3E}">
        <p14:creationId xmlns:p14="http://schemas.microsoft.com/office/powerpoint/2010/main" val="1333389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ppt_x</p:attrName>
                                        </p:attrNameLst>
                                      </p:cBhvr>
                                      <p:tavLst>
                                        <p:tav tm="0">
                                          <p:val>
                                            <p:strVal val="#ppt_x-#ppt_w*1.125000"/>
                                          </p:val>
                                        </p:tav>
                                        <p:tav tm="100000">
                                          <p:val>
                                            <p:strVal val="#ppt_x"/>
                                          </p:val>
                                        </p:tav>
                                      </p:tavLst>
                                    </p:anim>
                                    <p:animEffect transition="in" filter="wipe(right)">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ppt_x</p:attrName>
                                        </p:attrNameLst>
                                      </p:cBhvr>
                                      <p:tavLst>
                                        <p:tav tm="0">
                                          <p:val>
                                            <p:strVal val="#ppt_x-#ppt_w*1.125000"/>
                                          </p:val>
                                        </p:tav>
                                        <p:tav tm="100000">
                                          <p:val>
                                            <p:strVal val="#ppt_x"/>
                                          </p:val>
                                        </p:tav>
                                      </p:tavLst>
                                    </p:anim>
                                    <p:animEffect transition="in" filter="wipe(right)">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ppt_x</p:attrName>
                                        </p:attrNameLst>
                                      </p:cBhvr>
                                      <p:tavLst>
                                        <p:tav tm="0">
                                          <p:val>
                                            <p:strVal val="#ppt_x-#ppt_w*1.125000"/>
                                          </p:val>
                                        </p:tav>
                                        <p:tav tm="100000">
                                          <p:val>
                                            <p:strVal val="#ppt_x"/>
                                          </p:val>
                                        </p:tav>
                                      </p:tavLst>
                                    </p:anim>
                                    <p:animEffect transition="in" filter="wipe(right)">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ppt_x</p:attrName>
                                        </p:attrNameLst>
                                      </p:cBhvr>
                                      <p:tavLst>
                                        <p:tav tm="0">
                                          <p:val>
                                            <p:strVal val="#ppt_x-#ppt_w*1.125000"/>
                                          </p:val>
                                        </p:tav>
                                        <p:tav tm="100000">
                                          <p:val>
                                            <p:strVal val="#ppt_x"/>
                                          </p:val>
                                        </p:tav>
                                      </p:tavLst>
                                    </p:anim>
                                    <p:animEffect transition="in" filter="wipe(right)">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124B-13CE-555C-2330-51F7E25FDF73}"/>
              </a:ext>
            </a:extLst>
          </p:cNvPr>
          <p:cNvSpPr>
            <a:spLocks noGrp="1"/>
          </p:cNvSpPr>
          <p:nvPr>
            <p:ph type="title"/>
          </p:nvPr>
        </p:nvSpPr>
        <p:spPr/>
        <p:txBody>
          <a:bodyPr/>
          <a:lstStyle/>
          <a:p>
            <a:r>
              <a:rPr lang="en-US" b="1" dirty="0"/>
              <a:t>Quiz</a:t>
            </a:r>
          </a:p>
        </p:txBody>
      </p:sp>
      <p:sp>
        <p:nvSpPr>
          <p:cNvPr id="3" name="Content Placeholder 2">
            <a:extLst>
              <a:ext uri="{FF2B5EF4-FFF2-40B4-BE49-F238E27FC236}">
                <a16:creationId xmlns:a16="http://schemas.microsoft.com/office/drawing/2014/main" id="{13742047-40A6-DC09-4045-7A355862D213}"/>
              </a:ext>
            </a:extLst>
          </p:cNvPr>
          <p:cNvSpPr>
            <a:spLocks noGrp="1"/>
          </p:cNvSpPr>
          <p:nvPr>
            <p:ph idx="1"/>
          </p:nvPr>
        </p:nvSpPr>
        <p:spPr/>
        <p:txBody>
          <a:bodyPr>
            <a:normAutofit/>
          </a:bodyPr>
          <a:lstStyle/>
          <a:p>
            <a:pPr marL="0" indent="0">
              <a:buNone/>
            </a:pPr>
            <a:r>
              <a:rPr lang="en-US" dirty="0"/>
              <a:t>11. </a:t>
            </a:r>
            <a:r>
              <a:rPr lang="en-US" u="sng" dirty="0"/>
              <a:t>Dissect a Frog!</a:t>
            </a:r>
            <a:r>
              <a:rPr lang="en-US" dirty="0"/>
              <a:t> - UVA’s Curry School of Education maintains this innovative multimedia science experiment. If your Web browser has a form submission capability, there’s also another great </a:t>
            </a:r>
            <a:r>
              <a:rPr lang="en-US" u="sng" dirty="0"/>
              <a:t>frog dissection</a:t>
            </a:r>
            <a:r>
              <a:rPr lang="en-US" dirty="0"/>
              <a:t> located at the Lawrence Berkeley Laboratory.</a:t>
            </a:r>
          </a:p>
          <a:p>
            <a:pPr marL="0" indent="0">
              <a:buNone/>
            </a:pPr>
            <a:r>
              <a:rPr lang="en-US" dirty="0"/>
              <a:t>12. CS Lewis’ The Chronicle of Narnia: The Lion, the Witch, and the Wardrobe. It alludes to the Bible, and some of the parts parallel some scenes in the Bible (such as Edmund’s betrayal and Aslan’s sacrifice vis-à-vis Judas’ betrayal and the crucifixion of Jesus).</a:t>
            </a:r>
          </a:p>
          <a:p>
            <a:pPr marL="0" indent="0">
              <a:buNone/>
            </a:pPr>
            <a:r>
              <a:rPr lang="en-US" dirty="0"/>
              <a:t>13. </a:t>
            </a:r>
            <a:r>
              <a:rPr lang="en-US" u="sng" dirty="0"/>
              <a:t>The Exploratorium</a:t>
            </a:r>
            <a:r>
              <a:rPr lang="en-US" dirty="0"/>
              <a:t> - San Francisco’s famous interactive museum has an excellent on-line site as well. </a:t>
            </a:r>
          </a:p>
        </p:txBody>
      </p:sp>
    </p:spTree>
    <p:extLst>
      <p:ext uri="{BB962C8B-B14F-4D97-AF65-F5344CB8AC3E}">
        <p14:creationId xmlns:p14="http://schemas.microsoft.com/office/powerpoint/2010/main" val="175144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ppt_x</p:attrName>
                                        </p:attrNameLst>
                                      </p:cBhvr>
                                      <p:tavLst>
                                        <p:tav tm="0">
                                          <p:val>
                                            <p:strVal val="#ppt_x-#ppt_w*1.125000"/>
                                          </p:val>
                                        </p:tav>
                                        <p:tav tm="100000">
                                          <p:val>
                                            <p:strVal val="#ppt_x"/>
                                          </p:val>
                                        </p:tav>
                                      </p:tavLst>
                                    </p:anim>
                                    <p:animEffect transition="in" filter="wipe(right)">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ppt_x</p:attrName>
                                        </p:attrNameLst>
                                      </p:cBhvr>
                                      <p:tavLst>
                                        <p:tav tm="0">
                                          <p:val>
                                            <p:strVal val="#ppt_x-#ppt_w*1.125000"/>
                                          </p:val>
                                        </p:tav>
                                        <p:tav tm="100000">
                                          <p:val>
                                            <p:strVal val="#ppt_x"/>
                                          </p:val>
                                        </p:tav>
                                      </p:tavLst>
                                    </p:anim>
                                    <p:animEffect transition="in" filter="wipe(right)">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55D67-560B-2C55-9F55-304D16F4BDF5}"/>
              </a:ext>
            </a:extLst>
          </p:cNvPr>
          <p:cNvSpPr>
            <a:spLocks noGrp="1"/>
          </p:cNvSpPr>
          <p:nvPr>
            <p:ph type="title"/>
          </p:nvPr>
        </p:nvSpPr>
        <p:spPr/>
        <p:txBody>
          <a:bodyPr/>
          <a:lstStyle/>
          <a:p>
            <a:r>
              <a:rPr lang="en-US" b="1" dirty="0"/>
              <a:t>Quiz</a:t>
            </a:r>
          </a:p>
        </p:txBody>
      </p:sp>
      <p:sp>
        <p:nvSpPr>
          <p:cNvPr id="3" name="Content Placeholder 2">
            <a:extLst>
              <a:ext uri="{FF2B5EF4-FFF2-40B4-BE49-F238E27FC236}">
                <a16:creationId xmlns:a16="http://schemas.microsoft.com/office/drawing/2014/main" id="{ABC95BE7-4346-9BC8-723F-B7DBCAF18745}"/>
              </a:ext>
            </a:extLst>
          </p:cNvPr>
          <p:cNvSpPr>
            <a:spLocks noGrp="1"/>
          </p:cNvSpPr>
          <p:nvPr>
            <p:ph idx="1"/>
          </p:nvPr>
        </p:nvSpPr>
        <p:spPr/>
        <p:txBody>
          <a:bodyPr>
            <a:normAutofit/>
          </a:bodyPr>
          <a:lstStyle/>
          <a:p>
            <a:pPr marL="0" indent="0">
              <a:buNone/>
            </a:pPr>
            <a:r>
              <a:rPr lang="en-US" sz="3600" dirty="0"/>
              <a:t>14. Taylor Swift – “Love story” music video. The lyrics of this song talk about Romeo and Juliet. This video is made to look like a </a:t>
            </a:r>
            <a:r>
              <a:rPr lang="en-US" sz="3600" dirty="0" err="1"/>
              <a:t>modemized</a:t>
            </a:r>
            <a:r>
              <a:rPr lang="en-US" sz="3600" dirty="0"/>
              <a:t> version of the story, relating more to the lyrics of the song.</a:t>
            </a:r>
          </a:p>
          <a:p>
            <a:pPr marL="0" indent="0">
              <a:buNone/>
            </a:pPr>
            <a:r>
              <a:rPr lang="en-US" sz="3600" dirty="0"/>
              <a:t>15. </a:t>
            </a:r>
            <a:r>
              <a:rPr lang="en-US" sz="3600" u="sng" dirty="0"/>
              <a:t>Le </a:t>
            </a:r>
            <a:r>
              <a:rPr lang="en-US" sz="3600" u="sng" dirty="0" err="1"/>
              <a:t>WebLouvre</a:t>
            </a:r>
            <a:r>
              <a:rPr lang="en-US" sz="3600" dirty="0"/>
              <a:t> – An Online tour of some of the most famous art exhibits in Paris.</a:t>
            </a:r>
          </a:p>
        </p:txBody>
      </p:sp>
    </p:spTree>
    <p:extLst>
      <p:ext uri="{BB962C8B-B14F-4D97-AF65-F5344CB8AC3E}">
        <p14:creationId xmlns:p14="http://schemas.microsoft.com/office/powerpoint/2010/main" val="4158511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ppt_x</p:attrName>
                                        </p:attrNameLst>
                                      </p:cBhvr>
                                      <p:tavLst>
                                        <p:tav tm="0">
                                          <p:val>
                                            <p:strVal val="#ppt_x-#ppt_w*1.125000"/>
                                          </p:val>
                                        </p:tav>
                                        <p:tav tm="100000">
                                          <p:val>
                                            <p:strVal val="#ppt_x"/>
                                          </p:val>
                                        </p:tav>
                                      </p:tavLst>
                                    </p:anim>
                                    <p:animEffect transition="in" filter="wipe(right)">
                                      <p:cBhvr>
                                        <p:cTn id="1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34B08-8E18-7E41-22A3-43E473D6D36F}"/>
              </a:ext>
            </a:extLst>
          </p:cNvPr>
          <p:cNvSpPr>
            <a:spLocks noGrp="1"/>
          </p:cNvSpPr>
          <p:nvPr>
            <p:ph type="title"/>
          </p:nvPr>
        </p:nvSpPr>
        <p:spPr/>
        <p:txBody>
          <a:bodyPr>
            <a:normAutofit/>
          </a:bodyPr>
          <a:lstStyle/>
          <a:p>
            <a:pPr algn="ctr"/>
            <a:r>
              <a:rPr lang="en-US" sz="6000" b="1" dirty="0"/>
              <a:t>Thank you for participating!</a:t>
            </a:r>
          </a:p>
        </p:txBody>
      </p:sp>
      <p:sp>
        <p:nvSpPr>
          <p:cNvPr id="3" name="Content Placeholder 2">
            <a:extLst>
              <a:ext uri="{FF2B5EF4-FFF2-40B4-BE49-F238E27FC236}">
                <a16:creationId xmlns:a16="http://schemas.microsoft.com/office/drawing/2014/main" id="{BBF6238A-7BC2-BB25-8D85-0B85FFA825B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84698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31129-FA24-FB7F-0D31-558F10565726}"/>
              </a:ext>
            </a:extLst>
          </p:cNvPr>
          <p:cNvSpPr>
            <a:spLocks noGrp="1"/>
          </p:cNvSpPr>
          <p:nvPr>
            <p:ph type="title"/>
          </p:nvPr>
        </p:nvSpPr>
        <p:spPr/>
        <p:txBody>
          <a:bodyPr/>
          <a:lstStyle/>
          <a:p>
            <a:r>
              <a:rPr lang="en-US" b="1" dirty="0"/>
              <a:t>Games                             Level: </a:t>
            </a:r>
            <a:r>
              <a:rPr lang="en-US" b="1" dirty="0">
                <a:solidFill>
                  <a:srgbClr val="92D050"/>
                </a:solidFill>
              </a:rPr>
              <a:t>I</a:t>
            </a:r>
            <a:endParaRPr lang="en-US" b="1" dirty="0"/>
          </a:p>
        </p:txBody>
      </p:sp>
      <p:sp>
        <p:nvSpPr>
          <p:cNvPr id="3" name="Content Placeholder 2">
            <a:extLst>
              <a:ext uri="{FF2B5EF4-FFF2-40B4-BE49-F238E27FC236}">
                <a16:creationId xmlns:a16="http://schemas.microsoft.com/office/drawing/2014/main" id="{C65E32E9-8FD0-E2AA-BBAE-B408E804FA9F}"/>
              </a:ext>
            </a:extLst>
          </p:cNvPr>
          <p:cNvSpPr>
            <a:spLocks noGrp="1"/>
          </p:cNvSpPr>
          <p:nvPr>
            <p:ph idx="1"/>
          </p:nvPr>
        </p:nvSpPr>
        <p:spPr/>
        <p:txBody>
          <a:bodyPr>
            <a:normAutofit/>
          </a:bodyPr>
          <a:lstStyle/>
          <a:p>
            <a:pPr marL="0" indent="0">
              <a:buNone/>
            </a:pPr>
            <a:r>
              <a:rPr lang="en-US" sz="5400" dirty="0"/>
              <a:t>The part of a book where the lists of definitions for technical, advanced, or confusing words.</a:t>
            </a:r>
          </a:p>
          <a:p>
            <a:pPr marL="0" indent="0">
              <a:buNone/>
            </a:pPr>
            <a:endParaRPr lang="en-US" sz="5400" b="1" dirty="0">
              <a:solidFill>
                <a:srgbClr val="FF0000"/>
              </a:solidFill>
            </a:endParaRPr>
          </a:p>
          <a:p>
            <a:pPr marL="0" indent="0">
              <a:buNone/>
            </a:pPr>
            <a:r>
              <a:rPr lang="en-US" sz="5400" b="1" dirty="0">
                <a:solidFill>
                  <a:srgbClr val="FF0000"/>
                </a:solidFill>
              </a:rPr>
              <a:t>GLOSSARY</a:t>
            </a:r>
          </a:p>
          <a:p>
            <a:pPr marL="0" indent="0">
              <a:buNone/>
            </a:pPr>
            <a:endParaRPr lang="en-US" sz="5400" b="1" dirty="0"/>
          </a:p>
        </p:txBody>
      </p:sp>
    </p:spTree>
    <p:extLst>
      <p:ext uri="{BB962C8B-B14F-4D97-AF65-F5344CB8AC3E}">
        <p14:creationId xmlns:p14="http://schemas.microsoft.com/office/powerpoint/2010/main" val="269895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0FA94-52B5-FB17-4F2B-3FBB3ABCF1DE}"/>
              </a:ext>
            </a:extLst>
          </p:cNvPr>
          <p:cNvSpPr>
            <a:spLocks noGrp="1"/>
          </p:cNvSpPr>
          <p:nvPr>
            <p:ph type="title"/>
          </p:nvPr>
        </p:nvSpPr>
        <p:spPr/>
        <p:txBody>
          <a:bodyPr/>
          <a:lstStyle/>
          <a:p>
            <a:r>
              <a:rPr lang="en-US" b="1" dirty="0"/>
              <a:t>Games                             Level: </a:t>
            </a:r>
            <a:r>
              <a:rPr lang="en-US" b="1" dirty="0">
                <a:solidFill>
                  <a:srgbClr val="92D050"/>
                </a:solidFill>
              </a:rPr>
              <a:t>I</a:t>
            </a:r>
            <a:r>
              <a:rPr lang="en-US" b="1" dirty="0">
                <a:solidFill>
                  <a:srgbClr val="FFFF00"/>
                </a:solidFill>
              </a:rPr>
              <a:t>I</a:t>
            </a:r>
            <a:endParaRPr lang="en-US" b="1" dirty="0"/>
          </a:p>
        </p:txBody>
      </p:sp>
      <p:sp>
        <p:nvSpPr>
          <p:cNvPr id="3" name="Content Placeholder 2">
            <a:extLst>
              <a:ext uri="{FF2B5EF4-FFF2-40B4-BE49-F238E27FC236}">
                <a16:creationId xmlns:a16="http://schemas.microsoft.com/office/drawing/2014/main" id="{6152BB21-DBB5-38E1-51C9-D0219EC46869}"/>
              </a:ext>
            </a:extLst>
          </p:cNvPr>
          <p:cNvSpPr>
            <a:spLocks noGrp="1"/>
          </p:cNvSpPr>
          <p:nvPr>
            <p:ph idx="1"/>
          </p:nvPr>
        </p:nvSpPr>
        <p:spPr/>
        <p:txBody>
          <a:bodyPr>
            <a:normAutofit/>
          </a:bodyPr>
          <a:lstStyle/>
          <a:p>
            <a:pPr marL="0" indent="0">
              <a:buNone/>
            </a:pPr>
            <a:r>
              <a:rPr lang="en-US" sz="5400" dirty="0"/>
              <a:t>Fill the missing word correctly:</a:t>
            </a:r>
          </a:p>
          <a:p>
            <a:pPr marL="0" indent="0">
              <a:buNone/>
            </a:pPr>
            <a:r>
              <a:rPr lang="en-US" sz="5400" dirty="0"/>
              <a:t>The ABM11C students ________ struggling with their </a:t>
            </a:r>
            <a:r>
              <a:rPr lang="en-US" sz="5400" dirty="0" err="1"/>
              <a:t>schoolworks</a:t>
            </a:r>
            <a:r>
              <a:rPr lang="en-US" sz="5400" dirty="0"/>
              <a:t>.</a:t>
            </a:r>
          </a:p>
          <a:p>
            <a:pPr marL="0" indent="0">
              <a:buNone/>
            </a:pPr>
            <a:endParaRPr lang="en-US" sz="5400" dirty="0"/>
          </a:p>
          <a:p>
            <a:pPr marL="0" indent="0">
              <a:buNone/>
            </a:pPr>
            <a:r>
              <a:rPr lang="en-US" sz="5400" b="1" dirty="0">
                <a:solidFill>
                  <a:srgbClr val="FF0000"/>
                </a:solidFill>
              </a:rPr>
              <a:t>ARE</a:t>
            </a:r>
          </a:p>
        </p:txBody>
      </p:sp>
    </p:spTree>
    <p:extLst>
      <p:ext uri="{BB962C8B-B14F-4D97-AF65-F5344CB8AC3E}">
        <p14:creationId xmlns:p14="http://schemas.microsoft.com/office/powerpoint/2010/main" val="210903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0FA94-52B5-FB17-4F2B-3FBB3ABCF1DE}"/>
              </a:ext>
            </a:extLst>
          </p:cNvPr>
          <p:cNvSpPr>
            <a:spLocks noGrp="1"/>
          </p:cNvSpPr>
          <p:nvPr>
            <p:ph type="title"/>
          </p:nvPr>
        </p:nvSpPr>
        <p:spPr/>
        <p:txBody>
          <a:bodyPr/>
          <a:lstStyle/>
          <a:p>
            <a:r>
              <a:rPr lang="en-US" b="1" dirty="0"/>
              <a:t>Games                             Level: </a:t>
            </a:r>
            <a:r>
              <a:rPr lang="en-US" b="1" dirty="0">
                <a:solidFill>
                  <a:srgbClr val="92D050"/>
                </a:solidFill>
              </a:rPr>
              <a:t>I</a:t>
            </a:r>
            <a:r>
              <a:rPr lang="en-US" b="1" dirty="0">
                <a:solidFill>
                  <a:srgbClr val="FFFF00"/>
                </a:solidFill>
              </a:rPr>
              <a:t>I</a:t>
            </a:r>
            <a:r>
              <a:rPr lang="en-US" b="1" dirty="0">
                <a:solidFill>
                  <a:srgbClr val="FFC000"/>
                </a:solidFill>
              </a:rPr>
              <a:t>I</a:t>
            </a:r>
            <a:endParaRPr lang="en-US" b="1" dirty="0"/>
          </a:p>
        </p:txBody>
      </p:sp>
      <p:sp>
        <p:nvSpPr>
          <p:cNvPr id="3" name="Content Placeholder 2">
            <a:extLst>
              <a:ext uri="{FF2B5EF4-FFF2-40B4-BE49-F238E27FC236}">
                <a16:creationId xmlns:a16="http://schemas.microsoft.com/office/drawing/2014/main" id="{6152BB21-DBB5-38E1-51C9-D0219EC46869}"/>
              </a:ext>
            </a:extLst>
          </p:cNvPr>
          <p:cNvSpPr>
            <a:spLocks noGrp="1"/>
          </p:cNvSpPr>
          <p:nvPr>
            <p:ph idx="1"/>
          </p:nvPr>
        </p:nvSpPr>
        <p:spPr/>
        <p:txBody>
          <a:bodyPr>
            <a:normAutofit/>
          </a:bodyPr>
          <a:lstStyle/>
          <a:p>
            <a:pPr marL="0" indent="0">
              <a:buNone/>
            </a:pPr>
            <a:r>
              <a:rPr lang="en-US" sz="5400" dirty="0"/>
              <a:t>Fill the missing letters:</a:t>
            </a:r>
          </a:p>
          <a:p>
            <a:pPr marL="0" indent="0">
              <a:buNone/>
            </a:pPr>
            <a:r>
              <a:rPr lang="en-US" sz="5400" dirty="0"/>
              <a:t>_ C _ N _ _ L E _ G _</a:t>
            </a:r>
          </a:p>
          <a:p>
            <a:pPr marL="0" indent="0">
              <a:buNone/>
            </a:pPr>
            <a:endParaRPr lang="en-US" sz="5400" dirty="0"/>
          </a:p>
          <a:p>
            <a:pPr marL="0" indent="0">
              <a:buNone/>
            </a:pPr>
            <a:r>
              <a:rPr lang="en-US" sz="5400" b="1" dirty="0">
                <a:solidFill>
                  <a:srgbClr val="FF0000"/>
                </a:solidFill>
              </a:rPr>
              <a:t>ACKNOWLEDGE</a:t>
            </a:r>
          </a:p>
        </p:txBody>
      </p:sp>
    </p:spTree>
    <p:extLst>
      <p:ext uri="{BB962C8B-B14F-4D97-AF65-F5344CB8AC3E}">
        <p14:creationId xmlns:p14="http://schemas.microsoft.com/office/powerpoint/2010/main" val="58876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0FA94-52B5-FB17-4F2B-3FBB3ABCF1DE}"/>
              </a:ext>
            </a:extLst>
          </p:cNvPr>
          <p:cNvSpPr>
            <a:spLocks noGrp="1"/>
          </p:cNvSpPr>
          <p:nvPr>
            <p:ph type="title"/>
          </p:nvPr>
        </p:nvSpPr>
        <p:spPr/>
        <p:txBody>
          <a:bodyPr/>
          <a:lstStyle/>
          <a:p>
            <a:r>
              <a:rPr lang="en-US" b="1" dirty="0"/>
              <a:t>Games                             Level: </a:t>
            </a:r>
            <a:r>
              <a:rPr lang="en-US" b="1" dirty="0">
                <a:solidFill>
                  <a:srgbClr val="92D050"/>
                </a:solidFill>
              </a:rPr>
              <a:t>I</a:t>
            </a:r>
            <a:r>
              <a:rPr lang="en-US" b="1" dirty="0">
                <a:solidFill>
                  <a:srgbClr val="FFFF00"/>
                </a:solidFill>
              </a:rPr>
              <a:t>I</a:t>
            </a:r>
            <a:r>
              <a:rPr lang="en-US" b="1" dirty="0">
                <a:solidFill>
                  <a:srgbClr val="FFC000"/>
                </a:solidFill>
              </a:rPr>
              <a:t>I</a:t>
            </a:r>
            <a:r>
              <a:rPr lang="en-US" b="1" dirty="0">
                <a:solidFill>
                  <a:srgbClr val="FF0000"/>
                </a:solidFill>
              </a:rPr>
              <a:t>I</a:t>
            </a:r>
            <a:endParaRPr lang="en-US" b="1" dirty="0"/>
          </a:p>
        </p:txBody>
      </p:sp>
      <p:sp>
        <p:nvSpPr>
          <p:cNvPr id="3" name="Content Placeholder 2">
            <a:extLst>
              <a:ext uri="{FF2B5EF4-FFF2-40B4-BE49-F238E27FC236}">
                <a16:creationId xmlns:a16="http://schemas.microsoft.com/office/drawing/2014/main" id="{6152BB21-DBB5-38E1-51C9-D0219EC46869}"/>
              </a:ext>
            </a:extLst>
          </p:cNvPr>
          <p:cNvSpPr>
            <a:spLocks noGrp="1"/>
          </p:cNvSpPr>
          <p:nvPr>
            <p:ph idx="1"/>
          </p:nvPr>
        </p:nvSpPr>
        <p:spPr/>
        <p:txBody>
          <a:bodyPr>
            <a:normAutofit/>
          </a:bodyPr>
          <a:lstStyle/>
          <a:p>
            <a:pPr marL="0" indent="0">
              <a:buNone/>
            </a:pPr>
            <a:r>
              <a:rPr lang="en-US" sz="5400" dirty="0"/>
              <a:t>A transparent thing that ability to see and interact with others using a cold and solidified liquid thing.</a:t>
            </a:r>
          </a:p>
          <a:p>
            <a:pPr marL="0" indent="0">
              <a:buNone/>
            </a:pPr>
            <a:endParaRPr lang="en-US" sz="5400" dirty="0"/>
          </a:p>
          <a:p>
            <a:pPr marL="0" indent="0">
              <a:buNone/>
            </a:pPr>
            <a:r>
              <a:rPr lang="en-US" sz="5400" b="1" dirty="0">
                <a:solidFill>
                  <a:srgbClr val="FF0000"/>
                </a:solidFill>
              </a:rPr>
              <a:t>ICE</a:t>
            </a:r>
          </a:p>
        </p:txBody>
      </p:sp>
    </p:spTree>
    <p:extLst>
      <p:ext uri="{BB962C8B-B14F-4D97-AF65-F5344CB8AC3E}">
        <p14:creationId xmlns:p14="http://schemas.microsoft.com/office/powerpoint/2010/main" val="52885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0FA94-52B5-FB17-4F2B-3FBB3ABCF1DE}"/>
              </a:ext>
            </a:extLst>
          </p:cNvPr>
          <p:cNvSpPr>
            <a:spLocks noGrp="1"/>
          </p:cNvSpPr>
          <p:nvPr>
            <p:ph type="title"/>
          </p:nvPr>
        </p:nvSpPr>
        <p:spPr/>
        <p:txBody>
          <a:bodyPr/>
          <a:lstStyle/>
          <a:p>
            <a:r>
              <a:rPr lang="en-US" b="1" dirty="0"/>
              <a:t>Games                             Level: </a:t>
            </a:r>
            <a:r>
              <a:rPr lang="en-US" b="1" dirty="0">
                <a:solidFill>
                  <a:srgbClr val="92D050"/>
                </a:solidFill>
              </a:rPr>
              <a:t>I</a:t>
            </a:r>
            <a:r>
              <a:rPr lang="en-US" b="1" dirty="0">
                <a:solidFill>
                  <a:srgbClr val="FFFF00"/>
                </a:solidFill>
              </a:rPr>
              <a:t>I</a:t>
            </a:r>
            <a:r>
              <a:rPr lang="en-US" b="1" dirty="0">
                <a:solidFill>
                  <a:srgbClr val="FFC000"/>
                </a:solidFill>
              </a:rPr>
              <a:t>I</a:t>
            </a:r>
            <a:r>
              <a:rPr lang="en-US" b="1" dirty="0">
                <a:solidFill>
                  <a:srgbClr val="FF0000"/>
                </a:solidFill>
              </a:rPr>
              <a:t>I</a:t>
            </a:r>
            <a:r>
              <a:rPr lang="en-US" b="1" dirty="0">
                <a:solidFill>
                  <a:srgbClr val="7030A0"/>
                </a:solidFill>
              </a:rPr>
              <a:t>I</a:t>
            </a:r>
            <a:endParaRPr lang="en-US" b="1" dirty="0"/>
          </a:p>
        </p:txBody>
      </p:sp>
      <p:sp>
        <p:nvSpPr>
          <p:cNvPr id="3" name="Content Placeholder 2">
            <a:extLst>
              <a:ext uri="{FF2B5EF4-FFF2-40B4-BE49-F238E27FC236}">
                <a16:creationId xmlns:a16="http://schemas.microsoft.com/office/drawing/2014/main" id="{6152BB21-DBB5-38E1-51C9-D0219EC46869}"/>
              </a:ext>
            </a:extLst>
          </p:cNvPr>
          <p:cNvSpPr>
            <a:spLocks noGrp="1"/>
          </p:cNvSpPr>
          <p:nvPr>
            <p:ph idx="1"/>
          </p:nvPr>
        </p:nvSpPr>
        <p:spPr/>
        <p:txBody>
          <a:bodyPr>
            <a:normAutofit fontScale="92500"/>
          </a:bodyPr>
          <a:lstStyle/>
          <a:p>
            <a:pPr marL="0" indent="0">
              <a:buNone/>
            </a:pPr>
            <a:r>
              <a:rPr lang="en-US" sz="5400" dirty="0"/>
              <a:t>Fill and answer</a:t>
            </a:r>
          </a:p>
          <a:p>
            <a:pPr marL="0" indent="0">
              <a:buNone/>
            </a:pPr>
            <a:r>
              <a:rPr lang="en-US" sz="5400" dirty="0"/>
              <a:t>What is a system of s__</a:t>
            </a:r>
            <a:r>
              <a:rPr lang="en-US" sz="5400" dirty="0" err="1"/>
              <a:t>k_n</a:t>
            </a:r>
            <a:r>
              <a:rPr lang="en-US" sz="5400" dirty="0"/>
              <a:t> and written symbols used by a community?</a:t>
            </a:r>
          </a:p>
          <a:p>
            <a:pPr marL="0" indent="0">
              <a:buNone/>
            </a:pPr>
            <a:endParaRPr lang="en-US" sz="5400" dirty="0"/>
          </a:p>
          <a:p>
            <a:pPr marL="0" indent="0">
              <a:buNone/>
            </a:pPr>
            <a:r>
              <a:rPr lang="en-US" sz="5400" b="1" dirty="0">
                <a:solidFill>
                  <a:srgbClr val="FF0000"/>
                </a:solidFill>
              </a:rPr>
              <a:t>SPOKEN; LANGUAGE</a:t>
            </a:r>
          </a:p>
          <a:p>
            <a:pPr marL="0" indent="0">
              <a:buNone/>
            </a:pPr>
            <a:endParaRPr lang="en-US" sz="5400" dirty="0"/>
          </a:p>
        </p:txBody>
      </p:sp>
    </p:spTree>
    <p:extLst>
      <p:ext uri="{BB962C8B-B14F-4D97-AF65-F5344CB8AC3E}">
        <p14:creationId xmlns:p14="http://schemas.microsoft.com/office/powerpoint/2010/main" val="45253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D6769-44A6-8F22-C714-715EEF775670}"/>
              </a:ext>
            </a:extLst>
          </p:cNvPr>
          <p:cNvSpPr>
            <a:spLocks noGrp="1"/>
          </p:cNvSpPr>
          <p:nvPr>
            <p:ph type="ctrTitle"/>
          </p:nvPr>
        </p:nvSpPr>
        <p:spPr>
          <a:xfrm>
            <a:off x="910828" y="1295401"/>
            <a:ext cx="10370344" cy="2133599"/>
          </a:xfrm>
        </p:spPr>
        <p:txBody>
          <a:bodyPr/>
          <a:lstStyle/>
          <a:p>
            <a:r>
              <a:rPr lang="en-US" b="1" dirty="0">
                <a:solidFill>
                  <a:schemeClr val="accent5"/>
                </a:solidFill>
              </a:rPr>
              <a:t>Text and Context Connections</a:t>
            </a:r>
          </a:p>
        </p:txBody>
      </p:sp>
      <p:sp>
        <p:nvSpPr>
          <p:cNvPr id="3" name="Subtitle 2">
            <a:extLst>
              <a:ext uri="{FF2B5EF4-FFF2-40B4-BE49-F238E27FC236}">
                <a16:creationId xmlns:a16="http://schemas.microsoft.com/office/drawing/2014/main" id="{E78213A2-099F-F039-65D4-6F0A43A79AED}"/>
              </a:ext>
            </a:extLst>
          </p:cNvPr>
          <p:cNvSpPr>
            <a:spLocks noGrp="1"/>
          </p:cNvSpPr>
          <p:nvPr>
            <p:ph type="subTitle" idx="1"/>
          </p:nvPr>
        </p:nvSpPr>
        <p:spPr/>
        <p:txBody>
          <a:bodyPr>
            <a:normAutofit/>
          </a:bodyPr>
          <a:lstStyle/>
          <a:p>
            <a:r>
              <a:rPr lang="en-US" sz="4000" b="1" dirty="0">
                <a:solidFill>
                  <a:schemeClr val="accent5"/>
                </a:solidFill>
              </a:rPr>
              <a:t>(Critical Reading)</a:t>
            </a:r>
          </a:p>
        </p:txBody>
      </p:sp>
    </p:spTree>
    <p:extLst>
      <p:ext uri="{BB962C8B-B14F-4D97-AF65-F5344CB8AC3E}">
        <p14:creationId xmlns:p14="http://schemas.microsoft.com/office/powerpoint/2010/main" val="381495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36</Slides>
  <Notes>0</Notes>
  <HiddenSlides>0</HiddenSlide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Reading and Writing Skills</vt:lpstr>
      <vt:lpstr>Are you ready</vt:lpstr>
      <vt:lpstr>Games: Rules</vt:lpstr>
      <vt:lpstr>Games                             Level: I</vt:lpstr>
      <vt:lpstr>Games                             Level: II</vt:lpstr>
      <vt:lpstr>Games                             Level: III</vt:lpstr>
      <vt:lpstr>Games                             Level: IIII</vt:lpstr>
      <vt:lpstr>Games                             Level: IIIII</vt:lpstr>
      <vt:lpstr>Text and Context Connections</vt:lpstr>
      <vt:lpstr>Objective</vt:lpstr>
      <vt:lpstr>Identifying the Context of Text Development</vt:lpstr>
      <vt:lpstr>Identifying the Context of Text Development</vt:lpstr>
      <vt:lpstr>Intertext</vt:lpstr>
      <vt:lpstr>Intertextuality</vt:lpstr>
      <vt:lpstr>Intertextuality</vt:lpstr>
      <vt:lpstr>Intertextuality</vt:lpstr>
      <vt:lpstr>Intertextuality</vt:lpstr>
      <vt:lpstr>Intertextuality Example</vt:lpstr>
      <vt:lpstr>Intertextuality Example</vt:lpstr>
      <vt:lpstr>Intertextuality Example</vt:lpstr>
      <vt:lpstr>Intertextuality</vt:lpstr>
      <vt:lpstr>Hypertext</vt:lpstr>
      <vt:lpstr>Hypertext</vt:lpstr>
      <vt:lpstr>Hypertext</vt:lpstr>
      <vt:lpstr>Hypertext Concept</vt:lpstr>
      <vt:lpstr>Hypertext Example</vt:lpstr>
      <vt:lpstr>Hypertext Example</vt:lpstr>
      <vt:lpstr>Do you have any questions?</vt:lpstr>
      <vt:lpstr>Quiz: Rules</vt:lpstr>
      <vt:lpstr>Quiz</vt:lpstr>
      <vt:lpstr>Quiz</vt:lpstr>
      <vt:lpstr>Quiz</vt:lpstr>
      <vt:lpstr>Quiz</vt:lpstr>
      <vt:lpstr>Quiz</vt:lpstr>
      <vt:lpstr>Quiz</vt:lpstr>
      <vt:lpstr>Thank you for participating!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2nd Semester / 4th Quarter / Week 1 / Day 1</dc:title>
  <dc:creator>Khient Justin Grande</dc:creator>
  <cp:lastModifiedBy>Khient Justin Grande</cp:lastModifiedBy>
  <cp:revision>11</cp:revision>
  <dcterms:created xsi:type="dcterms:W3CDTF">2025-02-07T05:42:30Z</dcterms:created>
  <dcterms:modified xsi:type="dcterms:W3CDTF">2025-02-09T13:43:49Z</dcterms:modified>
</cp:coreProperties>
</file>