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84" r:id="rId1"/>
  </p:sldMasterIdLst>
  <p:notesMasterIdLst>
    <p:notesMasterId r:id="rId2"/>
  </p:notesMasterIdLst>
  <p:sldIdLst>
    <p:sldId id="333" r:id="rId3"/>
    <p:sldId id="334" r:id="rId4"/>
    <p:sldId id="335" r:id="rId5"/>
    <p:sldId id="336" r:id="rId6"/>
    <p:sldId id="337" r:id="rId7"/>
    <p:sldId id="338" r:id="rId8"/>
    <p:sldId id="339" r:id="rId9"/>
    <p:sldId id="340" r:id="rId10"/>
    <p:sldId id="341" r:id="rId11"/>
    <p:sldId id="342" r:id="rId12"/>
    <p:sldId id="343" r:id="rId13"/>
    <p:sldId id="344" r:id="rId14"/>
    <p:sldId id="345" r:id="rId15"/>
    <p:sldId id="346" r:id="rId16"/>
    <p:sldId id="347" r:id="rId17"/>
    <p:sldId id="348" r:id="rId18"/>
    <p:sldId id="349" r:id="rId19"/>
    <p:sldId id="350" r:id="rId20"/>
    <p:sldId id="351" r:id="rId21"/>
    <p:sldId id="352" r:id="rId22"/>
    <p:sldId id="353" r:id="rId23"/>
    <p:sldId id="354" r:id="rId24"/>
    <p:sldId id="355" r:id="rId25"/>
    <p:sldId id="356" r:id="rId26"/>
    <p:sldId id="357" r:id="rId27"/>
    <p:sldId id="358" r:id="rId28"/>
    <p:sldId id="359" r:id="rId29"/>
    <p:sldId id="360" r:id="rId30"/>
    <p:sldId id="361" r:id="rId31"/>
    <p:sldId id="362" r:id="rId32"/>
    <p:sldId id="363" r:id="rId33"/>
    <p:sldId id="364" r:id="rId34"/>
    <p:sldId id="365" r:id="rId35"/>
    <p:sldId id="366" r:id="rId36"/>
    <p:sldId id="367" r:id="rId37"/>
    <p:sldId id="368" r:id="rId38"/>
    <p:sldId id="369" r:id="rId39"/>
    <p:sldId id="370" r:id="rId40"/>
    <p:sldId id="371" r:id="rId41"/>
    <p:sldId id="372" r:id="rId42"/>
    <p:sldId id="373" r:id="rId43"/>
    <p:sldId id="374" r:id="rId44"/>
    <p:sldId id="375" r:id="rId45"/>
    <p:sldId id="376" r:id="rId46"/>
    <p:sldId id="377" r:id="rId47"/>
    <p:sldId id="378" r:id="rId48"/>
    <p:sldId id="379" r:id="rId49"/>
    <p:sldId id="380" r:id="rId50"/>
    <p:sldId id="381" r:id="rId51"/>
    <p:sldId id="382" r:id="rId52"/>
    <p:sldId id="383" r:id="rId53"/>
    <p:sldId id="384" r:id="rId54"/>
    <p:sldId id="385" r:id="rId55"/>
    <p:sldId id="386" r:id="rId56"/>
    <p:sldId id="387" r:id="rId57"/>
    <p:sldId id="388" r:id="rId58"/>
    <p:sldId id="389" r:id="rId59"/>
    <p:sldId id="390" r:id="rId60"/>
    <p:sldId id="391" r:id="rId61"/>
    <p:sldId id="392" r:id="rId62"/>
    <p:sldId id="393" r:id="rId63"/>
    <p:sldId id="394" r:id="rId64"/>
    <p:sldId id="395" r:id="rId65"/>
    <p:sldId id="396" r:id="rId66"/>
    <p:sldId id="397" r:id="rId67"/>
    <p:sldId id="398" r:id="rId68"/>
    <p:sldId id="399" r:id="rId69"/>
    <p:sldId id="400" r:id="rId70"/>
    <p:sldId id="401" r:id="rId71"/>
    <p:sldId id="402" r:id="rId72"/>
    <p:sldId id="403" r:id="rId73"/>
    <p:sldId id="404" r:id="rId74"/>
    <p:sldId id="405" r:id="rId75"/>
    <p:sldId id="406" r:id="rId76"/>
  </p:sldIdLst>
  <p:sldSz type="screen16x9" cy="6858000" cx="12192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tableStyles" Target="tableStyles.xml"/><Relationship Id="rId78" Type="http://schemas.openxmlformats.org/officeDocument/2006/relationships/presProps" Target="presProps.xml"/><Relationship Id="rId79" Type="http://schemas.openxmlformats.org/officeDocument/2006/relationships/viewProps" Target="viewProps.xml"/><Relationship Id="rId8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73" name=""/>
        <p:cNvGrpSpPr/>
        <p:nvPr/>
      </p:nvGrpSpPr>
      <p:grpSpPr>
        <a:xfrm>
          <a:off x="0" y="0"/>
          <a:ext cx="0" cy="0"/>
          <a:chOff x="0" y="0"/>
          <a:chExt cx="0" cy="0"/>
        </a:xfrm>
      </p:grpSpPr>
      <p:sp>
        <p:nvSpPr>
          <p:cNvPr id="1048776"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77"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78"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79"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80"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81"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96" name=""/>
        <p:cNvGrpSpPr/>
        <p:nvPr/>
      </p:nvGrpSpPr>
      <p:grpSpPr>
        <a:xfrm>
          <a:off x="0" y="0"/>
          <a:ext cx="0" cy="0"/>
          <a:chOff x="0" y="0"/>
          <a:chExt cx="0" cy="0"/>
        </a:xfrm>
      </p:grpSpPr>
      <p:sp>
        <p:nvSpPr>
          <p:cNvPr id="1048600" name="Title 1"/>
          <p:cNvSpPr>
            <a:spLocks noGrp="1"/>
          </p:cNvSpPr>
          <p:nvPr>
            <p:ph type="ctrTitle"/>
          </p:nvPr>
        </p:nvSpPr>
        <p:spPr>
          <a:xfrm>
            <a:off x="914400" y="1122363"/>
            <a:ext cx="10363200" cy="2387600"/>
          </a:xfrm>
        </p:spPr>
        <p:txBody>
          <a:bodyPr anchor="b"/>
          <a:lstStyle>
            <a:lvl1pPr algn="ctr">
              <a:defRPr sz="6000"/>
            </a:lvl1pPr>
          </a:lstStyle>
          <a:p>
            <a:r>
              <a:rPr altLang="zh-CN" lang="en-US" smtClean="0"/>
              <a:t>Click to edit Master title style</a:t>
            </a:r>
            <a:endParaRPr dirty="0" lang="en-US"/>
          </a:p>
        </p:txBody>
      </p:sp>
      <p:sp>
        <p:nvSpPr>
          <p:cNvPr id="1048601"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602"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3" name="Footer Placeholder 4"/>
          <p:cNvSpPr>
            <a:spLocks noGrp="1"/>
          </p:cNvSpPr>
          <p:nvPr>
            <p:ph type="ftr" sz="quarter" idx="11"/>
          </p:nvPr>
        </p:nvSpPr>
        <p:spPr/>
        <p:txBody>
          <a:bodyPr/>
          <a:p>
            <a:endParaRPr altLang="en-US" lang="zh-CN"/>
          </a:p>
        </p:txBody>
      </p:sp>
      <p:sp>
        <p:nvSpPr>
          <p:cNvPr id="1048604"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68" name=""/>
        <p:cNvGrpSpPr/>
        <p:nvPr/>
      </p:nvGrpSpPr>
      <p:grpSpPr>
        <a:xfrm>
          <a:off x="0" y="0"/>
          <a:ext cx="0" cy="0"/>
          <a:chOff x="0" y="0"/>
          <a:chExt cx="0" cy="0"/>
        </a:xfrm>
      </p:grpSpPr>
      <p:sp>
        <p:nvSpPr>
          <p:cNvPr id="1048749" name="Title 1"/>
          <p:cNvSpPr>
            <a:spLocks noGrp="1"/>
          </p:cNvSpPr>
          <p:nvPr>
            <p:ph type="title"/>
          </p:nvPr>
        </p:nvSpPr>
        <p:spPr/>
        <p:txBody>
          <a:bodyPr/>
          <a:p>
            <a:r>
              <a:rPr altLang="zh-CN" lang="en-US" smtClean="0"/>
              <a:t>Click to edit Master title style</a:t>
            </a:r>
            <a:endParaRPr dirty="0" lang="en-US"/>
          </a:p>
        </p:txBody>
      </p:sp>
      <p:sp>
        <p:nvSpPr>
          <p:cNvPr id="1048750"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751"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752" name="Footer Placeholder 4"/>
          <p:cNvSpPr>
            <a:spLocks noGrp="1"/>
          </p:cNvSpPr>
          <p:nvPr>
            <p:ph type="ftr" sz="quarter" idx="11"/>
          </p:nvPr>
        </p:nvSpPr>
        <p:spPr/>
        <p:txBody>
          <a:bodyPr/>
          <a:p>
            <a:endParaRPr altLang="en-US" lang="zh-CN"/>
          </a:p>
        </p:txBody>
      </p:sp>
      <p:sp>
        <p:nvSpPr>
          <p:cNvPr id="1048753"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66" name=""/>
        <p:cNvGrpSpPr/>
        <p:nvPr/>
      </p:nvGrpSpPr>
      <p:grpSpPr>
        <a:xfrm>
          <a:off x="0" y="0"/>
          <a:ext cx="0" cy="0"/>
          <a:chOff x="0" y="0"/>
          <a:chExt cx="0" cy="0"/>
        </a:xfrm>
      </p:grpSpPr>
      <p:sp>
        <p:nvSpPr>
          <p:cNvPr id="1048738" name="Vertical Title 1"/>
          <p:cNvSpPr>
            <a:spLocks noGrp="1"/>
          </p:cNvSpPr>
          <p:nvPr>
            <p:ph type="title" orient="vert"/>
          </p:nvPr>
        </p:nvSpPr>
        <p:spPr>
          <a:xfrm>
            <a:off x="8724900" y="365125"/>
            <a:ext cx="2628900" cy="5811838"/>
          </a:xfrm>
        </p:spPr>
        <p:txBody>
          <a:bodyPr vert="eaVert"/>
          <a:p>
            <a:r>
              <a:rPr altLang="zh-CN" lang="en-US" smtClean="0"/>
              <a:t>Click to edit Master title style</a:t>
            </a:r>
            <a:endParaRPr dirty="0" lang="en-US"/>
          </a:p>
        </p:txBody>
      </p:sp>
      <p:sp>
        <p:nvSpPr>
          <p:cNvPr id="1048739" name="Vertical Text Placeholder 2"/>
          <p:cNvSpPr>
            <a:spLocks noGrp="1"/>
          </p:cNvSpPr>
          <p:nvPr>
            <p:ph type="body" orient="vert" idx="1"/>
          </p:nvPr>
        </p:nvSpPr>
        <p:spPr>
          <a:xfrm>
            <a:off x="838200" y="365125"/>
            <a:ext cx="7734300"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740"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741" name="Footer Placeholder 4"/>
          <p:cNvSpPr>
            <a:spLocks noGrp="1"/>
          </p:cNvSpPr>
          <p:nvPr>
            <p:ph type="ftr" sz="quarter" idx="11"/>
          </p:nvPr>
        </p:nvSpPr>
        <p:spPr/>
        <p:txBody>
          <a:bodyPr/>
          <a:p>
            <a:endParaRPr altLang="en-US" lang="zh-CN"/>
          </a:p>
        </p:txBody>
      </p:sp>
      <p:sp>
        <p:nvSpPr>
          <p:cNvPr id="1048742"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3" name=""/>
        <p:cNvGrpSpPr/>
        <p:nvPr/>
      </p:nvGrpSpPr>
      <p:grpSpPr>
        <a:xfrm>
          <a:off x="0" y="0"/>
          <a:ext cx="0" cy="0"/>
          <a:chOff x="0" y="0"/>
          <a:chExt cx="0" cy="0"/>
        </a:xfrm>
      </p:grpSpPr>
      <p:sp>
        <p:nvSpPr>
          <p:cNvPr id="1048581" name="Title 1"/>
          <p:cNvSpPr>
            <a:spLocks noGrp="1"/>
          </p:cNvSpPr>
          <p:nvPr>
            <p:ph type="title"/>
          </p:nvPr>
        </p:nvSpPr>
        <p:spPr/>
        <p:txBody>
          <a:bodyPr/>
          <a:p>
            <a:r>
              <a:rPr altLang="zh-CN" lang="en-US" smtClean="0"/>
              <a:t>Click to edit Master title style</a:t>
            </a:r>
            <a:endParaRPr dirty="0" lang="en-US"/>
          </a:p>
        </p:txBody>
      </p:sp>
      <p:sp>
        <p:nvSpPr>
          <p:cNvPr id="1048582"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69" name=""/>
        <p:cNvGrpSpPr/>
        <p:nvPr/>
      </p:nvGrpSpPr>
      <p:grpSpPr>
        <a:xfrm>
          <a:off x="0" y="0"/>
          <a:ext cx="0" cy="0"/>
          <a:chOff x="0" y="0"/>
          <a:chExt cx="0" cy="0"/>
        </a:xfrm>
      </p:grpSpPr>
      <p:sp>
        <p:nvSpPr>
          <p:cNvPr id="1048754" name="Title 1"/>
          <p:cNvSpPr>
            <a:spLocks noGrp="1"/>
          </p:cNvSpPr>
          <p:nvPr>
            <p:ph type="title"/>
          </p:nvPr>
        </p:nvSpPr>
        <p:spPr>
          <a:xfrm>
            <a:off x="831850" y="1709739"/>
            <a:ext cx="10515600" cy="2852737"/>
          </a:xfrm>
        </p:spPr>
        <p:txBody>
          <a:bodyPr anchor="b"/>
          <a:lstStyle>
            <a:lvl1pPr>
              <a:defRPr sz="6000"/>
            </a:lvl1pPr>
          </a:lstStyle>
          <a:p>
            <a:r>
              <a:rPr altLang="zh-CN" lang="en-US" smtClean="0"/>
              <a:t>Click to edit Master title style</a:t>
            </a:r>
            <a:endParaRPr dirty="0" lang="en-US"/>
          </a:p>
        </p:txBody>
      </p:sp>
      <p:sp>
        <p:nvSpPr>
          <p:cNvPr id="1048755" name="Text Placeholder 2"/>
          <p:cNvSpPr>
            <a:spLocks noGrp="1"/>
          </p:cNvSpPr>
          <p:nvPr>
            <p:ph type="body" idx="1"/>
          </p:nvPr>
        </p:nvSpPr>
        <p:spPr>
          <a:xfrm>
            <a:off x="831850" y="4589464"/>
            <a:ext cx="105156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756"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757" name="Footer Placeholder 4"/>
          <p:cNvSpPr>
            <a:spLocks noGrp="1"/>
          </p:cNvSpPr>
          <p:nvPr>
            <p:ph type="ftr" sz="quarter" idx="11"/>
          </p:nvPr>
        </p:nvSpPr>
        <p:spPr/>
        <p:txBody>
          <a:bodyPr/>
          <a:p>
            <a:endParaRPr altLang="en-US" lang="zh-CN"/>
          </a:p>
        </p:txBody>
      </p:sp>
      <p:sp>
        <p:nvSpPr>
          <p:cNvPr id="1048758"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09" name=""/>
        <p:cNvGrpSpPr/>
        <p:nvPr/>
      </p:nvGrpSpPr>
      <p:grpSpPr>
        <a:xfrm>
          <a:off x="0" y="0"/>
          <a:ext cx="0" cy="0"/>
          <a:chOff x="0" y="0"/>
          <a:chExt cx="0" cy="0"/>
        </a:xfrm>
      </p:grpSpPr>
      <p:sp>
        <p:nvSpPr>
          <p:cNvPr id="1048626" name="Title 1"/>
          <p:cNvSpPr>
            <a:spLocks noGrp="1"/>
          </p:cNvSpPr>
          <p:nvPr>
            <p:ph type="title"/>
          </p:nvPr>
        </p:nvSpPr>
        <p:spPr/>
        <p:txBody>
          <a:bodyPr/>
          <a:p>
            <a:r>
              <a:rPr altLang="zh-CN" lang="en-US" smtClean="0"/>
              <a:t>Click to edit Master title style</a:t>
            </a:r>
            <a:endParaRPr dirty="0" lang="en-US"/>
          </a:p>
        </p:txBody>
      </p:sp>
      <p:sp>
        <p:nvSpPr>
          <p:cNvPr id="1048627" name="Content Placeholder 2"/>
          <p:cNvSpPr>
            <a:spLocks noGrp="1"/>
          </p:cNvSpPr>
          <p:nvPr>
            <p:ph sz="half" idx="1"/>
          </p:nvPr>
        </p:nvSpPr>
        <p:spPr>
          <a:xfrm>
            <a:off x="838200"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8" name="Content Placeholder 3"/>
          <p:cNvSpPr>
            <a:spLocks noGrp="1"/>
          </p:cNvSpPr>
          <p:nvPr>
            <p:ph sz="half" idx="2"/>
          </p:nvPr>
        </p:nvSpPr>
        <p:spPr>
          <a:xfrm>
            <a:off x="6172200"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9"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0" name="Footer Placeholder 5"/>
          <p:cNvSpPr>
            <a:spLocks noGrp="1"/>
          </p:cNvSpPr>
          <p:nvPr>
            <p:ph type="ftr" sz="quarter" idx="11"/>
          </p:nvPr>
        </p:nvSpPr>
        <p:spPr/>
        <p:txBody>
          <a:bodyPr/>
          <a:p>
            <a:endParaRPr altLang="en-US" lang="zh-CN"/>
          </a:p>
        </p:txBody>
      </p:sp>
      <p:sp>
        <p:nvSpPr>
          <p:cNvPr id="1048631"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70" name=""/>
        <p:cNvGrpSpPr/>
        <p:nvPr/>
      </p:nvGrpSpPr>
      <p:grpSpPr>
        <a:xfrm>
          <a:off x="0" y="0"/>
          <a:ext cx="0" cy="0"/>
          <a:chOff x="0" y="0"/>
          <a:chExt cx="0" cy="0"/>
        </a:xfrm>
      </p:grpSpPr>
      <p:sp>
        <p:nvSpPr>
          <p:cNvPr id="1048759" name="Title 1"/>
          <p:cNvSpPr>
            <a:spLocks noGrp="1"/>
          </p:cNvSpPr>
          <p:nvPr>
            <p:ph type="title"/>
          </p:nvPr>
        </p:nvSpPr>
        <p:spPr>
          <a:xfrm>
            <a:off x="839788" y="365126"/>
            <a:ext cx="10515600" cy="1325563"/>
          </a:xfrm>
        </p:spPr>
        <p:txBody>
          <a:bodyPr/>
          <a:p>
            <a:r>
              <a:rPr altLang="zh-CN" lang="en-US" smtClean="0"/>
              <a:t>Click to edit Master title style</a:t>
            </a:r>
            <a:endParaRPr dirty="0" lang="en-US"/>
          </a:p>
        </p:txBody>
      </p:sp>
      <p:sp>
        <p:nvSpPr>
          <p:cNvPr id="1048760" name="Text Placeholder 2"/>
          <p:cNvSpPr>
            <a:spLocks noGrp="1"/>
          </p:cNvSpPr>
          <p:nvPr>
            <p:ph type="body" idx="1"/>
          </p:nvPr>
        </p:nvSpPr>
        <p:spPr>
          <a:xfrm>
            <a:off x="839789"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761" name="Content Placeholder 3"/>
          <p:cNvSpPr>
            <a:spLocks noGrp="1"/>
          </p:cNvSpPr>
          <p:nvPr>
            <p:ph sz="half" idx="2"/>
          </p:nvPr>
        </p:nvSpPr>
        <p:spPr>
          <a:xfrm>
            <a:off x="839789" y="2505075"/>
            <a:ext cx="5157787"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762"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763" name="Content Placeholder 5"/>
          <p:cNvSpPr>
            <a:spLocks noGrp="1"/>
          </p:cNvSpPr>
          <p:nvPr>
            <p:ph sz="quarter" idx="4"/>
          </p:nvPr>
        </p:nvSpPr>
        <p:spPr>
          <a:xfrm>
            <a:off x="6172200" y="2505075"/>
            <a:ext cx="5183188"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764"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765" name="Footer Placeholder 7"/>
          <p:cNvSpPr>
            <a:spLocks noGrp="1"/>
          </p:cNvSpPr>
          <p:nvPr>
            <p:ph type="ftr" sz="quarter" idx="11"/>
          </p:nvPr>
        </p:nvSpPr>
        <p:spPr/>
        <p:txBody>
          <a:bodyPr/>
          <a:p>
            <a:endParaRPr altLang="en-US" lang="zh-CN"/>
          </a:p>
        </p:txBody>
      </p:sp>
      <p:sp>
        <p:nvSpPr>
          <p:cNvPr id="1048766"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65" name=""/>
        <p:cNvGrpSpPr/>
        <p:nvPr/>
      </p:nvGrpSpPr>
      <p:grpSpPr>
        <a:xfrm>
          <a:off x="0" y="0"/>
          <a:ext cx="0" cy="0"/>
          <a:chOff x="0" y="0"/>
          <a:chExt cx="0" cy="0"/>
        </a:xfrm>
      </p:grpSpPr>
      <p:sp>
        <p:nvSpPr>
          <p:cNvPr id="1048734" name="Title 1"/>
          <p:cNvSpPr>
            <a:spLocks noGrp="1"/>
          </p:cNvSpPr>
          <p:nvPr>
            <p:ph type="title"/>
          </p:nvPr>
        </p:nvSpPr>
        <p:spPr/>
        <p:txBody>
          <a:bodyPr/>
          <a:p>
            <a:r>
              <a:rPr altLang="zh-CN" lang="en-US" smtClean="0"/>
              <a:t>Click to edit Master title style</a:t>
            </a:r>
            <a:endParaRPr dirty="0" lang="en-US"/>
          </a:p>
        </p:txBody>
      </p:sp>
      <p:sp>
        <p:nvSpPr>
          <p:cNvPr id="1048735"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736" name="Footer Placeholder 3"/>
          <p:cNvSpPr>
            <a:spLocks noGrp="1"/>
          </p:cNvSpPr>
          <p:nvPr>
            <p:ph type="ftr" sz="quarter" idx="11"/>
          </p:nvPr>
        </p:nvSpPr>
        <p:spPr/>
        <p:txBody>
          <a:bodyPr/>
          <a:p>
            <a:endParaRPr altLang="en-US" lang="zh-CN"/>
          </a:p>
        </p:txBody>
      </p:sp>
      <p:sp>
        <p:nvSpPr>
          <p:cNvPr id="1048737"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71" name=""/>
        <p:cNvGrpSpPr/>
        <p:nvPr/>
      </p:nvGrpSpPr>
      <p:grpSpPr>
        <a:xfrm>
          <a:off x="0" y="0"/>
          <a:ext cx="0" cy="0"/>
          <a:chOff x="0" y="0"/>
          <a:chExt cx="0" cy="0"/>
        </a:xfrm>
      </p:grpSpPr>
      <p:sp>
        <p:nvSpPr>
          <p:cNvPr id="1048767"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768" name="Footer Placeholder 2"/>
          <p:cNvSpPr>
            <a:spLocks noGrp="1"/>
          </p:cNvSpPr>
          <p:nvPr>
            <p:ph type="ftr" sz="quarter" idx="11"/>
          </p:nvPr>
        </p:nvSpPr>
        <p:spPr/>
        <p:txBody>
          <a:bodyPr/>
          <a:p>
            <a:endParaRPr altLang="en-US" lang="zh-CN"/>
          </a:p>
        </p:txBody>
      </p:sp>
      <p:sp>
        <p:nvSpPr>
          <p:cNvPr id="1048769"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72" name=""/>
        <p:cNvGrpSpPr/>
        <p:nvPr/>
      </p:nvGrpSpPr>
      <p:grpSpPr>
        <a:xfrm>
          <a:off x="0" y="0"/>
          <a:ext cx="0" cy="0"/>
          <a:chOff x="0" y="0"/>
          <a:chExt cx="0" cy="0"/>
        </a:xfrm>
      </p:grpSpPr>
      <p:sp>
        <p:nvSpPr>
          <p:cNvPr id="1048770"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dirty="0" lang="en-US"/>
          </a:p>
        </p:txBody>
      </p:sp>
      <p:sp>
        <p:nvSpPr>
          <p:cNvPr id="1048771"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772"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773"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774" name="Footer Placeholder 5"/>
          <p:cNvSpPr>
            <a:spLocks noGrp="1"/>
          </p:cNvSpPr>
          <p:nvPr>
            <p:ph type="ftr" sz="quarter" idx="11"/>
          </p:nvPr>
        </p:nvSpPr>
        <p:spPr/>
        <p:txBody>
          <a:bodyPr/>
          <a:p>
            <a:endParaRPr altLang="en-US" lang="zh-CN"/>
          </a:p>
        </p:txBody>
      </p:sp>
      <p:sp>
        <p:nvSpPr>
          <p:cNvPr id="1048775"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67" name=""/>
        <p:cNvGrpSpPr/>
        <p:nvPr/>
      </p:nvGrpSpPr>
      <p:grpSpPr>
        <a:xfrm>
          <a:off x="0" y="0"/>
          <a:ext cx="0" cy="0"/>
          <a:chOff x="0" y="0"/>
          <a:chExt cx="0" cy="0"/>
        </a:xfrm>
      </p:grpSpPr>
      <p:sp>
        <p:nvSpPr>
          <p:cNvPr id="1048743"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dirty="0" lang="en-US"/>
          </a:p>
        </p:txBody>
      </p:sp>
      <p:sp>
        <p:nvSpPr>
          <p:cNvPr id="1048744" name="Picture Placeholder 2"/>
          <p:cNvSpPr>
            <a:spLocks noChangeAspect="1" noGrp="1"/>
          </p:cNvSpPr>
          <p:nvPr>
            <p:ph type="pic" idx="1"/>
          </p:nvPr>
        </p:nvSpPr>
        <p:spPr>
          <a:xfrm>
            <a:off x="5183188" y="987426"/>
            <a:ext cx="617220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745"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746"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747" name="Footer Placeholder 5"/>
          <p:cNvSpPr>
            <a:spLocks noGrp="1"/>
          </p:cNvSpPr>
          <p:nvPr>
            <p:ph type="ftr" sz="quarter" idx="11"/>
          </p:nvPr>
        </p:nvSpPr>
        <p:spPr/>
        <p:txBody>
          <a:bodyPr/>
          <a:p>
            <a:endParaRPr altLang="en-US" lang="zh-CN"/>
          </a:p>
        </p:txBody>
      </p:sp>
      <p:sp>
        <p:nvSpPr>
          <p:cNvPr id="1048748"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51" name=""/>
        <p:cNvGrpSpPr/>
        <p:nvPr/>
      </p:nvGrpSpPr>
      <p:grpSpPr>
        <a:xfrm>
          <a:off x="0" y="0"/>
          <a:ext cx="0" cy="0"/>
          <a:chOff x="0" y="0"/>
          <a:chExt cx="0" cy="0"/>
        </a:xfrm>
      </p:grpSpPr>
      <p:sp>
        <p:nvSpPr>
          <p:cNvPr id="1048576" name="Title Placeholder 1"/>
          <p:cNvSpPr>
            <a:spLocks noGrp="1"/>
          </p:cNvSpPr>
          <p:nvPr>
            <p:ph type="title"/>
          </p:nvPr>
        </p:nvSpPr>
        <p:spPr>
          <a:xfrm>
            <a:off x="838200" y="365126"/>
            <a:ext cx="105156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838200" y="6356351"/>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4038600" y="6356351"/>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8610600" y="6356351"/>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hyperlink" Target="https://www.marketinginasia.com/comedy-club-owner-fined-for-offensive-online-content-sparking-racial-sensitivity/" TargetMode="External"/><Relationship Id="rId2" Type="http://schemas.openxmlformats.org/officeDocument/2006/relationships/hyperlink" Target="https://www.rappler.com/technology/internet-culture/portrait-podcast-listener-filipino-study-findings/" TargetMode="External"/><Relationship Id="rId3" Type="http://schemas.openxmlformats.org/officeDocument/2006/relationships/hyperlink" Target="https://my.wlu.edu/human-resources/benefits?need_sec_link=1&amp;sec_link_scene=im" TargetMode="External"/><Relationship Id="rId4" Type="http://schemas.openxmlformats.org/officeDocument/2006/relationships/hyperlink" Target="https://www.workstream.us/job-description/restaurant-supervisor.html%23:~:text=a%2520restaurant%2520supervisor%2520is%2520tasked,be%2520a%2520customer%252dfacing%2520one." TargetMode="External"/><Relationship Id="rId5" Type="http://schemas.openxmlformats.org/officeDocument/2006/relationships/hyperlink" Target="https://resources.workable.com/employee-resignation-policy?form=mg0av3" TargetMode="External"/><Relationship Id="rId6" Type="http://schemas.openxmlformats.org/officeDocument/2006/relationships/hyperlink" Target="https://resources.workable.com/promotion-policy?form=mg0av3" TargetMode="External"/><Relationship Id="rId7"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hyperlink" Target="https://humanresourcecareers.com/what-does-a-vice-president-of-human-resources-do/" TargetMode="External"/><Relationship Id="rId2" Type="http://schemas.openxmlformats.org/officeDocument/2006/relationships/hyperlink" Target="https://resources.workable.com/hr-terms/ceo-vs-president" TargetMode="External"/><Relationship Id="rId3" Type="http://schemas.openxmlformats.org/officeDocument/2006/relationships/hyperlink" Target="https://www.peoplekeep.com/blog/hr-rules-you-need-to-know" TargetMode="External"/><Relationship Id="rId4" Type="http://schemas.openxmlformats.org/officeDocument/2006/relationships/hyperlink" Target="https://wuzzuf.net/jobs/p/255103-chief-executive-officer---food--amp--beverage-restaurant-chain-cairo-egypt" TargetMode="External"/><Relationship Id="rId5" Type="http://schemas.openxmlformats.org/officeDocument/2006/relationships/hyperlink" Target="https://careers.stateuniversity.com/pages/7751/comedian.html" TargetMode="External"/><Relationship Id="rId6" Type="http://schemas.openxmlformats.org/officeDocument/2006/relationships/hyperlink" Target="https://laborlaw.ph/computation-of-retirement-pay-private-sector/?form=mg0av3" TargetMode="External"/><Relationship Id="rId7" Type="http://schemas.openxmlformats.org/officeDocument/2006/relationships/hyperlink" Target="https://corporatefinanceinstitute.com" TargetMode="External"/><Relationship Id="rId8"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hyperlink" Target="https://www.berklee.edu/careers/roles/director" TargetMode="External"/><Relationship Id="rId2" Type="http://schemas.openxmlformats.org/officeDocument/2006/relationships/hyperlink" Target="https://platonmartinez.com/articles/dole-labor-advisory-no-06-series-of-2020-guidelines-on-the-payment-of-final-pay-and-issuance-of-certificate-of-employment?form=mg0av3" TargetMode="External"/><Relationship Id="rId3" Type="http://schemas.openxmlformats.org/officeDocument/2006/relationships/hyperlink" Target="https://bestofhr.com/what-criteria-should-be-used-in-promoting-employees/?form=mg0av3" TargetMode="External"/><Relationship Id="rId4" Type="http://schemas.openxmlformats.org/officeDocument/2006/relationships/hyperlink" Target="https://www.educationaltravelasia.org/food-and-beverage-department-responsibilities-services-and-prospects/" TargetMode="External"/><Relationship Id="rId5" Type="http://schemas.openxmlformats.org/officeDocument/2006/relationships/hyperlink" Target="https://www.go2hr.ca/career-summary/food-and-beverage-supervisor" TargetMode="External"/><Relationship Id="rId6" Type="http://schemas.openxmlformats.org/officeDocument/2006/relationships/hyperlink" Target="https://www.investopedia.com/terms/c/cfo.asp" TargetMode="External"/><Relationship Id="rId7"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hyperlink" Target="https://www.regenesys.net/reginsights/what-are-the-five-roles-and-responsibilities-of-an-accountant" TargetMode="External"/><Relationship Id="rId2" Type="http://schemas.openxmlformats.org/officeDocument/2006/relationships/hyperlink" Target="https://resources.workable.com/hr-terms/ceo-vs-president%23:~:text=a%2520ceo%2520" TargetMode="External"/><Relationship Id="rId3" Type="http://schemas.openxmlformats.org/officeDocument/2006/relationships/hyperlink" Target="https://www.thehumancapitalhub.com/articles/job-description-of-cashier-%23job%2520description%2520of%25c2%25a0cashier:%2520main%2520duties%25c2%25a0" TargetMode="External"/><Relationship Id="rId4" Type="http://schemas.openxmlformats.org/officeDocument/2006/relationships/hyperlink" Target="https://resources.workable.com/employee-retirement-policy?form=mg0av3" TargetMode="External"/><Relationship Id="rId5" Type="http://schemas.openxmlformats.org/officeDocument/2006/relationships/hyperlink" Target="https://www.payscale.com/" TargetMode="External"/><Relationship Id="rId6" Type="http://schemas.openxmlformats.org/officeDocument/2006/relationships/hyperlink" Target="https://www.betterteam.com/chef-job-description" TargetMode="External"/><Relationship Id="rId7"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hyperlink" Target="https://www.indeed.com/recruitment/job-description/president" TargetMode="External"/><Relationship Id="rId2" Type="http://schemas.openxmlformats.org/officeDocument/2006/relationships/hyperlink" Target="https://www.respicio.ph/commentaries/employee-transfers-between-companies-legal-considerations-in-the-philippines?form=mg0av3" TargetMode="External"/><Relationship Id="rId3" Type="http://schemas.openxmlformats.org/officeDocument/2006/relationships/hyperlink" Target="https://sidesplitterscomedy.com/rules-for-stand-up-comedy-what-you-need-to-know/" TargetMode="External"/><Relationship Id="rId4" Type="http://schemas.openxmlformats.org/officeDocument/2006/relationships/hyperlink" Target="https://topresume.com/career-advice/waiterwaitress-job-description" TargetMode="External"/><Relationship Id="rId5" Type="http://schemas.openxmlformats.org/officeDocument/2006/relationships/hyperlink" Target="https://hiring.monster.com/resources/job-descriptions/management/supervisor/%23:~:text=supervisor%2520job%2520responsibilities%253a&amp;text=plans%252c%2520monitors%252c%2520and%2520appraises%2520job,and%2520adhering%2520to%2520legal%2520regulations" TargetMode="External"/><Relationship Id="rId6" Type="http://schemas.openxmlformats.org/officeDocument/2006/relationships/hyperlink" Target="https://www.qwick.com/blog/necessary-restaurant-employee-rules-and-hr-policies?form=mg0av3" TargetMode="External"/><Relationship Id="rId7"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hyperlink" Target="https://www.ziprecruiter.com/career/vice-president-food-beverage/what-is-how-to-become" TargetMode="External"/><Relationship Id="rId2" Type="http://schemas.openxmlformats.org/officeDocument/2006/relationships/hyperlink" Target="https://www.indeed.com/q-vp-entertainment-jobs.html" TargetMode="External"/><Relationship Id="rId3" Type="http://schemas.openxmlformats.org/officeDocument/2006/relationships/hyperlink" Target="https://www.quora.com/what-are-the-most-important-rules-a-waiter-waitress-must-follow" TargetMode="External"/><Relationship Id="rId4" Type="http://schemas.openxmlformats.org/officeDocument/2006/relationships/hyperlink" Target="https://ca.indeed.com/career-advice/finding-a-job/what-does-food-service-supervisor-do" TargetMode="External"/><Relationship Id="rId5" Type="http://schemas.openxmlformats.org/officeDocument/2006/relationships/hyperlink" Target="https://open.lib.umn.edu/humanresourcemanagement/chapter/1-1-what-is-human-resources/" TargetMode="External"/><Relationship Id="rId6"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7" name=""/>
        <p:cNvGrpSpPr/>
        <p:nvPr/>
      </p:nvGrpSpPr>
      <p:grpSpPr>
        <a:xfrm>
          <a:off x="0" y="0"/>
          <a:ext cx="0" cy="0"/>
          <a:chOff x="0" y="0"/>
          <a:chExt cx="0" cy="0"/>
        </a:xfrm>
      </p:grpSpPr>
      <p:sp>
        <p:nvSpPr>
          <p:cNvPr id="1048605" name="Title 1"/>
          <p:cNvSpPr>
            <a:spLocks noGrp="1"/>
          </p:cNvSpPr>
          <p:nvPr>
            <p:ph type="ctrTitle"/>
          </p:nvPr>
        </p:nvSpPr>
        <p:spPr>
          <a:xfrm>
            <a:off x="914400" y="1592438"/>
            <a:ext cx="10363200" cy="2387600"/>
          </a:xfrm>
        </p:spPr>
        <p:txBody>
          <a:bodyPr anchor="ctr" anchorCtr="1"/>
          <a:p>
            <a:r>
              <a:rPr altLang="zh-CN" sz="7200" lang="en-US">
                <a:latin typeface="Congenial Heavy"/>
                <a:cs typeface="Arial"/>
              </a:rPr>
              <a:t>GIGGLE GROUNDS</a:t>
            </a:r>
            <a:endParaRPr altLang="zh-CN" lang="en-US">
              <a:latin typeface="Congenial Heavy"/>
              <a:cs typeface="Arial"/>
            </a:endParaRPr>
          </a:p>
        </p:txBody>
      </p:sp>
      <p:sp>
        <p:nvSpPr>
          <p:cNvPr id="1048606" name=""/>
          <p:cNvSpPr txBox="1"/>
          <p:nvPr/>
        </p:nvSpPr>
        <p:spPr>
          <a:xfrm>
            <a:off x="4294076" y="3591639"/>
            <a:ext cx="3603846" cy="713739"/>
          </a:xfrm>
          <a:prstGeom prst="rect"/>
        </p:spPr>
        <p:txBody>
          <a:bodyPr rtlCol="0" wrap="square">
            <a:spAutoFit/>
          </a:bodyPr>
          <a:p>
            <a:pPr algn="ctr"/>
            <a:r>
              <a:rPr sz="4000" lang="en-US">
                <a:solidFill>
                  <a:srgbClr val="000000"/>
                </a:solidFill>
                <a:latin typeface="Cabin SemiCondensed Medium"/>
              </a:rPr>
              <a:t>G</a:t>
            </a:r>
            <a:r>
              <a:rPr sz="4000" lang="en-US">
                <a:solidFill>
                  <a:srgbClr val="000000"/>
                </a:solidFill>
                <a:latin typeface="Cabin SemiCondensed Medium"/>
              </a:rPr>
              <a:t>R</a:t>
            </a:r>
            <a:r>
              <a:rPr sz="4000" lang="en-US">
                <a:solidFill>
                  <a:srgbClr val="000000"/>
                </a:solidFill>
                <a:latin typeface="Cabin SemiCondensed Medium"/>
              </a:rPr>
              <a:t>O</a:t>
            </a:r>
            <a:r>
              <a:rPr sz="4000" lang="en-US">
                <a:solidFill>
                  <a:srgbClr val="000000"/>
                </a:solidFill>
                <a:latin typeface="Cabin SemiCondensed Medium"/>
              </a:rPr>
              <a:t>UP </a:t>
            </a:r>
            <a:r>
              <a:rPr sz="4000" lang="en-US">
                <a:solidFill>
                  <a:srgbClr val="000000"/>
                </a:solidFill>
                <a:latin typeface="Cabin SemiCondensed Medium"/>
              </a:rPr>
              <a:t>1</a:t>
            </a:r>
            <a:endParaRPr sz="2800" lang="en-PH">
              <a:solidFill>
                <a:srgbClr val="000000"/>
              </a:solidFill>
              <a:latin typeface="Cabin SemiCondensed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06" name=""/>
        <p:cNvGrpSpPr/>
        <p:nvPr/>
      </p:nvGrpSpPr>
      <p:grpSpPr>
        <a:xfrm>
          <a:off x="0" y="0"/>
          <a:ext cx="0" cy="0"/>
          <a:chOff x="0" y="0"/>
          <a:chExt cx="0" cy="0"/>
        </a:xfrm>
      </p:grpSpPr>
      <p:sp>
        <p:nvSpPr>
          <p:cNvPr id="1048621" name="Title 1"/>
          <p:cNvSpPr>
            <a:spLocks noGrp="1"/>
          </p:cNvSpPr>
          <p:nvPr>
            <p:ph type="ctrTitle"/>
          </p:nvPr>
        </p:nvSpPr>
        <p:spPr>
          <a:xfrm>
            <a:off x="914400" y="2235200"/>
            <a:ext cx="10363200" cy="2387600"/>
          </a:xfrm>
        </p:spPr>
        <p:txBody>
          <a:bodyPr anchor="ctr" anchorCtr="1"/>
          <a:p>
            <a:r>
              <a:rPr altLang="zh-CN" lang="en-US">
                <a:latin typeface="Congenial Heavy"/>
                <a:cs typeface="Arial"/>
              </a:rPr>
              <a:t>I</a:t>
            </a:r>
            <a:r>
              <a:rPr altLang="zh-CN" lang="en-US">
                <a:latin typeface="Congenial Heavy"/>
                <a:cs typeface="Arial"/>
              </a:rPr>
              <a:t>I</a:t>
            </a:r>
            <a:r>
              <a:rPr altLang="zh-CN" lang="en-US">
                <a:latin typeface="Congenial Heavy"/>
                <a:cs typeface="Arial"/>
              </a:rPr>
              <a:t>.</a:t>
            </a:r>
            <a:r>
              <a:rPr altLang="zh-CN" lang="en-US">
                <a:latin typeface="Congenial Heavy"/>
                <a:cs typeface="Arial"/>
              </a:rPr>
              <a:t> </a:t>
            </a:r>
            <a:r>
              <a:rPr altLang="zh-CN" lang="en-US">
                <a:latin typeface="Congenial Heavy"/>
                <a:cs typeface="Arial"/>
              </a:rPr>
              <a:t>H</a:t>
            </a:r>
            <a:r>
              <a:rPr altLang="zh-CN" lang="en-US">
                <a:latin typeface="Congenial Heavy"/>
                <a:cs typeface="Arial"/>
              </a:rPr>
              <a:t>U</a:t>
            </a:r>
            <a:r>
              <a:rPr altLang="zh-CN" lang="en-US">
                <a:latin typeface="Congenial Heavy"/>
                <a:cs typeface="Arial"/>
              </a:rPr>
              <a:t>M</a:t>
            </a:r>
            <a:r>
              <a:rPr altLang="zh-CN" lang="en-US">
                <a:latin typeface="Congenial Heavy"/>
                <a:cs typeface="Arial"/>
              </a:rPr>
              <a:t>A</a:t>
            </a:r>
            <a:r>
              <a:rPr altLang="zh-CN" lang="en-US">
                <a:latin typeface="Congenial Heavy"/>
                <a:cs typeface="Arial"/>
              </a:rPr>
              <a:t>N</a:t>
            </a:r>
            <a:r>
              <a:rPr altLang="zh-CN" lang="en-US">
                <a:latin typeface="Congenial Heavy"/>
                <a:cs typeface="Arial"/>
              </a:rPr>
              <a:t> </a:t>
            </a:r>
            <a:r>
              <a:rPr altLang="zh-CN" lang="en-US">
                <a:latin typeface="Congenial Heavy"/>
                <a:cs typeface="Arial"/>
              </a:rPr>
              <a:t>RESOURCE </a:t>
            </a:r>
            <a:r>
              <a:rPr altLang="zh-CN" lang="en-US">
                <a:latin typeface="Congenial Heavy"/>
                <a:cs typeface="Arial"/>
              </a:rPr>
              <a:t>M</a:t>
            </a:r>
            <a:r>
              <a:rPr altLang="zh-CN" lang="en-US">
                <a:latin typeface="Congenial Heavy"/>
                <a:cs typeface="Arial"/>
              </a:rPr>
              <a:t>A</a:t>
            </a:r>
            <a:r>
              <a:rPr altLang="zh-CN" lang="en-US">
                <a:latin typeface="Congenial Heavy"/>
                <a:cs typeface="Arial"/>
              </a:rPr>
              <a:t>N</a:t>
            </a:r>
            <a:r>
              <a:rPr altLang="zh-CN" lang="en-US">
                <a:latin typeface="Congenial Heavy"/>
                <a:cs typeface="Arial"/>
              </a:rPr>
              <a:t>A</a:t>
            </a:r>
            <a:r>
              <a:rPr altLang="zh-CN" lang="en-US">
                <a:latin typeface="Congenial Heavy"/>
                <a:cs typeface="Arial"/>
              </a:rPr>
              <a:t>G</a:t>
            </a:r>
            <a:r>
              <a:rPr altLang="zh-CN" lang="en-US">
                <a:latin typeface="Congenial Heavy"/>
                <a:cs typeface="Arial"/>
              </a:rPr>
              <a:t>E</a:t>
            </a:r>
            <a:r>
              <a:rPr altLang="zh-CN" lang="en-US">
                <a:latin typeface="Congenial Heavy"/>
                <a:cs typeface="Arial"/>
              </a:rPr>
              <a:t>M</a:t>
            </a:r>
            <a:r>
              <a:rPr altLang="zh-CN" lang="en-US">
                <a:latin typeface="Congenial Heavy"/>
                <a:cs typeface="Arial"/>
              </a:rPr>
              <a:t>E</a:t>
            </a:r>
            <a:r>
              <a:rPr altLang="zh-CN" lang="en-US">
                <a:latin typeface="Congenial Heavy"/>
                <a:cs typeface="Arial"/>
              </a:rPr>
              <a:t>N</a:t>
            </a:r>
            <a:r>
              <a:rPr altLang="zh-CN" lang="en-US">
                <a:latin typeface="Congenial Heavy"/>
                <a:cs typeface="Arial"/>
              </a:rPr>
              <a:t>T</a:t>
            </a:r>
            <a:endParaRPr altLang="zh-CN" lang="en-US">
              <a:latin typeface="Congenial Heavy"/>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07" name=""/>
        <p:cNvGrpSpPr/>
        <p:nvPr/>
      </p:nvGrpSpPr>
      <p:grpSpPr>
        <a:xfrm>
          <a:off x="0" y="0"/>
          <a:ext cx="0" cy="0"/>
          <a:chOff x="0" y="0"/>
          <a:chExt cx="0" cy="0"/>
        </a:xfrm>
      </p:grpSpPr>
      <p:sp>
        <p:nvSpPr>
          <p:cNvPr id="1048622" name=""/>
          <p:cNvSpPr>
            <a:spLocks noGrp="1"/>
          </p:cNvSpPr>
          <p:nvPr>
            <p:ph type="title"/>
          </p:nvPr>
        </p:nvSpPr>
        <p:spPr>
          <a:xfrm>
            <a:off x="838200" y="0"/>
            <a:ext cx="10515600" cy="1325563"/>
          </a:xfrm>
        </p:spPr>
        <p:txBody>
          <a:bodyPr>
            <a:normAutofit/>
          </a:bodyPr>
          <a:p>
            <a:r>
              <a:rPr lang="en-US">
                <a:latin typeface="Abril Fatface"/>
              </a:rPr>
              <a:t>A. Business Overview</a:t>
            </a:r>
            <a:endParaRPr lang="en-PH">
              <a:latin typeface="Abril Fatface"/>
            </a:endParaRPr>
          </a:p>
        </p:txBody>
      </p:sp>
      <p:sp>
        <p:nvSpPr>
          <p:cNvPr id="1048623" name=""/>
          <p:cNvSpPr>
            <a:spLocks noGrp="1"/>
          </p:cNvSpPr>
          <p:nvPr>
            <p:ph idx="1"/>
          </p:nvPr>
        </p:nvSpPr>
        <p:spPr>
          <a:xfrm>
            <a:off x="838200" y="1253330"/>
            <a:ext cx="10515600" cy="4351338"/>
          </a:xfrm>
        </p:spPr>
        <p:txBody>
          <a:bodyPr anchor="t">
            <a:noAutofit/>
          </a:bodyPr>
          <a:p>
            <a:pPr algn="l" indent="0" marL="0">
              <a:lnSpc>
                <a:spcPct val="100000"/>
              </a:lnSpc>
              <a:buNone/>
            </a:pPr>
            <a:r>
              <a:rPr b="1" sz="3200" lang="en-US">
                <a:latin typeface="Arial"/>
                <a:cs typeface="Arial"/>
              </a:rPr>
              <a:t>Type of Business</a:t>
            </a:r>
            <a:r>
              <a:rPr sz="3200" lang="en-US">
                <a:latin typeface="Arial"/>
                <a:cs typeface="Arial"/>
              </a:rPr>
              <a:t>: Giggle Grounds is a business that has a unique and  exciting venture that also serves the best food and beverage combine with  entertainment industry. It offers delicious foods like chicken tenders, mash potato, criss cross fries, pizza rolls, and tater tots. Giggle Grounds also sells cocktails since it’s also a comedy bar.</a:t>
            </a:r>
            <a:endParaRPr sz="3200" lang="en-PH">
              <a:latin typeface="Arial"/>
              <a:cs typeface="Arial"/>
            </a:endParaRPr>
          </a:p>
          <a:p>
            <a:pPr algn="l" indent="0" marL="0">
              <a:lnSpc>
                <a:spcPct val="100000"/>
              </a:lnSpc>
              <a:buNone/>
            </a:pPr>
            <a:r>
              <a:rPr b="1" sz="3200" lang="en-US">
                <a:latin typeface="Arial"/>
                <a:cs typeface="Arial"/>
              </a:rPr>
              <a:t>Type of Industry</a:t>
            </a:r>
            <a:r>
              <a:rPr sz="3200" lang="en-US">
                <a:latin typeface="Arial"/>
                <a:cs typeface="Arial"/>
              </a:rPr>
              <a:t>: As a comedy bar and restaurant, Giggle Grounds operates in both the entertainment industry and the food and beverage industry.</a:t>
            </a:r>
            <a:endParaRPr sz="3200" lang="en-PH">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08" name=""/>
        <p:cNvGrpSpPr/>
        <p:nvPr/>
      </p:nvGrpSpPr>
      <p:grpSpPr>
        <a:xfrm>
          <a:off x="0" y="0"/>
          <a:ext cx="0" cy="0"/>
          <a:chOff x="0" y="0"/>
          <a:chExt cx="0" cy="0"/>
        </a:xfrm>
      </p:grpSpPr>
      <p:sp>
        <p:nvSpPr>
          <p:cNvPr id="1048624" name=""/>
          <p:cNvSpPr>
            <a:spLocks noGrp="1"/>
          </p:cNvSpPr>
          <p:nvPr>
            <p:ph type="title"/>
          </p:nvPr>
        </p:nvSpPr>
        <p:spPr>
          <a:xfrm>
            <a:off x="838200" y="0"/>
            <a:ext cx="10515600" cy="1325563"/>
          </a:xfrm>
        </p:spPr>
        <p:txBody>
          <a:bodyPr>
            <a:normAutofit/>
          </a:bodyPr>
          <a:p>
            <a:r>
              <a:rPr lang="en-US">
                <a:latin typeface="Abril Fatface"/>
              </a:rPr>
              <a:t>A. Business Overview</a:t>
            </a:r>
            <a:endParaRPr lang="en-PH">
              <a:latin typeface="Abril Fatface"/>
            </a:endParaRPr>
          </a:p>
        </p:txBody>
      </p:sp>
      <p:sp>
        <p:nvSpPr>
          <p:cNvPr id="1048625" name=""/>
          <p:cNvSpPr>
            <a:spLocks noGrp="1"/>
          </p:cNvSpPr>
          <p:nvPr>
            <p:ph idx="1"/>
          </p:nvPr>
        </p:nvSpPr>
        <p:spPr>
          <a:xfrm>
            <a:off x="838200" y="1253330"/>
            <a:ext cx="10515600" cy="4351338"/>
          </a:xfrm>
        </p:spPr>
        <p:txBody>
          <a:bodyPr anchor="t">
            <a:noAutofit/>
          </a:bodyPr>
          <a:p>
            <a:pPr algn="l" indent="0" marL="0">
              <a:lnSpc>
                <a:spcPct val="100000"/>
              </a:lnSpc>
              <a:buNone/>
            </a:pPr>
            <a:r>
              <a:rPr b="1" sz="3200" lang="en-US">
                <a:latin typeface="Arial"/>
                <a:cs typeface="Arial"/>
              </a:rPr>
              <a:t>Workforce</a:t>
            </a:r>
            <a:r>
              <a:rPr sz="3200" lang="en-US">
                <a:latin typeface="Arial"/>
                <a:cs typeface="Arial"/>
              </a:rPr>
              <a:t>: Giggle Grounds is a medium business. This workforce includes  bartenders, head chef, bar manager, general manager, host/hostess, line  cooks, prep cooks, comedians, and servers. This restaurant is also for people looking for a night or day filled with laughter, with food that serves as well-prepared in a unique setting. This also includes social gatherings for people to celebrate at our restaurant such as birthday parties, wedding parties, and anniversaries.</a:t>
            </a:r>
            <a:endParaRPr sz="3200" lang="en-PH">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10" name=""/>
        <p:cNvGrpSpPr/>
        <p:nvPr/>
      </p:nvGrpSpPr>
      <p:grpSpPr>
        <a:xfrm>
          <a:off x="0" y="0"/>
          <a:ext cx="0" cy="0"/>
          <a:chOff x="0" y="0"/>
          <a:chExt cx="0" cy="0"/>
        </a:xfrm>
      </p:grpSpPr>
      <p:sp>
        <p:nvSpPr>
          <p:cNvPr id="1048632" name=""/>
          <p:cNvSpPr>
            <a:spLocks noGrp="1"/>
          </p:cNvSpPr>
          <p:nvPr>
            <p:ph type="title"/>
          </p:nvPr>
        </p:nvSpPr>
        <p:spPr>
          <a:xfrm>
            <a:off x="838200" y="0"/>
            <a:ext cx="10515600" cy="1325563"/>
          </a:xfrm>
        </p:spPr>
        <p:txBody>
          <a:bodyPr/>
          <a:p>
            <a:r>
              <a:rPr lang="en-US">
                <a:latin typeface="Abril Fatface"/>
              </a:rPr>
              <a:t>B</a:t>
            </a:r>
            <a:r>
              <a:rPr lang="en-US">
                <a:latin typeface="Abril Fatface"/>
              </a:rPr>
              <a:t>.</a:t>
            </a:r>
            <a:r>
              <a:rPr lang="en-US">
                <a:latin typeface="Abril Fatface"/>
              </a:rPr>
              <a:t> </a:t>
            </a:r>
            <a:r>
              <a:rPr lang="en-US">
                <a:latin typeface="Abril Fatface"/>
              </a:rPr>
              <a:t>S</a:t>
            </a:r>
            <a:r>
              <a:rPr lang="en-US">
                <a:latin typeface="Abril Fatface"/>
              </a:rPr>
              <a:t>t</a:t>
            </a:r>
            <a:r>
              <a:rPr lang="en-US">
                <a:latin typeface="Abril Fatface"/>
              </a:rPr>
              <a:t>a</a:t>
            </a:r>
            <a:r>
              <a:rPr lang="en-US">
                <a:latin typeface="Abril Fatface"/>
              </a:rPr>
              <a:t>f</a:t>
            </a:r>
            <a:r>
              <a:rPr lang="en-US">
                <a:latin typeface="Abril Fatface"/>
              </a:rPr>
              <a:t>f</a:t>
            </a:r>
            <a:r>
              <a:rPr lang="en-US">
                <a:latin typeface="Abril Fatface"/>
              </a:rPr>
              <a:t>ing</a:t>
            </a:r>
            <a:endParaRPr lang="en-PH">
              <a:latin typeface="Abril Fatface"/>
            </a:endParaRPr>
          </a:p>
        </p:txBody>
      </p:sp>
      <p:sp>
        <p:nvSpPr>
          <p:cNvPr id="1048633" name=""/>
          <p:cNvSpPr>
            <a:spLocks noGrp="1"/>
          </p:cNvSpPr>
          <p:nvPr>
            <p:ph sz="half" idx="1"/>
          </p:nvPr>
        </p:nvSpPr>
        <p:spPr/>
        <p:txBody>
          <a:bodyPr>
            <a:noAutofit/>
          </a:bodyPr>
          <a:p>
            <a:pPr indent="0" marL="0">
              <a:lnSpc>
                <a:spcPct val="100000"/>
              </a:lnSpc>
              <a:buNone/>
            </a:pPr>
            <a:r>
              <a:rPr sz="2800" lang="en-US">
                <a:latin typeface="Arial"/>
                <a:cs typeface="Arial"/>
              </a:rPr>
              <a:t>1. CEO and President</a:t>
            </a:r>
            <a:endParaRPr sz="2800" lang="en-PH">
              <a:latin typeface="Arial"/>
              <a:cs typeface="Arial"/>
            </a:endParaRPr>
          </a:p>
          <a:p>
            <a:pPr indent="0" marL="0">
              <a:lnSpc>
                <a:spcPct val="100000"/>
              </a:lnSpc>
              <a:buNone/>
            </a:pPr>
            <a:r>
              <a:rPr sz="2800" lang="en-US">
                <a:latin typeface="Arial"/>
                <a:cs typeface="Arial"/>
              </a:rPr>
              <a:t>2. Stage Director</a:t>
            </a:r>
            <a:endParaRPr sz="2800" lang="en-PH">
              <a:latin typeface="Arial"/>
              <a:cs typeface="Arial"/>
            </a:endParaRPr>
          </a:p>
          <a:p>
            <a:pPr indent="0" marL="0">
              <a:lnSpc>
                <a:spcPct val="100000"/>
              </a:lnSpc>
              <a:buNone/>
            </a:pPr>
            <a:r>
              <a:rPr sz="2800" lang="en-US">
                <a:latin typeface="Arial"/>
                <a:cs typeface="Arial"/>
              </a:rPr>
              <a:t>3. Manager, Human Relations</a:t>
            </a:r>
            <a:endParaRPr sz="2800" lang="en-PH">
              <a:latin typeface="Arial"/>
              <a:cs typeface="Arial"/>
            </a:endParaRPr>
          </a:p>
          <a:p>
            <a:pPr indent="0" marL="0">
              <a:lnSpc>
                <a:spcPct val="100000"/>
              </a:lnSpc>
              <a:buNone/>
            </a:pPr>
            <a:r>
              <a:rPr sz="2800" lang="en-US">
                <a:latin typeface="Arial"/>
                <a:cs typeface="Arial"/>
              </a:rPr>
              <a:t>4. DJ</a:t>
            </a:r>
            <a:endParaRPr sz="2800" lang="en-PH">
              <a:latin typeface="Arial"/>
              <a:cs typeface="Arial"/>
            </a:endParaRPr>
          </a:p>
          <a:p>
            <a:pPr indent="0" marL="0">
              <a:lnSpc>
                <a:spcPct val="100000"/>
              </a:lnSpc>
              <a:buNone/>
            </a:pPr>
            <a:r>
              <a:rPr sz="2800" lang="en-US">
                <a:latin typeface="Arial"/>
                <a:cs typeface="Arial"/>
              </a:rPr>
              <a:t>5. Manager, Entertainment Department</a:t>
            </a:r>
            <a:endParaRPr sz="2800" lang="en-PH">
              <a:latin typeface="Arial"/>
              <a:cs typeface="Arial"/>
            </a:endParaRPr>
          </a:p>
          <a:p>
            <a:pPr indent="0" marL="0">
              <a:lnSpc>
                <a:spcPct val="100000"/>
              </a:lnSpc>
              <a:buNone/>
            </a:pPr>
            <a:r>
              <a:rPr sz="2800" lang="en-US">
                <a:latin typeface="Arial"/>
                <a:cs typeface="Arial"/>
              </a:rPr>
              <a:t>6. Performer</a:t>
            </a:r>
            <a:endParaRPr sz="2800" lang="en-PH">
              <a:latin typeface="Arial"/>
              <a:cs typeface="Arial"/>
            </a:endParaRPr>
          </a:p>
          <a:p>
            <a:pPr indent="0" marL="0">
              <a:lnSpc>
                <a:spcPct val="100000"/>
              </a:lnSpc>
              <a:buNone/>
            </a:pPr>
            <a:r>
              <a:rPr sz="2800" lang="en-US">
                <a:latin typeface="Arial"/>
                <a:cs typeface="Arial"/>
              </a:rPr>
              <a:t>7. Chef</a:t>
            </a:r>
            <a:endParaRPr sz="2800" lang="en-PH">
              <a:latin typeface="Arial"/>
              <a:cs typeface="Arial"/>
            </a:endParaRPr>
          </a:p>
          <a:p>
            <a:pPr indent="0" marL="0">
              <a:lnSpc>
                <a:spcPct val="100000"/>
              </a:lnSpc>
              <a:buNone/>
            </a:pPr>
            <a:r>
              <a:rPr sz="2800" lang="en-US">
                <a:latin typeface="Arial"/>
                <a:cs typeface="Arial"/>
              </a:rPr>
              <a:t>8. Accountant</a:t>
            </a:r>
            <a:endParaRPr sz="2800" lang="en-PH">
              <a:latin typeface="Arial"/>
              <a:cs typeface="Arial"/>
            </a:endParaRPr>
          </a:p>
        </p:txBody>
      </p:sp>
      <p:sp>
        <p:nvSpPr>
          <p:cNvPr id="1048634" name=""/>
          <p:cNvSpPr>
            <a:spLocks noGrp="1"/>
          </p:cNvSpPr>
          <p:nvPr>
            <p:ph sz="half" idx="2"/>
          </p:nvPr>
        </p:nvSpPr>
        <p:spPr/>
        <p:txBody>
          <a:bodyPr>
            <a:noAutofit/>
          </a:bodyPr>
          <a:p>
            <a:pPr indent="0" marL="0">
              <a:lnSpc>
                <a:spcPct val="100000"/>
              </a:lnSpc>
              <a:buNone/>
            </a:pPr>
            <a:r>
              <a:rPr sz="2800" lang="en-US">
                <a:latin typeface="Arial"/>
                <a:cs typeface="Arial"/>
              </a:rPr>
              <a:t>9. Restaurant Supervisor</a:t>
            </a:r>
            <a:endParaRPr sz="2800" lang="en-PH">
              <a:latin typeface="Arial"/>
              <a:cs typeface="Arial"/>
            </a:endParaRPr>
          </a:p>
          <a:p>
            <a:pPr indent="0" marL="0">
              <a:lnSpc>
                <a:spcPct val="100000"/>
              </a:lnSpc>
              <a:buNone/>
            </a:pPr>
            <a:r>
              <a:rPr sz="2800" lang="en-US">
                <a:latin typeface="Arial"/>
                <a:cs typeface="Arial"/>
              </a:rPr>
              <a:t>10. Manager, Food and Beverage Department</a:t>
            </a:r>
            <a:endParaRPr sz="2800" lang="en-PH">
              <a:latin typeface="Arial"/>
              <a:cs typeface="Arial"/>
            </a:endParaRPr>
          </a:p>
          <a:p>
            <a:pPr indent="0" marL="0">
              <a:lnSpc>
                <a:spcPct val="100000"/>
              </a:lnSpc>
              <a:buNone/>
            </a:pPr>
            <a:r>
              <a:rPr sz="2800" lang="en-US">
                <a:latin typeface="Arial"/>
                <a:cs typeface="Arial"/>
              </a:rPr>
              <a:t>11. Manager, Finance Department</a:t>
            </a:r>
            <a:endParaRPr sz="2800" lang="en-PH">
              <a:latin typeface="Arial"/>
              <a:cs typeface="Arial"/>
            </a:endParaRPr>
          </a:p>
          <a:p>
            <a:pPr indent="0" marL="0">
              <a:lnSpc>
                <a:spcPct val="100000"/>
              </a:lnSpc>
              <a:buNone/>
            </a:pPr>
            <a:r>
              <a:rPr sz="2800" lang="en-US">
                <a:latin typeface="Arial"/>
                <a:cs typeface="Arial"/>
              </a:rPr>
              <a:t>12. Human Resource Officer</a:t>
            </a:r>
            <a:endParaRPr sz="2800" lang="en-PH">
              <a:latin typeface="Arial"/>
              <a:cs typeface="Arial"/>
            </a:endParaRPr>
          </a:p>
          <a:p>
            <a:pPr indent="0" marL="0">
              <a:lnSpc>
                <a:spcPct val="100000"/>
              </a:lnSpc>
              <a:buNone/>
            </a:pPr>
            <a:r>
              <a:rPr sz="2800" lang="en-US">
                <a:latin typeface="Arial"/>
                <a:cs typeface="Arial"/>
              </a:rPr>
              <a:t>13. Host</a:t>
            </a:r>
            <a:endParaRPr sz="2800" lang="en-PH">
              <a:latin typeface="Arial"/>
              <a:cs typeface="Arial"/>
            </a:endParaRPr>
          </a:p>
          <a:p>
            <a:pPr indent="0" marL="0">
              <a:lnSpc>
                <a:spcPct val="100000"/>
              </a:lnSpc>
              <a:buNone/>
            </a:pPr>
            <a:r>
              <a:rPr sz="2800" lang="en-US">
                <a:latin typeface="Arial"/>
                <a:cs typeface="Arial"/>
              </a:rPr>
              <a:t>14. Cashier</a:t>
            </a:r>
            <a:endParaRPr sz="2800" lang="en-PH">
              <a:latin typeface="Arial"/>
              <a:cs typeface="Arial"/>
            </a:endParaRPr>
          </a:p>
          <a:p>
            <a:pPr indent="0" marL="0">
              <a:lnSpc>
                <a:spcPct val="100000"/>
              </a:lnSpc>
              <a:buNone/>
            </a:pPr>
            <a:r>
              <a:rPr sz="2800" lang="en-US">
                <a:latin typeface="Arial"/>
                <a:cs typeface="Arial"/>
              </a:rPr>
              <a:t>15. Waitress/Waiter</a:t>
            </a:r>
            <a:endParaRPr sz="2800" lang="en-PH">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11" name=""/>
        <p:cNvGrpSpPr/>
        <p:nvPr/>
      </p:nvGrpSpPr>
      <p:grpSpPr>
        <a:xfrm>
          <a:off x="0" y="0"/>
          <a:ext cx="0" cy="0"/>
          <a:chOff x="0" y="0"/>
          <a:chExt cx="0" cy="0"/>
        </a:xfrm>
      </p:grpSpPr>
      <p:sp>
        <p:nvSpPr>
          <p:cNvPr id="1048635" name=""/>
          <p:cNvSpPr>
            <a:spLocks noGrp="1"/>
          </p:cNvSpPr>
          <p:nvPr>
            <p:ph type="title"/>
          </p:nvPr>
        </p:nvSpPr>
        <p:spPr>
          <a:xfrm>
            <a:off x="838200" y="0"/>
            <a:ext cx="10515600" cy="1325563"/>
          </a:xfrm>
        </p:spPr>
        <p:txBody>
          <a:bodyPr>
            <a:normAutofit/>
          </a:bodyPr>
          <a:p>
            <a:r>
              <a:rPr lang="en-US">
                <a:latin typeface="Abril Fatface"/>
              </a:rPr>
              <a:t>1</a:t>
            </a:r>
            <a:r>
              <a:rPr lang="en-US">
                <a:latin typeface="Abril Fatface"/>
              </a:rPr>
              <a:t>.</a:t>
            </a:r>
            <a:r>
              <a:rPr lang="en-US">
                <a:latin typeface="Abril Fatface"/>
              </a:rPr>
              <a:t> </a:t>
            </a:r>
            <a:r>
              <a:rPr lang="en-US">
                <a:latin typeface="Abril Fatface"/>
              </a:rPr>
              <a:t>C</a:t>
            </a:r>
            <a:r>
              <a:rPr lang="en-US">
                <a:latin typeface="Abril Fatface"/>
              </a:rPr>
              <a:t>E</a:t>
            </a:r>
            <a:r>
              <a:rPr lang="en-US">
                <a:latin typeface="Abril Fatface"/>
              </a:rPr>
              <a:t>O</a:t>
            </a:r>
            <a:r>
              <a:rPr lang="en-US">
                <a:latin typeface="Abril Fatface"/>
              </a:rPr>
              <a:t> </a:t>
            </a:r>
            <a:r>
              <a:rPr lang="en-US">
                <a:latin typeface="Abril Fatface"/>
              </a:rPr>
              <a:t>a</a:t>
            </a:r>
            <a:r>
              <a:rPr lang="en-US">
                <a:latin typeface="Abril Fatface"/>
              </a:rPr>
              <a:t>n</a:t>
            </a:r>
            <a:r>
              <a:rPr lang="en-US">
                <a:latin typeface="Abril Fatface"/>
              </a:rPr>
              <a:t>d</a:t>
            </a:r>
            <a:r>
              <a:rPr lang="en-US">
                <a:latin typeface="Abril Fatface"/>
              </a:rPr>
              <a:t> </a:t>
            </a:r>
            <a:r>
              <a:rPr lang="en-US">
                <a:latin typeface="Abril Fatface"/>
              </a:rPr>
              <a:t>President</a:t>
            </a:r>
            <a:endParaRPr lang="en-PH">
              <a:latin typeface="Abril Fatface"/>
            </a:endParaRPr>
          </a:p>
        </p:txBody>
      </p:sp>
      <p:sp>
        <p:nvSpPr>
          <p:cNvPr id="1048636" name=""/>
          <p:cNvSpPr>
            <a:spLocks noGrp="1"/>
          </p:cNvSpPr>
          <p:nvPr>
            <p:ph idx="1"/>
          </p:nvPr>
        </p:nvSpPr>
        <p:spPr>
          <a:xfrm>
            <a:off x="838200" y="1253330"/>
            <a:ext cx="10515600" cy="4351338"/>
          </a:xfrm>
        </p:spPr>
        <p:txBody>
          <a:bodyPr anchor="t">
            <a:noAutofit/>
          </a:bodyPr>
          <a:p>
            <a:pPr algn="l" indent="0" marL="0">
              <a:lnSpc>
                <a:spcPct val="100000"/>
              </a:lnSpc>
              <a:buNone/>
            </a:pPr>
            <a:r>
              <a:rPr b="1" sz="3600" lang="en-US">
                <a:latin typeface="Arial"/>
                <a:cs typeface="Arial"/>
              </a:rPr>
              <a:t>Monthly Salary</a:t>
            </a:r>
            <a:r>
              <a:rPr sz="3600" lang="en-US">
                <a:latin typeface="Arial"/>
                <a:cs typeface="Arial"/>
              </a:rPr>
              <a:t>: ₱671,378</a:t>
            </a:r>
            <a:endParaRPr sz="3600" lang="en-PH">
              <a:latin typeface="Arial"/>
              <a:cs typeface="Arial"/>
            </a:endParaRPr>
          </a:p>
          <a:p>
            <a:pPr algn="l" indent="0" marL="0">
              <a:lnSpc>
                <a:spcPct val="100000"/>
              </a:lnSpc>
              <a:buNone/>
            </a:pPr>
            <a:r>
              <a:rPr b="1" sz="3600" lang="en-US">
                <a:latin typeface="Arial"/>
                <a:cs typeface="Arial"/>
              </a:rPr>
              <a:t>Job Description</a:t>
            </a:r>
            <a:r>
              <a:rPr sz="3600" lang="en-US">
                <a:latin typeface="Arial"/>
                <a:cs typeface="Arial"/>
              </a:rPr>
              <a:t>: The CEO and President, serving as the sole top executive, holds the responsibility of establishing the company's vision, making strategic decisions, overseeing daily operations, supervising management, and ensuring that all departments operate cohesively to support the organization's vision and culture.</a:t>
            </a:r>
            <a:endParaRPr sz="3600" lang="en-PH">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12" name=""/>
        <p:cNvGrpSpPr/>
        <p:nvPr/>
      </p:nvGrpSpPr>
      <p:grpSpPr>
        <a:xfrm>
          <a:off x="0" y="0"/>
          <a:ext cx="0" cy="0"/>
          <a:chOff x="0" y="0"/>
          <a:chExt cx="0" cy="0"/>
        </a:xfrm>
      </p:grpSpPr>
      <p:sp>
        <p:nvSpPr>
          <p:cNvPr id="1048637" name=""/>
          <p:cNvSpPr>
            <a:spLocks noGrp="1"/>
          </p:cNvSpPr>
          <p:nvPr>
            <p:ph type="title"/>
          </p:nvPr>
        </p:nvSpPr>
        <p:spPr>
          <a:xfrm>
            <a:off x="838200" y="0"/>
            <a:ext cx="10515600" cy="1325563"/>
          </a:xfrm>
        </p:spPr>
        <p:txBody>
          <a:bodyPr>
            <a:normAutofit/>
          </a:bodyPr>
          <a:p>
            <a:r>
              <a:rPr lang="en-US">
                <a:latin typeface="Abril Fatface"/>
              </a:rPr>
              <a:t>1</a:t>
            </a:r>
            <a:r>
              <a:rPr lang="en-US">
                <a:latin typeface="Abril Fatface"/>
              </a:rPr>
              <a:t>.</a:t>
            </a:r>
            <a:r>
              <a:rPr lang="en-US">
                <a:latin typeface="Abril Fatface"/>
              </a:rPr>
              <a:t> </a:t>
            </a:r>
            <a:r>
              <a:rPr lang="en-US">
                <a:latin typeface="Abril Fatface"/>
              </a:rPr>
              <a:t>C</a:t>
            </a:r>
            <a:r>
              <a:rPr lang="en-US">
                <a:latin typeface="Abril Fatface"/>
              </a:rPr>
              <a:t>E</a:t>
            </a:r>
            <a:r>
              <a:rPr lang="en-US">
                <a:latin typeface="Abril Fatface"/>
              </a:rPr>
              <a:t>O</a:t>
            </a:r>
            <a:r>
              <a:rPr lang="en-US">
                <a:latin typeface="Abril Fatface"/>
              </a:rPr>
              <a:t> </a:t>
            </a:r>
            <a:r>
              <a:rPr lang="en-US">
                <a:latin typeface="Abril Fatface"/>
              </a:rPr>
              <a:t>a</a:t>
            </a:r>
            <a:r>
              <a:rPr lang="en-US">
                <a:latin typeface="Abril Fatface"/>
              </a:rPr>
              <a:t>n</a:t>
            </a:r>
            <a:r>
              <a:rPr lang="en-US">
                <a:latin typeface="Abril Fatface"/>
              </a:rPr>
              <a:t>d</a:t>
            </a:r>
            <a:r>
              <a:rPr lang="en-US">
                <a:latin typeface="Abril Fatface"/>
              </a:rPr>
              <a:t> </a:t>
            </a:r>
            <a:r>
              <a:rPr lang="en-US">
                <a:latin typeface="Abril Fatface"/>
              </a:rPr>
              <a:t>President</a:t>
            </a:r>
            <a:endParaRPr lang="en-PH">
              <a:latin typeface="Abril Fatface"/>
            </a:endParaRPr>
          </a:p>
        </p:txBody>
      </p:sp>
      <p:sp>
        <p:nvSpPr>
          <p:cNvPr id="1048638" name=""/>
          <p:cNvSpPr>
            <a:spLocks noGrp="1"/>
          </p:cNvSpPr>
          <p:nvPr>
            <p:ph idx="1"/>
          </p:nvPr>
        </p:nvSpPr>
        <p:spPr>
          <a:xfrm>
            <a:off x="838200" y="1253330"/>
            <a:ext cx="10515600" cy="4351338"/>
          </a:xfrm>
        </p:spPr>
        <p:txBody>
          <a:bodyPr anchor="t">
            <a:noAutofit/>
          </a:bodyPr>
          <a:p>
            <a:pPr algn="l" indent="0" marL="0">
              <a:lnSpc>
                <a:spcPct val="100000"/>
              </a:lnSpc>
              <a:buNone/>
            </a:pPr>
            <a:r>
              <a:rPr b="1" sz="2400" lang="en-US">
                <a:latin typeface="Arial"/>
                <a:cs typeface="Arial"/>
              </a:rPr>
              <a:t>Duties</a:t>
            </a:r>
            <a:r>
              <a:rPr sz="2400" lang="en-US">
                <a:latin typeface="Arial"/>
                <a:cs typeface="Arial"/>
              </a:rPr>
              <a:t>:</a:t>
            </a:r>
            <a:endParaRPr sz="2400" lang="en-PH">
              <a:latin typeface="Arial"/>
              <a:cs typeface="Arial"/>
            </a:endParaRPr>
          </a:p>
          <a:p>
            <a:pPr algn="l">
              <a:lnSpc>
                <a:spcPct val="100000"/>
              </a:lnSpc>
            </a:pPr>
            <a:r>
              <a:rPr sz="2400" lang="en-US">
                <a:latin typeface="Arial"/>
                <a:cs typeface="Arial"/>
              </a:rPr>
              <a:t>Set a budget within organizations</a:t>
            </a:r>
            <a:endParaRPr sz="2400" lang="en-PH">
              <a:latin typeface="Arial"/>
              <a:cs typeface="Arial"/>
            </a:endParaRPr>
          </a:p>
          <a:p>
            <a:pPr algn="l">
              <a:lnSpc>
                <a:spcPct val="100000"/>
              </a:lnSpc>
            </a:pPr>
            <a:r>
              <a:rPr sz="2400" lang="en-US">
                <a:latin typeface="Arial"/>
                <a:cs typeface="Arial"/>
              </a:rPr>
              <a:t>Give directions to the employees so that company vision can be fulfill</a:t>
            </a:r>
            <a:endParaRPr sz="2400" lang="en-PH">
              <a:latin typeface="Arial"/>
              <a:cs typeface="Arial"/>
            </a:endParaRPr>
          </a:p>
          <a:p>
            <a:pPr algn="l">
              <a:lnSpc>
                <a:spcPct val="100000"/>
              </a:lnSpc>
            </a:pPr>
            <a:r>
              <a:rPr sz="2400" lang="en-US">
                <a:latin typeface="Arial"/>
                <a:cs typeface="Arial"/>
              </a:rPr>
              <a:t>Setup the strategies in the organization</a:t>
            </a:r>
            <a:endParaRPr sz="2400" lang="en-PH">
              <a:latin typeface="Arial"/>
              <a:cs typeface="Arial"/>
            </a:endParaRPr>
          </a:p>
          <a:p>
            <a:pPr algn="l">
              <a:lnSpc>
                <a:spcPct val="100000"/>
              </a:lnSpc>
            </a:pPr>
            <a:r>
              <a:rPr sz="2400" lang="en-US">
                <a:latin typeface="Arial"/>
                <a:cs typeface="Arial"/>
              </a:rPr>
              <a:t>Stay informed about the current trends related to product &amp; services offered by the organization</a:t>
            </a:r>
            <a:endParaRPr sz="2400" lang="en-PH">
              <a:latin typeface="Arial"/>
              <a:cs typeface="Arial"/>
            </a:endParaRPr>
          </a:p>
          <a:p>
            <a:pPr algn="l">
              <a:lnSpc>
                <a:spcPct val="100000"/>
              </a:lnSpc>
            </a:pPr>
            <a:r>
              <a:rPr sz="2400" lang="en-US">
                <a:latin typeface="Arial"/>
                <a:cs typeface="Arial"/>
              </a:rPr>
              <a:t>Negotiate and approve agreements and contracts</a:t>
            </a:r>
            <a:endParaRPr sz="2400" lang="en-PH">
              <a:latin typeface="Arial"/>
              <a:cs typeface="Arial"/>
            </a:endParaRPr>
          </a:p>
          <a:p>
            <a:pPr algn="l">
              <a:lnSpc>
                <a:spcPct val="100000"/>
              </a:lnSpc>
            </a:pPr>
            <a:r>
              <a:rPr sz="2400" lang="en-US">
                <a:latin typeface="Arial"/>
                <a:cs typeface="Arial"/>
              </a:rPr>
              <a:t>Evaluate the results of the organization</a:t>
            </a:r>
            <a:endParaRPr sz="2400" lang="en-PH">
              <a:latin typeface="Arial"/>
              <a:cs typeface="Arial"/>
            </a:endParaRPr>
          </a:p>
          <a:p>
            <a:pPr algn="l">
              <a:lnSpc>
                <a:spcPct val="100000"/>
              </a:lnSpc>
            </a:pPr>
            <a:r>
              <a:rPr sz="2400" lang="en-US">
                <a:latin typeface="Arial"/>
                <a:cs typeface="Arial"/>
              </a:rPr>
              <a:t>Set up long term &amp; Short term goals for the organization</a:t>
            </a:r>
            <a:endParaRPr sz="2400" lang="en-PH">
              <a:latin typeface="Arial"/>
              <a:cs typeface="Arial"/>
            </a:endParaRPr>
          </a:p>
          <a:p>
            <a:pPr algn="l">
              <a:lnSpc>
                <a:spcPct val="100000"/>
              </a:lnSpc>
            </a:pPr>
            <a:r>
              <a:rPr sz="2400" lang="en-US">
                <a:latin typeface="Arial"/>
                <a:cs typeface="Arial"/>
              </a:rPr>
              <a:t>Oversee both dining and entertainment will guarantee an excellent customer experience, creating a memorable and pleasurable atmosphere at the facility.</a:t>
            </a:r>
            <a:endParaRPr sz="2400" lang="en-PH">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13" name=""/>
        <p:cNvGrpSpPr/>
        <p:nvPr/>
      </p:nvGrpSpPr>
      <p:grpSpPr>
        <a:xfrm>
          <a:off x="0" y="0"/>
          <a:ext cx="0" cy="0"/>
          <a:chOff x="0" y="0"/>
          <a:chExt cx="0" cy="0"/>
        </a:xfrm>
      </p:grpSpPr>
      <p:sp>
        <p:nvSpPr>
          <p:cNvPr id="1048639" name=""/>
          <p:cNvSpPr>
            <a:spLocks noGrp="1"/>
          </p:cNvSpPr>
          <p:nvPr>
            <p:ph type="title"/>
          </p:nvPr>
        </p:nvSpPr>
        <p:spPr>
          <a:xfrm>
            <a:off x="838200" y="0"/>
            <a:ext cx="10515600" cy="1325563"/>
          </a:xfrm>
        </p:spPr>
        <p:txBody>
          <a:bodyPr>
            <a:normAutofit/>
          </a:bodyPr>
          <a:p>
            <a:r>
              <a:rPr lang="en-US">
                <a:latin typeface="Abril Fatface"/>
              </a:rPr>
              <a:t>2</a:t>
            </a:r>
            <a:r>
              <a:rPr lang="en-US">
                <a:latin typeface="Abril Fatface"/>
              </a:rPr>
              <a:t>.</a:t>
            </a:r>
            <a:r>
              <a:rPr lang="en-US">
                <a:latin typeface="Abril Fatface"/>
              </a:rPr>
              <a:t> </a:t>
            </a:r>
            <a:r>
              <a:rPr lang="en-US">
                <a:latin typeface="Abril Fatface"/>
              </a:rPr>
              <a:t>S</a:t>
            </a:r>
            <a:r>
              <a:rPr lang="en-US">
                <a:latin typeface="Abril Fatface"/>
              </a:rPr>
              <a:t>t</a:t>
            </a:r>
            <a:r>
              <a:rPr lang="en-US">
                <a:latin typeface="Abril Fatface"/>
              </a:rPr>
              <a:t>a</a:t>
            </a:r>
            <a:r>
              <a:rPr lang="en-US">
                <a:latin typeface="Abril Fatface"/>
              </a:rPr>
              <a:t>g</a:t>
            </a:r>
            <a:r>
              <a:rPr lang="en-US">
                <a:latin typeface="Abril Fatface"/>
              </a:rPr>
              <a:t>e</a:t>
            </a:r>
            <a:r>
              <a:rPr lang="en-US">
                <a:latin typeface="Abril Fatface"/>
              </a:rPr>
              <a:t> </a:t>
            </a:r>
            <a:r>
              <a:rPr lang="en-US">
                <a:latin typeface="Abril Fatface"/>
              </a:rPr>
              <a:t>Director</a:t>
            </a:r>
            <a:endParaRPr lang="en-PH">
              <a:latin typeface="Abril Fatface"/>
            </a:endParaRPr>
          </a:p>
        </p:txBody>
      </p:sp>
      <p:sp>
        <p:nvSpPr>
          <p:cNvPr id="1048640" name=""/>
          <p:cNvSpPr>
            <a:spLocks noGrp="1"/>
          </p:cNvSpPr>
          <p:nvPr>
            <p:ph idx="1"/>
          </p:nvPr>
        </p:nvSpPr>
        <p:spPr>
          <a:xfrm>
            <a:off x="838200" y="1253330"/>
            <a:ext cx="10515600" cy="4351338"/>
          </a:xfrm>
        </p:spPr>
        <p:txBody>
          <a:bodyPr anchor="t">
            <a:noAutofit/>
          </a:bodyPr>
          <a:p>
            <a:pPr algn="l" indent="0" marL="0">
              <a:lnSpc>
                <a:spcPct val="100000"/>
              </a:lnSpc>
              <a:buNone/>
            </a:pPr>
            <a:r>
              <a:rPr b="1" sz="3600" lang="en-US">
                <a:latin typeface="Arial"/>
                <a:cs typeface="Arial"/>
              </a:rPr>
              <a:t>Monthly Salary</a:t>
            </a:r>
            <a:r>
              <a:rPr sz="3600" lang="en-US">
                <a:latin typeface="Arial"/>
                <a:cs typeface="Arial"/>
              </a:rPr>
              <a:t>: ₱200,000</a:t>
            </a:r>
            <a:endParaRPr sz="3600" lang="en-PH">
              <a:latin typeface="Arial"/>
              <a:cs typeface="Arial"/>
            </a:endParaRPr>
          </a:p>
          <a:p>
            <a:pPr algn="l" indent="0" marL="0">
              <a:lnSpc>
                <a:spcPct val="100000"/>
              </a:lnSpc>
              <a:buNone/>
            </a:pPr>
            <a:r>
              <a:rPr b="1" sz="3600" lang="en-US">
                <a:latin typeface="Arial"/>
                <a:cs typeface="Arial"/>
              </a:rPr>
              <a:t>Job Description</a:t>
            </a:r>
            <a:r>
              <a:rPr sz="3600" lang="en-US">
                <a:latin typeface="Arial"/>
                <a:cs typeface="Arial"/>
              </a:rPr>
              <a:t>: In a comedy bar, a stage director is in charge of making sure the show runs smoothly, adjusting the comedy timing and tempo, increasing audience participation, controlling technical elements like lighting and sound, quickly resolving any technical or performance-related problems, and giving performers advice on how to improve their material and delivery for maximum impact.</a:t>
            </a:r>
            <a:endParaRPr sz="3600" lang="en-PH">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14" name=""/>
        <p:cNvGrpSpPr/>
        <p:nvPr/>
      </p:nvGrpSpPr>
      <p:grpSpPr>
        <a:xfrm>
          <a:off x="0" y="0"/>
          <a:ext cx="0" cy="0"/>
          <a:chOff x="0" y="0"/>
          <a:chExt cx="0" cy="0"/>
        </a:xfrm>
      </p:grpSpPr>
      <p:sp>
        <p:nvSpPr>
          <p:cNvPr id="1048641" name=""/>
          <p:cNvSpPr>
            <a:spLocks noGrp="1"/>
          </p:cNvSpPr>
          <p:nvPr>
            <p:ph type="title"/>
          </p:nvPr>
        </p:nvSpPr>
        <p:spPr>
          <a:xfrm>
            <a:off x="838200" y="0"/>
            <a:ext cx="10515600" cy="1325563"/>
          </a:xfrm>
        </p:spPr>
        <p:txBody>
          <a:bodyPr>
            <a:normAutofit/>
          </a:bodyPr>
          <a:p>
            <a:r>
              <a:rPr lang="en-US">
                <a:latin typeface="Abril Fatface"/>
              </a:rPr>
              <a:t>2</a:t>
            </a:r>
            <a:r>
              <a:rPr lang="en-US">
                <a:latin typeface="Abril Fatface"/>
              </a:rPr>
              <a:t>.</a:t>
            </a:r>
            <a:r>
              <a:rPr lang="en-US">
                <a:latin typeface="Abril Fatface"/>
              </a:rPr>
              <a:t> </a:t>
            </a:r>
            <a:r>
              <a:rPr lang="en-US">
                <a:latin typeface="Abril Fatface"/>
              </a:rPr>
              <a:t>S</a:t>
            </a:r>
            <a:r>
              <a:rPr lang="en-US">
                <a:latin typeface="Abril Fatface"/>
              </a:rPr>
              <a:t>t</a:t>
            </a:r>
            <a:r>
              <a:rPr lang="en-US">
                <a:latin typeface="Abril Fatface"/>
              </a:rPr>
              <a:t>a</a:t>
            </a:r>
            <a:r>
              <a:rPr lang="en-US">
                <a:latin typeface="Abril Fatface"/>
              </a:rPr>
              <a:t>g</a:t>
            </a:r>
            <a:r>
              <a:rPr lang="en-US">
                <a:latin typeface="Abril Fatface"/>
              </a:rPr>
              <a:t>e</a:t>
            </a:r>
            <a:r>
              <a:rPr lang="en-US">
                <a:latin typeface="Abril Fatface"/>
              </a:rPr>
              <a:t> </a:t>
            </a:r>
            <a:r>
              <a:rPr lang="en-US">
                <a:latin typeface="Abril Fatface"/>
              </a:rPr>
              <a:t>Director</a:t>
            </a:r>
            <a:endParaRPr lang="en-PH">
              <a:latin typeface="Abril Fatface"/>
            </a:endParaRPr>
          </a:p>
        </p:txBody>
      </p:sp>
      <p:sp>
        <p:nvSpPr>
          <p:cNvPr id="1048642" name=""/>
          <p:cNvSpPr>
            <a:spLocks noGrp="1"/>
          </p:cNvSpPr>
          <p:nvPr>
            <p:ph idx="1"/>
          </p:nvPr>
        </p:nvSpPr>
        <p:spPr>
          <a:xfrm>
            <a:off x="838200" y="1253330"/>
            <a:ext cx="10515600" cy="4351338"/>
          </a:xfrm>
        </p:spPr>
        <p:txBody>
          <a:bodyPr anchor="t">
            <a:noAutofit/>
          </a:bodyPr>
          <a:p>
            <a:pPr indent="0" marL="0">
              <a:buNone/>
            </a:pPr>
            <a:r>
              <a:rPr altLang="en-PH" b="1" sz="2800" lang="en-US">
                <a:latin typeface="Arial"/>
                <a:cs typeface="Arial"/>
              </a:rPr>
              <a:t>Duties:</a:t>
            </a:r>
            <a:endParaRPr altLang="en-US" sz="2800" lang="zh-CN"/>
          </a:p>
          <a:p>
            <a:r>
              <a:rPr altLang="en-PH" b="0" sz="2800" lang="en-US">
                <a:latin typeface="Arial"/>
                <a:cs typeface="Arial"/>
              </a:rPr>
              <a:t>Arrange and organize rehearsals: Set up sessions with comedians to work on their delivery and hone their gags.</a:t>
            </a:r>
            <a:endParaRPr altLang="en-US" b="0" sz="2800" lang="zh-CN"/>
          </a:p>
          <a:p>
            <a:r>
              <a:rPr altLang="en-PH" b="0" sz="2800" lang="en-US">
                <a:latin typeface="Arial"/>
                <a:cs typeface="Arial"/>
              </a:rPr>
              <a:t>Technical aspects: Make sure that the stage design, lighting, and sound complement the performances' mood.</a:t>
            </a:r>
            <a:endParaRPr altLang="en-US" b="0" sz="2800" lang="zh-CN"/>
          </a:p>
          <a:p>
            <a:r>
              <a:rPr altLang="en-PH" b="0" sz="2800" lang="en-US">
                <a:latin typeface="Arial"/>
                <a:cs typeface="Arial"/>
              </a:rPr>
              <a:t>Analyze performances: Determine the caliber of each performance and offer suggestions for enhancements in the future.</a:t>
            </a:r>
            <a:endParaRPr altLang="en-US" b="0" sz="2800" lang="zh-CN"/>
          </a:p>
          <a:p>
            <a:r>
              <a:rPr altLang="en-PH" b="0" sz="2800" lang="en-US">
                <a:latin typeface="Arial"/>
                <a:cs typeface="Arial"/>
              </a:rPr>
              <a:t>Work with comedians: Engage comedians in close collaboration to refine their acts and incorporate input from past performances.</a:t>
            </a:r>
            <a:endParaRPr altLang="en-US" b="0" sz="2800" lang="zh-CN"/>
          </a:p>
          <a:p>
            <a:r>
              <a:rPr altLang="en-PH" b="0" sz="2800" lang="en-US">
                <a:latin typeface="Arial"/>
                <a:cs typeface="Arial"/>
              </a:rPr>
              <a:t>Promote smooth transitions: Make sure that the energy and flow of the show are maintained when an act changes.</a:t>
            </a:r>
            <a:endParaRPr altLang="en-US" b="0" sz="2800" 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15" name=""/>
        <p:cNvGrpSpPr/>
        <p:nvPr/>
      </p:nvGrpSpPr>
      <p:grpSpPr>
        <a:xfrm>
          <a:off x="0" y="0"/>
          <a:ext cx="0" cy="0"/>
          <a:chOff x="0" y="0"/>
          <a:chExt cx="0" cy="0"/>
        </a:xfrm>
      </p:grpSpPr>
      <p:sp>
        <p:nvSpPr>
          <p:cNvPr id="1048643" name=""/>
          <p:cNvSpPr>
            <a:spLocks noGrp="1"/>
          </p:cNvSpPr>
          <p:nvPr>
            <p:ph type="title"/>
          </p:nvPr>
        </p:nvSpPr>
        <p:spPr>
          <a:xfrm>
            <a:off x="838200" y="0"/>
            <a:ext cx="10515600" cy="1325563"/>
          </a:xfrm>
        </p:spPr>
        <p:txBody>
          <a:bodyPr>
            <a:normAutofit/>
          </a:bodyPr>
          <a:p>
            <a:r>
              <a:rPr lang="en-US">
                <a:latin typeface="Abril Fatface"/>
              </a:rPr>
              <a:t>3</a:t>
            </a:r>
            <a:r>
              <a:rPr lang="en-US">
                <a:latin typeface="Abril Fatface"/>
              </a:rPr>
              <a:t>.</a:t>
            </a:r>
            <a:r>
              <a:rPr lang="en-US">
                <a:latin typeface="Abril Fatface"/>
              </a:rPr>
              <a:t> </a:t>
            </a:r>
            <a:r>
              <a:rPr lang="en-US">
                <a:latin typeface="Abril Fatface"/>
              </a:rPr>
              <a:t>M</a:t>
            </a:r>
            <a:r>
              <a:rPr lang="en-US">
                <a:latin typeface="Abril Fatface"/>
              </a:rPr>
              <a:t>a</a:t>
            </a:r>
            <a:r>
              <a:rPr lang="en-US">
                <a:latin typeface="Abril Fatface"/>
              </a:rPr>
              <a:t>n</a:t>
            </a:r>
            <a:r>
              <a:rPr lang="en-US">
                <a:latin typeface="Abril Fatface"/>
              </a:rPr>
              <a:t>a</a:t>
            </a:r>
            <a:r>
              <a:rPr lang="en-US">
                <a:latin typeface="Abril Fatface"/>
              </a:rPr>
              <a:t>g</a:t>
            </a:r>
            <a:r>
              <a:rPr lang="en-US">
                <a:latin typeface="Abril Fatface"/>
              </a:rPr>
              <a:t>e</a:t>
            </a:r>
            <a:r>
              <a:rPr lang="en-US">
                <a:latin typeface="Abril Fatface"/>
              </a:rPr>
              <a:t>r</a:t>
            </a:r>
            <a:r>
              <a:rPr lang="en-US">
                <a:latin typeface="Abril Fatface"/>
              </a:rPr>
              <a:t>,</a:t>
            </a:r>
            <a:r>
              <a:rPr lang="en-US">
                <a:latin typeface="Abril Fatface"/>
              </a:rPr>
              <a:t> </a:t>
            </a:r>
            <a:r>
              <a:rPr lang="en-US">
                <a:latin typeface="Abril Fatface"/>
              </a:rPr>
              <a:t>H</a:t>
            </a:r>
            <a:r>
              <a:rPr lang="en-US">
                <a:latin typeface="Abril Fatface"/>
              </a:rPr>
              <a:t>u</a:t>
            </a:r>
            <a:r>
              <a:rPr lang="en-US">
                <a:latin typeface="Abril Fatface"/>
              </a:rPr>
              <a:t>m</a:t>
            </a:r>
            <a:r>
              <a:rPr lang="en-US">
                <a:latin typeface="Abril Fatface"/>
              </a:rPr>
              <a:t>a</a:t>
            </a:r>
            <a:r>
              <a:rPr lang="en-US">
                <a:latin typeface="Abril Fatface"/>
              </a:rPr>
              <a:t>n</a:t>
            </a:r>
            <a:r>
              <a:rPr lang="en-US">
                <a:latin typeface="Abril Fatface"/>
              </a:rPr>
              <a:t> </a:t>
            </a:r>
            <a:r>
              <a:rPr lang="en-US">
                <a:latin typeface="Abril Fatface"/>
              </a:rPr>
              <a:t>R</a:t>
            </a:r>
            <a:r>
              <a:rPr lang="en-US">
                <a:latin typeface="Abril Fatface"/>
              </a:rPr>
              <a:t>e</a:t>
            </a:r>
            <a:r>
              <a:rPr lang="en-US">
                <a:latin typeface="Abril Fatface"/>
              </a:rPr>
              <a:t>l</a:t>
            </a:r>
            <a:r>
              <a:rPr lang="en-US">
                <a:latin typeface="Abril Fatface"/>
              </a:rPr>
              <a:t>a</a:t>
            </a:r>
            <a:r>
              <a:rPr lang="en-US">
                <a:latin typeface="Abril Fatface"/>
              </a:rPr>
              <a:t>t</a:t>
            </a:r>
            <a:r>
              <a:rPr lang="en-US">
                <a:latin typeface="Abril Fatface"/>
              </a:rPr>
              <a:t>i</a:t>
            </a:r>
            <a:r>
              <a:rPr lang="en-US">
                <a:latin typeface="Abril Fatface"/>
              </a:rPr>
              <a:t>o</a:t>
            </a:r>
            <a:r>
              <a:rPr lang="en-US">
                <a:latin typeface="Abril Fatface"/>
              </a:rPr>
              <a:t>n</a:t>
            </a:r>
            <a:r>
              <a:rPr lang="en-US">
                <a:latin typeface="Abril Fatface"/>
              </a:rPr>
              <a:t>s</a:t>
            </a:r>
            <a:endParaRPr lang="en-PH">
              <a:latin typeface="Abril Fatface"/>
            </a:endParaRPr>
          </a:p>
        </p:txBody>
      </p:sp>
      <p:sp>
        <p:nvSpPr>
          <p:cNvPr id="1048644" name=""/>
          <p:cNvSpPr>
            <a:spLocks noGrp="1"/>
          </p:cNvSpPr>
          <p:nvPr>
            <p:ph idx="1"/>
          </p:nvPr>
        </p:nvSpPr>
        <p:spPr>
          <a:xfrm>
            <a:off x="838200" y="1253330"/>
            <a:ext cx="10515600" cy="4351338"/>
          </a:xfrm>
        </p:spPr>
        <p:txBody>
          <a:bodyPr anchor="t">
            <a:noAutofit/>
          </a:bodyPr>
          <a:p>
            <a:pPr algn="l" indent="0" marL="0">
              <a:lnSpc>
                <a:spcPct val="100000"/>
              </a:lnSpc>
              <a:buNone/>
            </a:pPr>
            <a:r>
              <a:rPr b="1" sz="3200" lang="en-US">
                <a:latin typeface="Arial"/>
                <a:cs typeface="Arial"/>
              </a:rPr>
              <a:t>Monthly Salary</a:t>
            </a:r>
            <a:r>
              <a:rPr b="0" sz="3200" lang="en-US">
                <a:latin typeface="Arial"/>
                <a:cs typeface="Arial"/>
              </a:rPr>
              <a:t>: ₱87,000</a:t>
            </a:r>
            <a:r>
              <a:rPr b="0" sz="3200" lang="en-US">
                <a:latin typeface="Arial"/>
                <a:cs typeface="Arial"/>
              </a:rPr>
              <a:t> </a:t>
            </a:r>
            <a:r>
              <a:rPr b="0" sz="3200" lang="en-US">
                <a:latin typeface="Arial"/>
                <a:cs typeface="Arial"/>
              </a:rPr>
              <a:t>t</a:t>
            </a:r>
            <a:r>
              <a:rPr b="0" sz="3200" lang="en-US">
                <a:latin typeface="Arial"/>
                <a:cs typeface="Arial"/>
              </a:rPr>
              <a:t>o</a:t>
            </a:r>
            <a:r>
              <a:rPr b="0" sz="3200" lang="en-US">
                <a:latin typeface="Arial"/>
                <a:cs typeface="Arial"/>
              </a:rPr>
              <a:t> </a:t>
            </a:r>
            <a:r>
              <a:rPr b="0" sz="3200" lang="en-US">
                <a:latin typeface="Arial"/>
                <a:cs typeface="Arial"/>
              </a:rPr>
              <a:t>₱155,000</a:t>
            </a:r>
            <a:endParaRPr b="0" sz="3200" lang="en-PH">
              <a:latin typeface="Arial"/>
              <a:cs typeface="Arial"/>
            </a:endParaRPr>
          </a:p>
          <a:p>
            <a:pPr algn="l" indent="0" marL="0">
              <a:lnSpc>
                <a:spcPct val="100000"/>
              </a:lnSpc>
              <a:buNone/>
            </a:pPr>
            <a:r>
              <a:rPr b="1" sz="3200" lang="en-US">
                <a:latin typeface="Arial"/>
                <a:cs typeface="Arial"/>
              </a:rPr>
              <a:t>Job Description</a:t>
            </a:r>
            <a:r>
              <a:rPr b="0" sz="3200" lang="en-US">
                <a:latin typeface="Arial"/>
                <a:cs typeface="Arial"/>
              </a:rPr>
              <a:t>: The Manager of Human Relations is the head in charge of all HR activities to create an inclusive, productive work culture. He guides recruitment, employee relations, and strategic workforce planning and ensures that all work is done within the policy of HR and labor laws. I'm responsible for programs designed to increase employee engagement, managing performance evaluation processes, and supporting professional growth across the organization.</a:t>
            </a:r>
            <a:endParaRPr b="0" sz="3200" lang="en-PH">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16" name=""/>
        <p:cNvGrpSpPr/>
        <p:nvPr/>
      </p:nvGrpSpPr>
      <p:grpSpPr>
        <a:xfrm>
          <a:off x="0" y="0"/>
          <a:ext cx="0" cy="0"/>
          <a:chOff x="0" y="0"/>
          <a:chExt cx="0" cy="0"/>
        </a:xfrm>
      </p:grpSpPr>
      <p:sp>
        <p:nvSpPr>
          <p:cNvPr id="1048645" name=""/>
          <p:cNvSpPr>
            <a:spLocks noGrp="1"/>
          </p:cNvSpPr>
          <p:nvPr>
            <p:ph type="title"/>
          </p:nvPr>
        </p:nvSpPr>
        <p:spPr>
          <a:xfrm>
            <a:off x="838200" y="0"/>
            <a:ext cx="10515600" cy="1325563"/>
          </a:xfrm>
        </p:spPr>
        <p:txBody>
          <a:bodyPr>
            <a:normAutofit/>
          </a:bodyPr>
          <a:p>
            <a:r>
              <a:rPr lang="en-US">
                <a:latin typeface="Abril Fatface"/>
              </a:rPr>
              <a:t>3</a:t>
            </a:r>
            <a:r>
              <a:rPr lang="en-US">
                <a:latin typeface="Abril Fatface"/>
              </a:rPr>
              <a:t>.</a:t>
            </a:r>
            <a:r>
              <a:rPr lang="en-US">
                <a:latin typeface="Abril Fatface"/>
              </a:rPr>
              <a:t> </a:t>
            </a:r>
            <a:r>
              <a:rPr lang="en-US">
                <a:latin typeface="Abril Fatface"/>
              </a:rPr>
              <a:t>M</a:t>
            </a:r>
            <a:r>
              <a:rPr lang="en-US">
                <a:latin typeface="Abril Fatface"/>
              </a:rPr>
              <a:t>a</a:t>
            </a:r>
            <a:r>
              <a:rPr lang="en-US">
                <a:latin typeface="Abril Fatface"/>
              </a:rPr>
              <a:t>n</a:t>
            </a:r>
            <a:r>
              <a:rPr lang="en-US">
                <a:latin typeface="Abril Fatface"/>
              </a:rPr>
              <a:t>a</a:t>
            </a:r>
            <a:r>
              <a:rPr lang="en-US">
                <a:latin typeface="Abril Fatface"/>
              </a:rPr>
              <a:t>g</a:t>
            </a:r>
            <a:r>
              <a:rPr lang="en-US">
                <a:latin typeface="Abril Fatface"/>
              </a:rPr>
              <a:t>e</a:t>
            </a:r>
            <a:r>
              <a:rPr lang="en-US">
                <a:latin typeface="Abril Fatface"/>
              </a:rPr>
              <a:t>r</a:t>
            </a:r>
            <a:r>
              <a:rPr lang="en-US">
                <a:latin typeface="Abril Fatface"/>
              </a:rPr>
              <a:t>,</a:t>
            </a:r>
            <a:r>
              <a:rPr lang="en-US">
                <a:latin typeface="Abril Fatface"/>
              </a:rPr>
              <a:t> </a:t>
            </a:r>
            <a:r>
              <a:rPr lang="en-US">
                <a:latin typeface="Abril Fatface"/>
              </a:rPr>
              <a:t>H</a:t>
            </a:r>
            <a:r>
              <a:rPr lang="en-US">
                <a:latin typeface="Abril Fatface"/>
              </a:rPr>
              <a:t>u</a:t>
            </a:r>
            <a:r>
              <a:rPr lang="en-US">
                <a:latin typeface="Abril Fatface"/>
              </a:rPr>
              <a:t>m</a:t>
            </a:r>
            <a:r>
              <a:rPr lang="en-US">
                <a:latin typeface="Abril Fatface"/>
              </a:rPr>
              <a:t>a</a:t>
            </a:r>
            <a:r>
              <a:rPr lang="en-US">
                <a:latin typeface="Abril Fatface"/>
              </a:rPr>
              <a:t>n</a:t>
            </a:r>
            <a:r>
              <a:rPr lang="en-US">
                <a:latin typeface="Abril Fatface"/>
              </a:rPr>
              <a:t> </a:t>
            </a:r>
            <a:r>
              <a:rPr lang="en-US">
                <a:latin typeface="Abril Fatface"/>
              </a:rPr>
              <a:t>R</a:t>
            </a:r>
            <a:r>
              <a:rPr lang="en-US">
                <a:latin typeface="Abril Fatface"/>
              </a:rPr>
              <a:t>e</a:t>
            </a:r>
            <a:r>
              <a:rPr lang="en-US">
                <a:latin typeface="Abril Fatface"/>
              </a:rPr>
              <a:t>lations </a:t>
            </a:r>
            <a:endParaRPr lang="en-PH">
              <a:latin typeface="Abril Fatface"/>
            </a:endParaRPr>
          </a:p>
        </p:txBody>
      </p:sp>
      <p:sp>
        <p:nvSpPr>
          <p:cNvPr id="1048646" name=""/>
          <p:cNvSpPr>
            <a:spLocks noGrp="1"/>
          </p:cNvSpPr>
          <p:nvPr>
            <p:ph idx="1"/>
          </p:nvPr>
        </p:nvSpPr>
        <p:spPr>
          <a:xfrm>
            <a:off x="838200" y="1253330"/>
            <a:ext cx="10515600" cy="4351338"/>
          </a:xfrm>
        </p:spPr>
        <p:txBody>
          <a:bodyPr anchor="t">
            <a:noAutofit/>
          </a:bodyPr>
          <a:p>
            <a:pPr algn="l" indent="0" marL="0">
              <a:lnSpc>
                <a:spcPct val="100000"/>
              </a:lnSpc>
              <a:buNone/>
            </a:pPr>
            <a:r>
              <a:rPr b="1" sz="3200" lang="en-US">
                <a:latin typeface="Arial"/>
                <a:cs typeface="Arial"/>
              </a:rPr>
              <a:t>Duties</a:t>
            </a:r>
            <a:r>
              <a:rPr b="0" sz="3200" lang="en-US">
                <a:latin typeface="Arial"/>
                <a:cs typeface="Arial"/>
              </a:rPr>
              <a:t>:</a:t>
            </a:r>
            <a:endParaRPr sz="3200" lang="en-PH">
              <a:latin typeface="Arial"/>
              <a:cs typeface="Arial"/>
            </a:endParaRPr>
          </a:p>
          <a:p>
            <a:pPr algn="l">
              <a:lnSpc>
                <a:spcPct val="100000"/>
              </a:lnSpc>
            </a:pPr>
            <a:r>
              <a:rPr b="0" sz="3200" lang="en-US">
                <a:latin typeface="Arial"/>
                <a:cs typeface="Arial"/>
              </a:rPr>
              <a:t>Formulate and implement HR strategies to support organizational goals.</a:t>
            </a:r>
            <a:endParaRPr sz="3200" lang="en-PH">
              <a:latin typeface="Arial"/>
              <a:cs typeface="Arial"/>
            </a:endParaRPr>
          </a:p>
          <a:p>
            <a:pPr algn="l">
              <a:lnSpc>
                <a:spcPct val="100000"/>
              </a:lnSpc>
            </a:pPr>
            <a:r>
              <a:rPr b="0" sz="3200" lang="en-US">
                <a:latin typeface="Arial"/>
                <a:cs typeface="Arial"/>
              </a:rPr>
              <a:t>Manage recruitment and training to attract and retain talents.</a:t>
            </a:r>
            <a:endParaRPr sz="3200" lang="en-PH">
              <a:latin typeface="Arial"/>
              <a:cs typeface="Arial"/>
            </a:endParaRPr>
          </a:p>
          <a:p>
            <a:pPr algn="l">
              <a:lnSpc>
                <a:spcPct val="100000"/>
              </a:lnSpc>
            </a:pPr>
            <a:r>
              <a:rPr b="0" sz="3200" lang="en-US">
                <a:latin typeface="Arial"/>
                <a:cs typeface="Arial"/>
              </a:rPr>
              <a:t>Employee relations management and conflict resolution.</a:t>
            </a:r>
            <a:endParaRPr sz="3200" lang="en-PH">
              <a:latin typeface="Arial"/>
              <a:cs typeface="Arial"/>
            </a:endParaRPr>
          </a:p>
          <a:p>
            <a:pPr algn="l">
              <a:lnSpc>
                <a:spcPct val="100000"/>
              </a:lnSpc>
            </a:pPr>
            <a:r>
              <a:rPr b="0" sz="3200" lang="en-US">
                <a:latin typeface="Arial"/>
                <a:cs typeface="Arial"/>
              </a:rPr>
              <a:t>Obeying the law and representation of workers' interests.</a:t>
            </a:r>
            <a:endParaRPr sz="3200" lang="en-PH">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8" name=""/>
        <p:cNvGrpSpPr/>
        <p:nvPr/>
      </p:nvGrpSpPr>
      <p:grpSpPr>
        <a:xfrm>
          <a:off x="0" y="0"/>
          <a:ext cx="0" cy="0"/>
          <a:chOff x="0" y="0"/>
          <a:chExt cx="0" cy="0"/>
        </a:xfrm>
      </p:grpSpPr>
      <p:sp>
        <p:nvSpPr>
          <p:cNvPr id="1048607" name=""/>
          <p:cNvSpPr>
            <a:spLocks noGrp="1"/>
          </p:cNvSpPr>
          <p:nvPr>
            <p:ph type="title"/>
          </p:nvPr>
        </p:nvSpPr>
        <p:spPr>
          <a:xfrm>
            <a:off x="838200" y="0"/>
            <a:ext cx="10515600" cy="1325563"/>
          </a:xfrm>
        </p:spPr>
        <p:txBody>
          <a:bodyPr>
            <a:normAutofit/>
          </a:bodyPr>
          <a:p>
            <a:r>
              <a:rPr lang="en-US">
                <a:latin typeface="Abril Fatface"/>
              </a:rPr>
              <a:t>P</a:t>
            </a:r>
            <a:r>
              <a:rPr lang="en-US">
                <a:latin typeface="Abril Fatface"/>
              </a:rPr>
              <a:t>r</a:t>
            </a:r>
            <a:r>
              <a:rPr lang="en-US">
                <a:latin typeface="Abril Fatface"/>
              </a:rPr>
              <a:t>e</a:t>
            </a:r>
            <a:r>
              <a:rPr lang="en-US">
                <a:latin typeface="Abril Fatface"/>
              </a:rPr>
              <a:t>s</a:t>
            </a:r>
            <a:r>
              <a:rPr lang="en-US">
                <a:latin typeface="Abril Fatface"/>
              </a:rPr>
              <a:t>e</a:t>
            </a:r>
            <a:r>
              <a:rPr lang="en-US">
                <a:latin typeface="Abril Fatface"/>
              </a:rPr>
              <a:t>n</a:t>
            </a:r>
            <a:r>
              <a:rPr lang="en-US">
                <a:latin typeface="Abril Fatface"/>
              </a:rPr>
              <a:t>t</a:t>
            </a:r>
            <a:r>
              <a:rPr lang="en-US">
                <a:latin typeface="Abril Fatface"/>
              </a:rPr>
              <a:t>e</a:t>
            </a:r>
            <a:r>
              <a:rPr lang="en-US">
                <a:latin typeface="Abril Fatface"/>
              </a:rPr>
              <a:t>d</a:t>
            </a:r>
            <a:r>
              <a:rPr lang="en-US">
                <a:latin typeface="Abril Fatface"/>
              </a:rPr>
              <a:t> </a:t>
            </a:r>
            <a:r>
              <a:rPr lang="en-US">
                <a:latin typeface="Abril Fatface"/>
              </a:rPr>
              <a:t>B</a:t>
            </a:r>
            <a:r>
              <a:rPr lang="en-US">
                <a:latin typeface="Abril Fatface"/>
              </a:rPr>
              <a:t>y</a:t>
            </a:r>
            <a:endParaRPr lang="en-PH">
              <a:latin typeface="Abril Fatface"/>
            </a:endParaRPr>
          </a:p>
        </p:txBody>
      </p:sp>
      <p:sp>
        <p:nvSpPr>
          <p:cNvPr id="1048608" name=""/>
          <p:cNvSpPr>
            <a:spLocks noGrp="1"/>
          </p:cNvSpPr>
          <p:nvPr>
            <p:ph idx="1"/>
          </p:nvPr>
        </p:nvSpPr>
        <p:spPr>
          <a:xfrm>
            <a:off x="838200" y="1253330"/>
            <a:ext cx="10515600" cy="4351338"/>
          </a:xfrm>
        </p:spPr>
        <p:txBody>
          <a:bodyPr anchor="t">
            <a:noAutofit/>
          </a:bodyPr>
          <a:p>
            <a:pPr algn="l">
              <a:lnSpc>
                <a:spcPct val="100000"/>
              </a:lnSpc>
            </a:pPr>
            <a:r>
              <a:rPr sz="3200" lang="en-US">
                <a:latin typeface="Arial"/>
                <a:cs typeface="Arial"/>
              </a:rPr>
              <a:t>Arais, Macky Ashley Josh M.</a:t>
            </a:r>
            <a:endParaRPr sz="3200" lang="en-PH">
              <a:latin typeface="Arial"/>
              <a:cs typeface="Arial"/>
            </a:endParaRPr>
          </a:p>
          <a:p>
            <a:pPr algn="l">
              <a:lnSpc>
                <a:spcPct val="100000"/>
              </a:lnSpc>
            </a:pPr>
            <a:r>
              <a:rPr sz="3200" lang="en-US">
                <a:latin typeface="Arial"/>
                <a:cs typeface="Arial"/>
              </a:rPr>
              <a:t>Cazin, Lericka Gwayne D.</a:t>
            </a:r>
            <a:endParaRPr sz="3200" lang="en-PH">
              <a:latin typeface="Arial"/>
              <a:cs typeface="Arial"/>
            </a:endParaRPr>
          </a:p>
          <a:p>
            <a:pPr algn="l">
              <a:lnSpc>
                <a:spcPct val="100000"/>
              </a:lnSpc>
            </a:pPr>
            <a:r>
              <a:rPr sz="3200" lang="en-US">
                <a:latin typeface="Arial"/>
                <a:cs typeface="Arial"/>
              </a:rPr>
              <a:t>Grande, Khient Justin</a:t>
            </a:r>
            <a:endParaRPr sz="3200" lang="en-PH">
              <a:latin typeface="Arial"/>
              <a:cs typeface="Arial"/>
            </a:endParaRPr>
          </a:p>
          <a:p>
            <a:pPr algn="l">
              <a:lnSpc>
                <a:spcPct val="100000"/>
              </a:lnSpc>
            </a:pPr>
            <a:r>
              <a:rPr sz="3200" lang="en-US">
                <a:latin typeface="Arial"/>
                <a:cs typeface="Arial"/>
              </a:rPr>
              <a:t>Halim, Lianne Joyce B.</a:t>
            </a:r>
            <a:endParaRPr sz="3200" lang="en-PH">
              <a:latin typeface="Arial"/>
              <a:cs typeface="Arial"/>
            </a:endParaRPr>
          </a:p>
          <a:p>
            <a:pPr algn="l">
              <a:lnSpc>
                <a:spcPct val="100000"/>
              </a:lnSpc>
            </a:pPr>
            <a:r>
              <a:rPr sz="3200" lang="en-US">
                <a:latin typeface="Arial"/>
                <a:cs typeface="Arial"/>
              </a:rPr>
              <a:t>Ilarde, Hannah Angela S.</a:t>
            </a:r>
            <a:endParaRPr sz="3200" lang="en-PH">
              <a:latin typeface="Arial"/>
              <a:cs typeface="Arial"/>
            </a:endParaRPr>
          </a:p>
          <a:p>
            <a:pPr algn="l">
              <a:lnSpc>
                <a:spcPct val="100000"/>
              </a:lnSpc>
            </a:pPr>
            <a:r>
              <a:rPr sz="3200" lang="en-US">
                <a:latin typeface="Arial"/>
                <a:cs typeface="Arial"/>
              </a:rPr>
              <a:t>Labadia, Princess Mhine R.</a:t>
            </a:r>
            <a:endParaRPr sz="3200" lang="en-PH">
              <a:latin typeface="Arial"/>
              <a:cs typeface="Arial"/>
            </a:endParaRPr>
          </a:p>
          <a:p>
            <a:pPr algn="l">
              <a:lnSpc>
                <a:spcPct val="100000"/>
              </a:lnSpc>
            </a:pPr>
            <a:r>
              <a:rPr sz="3200" lang="en-US">
                <a:latin typeface="Arial"/>
                <a:cs typeface="Arial"/>
              </a:rPr>
              <a:t>Maliwat, Luis Andrei T.</a:t>
            </a:r>
            <a:endParaRPr sz="3200" lang="en-PH">
              <a:latin typeface="Arial"/>
              <a:cs typeface="Arial"/>
            </a:endParaRPr>
          </a:p>
          <a:p>
            <a:pPr algn="l">
              <a:lnSpc>
                <a:spcPct val="100000"/>
              </a:lnSpc>
            </a:pPr>
            <a:r>
              <a:rPr sz="3200" lang="en-US">
                <a:latin typeface="Arial"/>
                <a:cs typeface="Arial"/>
              </a:rPr>
              <a:t>Reyes, Janina Justin P.</a:t>
            </a:r>
            <a:endParaRPr sz="3200" lang="en-PH">
              <a:latin typeface="Arial"/>
              <a:cs typeface="Arial"/>
            </a:endParaRPr>
          </a:p>
          <a:p>
            <a:pPr algn="l">
              <a:lnSpc>
                <a:spcPct val="100000"/>
              </a:lnSpc>
            </a:pPr>
            <a:r>
              <a:rPr sz="3200" lang="en-US">
                <a:latin typeface="Arial"/>
                <a:cs typeface="Arial"/>
              </a:rPr>
              <a:t>Tabuzo, Hunter Hangello A.</a:t>
            </a:r>
            <a:endParaRPr sz="3200" lang="en-PH">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17" name=""/>
        <p:cNvGrpSpPr/>
        <p:nvPr/>
      </p:nvGrpSpPr>
      <p:grpSpPr>
        <a:xfrm>
          <a:off x="0" y="0"/>
          <a:ext cx="0" cy="0"/>
          <a:chOff x="0" y="0"/>
          <a:chExt cx="0" cy="0"/>
        </a:xfrm>
      </p:grpSpPr>
      <p:sp>
        <p:nvSpPr>
          <p:cNvPr id="1048647" name=""/>
          <p:cNvSpPr>
            <a:spLocks noGrp="1"/>
          </p:cNvSpPr>
          <p:nvPr>
            <p:ph type="title"/>
          </p:nvPr>
        </p:nvSpPr>
        <p:spPr>
          <a:xfrm>
            <a:off x="838200" y="0"/>
            <a:ext cx="10515600" cy="1325563"/>
          </a:xfrm>
        </p:spPr>
        <p:txBody>
          <a:bodyPr>
            <a:normAutofit/>
          </a:bodyPr>
          <a:p>
            <a:r>
              <a:rPr lang="en-US">
                <a:latin typeface="Abril Fatface"/>
              </a:rPr>
              <a:t>4</a:t>
            </a:r>
            <a:r>
              <a:rPr lang="en-US">
                <a:latin typeface="Abril Fatface"/>
              </a:rPr>
              <a:t>.</a:t>
            </a:r>
            <a:r>
              <a:rPr lang="en-US">
                <a:latin typeface="Abril Fatface"/>
              </a:rPr>
              <a:t> </a:t>
            </a:r>
            <a:r>
              <a:rPr lang="en-US">
                <a:latin typeface="Abril Fatface"/>
              </a:rPr>
              <a:t>D</a:t>
            </a:r>
            <a:r>
              <a:rPr lang="en-US">
                <a:latin typeface="Abril Fatface"/>
              </a:rPr>
              <a:t>J</a:t>
            </a:r>
            <a:endParaRPr lang="en-PH">
              <a:latin typeface="Abril Fatface"/>
            </a:endParaRPr>
          </a:p>
        </p:txBody>
      </p:sp>
      <p:sp>
        <p:nvSpPr>
          <p:cNvPr id="1048648" name=""/>
          <p:cNvSpPr>
            <a:spLocks noGrp="1"/>
          </p:cNvSpPr>
          <p:nvPr>
            <p:ph idx="1"/>
          </p:nvPr>
        </p:nvSpPr>
        <p:spPr>
          <a:xfrm>
            <a:off x="838200" y="1253330"/>
            <a:ext cx="10515600" cy="4351338"/>
          </a:xfrm>
        </p:spPr>
        <p:txBody>
          <a:bodyPr anchor="t">
            <a:noAutofit/>
          </a:bodyPr>
          <a:p>
            <a:pPr algn="l" indent="0" marL="0">
              <a:lnSpc>
                <a:spcPct val="100000"/>
              </a:lnSpc>
              <a:buNone/>
            </a:pPr>
            <a:r>
              <a:rPr b="1" sz="3600" lang="en-US">
                <a:latin typeface="Arial"/>
                <a:cs typeface="Arial"/>
              </a:rPr>
              <a:t>Monthly Salary</a:t>
            </a:r>
            <a:r>
              <a:rPr b="0" sz="3600" lang="en-US">
                <a:latin typeface="Arial"/>
                <a:cs typeface="Arial"/>
              </a:rPr>
              <a:t>: ₱51,000</a:t>
            </a:r>
            <a:r>
              <a:rPr b="0" sz="3600" lang="en-US">
                <a:latin typeface="Arial"/>
                <a:cs typeface="Arial"/>
              </a:rPr>
              <a:t> </a:t>
            </a:r>
            <a:r>
              <a:rPr b="0" sz="3600" lang="en-US">
                <a:latin typeface="Arial"/>
                <a:cs typeface="Arial"/>
              </a:rPr>
              <a:t>t</a:t>
            </a:r>
            <a:r>
              <a:rPr b="0" sz="3600" lang="en-US">
                <a:latin typeface="Arial"/>
                <a:cs typeface="Arial"/>
              </a:rPr>
              <a:t>o</a:t>
            </a:r>
            <a:r>
              <a:rPr b="0" sz="3600" lang="en-US">
                <a:latin typeface="Arial"/>
                <a:cs typeface="Arial"/>
              </a:rPr>
              <a:t> </a:t>
            </a:r>
            <a:r>
              <a:rPr b="0" sz="3600" lang="en-US">
                <a:latin typeface="Arial"/>
                <a:cs typeface="Arial"/>
              </a:rPr>
              <a:t>₱59,000</a:t>
            </a:r>
            <a:endParaRPr b="0" sz="3600" lang="en-PH">
              <a:latin typeface="Arial"/>
              <a:cs typeface="Arial"/>
            </a:endParaRPr>
          </a:p>
          <a:p>
            <a:pPr algn="l" indent="0" marL="0">
              <a:lnSpc>
                <a:spcPct val="100000"/>
              </a:lnSpc>
              <a:buNone/>
            </a:pPr>
            <a:r>
              <a:rPr b="1" sz="3600" lang="en-US">
                <a:latin typeface="Arial"/>
                <a:cs typeface="Arial"/>
              </a:rPr>
              <a:t>Job Description</a:t>
            </a:r>
            <a:r>
              <a:rPr b="0" sz="3600" lang="en-US">
                <a:latin typeface="Arial"/>
                <a:cs typeface="Arial"/>
              </a:rPr>
              <a:t>: The DJ at Giggle Grounds is responsible for creating an engaging and energetic atmosphere by selecting and mixing music for live events, performances, and parties. This role requires a deep understanding of various music genres, excellent technical skills, and the ability to read and engage an audience.</a:t>
            </a:r>
            <a:endParaRPr b="0" sz="3600" lang="en-PH">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18" name=""/>
        <p:cNvGrpSpPr/>
        <p:nvPr/>
      </p:nvGrpSpPr>
      <p:grpSpPr>
        <a:xfrm>
          <a:off x="0" y="0"/>
          <a:ext cx="0" cy="0"/>
          <a:chOff x="0" y="0"/>
          <a:chExt cx="0" cy="0"/>
        </a:xfrm>
      </p:grpSpPr>
      <p:sp>
        <p:nvSpPr>
          <p:cNvPr id="1048649" name=""/>
          <p:cNvSpPr>
            <a:spLocks noGrp="1"/>
          </p:cNvSpPr>
          <p:nvPr>
            <p:ph type="title"/>
          </p:nvPr>
        </p:nvSpPr>
        <p:spPr>
          <a:xfrm>
            <a:off x="838200" y="0"/>
            <a:ext cx="10515600" cy="1325563"/>
          </a:xfrm>
        </p:spPr>
        <p:txBody>
          <a:bodyPr>
            <a:normAutofit/>
          </a:bodyPr>
          <a:p>
            <a:r>
              <a:rPr lang="en-US">
                <a:latin typeface="Abril Fatface"/>
              </a:rPr>
              <a:t>4</a:t>
            </a:r>
            <a:r>
              <a:rPr lang="en-US">
                <a:latin typeface="Abril Fatface"/>
              </a:rPr>
              <a:t>.</a:t>
            </a:r>
            <a:r>
              <a:rPr lang="en-US">
                <a:latin typeface="Abril Fatface"/>
              </a:rPr>
              <a:t> </a:t>
            </a:r>
            <a:r>
              <a:rPr lang="en-US">
                <a:latin typeface="Abril Fatface"/>
              </a:rPr>
              <a:t>D</a:t>
            </a:r>
            <a:r>
              <a:rPr lang="en-US">
                <a:latin typeface="Abril Fatface"/>
              </a:rPr>
              <a:t>J</a:t>
            </a:r>
            <a:endParaRPr lang="en-PH">
              <a:latin typeface="Abril Fatface"/>
            </a:endParaRPr>
          </a:p>
        </p:txBody>
      </p:sp>
      <p:sp>
        <p:nvSpPr>
          <p:cNvPr id="1048650" name=""/>
          <p:cNvSpPr>
            <a:spLocks noGrp="1"/>
          </p:cNvSpPr>
          <p:nvPr>
            <p:ph idx="1"/>
          </p:nvPr>
        </p:nvSpPr>
        <p:spPr>
          <a:xfrm>
            <a:off x="838200" y="1253330"/>
            <a:ext cx="10515600" cy="4351338"/>
          </a:xfrm>
        </p:spPr>
        <p:txBody>
          <a:bodyPr anchor="t">
            <a:noAutofit/>
          </a:bodyPr>
          <a:p>
            <a:pPr algn="l" indent="0" marL="0">
              <a:lnSpc>
                <a:spcPct val="100000"/>
              </a:lnSpc>
              <a:buNone/>
            </a:pPr>
            <a:r>
              <a:rPr b="1" sz="2000" lang="en-US">
                <a:latin typeface="Arial"/>
                <a:cs typeface="Arial"/>
              </a:rPr>
              <a:t>Duties</a:t>
            </a:r>
            <a:r>
              <a:rPr b="0" sz="2000" lang="en-US">
                <a:latin typeface="Arial"/>
                <a:cs typeface="Arial"/>
              </a:rPr>
              <a:t>:</a:t>
            </a:r>
            <a:endParaRPr b="0" sz="2000" lang="en-PH">
              <a:latin typeface="Arial"/>
              <a:cs typeface="Arial"/>
            </a:endParaRPr>
          </a:p>
          <a:p>
            <a:pPr algn="l">
              <a:lnSpc>
                <a:spcPct val="100000"/>
              </a:lnSpc>
            </a:pPr>
            <a:r>
              <a:rPr b="0" sz="2000" lang="en-US">
                <a:latin typeface="Arial"/>
                <a:cs typeface="Arial"/>
              </a:rPr>
              <a:t>Create a playlist or setlist tailored to the event type or audience.</a:t>
            </a:r>
            <a:endParaRPr b="0" sz="2000" lang="en-PH">
              <a:latin typeface="Arial"/>
              <a:cs typeface="Arial"/>
            </a:endParaRPr>
          </a:p>
          <a:p>
            <a:pPr algn="l">
              <a:lnSpc>
                <a:spcPct val="100000"/>
              </a:lnSpc>
            </a:pPr>
            <a:r>
              <a:rPr b="0" sz="2000" lang="en-US">
                <a:latin typeface="Arial"/>
                <a:cs typeface="Arial"/>
              </a:rPr>
              <a:t>Use mixers, controllers, and software to blend and transition between songs seamlessly.</a:t>
            </a:r>
            <a:endParaRPr b="0" sz="2000" lang="en-PH">
              <a:latin typeface="Arial"/>
              <a:cs typeface="Arial"/>
            </a:endParaRPr>
          </a:p>
          <a:p>
            <a:pPr algn="l">
              <a:lnSpc>
                <a:spcPct val="100000"/>
              </a:lnSpc>
            </a:pPr>
            <a:r>
              <a:rPr b="0" sz="2000" lang="en-US">
                <a:latin typeface="Arial"/>
                <a:cs typeface="Arial"/>
              </a:rPr>
              <a:t>Monitor sound levels and quality, adjusting as needed for the venue.</a:t>
            </a:r>
            <a:endParaRPr b="0" sz="2000" lang="en-PH">
              <a:latin typeface="Arial"/>
              <a:cs typeface="Arial"/>
            </a:endParaRPr>
          </a:p>
          <a:p>
            <a:pPr algn="l">
              <a:lnSpc>
                <a:spcPct val="100000"/>
              </a:lnSpc>
            </a:pPr>
            <a:r>
              <a:rPr b="0" sz="2000" lang="en-US">
                <a:latin typeface="Arial"/>
                <a:cs typeface="Arial"/>
              </a:rPr>
              <a:t>Engage the crowd, making announcements or encouraging participation if needed.</a:t>
            </a:r>
            <a:endParaRPr b="0" sz="2000" lang="en-PH">
              <a:latin typeface="Arial"/>
              <a:cs typeface="Arial"/>
            </a:endParaRPr>
          </a:p>
          <a:p>
            <a:pPr algn="l">
              <a:lnSpc>
                <a:spcPct val="100000"/>
              </a:lnSpc>
            </a:pPr>
            <a:r>
              <a:rPr b="0" sz="2000" lang="en-US">
                <a:latin typeface="Arial"/>
                <a:cs typeface="Arial"/>
              </a:rPr>
              <a:t>Take requests and adapt music selection based on crowd response.</a:t>
            </a:r>
            <a:endParaRPr b="0" sz="2000" lang="en-PH">
              <a:latin typeface="Arial"/>
              <a:cs typeface="Arial"/>
            </a:endParaRPr>
          </a:p>
          <a:p>
            <a:pPr algn="l">
              <a:lnSpc>
                <a:spcPct val="100000"/>
              </a:lnSpc>
            </a:pPr>
            <a:r>
              <a:rPr b="0" sz="2000" lang="en-US">
                <a:latin typeface="Arial"/>
                <a:cs typeface="Arial"/>
              </a:rPr>
              <a:t>Set up and break down equipment before and after the event.</a:t>
            </a:r>
            <a:endParaRPr b="0" sz="2000" lang="en-PH">
              <a:latin typeface="Arial"/>
              <a:cs typeface="Arial"/>
            </a:endParaRPr>
          </a:p>
          <a:p>
            <a:pPr algn="l">
              <a:lnSpc>
                <a:spcPct val="100000"/>
              </a:lnSpc>
            </a:pPr>
            <a:r>
              <a:rPr b="0" sz="2000" lang="en-US">
                <a:latin typeface="Arial"/>
                <a:cs typeface="Arial"/>
              </a:rPr>
              <a:t>Ensure all music selections are appropriate and meet event guidelines.</a:t>
            </a:r>
            <a:endParaRPr b="0" sz="2000" lang="en-PH">
              <a:latin typeface="Arial"/>
              <a:cs typeface="Arial"/>
            </a:endParaRPr>
          </a:p>
          <a:p>
            <a:pPr algn="l">
              <a:lnSpc>
                <a:spcPct val="100000"/>
              </a:lnSpc>
            </a:pPr>
            <a:r>
              <a:rPr b="0" sz="2000" lang="en-US">
                <a:latin typeface="Arial"/>
                <a:cs typeface="Arial"/>
              </a:rPr>
              <a:t>Collaborate with other staff or performers to coordinate the entertainment schedule.</a:t>
            </a:r>
            <a:endParaRPr b="0" sz="2000" lang="en-PH">
              <a:latin typeface="Arial"/>
              <a:cs typeface="Arial"/>
            </a:endParaRPr>
          </a:p>
          <a:p>
            <a:pPr algn="l">
              <a:lnSpc>
                <a:spcPct val="100000"/>
              </a:lnSpc>
            </a:pPr>
            <a:r>
              <a:rPr b="0" sz="2000" lang="en-US">
                <a:latin typeface="Arial"/>
                <a:cs typeface="Arial"/>
              </a:rPr>
              <a:t>Keep equipment in good condition and transport it as required.</a:t>
            </a:r>
            <a:endParaRPr b="0" sz="2000" lang="en-PH">
              <a:latin typeface="Arial"/>
              <a:cs typeface="Arial"/>
            </a:endParaRPr>
          </a:p>
          <a:p>
            <a:pPr algn="l">
              <a:lnSpc>
                <a:spcPct val="100000"/>
              </a:lnSpc>
            </a:pPr>
            <a:r>
              <a:rPr b="0" sz="2000" lang="en-US">
                <a:latin typeface="Arial"/>
                <a:cs typeface="Arial"/>
              </a:rPr>
              <a:t>Promote upcoming events or the DJ brand through social media and networking.</a:t>
            </a:r>
            <a:endParaRPr b="0" sz="2000" lang="en-PH">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19" name=""/>
        <p:cNvGrpSpPr/>
        <p:nvPr/>
      </p:nvGrpSpPr>
      <p:grpSpPr>
        <a:xfrm>
          <a:off x="0" y="0"/>
          <a:ext cx="0" cy="0"/>
          <a:chOff x="0" y="0"/>
          <a:chExt cx="0" cy="0"/>
        </a:xfrm>
      </p:grpSpPr>
      <p:sp>
        <p:nvSpPr>
          <p:cNvPr id="1048651" name=""/>
          <p:cNvSpPr>
            <a:spLocks noGrp="1"/>
          </p:cNvSpPr>
          <p:nvPr>
            <p:ph type="title"/>
          </p:nvPr>
        </p:nvSpPr>
        <p:spPr>
          <a:xfrm>
            <a:off x="838200" y="0"/>
            <a:ext cx="10515600" cy="1325563"/>
          </a:xfrm>
        </p:spPr>
        <p:txBody>
          <a:bodyPr>
            <a:normAutofit/>
          </a:bodyPr>
          <a:p>
            <a:r>
              <a:rPr lang="en-US">
                <a:latin typeface="Abril Fatface"/>
              </a:rPr>
              <a:t>5</a:t>
            </a:r>
            <a:r>
              <a:rPr lang="en-US">
                <a:latin typeface="Abril Fatface"/>
              </a:rPr>
              <a:t>.</a:t>
            </a:r>
            <a:r>
              <a:rPr lang="en-US">
                <a:latin typeface="Abril Fatface"/>
              </a:rPr>
              <a:t> </a:t>
            </a:r>
            <a:r>
              <a:rPr lang="en-US">
                <a:latin typeface="Abril Fatface"/>
              </a:rPr>
              <a:t>M</a:t>
            </a:r>
            <a:r>
              <a:rPr lang="en-US">
                <a:latin typeface="Abril Fatface"/>
              </a:rPr>
              <a:t>a</a:t>
            </a:r>
            <a:r>
              <a:rPr lang="en-US">
                <a:latin typeface="Abril Fatface"/>
              </a:rPr>
              <a:t>n</a:t>
            </a:r>
            <a:r>
              <a:rPr lang="en-US">
                <a:latin typeface="Abril Fatface"/>
              </a:rPr>
              <a:t>a</a:t>
            </a:r>
            <a:r>
              <a:rPr lang="en-US">
                <a:latin typeface="Abril Fatface"/>
              </a:rPr>
              <a:t>ger</a:t>
            </a:r>
            <a:r>
              <a:rPr lang="en-US">
                <a:latin typeface="Abril Fatface"/>
              </a:rPr>
              <a:t>,</a:t>
            </a:r>
            <a:r>
              <a:rPr lang="en-US">
                <a:latin typeface="Abril Fatface"/>
              </a:rPr>
              <a:t> </a:t>
            </a:r>
            <a:r>
              <a:rPr lang="en-US">
                <a:latin typeface="Abril Fatface"/>
              </a:rPr>
              <a:t>E</a:t>
            </a:r>
            <a:r>
              <a:rPr lang="en-US">
                <a:latin typeface="Abril Fatface"/>
              </a:rPr>
              <a:t>n</a:t>
            </a:r>
            <a:r>
              <a:rPr lang="en-US">
                <a:latin typeface="Abril Fatface"/>
              </a:rPr>
              <a:t>t</a:t>
            </a:r>
            <a:r>
              <a:rPr lang="en-US">
                <a:latin typeface="Abril Fatface"/>
              </a:rPr>
              <a:t>e</a:t>
            </a:r>
            <a:r>
              <a:rPr lang="en-US">
                <a:latin typeface="Abril Fatface"/>
              </a:rPr>
              <a:t>r</a:t>
            </a:r>
            <a:r>
              <a:rPr lang="en-US">
                <a:latin typeface="Abril Fatface"/>
              </a:rPr>
              <a:t>t</a:t>
            </a:r>
            <a:r>
              <a:rPr lang="en-US">
                <a:latin typeface="Abril Fatface"/>
              </a:rPr>
              <a:t>a</a:t>
            </a:r>
            <a:r>
              <a:rPr lang="en-US">
                <a:latin typeface="Abril Fatface"/>
              </a:rPr>
              <a:t>i</a:t>
            </a:r>
            <a:r>
              <a:rPr lang="en-US">
                <a:latin typeface="Abril Fatface"/>
              </a:rPr>
              <a:t>nment </a:t>
            </a:r>
            <a:r>
              <a:rPr lang="en-US">
                <a:latin typeface="Abril Fatface"/>
              </a:rPr>
              <a:t>De</a:t>
            </a:r>
            <a:r>
              <a:rPr lang="en-US">
                <a:latin typeface="Abril Fatface"/>
              </a:rPr>
              <a:t>partment</a:t>
            </a:r>
            <a:endParaRPr lang="en-PH">
              <a:latin typeface="Abril Fatface"/>
            </a:endParaRPr>
          </a:p>
        </p:txBody>
      </p:sp>
      <p:sp>
        <p:nvSpPr>
          <p:cNvPr id="1048652" name=""/>
          <p:cNvSpPr>
            <a:spLocks noGrp="1"/>
          </p:cNvSpPr>
          <p:nvPr>
            <p:ph idx="1"/>
          </p:nvPr>
        </p:nvSpPr>
        <p:spPr>
          <a:xfrm>
            <a:off x="838200" y="1253330"/>
            <a:ext cx="10515600" cy="4351338"/>
          </a:xfrm>
        </p:spPr>
        <p:txBody>
          <a:bodyPr anchor="t">
            <a:noAutofit/>
          </a:bodyPr>
          <a:p>
            <a:pPr algn="l" indent="0" marL="0">
              <a:lnSpc>
                <a:spcPct val="100000"/>
              </a:lnSpc>
              <a:buNone/>
            </a:pPr>
            <a:r>
              <a:rPr b="1" sz="3200" lang="en-US">
                <a:latin typeface="Arial"/>
                <a:cs typeface="Arial"/>
              </a:rPr>
              <a:t>Monthly Salary</a:t>
            </a:r>
            <a:r>
              <a:rPr b="0" sz="3200" lang="en-US">
                <a:latin typeface="Arial"/>
                <a:cs typeface="Arial"/>
              </a:rPr>
              <a:t>: ₱49,000</a:t>
            </a:r>
            <a:endParaRPr b="0" sz="3200" lang="en-PH">
              <a:latin typeface="Arial"/>
              <a:cs typeface="Arial"/>
            </a:endParaRPr>
          </a:p>
          <a:p>
            <a:pPr algn="l" indent="0" marL="0">
              <a:lnSpc>
                <a:spcPct val="100000"/>
              </a:lnSpc>
              <a:buNone/>
            </a:pPr>
            <a:r>
              <a:rPr b="1" sz="3200" lang="en-US">
                <a:latin typeface="Arial"/>
                <a:cs typeface="Arial"/>
              </a:rPr>
              <a:t>Job Description</a:t>
            </a:r>
            <a:r>
              <a:rPr b="0" sz="3200" lang="en-US">
                <a:latin typeface="Arial"/>
                <a:cs typeface="Arial"/>
              </a:rPr>
              <a:t>: The Manager of the Entertainment Department at Giggle Grounds is responsible for overseeing and enhancing the entertainment offerings of our establishment. This role involves curating high-quality performances, managing talent, and ensuring an exceptional entertainment experience for our guests. The ideal candidate will have a keen eye for comedy, excellent leadership skills, and a passion for creating memorable experiences.</a:t>
            </a:r>
            <a:endParaRPr b="0" sz="3200" lang="en-PH">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20" name=""/>
        <p:cNvGrpSpPr/>
        <p:nvPr/>
      </p:nvGrpSpPr>
      <p:grpSpPr>
        <a:xfrm>
          <a:off x="0" y="0"/>
          <a:ext cx="0" cy="0"/>
          <a:chOff x="0" y="0"/>
          <a:chExt cx="0" cy="0"/>
        </a:xfrm>
      </p:grpSpPr>
      <p:sp>
        <p:nvSpPr>
          <p:cNvPr id="1048653" name=""/>
          <p:cNvSpPr>
            <a:spLocks noGrp="1"/>
          </p:cNvSpPr>
          <p:nvPr>
            <p:ph type="title"/>
          </p:nvPr>
        </p:nvSpPr>
        <p:spPr>
          <a:xfrm>
            <a:off x="838200" y="0"/>
            <a:ext cx="10515600" cy="1325563"/>
          </a:xfrm>
        </p:spPr>
        <p:txBody>
          <a:bodyPr>
            <a:normAutofit/>
          </a:bodyPr>
          <a:p>
            <a:r>
              <a:rPr sz="4400" lang="en-US">
                <a:latin typeface="Abril Fatface"/>
              </a:rPr>
              <a:t>5</a:t>
            </a:r>
            <a:r>
              <a:rPr sz="4400" lang="en-US">
                <a:latin typeface="Abril Fatface"/>
              </a:rPr>
              <a:t>.</a:t>
            </a:r>
            <a:r>
              <a:rPr sz="4400" lang="en-US">
                <a:latin typeface="Abril Fatface"/>
              </a:rPr>
              <a:t> </a:t>
            </a:r>
            <a:r>
              <a:rPr sz="4400" lang="en-US">
                <a:latin typeface="Abril Fatface"/>
              </a:rPr>
              <a:t>M</a:t>
            </a:r>
            <a:r>
              <a:rPr sz="4400" lang="en-US">
                <a:latin typeface="Abril Fatface"/>
              </a:rPr>
              <a:t>a</a:t>
            </a:r>
            <a:r>
              <a:rPr sz="4400" lang="en-US">
                <a:latin typeface="Abril Fatface"/>
              </a:rPr>
              <a:t>n</a:t>
            </a:r>
            <a:r>
              <a:rPr sz="4400" lang="en-US">
                <a:latin typeface="Abril Fatface"/>
              </a:rPr>
              <a:t>a</a:t>
            </a:r>
            <a:r>
              <a:rPr sz="4400" lang="en-US">
                <a:latin typeface="Abril Fatface"/>
              </a:rPr>
              <a:t>ger</a:t>
            </a:r>
            <a:r>
              <a:rPr sz="4400" lang="en-US">
                <a:latin typeface="Abril Fatface"/>
              </a:rPr>
              <a:t>,</a:t>
            </a:r>
            <a:r>
              <a:rPr sz="4400" lang="en-US">
                <a:latin typeface="Abril Fatface"/>
              </a:rPr>
              <a:t> </a:t>
            </a:r>
            <a:r>
              <a:rPr sz="4400" lang="en-US">
                <a:latin typeface="Abril Fatface"/>
              </a:rPr>
              <a:t>E</a:t>
            </a:r>
            <a:r>
              <a:rPr sz="4400" lang="en-US">
                <a:latin typeface="Abril Fatface"/>
              </a:rPr>
              <a:t>n</a:t>
            </a:r>
            <a:r>
              <a:rPr sz="4400" lang="en-US">
                <a:latin typeface="Abril Fatface"/>
              </a:rPr>
              <a:t>t</a:t>
            </a:r>
            <a:r>
              <a:rPr sz="4400" lang="en-US">
                <a:latin typeface="Abril Fatface"/>
              </a:rPr>
              <a:t>e</a:t>
            </a:r>
            <a:r>
              <a:rPr sz="4400" lang="en-US">
                <a:latin typeface="Abril Fatface"/>
              </a:rPr>
              <a:t>r</a:t>
            </a:r>
            <a:r>
              <a:rPr sz="4400" lang="en-US">
                <a:latin typeface="Abril Fatface"/>
              </a:rPr>
              <a:t>t</a:t>
            </a:r>
            <a:r>
              <a:rPr sz="4400" lang="en-US">
                <a:latin typeface="Abril Fatface"/>
              </a:rPr>
              <a:t>a</a:t>
            </a:r>
            <a:r>
              <a:rPr sz="4400" lang="en-US">
                <a:latin typeface="Abril Fatface"/>
              </a:rPr>
              <a:t>i</a:t>
            </a:r>
            <a:r>
              <a:rPr sz="4400" lang="en-US">
                <a:latin typeface="Abril Fatface"/>
              </a:rPr>
              <a:t>nment </a:t>
            </a:r>
            <a:r>
              <a:rPr sz="4400" lang="en-US">
                <a:latin typeface="Abril Fatface"/>
              </a:rPr>
              <a:t>De</a:t>
            </a:r>
            <a:r>
              <a:rPr sz="4400" lang="en-US">
                <a:latin typeface="Abril Fatface"/>
              </a:rPr>
              <a:t>partment</a:t>
            </a:r>
            <a:endParaRPr lang="en-PH">
              <a:latin typeface="Abril Fatface"/>
            </a:endParaRPr>
          </a:p>
        </p:txBody>
      </p:sp>
      <p:sp>
        <p:nvSpPr>
          <p:cNvPr id="1048654" name=""/>
          <p:cNvSpPr>
            <a:spLocks noGrp="1"/>
          </p:cNvSpPr>
          <p:nvPr>
            <p:ph idx="1"/>
          </p:nvPr>
        </p:nvSpPr>
        <p:spPr>
          <a:xfrm>
            <a:off x="838200" y="1253330"/>
            <a:ext cx="10515600" cy="4351338"/>
          </a:xfrm>
        </p:spPr>
        <p:txBody>
          <a:bodyPr anchor="t">
            <a:noAutofit/>
          </a:bodyPr>
          <a:p>
            <a:pPr algn="l" indent="0" marL="0">
              <a:lnSpc>
                <a:spcPct val="100000"/>
              </a:lnSpc>
              <a:buNone/>
            </a:pPr>
            <a:r>
              <a:rPr b="1" sz="2400" lang="en-US">
                <a:latin typeface="Arial"/>
                <a:cs typeface="Arial"/>
              </a:rPr>
              <a:t>Duties</a:t>
            </a:r>
            <a:r>
              <a:rPr b="0" sz="2400" lang="en-US">
                <a:latin typeface="Arial"/>
                <a:cs typeface="Arial"/>
              </a:rPr>
              <a:t>:</a:t>
            </a:r>
            <a:endParaRPr b="0" sz="2400" lang="en-PH">
              <a:latin typeface="Arial"/>
              <a:cs typeface="Arial"/>
            </a:endParaRPr>
          </a:p>
          <a:p>
            <a:pPr algn="l">
              <a:lnSpc>
                <a:spcPct val="100000"/>
              </a:lnSpc>
            </a:pPr>
            <a:r>
              <a:rPr b="0" sz="2400" lang="en-US">
                <a:latin typeface="Arial"/>
                <a:cs typeface="Arial"/>
              </a:rPr>
              <a:t>Oversee entertainment strategy and direction</a:t>
            </a:r>
            <a:endParaRPr b="0" sz="2400" lang="en-PH">
              <a:latin typeface="Arial"/>
              <a:cs typeface="Arial"/>
            </a:endParaRPr>
          </a:p>
          <a:p>
            <a:pPr algn="l">
              <a:lnSpc>
                <a:spcPct val="100000"/>
              </a:lnSpc>
            </a:pPr>
            <a:r>
              <a:rPr b="0" sz="2400" lang="en-US">
                <a:latin typeface="Arial"/>
                <a:cs typeface="Arial"/>
              </a:rPr>
              <a:t>Lead entertainment staff and vendors.</a:t>
            </a:r>
            <a:endParaRPr b="0" sz="2400" lang="en-PH">
              <a:latin typeface="Arial"/>
              <a:cs typeface="Arial"/>
            </a:endParaRPr>
          </a:p>
          <a:p>
            <a:pPr algn="l">
              <a:lnSpc>
                <a:spcPct val="100000"/>
              </a:lnSpc>
            </a:pPr>
            <a:r>
              <a:rPr b="0" sz="2400" lang="en-US">
                <a:latin typeface="Arial"/>
                <a:cs typeface="Arial"/>
              </a:rPr>
              <a:t>Manage budgets and financial planning.</a:t>
            </a:r>
            <a:endParaRPr b="0" sz="2400" lang="en-PH">
              <a:latin typeface="Arial"/>
              <a:cs typeface="Arial"/>
            </a:endParaRPr>
          </a:p>
          <a:p>
            <a:pPr algn="l">
              <a:lnSpc>
                <a:spcPct val="100000"/>
              </a:lnSpc>
            </a:pPr>
            <a:r>
              <a:rPr b="0" sz="2400" lang="en-US">
                <a:latin typeface="Arial"/>
                <a:cs typeface="Arial"/>
              </a:rPr>
              <a:t>Develop and implement policies.</a:t>
            </a:r>
            <a:endParaRPr b="0" sz="2400" lang="en-PH">
              <a:latin typeface="Arial"/>
              <a:cs typeface="Arial"/>
            </a:endParaRPr>
          </a:p>
          <a:p>
            <a:pPr algn="l">
              <a:lnSpc>
                <a:spcPct val="100000"/>
              </a:lnSpc>
            </a:pPr>
            <a:r>
              <a:rPr b="0" sz="2400" lang="en-US">
                <a:latin typeface="Arial"/>
                <a:cs typeface="Arial"/>
              </a:rPr>
              <a:t>Analyze department performance.</a:t>
            </a:r>
            <a:endParaRPr b="0" sz="2400" lang="en-PH">
              <a:latin typeface="Arial"/>
              <a:cs typeface="Arial"/>
            </a:endParaRPr>
          </a:p>
          <a:p>
            <a:pPr algn="l">
              <a:lnSpc>
                <a:spcPct val="100000"/>
              </a:lnSpc>
            </a:pPr>
            <a:r>
              <a:rPr b="0" sz="2400" lang="en-US">
                <a:latin typeface="Arial"/>
                <a:cs typeface="Arial"/>
              </a:rPr>
              <a:t>Foster industry relationships and partnerships.</a:t>
            </a:r>
            <a:endParaRPr b="0" sz="2400" lang="en-PH">
              <a:latin typeface="Arial"/>
              <a:cs typeface="Arial"/>
            </a:endParaRPr>
          </a:p>
          <a:p>
            <a:pPr algn="l">
              <a:lnSpc>
                <a:spcPct val="100000"/>
              </a:lnSpc>
            </a:pPr>
            <a:r>
              <a:rPr b="0" sz="2400" lang="en-US">
                <a:latin typeface="Arial"/>
                <a:cs typeface="Arial"/>
              </a:rPr>
              <a:t>Identify new business opportunities.</a:t>
            </a:r>
            <a:endParaRPr b="0" sz="2400" lang="en-PH">
              <a:latin typeface="Arial"/>
              <a:cs typeface="Arial"/>
            </a:endParaRPr>
          </a:p>
          <a:p>
            <a:pPr algn="l">
              <a:lnSpc>
                <a:spcPct val="100000"/>
              </a:lnSpc>
            </a:pPr>
            <a:r>
              <a:rPr b="0" sz="2400" lang="en-US">
                <a:latin typeface="Arial"/>
                <a:cs typeface="Arial"/>
              </a:rPr>
              <a:t>Approve event concepts and programming.</a:t>
            </a:r>
            <a:endParaRPr b="0" sz="2400" lang="en-PH">
              <a:latin typeface="Arial"/>
              <a:cs typeface="Arial"/>
            </a:endParaRPr>
          </a:p>
          <a:p>
            <a:pPr algn="l">
              <a:lnSpc>
                <a:spcPct val="100000"/>
              </a:lnSpc>
            </a:pPr>
            <a:r>
              <a:rPr b="0" sz="2400" lang="en-US">
                <a:latin typeface="Arial"/>
                <a:cs typeface="Arial"/>
              </a:rPr>
              <a:t>Ensure compliance with regulations.</a:t>
            </a:r>
            <a:endParaRPr b="0" sz="2400" lang="en-PH">
              <a:latin typeface="Arial"/>
              <a:cs typeface="Arial"/>
            </a:endParaRPr>
          </a:p>
          <a:p>
            <a:pPr algn="l">
              <a:lnSpc>
                <a:spcPct val="100000"/>
              </a:lnSpc>
            </a:pPr>
            <a:r>
              <a:rPr b="0" sz="2400" lang="en-US">
                <a:latin typeface="Arial"/>
                <a:cs typeface="Arial"/>
              </a:rPr>
              <a:t>Represent the department in executive meetings.</a:t>
            </a:r>
            <a:endParaRPr b="0" sz="2400" lang="en-PH">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21" name=""/>
        <p:cNvGrpSpPr/>
        <p:nvPr/>
      </p:nvGrpSpPr>
      <p:grpSpPr>
        <a:xfrm>
          <a:off x="0" y="0"/>
          <a:ext cx="0" cy="0"/>
          <a:chOff x="0" y="0"/>
          <a:chExt cx="0" cy="0"/>
        </a:xfrm>
      </p:grpSpPr>
      <p:sp>
        <p:nvSpPr>
          <p:cNvPr id="1048655" name=""/>
          <p:cNvSpPr>
            <a:spLocks noGrp="1"/>
          </p:cNvSpPr>
          <p:nvPr>
            <p:ph type="title"/>
          </p:nvPr>
        </p:nvSpPr>
        <p:spPr>
          <a:xfrm>
            <a:off x="838200" y="0"/>
            <a:ext cx="10515600" cy="1325563"/>
          </a:xfrm>
        </p:spPr>
        <p:txBody>
          <a:bodyPr>
            <a:normAutofit/>
          </a:bodyPr>
          <a:p>
            <a:r>
              <a:rPr lang="en-US">
                <a:latin typeface="Abril Fatface"/>
              </a:rPr>
              <a:t>6</a:t>
            </a:r>
            <a:r>
              <a:rPr lang="en-US">
                <a:latin typeface="Abril Fatface"/>
              </a:rPr>
              <a:t>.</a:t>
            </a:r>
            <a:r>
              <a:rPr lang="en-US">
                <a:latin typeface="Abril Fatface"/>
              </a:rPr>
              <a:t> </a:t>
            </a:r>
            <a:r>
              <a:rPr lang="en-US">
                <a:latin typeface="Abril Fatface"/>
              </a:rPr>
              <a:t>P</a:t>
            </a:r>
            <a:r>
              <a:rPr lang="en-US">
                <a:latin typeface="Abril Fatface"/>
              </a:rPr>
              <a:t>e</a:t>
            </a:r>
            <a:r>
              <a:rPr lang="en-US">
                <a:latin typeface="Abril Fatface"/>
              </a:rPr>
              <a:t>r</a:t>
            </a:r>
            <a:r>
              <a:rPr lang="en-US">
                <a:latin typeface="Abril Fatface"/>
              </a:rPr>
              <a:t>f</a:t>
            </a:r>
            <a:r>
              <a:rPr lang="en-US">
                <a:latin typeface="Abril Fatface"/>
              </a:rPr>
              <a:t>o</a:t>
            </a:r>
            <a:r>
              <a:rPr lang="en-US">
                <a:latin typeface="Abril Fatface"/>
              </a:rPr>
              <a:t>r</a:t>
            </a:r>
            <a:r>
              <a:rPr lang="en-US">
                <a:latin typeface="Abril Fatface"/>
              </a:rPr>
              <a:t>m</a:t>
            </a:r>
            <a:r>
              <a:rPr lang="en-US">
                <a:latin typeface="Abril Fatface"/>
              </a:rPr>
              <a:t>e</a:t>
            </a:r>
            <a:r>
              <a:rPr lang="en-US">
                <a:latin typeface="Abril Fatface"/>
              </a:rPr>
              <a:t>r</a:t>
            </a:r>
            <a:endParaRPr lang="en-PH">
              <a:latin typeface="Abril Fatface"/>
            </a:endParaRPr>
          </a:p>
        </p:txBody>
      </p:sp>
      <p:sp>
        <p:nvSpPr>
          <p:cNvPr id="1048656" name=""/>
          <p:cNvSpPr>
            <a:spLocks noGrp="1"/>
          </p:cNvSpPr>
          <p:nvPr>
            <p:ph idx="1"/>
          </p:nvPr>
        </p:nvSpPr>
        <p:spPr>
          <a:xfrm>
            <a:off x="838200" y="1253330"/>
            <a:ext cx="10515600" cy="4351338"/>
          </a:xfrm>
        </p:spPr>
        <p:txBody>
          <a:bodyPr anchor="t">
            <a:noAutofit/>
          </a:bodyPr>
          <a:p>
            <a:pPr algn="l" indent="0" marL="0">
              <a:lnSpc>
                <a:spcPct val="100000"/>
              </a:lnSpc>
              <a:buNone/>
            </a:pPr>
            <a:r>
              <a:rPr b="1" sz="3200" lang="en-US">
                <a:latin typeface="Arial"/>
                <a:cs typeface="Arial"/>
              </a:rPr>
              <a:t>Monthly Salary</a:t>
            </a:r>
            <a:r>
              <a:rPr b="0" sz="3200" lang="en-US">
                <a:latin typeface="Arial"/>
                <a:cs typeface="Arial"/>
              </a:rPr>
              <a:t>: ₱44,800</a:t>
            </a:r>
            <a:endParaRPr b="0" sz="3200" lang="en-PH">
              <a:latin typeface="Arial"/>
              <a:cs typeface="Arial"/>
            </a:endParaRPr>
          </a:p>
          <a:p>
            <a:pPr algn="l" indent="0" marL="0">
              <a:lnSpc>
                <a:spcPct val="100000"/>
              </a:lnSpc>
              <a:buNone/>
            </a:pPr>
            <a:r>
              <a:rPr b="1" sz="3200" lang="en-US">
                <a:latin typeface="Arial"/>
                <a:cs typeface="Arial"/>
              </a:rPr>
              <a:t>Job Description</a:t>
            </a:r>
            <a:r>
              <a:rPr b="0" sz="3200" lang="en-US">
                <a:latin typeface="Arial"/>
                <a:cs typeface="Arial"/>
              </a:rPr>
              <a:t>: A stage performer in a comedy bar is responsible for delivering engaging, well-timed comedic performances, connecting with the audience, adapting to the energy of the room, and maintaining the flow of the show. They must be able to handle unexpected audience reactions and respond with humor. Additionally, they collaborate with the director and other performers to adjust their material and delivery, ensuring each show is fresh and dynamic.</a:t>
            </a:r>
            <a:endParaRPr b="0" sz="3200" lang="en-PH">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22" name=""/>
        <p:cNvGrpSpPr/>
        <p:nvPr/>
      </p:nvGrpSpPr>
      <p:grpSpPr>
        <a:xfrm>
          <a:off x="0" y="0"/>
          <a:ext cx="0" cy="0"/>
          <a:chOff x="0" y="0"/>
          <a:chExt cx="0" cy="0"/>
        </a:xfrm>
      </p:grpSpPr>
      <p:sp>
        <p:nvSpPr>
          <p:cNvPr id="1048657" name=""/>
          <p:cNvSpPr>
            <a:spLocks noGrp="1"/>
          </p:cNvSpPr>
          <p:nvPr>
            <p:ph type="title"/>
          </p:nvPr>
        </p:nvSpPr>
        <p:spPr>
          <a:xfrm>
            <a:off x="838200" y="0"/>
            <a:ext cx="10515600" cy="1325563"/>
          </a:xfrm>
        </p:spPr>
        <p:txBody>
          <a:bodyPr>
            <a:normAutofit/>
          </a:bodyPr>
          <a:p>
            <a:r>
              <a:rPr lang="en-US">
                <a:latin typeface="Abril Fatface"/>
              </a:rPr>
              <a:t>6</a:t>
            </a:r>
            <a:r>
              <a:rPr lang="en-US">
                <a:latin typeface="Abril Fatface"/>
              </a:rPr>
              <a:t>.</a:t>
            </a:r>
            <a:r>
              <a:rPr lang="en-US">
                <a:latin typeface="Abril Fatface"/>
              </a:rPr>
              <a:t> </a:t>
            </a:r>
            <a:r>
              <a:rPr lang="en-US">
                <a:latin typeface="Abril Fatface"/>
              </a:rPr>
              <a:t>P</a:t>
            </a:r>
            <a:r>
              <a:rPr lang="en-US">
                <a:latin typeface="Abril Fatface"/>
              </a:rPr>
              <a:t>e</a:t>
            </a:r>
            <a:r>
              <a:rPr lang="en-US">
                <a:latin typeface="Abril Fatface"/>
              </a:rPr>
              <a:t>r</a:t>
            </a:r>
            <a:r>
              <a:rPr lang="en-US">
                <a:latin typeface="Abril Fatface"/>
              </a:rPr>
              <a:t>f</a:t>
            </a:r>
            <a:r>
              <a:rPr lang="en-US">
                <a:latin typeface="Abril Fatface"/>
              </a:rPr>
              <a:t>o</a:t>
            </a:r>
            <a:r>
              <a:rPr lang="en-US">
                <a:latin typeface="Abril Fatface"/>
              </a:rPr>
              <a:t>r</a:t>
            </a:r>
            <a:r>
              <a:rPr lang="en-US">
                <a:latin typeface="Abril Fatface"/>
              </a:rPr>
              <a:t>m</a:t>
            </a:r>
            <a:r>
              <a:rPr lang="en-US">
                <a:latin typeface="Abril Fatface"/>
              </a:rPr>
              <a:t>er</a:t>
            </a:r>
            <a:endParaRPr lang="en-PH">
              <a:latin typeface="Abril Fatface"/>
            </a:endParaRPr>
          </a:p>
        </p:txBody>
      </p:sp>
      <p:sp>
        <p:nvSpPr>
          <p:cNvPr id="1048658" name=""/>
          <p:cNvSpPr>
            <a:spLocks noGrp="1"/>
          </p:cNvSpPr>
          <p:nvPr>
            <p:ph idx="1"/>
          </p:nvPr>
        </p:nvSpPr>
        <p:spPr>
          <a:xfrm>
            <a:off x="838200" y="1253330"/>
            <a:ext cx="10515600" cy="4351338"/>
          </a:xfrm>
        </p:spPr>
        <p:txBody>
          <a:bodyPr anchor="t">
            <a:noAutofit/>
          </a:bodyPr>
          <a:p>
            <a:pPr algn="l" indent="0" marL="0">
              <a:lnSpc>
                <a:spcPct val="100000"/>
              </a:lnSpc>
              <a:buNone/>
            </a:pPr>
            <a:r>
              <a:rPr b="1" sz="2400" lang="en-US">
                <a:latin typeface="Arial"/>
                <a:cs typeface="Arial"/>
              </a:rPr>
              <a:t>Duties</a:t>
            </a:r>
            <a:r>
              <a:rPr b="0" sz="2400" lang="en-US">
                <a:latin typeface="Arial"/>
                <a:cs typeface="Arial"/>
              </a:rPr>
              <a:t>:</a:t>
            </a:r>
            <a:endParaRPr b="0" sz="2400" lang="en-PH">
              <a:latin typeface="Arial"/>
              <a:cs typeface="Arial"/>
            </a:endParaRPr>
          </a:p>
          <a:p>
            <a:pPr algn="l">
              <a:lnSpc>
                <a:spcPct val="100000"/>
              </a:lnSpc>
            </a:pPr>
            <a:r>
              <a:rPr b="0" sz="2400" lang="en-US">
                <a:latin typeface="Arial"/>
                <a:cs typeface="Arial"/>
              </a:rPr>
              <a:t>Engage the audience: Use humor, timing, and improvisation to connect with the audience and create a lively atmosphere.</a:t>
            </a:r>
            <a:endParaRPr b="0" sz="2400" lang="en-PH">
              <a:latin typeface="Arial"/>
              <a:cs typeface="Arial"/>
            </a:endParaRPr>
          </a:p>
          <a:p>
            <a:pPr algn="l">
              <a:lnSpc>
                <a:spcPct val="100000"/>
              </a:lnSpc>
            </a:pPr>
            <a:r>
              <a:rPr b="0" sz="2400" lang="en-US">
                <a:latin typeface="Arial"/>
                <a:cs typeface="Arial"/>
              </a:rPr>
              <a:t>Practice and refine material: Regularly rehearse and adapt jokes, timing, and punchlines to ensure they resonate with different audiences.</a:t>
            </a:r>
            <a:endParaRPr b="0" sz="2400" lang="en-PH">
              <a:latin typeface="Arial"/>
              <a:cs typeface="Arial"/>
            </a:endParaRPr>
          </a:p>
          <a:p>
            <a:pPr algn="l">
              <a:lnSpc>
                <a:spcPct val="100000"/>
              </a:lnSpc>
            </a:pPr>
            <a:r>
              <a:rPr b="0" sz="2400" lang="en-US">
                <a:latin typeface="Arial"/>
                <a:cs typeface="Arial"/>
              </a:rPr>
              <a:t>Coordinate with the technical crew: Work with lighting and sound technicians to ensure the technical aspects support the performance and timing of jokes.</a:t>
            </a:r>
            <a:endParaRPr b="0" sz="2400" lang="en-PH">
              <a:latin typeface="Arial"/>
              <a:cs typeface="Arial"/>
            </a:endParaRPr>
          </a:p>
          <a:p>
            <a:pPr algn="l">
              <a:lnSpc>
                <a:spcPct val="100000"/>
              </a:lnSpc>
            </a:pPr>
            <a:r>
              <a:rPr b="0" sz="2400" lang="en-US">
                <a:latin typeface="Arial"/>
                <a:cs typeface="Arial"/>
              </a:rPr>
              <a:t>Adapt to audience feedback: Make adjustments during the performance based on audience reactions to keep the energy high.</a:t>
            </a:r>
            <a:endParaRPr b="0" sz="2400" lang="en-PH">
              <a:latin typeface="Arial"/>
              <a:cs typeface="Arial"/>
            </a:endParaRPr>
          </a:p>
          <a:p>
            <a:pPr algn="l">
              <a:lnSpc>
                <a:spcPct val="100000"/>
              </a:lnSpc>
            </a:pPr>
            <a:r>
              <a:rPr b="0" sz="2400" lang="en-US">
                <a:latin typeface="Arial"/>
                <a:cs typeface="Arial"/>
              </a:rPr>
              <a:t>Assist with transitions: Help ensure smooth transitions between different acts, keeping the show's momentum steady.</a:t>
            </a:r>
            <a:endParaRPr b="0" sz="2400" lang="en-PH">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23" name=""/>
        <p:cNvGrpSpPr/>
        <p:nvPr/>
      </p:nvGrpSpPr>
      <p:grpSpPr>
        <a:xfrm>
          <a:off x="0" y="0"/>
          <a:ext cx="0" cy="0"/>
          <a:chOff x="0" y="0"/>
          <a:chExt cx="0" cy="0"/>
        </a:xfrm>
      </p:grpSpPr>
      <p:sp>
        <p:nvSpPr>
          <p:cNvPr id="1048659" name=""/>
          <p:cNvSpPr>
            <a:spLocks noGrp="1"/>
          </p:cNvSpPr>
          <p:nvPr>
            <p:ph type="title"/>
          </p:nvPr>
        </p:nvSpPr>
        <p:spPr>
          <a:xfrm>
            <a:off x="838200" y="0"/>
            <a:ext cx="10515600" cy="1325563"/>
          </a:xfrm>
        </p:spPr>
        <p:txBody>
          <a:bodyPr>
            <a:normAutofit/>
          </a:bodyPr>
          <a:p>
            <a:r>
              <a:rPr lang="en-US">
                <a:latin typeface="Abril Fatface"/>
              </a:rPr>
              <a:t>7</a:t>
            </a:r>
            <a:r>
              <a:rPr lang="en-US">
                <a:latin typeface="Abril Fatface"/>
              </a:rPr>
              <a:t>. </a:t>
            </a:r>
            <a:r>
              <a:rPr lang="en-US">
                <a:latin typeface="Abril Fatface"/>
              </a:rPr>
              <a:t>C</a:t>
            </a:r>
            <a:r>
              <a:rPr lang="en-US">
                <a:latin typeface="Abril Fatface"/>
              </a:rPr>
              <a:t>h</a:t>
            </a:r>
            <a:r>
              <a:rPr lang="en-US">
                <a:latin typeface="Abril Fatface"/>
              </a:rPr>
              <a:t>e</a:t>
            </a:r>
            <a:r>
              <a:rPr lang="en-US">
                <a:latin typeface="Abril Fatface"/>
              </a:rPr>
              <a:t>f</a:t>
            </a:r>
            <a:endParaRPr lang="en-PH">
              <a:latin typeface="Abril Fatface"/>
            </a:endParaRPr>
          </a:p>
        </p:txBody>
      </p:sp>
      <p:sp>
        <p:nvSpPr>
          <p:cNvPr id="1048660" name=""/>
          <p:cNvSpPr>
            <a:spLocks noGrp="1"/>
          </p:cNvSpPr>
          <p:nvPr>
            <p:ph idx="1"/>
          </p:nvPr>
        </p:nvSpPr>
        <p:spPr>
          <a:xfrm>
            <a:off x="838200" y="1253330"/>
            <a:ext cx="10515600" cy="4351338"/>
          </a:xfrm>
        </p:spPr>
        <p:txBody>
          <a:bodyPr anchor="t">
            <a:noAutofit/>
          </a:bodyPr>
          <a:p>
            <a:pPr algn="l" indent="0" marL="0">
              <a:lnSpc>
                <a:spcPct val="100000"/>
              </a:lnSpc>
              <a:buNone/>
            </a:pPr>
            <a:r>
              <a:rPr b="1" sz="3600" lang="en-US">
                <a:latin typeface="Arial"/>
                <a:cs typeface="Arial"/>
              </a:rPr>
              <a:t>Monthly Salary</a:t>
            </a:r>
            <a:r>
              <a:rPr b="0" sz="3600" lang="en-US">
                <a:latin typeface="Arial"/>
                <a:cs typeface="Arial"/>
              </a:rPr>
              <a:t>: ₱44,800</a:t>
            </a:r>
            <a:endParaRPr b="0" sz="3600" lang="en-PH">
              <a:latin typeface="Arial"/>
              <a:cs typeface="Arial"/>
            </a:endParaRPr>
          </a:p>
          <a:p>
            <a:pPr algn="l" indent="0" marL="0">
              <a:lnSpc>
                <a:spcPct val="100000"/>
              </a:lnSpc>
              <a:buNone/>
            </a:pPr>
            <a:r>
              <a:rPr b="1" sz="3600" lang="en-US">
                <a:latin typeface="Arial"/>
                <a:cs typeface="Arial"/>
              </a:rPr>
              <a:t>Job Description</a:t>
            </a:r>
            <a:r>
              <a:rPr b="0" sz="3600" lang="en-US">
                <a:latin typeface="Arial"/>
                <a:cs typeface="Arial"/>
              </a:rPr>
              <a:t>: Chef responsibilities include studying recipes, setting up menus and preparing high-quality dishes. He/she should be able to delegate tasks to kitchen staff to ensure meals are prepared in a timely manner. Also, he/she should be familiar with sanitation regulations.</a:t>
            </a:r>
            <a:endParaRPr b="0" sz="3600" lang="en-PH">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24" name=""/>
        <p:cNvGrpSpPr/>
        <p:nvPr/>
      </p:nvGrpSpPr>
      <p:grpSpPr>
        <a:xfrm>
          <a:off x="0" y="0"/>
          <a:ext cx="0" cy="0"/>
          <a:chOff x="0" y="0"/>
          <a:chExt cx="0" cy="0"/>
        </a:xfrm>
      </p:grpSpPr>
      <p:sp>
        <p:nvSpPr>
          <p:cNvPr id="1048661" name=""/>
          <p:cNvSpPr>
            <a:spLocks noGrp="1"/>
          </p:cNvSpPr>
          <p:nvPr>
            <p:ph type="title"/>
          </p:nvPr>
        </p:nvSpPr>
        <p:spPr>
          <a:xfrm>
            <a:off x="838200" y="0"/>
            <a:ext cx="10515600" cy="1325563"/>
          </a:xfrm>
        </p:spPr>
        <p:txBody>
          <a:bodyPr>
            <a:normAutofit/>
          </a:bodyPr>
          <a:p>
            <a:r>
              <a:rPr lang="en-US">
                <a:latin typeface="Abril Fatface"/>
              </a:rPr>
              <a:t>7</a:t>
            </a:r>
            <a:r>
              <a:rPr lang="en-US">
                <a:latin typeface="Abril Fatface"/>
              </a:rPr>
              <a:t>.</a:t>
            </a:r>
            <a:r>
              <a:rPr lang="en-US">
                <a:latin typeface="Abril Fatface"/>
              </a:rPr>
              <a:t> </a:t>
            </a:r>
            <a:r>
              <a:rPr lang="en-US">
                <a:latin typeface="Abril Fatface"/>
              </a:rPr>
              <a:t>C</a:t>
            </a:r>
            <a:r>
              <a:rPr lang="en-US">
                <a:latin typeface="Abril Fatface"/>
              </a:rPr>
              <a:t>h</a:t>
            </a:r>
            <a:r>
              <a:rPr lang="en-US">
                <a:latin typeface="Abril Fatface"/>
              </a:rPr>
              <a:t>e</a:t>
            </a:r>
            <a:r>
              <a:rPr lang="en-US">
                <a:latin typeface="Abril Fatface"/>
              </a:rPr>
              <a:t>f</a:t>
            </a:r>
            <a:endParaRPr lang="en-PH">
              <a:latin typeface="Abril Fatface"/>
            </a:endParaRPr>
          </a:p>
        </p:txBody>
      </p:sp>
      <p:sp>
        <p:nvSpPr>
          <p:cNvPr id="1048662" name=""/>
          <p:cNvSpPr>
            <a:spLocks noGrp="1"/>
          </p:cNvSpPr>
          <p:nvPr>
            <p:ph idx="1"/>
          </p:nvPr>
        </p:nvSpPr>
        <p:spPr>
          <a:xfrm>
            <a:off x="838200" y="1253330"/>
            <a:ext cx="10515600" cy="4351338"/>
          </a:xfrm>
        </p:spPr>
        <p:txBody>
          <a:bodyPr anchor="t">
            <a:noAutofit/>
          </a:bodyPr>
          <a:p>
            <a:pPr algn="l" indent="0" marL="0">
              <a:lnSpc>
                <a:spcPct val="100000"/>
              </a:lnSpc>
              <a:buNone/>
            </a:pPr>
            <a:r>
              <a:rPr b="1" sz="2000" lang="en-US">
                <a:latin typeface="Arial"/>
                <a:cs typeface="Arial"/>
              </a:rPr>
              <a:t>Duties</a:t>
            </a:r>
            <a:r>
              <a:rPr b="0" sz="2000" lang="en-US">
                <a:latin typeface="Arial"/>
                <a:cs typeface="Arial"/>
              </a:rPr>
              <a:t>:</a:t>
            </a:r>
            <a:endParaRPr b="0" sz="2000" lang="en-PH">
              <a:latin typeface="Arial"/>
              <a:cs typeface="Arial"/>
            </a:endParaRPr>
          </a:p>
          <a:p>
            <a:pPr algn="l">
              <a:lnSpc>
                <a:spcPct val="100000"/>
              </a:lnSpc>
            </a:pPr>
            <a:r>
              <a:rPr b="0" sz="2000" lang="en-US">
                <a:latin typeface="Arial"/>
                <a:cs typeface="Arial"/>
              </a:rPr>
              <a:t>Ensure that all food is of excellent quality and served in a timely manner.</a:t>
            </a:r>
            <a:endParaRPr b="0" sz="2000" lang="en-PH">
              <a:latin typeface="Arial"/>
              <a:cs typeface="Arial"/>
            </a:endParaRPr>
          </a:p>
          <a:p>
            <a:pPr algn="l">
              <a:lnSpc>
                <a:spcPct val="100000"/>
              </a:lnSpc>
            </a:pPr>
            <a:r>
              <a:rPr b="0" sz="2000" lang="en-US">
                <a:latin typeface="Arial"/>
                <a:cs typeface="Arial"/>
              </a:rPr>
              <a:t>Plan the menu, keeping in mind budget, and availability of seasonal ingredients.</a:t>
            </a:r>
            <a:endParaRPr b="0" sz="2000" lang="en-PH">
              <a:latin typeface="Arial"/>
              <a:cs typeface="Arial"/>
            </a:endParaRPr>
          </a:p>
          <a:p>
            <a:pPr algn="l">
              <a:lnSpc>
                <a:spcPct val="100000"/>
              </a:lnSpc>
            </a:pPr>
            <a:r>
              <a:rPr b="0" sz="2000" lang="en-US">
                <a:latin typeface="Arial"/>
                <a:cs typeface="Arial"/>
              </a:rPr>
              <a:t>Oversee all kitchen operations.</a:t>
            </a:r>
            <a:endParaRPr b="0" sz="2000" lang="en-PH">
              <a:latin typeface="Arial"/>
              <a:cs typeface="Arial"/>
            </a:endParaRPr>
          </a:p>
          <a:p>
            <a:pPr algn="l">
              <a:lnSpc>
                <a:spcPct val="100000"/>
              </a:lnSpc>
            </a:pPr>
            <a:r>
              <a:rPr b="0" sz="2000" lang="en-US">
                <a:latin typeface="Arial"/>
                <a:cs typeface="Arial"/>
              </a:rPr>
              <a:t>Coordinate kitchen staff, and assisting them as required.</a:t>
            </a:r>
            <a:endParaRPr b="0" sz="2000" lang="en-PH">
              <a:latin typeface="Arial"/>
              <a:cs typeface="Arial"/>
            </a:endParaRPr>
          </a:p>
          <a:p>
            <a:pPr algn="l">
              <a:lnSpc>
                <a:spcPct val="100000"/>
              </a:lnSpc>
            </a:pPr>
            <a:r>
              <a:rPr b="0" sz="2000" lang="en-US">
                <a:latin typeface="Arial"/>
                <a:cs typeface="Arial"/>
              </a:rPr>
              <a:t>Train staff to prepare and cook all the menu items.</a:t>
            </a:r>
            <a:endParaRPr b="0" sz="2000" lang="en-PH">
              <a:latin typeface="Arial"/>
              <a:cs typeface="Arial"/>
            </a:endParaRPr>
          </a:p>
          <a:p>
            <a:pPr algn="l">
              <a:lnSpc>
                <a:spcPct val="100000"/>
              </a:lnSpc>
            </a:pPr>
            <a:r>
              <a:rPr b="0" sz="2000" lang="en-US">
                <a:latin typeface="Arial"/>
                <a:cs typeface="Arial"/>
              </a:rPr>
              <a:t>Take the stock of ingredients and equipment, and placing orders to replenish stock.</a:t>
            </a:r>
            <a:endParaRPr b="0" sz="2000" lang="en-PH">
              <a:latin typeface="Arial"/>
              <a:cs typeface="Arial"/>
            </a:endParaRPr>
          </a:p>
          <a:p>
            <a:pPr algn="l">
              <a:lnSpc>
                <a:spcPct val="100000"/>
              </a:lnSpc>
            </a:pPr>
            <a:r>
              <a:rPr b="0" sz="2000" lang="en-US">
                <a:latin typeface="Arial"/>
                <a:cs typeface="Arial"/>
              </a:rPr>
              <a:t>Enforce safety and sanitation standards in the kitchen.</a:t>
            </a:r>
            <a:endParaRPr b="0" sz="2000" lang="en-PH">
              <a:latin typeface="Arial"/>
              <a:cs typeface="Arial"/>
            </a:endParaRPr>
          </a:p>
          <a:p>
            <a:pPr algn="l">
              <a:lnSpc>
                <a:spcPct val="100000"/>
              </a:lnSpc>
            </a:pPr>
            <a:r>
              <a:rPr b="0" sz="2000" lang="en-US">
                <a:latin typeface="Arial"/>
                <a:cs typeface="Arial"/>
              </a:rPr>
              <a:t>Create new recipes to keep the menu fresh.</a:t>
            </a:r>
            <a:endParaRPr b="0" sz="2000" lang="en-PH">
              <a:latin typeface="Arial"/>
              <a:cs typeface="Arial"/>
            </a:endParaRPr>
          </a:p>
          <a:p>
            <a:pPr algn="l">
              <a:lnSpc>
                <a:spcPct val="100000"/>
              </a:lnSpc>
            </a:pPr>
            <a:r>
              <a:rPr b="0" sz="2000" lang="en-US">
                <a:latin typeface="Arial"/>
                <a:cs typeface="Arial"/>
              </a:rPr>
              <a:t>Keep up to date with industry trends.</a:t>
            </a:r>
            <a:endParaRPr b="0" sz="2000" lang="en-PH">
              <a:latin typeface="Arial"/>
              <a:cs typeface="Arial"/>
            </a:endParaRPr>
          </a:p>
          <a:p>
            <a:pPr algn="l">
              <a:lnSpc>
                <a:spcPct val="100000"/>
              </a:lnSpc>
            </a:pPr>
            <a:r>
              <a:rPr b="0" sz="2000" lang="en-US">
                <a:latin typeface="Arial"/>
                <a:cs typeface="Arial"/>
              </a:rPr>
              <a:t>Receive feedback and making improvements where necessary.</a:t>
            </a:r>
            <a:endParaRPr b="0" sz="2000" lang="en-PH">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25" name=""/>
        <p:cNvGrpSpPr/>
        <p:nvPr/>
      </p:nvGrpSpPr>
      <p:grpSpPr>
        <a:xfrm>
          <a:off x="0" y="0"/>
          <a:ext cx="0" cy="0"/>
          <a:chOff x="0" y="0"/>
          <a:chExt cx="0" cy="0"/>
        </a:xfrm>
      </p:grpSpPr>
      <p:sp>
        <p:nvSpPr>
          <p:cNvPr id="1048663" name=""/>
          <p:cNvSpPr>
            <a:spLocks noGrp="1"/>
          </p:cNvSpPr>
          <p:nvPr>
            <p:ph type="title"/>
          </p:nvPr>
        </p:nvSpPr>
        <p:spPr>
          <a:xfrm>
            <a:off x="838200" y="0"/>
            <a:ext cx="10515600" cy="1325563"/>
          </a:xfrm>
        </p:spPr>
        <p:txBody>
          <a:bodyPr>
            <a:normAutofit/>
          </a:bodyPr>
          <a:p>
            <a:r>
              <a:rPr lang="en-US">
                <a:latin typeface="Abril Fatface"/>
              </a:rPr>
              <a:t>8</a:t>
            </a:r>
            <a:r>
              <a:rPr lang="en-US">
                <a:latin typeface="Abril Fatface"/>
              </a:rPr>
              <a:t>. </a:t>
            </a:r>
            <a:r>
              <a:rPr lang="en-US">
                <a:latin typeface="Abril Fatface"/>
              </a:rPr>
              <a:t>A</a:t>
            </a:r>
            <a:r>
              <a:rPr lang="en-US">
                <a:latin typeface="Abril Fatface"/>
              </a:rPr>
              <a:t>c</a:t>
            </a:r>
            <a:r>
              <a:rPr lang="en-US">
                <a:latin typeface="Abril Fatface"/>
              </a:rPr>
              <a:t>c</a:t>
            </a:r>
            <a:r>
              <a:rPr lang="en-US">
                <a:latin typeface="Abril Fatface"/>
              </a:rPr>
              <a:t>o</a:t>
            </a:r>
            <a:r>
              <a:rPr lang="en-US">
                <a:latin typeface="Abril Fatface"/>
              </a:rPr>
              <a:t>u</a:t>
            </a:r>
            <a:r>
              <a:rPr lang="en-US">
                <a:latin typeface="Abril Fatface"/>
              </a:rPr>
              <a:t>n</a:t>
            </a:r>
            <a:r>
              <a:rPr lang="en-US">
                <a:latin typeface="Abril Fatface"/>
              </a:rPr>
              <a:t>t</a:t>
            </a:r>
            <a:r>
              <a:rPr lang="en-US">
                <a:latin typeface="Abril Fatface"/>
              </a:rPr>
              <a:t>a</a:t>
            </a:r>
            <a:r>
              <a:rPr lang="en-US">
                <a:latin typeface="Abril Fatface"/>
              </a:rPr>
              <a:t>n</a:t>
            </a:r>
            <a:r>
              <a:rPr lang="en-US">
                <a:latin typeface="Abril Fatface"/>
              </a:rPr>
              <a:t>t</a:t>
            </a:r>
            <a:endParaRPr lang="en-PH">
              <a:latin typeface="Abril Fatface"/>
            </a:endParaRPr>
          </a:p>
        </p:txBody>
      </p:sp>
      <p:sp>
        <p:nvSpPr>
          <p:cNvPr id="1048664" name=""/>
          <p:cNvSpPr>
            <a:spLocks noGrp="1"/>
          </p:cNvSpPr>
          <p:nvPr>
            <p:ph idx="1"/>
          </p:nvPr>
        </p:nvSpPr>
        <p:spPr>
          <a:xfrm>
            <a:off x="838200" y="1253330"/>
            <a:ext cx="10515600" cy="4351338"/>
          </a:xfrm>
        </p:spPr>
        <p:txBody>
          <a:bodyPr anchor="t">
            <a:noAutofit/>
          </a:bodyPr>
          <a:p>
            <a:pPr algn="l" indent="0" marL="0">
              <a:lnSpc>
                <a:spcPct val="100000"/>
              </a:lnSpc>
              <a:buNone/>
            </a:pPr>
            <a:r>
              <a:rPr b="1" sz="3600" lang="en-US">
                <a:latin typeface="Arial"/>
                <a:cs typeface="Arial"/>
              </a:rPr>
              <a:t>Monthly Salary</a:t>
            </a:r>
            <a:r>
              <a:rPr sz="3600" lang="en-US">
                <a:latin typeface="Arial"/>
                <a:cs typeface="Arial"/>
              </a:rPr>
              <a:t>: ₱44,187</a:t>
            </a:r>
            <a:endParaRPr sz="3600" lang="en-PH">
              <a:latin typeface="Arial"/>
              <a:cs typeface="Arial"/>
            </a:endParaRPr>
          </a:p>
          <a:p>
            <a:pPr algn="l" indent="0" marL="0">
              <a:lnSpc>
                <a:spcPct val="100000"/>
              </a:lnSpc>
              <a:buNone/>
            </a:pPr>
            <a:r>
              <a:rPr b="1" sz="3600" lang="en-US">
                <a:latin typeface="Arial"/>
                <a:cs typeface="Arial"/>
              </a:rPr>
              <a:t>Job Description</a:t>
            </a:r>
            <a:r>
              <a:rPr sz="3600" lang="en-US">
                <a:latin typeface="Arial"/>
                <a:cs typeface="Arial"/>
              </a:rPr>
              <a:t>: The Accountant at Giggle Grounds is responsible for managing financial records, preparing financial reports, and ensuring compliance with accounting regulations. This role plays a vital part in supporting the venue’s financial operations and strategic planning, contributing to overall business success.</a:t>
            </a:r>
            <a:endParaRPr sz="3600" lang="en-PH">
              <a:latin typeface="Arial"/>
              <a:cs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26" name=""/>
        <p:cNvGrpSpPr/>
        <p:nvPr/>
      </p:nvGrpSpPr>
      <p:grpSpPr>
        <a:xfrm>
          <a:off x="0" y="0"/>
          <a:ext cx="0" cy="0"/>
          <a:chOff x="0" y="0"/>
          <a:chExt cx="0" cy="0"/>
        </a:xfrm>
      </p:grpSpPr>
      <p:sp>
        <p:nvSpPr>
          <p:cNvPr id="1048665" name=""/>
          <p:cNvSpPr>
            <a:spLocks noGrp="1"/>
          </p:cNvSpPr>
          <p:nvPr>
            <p:ph type="title"/>
          </p:nvPr>
        </p:nvSpPr>
        <p:spPr>
          <a:xfrm>
            <a:off x="838200" y="0"/>
            <a:ext cx="10515600" cy="1325563"/>
          </a:xfrm>
        </p:spPr>
        <p:txBody>
          <a:bodyPr>
            <a:normAutofit/>
          </a:bodyPr>
          <a:p>
            <a:r>
              <a:rPr lang="en-US">
                <a:latin typeface="Abril Fatface"/>
              </a:rPr>
              <a:t>8</a:t>
            </a:r>
            <a:r>
              <a:rPr lang="en-US">
                <a:latin typeface="Abril Fatface"/>
              </a:rPr>
              <a:t>. </a:t>
            </a:r>
            <a:r>
              <a:rPr lang="en-US">
                <a:latin typeface="Abril Fatface"/>
              </a:rPr>
              <a:t>A</a:t>
            </a:r>
            <a:r>
              <a:rPr lang="en-US">
                <a:latin typeface="Abril Fatface"/>
              </a:rPr>
              <a:t>c</a:t>
            </a:r>
            <a:r>
              <a:rPr lang="en-US">
                <a:latin typeface="Abril Fatface"/>
              </a:rPr>
              <a:t>c</a:t>
            </a:r>
            <a:r>
              <a:rPr lang="en-US">
                <a:latin typeface="Abril Fatface"/>
              </a:rPr>
              <a:t>o</a:t>
            </a:r>
            <a:r>
              <a:rPr lang="en-US">
                <a:latin typeface="Abril Fatface"/>
              </a:rPr>
              <a:t>u</a:t>
            </a:r>
            <a:r>
              <a:rPr lang="en-US">
                <a:latin typeface="Abril Fatface"/>
              </a:rPr>
              <a:t>n</a:t>
            </a:r>
            <a:r>
              <a:rPr lang="en-US">
                <a:latin typeface="Abril Fatface"/>
              </a:rPr>
              <a:t>tant</a:t>
            </a:r>
            <a:endParaRPr lang="en-PH">
              <a:latin typeface="Abril Fatface"/>
            </a:endParaRPr>
          </a:p>
        </p:txBody>
      </p:sp>
      <p:sp>
        <p:nvSpPr>
          <p:cNvPr id="1048666" name=""/>
          <p:cNvSpPr>
            <a:spLocks noGrp="1"/>
          </p:cNvSpPr>
          <p:nvPr>
            <p:ph idx="1"/>
          </p:nvPr>
        </p:nvSpPr>
        <p:spPr>
          <a:xfrm>
            <a:off x="838200" y="1253330"/>
            <a:ext cx="10515600" cy="4351338"/>
          </a:xfrm>
        </p:spPr>
        <p:txBody>
          <a:bodyPr anchor="t">
            <a:noAutofit/>
          </a:bodyPr>
          <a:p>
            <a:pPr algn="l" indent="0" marL="0">
              <a:lnSpc>
                <a:spcPct val="100000"/>
              </a:lnSpc>
              <a:buNone/>
            </a:pPr>
            <a:r>
              <a:rPr b="1" sz="2000" lang="en-US">
                <a:latin typeface="Arial"/>
                <a:cs typeface="Arial"/>
              </a:rPr>
              <a:t>Duties</a:t>
            </a:r>
            <a:r>
              <a:rPr b="0" sz="2000" lang="en-US">
                <a:latin typeface="Arial"/>
                <a:cs typeface="Arial"/>
              </a:rPr>
              <a:t>:</a:t>
            </a:r>
            <a:endParaRPr sz="2000" lang="en-PH">
              <a:latin typeface="Arial"/>
              <a:cs typeface="Arial"/>
            </a:endParaRPr>
          </a:p>
          <a:p>
            <a:pPr algn="l">
              <a:lnSpc>
                <a:spcPct val="100000"/>
              </a:lnSpc>
            </a:pPr>
            <a:r>
              <a:rPr b="0" sz="2000" lang="en-US">
                <a:latin typeface="Arial"/>
                <a:cs typeface="Arial"/>
              </a:rPr>
              <a:t>Record all transactions, including sales, purchases, receipts, and payments.</a:t>
            </a:r>
            <a:endParaRPr sz="2000" lang="en-PH">
              <a:latin typeface="Arial"/>
              <a:cs typeface="Arial"/>
            </a:endParaRPr>
          </a:p>
          <a:p>
            <a:pPr algn="l">
              <a:lnSpc>
                <a:spcPct val="100000"/>
              </a:lnSpc>
            </a:pPr>
            <a:r>
              <a:rPr b="0" sz="2000" lang="en-US">
                <a:latin typeface="Arial"/>
                <a:cs typeface="Arial"/>
              </a:rPr>
              <a:t>Process invoices, reimbursements, and vendor payments accurately.</a:t>
            </a:r>
            <a:endParaRPr sz="2000" lang="en-PH">
              <a:latin typeface="Arial"/>
              <a:cs typeface="Arial"/>
            </a:endParaRPr>
          </a:p>
          <a:p>
            <a:pPr algn="l">
              <a:lnSpc>
                <a:spcPct val="100000"/>
              </a:lnSpc>
            </a:pPr>
            <a:r>
              <a:rPr b="0" sz="2000" lang="en-US">
                <a:latin typeface="Arial"/>
                <a:cs typeface="Arial"/>
              </a:rPr>
              <a:t>Reconcile bank statements and ledger accounts regularly.</a:t>
            </a:r>
            <a:endParaRPr sz="2000" lang="en-PH">
              <a:latin typeface="Arial"/>
              <a:cs typeface="Arial"/>
            </a:endParaRPr>
          </a:p>
          <a:p>
            <a:pPr algn="l">
              <a:lnSpc>
                <a:spcPct val="100000"/>
              </a:lnSpc>
            </a:pPr>
            <a:r>
              <a:rPr b="0" sz="2000" lang="en-US">
                <a:latin typeface="Arial"/>
                <a:cs typeface="Arial"/>
              </a:rPr>
              <a:t>Generate and review financial statements monthly, quarterly, and annually.</a:t>
            </a:r>
            <a:endParaRPr sz="2000" lang="en-PH">
              <a:latin typeface="Arial"/>
              <a:cs typeface="Arial"/>
            </a:endParaRPr>
          </a:p>
          <a:p>
            <a:pPr algn="l">
              <a:lnSpc>
                <a:spcPct val="100000"/>
              </a:lnSpc>
            </a:pPr>
            <a:r>
              <a:rPr b="0" sz="2000" lang="en-US">
                <a:latin typeface="Arial"/>
                <a:cs typeface="Arial"/>
              </a:rPr>
              <a:t>Calculate and deduct taxes and withholdings for payroll processing.</a:t>
            </a:r>
            <a:endParaRPr sz="2000" lang="en-PH">
              <a:latin typeface="Arial"/>
              <a:cs typeface="Arial"/>
            </a:endParaRPr>
          </a:p>
          <a:p>
            <a:pPr algn="l">
              <a:lnSpc>
                <a:spcPct val="100000"/>
              </a:lnSpc>
            </a:pPr>
            <a:r>
              <a:rPr b="0" sz="2000" lang="en-US">
                <a:latin typeface="Arial"/>
                <a:cs typeface="Arial"/>
              </a:rPr>
              <a:t>Prepare tax documents and ensure timely filing to avoid penalties.</a:t>
            </a:r>
            <a:endParaRPr sz="2000" lang="en-PH">
              <a:latin typeface="Arial"/>
              <a:cs typeface="Arial"/>
            </a:endParaRPr>
          </a:p>
          <a:p>
            <a:pPr algn="l">
              <a:lnSpc>
                <a:spcPct val="100000"/>
              </a:lnSpc>
            </a:pPr>
            <a:r>
              <a:rPr b="0" sz="2000" lang="en-US">
                <a:latin typeface="Arial"/>
                <a:cs typeface="Arial"/>
              </a:rPr>
              <a:t>Work with auditors to provide requested records and documents.</a:t>
            </a:r>
            <a:endParaRPr sz="2000" lang="en-PH">
              <a:latin typeface="Arial"/>
              <a:cs typeface="Arial"/>
            </a:endParaRPr>
          </a:p>
          <a:p>
            <a:pPr algn="l">
              <a:lnSpc>
                <a:spcPct val="100000"/>
              </a:lnSpc>
            </a:pPr>
            <a:r>
              <a:rPr b="0" sz="2000" lang="en-US">
                <a:latin typeface="Arial"/>
                <a:cs typeface="Arial"/>
              </a:rPr>
              <a:t>Track company assets and depreciation for accurate valuation.</a:t>
            </a:r>
            <a:endParaRPr sz="2000" lang="en-PH">
              <a:latin typeface="Arial"/>
              <a:cs typeface="Arial"/>
            </a:endParaRPr>
          </a:p>
          <a:p>
            <a:pPr algn="l">
              <a:lnSpc>
                <a:spcPct val="100000"/>
              </a:lnSpc>
            </a:pPr>
            <a:r>
              <a:rPr b="0" sz="2000" lang="en-US">
                <a:latin typeface="Arial"/>
                <a:cs typeface="Arial"/>
              </a:rPr>
              <a:t>Implement internal checks and controls to ensure accuracy and prevent fraud.</a:t>
            </a:r>
            <a:endParaRPr sz="2000" lang="en-PH">
              <a:latin typeface="Arial"/>
              <a:cs typeface="Arial"/>
            </a:endParaRPr>
          </a:p>
          <a:p>
            <a:pPr algn="l">
              <a:lnSpc>
                <a:spcPct val="100000"/>
              </a:lnSpc>
            </a:pPr>
            <a:r>
              <a:rPr b="0" sz="2000" lang="en-US">
                <a:latin typeface="Arial"/>
                <a:cs typeface="Arial"/>
              </a:rPr>
              <a:t>Update accounting systems and stay informed on industry best practices.</a:t>
            </a:r>
            <a:endParaRPr sz="2000" lang="en-PH">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9" name=""/>
        <p:cNvGrpSpPr/>
        <p:nvPr/>
      </p:nvGrpSpPr>
      <p:grpSpPr>
        <a:xfrm>
          <a:off x="0" y="0"/>
          <a:ext cx="0" cy="0"/>
          <a:chOff x="0" y="0"/>
          <a:chExt cx="0" cy="0"/>
        </a:xfrm>
      </p:grpSpPr>
      <p:sp>
        <p:nvSpPr>
          <p:cNvPr id="1048609" name=""/>
          <p:cNvSpPr>
            <a:spLocks noGrp="1"/>
          </p:cNvSpPr>
          <p:nvPr>
            <p:ph type="title"/>
          </p:nvPr>
        </p:nvSpPr>
        <p:spPr>
          <a:xfrm>
            <a:off x="838200" y="0"/>
            <a:ext cx="10515600" cy="1325563"/>
          </a:xfrm>
        </p:spPr>
        <p:txBody>
          <a:bodyPr>
            <a:normAutofit/>
          </a:bodyPr>
          <a:p>
            <a:r>
              <a:rPr lang="en-US">
                <a:latin typeface="Abril Fatface"/>
              </a:rPr>
              <a:t>T</a:t>
            </a:r>
            <a:r>
              <a:rPr lang="en-US">
                <a:latin typeface="Abril Fatface"/>
              </a:rPr>
              <a:t>a</a:t>
            </a:r>
            <a:r>
              <a:rPr lang="en-US">
                <a:latin typeface="Abril Fatface"/>
              </a:rPr>
              <a:t>b</a:t>
            </a:r>
            <a:r>
              <a:rPr lang="en-US">
                <a:latin typeface="Abril Fatface"/>
              </a:rPr>
              <a:t>l</a:t>
            </a:r>
            <a:r>
              <a:rPr lang="en-US">
                <a:latin typeface="Abril Fatface"/>
              </a:rPr>
              <a:t>e</a:t>
            </a:r>
            <a:r>
              <a:rPr lang="en-US">
                <a:latin typeface="Abril Fatface"/>
              </a:rPr>
              <a:t> </a:t>
            </a:r>
            <a:r>
              <a:rPr lang="en-US">
                <a:latin typeface="Abril Fatface"/>
              </a:rPr>
              <a:t>o</a:t>
            </a:r>
            <a:r>
              <a:rPr lang="en-US">
                <a:latin typeface="Abril Fatface"/>
              </a:rPr>
              <a:t>f</a:t>
            </a:r>
            <a:r>
              <a:rPr lang="en-US">
                <a:latin typeface="Abril Fatface"/>
              </a:rPr>
              <a:t> </a:t>
            </a:r>
            <a:r>
              <a:rPr lang="en-US">
                <a:latin typeface="Abril Fatface"/>
              </a:rPr>
              <a:t>c</a:t>
            </a:r>
            <a:r>
              <a:rPr lang="en-US">
                <a:latin typeface="Abril Fatface"/>
              </a:rPr>
              <a:t>o</a:t>
            </a:r>
            <a:r>
              <a:rPr lang="en-US">
                <a:latin typeface="Abril Fatface"/>
              </a:rPr>
              <a:t>n</a:t>
            </a:r>
            <a:r>
              <a:rPr lang="en-US">
                <a:latin typeface="Abril Fatface"/>
              </a:rPr>
              <a:t>t</a:t>
            </a:r>
            <a:r>
              <a:rPr lang="en-US">
                <a:latin typeface="Abril Fatface"/>
              </a:rPr>
              <a:t>e</a:t>
            </a:r>
            <a:r>
              <a:rPr lang="en-US">
                <a:latin typeface="Abril Fatface"/>
              </a:rPr>
              <a:t>n</a:t>
            </a:r>
            <a:r>
              <a:rPr lang="en-US">
                <a:latin typeface="Abril Fatface"/>
              </a:rPr>
              <a:t>t</a:t>
            </a:r>
            <a:r>
              <a:rPr lang="en-US">
                <a:latin typeface="Abril Fatface"/>
              </a:rPr>
              <a:t>s</a:t>
            </a:r>
            <a:endParaRPr lang="en-PH">
              <a:latin typeface="Abril Fatface"/>
            </a:endParaRPr>
          </a:p>
        </p:txBody>
      </p:sp>
      <p:sp>
        <p:nvSpPr>
          <p:cNvPr id="1048610" name=""/>
          <p:cNvSpPr>
            <a:spLocks noGrp="1"/>
          </p:cNvSpPr>
          <p:nvPr>
            <p:ph idx="1"/>
          </p:nvPr>
        </p:nvSpPr>
        <p:spPr>
          <a:xfrm>
            <a:off x="838200" y="779596"/>
            <a:ext cx="10515600" cy="4351338"/>
          </a:xfrm>
        </p:spPr>
        <p:txBody>
          <a:bodyPr anchor="t">
            <a:noAutofit/>
          </a:bodyPr>
          <a:p>
            <a:pPr indent="0" marL="0">
              <a:lnSpc>
                <a:spcPct val="50000"/>
              </a:lnSpc>
              <a:buNone/>
            </a:pPr>
            <a:endParaRPr sz="2800" lang="en-PH">
              <a:latin typeface="Arial"/>
              <a:cs typeface="Arial"/>
            </a:endParaRPr>
          </a:p>
          <a:p>
            <a:pPr indent="0" marL="0">
              <a:lnSpc>
                <a:spcPct val="50000"/>
              </a:lnSpc>
              <a:buNone/>
            </a:pPr>
            <a:r>
              <a:rPr sz="2800" lang="en-US">
                <a:latin typeface="Arial"/>
                <a:cs typeface="Arial"/>
              </a:rPr>
              <a:t>I. Organizational Structure and Analysis</a:t>
            </a:r>
            <a:endParaRPr sz="2800" lang="en-PH">
              <a:latin typeface="Arial"/>
              <a:cs typeface="Arial"/>
            </a:endParaRPr>
          </a:p>
          <a:p>
            <a:pPr indent="0" marL="0">
              <a:lnSpc>
                <a:spcPct val="50000"/>
              </a:lnSpc>
              <a:buNone/>
            </a:pPr>
            <a:r>
              <a:rPr sz="2800" lang="en-US">
                <a:latin typeface="Arial"/>
                <a:cs typeface="Arial"/>
              </a:rPr>
              <a:t> </a:t>
            </a:r>
            <a:r>
              <a:rPr sz="2800" lang="en-US">
                <a:latin typeface="Arial"/>
                <a:cs typeface="Arial"/>
              </a:rPr>
              <a:t> </a:t>
            </a:r>
            <a:r>
              <a:rPr sz="2800" lang="en-US">
                <a:latin typeface="Arial"/>
                <a:cs typeface="Arial"/>
              </a:rPr>
              <a:t> </a:t>
            </a:r>
            <a:r>
              <a:rPr sz="2800" lang="en-US">
                <a:latin typeface="Arial"/>
                <a:cs typeface="Arial"/>
              </a:rPr>
              <a:t>A. Business Name</a:t>
            </a:r>
            <a:endParaRPr sz="2800" lang="en-PH">
              <a:latin typeface="Arial"/>
              <a:cs typeface="Arial"/>
            </a:endParaRPr>
          </a:p>
          <a:p>
            <a:pPr indent="0" marL="0">
              <a:lnSpc>
                <a:spcPct val="50000"/>
              </a:lnSpc>
              <a:buNone/>
            </a:pPr>
            <a:r>
              <a:rPr sz="2800" lang="en-US">
                <a:latin typeface="Arial"/>
                <a:cs typeface="Arial"/>
              </a:rPr>
              <a:t>   B. Vision and Mission Statements</a:t>
            </a:r>
            <a:endParaRPr sz="2800" lang="en-PH">
              <a:latin typeface="Arial"/>
              <a:cs typeface="Arial"/>
            </a:endParaRPr>
          </a:p>
          <a:p>
            <a:pPr indent="0" marL="0">
              <a:lnSpc>
                <a:spcPct val="50000"/>
              </a:lnSpc>
              <a:buNone/>
            </a:pPr>
            <a:r>
              <a:rPr sz="2800" lang="en-US">
                <a:latin typeface="Arial"/>
                <a:cs typeface="Arial"/>
              </a:rPr>
              <a:t>   C. Organizational Structure</a:t>
            </a:r>
            <a:endParaRPr sz="2800" lang="en-PH">
              <a:latin typeface="Arial"/>
              <a:cs typeface="Arial"/>
            </a:endParaRPr>
          </a:p>
          <a:p>
            <a:pPr indent="0" marL="0">
              <a:lnSpc>
                <a:spcPct val="50000"/>
              </a:lnSpc>
              <a:buNone/>
            </a:pPr>
            <a:r>
              <a:rPr sz="2800" lang="en-US">
                <a:latin typeface="Arial"/>
                <a:cs typeface="Arial"/>
              </a:rPr>
              <a:t>   D. Organizational Theories and Analysis</a:t>
            </a:r>
            <a:endParaRPr sz="2800" lang="en-PH">
              <a:latin typeface="Arial"/>
              <a:cs typeface="Arial"/>
            </a:endParaRPr>
          </a:p>
          <a:p>
            <a:pPr indent="0" marL="0">
              <a:lnSpc>
                <a:spcPct val="50000"/>
              </a:lnSpc>
              <a:buNone/>
            </a:pPr>
            <a:r>
              <a:rPr sz="2800" lang="en-US">
                <a:latin typeface="Arial"/>
                <a:cs typeface="Arial"/>
              </a:rPr>
              <a:t>II. Human Resource Management</a:t>
            </a:r>
            <a:endParaRPr sz="2800" lang="en-PH">
              <a:latin typeface="Arial"/>
              <a:cs typeface="Arial"/>
            </a:endParaRPr>
          </a:p>
          <a:p>
            <a:pPr indent="0" marL="0">
              <a:lnSpc>
                <a:spcPct val="50000"/>
              </a:lnSpc>
              <a:buNone/>
            </a:pPr>
            <a:r>
              <a:rPr sz="2800" lang="en-US">
                <a:latin typeface="Arial"/>
                <a:cs typeface="Arial"/>
              </a:rPr>
              <a:t>   A. Business Overview</a:t>
            </a:r>
            <a:endParaRPr sz="2800" lang="en-PH">
              <a:latin typeface="Arial"/>
              <a:cs typeface="Arial"/>
            </a:endParaRPr>
          </a:p>
          <a:p>
            <a:pPr indent="0" marL="0">
              <a:lnSpc>
                <a:spcPct val="50000"/>
              </a:lnSpc>
              <a:buNone/>
            </a:pPr>
            <a:r>
              <a:rPr sz="2800" lang="en-US">
                <a:latin typeface="Arial"/>
                <a:cs typeface="Arial"/>
              </a:rPr>
              <a:t>   B. Staffing Plan</a:t>
            </a:r>
            <a:endParaRPr sz="2800" lang="en-PH">
              <a:latin typeface="Arial"/>
              <a:cs typeface="Arial"/>
            </a:endParaRPr>
          </a:p>
          <a:p>
            <a:pPr indent="0" marL="0">
              <a:lnSpc>
                <a:spcPct val="50000"/>
              </a:lnSpc>
              <a:buNone/>
            </a:pPr>
            <a:r>
              <a:rPr sz="2800" lang="en-US">
                <a:latin typeface="Arial"/>
                <a:cs typeface="Arial"/>
              </a:rPr>
              <a:t>   C. Employee Benefits</a:t>
            </a:r>
            <a:endParaRPr sz="2800" lang="en-PH">
              <a:latin typeface="Arial"/>
              <a:cs typeface="Arial"/>
            </a:endParaRPr>
          </a:p>
          <a:p>
            <a:pPr indent="0" marL="0">
              <a:lnSpc>
                <a:spcPct val="50000"/>
              </a:lnSpc>
              <a:buNone/>
            </a:pPr>
            <a:r>
              <a:rPr sz="2800" lang="en-US">
                <a:latin typeface="Arial"/>
                <a:cs typeface="Arial"/>
              </a:rPr>
              <a:t>   D. Performance Appraisal System</a:t>
            </a:r>
            <a:endParaRPr sz="2800" lang="en-PH">
              <a:latin typeface="Arial"/>
              <a:cs typeface="Arial"/>
            </a:endParaRPr>
          </a:p>
          <a:p>
            <a:pPr indent="0" marL="0">
              <a:lnSpc>
                <a:spcPct val="50000"/>
              </a:lnSpc>
              <a:buNone/>
            </a:pPr>
            <a:r>
              <a:rPr sz="2800" lang="en-US">
                <a:latin typeface="Arial"/>
                <a:cs typeface="Arial"/>
              </a:rPr>
              <a:t>   E. Employee Relations Movements</a:t>
            </a:r>
            <a:endParaRPr sz="2800" lang="en-PH">
              <a:latin typeface="Arial"/>
              <a:cs typeface="Arial"/>
            </a:endParaRPr>
          </a:p>
          <a:p>
            <a:pPr indent="0" marL="0">
              <a:lnSpc>
                <a:spcPct val="50000"/>
              </a:lnSpc>
              <a:buNone/>
            </a:pPr>
            <a:r>
              <a:rPr sz="2800" lang="en-US">
                <a:latin typeface="Arial"/>
                <a:cs typeface="Arial"/>
              </a:rPr>
              <a:t>III. Real-life Applications and Case Study</a:t>
            </a:r>
            <a:endParaRPr sz="2800" lang="en-PH">
              <a:latin typeface="Arial"/>
              <a:cs typeface="Arial"/>
            </a:endParaRPr>
          </a:p>
          <a:p>
            <a:pPr indent="0" marL="0">
              <a:lnSpc>
                <a:spcPct val="50000"/>
              </a:lnSpc>
              <a:buNone/>
            </a:pPr>
            <a:r>
              <a:rPr sz="2800" lang="en-US">
                <a:latin typeface="Arial"/>
                <a:cs typeface="Arial"/>
              </a:rPr>
              <a:t>IV. References</a:t>
            </a:r>
            <a:endParaRPr sz="2800" lang="en-PH">
              <a:latin typeface="Arial"/>
              <a:cs typeface="Arial"/>
            </a:endParaRPr>
          </a:p>
          <a:p>
            <a:pPr indent="0" marL="0">
              <a:lnSpc>
                <a:spcPct val="50000"/>
              </a:lnSpc>
              <a:buNone/>
            </a:pPr>
            <a:r>
              <a:rPr sz="2800" lang="en-US">
                <a:latin typeface="Arial"/>
                <a:cs typeface="Arial"/>
              </a:rPr>
              <a:t>V. Other attachments</a:t>
            </a:r>
            <a:endParaRPr sz="2800" lang="en-PH">
              <a:latin typeface="Arial"/>
              <a:cs typeface="Arial"/>
            </a:endParaRPr>
          </a:p>
          <a:p>
            <a:pPr indent="0" marL="0">
              <a:lnSpc>
                <a:spcPct val="50000"/>
              </a:lnSpc>
              <a:buNone/>
            </a:pPr>
            <a:r>
              <a:rPr sz="2800" lang="en-US">
                <a:latin typeface="Arial"/>
                <a:cs typeface="Arial"/>
              </a:rPr>
              <a:t>   A. Draft</a:t>
            </a:r>
            <a:endParaRPr sz="2800" lang="en-PH">
              <a:latin typeface="Arial"/>
              <a:cs typeface="Arial"/>
            </a:endParaRPr>
          </a:p>
          <a:p>
            <a:pPr indent="0" marL="0">
              <a:lnSpc>
                <a:spcPct val="50000"/>
              </a:lnSpc>
              <a:buNone/>
            </a:pPr>
            <a:r>
              <a:rPr sz="2800" lang="en-US">
                <a:latin typeface="Arial"/>
                <a:cs typeface="Arial"/>
              </a:rPr>
              <a:t>   B. Rubric</a:t>
            </a:r>
            <a:endParaRPr sz="2800" lang="en-PH">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27" name=""/>
        <p:cNvGrpSpPr/>
        <p:nvPr/>
      </p:nvGrpSpPr>
      <p:grpSpPr>
        <a:xfrm>
          <a:off x="0" y="0"/>
          <a:ext cx="0" cy="0"/>
          <a:chOff x="0" y="0"/>
          <a:chExt cx="0" cy="0"/>
        </a:xfrm>
      </p:grpSpPr>
      <p:sp>
        <p:nvSpPr>
          <p:cNvPr id="1048667" name=""/>
          <p:cNvSpPr>
            <a:spLocks noGrp="1"/>
          </p:cNvSpPr>
          <p:nvPr>
            <p:ph type="title"/>
          </p:nvPr>
        </p:nvSpPr>
        <p:spPr>
          <a:xfrm>
            <a:off x="838200" y="0"/>
            <a:ext cx="10515600" cy="1325563"/>
          </a:xfrm>
        </p:spPr>
        <p:txBody>
          <a:bodyPr>
            <a:normAutofit/>
          </a:bodyPr>
          <a:p>
            <a:r>
              <a:rPr lang="en-US">
                <a:latin typeface="Abril Fatface"/>
              </a:rPr>
              <a:t>9</a:t>
            </a:r>
            <a:r>
              <a:rPr lang="en-US">
                <a:latin typeface="Abril Fatface"/>
              </a:rPr>
              <a:t>. </a:t>
            </a:r>
            <a:r>
              <a:rPr lang="en-US">
                <a:latin typeface="Abril Fatface"/>
              </a:rPr>
              <a:t>R</a:t>
            </a:r>
            <a:r>
              <a:rPr lang="en-US">
                <a:latin typeface="Abril Fatface"/>
              </a:rPr>
              <a:t>e</a:t>
            </a:r>
            <a:r>
              <a:rPr lang="en-US">
                <a:latin typeface="Abril Fatface"/>
              </a:rPr>
              <a:t>s</a:t>
            </a:r>
            <a:r>
              <a:rPr lang="en-US">
                <a:latin typeface="Abril Fatface"/>
              </a:rPr>
              <a:t>t</a:t>
            </a:r>
            <a:r>
              <a:rPr lang="en-US">
                <a:latin typeface="Abril Fatface"/>
              </a:rPr>
              <a:t>aurant </a:t>
            </a:r>
            <a:r>
              <a:rPr lang="en-US">
                <a:latin typeface="Abril Fatface"/>
              </a:rPr>
              <a:t>S</a:t>
            </a:r>
            <a:r>
              <a:rPr lang="en-US">
                <a:latin typeface="Abril Fatface"/>
              </a:rPr>
              <a:t>u</a:t>
            </a:r>
            <a:r>
              <a:rPr lang="en-US">
                <a:latin typeface="Abril Fatface"/>
              </a:rPr>
              <a:t>p</a:t>
            </a:r>
            <a:r>
              <a:rPr lang="en-US">
                <a:latin typeface="Abril Fatface"/>
              </a:rPr>
              <a:t>e</a:t>
            </a:r>
            <a:r>
              <a:rPr lang="en-US">
                <a:latin typeface="Abril Fatface"/>
              </a:rPr>
              <a:t>r</a:t>
            </a:r>
            <a:r>
              <a:rPr lang="en-US">
                <a:latin typeface="Abril Fatface"/>
              </a:rPr>
              <a:t>visor</a:t>
            </a:r>
            <a:endParaRPr lang="en-PH">
              <a:latin typeface="Abril Fatface"/>
            </a:endParaRPr>
          </a:p>
        </p:txBody>
      </p:sp>
      <p:sp>
        <p:nvSpPr>
          <p:cNvPr id="1048668" name=""/>
          <p:cNvSpPr>
            <a:spLocks noGrp="1"/>
          </p:cNvSpPr>
          <p:nvPr>
            <p:ph idx="1"/>
          </p:nvPr>
        </p:nvSpPr>
        <p:spPr>
          <a:xfrm>
            <a:off x="838200" y="1253330"/>
            <a:ext cx="10515600" cy="4351338"/>
          </a:xfrm>
        </p:spPr>
        <p:txBody>
          <a:bodyPr anchor="t">
            <a:noAutofit/>
          </a:bodyPr>
          <a:p>
            <a:pPr algn="l" indent="0" marL="0">
              <a:lnSpc>
                <a:spcPct val="100000"/>
              </a:lnSpc>
              <a:buNone/>
            </a:pPr>
            <a:r>
              <a:rPr b="1" sz="3200" lang="en-US">
                <a:latin typeface="Arial"/>
                <a:cs typeface="Arial"/>
              </a:rPr>
              <a:t>Monthly Salary</a:t>
            </a:r>
            <a:r>
              <a:rPr b="0" sz="3200" lang="en-US">
                <a:latin typeface="Arial"/>
                <a:cs typeface="Arial"/>
              </a:rPr>
              <a:t>: ₱35,000</a:t>
            </a:r>
            <a:endParaRPr b="0" sz="3200" lang="en-PH">
              <a:latin typeface="Arial"/>
              <a:cs typeface="Arial"/>
            </a:endParaRPr>
          </a:p>
          <a:p>
            <a:pPr algn="l" indent="0" marL="0">
              <a:lnSpc>
                <a:spcPct val="100000"/>
              </a:lnSpc>
              <a:buNone/>
            </a:pPr>
            <a:r>
              <a:rPr b="1" sz="3200" lang="en-US">
                <a:latin typeface="Arial"/>
                <a:cs typeface="Arial"/>
              </a:rPr>
              <a:t>Job Description</a:t>
            </a:r>
            <a:r>
              <a:rPr b="0" sz="3200" lang="en-US">
                <a:latin typeface="Arial"/>
                <a:cs typeface="Arial"/>
              </a:rPr>
              <a:t>: A restaurant supervisor is tasked with ensuring that a restaurant runs smoothly. This can involve many different tasks, including hiring and training staff, managing schedules, and ensuring compliance with all food health and safety requirements. The role of the restaurant supervisor can also be a customer-facing one. Supervisors may need to support the broader restaurant staff by waiting tables or seating customers. They will also be in charge of both responding to customer complaints and resolving them.</a:t>
            </a:r>
            <a:endParaRPr b="0" sz="3200" lang="en-PH">
              <a:latin typeface="Arial"/>
              <a:cs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28" name=""/>
        <p:cNvGrpSpPr/>
        <p:nvPr/>
      </p:nvGrpSpPr>
      <p:grpSpPr>
        <a:xfrm>
          <a:off x="0" y="0"/>
          <a:ext cx="0" cy="0"/>
          <a:chOff x="0" y="0"/>
          <a:chExt cx="0" cy="0"/>
        </a:xfrm>
      </p:grpSpPr>
      <p:sp>
        <p:nvSpPr>
          <p:cNvPr id="1048669" name=""/>
          <p:cNvSpPr>
            <a:spLocks noGrp="1"/>
          </p:cNvSpPr>
          <p:nvPr>
            <p:ph type="title"/>
          </p:nvPr>
        </p:nvSpPr>
        <p:spPr>
          <a:xfrm>
            <a:off x="838200" y="0"/>
            <a:ext cx="10515600" cy="1325563"/>
          </a:xfrm>
        </p:spPr>
        <p:txBody>
          <a:bodyPr>
            <a:normAutofit/>
          </a:bodyPr>
          <a:p>
            <a:r>
              <a:rPr lang="en-US">
                <a:latin typeface="Abril Fatface"/>
              </a:rPr>
              <a:t>9</a:t>
            </a:r>
            <a:r>
              <a:rPr lang="en-US">
                <a:latin typeface="Abril Fatface"/>
              </a:rPr>
              <a:t>. </a:t>
            </a:r>
            <a:r>
              <a:rPr lang="en-US">
                <a:latin typeface="Abril Fatface"/>
              </a:rPr>
              <a:t>R</a:t>
            </a:r>
            <a:r>
              <a:rPr lang="en-US">
                <a:latin typeface="Abril Fatface"/>
              </a:rPr>
              <a:t>e</a:t>
            </a:r>
            <a:r>
              <a:rPr lang="en-US">
                <a:latin typeface="Abril Fatface"/>
              </a:rPr>
              <a:t>s</a:t>
            </a:r>
            <a:r>
              <a:rPr lang="en-US">
                <a:latin typeface="Abril Fatface"/>
              </a:rPr>
              <a:t>taurant </a:t>
            </a:r>
            <a:r>
              <a:rPr lang="en-US">
                <a:latin typeface="Abril Fatface"/>
              </a:rPr>
              <a:t>S</a:t>
            </a:r>
            <a:r>
              <a:rPr lang="en-US">
                <a:latin typeface="Abril Fatface"/>
              </a:rPr>
              <a:t>u</a:t>
            </a:r>
            <a:r>
              <a:rPr lang="en-US">
                <a:latin typeface="Abril Fatface"/>
              </a:rPr>
              <a:t>p</a:t>
            </a:r>
            <a:r>
              <a:rPr lang="en-US">
                <a:latin typeface="Abril Fatface"/>
              </a:rPr>
              <a:t>e</a:t>
            </a:r>
            <a:r>
              <a:rPr lang="en-US">
                <a:latin typeface="Abril Fatface"/>
              </a:rPr>
              <a:t>r</a:t>
            </a:r>
            <a:r>
              <a:rPr lang="en-US">
                <a:latin typeface="Abril Fatface"/>
              </a:rPr>
              <a:t>v</a:t>
            </a:r>
            <a:r>
              <a:rPr lang="en-US">
                <a:latin typeface="Abril Fatface"/>
              </a:rPr>
              <a:t>isor</a:t>
            </a:r>
            <a:endParaRPr lang="en-PH">
              <a:latin typeface="Abril Fatface"/>
            </a:endParaRPr>
          </a:p>
        </p:txBody>
      </p:sp>
      <p:sp>
        <p:nvSpPr>
          <p:cNvPr id="1048670" name=""/>
          <p:cNvSpPr>
            <a:spLocks noGrp="1"/>
          </p:cNvSpPr>
          <p:nvPr>
            <p:ph idx="1"/>
          </p:nvPr>
        </p:nvSpPr>
        <p:spPr>
          <a:xfrm>
            <a:off x="838200" y="1253330"/>
            <a:ext cx="10515600" cy="4351338"/>
          </a:xfrm>
        </p:spPr>
        <p:txBody>
          <a:bodyPr anchor="t">
            <a:noAutofit/>
          </a:bodyPr>
          <a:p>
            <a:pPr algn="l" indent="0" marL="0">
              <a:lnSpc>
                <a:spcPct val="100000"/>
              </a:lnSpc>
              <a:buNone/>
            </a:pPr>
            <a:r>
              <a:rPr b="1" sz="2000" lang="en-US">
                <a:latin typeface="Arial"/>
                <a:cs typeface="Arial"/>
              </a:rPr>
              <a:t>Duties</a:t>
            </a:r>
            <a:r>
              <a:rPr b="0" sz="2000" lang="en-US">
                <a:latin typeface="Arial"/>
                <a:cs typeface="Arial"/>
              </a:rPr>
              <a:t>:</a:t>
            </a:r>
            <a:endParaRPr b="0" sz="2000" lang="en-PH">
              <a:latin typeface="Arial"/>
              <a:cs typeface="Arial"/>
            </a:endParaRPr>
          </a:p>
          <a:p>
            <a:pPr algn="l">
              <a:lnSpc>
                <a:spcPct val="100000"/>
              </a:lnSpc>
            </a:pPr>
            <a:r>
              <a:rPr b="0" sz="2000" lang="en-US">
                <a:latin typeface="Arial"/>
                <a:cs typeface="Arial"/>
              </a:rPr>
              <a:t>Assist in the hiring and training of new employees as well as the continuous training of existing staff</a:t>
            </a:r>
            <a:endParaRPr b="0" sz="2000" lang="en-PH">
              <a:latin typeface="Arial"/>
              <a:cs typeface="Arial"/>
            </a:endParaRPr>
          </a:p>
          <a:p>
            <a:pPr algn="l">
              <a:lnSpc>
                <a:spcPct val="100000"/>
              </a:lnSpc>
            </a:pPr>
            <a:r>
              <a:rPr b="0" sz="2000" lang="en-US">
                <a:latin typeface="Arial"/>
                <a:cs typeface="Arial"/>
              </a:rPr>
              <a:t>Oversee both front and back of house operations, including wait staff, kitchen crew, and bussing staff</a:t>
            </a:r>
            <a:endParaRPr b="0" sz="2000" lang="en-PH">
              <a:latin typeface="Arial"/>
              <a:cs typeface="Arial"/>
            </a:endParaRPr>
          </a:p>
          <a:p>
            <a:pPr algn="l">
              <a:lnSpc>
                <a:spcPct val="100000"/>
              </a:lnSpc>
            </a:pPr>
            <a:r>
              <a:rPr b="0" sz="2000" lang="en-US">
                <a:latin typeface="Arial"/>
                <a:cs typeface="Arial"/>
              </a:rPr>
              <a:t>Maintain high-quality food standards</a:t>
            </a:r>
            <a:endParaRPr b="0" sz="2000" lang="en-PH">
              <a:latin typeface="Arial"/>
              <a:cs typeface="Arial"/>
            </a:endParaRPr>
          </a:p>
          <a:p>
            <a:pPr algn="l">
              <a:lnSpc>
                <a:spcPct val="100000"/>
              </a:lnSpc>
            </a:pPr>
            <a:r>
              <a:rPr b="0" sz="2000" lang="en-US">
                <a:latin typeface="Arial"/>
                <a:cs typeface="Arial"/>
              </a:rPr>
              <a:t>Oversee our kitchen staff’s compliance with all health code and sanitation requirements</a:t>
            </a:r>
            <a:endParaRPr b="0" sz="2000" lang="en-PH">
              <a:latin typeface="Arial"/>
              <a:cs typeface="Arial"/>
            </a:endParaRPr>
          </a:p>
          <a:p>
            <a:pPr algn="l">
              <a:lnSpc>
                <a:spcPct val="100000"/>
              </a:lnSpc>
            </a:pPr>
            <a:r>
              <a:rPr b="0" sz="2000" lang="en-US">
                <a:latin typeface="Arial"/>
                <a:cs typeface="Arial"/>
              </a:rPr>
              <a:t>Provide exceptional customer service and lead staff to do the same</a:t>
            </a:r>
            <a:endParaRPr b="0" sz="2000" lang="en-PH">
              <a:latin typeface="Arial"/>
              <a:cs typeface="Arial"/>
            </a:endParaRPr>
          </a:p>
          <a:p>
            <a:pPr algn="l">
              <a:lnSpc>
                <a:spcPct val="100000"/>
              </a:lnSpc>
            </a:pPr>
            <a:r>
              <a:rPr b="0" sz="2000" lang="en-US">
                <a:latin typeface="Arial"/>
                <a:cs typeface="Arial"/>
              </a:rPr>
              <a:t>Respond to customer complaints quickly and resolve them effectively</a:t>
            </a:r>
            <a:endParaRPr b="0" sz="2000" lang="en-PH">
              <a:latin typeface="Arial"/>
              <a:cs typeface="Arial"/>
            </a:endParaRPr>
          </a:p>
          <a:p>
            <a:pPr algn="l">
              <a:lnSpc>
                <a:spcPct val="100000"/>
              </a:lnSpc>
            </a:pPr>
            <a:r>
              <a:rPr b="0" sz="2000" lang="en-US">
                <a:latin typeface="Arial"/>
                <a:cs typeface="Arial"/>
              </a:rPr>
              <a:t>Develop strategies for improving our customers’ dining experience</a:t>
            </a:r>
            <a:endParaRPr b="0" sz="2000" lang="en-PH">
              <a:latin typeface="Arial"/>
              <a:cs typeface="Arial"/>
            </a:endParaRPr>
          </a:p>
          <a:p>
            <a:pPr algn="l">
              <a:lnSpc>
                <a:spcPct val="100000"/>
              </a:lnSpc>
            </a:pPr>
            <a:r>
              <a:rPr b="0" sz="2000" lang="en-US">
                <a:latin typeface="Arial"/>
                <a:cs typeface="Arial"/>
              </a:rPr>
              <a:t>Work with staff to project future needs for kitchen supplies, goods, and cleaning products.</a:t>
            </a:r>
            <a:endParaRPr b="0" sz="2000" lang="en-PH">
              <a:latin typeface="Arial"/>
              <a:cs typeface="Arial"/>
            </a:endParaRPr>
          </a:p>
          <a:p>
            <a:pPr algn="l">
              <a:lnSpc>
                <a:spcPct val="100000"/>
              </a:lnSpc>
            </a:pPr>
            <a:r>
              <a:rPr b="0" sz="2000" lang="en-US">
                <a:latin typeface="Arial"/>
                <a:cs typeface="Arial"/>
              </a:rPr>
              <a:t>Maintain inventory of all needed supplies</a:t>
            </a:r>
            <a:endParaRPr b="0" sz="2000" lang="en-PH">
              <a:latin typeface="Arial"/>
              <a:cs typeface="Arial"/>
            </a:endParaRPr>
          </a:p>
          <a:p>
            <a:pPr algn="l">
              <a:lnSpc>
                <a:spcPct val="100000"/>
              </a:lnSpc>
            </a:pPr>
            <a:r>
              <a:rPr b="0" sz="2000" lang="en-US">
                <a:latin typeface="Arial"/>
                <a:cs typeface="Arial"/>
              </a:rPr>
              <a:t>Identify methods our restaurant can use to cut waste, decrease costs, and improve profits</a:t>
            </a:r>
            <a:endParaRPr b="0" sz="2000" lang="en-PH">
              <a:latin typeface="Arial"/>
              <a:cs typeface="Arial"/>
            </a:endParaRPr>
          </a:p>
          <a:p>
            <a:pPr algn="l">
              <a:lnSpc>
                <a:spcPct val="100000"/>
              </a:lnSpc>
            </a:pPr>
            <a:r>
              <a:rPr b="0" sz="2000" lang="en-US">
                <a:latin typeface="Arial"/>
                <a:cs typeface="Arial"/>
              </a:rPr>
              <a:t>Manage the work schedules of our restaurant’s staff</a:t>
            </a:r>
            <a:endParaRPr b="0" sz="2000" lang="en-PH">
              <a:latin typeface="Arial"/>
              <a:cs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29" name=""/>
        <p:cNvGrpSpPr/>
        <p:nvPr/>
      </p:nvGrpSpPr>
      <p:grpSpPr>
        <a:xfrm>
          <a:off x="0" y="0"/>
          <a:ext cx="0" cy="0"/>
          <a:chOff x="0" y="0"/>
          <a:chExt cx="0" cy="0"/>
        </a:xfrm>
      </p:grpSpPr>
      <p:sp>
        <p:nvSpPr>
          <p:cNvPr id="1048671" name=""/>
          <p:cNvSpPr>
            <a:spLocks noGrp="1"/>
          </p:cNvSpPr>
          <p:nvPr>
            <p:ph type="title"/>
          </p:nvPr>
        </p:nvSpPr>
        <p:spPr>
          <a:xfrm>
            <a:off x="838200" y="0"/>
            <a:ext cx="11260281" cy="1325563"/>
          </a:xfrm>
        </p:spPr>
        <p:txBody>
          <a:bodyPr>
            <a:normAutofit fontScale="100000"/>
          </a:bodyPr>
          <a:p>
            <a:r>
              <a:rPr lang="en-US">
                <a:latin typeface="Abril Fatface"/>
              </a:rPr>
              <a:t>1</a:t>
            </a:r>
            <a:r>
              <a:rPr lang="en-US">
                <a:latin typeface="Abril Fatface"/>
              </a:rPr>
              <a:t>0</a:t>
            </a:r>
            <a:r>
              <a:rPr lang="en-US">
                <a:latin typeface="Abril Fatface"/>
              </a:rPr>
              <a:t>.</a:t>
            </a:r>
            <a:r>
              <a:rPr lang="en-US">
                <a:latin typeface="Abril Fatface"/>
              </a:rPr>
              <a:t> </a:t>
            </a:r>
            <a:r>
              <a:rPr lang="en-US">
                <a:latin typeface="Abril Fatface"/>
              </a:rPr>
              <a:t>M</a:t>
            </a:r>
            <a:r>
              <a:rPr lang="en-US">
                <a:latin typeface="Abril Fatface"/>
              </a:rPr>
              <a:t>a</a:t>
            </a:r>
            <a:r>
              <a:rPr lang="en-US">
                <a:latin typeface="Abril Fatface"/>
              </a:rPr>
              <a:t>n</a:t>
            </a:r>
            <a:r>
              <a:rPr lang="en-US">
                <a:latin typeface="Abril Fatface"/>
              </a:rPr>
              <a:t>a</a:t>
            </a:r>
            <a:r>
              <a:rPr lang="en-US">
                <a:latin typeface="Abril Fatface"/>
              </a:rPr>
              <a:t>g</a:t>
            </a:r>
            <a:r>
              <a:rPr lang="en-US">
                <a:latin typeface="Abril Fatface"/>
              </a:rPr>
              <a:t>e</a:t>
            </a:r>
            <a:r>
              <a:rPr lang="en-US">
                <a:latin typeface="Abril Fatface"/>
              </a:rPr>
              <a:t>r</a:t>
            </a:r>
            <a:r>
              <a:rPr lang="en-US">
                <a:latin typeface="Abril Fatface"/>
              </a:rPr>
              <a:t>,</a:t>
            </a:r>
            <a:r>
              <a:rPr lang="en-US">
                <a:latin typeface="Abril Fatface"/>
              </a:rPr>
              <a:t> </a:t>
            </a:r>
            <a:r>
              <a:rPr lang="en-US">
                <a:latin typeface="Abril Fatface"/>
              </a:rPr>
              <a:t>F</a:t>
            </a:r>
            <a:r>
              <a:rPr lang="en-US">
                <a:latin typeface="Abril Fatface"/>
              </a:rPr>
              <a:t>o</a:t>
            </a:r>
            <a:r>
              <a:rPr lang="en-US">
                <a:latin typeface="Abril Fatface"/>
              </a:rPr>
              <a:t>o</a:t>
            </a:r>
            <a:r>
              <a:rPr lang="en-US">
                <a:latin typeface="Abril Fatface"/>
              </a:rPr>
              <a:t>d</a:t>
            </a:r>
            <a:r>
              <a:rPr lang="en-US">
                <a:latin typeface="Abril Fatface"/>
              </a:rPr>
              <a:t> </a:t>
            </a:r>
            <a:r>
              <a:rPr lang="en-US">
                <a:latin typeface="Abril Fatface"/>
              </a:rPr>
              <a:t>&amp;</a:t>
            </a:r>
            <a:r>
              <a:rPr lang="en-US">
                <a:latin typeface="Abril Fatface"/>
              </a:rPr>
              <a:t> </a:t>
            </a:r>
            <a:r>
              <a:rPr lang="en-US">
                <a:latin typeface="Abril Fatface"/>
              </a:rPr>
              <a:t>B</a:t>
            </a:r>
            <a:r>
              <a:rPr lang="en-US">
                <a:latin typeface="Abril Fatface"/>
              </a:rPr>
              <a:t>e</a:t>
            </a:r>
            <a:r>
              <a:rPr lang="en-US">
                <a:latin typeface="Abril Fatface"/>
              </a:rPr>
              <a:t>v</a:t>
            </a:r>
            <a:r>
              <a:rPr lang="en-US">
                <a:latin typeface="Abril Fatface"/>
              </a:rPr>
              <a:t>e</a:t>
            </a:r>
            <a:r>
              <a:rPr lang="en-US">
                <a:latin typeface="Abril Fatface"/>
              </a:rPr>
              <a:t>r</a:t>
            </a:r>
            <a:r>
              <a:rPr lang="en-US">
                <a:latin typeface="Abril Fatface"/>
              </a:rPr>
              <a:t>age </a:t>
            </a:r>
            <a:r>
              <a:rPr lang="en-US">
                <a:latin typeface="Abril Fatface"/>
              </a:rPr>
              <a:t>Department</a:t>
            </a:r>
            <a:endParaRPr lang="en-PH">
              <a:latin typeface="Abril Fatface"/>
            </a:endParaRPr>
          </a:p>
        </p:txBody>
      </p:sp>
      <p:sp>
        <p:nvSpPr>
          <p:cNvPr id="1048672" name=""/>
          <p:cNvSpPr>
            <a:spLocks noGrp="1"/>
          </p:cNvSpPr>
          <p:nvPr>
            <p:ph idx="1"/>
          </p:nvPr>
        </p:nvSpPr>
        <p:spPr>
          <a:xfrm>
            <a:off x="838200" y="1253330"/>
            <a:ext cx="10515600" cy="4351338"/>
          </a:xfrm>
        </p:spPr>
        <p:txBody>
          <a:bodyPr anchor="t">
            <a:noAutofit/>
          </a:bodyPr>
          <a:p>
            <a:pPr algn="l" indent="0" marL="0">
              <a:lnSpc>
                <a:spcPct val="100000"/>
              </a:lnSpc>
              <a:buNone/>
            </a:pPr>
            <a:r>
              <a:rPr b="1" sz="3600" lang="en-US">
                <a:latin typeface="Arial"/>
                <a:cs typeface="Arial"/>
              </a:rPr>
              <a:t>Monthly Salary</a:t>
            </a:r>
            <a:r>
              <a:rPr b="0" sz="3600" lang="en-US">
                <a:latin typeface="Arial"/>
                <a:cs typeface="Arial"/>
              </a:rPr>
              <a:t> : ₱39,000</a:t>
            </a:r>
            <a:endParaRPr b="0" sz="3600" lang="en-PH">
              <a:latin typeface="Arial"/>
              <a:cs typeface="Arial"/>
            </a:endParaRPr>
          </a:p>
          <a:p>
            <a:pPr algn="l" indent="0" marL="0">
              <a:lnSpc>
                <a:spcPct val="100000"/>
              </a:lnSpc>
              <a:buNone/>
            </a:pPr>
            <a:r>
              <a:rPr b="1" sz="3600" lang="en-US">
                <a:latin typeface="Arial"/>
                <a:cs typeface="Arial"/>
              </a:rPr>
              <a:t>Job Description</a:t>
            </a:r>
            <a:r>
              <a:rPr b="0" sz="3600" lang="en-US">
                <a:latin typeface="Arial"/>
                <a:cs typeface="Arial"/>
              </a:rPr>
              <a:t>: The manager of food and beverage department is direct and oversee the financial success across all food &amp; beverage operations by developing and executing revenue-driving marketing campaigns, setting and achieving food &amp; beverage revenue goals.</a:t>
            </a:r>
            <a:endParaRPr b="0" sz="3600" lang="en-PH">
              <a:latin typeface="Arial"/>
              <a:cs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30" name=""/>
        <p:cNvGrpSpPr/>
        <p:nvPr/>
      </p:nvGrpSpPr>
      <p:grpSpPr>
        <a:xfrm>
          <a:off x="0" y="0"/>
          <a:ext cx="0" cy="0"/>
          <a:chOff x="0" y="0"/>
          <a:chExt cx="0" cy="0"/>
        </a:xfrm>
      </p:grpSpPr>
      <p:sp>
        <p:nvSpPr>
          <p:cNvPr id="1048673" name=""/>
          <p:cNvSpPr>
            <a:spLocks noGrp="1"/>
          </p:cNvSpPr>
          <p:nvPr>
            <p:ph type="title"/>
          </p:nvPr>
        </p:nvSpPr>
        <p:spPr>
          <a:xfrm>
            <a:off x="838200" y="0"/>
            <a:ext cx="11122485" cy="1325563"/>
          </a:xfrm>
        </p:spPr>
        <p:txBody>
          <a:bodyPr>
            <a:normAutofit/>
          </a:bodyPr>
          <a:p>
            <a:r>
              <a:rPr sz="4400" lang="en-US">
                <a:latin typeface="Abril Fatface"/>
              </a:rPr>
              <a:t>1</a:t>
            </a:r>
            <a:r>
              <a:rPr sz="4400" lang="en-US">
                <a:latin typeface="Abril Fatface"/>
              </a:rPr>
              <a:t>0</a:t>
            </a:r>
            <a:r>
              <a:rPr sz="4400" lang="en-US">
                <a:latin typeface="Abril Fatface"/>
              </a:rPr>
              <a:t>.</a:t>
            </a:r>
            <a:r>
              <a:rPr sz="4400" lang="en-US">
                <a:latin typeface="Abril Fatface"/>
              </a:rPr>
              <a:t> </a:t>
            </a:r>
            <a:r>
              <a:rPr sz="4400" lang="en-US">
                <a:latin typeface="Abril Fatface"/>
              </a:rPr>
              <a:t>M</a:t>
            </a:r>
            <a:r>
              <a:rPr sz="4400" lang="en-US">
                <a:latin typeface="Abril Fatface"/>
              </a:rPr>
              <a:t>a</a:t>
            </a:r>
            <a:r>
              <a:rPr sz="4400" lang="en-US">
                <a:latin typeface="Abril Fatface"/>
              </a:rPr>
              <a:t>n</a:t>
            </a:r>
            <a:r>
              <a:rPr sz="4400" lang="en-US">
                <a:latin typeface="Abril Fatface"/>
              </a:rPr>
              <a:t>a</a:t>
            </a:r>
            <a:r>
              <a:rPr sz="4400" lang="en-US">
                <a:latin typeface="Abril Fatface"/>
              </a:rPr>
              <a:t>g</a:t>
            </a:r>
            <a:r>
              <a:rPr sz="4400" lang="en-US">
                <a:latin typeface="Abril Fatface"/>
              </a:rPr>
              <a:t>e</a:t>
            </a:r>
            <a:r>
              <a:rPr sz="4400" lang="en-US">
                <a:latin typeface="Abril Fatface"/>
              </a:rPr>
              <a:t>r</a:t>
            </a:r>
            <a:r>
              <a:rPr sz="4400" lang="en-US">
                <a:latin typeface="Abril Fatface"/>
              </a:rPr>
              <a:t>,</a:t>
            </a:r>
            <a:r>
              <a:rPr sz="4400" lang="en-US">
                <a:latin typeface="Abril Fatface"/>
              </a:rPr>
              <a:t> </a:t>
            </a:r>
            <a:r>
              <a:rPr sz="4400" lang="en-US">
                <a:latin typeface="Abril Fatface"/>
              </a:rPr>
              <a:t>F</a:t>
            </a:r>
            <a:r>
              <a:rPr sz="4400" lang="en-US">
                <a:latin typeface="Abril Fatface"/>
              </a:rPr>
              <a:t>o</a:t>
            </a:r>
            <a:r>
              <a:rPr sz="4400" lang="en-US">
                <a:latin typeface="Abril Fatface"/>
              </a:rPr>
              <a:t>o</a:t>
            </a:r>
            <a:r>
              <a:rPr sz="4400" lang="en-US">
                <a:latin typeface="Abril Fatface"/>
              </a:rPr>
              <a:t>d</a:t>
            </a:r>
            <a:r>
              <a:rPr sz="4400" lang="en-US">
                <a:latin typeface="Abril Fatface"/>
              </a:rPr>
              <a:t> </a:t>
            </a:r>
            <a:r>
              <a:rPr sz="4400" lang="en-US">
                <a:latin typeface="Abril Fatface"/>
              </a:rPr>
              <a:t>&amp;</a:t>
            </a:r>
            <a:r>
              <a:rPr sz="4400" lang="en-US">
                <a:latin typeface="Abril Fatface"/>
              </a:rPr>
              <a:t> </a:t>
            </a:r>
            <a:r>
              <a:rPr sz="4400" lang="en-US">
                <a:latin typeface="Abril Fatface"/>
              </a:rPr>
              <a:t>B</a:t>
            </a:r>
            <a:r>
              <a:rPr sz="4400" lang="en-US">
                <a:latin typeface="Abril Fatface"/>
              </a:rPr>
              <a:t>e</a:t>
            </a:r>
            <a:r>
              <a:rPr sz="4400" lang="en-US">
                <a:latin typeface="Abril Fatface"/>
              </a:rPr>
              <a:t>v</a:t>
            </a:r>
            <a:r>
              <a:rPr sz="4400" lang="en-US">
                <a:latin typeface="Abril Fatface"/>
              </a:rPr>
              <a:t>e</a:t>
            </a:r>
            <a:r>
              <a:rPr sz="4400" lang="en-US">
                <a:latin typeface="Abril Fatface"/>
              </a:rPr>
              <a:t>r</a:t>
            </a:r>
            <a:r>
              <a:rPr sz="4400" lang="en-US">
                <a:latin typeface="Abril Fatface"/>
              </a:rPr>
              <a:t>age </a:t>
            </a:r>
            <a:r>
              <a:rPr sz="4400" lang="en-US">
                <a:latin typeface="Abril Fatface"/>
              </a:rPr>
              <a:t>Department</a:t>
            </a:r>
            <a:endParaRPr lang="en-PH">
              <a:latin typeface="Abril Fatface"/>
            </a:endParaRPr>
          </a:p>
        </p:txBody>
      </p:sp>
      <p:sp>
        <p:nvSpPr>
          <p:cNvPr id="1048674" name=""/>
          <p:cNvSpPr>
            <a:spLocks noGrp="1"/>
          </p:cNvSpPr>
          <p:nvPr>
            <p:ph idx="1"/>
          </p:nvPr>
        </p:nvSpPr>
        <p:spPr>
          <a:xfrm>
            <a:off x="838200" y="1253330"/>
            <a:ext cx="10515600" cy="4351338"/>
          </a:xfrm>
        </p:spPr>
        <p:txBody>
          <a:bodyPr anchor="t">
            <a:noAutofit/>
          </a:bodyPr>
          <a:p>
            <a:pPr algn="l" indent="0" marL="0">
              <a:lnSpc>
                <a:spcPct val="100000"/>
              </a:lnSpc>
              <a:buNone/>
            </a:pPr>
            <a:r>
              <a:rPr b="1" sz="2800" lang="en-US">
                <a:latin typeface="Arial"/>
                <a:cs typeface="Arial"/>
              </a:rPr>
              <a:t>Duties</a:t>
            </a:r>
            <a:r>
              <a:rPr sz="2800" lang="en-US">
                <a:latin typeface="Arial"/>
                <a:cs typeface="Arial"/>
              </a:rPr>
              <a:t>:</a:t>
            </a:r>
            <a:endParaRPr sz="2800" lang="en-PH">
              <a:latin typeface="Arial"/>
              <a:cs typeface="Arial"/>
            </a:endParaRPr>
          </a:p>
          <a:p>
            <a:pPr algn="l">
              <a:lnSpc>
                <a:spcPct val="100000"/>
              </a:lnSpc>
            </a:pPr>
            <a:r>
              <a:rPr sz="2800" lang="en-US">
                <a:latin typeface="Arial"/>
                <a:cs typeface="Arial"/>
              </a:rPr>
              <a:t>Plan and organizing the menu, costs, supply, as well as staffing;</a:t>
            </a:r>
            <a:endParaRPr sz="2800" lang="en-PH">
              <a:latin typeface="Arial"/>
              <a:cs typeface="Arial"/>
            </a:endParaRPr>
          </a:p>
          <a:p>
            <a:pPr algn="l">
              <a:lnSpc>
                <a:spcPct val="100000"/>
              </a:lnSpc>
            </a:pPr>
            <a:r>
              <a:rPr sz="2800" lang="en-US">
                <a:latin typeface="Arial"/>
                <a:cs typeface="Arial"/>
              </a:rPr>
              <a:t>Develop policies and procedures for the department’s operations and implementing them;</a:t>
            </a:r>
            <a:endParaRPr sz="2800" lang="en-PH">
              <a:latin typeface="Arial"/>
              <a:cs typeface="Arial"/>
            </a:endParaRPr>
          </a:p>
          <a:p>
            <a:pPr algn="l">
              <a:lnSpc>
                <a:spcPct val="100000"/>
              </a:lnSpc>
            </a:pPr>
            <a:r>
              <a:rPr sz="2800" lang="en-US">
                <a:latin typeface="Arial"/>
                <a:cs typeface="Arial"/>
              </a:rPr>
              <a:t>Collaborate with other hotel departments in ensuring seamless visits and dining experiences,</a:t>
            </a:r>
            <a:endParaRPr sz="2800" lang="en-PH">
              <a:latin typeface="Arial"/>
              <a:cs typeface="Arial"/>
            </a:endParaRPr>
          </a:p>
          <a:p>
            <a:pPr algn="l">
              <a:lnSpc>
                <a:spcPct val="100000"/>
              </a:lnSpc>
            </a:pPr>
            <a:r>
              <a:rPr sz="2800" lang="en-US">
                <a:latin typeface="Arial"/>
                <a:cs typeface="Arial"/>
              </a:rPr>
              <a:t>Keep track of the industry’s latest trends and working closely with related sub-departments to innovate menu and service offerings.</a:t>
            </a:r>
            <a:endParaRPr sz="2800" lang="en-PH">
              <a:latin typeface="Arial"/>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31" name=""/>
        <p:cNvGrpSpPr/>
        <p:nvPr/>
      </p:nvGrpSpPr>
      <p:grpSpPr>
        <a:xfrm>
          <a:off x="0" y="0"/>
          <a:ext cx="0" cy="0"/>
          <a:chOff x="0" y="0"/>
          <a:chExt cx="0" cy="0"/>
        </a:xfrm>
      </p:grpSpPr>
      <p:sp>
        <p:nvSpPr>
          <p:cNvPr id="1048675" name=""/>
          <p:cNvSpPr>
            <a:spLocks noGrp="1"/>
          </p:cNvSpPr>
          <p:nvPr>
            <p:ph type="title"/>
          </p:nvPr>
        </p:nvSpPr>
        <p:spPr>
          <a:xfrm>
            <a:off x="838200" y="0"/>
            <a:ext cx="10515600" cy="1325563"/>
          </a:xfrm>
        </p:spPr>
        <p:txBody>
          <a:bodyPr>
            <a:normAutofit/>
          </a:bodyPr>
          <a:p>
            <a:r>
              <a:rPr lang="en-US">
                <a:latin typeface="Abril Fatface"/>
              </a:rPr>
              <a:t>1</a:t>
            </a:r>
            <a:r>
              <a:rPr lang="en-US">
                <a:latin typeface="Abril Fatface"/>
              </a:rPr>
              <a:t>1</a:t>
            </a:r>
            <a:r>
              <a:rPr lang="en-US">
                <a:latin typeface="Abril Fatface"/>
              </a:rPr>
              <a:t>.</a:t>
            </a:r>
            <a:r>
              <a:rPr lang="en-US">
                <a:latin typeface="Abril Fatface"/>
              </a:rPr>
              <a:t> </a:t>
            </a:r>
            <a:r>
              <a:rPr lang="en-US">
                <a:latin typeface="Abril Fatface"/>
              </a:rPr>
              <a:t>M</a:t>
            </a:r>
            <a:r>
              <a:rPr lang="en-US">
                <a:latin typeface="Abril Fatface"/>
              </a:rPr>
              <a:t>a</a:t>
            </a:r>
            <a:r>
              <a:rPr lang="en-US">
                <a:latin typeface="Abril Fatface"/>
              </a:rPr>
              <a:t>n</a:t>
            </a:r>
            <a:r>
              <a:rPr lang="en-US">
                <a:latin typeface="Abril Fatface"/>
              </a:rPr>
              <a:t>a</a:t>
            </a:r>
            <a:r>
              <a:rPr lang="en-US">
                <a:latin typeface="Abril Fatface"/>
              </a:rPr>
              <a:t>g</a:t>
            </a:r>
            <a:r>
              <a:rPr lang="en-US">
                <a:latin typeface="Abril Fatface"/>
              </a:rPr>
              <a:t>e</a:t>
            </a:r>
            <a:r>
              <a:rPr lang="en-US">
                <a:latin typeface="Abril Fatface"/>
              </a:rPr>
              <a:t>r</a:t>
            </a:r>
            <a:r>
              <a:rPr lang="en-US">
                <a:latin typeface="Abril Fatface"/>
              </a:rPr>
              <a:t>,</a:t>
            </a:r>
            <a:r>
              <a:rPr lang="en-US">
                <a:latin typeface="Abril Fatface"/>
              </a:rPr>
              <a:t> </a:t>
            </a:r>
            <a:r>
              <a:rPr lang="en-US">
                <a:latin typeface="Abril Fatface"/>
              </a:rPr>
              <a:t>F</a:t>
            </a:r>
            <a:r>
              <a:rPr lang="en-US">
                <a:latin typeface="Abril Fatface"/>
              </a:rPr>
              <a:t>i</a:t>
            </a:r>
            <a:r>
              <a:rPr lang="en-US">
                <a:latin typeface="Abril Fatface"/>
              </a:rPr>
              <a:t>n</a:t>
            </a:r>
            <a:r>
              <a:rPr lang="en-US">
                <a:latin typeface="Abril Fatface"/>
              </a:rPr>
              <a:t>a</a:t>
            </a:r>
            <a:r>
              <a:rPr lang="en-US">
                <a:latin typeface="Abril Fatface"/>
              </a:rPr>
              <a:t>n</a:t>
            </a:r>
            <a:r>
              <a:rPr lang="en-US">
                <a:latin typeface="Abril Fatface"/>
              </a:rPr>
              <a:t>ce </a:t>
            </a:r>
            <a:r>
              <a:rPr lang="en-US">
                <a:latin typeface="Abril Fatface"/>
              </a:rPr>
              <a:t>Department</a:t>
            </a:r>
            <a:endParaRPr lang="en-PH">
              <a:latin typeface="Abril Fatface"/>
            </a:endParaRPr>
          </a:p>
        </p:txBody>
      </p:sp>
      <p:sp>
        <p:nvSpPr>
          <p:cNvPr id="1048676" name=""/>
          <p:cNvSpPr>
            <a:spLocks noGrp="1"/>
          </p:cNvSpPr>
          <p:nvPr>
            <p:ph idx="1"/>
          </p:nvPr>
        </p:nvSpPr>
        <p:spPr>
          <a:xfrm>
            <a:off x="838200" y="1253330"/>
            <a:ext cx="10515600" cy="4351338"/>
          </a:xfrm>
        </p:spPr>
        <p:txBody>
          <a:bodyPr anchor="t">
            <a:noAutofit/>
          </a:bodyPr>
          <a:p>
            <a:pPr algn="l" indent="0" marL="0">
              <a:lnSpc>
                <a:spcPct val="100000"/>
              </a:lnSpc>
              <a:buNone/>
            </a:pPr>
            <a:r>
              <a:rPr b="1" sz="2800" lang="en-US">
                <a:latin typeface="Arial"/>
                <a:cs typeface="Arial"/>
              </a:rPr>
              <a:t>Monthly Salary</a:t>
            </a:r>
            <a:r>
              <a:rPr b="0" sz="2800" lang="en-US">
                <a:latin typeface="Arial"/>
                <a:cs typeface="Arial"/>
              </a:rPr>
              <a:t>: ₱33,333</a:t>
            </a:r>
            <a:endParaRPr sz="2800" lang="en-PH">
              <a:latin typeface="Arial"/>
              <a:cs typeface="Arial"/>
            </a:endParaRPr>
          </a:p>
          <a:p>
            <a:pPr algn="l" indent="0" marL="0">
              <a:lnSpc>
                <a:spcPct val="100000"/>
              </a:lnSpc>
              <a:buNone/>
            </a:pPr>
            <a:r>
              <a:rPr b="1" sz="2800" lang="en-US">
                <a:latin typeface="Arial"/>
                <a:cs typeface="Arial"/>
              </a:rPr>
              <a:t>Job Description</a:t>
            </a:r>
            <a:r>
              <a:rPr b="0" sz="2800" lang="en-US">
                <a:latin typeface="Arial"/>
                <a:cs typeface="Arial"/>
              </a:rPr>
              <a:t>: The Manager of Finance is the top executive tasked with overseeing the financial operations of the organization. Responsibilities of the Vice President of Finance include monitoring cash flow and financial planning, as well as evaluating the company's financial strengths and weaknesses and suggesting necessary changes. The responsibilities of the Finance Head are akin to those of a treasurer or controller, as they oversee the finance and accounting departments and ensure that the company’s financial statements are accurate and prepared promptly.</a:t>
            </a:r>
            <a:endParaRPr sz="2800" lang="en-PH">
              <a:latin typeface="Arial"/>
              <a:cs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32" name=""/>
        <p:cNvGrpSpPr/>
        <p:nvPr/>
      </p:nvGrpSpPr>
      <p:grpSpPr>
        <a:xfrm>
          <a:off x="0" y="0"/>
          <a:ext cx="0" cy="0"/>
          <a:chOff x="0" y="0"/>
          <a:chExt cx="0" cy="0"/>
        </a:xfrm>
      </p:grpSpPr>
      <p:sp>
        <p:nvSpPr>
          <p:cNvPr id="1048677" name=""/>
          <p:cNvSpPr>
            <a:spLocks noGrp="1"/>
          </p:cNvSpPr>
          <p:nvPr>
            <p:ph type="title"/>
          </p:nvPr>
        </p:nvSpPr>
        <p:spPr>
          <a:xfrm>
            <a:off x="838200" y="0"/>
            <a:ext cx="10515600" cy="1325563"/>
          </a:xfrm>
        </p:spPr>
        <p:txBody>
          <a:bodyPr>
            <a:normAutofit/>
          </a:bodyPr>
          <a:p>
            <a:r>
              <a:rPr sz="4400" lang="en-US">
                <a:latin typeface="Abril Fatface"/>
              </a:rPr>
              <a:t>1</a:t>
            </a:r>
            <a:r>
              <a:rPr sz="4400" lang="en-US">
                <a:latin typeface="Abril Fatface"/>
              </a:rPr>
              <a:t>1</a:t>
            </a:r>
            <a:r>
              <a:rPr sz="4400" lang="en-US">
                <a:latin typeface="Abril Fatface"/>
              </a:rPr>
              <a:t>.</a:t>
            </a:r>
            <a:r>
              <a:rPr sz="4400" lang="en-US">
                <a:latin typeface="Abril Fatface"/>
              </a:rPr>
              <a:t> </a:t>
            </a:r>
            <a:r>
              <a:rPr sz="4400" lang="en-US">
                <a:latin typeface="Abril Fatface"/>
              </a:rPr>
              <a:t>M</a:t>
            </a:r>
            <a:r>
              <a:rPr sz="4400" lang="en-US">
                <a:latin typeface="Abril Fatface"/>
              </a:rPr>
              <a:t>a</a:t>
            </a:r>
            <a:r>
              <a:rPr sz="4400" lang="en-US">
                <a:latin typeface="Abril Fatface"/>
              </a:rPr>
              <a:t>n</a:t>
            </a:r>
            <a:r>
              <a:rPr sz="4400" lang="en-US">
                <a:latin typeface="Abril Fatface"/>
              </a:rPr>
              <a:t>a</a:t>
            </a:r>
            <a:r>
              <a:rPr sz="4400" lang="en-US">
                <a:latin typeface="Abril Fatface"/>
              </a:rPr>
              <a:t>g</a:t>
            </a:r>
            <a:r>
              <a:rPr sz="4400" lang="en-US">
                <a:latin typeface="Abril Fatface"/>
              </a:rPr>
              <a:t>e</a:t>
            </a:r>
            <a:r>
              <a:rPr sz="4400" lang="en-US">
                <a:latin typeface="Abril Fatface"/>
              </a:rPr>
              <a:t>r</a:t>
            </a:r>
            <a:r>
              <a:rPr sz="4400" lang="en-US">
                <a:latin typeface="Abril Fatface"/>
              </a:rPr>
              <a:t>,</a:t>
            </a:r>
            <a:r>
              <a:rPr sz="4400" lang="en-US">
                <a:latin typeface="Abril Fatface"/>
              </a:rPr>
              <a:t> </a:t>
            </a:r>
            <a:r>
              <a:rPr sz="4400" lang="en-US">
                <a:latin typeface="Abril Fatface"/>
              </a:rPr>
              <a:t>F</a:t>
            </a:r>
            <a:r>
              <a:rPr sz="4400" lang="en-US">
                <a:latin typeface="Abril Fatface"/>
              </a:rPr>
              <a:t>i</a:t>
            </a:r>
            <a:r>
              <a:rPr sz="4400" lang="en-US">
                <a:latin typeface="Abril Fatface"/>
              </a:rPr>
              <a:t>n</a:t>
            </a:r>
            <a:r>
              <a:rPr sz="4400" lang="en-US">
                <a:latin typeface="Abril Fatface"/>
              </a:rPr>
              <a:t>a</a:t>
            </a:r>
            <a:r>
              <a:rPr sz="4400" lang="en-US">
                <a:latin typeface="Abril Fatface"/>
              </a:rPr>
              <a:t>n</a:t>
            </a:r>
            <a:r>
              <a:rPr sz="4400" lang="en-US">
                <a:latin typeface="Abril Fatface"/>
              </a:rPr>
              <a:t>ce </a:t>
            </a:r>
            <a:r>
              <a:rPr sz="4400" lang="en-US">
                <a:latin typeface="Abril Fatface"/>
              </a:rPr>
              <a:t>Department</a:t>
            </a:r>
            <a:endParaRPr lang="en-PH">
              <a:latin typeface="Abril Fatface"/>
            </a:endParaRPr>
          </a:p>
        </p:txBody>
      </p:sp>
      <p:sp>
        <p:nvSpPr>
          <p:cNvPr id="1048678" name=""/>
          <p:cNvSpPr>
            <a:spLocks noGrp="1"/>
          </p:cNvSpPr>
          <p:nvPr>
            <p:ph idx="1"/>
          </p:nvPr>
        </p:nvSpPr>
        <p:spPr>
          <a:xfrm>
            <a:off x="838200" y="1253330"/>
            <a:ext cx="10515600" cy="4351338"/>
          </a:xfrm>
        </p:spPr>
        <p:txBody>
          <a:bodyPr anchor="t">
            <a:noAutofit/>
          </a:bodyPr>
          <a:p>
            <a:pPr algn="l" indent="0" marL="0">
              <a:lnSpc>
                <a:spcPct val="100000"/>
              </a:lnSpc>
              <a:buNone/>
            </a:pPr>
            <a:r>
              <a:rPr b="1" sz="2800" lang="en-US">
                <a:latin typeface="Arial"/>
                <a:cs typeface="Arial"/>
              </a:rPr>
              <a:t>Duties</a:t>
            </a:r>
            <a:r>
              <a:rPr b="0" sz="2800" lang="en-US">
                <a:latin typeface="Arial"/>
                <a:cs typeface="Arial"/>
              </a:rPr>
              <a:t>:</a:t>
            </a:r>
            <a:endParaRPr b="0" sz="2800" lang="en-PH">
              <a:latin typeface="Arial"/>
              <a:cs typeface="Arial"/>
            </a:endParaRPr>
          </a:p>
          <a:p>
            <a:pPr algn="l">
              <a:lnSpc>
                <a:spcPct val="100000"/>
              </a:lnSpc>
            </a:pPr>
            <a:r>
              <a:rPr b="0" sz="2800" lang="en-US">
                <a:latin typeface="Arial"/>
                <a:cs typeface="Arial"/>
              </a:rPr>
              <a:t>Track the company's cash flow</a:t>
            </a:r>
            <a:endParaRPr b="0" sz="2800" lang="en-PH">
              <a:latin typeface="Arial"/>
              <a:cs typeface="Arial"/>
            </a:endParaRPr>
          </a:p>
          <a:p>
            <a:pPr algn="l">
              <a:lnSpc>
                <a:spcPct val="100000"/>
              </a:lnSpc>
            </a:pPr>
            <a:r>
              <a:rPr b="0" sz="2800" lang="en-US">
                <a:latin typeface="Arial"/>
                <a:cs typeface="Arial"/>
              </a:rPr>
              <a:t>Analyze the company's financial strengths and weaknesses</a:t>
            </a:r>
            <a:endParaRPr b="0" sz="2800" lang="en-PH">
              <a:latin typeface="Arial"/>
              <a:cs typeface="Arial"/>
            </a:endParaRPr>
          </a:p>
          <a:p>
            <a:pPr algn="l">
              <a:lnSpc>
                <a:spcPct val="100000"/>
              </a:lnSpc>
            </a:pPr>
            <a:r>
              <a:rPr b="0" sz="2800" lang="en-US">
                <a:latin typeface="Arial"/>
                <a:cs typeface="Arial"/>
              </a:rPr>
              <a:t>Prepare accurate forecasts to help management make decisions about investments and budget cuts</a:t>
            </a:r>
            <a:endParaRPr b="0" sz="2800" lang="en-PH">
              <a:latin typeface="Arial"/>
              <a:cs typeface="Arial"/>
            </a:endParaRPr>
          </a:p>
          <a:p>
            <a:pPr algn="l">
              <a:lnSpc>
                <a:spcPct val="100000"/>
              </a:lnSpc>
            </a:pPr>
            <a:r>
              <a:rPr b="0" sz="2800" lang="en-US">
                <a:latin typeface="Arial"/>
                <a:cs typeface="Arial"/>
              </a:rPr>
              <a:t>Identify and manage financial risks that could impact the company's stability and reputation</a:t>
            </a:r>
            <a:endParaRPr b="0" sz="2800" lang="en-PH">
              <a:latin typeface="Arial"/>
              <a:cs typeface="Arial"/>
            </a:endParaRPr>
          </a:p>
          <a:p>
            <a:pPr algn="l">
              <a:lnSpc>
                <a:spcPct val="100000"/>
              </a:lnSpc>
            </a:pPr>
            <a:r>
              <a:rPr b="0" sz="2800" lang="en-US">
                <a:latin typeface="Arial"/>
                <a:cs typeface="Arial"/>
              </a:rPr>
              <a:t>Prepare accurate and relevant financial reports for stakeholders, including management, shareholders, and regulatory bodies</a:t>
            </a:r>
            <a:endParaRPr b="0" sz="2800" lang="en-PH">
              <a:latin typeface="Arial"/>
              <a:cs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33" name=""/>
        <p:cNvGrpSpPr/>
        <p:nvPr/>
      </p:nvGrpSpPr>
      <p:grpSpPr>
        <a:xfrm>
          <a:off x="0" y="0"/>
          <a:ext cx="0" cy="0"/>
          <a:chOff x="0" y="0"/>
          <a:chExt cx="0" cy="0"/>
        </a:xfrm>
      </p:grpSpPr>
      <p:sp>
        <p:nvSpPr>
          <p:cNvPr id="1048679" name=""/>
          <p:cNvSpPr>
            <a:spLocks noGrp="1"/>
          </p:cNvSpPr>
          <p:nvPr>
            <p:ph type="title"/>
          </p:nvPr>
        </p:nvSpPr>
        <p:spPr>
          <a:xfrm>
            <a:off x="838200" y="0"/>
            <a:ext cx="10515600" cy="1325563"/>
          </a:xfrm>
        </p:spPr>
        <p:txBody>
          <a:bodyPr>
            <a:normAutofit/>
          </a:bodyPr>
          <a:p>
            <a:r>
              <a:rPr lang="en-US">
                <a:latin typeface="Abril Fatface"/>
              </a:rPr>
              <a:t>1</a:t>
            </a:r>
            <a:r>
              <a:rPr lang="en-US">
                <a:latin typeface="Abril Fatface"/>
              </a:rPr>
              <a:t>2</a:t>
            </a:r>
            <a:r>
              <a:rPr lang="en-US">
                <a:latin typeface="Abril Fatface"/>
              </a:rPr>
              <a:t>.</a:t>
            </a:r>
            <a:r>
              <a:rPr lang="en-US">
                <a:latin typeface="Abril Fatface"/>
              </a:rPr>
              <a:t> </a:t>
            </a:r>
            <a:r>
              <a:rPr lang="en-US">
                <a:latin typeface="Abril Fatface"/>
              </a:rPr>
              <a:t>H</a:t>
            </a:r>
            <a:r>
              <a:rPr lang="en-US">
                <a:latin typeface="Abril Fatface"/>
              </a:rPr>
              <a:t>u</a:t>
            </a:r>
            <a:r>
              <a:rPr lang="en-US">
                <a:latin typeface="Abril Fatface"/>
              </a:rPr>
              <a:t>m</a:t>
            </a:r>
            <a:r>
              <a:rPr lang="en-US">
                <a:latin typeface="Abril Fatface"/>
              </a:rPr>
              <a:t>a</a:t>
            </a:r>
            <a:r>
              <a:rPr lang="en-US">
                <a:latin typeface="Abril Fatface"/>
              </a:rPr>
              <a:t>n</a:t>
            </a:r>
            <a:r>
              <a:rPr lang="en-US">
                <a:latin typeface="Abril Fatface"/>
              </a:rPr>
              <a:t> </a:t>
            </a:r>
            <a:r>
              <a:rPr lang="en-US">
                <a:latin typeface="Abril Fatface"/>
              </a:rPr>
              <a:t>R</a:t>
            </a:r>
            <a:r>
              <a:rPr lang="en-US">
                <a:latin typeface="Abril Fatface"/>
              </a:rPr>
              <a:t>e</a:t>
            </a:r>
            <a:r>
              <a:rPr lang="en-US">
                <a:latin typeface="Abril Fatface"/>
              </a:rPr>
              <a:t>s</a:t>
            </a:r>
            <a:r>
              <a:rPr lang="en-US">
                <a:latin typeface="Abril Fatface"/>
              </a:rPr>
              <a:t>o</a:t>
            </a:r>
            <a:r>
              <a:rPr lang="en-US">
                <a:latin typeface="Abril Fatface"/>
              </a:rPr>
              <a:t>urce </a:t>
            </a:r>
            <a:r>
              <a:rPr lang="en-US">
                <a:latin typeface="Abril Fatface"/>
              </a:rPr>
              <a:t>O</a:t>
            </a:r>
            <a:r>
              <a:rPr lang="en-US">
                <a:latin typeface="Abril Fatface"/>
              </a:rPr>
              <a:t>f</a:t>
            </a:r>
            <a:r>
              <a:rPr lang="en-US">
                <a:latin typeface="Abril Fatface"/>
              </a:rPr>
              <a:t>f</a:t>
            </a:r>
            <a:r>
              <a:rPr lang="en-US">
                <a:latin typeface="Abril Fatface"/>
              </a:rPr>
              <a:t>i</a:t>
            </a:r>
            <a:r>
              <a:rPr lang="en-US">
                <a:latin typeface="Abril Fatface"/>
              </a:rPr>
              <a:t>c</a:t>
            </a:r>
            <a:r>
              <a:rPr lang="en-US">
                <a:latin typeface="Abril Fatface"/>
              </a:rPr>
              <a:t>e</a:t>
            </a:r>
            <a:r>
              <a:rPr lang="en-US">
                <a:latin typeface="Abril Fatface"/>
              </a:rPr>
              <a:t>r</a:t>
            </a:r>
            <a:endParaRPr lang="en-PH">
              <a:latin typeface="Abril Fatface"/>
            </a:endParaRPr>
          </a:p>
        </p:txBody>
      </p:sp>
      <p:sp>
        <p:nvSpPr>
          <p:cNvPr id="1048680" name=""/>
          <p:cNvSpPr>
            <a:spLocks noGrp="1"/>
          </p:cNvSpPr>
          <p:nvPr>
            <p:ph idx="1"/>
          </p:nvPr>
        </p:nvSpPr>
        <p:spPr>
          <a:xfrm>
            <a:off x="838200" y="1253330"/>
            <a:ext cx="10515600" cy="4351338"/>
          </a:xfrm>
        </p:spPr>
        <p:txBody>
          <a:bodyPr anchor="t">
            <a:noAutofit/>
          </a:bodyPr>
          <a:p>
            <a:pPr algn="l" indent="0" marL="0">
              <a:lnSpc>
                <a:spcPct val="100000"/>
              </a:lnSpc>
              <a:buNone/>
            </a:pPr>
            <a:r>
              <a:rPr b="1" sz="3600" lang="en-US">
                <a:latin typeface="Arial"/>
                <a:cs typeface="Arial"/>
              </a:rPr>
              <a:t>Monthly Salary</a:t>
            </a:r>
            <a:r>
              <a:rPr b="0" sz="3600" lang="en-US">
                <a:latin typeface="Arial"/>
                <a:cs typeface="Arial"/>
              </a:rPr>
              <a:t>: ₱29,750</a:t>
            </a:r>
            <a:endParaRPr sz="3600" lang="en-PH">
              <a:latin typeface="Arial"/>
              <a:cs typeface="Arial"/>
            </a:endParaRPr>
          </a:p>
          <a:p>
            <a:pPr algn="l" indent="0" marL="0">
              <a:lnSpc>
                <a:spcPct val="100000"/>
              </a:lnSpc>
              <a:buNone/>
            </a:pPr>
            <a:r>
              <a:rPr b="1" sz="3600" lang="en-US">
                <a:latin typeface="Arial"/>
                <a:cs typeface="Arial"/>
              </a:rPr>
              <a:t>Job Description</a:t>
            </a:r>
            <a:r>
              <a:rPr b="0" sz="3600" lang="en-US">
                <a:latin typeface="Arial"/>
                <a:cs typeface="Arial"/>
              </a:rPr>
              <a:t>: The Human Resource Officer at Giggle Grounds is responsible for managing various HR functions, including recruitment, employee relations, performance management, and compliance with labor laws. This role plays a critical part in supporting organizational objectives and promoting a positive workplace culture in a dynamic entertainment environment.</a:t>
            </a:r>
            <a:endParaRPr sz="3600" lang="en-PH">
              <a:latin typeface="Arial"/>
              <a:cs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95" name=""/>
        <p:cNvGrpSpPr/>
        <p:nvPr/>
      </p:nvGrpSpPr>
      <p:grpSpPr>
        <a:xfrm>
          <a:off x="0" y="0"/>
          <a:ext cx="0" cy="0"/>
          <a:chOff x="0" y="0"/>
          <a:chExt cx="0" cy="0"/>
        </a:xfrm>
      </p:grpSpPr>
      <p:sp>
        <p:nvSpPr>
          <p:cNvPr id="1048598" name=""/>
          <p:cNvSpPr>
            <a:spLocks noGrp="1"/>
          </p:cNvSpPr>
          <p:nvPr>
            <p:ph type="title"/>
          </p:nvPr>
        </p:nvSpPr>
        <p:spPr>
          <a:xfrm>
            <a:off x="838200" y="0"/>
            <a:ext cx="10515600" cy="1325563"/>
          </a:xfrm>
        </p:spPr>
        <p:txBody>
          <a:bodyPr>
            <a:normAutofit/>
          </a:bodyPr>
          <a:p>
            <a:r>
              <a:rPr sz="4400" lang="en-US">
                <a:latin typeface="Abril Fatface"/>
              </a:rPr>
              <a:t>1</a:t>
            </a:r>
            <a:r>
              <a:rPr sz="4400" lang="en-US">
                <a:latin typeface="Abril Fatface"/>
              </a:rPr>
              <a:t>2</a:t>
            </a:r>
            <a:r>
              <a:rPr sz="4400" lang="en-US">
                <a:latin typeface="Abril Fatface"/>
              </a:rPr>
              <a:t>.</a:t>
            </a:r>
            <a:r>
              <a:rPr sz="4400" lang="en-US">
                <a:latin typeface="Abril Fatface"/>
              </a:rPr>
              <a:t> </a:t>
            </a:r>
            <a:r>
              <a:rPr sz="4400" lang="en-US">
                <a:latin typeface="Abril Fatface"/>
              </a:rPr>
              <a:t>H</a:t>
            </a:r>
            <a:r>
              <a:rPr sz="4400" lang="en-US">
                <a:latin typeface="Abril Fatface"/>
              </a:rPr>
              <a:t>u</a:t>
            </a:r>
            <a:r>
              <a:rPr sz="4400" lang="en-US">
                <a:latin typeface="Abril Fatface"/>
              </a:rPr>
              <a:t>m</a:t>
            </a:r>
            <a:r>
              <a:rPr sz="4400" lang="en-US">
                <a:latin typeface="Abril Fatface"/>
              </a:rPr>
              <a:t>a</a:t>
            </a:r>
            <a:r>
              <a:rPr sz="4400" lang="en-US">
                <a:latin typeface="Abril Fatface"/>
              </a:rPr>
              <a:t>n</a:t>
            </a:r>
            <a:r>
              <a:rPr sz="4400" lang="en-US">
                <a:latin typeface="Abril Fatface"/>
              </a:rPr>
              <a:t> </a:t>
            </a:r>
            <a:r>
              <a:rPr sz="4400" lang="en-US">
                <a:latin typeface="Abril Fatface"/>
              </a:rPr>
              <a:t>R</a:t>
            </a:r>
            <a:r>
              <a:rPr sz="4400" lang="en-US">
                <a:latin typeface="Abril Fatface"/>
              </a:rPr>
              <a:t>e</a:t>
            </a:r>
            <a:r>
              <a:rPr sz="4400" lang="en-US">
                <a:latin typeface="Abril Fatface"/>
              </a:rPr>
              <a:t>s</a:t>
            </a:r>
            <a:r>
              <a:rPr sz="4400" lang="en-US">
                <a:latin typeface="Abril Fatface"/>
              </a:rPr>
              <a:t>o</a:t>
            </a:r>
            <a:r>
              <a:rPr sz="4400" lang="en-US">
                <a:latin typeface="Abril Fatface"/>
              </a:rPr>
              <a:t>urce </a:t>
            </a:r>
            <a:r>
              <a:rPr sz="4400" lang="en-US">
                <a:latin typeface="Abril Fatface"/>
              </a:rPr>
              <a:t>O</a:t>
            </a:r>
            <a:r>
              <a:rPr sz="4400" lang="en-US">
                <a:latin typeface="Abril Fatface"/>
              </a:rPr>
              <a:t>f</a:t>
            </a:r>
            <a:r>
              <a:rPr sz="4400" lang="en-US">
                <a:latin typeface="Abril Fatface"/>
              </a:rPr>
              <a:t>f</a:t>
            </a:r>
            <a:r>
              <a:rPr sz="4400" lang="en-US">
                <a:latin typeface="Abril Fatface"/>
              </a:rPr>
              <a:t>i</a:t>
            </a:r>
            <a:r>
              <a:rPr sz="4400" lang="en-US">
                <a:latin typeface="Abril Fatface"/>
              </a:rPr>
              <a:t>c</a:t>
            </a:r>
            <a:r>
              <a:rPr sz="4400" lang="en-US">
                <a:latin typeface="Abril Fatface"/>
              </a:rPr>
              <a:t>e</a:t>
            </a:r>
            <a:r>
              <a:rPr sz="4400" lang="en-US">
                <a:latin typeface="Abril Fatface"/>
              </a:rPr>
              <a:t>r</a:t>
            </a:r>
            <a:endParaRPr lang="en-PH">
              <a:latin typeface="Abril Fatface"/>
            </a:endParaRPr>
          </a:p>
        </p:txBody>
      </p:sp>
      <p:sp>
        <p:nvSpPr>
          <p:cNvPr id="1048599" name=""/>
          <p:cNvSpPr>
            <a:spLocks noGrp="1"/>
          </p:cNvSpPr>
          <p:nvPr>
            <p:ph idx="1"/>
          </p:nvPr>
        </p:nvSpPr>
        <p:spPr>
          <a:xfrm>
            <a:off x="838200" y="1253330"/>
            <a:ext cx="10515600" cy="4351338"/>
          </a:xfrm>
        </p:spPr>
        <p:txBody>
          <a:bodyPr anchor="t">
            <a:noAutofit/>
          </a:bodyPr>
          <a:p>
            <a:pPr algn="l" indent="0" marL="0">
              <a:lnSpc>
                <a:spcPct val="100000"/>
              </a:lnSpc>
              <a:buNone/>
            </a:pPr>
            <a:r>
              <a:rPr b="1" sz="2400" lang="en-US">
                <a:latin typeface="Arial"/>
                <a:cs typeface="Arial"/>
              </a:rPr>
              <a:t>Duties</a:t>
            </a:r>
            <a:r>
              <a:rPr b="0" sz="2400" lang="en-US">
                <a:latin typeface="Arial"/>
                <a:cs typeface="Arial"/>
              </a:rPr>
              <a:t>:</a:t>
            </a:r>
            <a:endParaRPr sz="2400" lang="en-PH">
              <a:latin typeface="Arial"/>
              <a:cs typeface="Arial"/>
            </a:endParaRPr>
          </a:p>
          <a:p>
            <a:pPr algn="l">
              <a:lnSpc>
                <a:spcPct val="100000"/>
              </a:lnSpc>
            </a:pPr>
            <a:r>
              <a:rPr b="0" sz="2400" lang="en-US">
                <a:latin typeface="Arial"/>
                <a:cs typeface="Arial"/>
              </a:rPr>
              <a:t>Conduct job analysis and write clear job descriptions for open positions.</a:t>
            </a:r>
            <a:endParaRPr sz="2400" lang="en-PH">
              <a:latin typeface="Arial"/>
              <a:cs typeface="Arial"/>
            </a:endParaRPr>
          </a:p>
          <a:p>
            <a:pPr algn="l">
              <a:lnSpc>
                <a:spcPct val="100000"/>
              </a:lnSpc>
            </a:pPr>
            <a:r>
              <a:rPr b="0" sz="2400" lang="en-US">
                <a:latin typeface="Arial"/>
                <a:cs typeface="Arial"/>
              </a:rPr>
              <a:t>Post job openings on various platforms and screen applications.</a:t>
            </a:r>
            <a:endParaRPr sz="2400" lang="en-PH">
              <a:latin typeface="Arial"/>
              <a:cs typeface="Arial"/>
            </a:endParaRPr>
          </a:p>
          <a:p>
            <a:pPr algn="l">
              <a:lnSpc>
                <a:spcPct val="100000"/>
              </a:lnSpc>
            </a:pPr>
            <a:r>
              <a:rPr b="0" sz="2400" lang="en-US">
                <a:latin typeface="Arial"/>
                <a:cs typeface="Arial"/>
              </a:rPr>
              <a:t>Conduct interviews and coordinate the selection process.</a:t>
            </a:r>
            <a:endParaRPr sz="2400" lang="en-PH">
              <a:latin typeface="Arial"/>
              <a:cs typeface="Arial"/>
            </a:endParaRPr>
          </a:p>
          <a:p>
            <a:pPr algn="l">
              <a:lnSpc>
                <a:spcPct val="100000"/>
              </a:lnSpc>
            </a:pPr>
            <a:r>
              <a:rPr b="0" sz="2400" lang="en-US">
                <a:latin typeface="Arial"/>
                <a:cs typeface="Arial"/>
              </a:rPr>
              <a:t>Facilitate new employee orientation sessions.</a:t>
            </a:r>
            <a:endParaRPr sz="2400" lang="en-PH">
              <a:latin typeface="Arial"/>
              <a:cs typeface="Arial"/>
            </a:endParaRPr>
          </a:p>
          <a:p>
            <a:pPr algn="l">
              <a:lnSpc>
                <a:spcPct val="100000"/>
              </a:lnSpc>
            </a:pPr>
            <a:r>
              <a:rPr b="0" sz="2400" lang="en-US">
                <a:latin typeface="Arial"/>
                <a:cs typeface="Arial"/>
              </a:rPr>
              <a:t>Develop and maintain employee handbooks outlining company policies.</a:t>
            </a:r>
            <a:endParaRPr sz="2400" lang="en-PH">
              <a:latin typeface="Arial"/>
              <a:cs typeface="Arial"/>
            </a:endParaRPr>
          </a:p>
          <a:p>
            <a:pPr algn="l">
              <a:lnSpc>
                <a:spcPct val="100000"/>
              </a:lnSpc>
            </a:pPr>
            <a:r>
              <a:rPr b="0" sz="2400" lang="en-US">
                <a:latin typeface="Arial"/>
                <a:cs typeface="Arial"/>
              </a:rPr>
              <a:t>Organize training sessions and workshops for employee development.</a:t>
            </a:r>
            <a:endParaRPr sz="2400" lang="en-PH">
              <a:latin typeface="Arial"/>
              <a:cs typeface="Arial"/>
            </a:endParaRPr>
          </a:p>
          <a:p>
            <a:pPr algn="l">
              <a:lnSpc>
                <a:spcPct val="100000"/>
              </a:lnSpc>
            </a:pPr>
            <a:r>
              <a:rPr b="0" sz="2400" lang="en-US">
                <a:latin typeface="Arial"/>
                <a:cs typeface="Arial"/>
              </a:rPr>
              <a:t>Assist in developing and administering employee benefits programs.</a:t>
            </a:r>
            <a:endParaRPr sz="2400" lang="en-PH">
              <a:latin typeface="Arial"/>
              <a:cs typeface="Arial"/>
            </a:endParaRPr>
          </a:p>
          <a:p>
            <a:pPr algn="l">
              <a:lnSpc>
                <a:spcPct val="100000"/>
              </a:lnSpc>
            </a:pPr>
            <a:r>
              <a:rPr b="0" sz="2400" lang="en-US">
                <a:latin typeface="Arial"/>
                <a:cs typeface="Arial"/>
              </a:rPr>
              <a:t>Mediate conflicts and assist in employee grievance procedures.</a:t>
            </a:r>
            <a:endParaRPr sz="2400" lang="en-PH">
              <a:latin typeface="Arial"/>
              <a:cs typeface="Arial"/>
            </a:endParaRPr>
          </a:p>
          <a:p>
            <a:pPr algn="l">
              <a:lnSpc>
                <a:spcPct val="100000"/>
              </a:lnSpc>
            </a:pPr>
            <a:r>
              <a:rPr b="0" sz="2400" lang="en-US">
                <a:latin typeface="Arial"/>
                <a:cs typeface="Arial"/>
              </a:rPr>
              <a:t>Ensure compliance with labor laws and regulations in all HR practices.</a:t>
            </a:r>
            <a:endParaRPr sz="2400" lang="en-PH">
              <a:latin typeface="Arial"/>
              <a:cs typeface="Arial"/>
            </a:endParaRPr>
          </a:p>
          <a:p>
            <a:pPr algn="l">
              <a:lnSpc>
                <a:spcPct val="100000"/>
              </a:lnSpc>
            </a:pPr>
            <a:r>
              <a:rPr b="0" sz="2400" lang="en-US">
                <a:latin typeface="Arial"/>
                <a:cs typeface="Arial"/>
              </a:rPr>
              <a:t>Generate HR reports and analyze metrics to inform strategic decisions.</a:t>
            </a:r>
            <a:endParaRPr sz="2400" lang="en-PH">
              <a:latin typeface="Arial"/>
              <a:cs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sp>
        <p:nvSpPr>
          <p:cNvPr id="1048594" name=""/>
          <p:cNvSpPr>
            <a:spLocks noGrp="1"/>
          </p:cNvSpPr>
          <p:nvPr>
            <p:ph type="title"/>
          </p:nvPr>
        </p:nvSpPr>
        <p:spPr>
          <a:xfrm>
            <a:off x="838200" y="0"/>
            <a:ext cx="10515600" cy="1325563"/>
          </a:xfrm>
        </p:spPr>
        <p:txBody>
          <a:bodyPr>
            <a:normAutofit/>
          </a:bodyPr>
          <a:p>
            <a:r>
              <a:rPr lang="en-US">
                <a:latin typeface="Abril Fatface"/>
              </a:rPr>
              <a:t>1</a:t>
            </a:r>
            <a:r>
              <a:rPr lang="en-US">
                <a:latin typeface="Abril Fatface"/>
              </a:rPr>
              <a:t>3</a:t>
            </a:r>
            <a:r>
              <a:rPr lang="en-US">
                <a:latin typeface="Abril Fatface"/>
              </a:rPr>
              <a:t>.</a:t>
            </a:r>
            <a:r>
              <a:rPr lang="en-US">
                <a:latin typeface="Abril Fatface"/>
              </a:rPr>
              <a:t> </a:t>
            </a:r>
            <a:r>
              <a:rPr lang="en-US">
                <a:latin typeface="Abril Fatface"/>
              </a:rPr>
              <a:t>H</a:t>
            </a:r>
            <a:r>
              <a:rPr lang="en-US">
                <a:latin typeface="Abril Fatface"/>
              </a:rPr>
              <a:t>o</a:t>
            </a:r>
            <a:r>
              <a:rPr lang="en-US">
                <a:latin typeface="Abril Fatface"/>
              </a:rPr>
              <a:t>s</a:t>
            </a:r>
            <a:r>
              <a:rPr lang="en-US">
                <a:latin typeface="Abril Fatface"/>
              </a:rPr>
              <a:t>t</a:t>
            </a:r>
            <a:endParaRPr lang="en-PH">
              <a:latin typeface="Abril Fatface"/>
            </a:endParaRPr>
          </a:p>
        </p:txBody>
      </p:sp>
      <p:sp>
        <p:nvSpPr>
          <p:cNvPr id="1048595" name=""/>
          <p:cNvSpPr>
            <a:spLocks noGrp="1"/>
          </p:cNvSpPr>
          <p:nvPr>
            <p:ph idx="1"/>
          </p:nvPr>
        </p:nvSpPr>
        <p:spPr>
          <a:xfrm>
            <a:off x="838200" y="1253330"/>
            <a:ext cx="10515600" cy="4351338"/>
          </a:xfrm>
        </p:spPr>
        <p:txBody>
          <a:bodyPr anchor="t">
            <a:noAutofit/>
          </a:bodyPr>
          <a:p>
            <a:pPr algn="l" indent="0" marL="0">
              <a:lnSpc>
                <a:spcPct val="100000"/>
              </a:lnSpc>
              <a:buNone/>
            </a:pPr>
            <a:r>
              <a:rPr b="1" sz="3600" lang="en-US">
                <a:latin typeface="Arial"/>
                <a:cs typeface="Arial"/>
              </a:rPr>
              <a:t>Monthly Salary</a:t>
            </a:r>
            <a:r>
              <a:rPr sz="3600" lang="en-US">
                <a:latin typeface="Arial"/>
                <a:cs typeface="Arial"/>
              </a:rPr>
              <a:t>: ₱20,583</a:t>
            </a:r>
            <a:endParaRPr sz="3600" lang="en-PH">
              <a:latin typeface="Arial"/>
              <a:cs typeface="Arial"/>
            </a:endParaRPr>
          </a:p>
          <a:p>
            <a:pPr algn="l" indent="0" marL="0">
              <a:lnSpc>
                <a:spcPct val="100000"/>
              </a:lnSpc>
              <a:buNone/>
            </a:pPr>
            <a:r>
              <a:rPr b="1" sz="3600" lang="en-US">
                <a:latin typeface="Arial"/>
                <a:cs typeface="Arial"/>
              </a:rPr>
              <a:t>Job Description</a:t>
            </a:r>
            <a:r>
              <a:rPr sz="3600" lang="en-US">
                <a:latin typeface="Arial"/>
                <a:cs typeface="Arial"/>
              </a:rPr>
              <a:t>: The Host at Giggle Grounds is responsible for creating a welcoming atmosphere for guests, managing reservations, and ensuring a smooth flow of service in a lively entertainment environment. This role involves excellent communication skills, customer service expertise, and the ability to multitask effectively.</a:t>
            </a:r>
            <a:endParaRPr sz="3600" lang="en-PH">
              <a:latin typeface="Arial"/>
              <a:cs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91" name=""/>
        <p:cNvGrpSpPr/>
        <p:nvPr/>
      </p:nvGrpSpPr>
      <p:grpSpPr>
        <a:xfrm>
          <a:off x="0" y="0"/>
          <a:ext cx="0" cy="0"/>
          <a:chOff x="0" y="0"/>
          <a:chExt cx="0" cy="0"/>
        </a:xfrm>
      </p:grpSpPr>
      <p:sp>
        <p:nvSpPr>
          <p:cNvPr id="1048590" name=""/>
          <p:cNvSpPr>
            <a:spLocks noGrp="1"/>
          </p:cNvSpPr>
          <p:nvPr>
            <p:ph type="title"/>
          </p:nvPr>
        </p:nvSpPr>
        <p:spPr>
          <a:xfrm>
            <a:off x="838200" y="0"/>
            <a:ext cx="10515600" cy="1325563"/>
          </a:xfrm>
        </p:spPr>
        <p:txBody>
          <a:bodyPr>
            <a:normAutofit/>
          </a:bodyPr>
          <a:p>
            <a:r>
              <a:rPr sz="4400" lang="en-US">
                <a:latin typeface="Abril Fatface"/>
              </a:rPr>
              <a:t>1</a:t>
            </a:r>
            <a:r>
              <a:rPr sz="4400" lang="en-US">
                <a:latin typeface="Abril Fatface"/>
              </a:rPr>
              <a:t>3</a:t>
            </a:r>
            <a:r>
              <a:rPr sz="4400" lang="en-US">
                <a:latin typeface="Abril Fatface"/>
              </a:rPr>
              <a:t>.</a:t>
            </a:r>
            <a:r>
              <a:rPr sz="4400" lang="en-US">
                <a:latin typeface="Abril Fatface"/>
              </a:rPr>
              <a:t> </a:t>
            </a:r>
            <a:r>
              <a:rPr sz="4400" lang="en-US">
                <a:latin typeface="Abril Fatface"/>
              </a:rPr>
              <a:t>H</a:t>
            </a:r>
            <a:r>
              <a:rPr sz="4400" lang="en-US">
                <a:latin typeface="Abril Fatface"/>
              </a:rPr>
              <a:t>o</a:t>
            </a:r>
            <a:r>
              <a:rPr sz="4400" lang="en-US">
                <a:latin typeface="Abril Fatface"/>
              </a:rPr>
              <a:t>s</a:t>
            </a:r>
            <a:r>
              <a:rPr sz="4400" lang="en-US">
                <a:latin typeface="Abril Fatface"/>
              </a:rPr>
              <a:t>t</a:t>
            </a:r>
            <a:endParaRPr lang="en-PH">
              <a:latin typeface="Abril Fatface"/>
            </a:endParaRPr>
          </a:p>
        </p:txBody>
      </p:sp>
      <p:sp>
        <p:nvSpPr>
          <p:cNvPr id="1048591" name=""/>
          <p:cNvSpPr>
            <a:spLocks noGrp="1"/>
          </p:cNvSpPr>
          <p:nvPr>
            <p:ph idx="1"/>
          </p:nvPr>
        </p:nvSpPr>
        <p:spPr>
          <a:xfrm>
            <a:off x="838200" y="1253330"/>
            <a:ext cx="10515600" cy="4351338"/>
          </a:xfrm>
        </p:spPr>
        <p:txBody>
          <a:bodyPr anchor="t">
            <a:noAutofit/>
          </a:bodyPr>
          <a:p>
            <a:pPr algn="l" indent="0" marL="0">
              <a:lnSpc>
                <a:spcPct val="100000"/>
              </a:lnSpc>
              <a:buNone/>
            </a:pPr>
            <a:r>
              <a:rPr b="1" sz="2400" lang="en-US">
                <a:latin typeface="Arial"/>
                <a:cs typeface="Arial"/>
              </a:rPr>
              <a:t>Duties</a:t>
            </a:r>
            <a:r>
              <a:rPr b="0" sz="2400" lang="en-US">
                <a:latin typeface="Arial"/>
                <a:cs typeface="Arial"/>
              </a:rPr>
              <a:t>:</a:t>
            </a:r>
            <a:endParaRPr sz="2400" lang="en-PH">
              <a:latin typeface="Arial"/>
              <a:cs typeface="Arial"/>
            </a:endParaRPr>
          </a:p>
          <a:p>
            <a:pPr algn="l">
              <a:lnSpc>
                <a:spcPct val="100000"/>
              </a:lnSpc>
            </a:pPr>
            <a:r>
              <a:rPr b="0" sz="2400" lang="en-US">
                <a:latin typeface="Arial"/>
                <a:cs typeface="Arial"/>
              </a:rPr>
              <a:t>Greet guests warmly upon arrival and bid farewell when they leave.</a:t>
            </a:r>
            <a:endParaRPr sz="2400" lang="en-PH">
              <a:latin typeface="Arial"/>
              <a:cs typeface="Arial"/>
            </a:endParaRPr>
          </a:p>
          <a:p>
            <a:pPr algn="l">
              <a:lnSpc>
                <a:spcPct val="100000"/>
              </a:lnSpc>
            </a:pPr>
            <a:r>
              <a:rPr b="0" sz="2400" lang="en-US">
                <a:latin typeface="Arial"/>
                <a:cs typeface="Arial"/>
              </a:rPr>
              <a:t>Confirm reservations and manage the waitlist during busy times.</a:t>
            </a:r>
            <a:endParaRPr sz="2400" lang="en-PH">
              <a:latin typeface="Arial"/>
              <a:cs typeface="Arial"/>
            </a:endParaRPr>
          </a:p>
          <a:p>
            <a:pPr algn="l">
              <a:lnSpc>
                <a:spcPct val="100000"/>
              </a:lnSpc>
            </a:pPr>
            <a:r>
              <a:rPr b="0" sz="2400" lang="en-US">
                <a:latin typeface="Arial"/>
                <a:cs typeface="Arial"/>
              </a:rPr>
              <a:t>Escort guests to their tables and present menus.</a:t>
            </a:r>
            <a:endParaRPr sz="2400" lang="en-PH">
              <a:latin typeface="Arial"/>
              <a:cs typeface="Arial"/>
            </a:endParaRPr>
          </a:p>
          <a:p>
            <a:pPr algn="l">
              <a:lnSpc>
                <a:spcPct val="100000"/>
              </a:lnSpc>
            </a:pPr>
            <a:r>
              <a:rPr b="0" sz="2400" lang="en-US">
                <a:latin typeface="Arial"/>
                <a:cs typeface="Arial"/>
              </a:rPr>
              <a:t>Communicate wait times to guests and offer alternatives if necessary.</a:t>
            </a:r>
            <a:endParaRPr sz="2400" lang="en-PH">
              <a:latin typeface="Arial"/>
              <a:cs typeface="Arial"/>
            </a:endParaRPr>
          </a:p>
          <a:p>
            <a:pPr algn="l">
              <a:lnSpc>
                <a:spcPct val="100000"/>
              </a:lnSpc>
            </a:pPr>
            <a:r>
              <a:rPr b="0" sz="2400" lang="en-US">
                <a:latin typeface="Arial"/>
                <a:cs typeface="Arial"/>
              </a:rPr>
              <a:t>Answer questions about menu items, hours, and policies.</a:t>
            </a:r>
            <a:endParaRPr sz="2400" lang="en-PH">
              <a:latin typeface="Arial"/>
              <a:cs typeface="Arial"/>
            </a:endParaRPr>
          </a:p>
          <a:p>
            <a:pPr algn="l">
              <a:lnSpc>
                <a:spcPct val="100000"/>
              </a:lnSpc>
            </a:pPr>
            <a:r>
              <a:rPr b="0" sz="2400" lang="en-US">
                <a:latin typeface="Arial"/>
                <a:cs typeface="Arial"/>
              </a:rPr>
              <a:t>Ensure guests with special needs or preferences are accommodated.</a:t>
            </a:r>
            <a:endParaRPr sz="2400" lang="en-PH">
              <a:latin typeface="Arial"/>
              <a:cs typeface="Arial"/>
            </a:endParaRPr>
          </a:p>
          <a:p>
            <a:pPr algn="l">
              <a:lnSpc>
                <a:spcPct val="100000"/>
              </a:lnSpc>
            </a:pPr>
            <a:r>
              <a:rPr b="0" sz="2400" lang="en-US">
                <a:latin typeface="Arial"/>
                <a:cs typeface="Arial"/>
              </a:rPr>
              <a:t>Coordinate with servers to manage seating flow and avoid overloading sections.</a:t>
            </a:r>
            <a:endParaRPr sz="2400" lang="en-PH">
              <a:latin typeface="Arial"/>
              <a:cs typeface="Arial"/>
            </a:endParaRPr>
          </a:p>
          <a:p>
            <a:pPr algn="l">
              <a:lnSpc>
                <a:spcPct val="100000"/>
              </a:lnSpc>
            </a:pPr>
            <a:r>
              <a:rPr b="0" sz="2400" lang="en-US">
                <a:latin typeface="Arial"/>
                <a:cs typeface="Arial"/>
              </a:rPr>
              <a:t>Observe the dining area and prepare tables for incoming guests.</a:t>
            </a:r>
            <a:endParaRPr sz="2400" lang="en-PH">
              <a:latin typeface="Arial"/>
              <a:cs typeface="Arial"/>
            </a:endParaRPr>
          </a:p>
          <a:p>
            <a:pPr algn="l">
              <a:lnSpc>
                <a:spcPct val="100000"/>
              </a:lnSpc>
            </a:pPr>
            <a:r>
              <a:rPr b="0" sz="2400" lang="en-US">
                <a:latin typeface="Arial"/>
                <a:cs typeface="Arial"/>
              </a:rPr>
              <a:t>Assist with handling guest complaints and reporting to a manager if needed.</a:t>
            </a:r>
            <a:endParaRPr sz="2400" lang="en-PH">
              <a:latin typeface="Arial"/>
              <a:cs typeface="Arial"/>
            </a:endParaRPr>
          </a:p>
          <a:p>
            <a:pPr algn="l">
              <a:lnSpc>
                <a:spcPct val="100000"/>
              </a:lnSpc>
            </a:pPr>
            <a:r>
              <a:rPr b="0" sz="2400" lang="en-US">
                <a:latin typeface="Arial"/>
                <a:cs typeface="Arial"/>
              </a:rPr>
              <a:t>Maintain a tidy, organized front-of-house area and a professional appearance.</a:t>
            </a:r>
            <a:endParaRPr sz="2400" lang="en-PH">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0" name=""/>
        <p:cNvGrpSpPr/>
        <p:nvPr/>
      </p:nvGrpSpPr>
      <p:grpSpPr>
        <a:xfrm>
          <a:off x="0" y="0"/>
          <a:ext cx="0" cy="0"/>
          <a:chOff x="0" y="0"/>
          <a:chExt cx="0" cy="0"/>
        </a:xfrm>
      </p:grpSpPr>
      <p:sp>
        <p:nvSpPr>
          <p:cNvPr id="1048611" name="Title 1"/>
          <p:cNvSpPr>
            <a:spLocks noGrp="1"/>
          </p:cNvSpPr>
          <p:nvPr>
            <p:ph type="ctrTitle"/>
          </p:nvPr>
        </p:nvSpPr>
        <p:spPr>
          <a:xfrm>
            <a:off x="914400" y="2235200"/>
            <a:ext cx="10363200" cy="2387600"/>
          </a:xfrm>
        </p:spPr>
        <p:txBody>
          <a:bodyPr anchor="ctr" anchorCtr="1"/>
          <a:p>
            <a:r>
              <a:rPr altLang="zh-CN" lang="en-US">
                <a:latin typeface="Congenial Heavy"/>
                <a:cs typeface="Arial"/>
              </a:rPr>
              <a:t>I. ORGANIZATIONAL STRUCTURE AND ANALYSIS</a:t>
            </a:r>
            <a:endParaRPr altLang="zh-CN" lang="en-US">
              <a:latin typeface="Congenial Heavy"/>
              <a:cs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586" name=""/>
          <p:cNvSpPr>
            <a:spLocks noGrp="1"/>
          </p:cNvSpPr>
          <p:nvPr>
            <p:ph type="title"/>
          </p:nvPr>
        </p:nvSpPr>
        <p:spPr>
          <a:xfrm>
            <a:off x="838200" y="0"/>
            <a:ext cx="10515600" cy="1325563"/>
          </a:xfrm>
        </p:spPr>
        <p:txBody>
          <a:bodyPr>
            <a:normAutofit/>
          </a:bodyPr>
          <a:p>
            <a:r>
              <a:rPr lang="en-US">
                <a:latin typeface="Abril Fatface"/>
              </a:rPr>
              <a:t>1</a:t>
            </a:r>
            <a:r>
              <a:rPr lang="en-US">
                <a:latin typeface="Abril Fatface"/>
              </a:rPr>
              <a:t>4</a:t>
            </a:r>
            <a:r>
              <a:rPr lang="en-US">
                <a:latin typeface="Abril Fatface"/>
              </a:rPr>
              <a:t>. </a:t>
            </a:r>
            <a:r>
              <a:rPr lang="en-US">
                <a:latin typeface="Abril Fatface"/>
              </a:rPr>
              <a:t>C</a:t>
            </a:r>
            <a:r>
              <a:rPr lang="en-US">
                <a:latin typeface="Abril Fatface"/>
              </a:rPr>
              <a:t>a</a:t>
            </a:r>
            <a:r>
              <a:rPr lang="en-US">
                <a:latin typeface="Abril Fatface"/>
              </a:rPr>
              <a:t>s</a:t>
            </a:r>
            <a:r>
              <a:rPr lang="en-US">
                <a:latin typeface="Abril Fatface"/>
              </a:rPr>
              <a:t>h</a:t>
            </a:r>
            <a:r>
              <a:rPr lang="en-US">
                <a:latin typeface="Abril Fatface"/>
              </a:rPr>
              <a:t>ier</a:t>
            </a:r>
            <a:endParaRPr lang="en-PH">
              <a:latin typeface="Abril Fatface"/>
            </a:endParaRPr>
          </a:p>
        </p:txBody>
      </p:sp>
      <p:sp>
        <p:nvSpPr>
          <p:cNvPr id="1048587" name=""/>
          <p:cNvSpPr>
            <a:spLocks noGrp="1"/>
          </p:cNvSpPr>
          <p:nvPr>
            <p:ph idx="1"/>
          </p:nvPr>
        </p:nvSpPr>
        <p:spPr>
          <a:xfrm>
            <a:off x="838200" y="1253330"/>
            <a:ext cx="10515600" cy="4351338"/>
          </a:xfrm>
        </p:spPr>
        <p:txBody>
          <a:bodyPr anchor="t">
            <a:noAutofit/>
          </a:bodyPr>
          <a:p>
            <a:pPr algn="l" indent="0" marL="0">
              <a:lnSpc>
                <a:spcPct val="100000"/>
              </a:lnSpc>
              <a:buNone/>
            </a:pPr>
            <a:r>
              <a:rPr b="1" sz="3200" lang="en-US">
                <a:latin typeface="Arial"/>
                <a:cs typeface="Arial"/>
              </a:rPr>
              <a:t>Monthly Salary</a:t>
            </a:r>
            <a:r>
              <a:rPr b="0" sz="3200" lang="en-US">
                <a:latin typeface="Arial"/>
                <a:cs typeface="Arial"/>
              </a:rPr>
              <a:t>: ₱13,000</a:t>
            </a:r>
            <a:r>
              <a:rPr b="0" sz="3200" lang="en-US">
                <a:latin typeface="Arial"/>
                <a:cs typeface="Arial"/>
              </a:rPr>
              <a:t> </a:t>
            </a:r>
            <a:r>
              <a:rPr b="0" sz="3200" lang="en-US">
                <a:latin typeface="Arial"/>
                <a:cs typeface="Arial"/>
              </a:rPr>
              <a:t>t</a:t>
            </a:r>
            <a:r>
              <a:rPr b="0" sz="3200" lang="en-US">
                <a:latin typeface="Arial"/>
                <a:cs typeface="Arial"/>
              </a:rPr>
              <a:t>o</a:t>
            </a:r>
            <a:r>
              <a:rPr b="0" sz="3200" lang="en-US">
                <a:latin typeface="Arial"/>
                <a:cs typeface="Arial"/>
              </a:rPr>
              <a:t> </a:t>
            </a:r>
            <a:r>
              <a:rPr b="0" sz="3200" lang="en-US">
                <a:latin typeface="Arial"/>
                <a:cs typeface="Arial"/>
              </a:rPr>
              <a:t>₱17,000</a:t>
            </a:r>
            <a:endParaRPr sz="3200" lang="en-PH">
              <a:latin typeface="Arial"/>
              <a:cs typeface="Arial"/>
            </a:endParaRPr>
          </a:p>
          <a:p>
            <a:pPr algn="l" indent="0" marL="0">
              <a:lnSpc>
                <a:spcPct val="100000"/>
              </a:lnSpc>
              <a:buNone/>
            </a:pPr>
            <a:r>
              <a:rPr b="1" sz="3200" lang="en-US">
                <a:latin typeface="Arial"/>
                <a:cs typeface="Arial"/>
              </a:rPr>
              <a:t>Job Description</a:t>
            </a:r>
            <a:r>
              <a:rPr b="0" sz="3200" lang="en-US">
                <a:latin typeface="Arial"/>
                <a:cs typeface="Arial"/>
              </a:rPr>
              <a:t>: Cashier is responsible for processing cash, debit, credit and check transactions by using a cash or other point of sale in a retail environment. Cashier has one duty, which is interacting with customers, balancing the cash that customer's give and determining the change, recording things, food or anything that they purchase, processing the foods or things that they return and the foods or things that they cancel.</a:t>
            </a:r>
            <a:endParaRPr sz="3200" lang="en-PH">
              <a:latin typeface="Arial"/>
              <a:cs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sp>
        <p:nvSpPr>
          <p:cNvPr id="1048588" name=""/>
          <p:cNvSpPr>
            <a:spLocks noGrp="1"/>
          </p:cNvSpPr>
          <p:nvPr>
            <p:ph type="title"/>
          </p:nvPr>
        </p:nvSpPr>
        <p:spPr>
          <a:xfrm>
            <a:off x="838200" y="0"/>
            <a:ext cx="10515600" cy="1325563"/>
          </a:xfrm>
        </p:spPr>
        <p:txBody>
          <a:bodyPr>
            <a:normAutofit/>
          </a:bodyPr>
          <a:p>
            <a:r>
              <a:rPr sz="4400" lang="en-US">
                <a:latin typeface="Abril Fatface"/>
              </a:rPr>
              <a:t>1</a:t>
            </a:r>
            <a:r>
              <a:rPr sz="4400" lang="en-US">
                <a:latin typeface="Abril Fatface"/>
              </a:rPr>
              <a:t>4</a:t>
            </a:r>
            <a:r>
              <a:rPr sz="4400" lang="en-US">
                <a:latin typeface="Abril Fatface"/>
              </a:rPr>
              <a:t>.</a:t>
            </a:r>
            <a:r>
              <a:rPr sz="4400" lang="en-US">
                <a:latin typeface="Abril Fatface"/>
              </a:rPr>
              <a:t> </a:t>
            </a:r>
            <a:r>
              <a:rPr sz="4400" lang="en-US">
                <a:latin typeface="Abril Fatface"/>
              </a:rPr>
              <a:t>C</a:t>
            </a:r>
            <a:r>
              <a:rPr sz="4400" lang="en-US">
                <a:latin typeface="Abril Fatface"/>
              </a:rPr>
              <a:t>ashier</a:t>
            </a:r>
            <a:endParaRPr lang="en-PH">
              <a:latin typeface="Abril Fatface"/>
            </a:endParaRPr>
          </a:p>
        </p:txBody>
      </p:sp>
      <p:sp>
        <p:nvSpPr>
          <p:cNvPr id="1048589" name=""/>
          <p:cNvSpPr>
            <a:spLocks noGrp="1"/>
          </p:cNvSpPr>
          <p:nvPr>
            <p:ph idx="1"/>
          </p:nvPr>
        </p:nvSpPr>
        <p:spPr>
          <a:xfrm>
            <a:off x="838200" y="1253330"/>
            <a:ext cx="10515600" cy="4351338"/>
          </a:xfrm>
        </p:spPr>
        <p:txBody>
          <a:bodyPr anchor="t">
            <a:noAutofit/>
          </a:bodyPr>
          <a:p>
            <a:pPr algn="l" indent="0" marL="0">
              <a:lnSpc>
                <a:spcPct val="100000"/>
              </a:lnSpc>
              <a:buNone/>
            </a:pPr>
            <a:r>
              <a:rPr b="1" sz="2000" lang="en-US">
                <a:latin typeface="Arial"/>
                <a:cs typeface="Arial"/>
              </a:rPr>
              <a:t>Duties</a:t>
            </a:r>
            <a:r>
              <a:rPr b="0" sz="2000" lang="en-US">
                <a:latin typeface="Arial"/>
                <a:cs typeface="Arial"/>
              </a:rPr>
              <a:t>:</a:t>
            </a:r>
            <a:endParaRPr sz="2000" lang="en-PH">
              <a:latin typeface="Arial"/>
              <a:cs typeface="Arial"/>
            </a:endParaRPr>
          </a:p>
          <a:p>
            <a:pPr algn="l">
              <a:lnSpc>
                <a:spcPct val="100000"/>
              </a:lnSpc>
            </a:pPr>
            <a:r>
              <a:rPr b="0" sz="2000" lang="en-US">
                <a:latin typeface="Arial"/>
                <a:cs typeface="Arial"/>
              </a:rPr>
              <a:t>Process customer payments for goods by itemizing and totaling customer purchases.</a:t>
            </a:r>
            <a:endParaRPr sz="2000" lang="en-PH">
              <a:latin typeface="Arial"/>
              <a:cs typeface="Arial"/>
            </a:endParaRPr>
          </a:p>
          <a:p>
            <a:pPr algn="l">
              <a:lnSpc>
                <a:spcPct val="100000"/>
              </a:lnSpc>
            </a:pPr>
            <a:r>
              <a:rPr b="0" sz="2000" lang="en-US">
                <a:latin typeface="Arial"/>
                <a:cs typeface="Arial"/>
              </a:rPr>
              <a:t>Calculate total purchases by recording prices and item prizes on the cash register.</a:t>
            </a:r>
            <a:endParaRPr sz="2000" lang="en-PH">
              <a:latin typeface="Arial"/>
              <a:cs typeface="Arial"/>
            </a:endParaRPr>
          </a:p>
          <a:p>
            <a:pPr algn="l">
              <a:lnSpc>
                <a:spcPct val="100000"/>
              </a:lnSpc>
            </a:pPr>
            <a:r>
              <a:rPr b="0" sz="2000" lang="en-US">
                <a:latin typeface="Arial"/>
                <a:cs typeface="Arial"/>
              </a:rPr>
              <a:t>Process payments by accepting cash, checks, credit cards, vouchers, or automated debits.</a:t>
            </a:r>
            <a:endParaRPr sz="2000" lang="en-PH">
              <a:latin typeface="Arial"/>
              <a:cs typeface="Arial"/>
            </a:endParaRPr>
          </a:p>
          <a:p>
            <a:pPr algn="l">
              <a:lnSpc>
                <a:spcPct val="100000"/>
              </a:lnSpc>
            </a:pPr>
            <a:r>
              <a:rPr b="0" sz="2000" lang="en-US">
                <a:latin typeface="Arial"/>
                <a:cs typeface="Arial"/>
              </a:rPr>
              <a:t>Discount purchases by redeeming coupons or accepting senior citizen and PWD discounts.</a:t>
            </a:r>
            <a:endParaRPr sz="2000" lang="en-PH">
              <a:latin typeface="Arial"/>
              <a:cs typeface="Arial"/>
            </a:endParaRPr>
          </a:p>
          <a:p>
            <a:pPr algn="l">
              <a:lnSpc>
                <a:spcPct val="100000"/>
              </a:lnSpc>
            </a:pPr>
            <a:r>
              <a:rPr b="0" sz="2000" lang="en-US">
                <a:latin typeface="Arial"/>
                <a:cs typeface="Arial"/>
              </a:rPr>
              <a:t>Provide customers with change for cash for those paying cash.</a:t>
            </a:r>
            <a:endParaRPr sz="2000" lang="en-PH">
              <a:latin typeface="Arial"/>
              <a:cs typeface="Arial"/>
            </a:endParaRPr>
          </a:p>
          <a:p>
            <a:pPr algn="l">
              <a:lnSpc>
                <a:spcPct val="100000"/>
              </a:lnSpc>
            </a:pPr>
            <a:r>
              <a:rPr b="0" sz="2000" lang="en-US">
                <a:latin typeface="Arial"/>
                <a:cs typeface="Arial"/>
              </a:rPr>
              <a:t>Verifiy and accepts credit card payments by following all the necessary authorization requirements.</a:t>
            </a:r>
            <a:endParaRPr sz="2000" lang="en-PH">
              <a:latin typeface="Arial"/>
              <a:cs typeface="Arial"/>
            </a:endParaRPr>
          </a:p>
          <a:p>
            <a:pPr algn="l">
              <a:lnSpc>
                <a:spcPct val="100000"/>
              </a:lnSpc>
            </a:pPr>
            <a:r>
              <a:rPr b="0" sz="2000" lang="en-US">
                <a:latin typeface="Arial"/>
                <a:cs typeface="Arial"/>
              </a:rPr>
              <a:t>Balance cash payments by counting cash at the beginning and end of the work shift.</a:t>
            </a:r>
            <a:endParaRPr sz="2000" lang="en-PH">
              <a:latin typeface="Arial"/>
              <a:cs typeface="Arial"/>
            </a:endParaRPr>
          </a:p>
          <a:p>
            <a:pPr algn="l">
              <a:lnSpc>
                <a:spcPct val="100000"/>
              </a:lnSpc>
            </a:pPr>
            <a:r>
              <a:rPr b="0" sz="2000" lang="en-US">
                <a:latin typeface="Arial"/>
                <a:cs typeface="Arial"/>
              </a:rPr>
              <a:t>Complete payment processing by issuing receipts.</a:t>
            </a:r>
            <a:endParaRPr sz="2000" lang="en-PH">
              <a:latin typeface="Arial"/>
              <a:cs typeface="Arial"/>
            </a:endParaRPr>
          </a:p>
          <a:p>
            <a:pPr algn="l">
              <a:lnSpc>
                <a:spcPct val="100000"/>
              </a:lnSpc>
            </a:pPr>
            <a:r>
              <a:rPr b="0" sz="2000" lang="en-US">
                <a:latin typeface="Arial"/>
                <a:cs typeface="Arial"/>
              </a:rPr>
              <a:t>Process all payments using correct prices by referring to price sheets and other internal guidelines.</a:t>
            </a:r>
            <a:endParaRPr sz="2000" lang="en-PH">
              <a:latin typeface="Arial"/>
              <a:cs typeface="Arial"/>
            </a:endParaRPr>
          </a:p>
          <a:p>
            <a:pPr algn="l">
              <a:lnSpc>
                <a:spcPct val="100000"/>
              </a:lnSpc>
            </a:pPr>
            <a:r>
              <a:rPr b="0" sz="2000" lang="en-US">
                <a:latin typeface="Arial"/>
                <a:cs typeface="Arial"/>
              </a:rPr>
              <a:t>Generate sales reports by compiling and consolidating payments process daily.</a:t>
            </a:r>
            <a:endParaRPr sz="2000" lang="en-PH">
              <a:latin typeface="Arial"/>
              <a:cs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92" name=""/>
        <p:cNvGrpSpPr/>
        <p:nvPr/>
      </p:nvGrpSpPr>
      <p:grpSpPr>
        <a:xfrm>
          <a:off x="0" y="0"/>
          <a:ext cx="0" cy="0"/>
          <a:chOff x="0" y="0"/>
          <a:chExt cx="0" cy="0"/>
        </a:xfrm>
      </p:grpSpPr>
      <p:sp>
        <p:nvSpPr>
          <p:cNvPr id="1048592" name=""/>
          <p:cNvSpPr>
            <a:spLocks noGrp="1"/>
          </p:cNvSpPr>
          <p:nvPr>
            <p:ph type="title"/>
          </p:nvPr>
        </p:nvSpPr>
        <p:spPr>
          <a:xfrm>
            <a:off x="838200" y="0"/>
            <a:ext cx="10515600" cy="1325563"/>
          </a:xfrm>
        </p:spPr>
        <p:txBody>
          <a:bodyPr>
            <a:normAutofit/>
          </a:bodyPr>
          <a:p>
            <a:r>
              <a:rPr lang="en-US">
                <a:latin typeface="Abril Fatface"/>
              </a:rPr>
              <a:t>1</a:t>
            </a:r>
            <a:r>
              <a:rPr lang="en-US">
                <a:latin typeface="Abril Fatface"/>
              </a:rPr>
              <a:t>5</a:t>
            </a:r>
            <a:r>
              <a:rPr lang="en-US">
                <a:latin typeface="Abril Fatface"/>
              </a:rPr>
              <a:t>.</a:t>
            </a:r>
            <a:r>
              <a:rPr lang="en-US">
                <a:latin typeface="Abril Fatface"/>
              </a:rPr>
              <a:t> </a:t>
            </a:r>
            <a:r>
              <a:rPr lang="en-US">
                <a:latin typeface="Abril Fatface"/>
              </a:rPr>
              <a:t>W</a:t>
            </a:r>
            <a:r>
              <a:rPr lang="en-US">
                <a:latin typeface="Abril Fatface"/>
              </a:rPr>
              <a:t>a</a:t>
            </a:r>
            <a:r>
              <a:rPr lang="en-US">
                <a:latin typeface="Abril Fatface"/>
              </a:rPr>
              <a:t>i</a:t>
            </a:r>
            <a:r>
              <a:rPr lang="en-US">
                <a:latin typeface="Abril Fatface"/>
              </a:rPr>
              <a:t>t</a:t>
            </a:r>
            <a:r>
              <a:rPr lang="en-US">
                <a:latin typeface="Abril Fatface"/>
              </a:rPr>
              <a:t>r</a:t>
            </a:r>
            <a:r>
              <a:rPr lang="en-US">
                <a:latin typeface="Abril Fatface"/>
              </a:rPr>
              <a:t>ess</a:t>
            </a:r>
            <a:r>
              <a:rPr lang="en-US">
                <a:latin typeface="Abril Fatface"/>
              </a:rPr>
              <a:t>/</a:t>
            </a:r>
            <a:r>
              <a:rPr lang="en-US">
                <a:latin typeface="Abril Fatface"/>
              </a:rPr>
              <a:t>W</a:t>
            </a:r>
            <a:r>
              <a:rPr lang="en-US">
                <a:latin typeface="Abril Fatface"/>
              </a:rPr>
              <a:t>a</a:t>
            </a:r>
            <a:r>
              <a:rPr lang="en-US">
                <a:latin typeface="Abril Fatface"/>
              </a:rPr>
              <a:t>i</a:t>
            </a:r>
            <a:r>
              <a:rPr lang="en-US">
                <a:latin typeface="Abril Fatface"/>
              </a:rPr>
              <a:t>t</a:t>
            </a:r>
            <a:r>
              <a:rPr lang="en-US">
                <a:latin typeface="Abril Fatface"/>
              </a:rPr>
              <a:t>e</a:t>
            </a:r>
            <a:r>
              <a:rPr lang="en-US">
                <a:latin typeface="Abril Fatface"/>
              </a:rPr>
              <a:t>r</a:t>
            </a:r>
            <a:endParaRPr lang="en-PH">
              <a:latin typeface="Abril Fatface"/>
            </a:endParaRPr>
          </a:p>
        </p:txBody>
      </p:sp>
      <p:sp>
        <p:nvSpPr>
          <p:cNvPr id="1048593" name=""/>
          <p:cNvSpPr>
            <a:spLocks noGrp="1"/>
          </p:cNvSpPr>
          <p:nvPr>
            <p:ph idx="1"/>
          </p:nvPr>
        </p:nvSpPr>
        <p:spPr>
          <a:xfrm>
            <a:off x="838200" y="1253330"/>
            <a:ext cx="10515600" cy="4351338"/>
          </a:xfrm>
        </p:spPr>
        <p:txBody>
          <a:bodyPr anchor="t">
            <a:noAutofit/>
          </a:bodyPr>
          <a:p>
            <a:pPr algn="l" indent="0" marL="0">
              <a:lnSpc>
                <a:spcPct val="100000"/>
              </a:lnSpc>
              <a:buNone/>
            </a:pPr>
            <a:r>
              <a:rPr b="1" sz="3600" lang="en-US">
                <a:latin typeface="Arial"/>
                <a:cs typeface="Arial"/>
              </a:rPr>
              <a:t>Monthly Salary</a:t>
            </a:r>
            <a:r>
              <a:rPr b="0" sz="3600" lang="en-US">
                <a:latin typeface="Arial"/>
                <a:cs typeface="Arial"/>
              </a:rPr>
              <a:t>: ₱13,000</a:t>
            </a:r>
            <a:r>
              <a:rPr b="0" sz="3600" lang="en-US">
                <a:latin typeface="Arial"/>
                <a:cs typeface="Arial"/>
              </a:rPr>
              <a:t> </a:t>
            </a:r>
            <a:r>
              <a:rPr b="0" sz="3600" lang="en-US">
                <a:latin typeface="Arial"/>
                <a:cs typeface="Arial"/>
              </a:rPr>
              <a:t>t</a:t>
            </a:r>
            <a:r>
              <a:rPr b="0" sz="3600" lang="en-US">
                <a:latin typeface="Arial"/>
                <a:cs typeface="Arial"/>
              </a:rPr>
              <a:t>o</a:t>
            </a:r>
            <a:r>
              <a:rPr b="0" sz="3600" lang="en-US">
                <a:latin typeface="Arial"/>
                <a:cs typeface="Arial"/>
              </a:rPr>
              <a:t> </a:t>
            </a:r>
            <a:r>
              <a:rPr b="0" sz="3600" lang="en-US">
                <a:latin typeface="Arial"/>
                <a:cs typeface="Arial"/>
              </a:rPr>
              <a:t>₱16,000</a:t>
            </a:r>
            <a:endParaRPr sz="3600" lang="en-PH">
              <a:latin typeface="Arial"/>
              <a:cs typeface="Arial"/>
            </a:endParaRPr>
          </a:p>
          <a:p>
            <a:pPr algn="l" indent="0" marL="0">
              <a:lnSpc>
                <a:spcPct val="100000"/>
              </a:lnSpc>
              <a:buNone/>
            </a:pPr>
            <a:r>
              <a:rPr b="1" sz="3600" lang="en-US">
                <a:latin typeface="Arial"/>
                <a:cs typeface="Arial"/>
              </a:rPr>
              <a:t>Job Description</a:t>
            </a:r>
            <a:r>
              <a:rPr b="0" sz="3600" lang="en-US">
                <a:latin typeface="Arial"/>
                <a:cs typeface="Arial"/>
              </a:rPr>
              <a:t>: The waiter at Giggle Grounds is responsible for providing exceptional customer service to guests, taking food and beverage orders, and ensuring a pleasant dining experience in a vibrant entertainment setting. This role requires excellent communication skills, a friendly demeanor, and the ability to thrive in a fast-paced environment.</a:t>
            </a:r>
            <a:endParaRPr sz="3600" lang="en-PH">
              <a:latin typeface="Arial"/>
              <a:cs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94" name=""/>
        <p:cNvGrpSpPr/>
        <p:nvPr/>
      </p:nvGrpSpPr>
      <p:grpSpPr>
        <a:xfrm>
          <a:off x="0" y="0"/>
          <a:ext cx="0" cy="0"/>
          <a:chOff x="0" y="0"/>
          <a:chExt cx="0" cy="0"/>
        </a:xfrm>
      </p:grpSpPr>
      <p:sp>
        <p:nvSpPr>
          <p:cNvPr id="1048596" name=""/>
          <p:cNvSpPr>
            <a:spLocks noGrp="1"/>
          </p:cNvSpPr>
          <p:nvPr>
            <p:ph type="title"/>
          </p:nvPr>
        </p:nvSpPr>
        <p:spPr>
          <a:xfrm>
            <a:off x="838200" y="0"/>
            <a:ext cx="10515600" cy="1325563"/>
          </a:xfrm>
        </p:spPr>
        <p:txBody>
          <a:bodyPr>
            <a:normAutofit/>
          </a:bodyPr>
          <a:p>
            <a:r>
              <a:rPr sz="4400" lang="en-US">
                <a:latin typeface="Abril Fatface"/>
              </a:rPr>
              <a:t>1</a:t>
            </a:r>
            <a:r>
              <a:rPr sz="4400" lang="en-US">
                <a:latin typeface="Abril Fatface"/>
              </a:rPr>
              <a:t>5</a:t>
            </a:r>
            <a:r>
              <a:rPr sz="4400" lang="en-US">
                <a:latin typeface="Abril Fatface"/>
              </a:rPr>
              <a:t>.</a:t>
            </a:r>
            <a:r>
              <a:rPr sz="4400" lang="en-US">
                <a:latin typeface="Abril Fatface"/>
              </a:rPr>
              <a:t> </a:t>
            </a:r>
            <a:r>
              <a:rPr sz="4400" lang="en-US">
                <a:latin typeface="Abril Fatface"/>
              </a:rPr>
              <a:t>W</a:t>
            </a:r>
            <a:r>
              <a:rPr sz="4400" lang="en-US">
                <a:latin typeface="Abril Fatface"/>
              </a:rPr>
              <a:t>a</a:t>
            </a:r>
            <a:r>
              <a:rPr sz="4400" lang="en-US">
                <a:latin typeface="Abril Fatface"/>
              </a:rPr>
              <a:t>i</a:t>
            </a:r>
            <a:r>
              <a:rPr sz="4400" lang="en-US">
                <a:latin typeface="Abril Fatface"/>
              </a:rPr>
              <a:t>t</a:t>
            </a:r>
            <a:r>
              <a:rPr sz="4400" lang="en-US">
                <a:latin typeface="Abril Fatface"/>
              </a:rPr>
              <a:t>r</a:t>
            </a:r>
            <a:r>
              <a:rPr sz="4400" lang="en-US">
                <a:latin typeface="Abril Fatface"/>
              </a:rPr>
              <a:t>e</a:t>
            </a:r>
            <a:r>
              <a:rPr sz="4400" lang="en-US">
                <a:latin typeface="Abril Fatface"/>
              </a:rPr>
              <a:t>ss</a:t>
            </a:r>
            <a:r>
              <a:rPr sz="4400" lang="en-US">
                <a:latin typeface="Abril Fatface"/>
              </a:rPr>
              <a:t>/</a:t>
            </a:r>
            <a:r>
              <a:rPr sz="4400" lang="en-US">
                <a:latin typeface="Abril Fatface"/>
              </a:rPr>
              <a:t>W</a:t>
            </a:r>
            <a:r>
              <a:rPr sz="4400" lang="en-US">
                <a:latin typeface="Abril Fatface"/>
              </a:rPr>
              <a:t>a</a:t>
            </a:r>
            <a:r>
              <a:rPr sz="4400" lang="en-US">
                <a:latin typeface="Abril Fatface"/>
              </a:rPr>
              <a:t>i</a:t>
            </a:r>
            <a:r>
              <a:rPr sz="4400" lang="en-US">
                <a:latin typeface="Abril Fatface"/>
              </a:rPr>
              <a:t>t</a:t>
            </a:r>
            <a:r>
              <a:rPr sz="4400" lang="en-US">
                <a:latin typeface="Abril Fatface"/>
              </a:rPr>
              <a:t>e</a:t>
            </a:r>
            <a:r>
              <a:rPr sz="4400" lang="en-US">
                <a:latin typeface="Abril Fatface"/>
              </a:rPr>
              <a:t>r</a:t>
            </a:r>
            <a:endParaRPr lang="en-PH">
              <a:latin typeface="Abril Fatface"/>
            </a:endParaRPr>
          </a:p>
        </p:txBody>
      </p:sp>
      <p:sp>
        <p:nvSpPr>
          <p:cNvPr id="1048597" name=""/>
          <p:cNvSpPr>
            <a:spLocks noGrp="1"/>
          </p:cNvSpPr>
          <p:nvPr>
            <p:ph idx="1"/>
          </p:nvPr>
        </p:nvSpPr>
        <p:spPr>
          <a:xfrm>
            <a:off x="838200" y="1253330"/>
            <a:ext cx="10515600" cy="4351338"/>
          </a:xfrm>
        </p:spPr>
        <p:txBody>
          <a:bodyPr anchor="t">
            <a:noAutofit/>
          </a:bodyPr>
          <a:p>
            <a:pPr algn="l" indent="0" marL="0">
              <a:lnSpc>
                <a:spcPct val="100000"/>
              </a:lnSpc>
              <a:buNone/>
            </a:pPr>
            <a:r>
              <a:rPr b="1" sz="2400" lang="en-US">
                <a:latin typeface="Arial"/>
                <a:cs typeface="Arial"/>
              </a:rPr>
              <a:t>Duties</a:t>
            </a:r>
            <a:r>
              <a:rPr b="0" sz="2400" lang="en-US">
                <a:latin typeface="Arial"/>
                <a:cs typeface="Arial"/>
              </a:rPr>
              <a:t>:</a:t>
            </a:r>
            <a:endParaRPr sz="2400" lang="en-PH">
              <a:latin typeface="Arial"/>
              <a:cs typeface="Arial"/>
            </a:endParaRPr>
          </a:p>
          <a:p>
            <a:pPr algn="l">
              <a:lnSpc>
                <a:spcPct val="100000"/>
              </a:lnSpc>
            </a:pPr>
            <a:r>
              <a:rPr b="0" sz="2400" lang="en-US">
                <a:latin typeface="Arial"/>
                <a:cs typeface="Arial"/>
              </a:rPr>
              <a:t>Welcome guests and escort them to tables.</a:t>
            </a:r>
            <a:endParaRPr sz="2400" lang="en-PH">
              <a:latin typeface="Arial"/>
              <a:cs typeface="Arial"/>
            </a:endParaRPr>
          </a:p>
          <a:p>
            <a:pPr algn="l">
              <a:lnSpc>
                <a:spcPct val="100000"/>
              </a:lnSpc>
            </a:pPr>
            <a:r>
              <a:rPr b="0" sz="2400" lang="en-US">
                <a:latin typeface="Arial"/>
                <a:cs typeface="Arial"/>
              </a:rPr>
              <a:t>Memorize menu details and keep up with specials.</a:t>
            </a:r>
            <a:endParaRPr sz="2400" lang="en-PH">
              <a:latin typeface="Arial"/>
              <a:cs typeface="Arial"/>
            </a:endParaRPr>
          </a:p>
          <a:p>
            <a:pPr algn="l">
              <a:lnSpc>
                <a:spcPct val="100000"/>
              </a:lnSpc>
            </a:pPr>
            <a:r>
              <a:rPr b="0" sz="2400" lang="en-US">
                <a:latin typeface="Arial"/>
                <a:cs typeface="Arial"/>
              </a:rPr>
              <a:t>Accurately record orders and communicate with the kitchen.</a:t>
            </a:r>
            <a:endParaRPr sz="2400" lang="en-PH">
              <a:latin typeface="Arial"/>
              <a:cs typeface="Arial"/>
            </a:endParaRPr>
          </a:p>
          <a:p>
            <a:pPr algn="l">
              <a:lnSpc>
                <a:spcPct val="100000"/>
              </a:lnSpc>
            </a:pPr>
            <a:r>
              <a:rPr b="0" sz="2400" lang="en-US">
                <a:latin typeface="Arial"/>
                <a:cs typeface="Arial"/>
              </a:rPr>
              <a:t>Serve food and drinks while adhering to presentation standards.</a:t>
            </a:r>
            <a:endParaRPr sz="2400" lang="en-PH">
              <a:latin typeface="Arial"/>
              <a:cs typeface="Arial"/>
            </a:endParaRPr>
          </a:p>
          <a:p>
            <a:pPr algn="l">
              <a:lnSpc>
                <a:spcPct val="100000"/>
              </a:lnSpc>
            </a:pPr>
            <a:r>
              <a:rPr b="0" sz="2400" lang="en-US">
                <a:latin typeface="Arial"/>
                <a:cs typeface="Arial"/>
              </a:rPr>
              <a:t>Clear tables, replace settings, and reset for new guests.</a:t>
            </a:r>
            <a:endParaRPr sz="2400" lang="en-PH">
              <a:latin typeface="Arial"/>
              <a:cs typeface="Arial"/>
            </a:endParaRPr>
          </a:p>
          <a:p>
            <a:pPr algn="l">
              <a:lnSpc>
                <a:spcPct val="100000"/>
              </a:lnSpc>
            </a:pPr>
            <a:r>
              <a:rPr b="0" sz="2400" lang="en-US">
                <a:latin typeface="Arial"/>
                <a:cs typeface="Arial"/>
              </a:rPr>
              <a:t>Check with guests during meals to ensure satisfaction.</a:t>
            </a:r>
            <a:endParaRPr sz="2400" lang="en-PH">
              <a:latin typeface="Arial"/>
              <a:cs typeface="Arial"/>
            </a:endParaRPr>
          </a:p>
          <a:p>
            <a:pPr algn="l">
              <a:lnSpc>
                <a:spcPct val="100000"/>
              </a:lnSpc>
            </a:pPr>
            <a:r>
              <a:rPr b="0" sz="2400" lang="en-US">
                <a:latin typeface="Arial"/>
                <a:cs typeface="Arial"/>
              </a:rPr>
              <a:t>Process payments, including cash, card, or digital transactions.</a:t>
            </a:r>
            <a:endParaRPr sz="2400" lang="en-PH">
              <a:latin typeface="Arial"/>
              <a:cs typeface="Arial"/>
            </a:endParaRPr>
          </a:p>
          <a:p>
            <a:pPr algn="l">
              <a:lnSpc>
                <a:spcPct val="100000"/>
              </a:lnSpc>
            </a:pPr>
            <a:r>
              <a:rPr b="0" sz="2400" lang="en-US">
                <a:latin typeface="Arial"/>
                <a:cs typeface="Arial"/>
              </a:rPr>
              <a:t>Keep dining and service areas clean and organized.</a:t>
            </a:r>
            <a:endParaRPr sz="2400" lang="en-PH">
              <a:latin typeface="Arial"/>
              <a:cs typeface="Arial"/>
            </a:endParaRPr>
          </a:p>
          <a:p>
            <a:pPr algn="l">
              <a:lnSpc>
                <a:spcPct val="100000"/>
              </a:lnSpc>
            </a:pPr>
            <a:r>
              <a:rPr b="0" sz="2400" lang="en-US">
                <a:latin typeface="Arial"/>
                <a:cs typeface="Arial"/>
              </a:rPr>
              <a:t>Collaborate with colleagues to ensure smooth service flow.</a:t>
            </a:r>
            <a:endParaRPr sz="2400" lang="en-PH">
              <a:latin typeface="Arial"/>
              <a:cs typeface="Arial"/>
            </a:endParaRPr>
          </a:p>
          <a:p>
            <a:pPr algn="l">
              <a:lnSpc>
                <a:spcPct val="100000"/>
              </a:lnSpc>
            </a:pPr>
            <a:r>
              <a:rPr b="0" sz="2400" lang="en-US">
                <a:latin typeface="Arial"/>
                <a:cs typeface="Arial"/>
              </a:rPr>
              <a:t>Report any guest issues or concerns to the supervisor.</a:t>
            </a:r>
            <a:endParaRPr sz="2400" lang="en-PH">
              <a:latin typeface="Arial"/>
              <a:cs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34" name=""/>
        <p:cNvGrpSpPr/>
        <p:nvPr/>
      </p:nvGrpSpPr>
      <p:grpSpPr>
        <a:xfrm>
          <a:off x="0" y="0"/>
          <a:ext cx="0" cy="0"/>
          <a:chOff x="0" y="0"/>
          <a:chExt cx="0" cy="0"/>
        </a:xfrm>
      </p:grpSpPr>
      <p:sp>
        <p:nvSpPr>
          <p:cNvPr id="1048681" name=""/>
          <p:cNvSpPr>
            <a:spLocks noGrp="1"/>
          </p:cNvSpPr>
          <p:nvPr>
            <p:ph type="title"/>
          </p:nvPr>
        </p:nvSpPr>
        <p:spPr>
          <a:xfrm>
            <a:off x="838200" y="0"/>
            <a:ext cx="10515600" cy="1325563"/>
          </a:xfrm>
        </p:spPr>
        <p:txBody>
          <a:bodyPr>
            <a:normAutofit/>
          </a:bodyPr>
          <a:p>
            <a:r>
              <a:rPr lang="en-US">
                <a:latin typeface="Abril Fatface"/>
              </a:rPr>
              <a:t>C</a:t>
            </a:r>
            <a:r>
              <a:rPr lang="en-US">
                <a:latin typeface="Abril Fatface"/>
              </a:rPr>
              <a:t>.</a:t>
            </a:r>
            <a:r>
              <a:rPr lang="en-US">
                <a:latin typeface="Abril Fatface"/>
              </a:rPr>
              <a:t> </a:t>
            </a:r>
            <a:r>
              <a:rPr lang="en-US">
                <a:latin typeface="Abril Fatface"/>
              </a:rPr>
              <a:t>E</a:t>
            </a:r>
            <a:r>
              <a:rPr lang="en-US">
                <a:latin typeface="Abril Fatface"/>
              </a:rPr>
              <a:t>m</a:t>
            </a:r>
            <a:r>
              <a:rPr lang="en-US">
                <a:latin typeface="Abril Fatface"/>
              </a:rPr>
              <a:t>p</a:t>
            </a:r>
            <a:r>
              <a:rPr lang="en-US">
                <a:latin typeface="Abril Fatface"/>
              </a:rPr>
              <a:t>l</a:t>
            </a:r>
            <a:r>
              <a:rPr lang="en-US">
                <a:latin typeface="Abril Fatface"/>
              </a:rPr>
              <a:t>o</a:t>
            </a:r>
            <a:r>
              <a:rPr lang="en-US">
                <a:latin typeface="Abril Fatface"/>
              </a:rPr>
              <a:t>yee </a:t>
            </a:r>
            <a:r>
              <a:rPr lang="en-US">
                <a:latin typeface="Abril Fatface"/>
              </a:rPr>
              <a:t>B</a:t>
            </a:r>
            <a:r>
              <a:rPr lang="en-US">
                <a:latin typeface="Abril Fatface"/>
              </a:rPr>
              <a:t>e</a:t>
            </a:r>
            <a:r>
              <a:rPr lang="en-US">
                <a:latin typeface="Abril Fatface"/>
              </a:rPr>
              <a:t>n</a:t>
            </a:r>
            <a:r>
              <a:rPr lang="en-US">
                <a:latin typeface="Abril Fatface"/>
              </a:rPr>
              <a:t>efits</a:t>
            </a:r>
            <a:endParaRPr lang="en-PH">
              <a:latin typeface="Abril Fatface"/>
            </a:endParaRPr>
          </a:p>
        </p:txBody>
      </p:sp>
      <p:sp>
        <p:nvSpPr>
          <p:cNvPr id="1048682" name=""/>
          <p:cNvSpPr>
            <a:spLocks noGrp="1"/>
          </p:cNvSpPr>
          <p:nvPr>
            <p:ph idx="1"/>
          </p:nvPr>
        </p:nvSpPr>
        <p:spPr>
          <a:xfrm>
            <a:off x="838200" y="1253330"/>
            <a:ext cx="10515600" cy="4351338"/>
          </a:xfrm>
        </p:spPr>
        <p:txBody>
          <a:bodyPr anchor="t">
            <a:noAutofit/>
          </a:bodyPr>
          <a:p>
            <a:pPr algn="l" indent="0" marL="0">
              <a:lnSpc>
                <a:spcPct val="100000"/>
              </a:lnSpc>
              <a:buNone/>
            </a:pPr>
            <a:r>
              <a:rPr b="1" sz="3200" lang="en-US">
                <a:latin typeface="Adobe Clean"/>
                <a:cs typeface="Arial"/>
              </a:rPr>
              <a:t>1. Traditional Benefits</a:t>
            </a:r>
            <a:endParaRPr b="1" sz="2800" lang="en-PH">
              <a:latin typeface="Adobe Clean"/>
              <a:cs typeface="Arial"/>
            </a:endParaRPr>
          </a:p>
          <a:p>
            <a:pPr algn="l" indent="-514350" marL="514350">
              <a:lnSpc>
                <a:spcPct val="100000"/>
              </a:lnSpc>
              <a:buFont typeface="+mj-lt"/>
              <a:buAutoNum type="alphaLcPeriod" startAt="1"/>
            </a:pPr>
            <a:r>
              <a:rPr b="1" sz="2400" lang="en-US">
                <a:latin typeface="Arial"/>
                <a:cs typeface="Arial"/>
              </a:rPr>
              <a:t>Health Insurance (₱100,000 anually)</a:t>
            </a:r>
            <a:r>
              <a:rPr b="0" sz="2400" lang="en-US">
                <a:latin typeface="Arial"/>
                <a:cs typeface="Arial"/>
              </a:rPr>
              <a:t> - This covers medical expenses, including hospitalization, doctor's visits, prescription drugs, and preventive care.</a:t>
            </a:r>
            <a:endParaRPr sz="2400" lang="en-PH">
              <a:latin typeface="Arial"/>
              <a:cs typeface="Arial"/>
            </a:endParaRPr>
          </a:p>
          <a:p>
            <a:pPr algn="l" indent="-514350" marL="514350">
              <a:lnSpc>
                <a:spcPct val="100000"/>
              </a:lnSpc>
              <a:buFont typeface="+mj-lt"/>
              <a:buAutoNum type="alphaLcPeriod" startAt="1"/>
            </a:pPr>
            <a:r>
              <a:rPr b="1" sz="2400" lang="en-US">
                <a:latin typeface="Arial"/>
                <a:cs typeface="Arial"/>
              </a:rPr>
              <a:t>Dental Insurance (₱20,000 annually)</a:t>
            </a:r>
            <a:r>
              <a:rPr b="0" sz="2400" lang="en-US">
                <a:latin typeface="Arial"/>
                <a:cs typeface="Arial"/>
              </a:rPr>
              <a:t> - This provides coverage for dental care, such as cleanings, fillings, and extractions.</a:t>
            </a:r>
            <a:endParaRPr sz="2400" lang="en-PH">
              <a:latin typeface="Arial"/>
              <a:cs typeface="Arial"/>
            </a:endParaRPr>
          </a:p>
          <a:p>
            <a:pPr algn="l" indent="-514350" marL="514350">
              <a:lnSpc>
                <a:spcPct val="100000"/>
              </a:lnSpc>
              <a:buFont typeface="+mj-lt"/>
              <a:buAutoNum type="alphaLcPeriod" startAt="1"/>
            </a:pPr>
            <a:r>
              <a:rPr b="1" sz="2400" lang="en-US">
                <a:latin typeface="Arial"/>
                <a:cs typeface="Arial"/>
              </a:rPr>
              <a:t>Life Insurance (₱100,000)</a:t>
            </a:r>
            <a:r>
              <a:rPr b="0" sz="2400" lang="en-US">
                <a:latin typeface="Arial"/>
                <a:cs typeface="Arial"/>
              </a:rPr>
              <a:t> - This provides death benefit to the employee's beneficiaries in the event of their passing.</a:t>
            </a:r>
            <a:endParaRPr sz="2400" lang="en-PH">
              <a:latin typeface="Arial"/>
              <a:cs typeface="Arial"/>
            </a:endParaRPr>
          </a:p>
          <a:p>
            <a:pPr algn="l" indent="-514350" marL="514350">
              <a:lnSpc>
                <a:spcPct val="100000"/>
              </a:lnSpc>
              <a:buFont typeface="+mj-lt"/>
              <a:buAutoNum type="alphaLcPeriod" startAt="1"/>
            </a:pPr>
            <a:r>
              <a:rPr b="1" sz="2400" lang="en-US">
                <a:latin typeface="Arial"/>
                <a:cs typeface="Arial"/>
              </a:rPr>
              <a:t>Disability Insurance (₱20,000 anually)</a:t>
            </a:r>
            <a:r>
              <a:rPr b="0" sz="2400" lang="en-US">
                <a:latin typeface="Arial"/>
                <a:cs typeface="Arial"/>
              </a:rPr>
              <a:t> </a:t>
            </a:r>
            <a:r>
              <a:rPr altLang="en-US" b="0" sz="2400" lang="en-US">
                <a:latin typeface="Arial"/>
                <a:cs typeface="Arial"/>
              </a:rPr>
              <a:t>-</a:t>
            </a:r>
            <a:r>
              <a:rPr b="0" sz="2400" lang="en-US">
                <a:latin typeface="Arial"/>
                <a:cs typeface="Arial"/>
              </a:rPr>
              <a:t> This provides income replacement if the employee becomes disabled and unable to work due to long-term physical, mental, intellectual, or sensory impairments.</a:t>
            </a:r>
            <a:endParaRPr sz="2400" lang="en-PH">
              <a:latin typeface="Arial"/>
              <a:cs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35" name=""/>
        <p:cNvGrpSpPr/>
        <p:nvPr/>
      </p:nvGrpSpPr>
      <p:grpSpPr>
        <a:xfrm>
          <a:off x="0" y="0"/>
          <a:ext cx="0" cy="0"/>
          <a:chOff x="0" y="0"/>
          <a:chExt cx="0" cy="0"/>
        </a:xfrm>
      </p:grpSpPr>
      <p:sp>
        <p:nvSpPr>
          <p:cNvPr id="1048683" name=""/>
          <p:cNvSpPr>
            <a:spLocks noGrp="1"/>
          </p:cNvSpPr>
          <p:nvPr>
            <p:ph type="title"/>
          </p:nvPr>
        </p:nvSpPr>
        <p:spPr>
          <a:xfrm>
            <a:off x="838200" y="0"/>
            <a:ext cx="10515600" cy="1325563"/>
          </a:xfrm>
        </p:spPr>
        <p:txBody>
          <a:bodyPr>
            <a:normAutofit/>
          </a:bodyPr>
          <a:p>
            <a:r>
              <a:rPr lang="en-US">
                <a:latin typeface="Abril Fatface"/>
              </a:rPr>
              <a:t>C</a:t>
            </a:r>
            <a:r>
              <a:rPr lang="en-US">
                <a:latin typeface="Abril Fatface"/>
              </a:rPr>
              <a:t>.</a:t>
            </a:r>
            <a:r>
              <a:rPr lang="en-US">
                <a:latin typeface="Abril Fatface"/>
              </a:rPr>
              <a:t> </a:t>
            </a:r>
            <a:r>
              <a:rPr lang="en-US">
                <a:latin typeface="Abril Fatface"/>
              </a:rPr>
              <a:t>E</a:t>
            </a:r>
            <a:r>
              <a:rPr lang="en-US">
                <a:latin typeface="Abril Fatface"/>
              </a:rPr>
              <a:t>m</a:t>
            </a:r>
            <a:r>
              <a:rPr lang="en-US">
                <a:latin typeface="Abril Fatface"/>
              </a:rPr>
              <a:t>p</a:t>
            </a:r>
            <a:r>
              <a:rPr lang="en-US">
                <a:latin typeface="Abril Fatface"/>
              </a:rPr>
              <a:t>l</a:t>
            </a:r>
            <a:r>
              <a:rPr lang="en-US">
                <a:latin typeface="Abril Fatface"/>
              </a:rPr>
              <a:t>o</a:t>
            </a:r>
            <a:r>
              <a:rPr lang="en-US">
                <a:latin typeface="Abril Fatface"/>
              </a:rPr>
              <a:t>yee </a:t>
            </a:r>
            <a:r>
              <a:rPr lang="en-US">
                <a:latin typeface="Abril Fatface"/>
              </a:rPr>
              <a:t>B</a:t>
            </a:r>
            <a:r>
              <a:rPr lang="en-US">
                <a:latin typeface="Abril Fatface"/>
              </a:rPr>
              <a:t>e</a:t>
            </a:r>
            <a:r>
              <a:rPr lang="en-US">
                <a:latin typeface="Abril Fatface"/>
              </a:rPr>
              <a:t>n</a:t>
            </a:r>
            <a:r>
              <a:rPr lang="en-US">
                <a:latin typeface="Abril Fatface"/>
              </a:rPr>
              <a:t>efits</a:t>
            </a:r>
            <a:endParaRPr lang="en-PH">
              <a:latin typeface="Abril Fatface"/>
            </a:endParaRPr>
          </a:p>
        </p:txBody>
      </p:sp>
      <p:sp>
        <p:nvSpPr>
          <p:cNvPr id="1048684" name=""/>
          <p:cNvSpPr>
            <a:spLocks noGrp="1"/>
          </p:cNvSpPr>
          <p:nvPr>
            <p:ph idx="1"/>
          </p:nvPr>
        </p:nvSpPr>
        <p:spPr>
          <a:xfrm>
            <a:off x="838200" y="1253330"/>
            <a:ext cx="10515600" cy="4351338"/>
          </a:xfrm>
        </p:spPr>
        <p:txBody>
          <a:bodyPr anchor="t">
            <a:noAutofit/>
          </a:bodyPr>
          <a:p>
            <a:pPr algn="l" indent="0" marL="0">
              <a:lnSpc>
                <a:spcPct val="100000"/>
              </a:lnSpc>
              <a:buNone/>
            </a:pPr>
            <a:r>
              <a:rPr b="1" sz="3200" lang="en-US">
                <a:latin typeface="Adobe Clean"/>
                <a:cs typeface="Arial"/>
              </a:rPr>
              <a:t>2. Retirement and Financial Benefits</a:t>
            </a:r>
            <a:endParaRPr b="1" sz="2800" lang="en-PH">
              <a:latin typeface="Adobe Clean"/>
              <a:cs typeface="Arial"/>
            </a:endParaRPr>
          </a:p>
          <a:p>
            <a:pPr algn="l">
              <a:lnSpc>
                <a:spcPct val="100000"/>
              </a:lnSpc>
            </a:pPr>
            <a:r>
              <a:rPr b="1" sz="2800" lang="en-US">
                <a:latin typeface="Arial"/>
                <a:cs typeface="Arial"/>
              </a:rPr>
              <a:t>Retirement Plans - </a:t>
            </a:r>
            <a:r>
              <a:rPr b="0" sz="2800" lang="en-US">
                <a:latin typeface="Arial"/>
                <a:cs typeface="Arial"/>
              </a:rPr>
              <a:t>These plans, such SSS pensions, allow employees to save for retirement and receive employer contributions. SSS contribution costs 5% of the employee's monthly salary, and the company will match another 5% contribution to the employee's pension.</a:t>
            </a:r>
            <a:endParaRPr b="0" sz="2800" lang="en-PH">
              <a:latin typeface="Arial"/>
              <a:cs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36" name=""/>
        <p:cNvGrpSpPr/>
        <p:nvPr/>
      </p:nvGrpSpPr>
      <p:grpSpPr>
        <a:xfrm>
          <a:off x="0" y="0"/>
          <a:ext cx="0" cy="0"/>
          <a:chOff x="0" y="0"/>
          <a:chExt cx="0" cy="0"/>
        </a:xfrm>
      </p:grpSpPr>
      <p:sp>
        <p:nvSpPr>
          <p:cNvPr id="1048685" name=""/>
          <p:cNvSpPr>
            <a:spLocks noGrp="1"/>
          </p:cNvSpPr>
          <p:nvPr>
            <p:ph type="title"/>
          </p:nvPr>
        </p:nvSpPr>
        <p:spPr>
          <a:xfrm>
            <a:off x="838200" y="0"/>
            <a:ext cx="10515600" cy="1325563"/>
          </a:xfrm>
        </p:spPr>
        <p:txBody>
          <a:bodyPr>
            <a:normAutofit/>
          </a:bodyPr>
          <a:p>
            <a:r>
              <a:rPr lang="en-US">
                <a:latin typeface="Abril Fatface"/>
              </a:rPr>
              <a:t>D. Performance Appraisal System</a:t>
            </a:r>
            <a:endParaRPr lang="en-PH">
              <a:latin typeface="Abril Fatface"/>
            </a:endParaRPr>
          </a:p>
        </p:txBody>
      </p:sp>
      <p:sp>
        <p:nvSpPr>
          <p:cNvPr id="1048686" name=""/>
          <p:cNvSpPr>
            <a:spLocks noGrp="1"/>
          </p:cNvSpPr>
          <p:nvPr>
            <p:ph idx="1"/>
          </p:nvPr>
        </p:nvSpPr>
        <p:spPr>
          <a:xfrm>
            <a:off x="838200" y="1253330"/>
            <a:ext cx="10515600" cy="4351338"/>
          </a:xfrm>
        </p:spPr>
        <p:txBody>
          <a:bodyPr anchor="t">
            <a:noAutofit/>
          </a:bodyPr>
          <a:p>
            <a:pPr algn="l" indent="0" marL="0">
              <a:lnSpc>
                <a:spcPct val="100000"/>
              </a:lnSpc>
              <a:buNone/>
            </a:pPr>
            <a:r>
              <a:rPr b="1" sz="3200" lang="en-US">
                <a:latin typeface="Arial"/>
                <a:cs typeface="Arial"/>
              </a:rPr>
              <a:t>Employee’s Appraisal form:</a:t>
            </a:r>
            <a:endParaRPr b="1" sz="3200" lang="en-PH">
              <a:latin typeface="Arial"/>
              <a:cs typeface="Arial"/>
            </a:endParaRPr>
          </a:p>
        </p:txBody>
      </p:sp>
      <p:pic>
        <p:nvPicPr>
          <p:cNvPr id="2097153" name=""/>
          <p:cNvPicPr>
            <a:picLocks/>
          </p:cNvPicPr>
          <p:nvPr/>
        </p:nvPicPr>
        <p:blipFill>
          <a:blip xmlns:r="http://schemas.openxmlformats.org/officeDocument/2006/relationships" r:embed="rId1"/>
          <a:stretch>
            <a:fillRect/>
          </a:stretch>
        </p:blipFill>
        <p:spPr>
          <a:xfrm rot="0">
            <a:off x="2452021" y="1938218"/>
            <a:ext cx="7287956" cy="4919781"/>
          </a:xfrm>
          <a:prstGeom prst="rec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37" name=""/>
        <p:cNvGrpSpPr/>
        <p:nvPr/>
      </p:nvGrpSpPr>
      <p:grpSpPr>
        <a:xfrm>
          <a:off x="0" y="0"/>
          <a:ext cx="0" cy="0"/>
          <a:chOff x="0" y="0"/>
          <a:chExt cx="0" cy="0"/>
        </a:xfrm>
      </p:grpSpPr>
      <p:sp>
        <p:nvSpPr>
          <p:cNvPr id="1048687" name=""/>
          <p:cNvSpPr>
            <a:spLocks noGrp="1"/>
          </p:cNvSpPr>
          <p:nvPr>
            <p:ph type="title"/>
          </p:nvPr>
        </p:nvSpPr>
        <p:spPr>
          <a:xfrm>
            <a:off x="838200" y="0"/>
            <a:ext cx="10515600" cy="1325563"/>
          </a:xfrm>
        </p:spPr>
        <p:txBody>
          <a:bodyPr>
            <a:normAutofit/>
          </a:bodyPr>
          <a:p>
            <a:r>
              <a:rPr lang="en-US">
                <a:latin typeface="Abril Fatface"/>
              </a:rPr>
              <a:t>D. Performance Appraisal System</a:t>
            </a:r>
            <a:endParaRPr lang="en-PH">
              <a:latin typeface="Abril Fatface"/>
            </a:endParaRPr>
          </a:p>
        </p:txBody>
      </p:sp>
      <p:sp>
        <p:nvSpPr>
          <p:cNvPr id="1048688" name=""/>
          <p:cNvSpPr>
            <a:spLocks noGrp="1"/>
          </p:cNvSpPr>
          <p:nvPr>
            <p:ph idx="1"/>
          </p:nvPr>
        </p:nvSpPr>
        <p:spPr>
          <a:xfrm>
            <a:off x="838200" y="1253330"/>
            <a:ext cx="10515600" cy="4351338"/>
          </a:xfrm>
        </p:spPr>
        <p:txBody>
          <a:bodyPr anchor="t">
            <a:noAutofit/>
          </a:bodyPr>
          <a:p>
            <a:pPr algn="l" indent="0" marL="0">
              <a:lnSpc>
                <a:spcPct val="100000"/>
              </a:lnSpc>
              <a:buNone/>
            </a:pPr>
            <a:r>
              <a:rPr b="1" sz="2800" lang="en-US">
                <a:latin typeface="Arial"/>
                <a:cs typeface="Arial"/>
              </a:rPr>
              <a:t>Criteria</a:t>
            </a:r>
            <a:r>
              <a:rPr sz="2800" lang="en-US">
                <a:latin typeface="Arial"/>
                <a:cs typeface="Arial"/>
              </a:rPr>
              <a:t>:</a:t>
            </a:r>
            <a:endParaRPr sz="2800" lang="en-PH">
              <a:latin typeface="Arial"/>
              <a:cs typeface="Arial"/>
            </a:endParaRPr>
          </a:p>
          <a:p>
            <a:pPr algn="l">
              <a:lnSpc>
                <a:spcPct val="100000"/>
              </a:lnSpc>
            </a:pPr>
            <a:r>
              <a:rPr sz="2800" lang="en-US">
                <a:latin typeface="Arial"/>
                <a:cs typeface="Arial"/>
              </a:rPr>
              <a:t>Customer ratings and reviews</a:t>
            </a:r>
            <a:endParaRPr sz="2800" lang="en-PH">
              <a:latin typeface="Arial"/>
              <a:cs typeface="Arial"/>
            </a:endParaRPr>
          </a:p>
          <a:p>
            <a:pPr algn="l">
              <a:lnSpc>
                <a:spcPct val="100000"/>
              </a:lnSpc>
            </a:pPr>
            <a:r>
              <a:rPr sz="2800" lang="en-US">
                <a:latin typeface="Arial"/>
                <a:cs typeface="Arial"/>
              </a:rPr>
              <a:t>Sales growth and revenue</a:t>
            </a:r>
            <a:endParaRPr sz="2800" lang="en-PH">
              <a:latin typeface="Arial"/>
              <a:cs typeface="Arial"/>
            </a:endParaRPr>
          </a:p>
          <a:p>
            <a:pPr algn="l">
              <a:lnSpc>
                <a:spcPct val="100000"/>
              </a:lnSpc>
            </a:pPr>
            <a:r>
              <a:rPr sz="2800" lang="en-US">
                <a:latin typeface="Arial"/>
                <a:cs typeface="Arial"/>
              </a:rPr>
              <a:t>Employee turnover and satisfaction</a:t>
            </a:r>
            <a:endParaRPr sz="2800" lang="en-PH">
              <a:latin typeface="Arial"/>
              <a:cs typeface="Arial"/>
            </a:endParaRPr>
          </a:p>
          <a:p>
            <a:pPr algn="l">
              <a:lnSpc>
                <a:spcPct val="100000"/>
              </a:lnSpc>
            </a:pPr>
            <a:r>
              <a:rPr sz="2800" lang="en-US">
                <a:latin typeface="Arial"/>
                <a:cs typeface="Arial"/>
              </a:rPr>
              <a:t>Social media engagement</a:t>
            </a:r>
            <a:endParaRPr sz="2800" lang="en-PH">
              <a:latin typeface="Arial"/>
              <a:cs typeface="Arial"/>
            </a:endParaRPr>
          </a:p>
          <a:p>
            <a:pPr algn="l">
              <a:lnSpc>
                <a:spcPct val="100000"/>
              </a:lnSpc>
            </a:pPr>
            <a:r>
              <a:rPr sz="2800" lang="en-US">
                <a:latin typeface="Arial"/>
                <a:cs typeface="Arial"/>
              </a:rPr>
              <a:t>Mystery shopping reports</a:t>
            </a:r>
            <a:endParaRPr sz="2800" lang="en-PH">
              <a:latin typeface="Arial"/>
              <a:cs typeface="Arial"/>
            </a:endParaRPr>
          </a:p>
          <a:p>
            <a:pPr algn="l">
              <a:lnSpc>
                <a:spcPct val="100000"/>
              </a:lnSpc>
            </a:pPr>
            <a:r>
              <a:rPr sz="2800" lang="en-US">
                <a:latin typeface="Arial"/>
                <a:cs typeface="Arial"/>
              </a:rPr>
              <a:t>Customer retention rates</a:t>
            </a:r>
            <a:endParaRPr sz="2800" lang="en-PH">
              <a:latin typeface="Arial"/>
              <a:cs typeface="Arial"/>
            </a:endParaRPr>
          </a:p>
          <a:p>
            <a:pPr algn="l">
              <a:lnSpc>
                <a:spcPct val="100000"/>
              </a:lnSpc>
            </a:pPr>
            <a:r>
              <a:rPr sz="2800" lang="en-US">
                <a:latin typeface="Arial"/>
                <a:cs typeface="Arial"/>
              </a:rPr>
              <a:t>Online reservations and booking data</a:t>
            </a:r>
            <a:endParaRPr sz="2800" lang="en-PH">
              <a:latin typeface="Arial"/>
              <a:cs typeface="Arial"/>
            </a:endParaRPr>
          </a:p>
          <a:p>
            <a:pPr algn="l">
              <a:lnSpc>
                <a:spcPct val="100000"/>
              </a:lnSpc>
            </a:pPr>
            <a:r>
              <a:rPr sz="2800" lang="en-US">
                <a:latin typeface="Arial"/>
                <a:cs typeface="Arial"/>
              </a:rPr>
              <a:t>Inventory management and waste reduction</a:t>
            </a:r>
            <a:endParaRPr sz="2800" lang="en-PH">
              <a:latin typeface="Arial"/>
              <a:cs typeface="Arial"/>
            </a:endParaRPr>
          </a:p>
          <a:p>
            <a:pPr algn="l">
              <a:lnSpc>
                <a:spcPct val="100000"/>
              </a:lnSpc>
            </a:pPr>
            <a:r>
              <a:rPr sz="2800" lang="en-US">
                <a:latin typeface="Arial"/>
                <a:cs typeface="Arial"/>
              </a:rPr>
              <a:t>Regulatory inspection results</a:t>
            </a:r>
            <a:endParaRPr sz="2800" lang="en-PH">
              <a:latin typeface="Arial"/>
              <a:cs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38" name=""/>
        <p:cNvGrpSpPr/>
        <p:nvPr/>
      </p:nvGrpSpPr>
      <p:grpSpPr>
        <a:xfrm>
          <a:off x="0" y="0"/>
          <a:ext cx="0" cy="0"/>
          <a:chOff x="0" y="0"/>
          <a:chExt cx="0" cy="0"/>
        </a:xfrm>
      </p:grpSpPr>
      <p:sp>
        <p:nvSpPr>
          <p:cNvPr id="1048689" name=""/>
          <p:cNvSpPr>
            <a:spLocks noGrp="1"/>
          </p:cNvSpPr>
          <p:nvPr>
            <p:ph type="title"/>
          </p:nvPr>
        </p:nvSpPr>
        <p:spPr>
          <a:xfrm>
            <a:off x="838200" y="0"/>
            <a:ext cx="10515600" cy="1325563"/>
          </a:xfrm>
        </p:spPr>
        <p:txBody>
          <a:bodyPr>
            <a:normAutofit/>
          </a:bodyPr>
          <a:p>
            <a:r>
              <a:rPr lang="en-US">
                <a:latin typeface="Abril Fatface"/>
              </a:rPr>
              <a:t>E. Employee Relations Movements</a:t>
            </a:r>
            <a:endParaRPr lang="en-PH">
              <a:latin typeface="Abril Fatface"/>
            </a:endParaRPr>
          </a:p>
        </p:txBody>
      </p:sp>
      <p:sp>
        <p:nvSpPr>
          <p:cNvPr id="1048690" name=""/>
          <p:cNvSpPr>
            <a:spLocks noGrp="1"/>
          </p:cNvSpPr>
          <p:nvPr>
            <p:ph idx="1"/>
          </p:nvPr>
        </p:nvSpPr>
        <p:spPr>
          <a:xfrm>
            <a:off x="838200" y="1253330"/>
            <a:ext cx="10515600" cy="4351338"/>
          </a:xfrm>
        </p:spPr>
        <p:txBody>
          <a:bodyPr anchor="t">
            <a:noAutofit/>
          </a:bodyPr>
          <a:p>
            <a:pPr algn="l" indent="0" marL="0">
              <a:lnSpc>
                <a:spcPct val="100000"/>
              </a:lnSpc>
              <a:buNone/>
            </a:pPr>
            <a:r>
              <a:rPr sz="3200" lang="en-US">
                <a:latin typeface="Arial"/>
                <a:cs typeface="Arial"/>
              </a:rPr>
              <a:t>To maintain transparency and fairness within the organization, below is an outline of the clear policies for employee movements, including promotions, transfers, and separations</a:t>
            </a:r>
            <a:r>
              <a:rPr sz="3200" lang="en-US">
                <a:latin typeface="Arial"/>
                <a:cs typeface="Arial"/>
              </a:rPr>
              <a:t>:</a:t>
            </a:r>
            <a:endParaRPr sz="3200" lang="en-PH">
              <a:latin typeface="Arial"/>
              <a:cs typeface="Arial"/>
            </a:endParaRPr>
          </a:p>
          <a:p>
            <a:pPr algn="l" indent="0" marL="0">
              <a:lnSpc>
                <a:spcPct val="100000"/>
              </a:lnSpc>
              <a:buNone/>
            </a:pPr>
            <a:endParaRPr sz="3200" lang="en-PH">
              <a:latin typeface="Arial"/>
              <a:cs typeface="Arial"/>
            </a:endParaRPr>
          </a:p>
          <a:p>
            <a:pPr algn="l" indent="0" marL="0">
              <a:lnSpc>
                <a:spcPct val="100000"/>
              </a:lnSpc>
              <a:buNone/>
            </a:pPr>
            <a:r>
              <a:rPr sz="3200" lang="en-US">
                <a:latin typeface="Arial"/>
                <a:cs typeface="Arial"/>
              </a:rPr>
              <a:t>1. Criteria for Promotion Decisions</a:t>
            </a:r>
            <a:endParaRPr sz="3200" lang="en-PH">
              <a:latin typeface="Arial"/>
              <a:cs typeface="Arial"/>
            </a:endParaRPr>
          </a:p>
          <a:p>
            <a:pPr algn="l" indent="0" marL="0">
              <a:lnSpc>
                <a:spcPct val="100000"/>
              </a:lnSpc>
              <a:buNone/>
            </a:pPr>
            <a:r>
              <a:rPr sz="3200" lang="en-US">
                <a:latin typeface="Arial"/>
                <a:cs typeface="Arial"/>
              </a:rPr>
              <a:t>2. Transfers</a:t>
            </a:r>
            <a:endParaRPr sz="3200" lang="en-PH">
              <a:latin typeface="Arial"/>
              <a:cs typeface="Arial"/>
            </a:endParaRPr>
          </a:p>
          <a:p>
            <a:pPr algn="l" indent="0" marL="0">
              <a:lnSpc>
                <a:spcPct val="100000"/>
              </a:lnSpc>
              <a:buNone/>
            </a:pPr>
            <a:r>
              <a:rPr sz="3200" lang="en-US">
                <a:latin typeface="Arial"/>
                <a:cs typeface="Arial"/>
              </a:rPr>
              <a:t>3. Separations</a:t>
            </a:r>
            <a:endParaRPr sz="3200" lang="en-PH">
              <a:latin typeface="Arial"/>
              <a:cs typeface="Arial"/>
            </a:endParaRPr>
          </a:p>
          <a:p>
            <a:pPr algn="l" indent="0" marL="0">
              <a:lnSpc>
                <a:spcPct val="100000"/>
              </a:lnSpc>
              <a:buNone/>
            </a:pPr>
            <a:r>
              <a:rPr sz="3200" lang="en-US">
                <a:latin typeface="Arial"/>
                <a:cs typeface="Arial"/>
              </a:rPr>
              <a:t>4. Retirements</a:t>
            </a:r>
            <a:endParaRPr sz="3200" lang="en-PH">
              <a:latin typeface="Arial"/>
              <a:cs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39" name=""/>
        <p:cNvGrpSpPr/>
        <p:nvPr/>
      </p:nvGrpSpPr>
      <p:grpSpPr>
        <a:xfrm>
          <a:off x="0" y="0"/>
          <a:ext cx="0" cy="0"/>
          <a:chOff x="0" y="0"/>
          <a:chExt cx="0" cy="0"/>
        </a:xfrm>
      </p:grpSpPr>
      <p:sp>
        <p:nvSpPr>
          <p:cNvPr id="1048691" name=""/>
          <p:cNvSpPr>
            <a:spLocks noGrp="1"/>
          </p:cNvSpPr>
          <p:nvPr>
            <p:ph type="title"/>
          </p:nvPr>
        </p:nvSpPr>
        <p:spPr>
          <a:xfrm>
            <a:off x="838200" y="0"/>
            <a:ext cx="10515600" cy="1325563"/>
          </a:xfrm>
        </p:spPr>
        <p:txBody>
          <a:bodyPr>
            <a:normAutofit/>
          </a:bodyPr>
          <a:p>
            <a:r>
              <a:rPr lang="en-US">
                <a:latin typeface="Abril Fatface"/>
              </a:rPr>
              <a:t>1. Criteria for Promotion Decisions</a:t>
            </a:r>
            <a:endParaRPr lang="en-PH">
              <a:latin typeface="Abril Fatface"/>
            </a:endParaRPr>
          </a:p>
        </p:txBody>
      </p:sp>
      <p:sp>
        <p:nvSpPr>
          <p:cNvPr id="1048692" name=""/>
          <p:cNvSpPr>
            <a:spLocks noGrp="1"/>
          </p:cNvSpPr>
          <p:nvPr>
            <p:ph idx="1"/>
          </p:nvPr>
        </p:nvSpPr>
        <p:spPr>
          <a:xfrm>
            <a:off x="838200" y="1253330"/>
            <a:ext cx="10515600" cy="4351338"/>
          </a:xfrm>
        </p:spPr>
        <p:txBody>
          <a:bodyPr anchor="t">
            <a:noAutofit/>
          </a:bodyPr>
          <a:p>
            <a:pPr algn="l" indent="0" marL="0">
              <a:lnSpc>
                <a:spcPct val="100000"/>
              </a:lnSpc>
              <a:buNone/>
            </a:pPr>
            <a:r>
              <a:rPr sz="3200" lang="en-US">
                <a:latin typeface="Arial"/>
                <a:cs typeface="Arial"/>
              </a:rPr>
              <a:t>Employees at a Comedy Bar and Resto can be promoted based on several criteria, including performance, tenure, skillset, and willingness to take on new responsibilities.</a:t>
            </a:r>
            <a:endParaRPr sz="3200" lang="en-PH">
              <a:latin typeface="Arial"/>
              <a:cs typeface="Arial"/>
            </a:endParaRPr>
          </a:p>
          <a:p>
            <a:pPr algn="l">
              <a:lnSpc>
                <a:spcPct val="100000"/>
              </a:lnSpc>
            </a:pPr>
            <a:r>
              <a:rPr sz="3200" lang="en-US">
                <a:latin typeface="Arial"/>
                <a:cs typeface="Arial"/>
              </a:rPr>
              <a:t>Promotions are typically considered during performance reviews, where employees who have consistently exceeded expectations and demonstrated leadership potential are identified.</a:t>
            </a:r>
            <a:endParaRPr sz="3200" lang="en-PH">
              <a:latin typeface="Arial"/>
              <a:cs typeface="Arial"/>
            </a:endParaRPr>
          </a:p>
          <a:p>
            <a:pPr algn="l">
              <a:lnSpc>
                <a:spcPct val="100000"/>
              </a:lnSpc>
            </a:pPr>
            <a:r>
              <a:rPr sz="3200" lang="en-US">
                <a:latin typeface="Arial"/>
                <a:cs typeface="Arial"/>
              </a:rPr>
              <a:t>The decision is usually made by HR managers, direct supervisors, or leadership/executives to ensure impartiality.</a:t>
            </a:r>
            <a:endParaRPr sz="3200" lang="en-PH">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01" name=""/>
        <p:cNvGrpSpPr/>
        <p:nvPr/>
      </p:nvGrpSpPr>
      <p:grpSpPr>
        <a:xfrm>
          <a:off x="0" y="0"/>
          <a:ext cx="0" cy="0"/>
          <a:chOff x="0" y="0"/>
          <a:chExt cx="0" cy="0"/>
        </a:xfrm>
      </p:grpSpPr>
      <p:sp>
        <p:nvSpPr>
          <p:cNvPr id="1048612" name=""/>
          <p:cNvSpPr>
            <a:spLocks noGrp="1"/>
          </p:cNvSpPr>
          <p:nvPr>
            <p:ph type="title"/>
          </p:nvPr>
        </p:nvSpPr>
        <p:spPr>
          <a:xfrm>
            <a:off x="838200" y="0"/>
            <a:ext cx="10515600" cy="1325563"/>
          </a:xfrm>
        </p:spPr>
        <p:txBody>
          <a:bodyPr>
            <a:normAutofit/>
          </a:bodyPr>
          <a:p>
            <a:r>
              <a:rPr lang="en-US">
                <a:latin typeface="Abril Fatface"/>
              </a:rPr>
              <a:t>A. Business Name: Giggle Grounds</a:t>
            </a:r>
            <a:endParaRPr lang="en-PH">
              <a:latin typeface="Abril Fatface"/>
            </a:endParaRPr>
          </a:p>
        </p:txBody>
      </p:sp>
      <p:sp>
        <p:nvSpPr>
          <p:cNvPr id="1048613" name=""/>
          <p:cNvSpPr>
            <a:spLocks noGrp="1"/>
          </p:cNvSpPr>
          <p:nvPr>
            <p:ph idx="1"/>
          </p:nvPr>
        </p:nvSpPr>
        <p:spPr>
          <a:xfrm>
            <a:off x="838200" y="1253330"/>
            <a:ext cx="10515600" cy="4351338"/>
          </a:xfrm>
        </p:spPr>
        <p:txBody>
          <a:bodyPr anchor="t">
            <a:noAutofit/>
          </a:bodyPr>
          <a:p>
            <a:pPr algn="l" indent="0" marL="0">
              <a:lnSpc>
                <a:spcPct val="100000"/>
              </a:lnSpc>
              <a:buNone/>
            </a:pPr>
            <a:r>
              <a:rPr sz="3200" lang="en-US">
                <a:latin typeface="Arial"/>
                <a:cs typeface="Arial"/>
              </a:rPr>
              <a:t>Giggle Grounds is a comedy bar and restaurant located in Pasay City. We</a:t>
            </a:r>
            <a:r>
              <a:rPr sz="3200" lang="en-US">
                <a:latin typeface="Arial"/>
                <a:cs typeface="Arial"/>
              </a:rPr>
              <a:t> </a:t>
            </a:r>
            <a:r>
              <a:rPr sz="3200" lang="en-US">
                <a:latin typeface="Arial"/>
                <a:cs typeface="Arial"/>
              </a:rPr>
              <a:t>specialize in providing funny entertainment and delicious food and drinks. By</a:t>
            </a:r>
            <a:r>
              <a:rPr sz="3200" lang="en-US">
                <a:latin typeface="Arial"/>
                <a:cs typeface="Arial"/>
              </a:rPr>
              <a:t> </a:t>
            </a:r>
            <a:r>
              <a:rPr sz="3200" lang="en-US">
                <a:latin typeface="Arial"/>
                <a:cs typeface="Arial"/>
              </a:rPr>
              <a:t>providing funny entertainment through our diverse comedians and delectable</a:t>
            </a:r>
            <a:r>
              <a:rPr sz="3200" lang="en-US">
                <a:latin typeface="Arial"/>
                <a:cs typeface="Arial"/>
              </a:rPr>
              <a:t> </a:t>
            </a:r>
            <a:r>
              <a:rPr sz="3200" lang="en-US">
                <a:latin typeface="Arial"/>
                <a:cs typeface="Arial"/>
              </a:rPr>
              <a:t>food and drinks curated by our chefs to our customers, we can create a warm,</a:t>
            </a:r>
            <a:r>
              <a:rPr sz="3200" lang="en-US">
                <a:latin typeface="Arial"/>
                <a:cs typeface="Arial"/>
              </a:rPr>
              <a:t> </a:t>
            </a:r>
            <a:r>
              <a:rPr sz="3200" lang="en-US">
                <a:latin typeface="Arial"/>
                <a:cs typeface="Arial"/>
              </a:rPr>
              <a:t>inviting, and hospitable atmosphere.</a:t>
            </a:r>
            <a:r>
              <a:rPr sz="3200" lang="en-US">
                <a:latin typeface="Arial"/>
                <a:cs typeface="Arial"/>
              </a:rPr>
              <a:t> </a:t>
            </a:r>
            <a:r>
              <a:rPr sz="3200" lang="en-US">
                <a:latin typeface="Arial"/>
                <a:cs typeface="Arial"/>
              </a:rPr>
              <a:t>Giggle Grounds's slogan is "Laughs Served Daily” that reflects the</a:t>
            </a:r>
            <a:r>
              <a:rPr sz="3200" lang="en-US">
                <a:latin typeface="Arial"/>
                <a:cs typeface="Arial"/>
              </a:rPr>
              <a:t> </a:t>
            </a:r>
            <a:r>
              <a:rPr sz="3200" lang="en-US">
                <a:latin typeface="Arial"/>
                <a:cs typeface="Arial"/>
              </a:rPr>
              <a:t>company's focus on providing laughter and exquisite cuisine to our customers.</a:t>
            </a:r>
            <a:endParaRPr sz="3200" lang="en-PH">
              <a:latin typeface="Arial"/>
              <a:cs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40" name=""/>
        <p:cNvGrpSpPr/>
        <p:nvPr/>
      </p:nvGrpSpPr>
      <p:grpSpPr>
        <a:xfrm>
          <a:off x="0" y="0"/>
          <a:ext cx="0" cy="0"/>
          <a:chOff x="0" y="0"/>
          <a:chExt cx="0" cy="0"/>
        </a:xfrm>
      </p:grpSpPr>
      <p:sp>
        <p:nvSpPr>
          <p:cNvPr id="1048693" name=""/>
          <p:cNvSpPr>
            <a:spLocks noGrp="1"/>
          </p:cNvSpPr>
          <p:nvPr>
            <p:ph type="title"/>
          </p:nvPr>
        </p:nvSpPr>
        <p:spPr>
          <a:xfrm>
            <a:off x="838200" y="0"/>
            <a:ext cx="10515600" cy="1325563"/>
          </a:xfrm>
        </p:spPr>
        <p:txBody>
          <a:bodyPr>
            <a:normAutofit/>
          </a:bodyPr>
          <a:p>
            <a:r>
              <a:rPr sz="4400" lang="en-US">
                <a:latin typeface="Abril Fatface"/>
              </a:rPr>
              <a:t>1. Criteria for Promotion Decisions</a:t>
            </a:r>
            <a:endParaRPr lang="en-PH">
              <a:latin typeface="Abril Fatface"/>
            </a:endParaRPr>
          </a:p>
        </p:txBody>
      </p:sp>
      <p:sp>
        <p:nvSpPr>
          <p:cNvPr id="1048694" name=""/>
          <p:cNvSpPr>
            <a:spLocks noGrp="1"/>
          </p:cNvSpPr>
          <p:nvPr>
            <p:ph idx="1"/>
          </p:nvPr>
        </p:nvSpPr>
        <p:spPr>
          <a:xfrm>
            <a:off x="838200" y="1253330"/>
            <a:ext cx="10515600" cy="4351338"/>
          </a:xfrm>
        </p:spPr>
        <p:txBody>
          <a:bodyPr anchor="t">
            <a:noAutofit/>
          </a:bodyPr>
          <a:p>
            <a:pPr algn="l" indent="0" marL="0">
              <a:lnSpc>
                <a:spcPct val="100000"/>
              </a:lnSpc>
              <a:buNone/>
            </a:pPr>
            <a:r>
              <a:rPr b="1" sz="2400" lang="en-US">
                <a:latin typeface="Arial"/>
                <a:cs typeface="Arial"/>
              </a:rPr>
              <a:t>Promotion Process:</a:t>
            </a:r>
            <a:endParaRPr b="1" sz="2400" lang="en-PH">
              <a:latin typeface="Arial"/>
              <a:cs typeface="Arial"/>
            </a:endParaRPr>
          </a:p>
          <a:p>
            <a:pPr algn="l" indent="-457200" marL="457200">
              <a:lnSpc>
                <a:spcPct val="100000"/>
              </a:lnSpc>
              <a:buFont typeface="+mj-lt"/>
              <a:buAutoNum type="arabicPeriod" startAt="1"/>
            </a:pPr>
            <a:r>
              <a:rPr b="1" sz="2400" lang="en-US">
                <a:latin typeface="Arial"/>
                <a:cs typeface="Arial"/>
              </a:rPr>
              <a:t>Performance Reviews</a:t>
            </a:r>
            <a:r>
              <a:rPr sz="2400" lang="en-US">
                <a:latin typeface="Arial"/>
                <a:cs typeface="Arial"/>
              </a:rPr>
              <a:t>: Regular performance evaluations help identify employees who have consistently exceeded expectations and shown leadership potential.</a:t>
            </a:r>
            <a:endParaRPr sz="2400" lang="en-PH">
              <a:latin typeface="Arial"/>
              <a:cs typeface="Arial"/>
            </a:endParaRPr>
          </a:p>
          <a:p>
            <a:pPr algn="l" indent="-457200" marL="457200">
              <a:lnSpc>
                <a:spcPct val="100000"/>
              </a:lnSpc>
              <a:buFont typeface="+mj-lt"/>
              <a:buAutoNum type="arabicPeriod" startAt="1"/>
            </a:pPr>
            <a:r>
              <a:rPr b="1" sz="2400" lang="en-US">
                <a:latin typeface="Arial"/>
                <a:cs typeface="Arial"/>
              </a:rPr>
              <a:t>Criteria for Promotion</a:t>
            </a:r>
            <a:r>
              <a:rPr sz="2400" lang="en-US">
                <a:latin typeface="Arial"/>
                <a:cs typeface="Arial"/>
              </a:rPr>
              <a:t>: Clear, measurable criteria such as performance, tenure, skillset, and willingness to take on new responsibilities are essential.</a:t>
            </a:r>
            <a:endParaRPr sz="2400" lang="en-PH">
              <a:latin typeface="Arial"/>
              <a:cs typeface="Arial"/>
            </a:endParaRPr>
          </a:p>
          <a:p>
            <a:pPr algn="l" indent="-457200" marL="457200">
              <a:lnSpc>
                <a:spcPct val="100000"/>
              </a:lnSpc>
              <a:buFont typeface="+mj-lt"/>
              <a:buAutoNum type="arabicPeriod" startAt="1"/>
            </a:pPr>
            <a:r>
              <a:rPr b="1" sz="2400" lang="en-US">
                <a:latin typeface="Arial"/>
                <a:cs typeface="Arial"/>
              </a:rPr>
              <a:t>Decision Makers</a:t>
            </a:r>
            <a:r>
              <a:rPr sz="2400" lang="en-US">
                <a:latin typeface="Arial"/>
                <a:cs typeface="Arial"/>
              </a:rPr>
              <a:t>: Promotions are typically decided by HR managers, direct supervisors, or leadership/executives to ensure impartiality.</a:t>
            </a:r>
            <a:endParaRPr sz="2400" lang="en-PH">
              <a:latin typeface="Arial"/>
              <a:cs typeface="Arial"/>
            </a:endParaRPr>
          </a:p>
          <a:p>
            <a:pPr algn="l" indent="-457200" marL="457200">
              <a:lnSpc>
                <a:spcPct val="100000"/>
              </a:lnSpc>
              <a:buFont typeface="+mj-lt"/>
              <a:buAutoNum type="arabicPeriod" startAt="1"/>
            </a:pPr>
            <a:r>
              <a:rPr b="1" sz="2400" lang="en-US">
                <a:latin typeface="Arial"/>
                <a:cs typeface="Arial"/>
              </a:rPr>
              <a:t>Communication</a:t>
            </a:r>
            <a:r>
              <a:rPr sz="2400" lang="en-US">
                <a:latin typeface="Arial"/>
                <a:cs typeface="Arial"/>
              </a:rPr>
              <a:t>: Transparent communication of promotion policies and timelines helps employees understand the requirements and set realistic expectations.</a:t>
            </a:r>
            <a:endParaRPr sz="2400" lang="en-PH">
              <a:latin typeface="Arial"/>
              <a:cs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41" name=""/>
        <p:cNvGrpSpPr/>
        <p:nvPr/>
      </p:nvGrpSpPr>
      <p:grpSpPr>
        <a:xfrm>
          <a:off x="0" y="0"/>
          <a:ext cx="0" cy="0"/>
          <a:chOff x="0" y="0"/>
          <a:chExt cx="0" cy="0"/>
        </a:xfrm>
      </p:grpSpPr>
      <p:sp>
        <p:nvSpPr>
          <p:cNvPr id="1048695" name=""/>
          <p:cNvSpPr>
            <a:spLocks noGrp="1"/>
          </p:cNvSpPr>
          <p:nvPr>
            <p:ph type="title"/>
          </p:nvPr>
        </p:nvSpPr>
        <p:spPr>
          <a:xfrm>
            <a:off x="838200" y="0"/>
            <a:ext cx="10515600" cy="1325563"/>
          </a:xfrm>
        </p:spPr>
        <p:txBody>
          <a:bodyPr>
            <a:normAutofit/>
          </a:bodyPr>
          <a:p>
            <a:r>
              <a:rPr lang="en-US">
                <a:latin typeface="Abril Fatface"/>
              </a:rPr>
              <a:t>2. Transfers</a:t>
            </a:r>
            <a:endParaRPr lang="en-PH">
              <a:latin typeface="Abril Fatface"/>
            </a:endParaRPr>
          </a:p>
        </p:txBody>
      </p:sp>
      <p:sp>
        <p:nvSpPr>
          <p:cNvPr id="1048696" name=""/>
          <p:cNvSpPr>
            <a:spLocks noGrp="1"/>
          </p:cNvSpPr>
          <p:nvPr>
            <p:ph idx="1"/>
          </p:nvPr>
        </p:nvSpPr>
        <p:spPr>
          <a:xfrm>
            <a:off x="838200" y="1253330"/>
            <a:ext cx="10515600" cy="4351338"/>
          </a:xfrm>
        </p:spPr>
        <p:txBody>
          <a:bodyPr anchor="t">
            <a:noAutofit/>
          </a:bodyPr>
          <a:p>
            <a:pPr algn="l" indent="0" marL="0">
              <a:lnSpc>
                <a:spcPct val="100000"/>
              </a:lnSpc>
              <a:buNone/>
            </a:pPr>
            <a:r>
              <a:rPr sz="2800" lang="en-US">
                <a:latin typeface="Arial"/>
                <a:cs typeface="Arial"/>
              </a:rPr>
              <a:t>Employees may be transferred to other departments or locations within the organization to meet operational needs, such as organizational restructuring or filling essential positions.</a:t>
            </a:r>
            <a:endParaRPr sz="2800" lang="en-PH">
              <a:latin typeface="Arial"/>
              <a:cs typeface="Arial"/>
            </a:endParaRPr>
          </a:p>
          <a:p>
            <a:pPr algn="l">
              <a:lnSpc>
                <a:spcPct val="100000"/>
              </a:lnSpc>
            </a:pPr>
            <a:r>
              <a:rPr sz="2800" lang="en-US">
                <a:latin typeface="Arial"/>
                <a:cs typeface="Arial"/>
              </a:rPr>
              <a:t>The transfer process involves a review of the employee's skills and experience to ensure they are a good fit for the new role.</a:t>
            </a:r>
            <a:endParaRPr sz="2800" lang="en-PH">
              <a:latin typeface="Arial"/>
              <a:cs typeface="Arial"/>
            </a:endParaRPr>
          </a:p>
          <a:p>
            <a:pPr algn="l">
              <a:lnSpc>
                <a:spcPct val="100000"/>
              </a:lnSpc>
            </a:pPr>
            <a:r>
              <a:rPr sz="2800" lang="en-US">
                <a:latin typeface="Arial"/>
                <a:cs typeface="Arial"/>
              </a:rPr>
              <a:t>Employees must also consent to the transfer, and the process should be clearly communicated to avoid misunderstandings.</a:t>
            </a:r>
            <a:endParaRPr sz="2800" lang="en-PH">
              <a:latin typeface="Arial"/>
              <a:cs typeface="Arial"/>
            </a:endParaRPr>
          </a:p>
          <a:p>
            <a:pPr algn="l">
              <a:lnSpc>
                <a:spcPct val="100000"/>
              </a:lnSpc>
            </a:pPr>
            <a:r>
              <a:rPr sz="2800" lang="en-US">
                <a:latin typeface="Arial"/>
                <a:cs typeface="Arial"/>
              </a:rPr>
              <a:t>Transfers are managed by HR and departmental managers to ensure a smooth transition.</a:t>
            </a:r>
            <a:endParaRPr sz="2800" lang="en-PH">
              <a:latin typeface="Arial"/>
              <a:cs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42" name=""/>
        <p:cNvGrpSpPr/>
        <p:nvPr/>
      </p:nvGrpSpPr>
      <p:grpSpPr>
        <a:xfrm>
          <a:off x="0" y="0"/>
          <a:ext cx="0" cy="0"/>
          <a:chOff x="0" y="0"/>
          <a:chExt cx="0" cy="0"/>
        </a:xfrm>
      </p:grpSpPr>
      <p:sp>
        <p:nvSpPr>
          <p:cNvPr id="1048697" name=""/>
          <p:cNvSpPr>
            <a:spLocks noGrp="1"/>
          </p:cNvSpPr>
          <p:nvPr>
            <p:ph type="title"/>
          </p:nvPr>
        </p:nvSpPr>
        <p:spPr>
          <a:xfrm>
            <a:off x="838200" y="0"/>
            <a:ext cx="10515600" cy="1325563"/>
          </a:xfrm>
        </p:spPr>
        <p:txBody>
          <a:bodyPr>
            <a:normAutofit/>
          </a:bodyPr>
          <a:p>
            <a:r>
              <a:rPr lang="en-US">
                <a:latin typeface="Abril Fatface"/>
              </a:rPr>
              <a:t>2</a:t>
            </a:r>
            <a:r>
              <a:rPr lang="en-US">
                <a:latin typeface="Abril Fatface"/>
              </a:rPr>
              <a:t>.</a:t>
            </a:r>
            <a:r>
              <a:rPr lang="en-US">
                <a:latin typeface="Abril Fatface"/>
              </a:rPr>
              <a:t> </a:t>
            </a:r>
            <a:r>
              <a:rPr lang="en-US">
                <a:latin typeface="Abril Fatface"/>
              </a:rPr>
              <a:t>T</a:t>
            </a:r>
            <a:r>
              <a:rPr lang="en-US">
                <a:latin typeface="Abril Fatface"/>
              </a:rPr>
              <a:t>r</a:t>
            </a:r>
            <a:r>
              <a:rPr lang="en-US">
                <a:latin typeface="Abril Fatface"/>
              </a:rPr>
              <a:t>a</a:t>
            </a:r>
            <a:r>
              <a:rPr lang="en-US">
                <a:latin typeface="Abril Fatface"/>
              </a:rPr>
              <a:t>n</a:t>
            </a:r>
            <a:r>
              <a:rPr lang="en-US">
                <a:latin typeface="Abril Fatface"/>
              </a:rPr>
              <a:t>s</a:t>
            </a:r>
            <a:r>
              <a:rPr lang="en-US">
                <a:latin typeface="Abril Fatface"/>
              </a:rPr>
              <a:t>f</a:t>
            </a:r>
            <a:r>
              <a:rPr lang="en-US">
                <a:latin typeface="Abril Fatface"/>
              </a:rPr>
              <a:t>e</a:t>
            </a:r>
            <a:r>
              <a:rPr lang="en-US">
                <a:latin typeface="Abril Fatface"/>
              </a:rPr>
              <a:t>r</a:t>
            </a:r>
            <a:r>
              <a:rPr lang="en-US">
                <a:latin typeface="Abril Fatface"/>
              </a:rPr>
              <a:t>s</a:t>
            </a:r>
            <a:endParaRPr lang="en-PH">
              <a:latin typeface="Abril Fatface"/>
            </a:endParaRPr>
          </a:p>
        </p:txBody>
      </p:sp>
      <p:sp>
        <p:nvSpPr>
          <p:cNvPr id="1048698" name=""/>
          <p:cNvSpPr>
            <a:spLocks noGrp="1"/>
          </p:cNvSpPr>
          <p:nvPr>
            <p:ph idx="1"/>
          </p:nvPr>
        </p:nvSpPr>
        <p:spPr>
          <a:xfrm>
            <a:off x="838200" y="1253330"/>
            <a:ext cx="10515600" cy="4351338"/>
          </a:xfrm>
        </p:spPr>
        <p:txBody>
          <a:bodyPr anchor="t">
            <a:noAutofit/>
          </a:bodyPr>
          <a:p>
            <a:pPr algn="l" indent="0" marL="0">
              <a:lnSpc>
                <a:spcPct val="100000"/>
              </a:lnSpc>
              <a:buNone/>
            </a:pPr>
            <a:r>
              <a:rPr b="1" sz="2800" lang="en-US">
                <a:latin typeface="Arial"/>
                <a:cs typeface="Arial"/>
              </a:rPr>
              <a:t>Transfer Process:</a:t>
            </a:r>
            <a:endParaRPr b="1" sz="2800" lang="en-PH">
              <a:latin typeface="Arial"/>
              <a:cs typeface="Arial"/>
            </a:endParaRPr>
          </a:p>
          <a:p>
            <a:pPr algn="l" indent="-514350" marL="514350">
              <a:lnSpc>
                <a:spcPct val="100000"/>
              </a:lnSpc>
              <a:buFont typeface="+mj-lt"/>
              <a:buAutoNum type="arabicPeriod" startAt="1"/>
            </a:pPr>
            <a:r>
              <a:rPr b="1" sz="2800" lang="en-US">
                <a:latin typeface="Arial"/>
                <a:cs typeface="Arial"/>
              </a:rPr>
              <a:t>Consent</a:t>
            </a:r>
            <a:r>
              <a:rPr sz="2800" lang="en-US">
                <a:latin typeface="Arial"/>
                <a:cs typeface="Arial"/>
              </a:rPr>
              <a:t>: Employees must consent to transfers; involuntary transfers without agreement are generally considered illegal.</a:t>
            </a:r>
            <a:endParaRPr sz="2800" lang="en-PH">
              <a:latin typeface="Arial"/>
              <a:cs typeface="Arial"/>
            </a:endParaRPr>
          </a:p>
          <a:p>
            <a:pPr algn="l" indent="-514350" marL="514350">
              <a:lnSpc>
                <a:spcPct val="100000"/>
              </a:lnSpc>
              <a:buFont typeface="+mj-lt"/>
              <a:buAutoNum type="arabicPeriod" startAt="1"/>
            </a:pPr>
            <a:r>
              <a:rPr b="1" sz="2800" lang="en-US">
                <a:latin typeface="Arial"/>
                <a:cs typeface="Arial"/>
              </a:rPr>
              <a:t>Business Purpose</a:t>
            </a:r>
            <a:r>
              <a:rPr sz="2800" lang="en-US">
                <a:latin typeface="Arial"/>
                <a:cs typeface="Arial"/>
              </a:rPr>
              <a:t>: Transfers should serve a legitimate business purpose, such as organizational restructuring or filling essential positions.</a:t>
            </a:r>
            <a:endParaRPr sz="2800" lang="en-PH">
              <a:latin typeface="Arial"/>
              <a:cs typeface="Arial"/>
            </a:endParaRPr>
          </a:p>
          <a:p>
            <a:pPr algn="l" indent="-514350" marL="514350">
              <a:lnSpc>
                <a:spcPct val="100000"/>
              </a:lnSpc>
              <a:buFont typeface="+mj-lt"/>
              <a:buAutoNum type="arabicPeriod" startAt="1"/>
            </a:pPr>
            <a:r>
              <a:rPr b="1" sz="2800" lang="en-US">
                <a:latin typeface="Arial"/>
                <a:cs typeface="Arial"/>
              </a:rPr>
              <a:t>Equivalence</a:t>
            </a:r>
            <a:r>
              <a:rPr sz="2800" lang="en-US">
                <a:latin typeface="Arial"/>
                <a:cs typeface="Arial"/>
              </a:rPr>
              <a:t>: Transfers should be to positions of equivalent rank, level, or salary without a break in service.</a:t>
            </a:r>
            <a:endParaRPr sz="2800" lang="en-PH">
              <a:latin typeface="Arial"/>
              <a:cs typeface="Arial"/>
            </a:endParaRPr>
          </a:p>
          <a:p>
            <a:pPr algn="l" indent="-514350" marL="514350">
              <a:lnSpc>
                <a:spcPct val="100000"/>
              </a:lnSpc>
              <a:buFont typeface="+mj-lt"/>
              <a:buAutoNum type="arabicPeriod" startAt="1"/>
            </a:pPr>
            <a:r>
              <a:rPr b="1" sz="2800" lang="en-US">
                <a:latin typeface="Arial"/>
                <a:cs typeface="Arial"/>
              </a:rPr>
              <a:t>Communication</a:t>
            </a:r>
            <a:r>
              <a:rPr sz="2800" lang="en-US">
                <a:latin typeface="Arial"/>
                <a:cs typeface="Arial"/>
              </a:rPr>
              <a:t>: Clear communication about the reasons for the transfer, benefits, and impact on career paths is crucial.</a:t>
            </a:r>
            <a:endParaRPr sz="2800" lang="en-PH">
              <a:latin typeface="Arial"/>
              <a:cs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43" name=""/>
        <p:cNvGrpSpPr/>
        <p:nvPr/>
      </p:nvGrpSpPr>
      <p:grpSpPr>
        <a:xfrm>
          <a:off x="0" y="0"/>
          <a:ext cx="0" cy="0"/>
          <a:chOff x="0" y="0"/>
          <a:chExt cx="0" cy="0"/>
        </a:xfrm>
      </p:grpSpPr>
      <p:sp>
        <p:nvSpPr>
          <p:cNvPr id="1048699" name=""/>
          <p:cNvSpPr>
            <a:spLocks noGrp="1"/>
          </p:cNvSpPr>
          <p:nvPr>
            <p:ph type="title"/>
          </p:nvPr>
        </p:nvSpPr>
        <p:spPr>
          <a:xfrm>
            <a:off x="838200" y="0"/>
            <a:ext cx="10515600" cy="1325563"/>
          </a:xfrm>
        </p:spPr>
        <p:txBody>
          <a:bodyPr>
            <a:normAutofit/>
          </a:bodyPr>
          <a:p>
            <a:r>
              <a:rPr lang="en-US">
                <a:latin typeface="Abril Fatface"/>
              </a:rPr>
              <a:t>3. Separations</a:t>
            </a:r>
            <a:endParaRPr lang="en-PH">
              <a:latin typeface="Abril Fatface"/>
            </a:endParaRPr>
          </a:p>
        </p:txBody>
      </p:sp>
      <p:sp>
        <p:nvSpPr>
          <p:cNvPr id="1048700" name=""/>
          <p:cNvSpPr>
            <a:spLocks noGrp="1"/>
          </p:cNvSpPr>
          <p:nvPr>
            <p:ph idx="1"/>
          </p:nvPr>
        </p:nvSpPr>
        <p:spPr>
          <a:xfrm>
            <a:off x="838200" y="1253330"/>
            <a:ext cx="10515600" cy="4351338"/>
          </a:xfrm>
        </p:spPr>
        <p:txBody>
          <a:bodyPr anchor="t">
            <a:noAutofit/>
          </a:bodyPr>
          <a:p>
            <a:pPr algn="l" indent="0" marL="0">
              <a:lnSpc>
                <a:spcPct val="100000"/>
              </a:lnSpc>
              <a:buNone/>
            </a:pPr>
            <a:r>
              <a:rPr sz="3200" lang="en-US">
                <a:latin typeface="Arial"/>
                <a:cs typeface="Arial"/>
              </a:rPr>
              <a:t>These guidelines outline the procedures for handling employee separations, including resignations, retirements, and terminations. The goal is to ensure a fair and transparent process for all parties involved.</a:t>
            </a:r>
            <a:endParaRPr sz="3200" lang="en-PH">
              <a:latin typeface="Arial"/>
              <a:cs typeface="Arial"/>
            </a:endParaRPr>
          </a:p>
          <a:p>
            <a:pPr algn="l" indent="0" marL="0">
              <a:lnSpc>
                <a:spcPct val="100000"/>
              </a:lnSpc>
              <a:buNone/>
            </a:pPr>
            <a:endParaRPr sz="3200" lang="en-PH">
              <a:latin typeface="Arial"/>
              <a:cs typeface="Arial"/>
            </a:endParaRPr>
          </a:p>
          <a:p>
            <a:pPr algn="l" indent="0" marL="0">
              <a:lnSpc>
                <a:spcPct val="100000"/>
              </a:lnSpc>
              <a:buNone/>
            </a:pPr>
            <a:r>
              <a:rPr sz="3200" lang="en-US">
                <a:latin typeface="Arial"/>
                <a:cs typeface="Arial"/>
              </a:rPr>
              <a:t>a</a:t>
            </a:r>
            <a:r>
              <a:rPr sz="3200" lang="en-US">
                <a:latin typeface="Arial"/>
                <a:cs typeface="Arial"/>
              </a:rPr>
              <a:t>. Voluntary Separations</a:t>
            </a:r>
            <a:endParaRPr sz="3200" lang="en-PH">
              <a:latin typeface="Arial"/>
              <a:cs typeface="Arial"/>
            </a:endParaRPr>
          </a:p>
          <a:p>
            <a:pPr algn="l" indent="0" marL="0">
              <a:lnSpc>
                <a:spcPct val="100000"/>
              </a:lnSpc>
              <a:buNone/>
            </a:pPr>
            <a:r>
              <a:rPr sz="3200" lang="en-US">
                <a:latin typeface="Arial"/>
                <a:cs typeface="Arial"/>
              </a:rPr>
              <a:t> </a:t>
            </a:r>
            <a:r>
              <a:rPr sz="3200" lang="en-US">
                <a:latin typeface="Arial"/>
                <a:cs typeface="Arial"/>
              </a:rPr>
              <a:t> </a:t>
            </a:r>
            <a:r>
              <a:rPr sz="3200" lang="en-US">
                <a:latin typeface="Arial"/>
                <a:cs typeface="Arial"/>
              </a:rPr>
              <a:t> </a:t>
            </a:r>
            <a:r>
              <a:rPr sz="3200" lang="en-US">
                <a:latin typeface="Arial"/>
                <a:cs typeface="Arial"/>
              </a:rPr>
              <a:t>(</a:t>
            </a:r>
            <a:r>
              <a:rPr sz="3200" lang="en-US">
                <a:latin typeface="Arial"/>
                <a:cs typeface="Arial"/>
              </a:rPr>
              <a:t>1</a:t>
            </a:r>
            <a:r>
              <a:rPr sz="3200" lang="en-US">
                <a:latin typeface="Arial"/>
                <a:cs typeface="Arial"/>
              </a:rPr>
              <a:t>)</a:t>
            </a:r>
            <a:r>
              <a:rPr sz="3200" lang="en-US">
                <a:latin typeface="Arial"/>
                <a:cs typeface="Arial"/>
              </a:rPr>
              <a:t> </a:t>
            </a:r>
            <a:r>
              <a:rPr sz="3200" lang="en-US">
                <a:latin typeface="Arial"/>
                <a:cs typeface="Arial"/>
              </a:rPr>
              <a:t>R</a:t>
            </a:r>
            <a:r>
              <a:rPr sz="3200" lang="en-US">
                <a:latin typeface="Arial"/>
                <a:cs typeface="Arial"/>
              </a:rPr>
              <a:t>e</a:t>
            </a:r>
            <a:r>
              <a:rPr sz="3200" lang="en-US">
                <a:latin typeface="Arial"/>
                <a:cs typeface="Arial"/>
              </a:rPr>
              <a:t>signations</a:t>
            </a:r>
            <a:endParaRPr sz="3200" lang="en-PH">
              <a:latin typeface="Arial"/>
              <a:cs typeface="Arial"/>
            </a:endParaRPr>
          </a:p>
          <a:p>
            <a:pPr algn="l" indent="0" marL="0">
              <a:lnSpc>
                <a:spcPct val="100000"/>
              </a:lnSpc>
              <a:buNone/>
            </a:pPr>
            <a:r>
              <a:rPr sz="3200" lang="en-US">
                <a:latin typeface="Arial"/>
                <a:cs typeface="Arial"/>
              </a:rPr>
              <a:t>b</a:t>
            </a:r>
            <a:r>
              <a:rPr sz="3200" lang="en-US">
                <a:latin typeface="Arial"/>
                <a:cs typeface="Arial"/>
              </a:rPr>
              <a:t>. Involuntary Separations</a:t>
            </a:r>
            <a:endParaRPr sz="3200" lang="en-PH">
              <a:latin typeface="Arial"/>
              <a:cs typeface="Arial"/>
            </a:endParaRPr>
          </a:p>
          <a:p>
            <a:pPr algn="l" indent="0" marL="0">
              <a:lnSpc>
                <a:spcPct val="100000"/>
              </a:lnSpc>
              <a:buNone/>
            </a:pPr>
            <a:r>
              <a:rPr sz="3200" lang="en-US">
                <a:latin typeface="Arial"/>
                <a:cs typeface="Arial"/>
              </a:rPr>
              <a:t> </a:t>
            </a:r>
            <a:r>
              <a:rPr sz="3200" lang="en-US">
                <a:latin typeface="Arial"/>
                <a:cs typeface="Arial"/>
              </a:rPr>
              <a:t> </a:t>
            </a:r>
            <a:r>
              <a:rPr sz="3200" lang="en-US">
                <a:latin typeface="Arial"/>
                <a:cs typeface="Arial"/>
              </a:rPr>
              <a:t> </a:t>
            </a:r>
            <a:r>
              <a:rPr sz="3200" lang="en-US">
                <a:latin typeface="Arial"/>
                <a:cs typeface="Arial"/>
              </a:rPr>
              <a:t>(</a:t>
            </a:r>
            <a:r>
              <a:rPr sz="3200" lang="en-US">
                <a:latin typeface="Arial"/>
                <a:cs typeface="Arial"/>
              </a:rPr>
              <a:t>1</a:t>
            </a:r>
            <a:r>
              <a:rPr sz="3200" lang="en-US">
                <a:latin typeface="Arial"/>
                <a:cs typeface="Arial"/>
              </a:rPr>
              <a:t>)</a:t>
            </a:r>
            <a:r>
              <a:rPr sz="3200" lang="en-US">
                <a:latin typeface="Arial"/>
                <a:cs typeface="Arial"/>
              </a:rPr>
              <a:t> Performance-Based Termination</a:t>
            </a:r>
            <a:endParaRPr sz="3200" lang="en-PH">
              <a:latin typeface="Arial"/>
              <a:cs typeface="Arial"/>
            </a:endParaRPr>
          </a:p>
          <a:p>
            <a:pPr algn="l" indent="0" marL="0">
              <a:lnSpc>
                <a:spcPct val="100000"/>
              </a:lnSpc>
              <a:buNone/>
            </a:pPr>
            <a:r>
              <a:rPr sz="3200" lang="en-US">
                <a:latin typeface="Arial"/>
                <a:cs typeface="Arial"/>
              </a:rPr>
              <a:t> </a:t>
            </a:r>
            <a:r>
              <a:rPr sz="3200" lang="en-US">
                <a:latin typeface="Arial"/>
                <a:cs typeface="Arial"/>
              </a:rPr>
              <a:t> </a:t>
            </a:r>
            <a:r>
              <a:rPr sz="3200" lang="en-US">
                <a:latin typeface="Arial"/>
                <a:cs typeface="Arial"/>
              </a:rPr>
              <a:t> </a:t>
            </a:r>
            <a:r>
              <a:rPr sz="3200" lang="en-US">
                <a:latin typeface="Arial"/>
                <a:cs typeface="Arial"/>
              </a:rPr>
              <a:t>(</a:t>
            </a:r>
            <a:r>
              <a:rPr sz="3200" lang="en-US">
                <a:latin typeface="Arial"/>
                <a:cs typeface="Arial"/>
              </a:rPr>
              <a:t>2</a:t>
            </a:r>
            <a:r>
              <a:rPr sz="3200" lang="en-US">
                <a:latin typeface="Arial"/>
                <a:cs typeface="Arial"/>
              </a:rPr>
              <a:t>)</a:t>
            </a:r>
            <a:r>
              <a:rPr sz="3200" lang="en-US">
                <a:latin typeface="Arial"/>
                <a:cs typeface="Arial"/>
              </a:rPr>
              <a:t> Terminations for Cause</a:t>
            </a:r>
            <a:endParaRPr sz="3200" lang="en-PH">
              <a:latin typeface="Arial"/>
              <a:cs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44" name=""/>
        <p:cNvGrpSpPr/>
        <p:nvPr/>
      </p:nvGrpSpPr>
      <p:grpSpPr>
        <a:xfrm>
          <a:off x="0" y="0"/>
          <a:ext cx="0" cy="0"/>
          <a:chOff x="0" y="0"/>
          <a:chExt cx="0" cy="0"/>
        </a:xfrm>
      </p:grpSpPr>
      <p:sp>
        <p:nvSpPr>
          <p:cNvPr id="1048701" name=""/>
          <p:cNvSpPr>
            <a:spLocks noGrp="1"/>
          </p:cNvSpPr>
          <p:nvPr>
            <p:ph type="title"/>
          </p:nvPr>
        </p:nvSpPr>
        <p:spPr>
          <a:xfrm>
            <a:off x="838200" y="0"/>
            <a:ext cx="10515600" cy="1325563"/>
          </a:xfrm>
        </p:spPr>
        <p:txBody>
          <a:bodyPr>
            <a:normAutofit/>
          </a:bodyPr>
          <a:p>
            <a:r>
              <a:rPr lang="en-US">
                <a:latin typeface="Abril Fatface"/>
              </a:rPr>
              <a:t>3. Separations</a:t>
            </a:r>
            <a:endParaRPr lang="en-PH">
              <a:latin typeface="Abril Fatface"/>
            </a:endParaRPr>
          </a:p>
        </p:txBody>
      </p:sp>
      <p:sp>
        <p:nvSpPr>
          <p:cNvPr id="1048702" name=""/>
          <p:cNvSpPr>
            <a:spLocks noGrp="1"/>
          </p:cNvSpPr>
          <p:nvPr>
            <p:ph idx="1"/>
          </p:nvPr>
        </p:nvSpPr>
        <p:spPr>
          <a:xfrm>
            <a:off x="838200" y="1253330"/>
            <a:ext cx="10515600" cy="4351338"/>
          </a:xfrm>
        </p:spPr>
        <p:txBody>
          <a:bodyPr anchor="t">
            <a:noAutofit/>
          </a:bodyPr>
          <a:p>
            <a:pPr algn="l" indent="0" marL="0">
              <a:lnSpc>
                <a:spcPct val="100000"/>
              </a:lnSpc>
              <a:buNone/>
            </a:pPr>
            <a:r>
              <a:rPr b="1" sz="3600" lang="en-US">
                <a:latin typeface="Adobe Clean"/>
                <a:cs typeface="Arial"/>
              </a:rPr>
              <a:t>a</a:t>
            </a:r>
            <a:r>
              <a:rPr b="1" sz="3600" lang="en-US">
                <a:latin typeface="Adobe Clean"/>
                <a:cs typeface="Arial"/>
              </a:rPr>
              <a:t>. Voluntary Separations</a:t>
            </a:r>
            <a:endParaRPr b="1" sz="2800" lang="en-PH">
              <a:latin typeface="Adobe Clean"/>
              <a:cs typeface="Arial"/>
            </a:endParaRPr>
          </a:p>
          <a:p>
            <a:pPr algn="l" indent="0" marL="0">
              <a:lnSpc>
                <a:spcPct val="100000"/>
              </a:lnSpc>
              <a:buNone/>
            </a:pPr>
            <a:r>
              <a:rPr b="1" sz="3200" lang="en-US">
                <a:latin typeface="Congenial"/>
                <a:cs typeface="Arial"/>
              </a:rPr>
              <a:t>(</a:t>
            </a:r>
            <a:r>
              <a:rPr b="1" sz="3200" lang="en-US">
                <a:latin typeface="Congenial"/>
                <a:cs typeface="Arial"/>
              </a:rPr>
              <a:t>1</a:t>
            </a:r>
            <a:r>
              <a:rPr b="1" sz="3200" lang="en-US">
                <a:latin typeface="Congenial"/>
                <a:cs typeface="Arial"/>
              </a:rPr>
              <a:t>)</a:t>
            </a:r>
            <a:r>
              <a:rPr b="1" sz="3200" lang="en-US">
                <a:latin typeface="Congenial"/>
                <a:cs typeface="Arial"/>
              </a:rPr>
              <a:t> Resignations</a:t>
            </a:r>
            <a:endParaRPr b="1" sz="2800" lang="en-PH">
              <a:latin typeface="Congenial"/>
              <a:cs typeface="Arial"/>
            </a:endParaRPr>
          </a:p>
          <a:p>
            <a:pPr algn="l">
              <a:lnSpc>
                <a:spcPct val="100000"/>
              </a:lnSpc>
            </a:pPr>
            <a:r>
              <a:rPr b="1" sz="2800" lang="en-US">
                <a:latin typeface="Arial"/>
                <a:cs typeface="Arial"/>
              </a:rPr>
              <a:t>Notice Period</a:t>
            </a:r>
            <a:r>
              <a:rPr sz="2800" lang="en-US">
                <a:latin typeface="Arial"/>
                <a:cs typeface="Arial"/>
              </a:rPr>
              <a:t>: Employees are required to provide a written notice at least 30 days in advance.</a:t>
            </a:r>
            <a:endParaRPr sz="2800" lang="en-PH">
              <a:latin typeface="Arial"/>
              <a:cs typeface="Arial"/>
            </a:endParaRPr>
          </a:p>
          <a:p>
            <a:pPr algn="l">
              <a:lnSpc>
                <a:spcPct val="100000"/>
              </a:lnSpc>
            </a:pPr>
            <a:r>
              <a:rPr b="1" sz="2800" lang="en-US">
                <a:latin typeface="Arial"/>
                <a:cs typeface="Arial"/>
              </a:rPr>
              <a:t>Exit Interview</a:t>
            </a:r>
            <a:r>
              <a:rPr sz="2800" lang="en-US">
                <a:latin typeface="Arial"/>
                <a:cs typeface="Arial"/>
              </a:rPr>
              <a:t>: An exit interview will be conducted to gather feedback and address any concerns.</a:t>
            </a:r>
            <a:endParaRPr sz="2800" lang="en-PH">
              <a:latin typeface="Arial"/>
              <a:cs typeface="Arial"/>
            </a:endParaRPr>
          </a:p>
          <a:p>
            <a:pPr algn="l">
              <a:lnSpc>
                <a:spcPct val="100000"/>
              </a:lnSpc>
            </a:pPr>
            <a:r>
              <a:rPr b="1" sz="2800" lang="en-US">
                <a:latin typeface="Arial"/>
                <a:cs typeface="Arial"/>
              </a:rPr>
              <a:t>Final Pay</a:t>
            </a:r>
            <a:r>
              <a:rPr sz="2800" lang="en-US">
                <a:latin typeface="Arial"/>
                <a:cs typeface="Arial"/>
              </a:rPr>
              <a:t>: The final paycheck, including any unused leave and benefits, will be processed on the employee's last working day.</a:t>
            </a:r>
            <a:endParaRPr sz="2800" lang="en-PH">
              <a:latin typeface="Arial"/>
              <a:cs typeface="Arial"/>
            </a:endParaRPr>
          </a:p>
          <a:p>
            <a:pPr algn="l">
              <a:lnSpc>
                <a:spcPct val="100000"/>
              </a:lnSpc>
            </a:pPr>
            <a:r>
              <a:rPr b="1" sz="2800" lang="en-US">
                <a:latin typeface="Arial"/>
                <a:cs typeface="Arial"/>
              </a:rPr>
              <a:t>Return of Company Property</a:t>
            </a:r>
            <a:r>
              <a:rPr sz="2800" lang="en-US">
                <a:latin typeface="Arial"/>
                <a:cs typeface="Arial"/>
              </a:rPr>
              <a:t>: All company property (e.g., uniforms, equipment) must be returned before the final paycheck is issued.</a:t>
            </a:r>
            <a:endParaRPr sz="2800" lang="en-PH">
              <a:latin typeface="Arial"/>
              <a:cs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45" name=""/>
        <p:cNvGrpSpPr/>
        <p:nvPr/>
      </p:nvGrpSpPr>
      <p:grpSpPr>
        <a:xfrm>
          <a:off x="0" y="0"/>
          <a:ext cx="0" cy="0"/>
          <a:chOff x="0" y="0"/>
          <a:chExt cx="0" cy="0"/>
        </a:xfrm>
      </p:grpSpPr>
      <p:sp>
        <p:nvSpPr>
          <p:cNvPr id="1048703" name=""/>
          <p:cNvSpPr>
            <a:spLocks noGrp="1"/>
          </p:cNvSpPr>
          <p:nvPr>
            <p:ph type="title"/>
          </p:nvPr>
        </p:nvSpPr>
        <p:spPr>
          <a:xfrm>
            <a:off x="838200" y="0"/>
            <a:ext cx="10515600" cy="1325563"/>
          </a:xfrm>
        </p:spPr>
        <p:txBody>
          <a:bodyPr>
            <a:normAutofit/>
          </a:bodyPr>
          <a:p>
            <a:r>
              <a:rPr lang="en-US">
                <a:latin typeface="Abril Fatface"/>
              </a:rPr>
              <a:t>3. Separations</a:t>
            </a:r>
            <a:endParaRPr lang="en-PH">
              <a:latin typeface="Abril Fatface"/>
            </a:endParaRPr>
          </a:p>
        </p:txBody>
      </p:sp>
      <p:sp>
        <p:nvSpPr>
          <p:cNvPr id="1048704" name=""/>
          <p:cNvSpPr>
            <a:spLocks noGrp="1"/>
          </p:cNvSpPr>
          <p:nvPr>
            <p:ph idx="1"/>
          </p:nvPr>
        </p:nvSpPr>
        <p:spPr>
          <a:xfrm>
            <a:off x="838200" y="1253330"/>
            <a:ext cx="10515600" cy="4351338"/>
          </a:xfrm>
        </p:spPr>
        <p:txBody>
          <a:bodyPr anchor="t">
            <a:noAutofit/>
          </a:bodyPr>
          <a:p>
            <a:pPr algn="l" indent="0" marL="0">
              <a:lnSpc>
                <a:spcPct val="100000"/>
              </a:lnSpc>
              <a:buNone/>
            </a:pPr>
            <a:r>
              <a:rPr b="1" sz="3600" lang="en-US">
                <a:latin typeface="Adobe Clean"/>
                <a:cs typeface="Arial"/>
              </a:rPr>
              <a:t>b</a:t>
            </a:r>
            <a:r>
              <a:rPr b="1" sz="3600" lang="en-US">
                <a:latin typeface="Adobe Clean"/>
                <a:cs typeface="Arial"/>
              </a:rPr>
              <a:t>. Involuntary Separations</a:t>
            </a:r>
            <a:r>
              <a:rPr sz="2800" lang="en-US">
                <a:latin typeface="Arial"/>
                <a:cs typeface="Arial"/>
              </a:rPr>
              <a:t>	</a:t>
            </a:r>
            <a:endParaRPr sz="2800" lang="en-PH">
              <a:latin typeface="Arial"/>
              <a:cs typeface="Arial"/>
            </a:endParaRPr>
          </a:p>
          <a:p>
            <a:pPr algn="l" indent="0" marL="0">
              <a:lnSpc>
                <a:spcPct val="100000"/>
              </a:lnSpc>
              <a:buNone/>
            </a:pPr>
            <a:r>
              <a:rPr b="1" sz="3200" lang="en-US">
                <a:latin typeface="Congenial"/>
                <a:cs typeface="Arial"/>
              </a:rPr>
              <a:t>(</a:t>
            </a:r>
            <a:r>
              <a:rPr b="1" sz="3200" lang="en-US">
                <a:latin typeface="Congenial"/>
                <a:cs typeface="Arial"/>
              </a:rPr>
              <a:t>1</a:t>
            </a:r>
            <a:r>
              <a:rPr b="1" sz="3200" lang="en-US">
                <a:latin typeface="Congenial"/>
                <a:cs typeface="Arial"/>
              </a:rPr>
              <a:t>)</a:t>
            </a:r>
            <a:r>
              <a:rPr b="1" sz="3200" lang="en-US">
                <a:latin typeface="Congenial"/>
                <a:cs typeface="Arial"/>
              </a:rPr>
              <a:t> Performance-Based Termination</a:t>
            </a:r>
            <a:endParaRPr b="1" sz="2800" lang="en-PH">
              <a:latin typeface="Congenial"/>
              <a:cs typeface="Arial"/>
            </a:endParaRPr>
          </a:p>
          <a:p>
            <a:pPr algn="l">
              <a:lnSpc>
                <a:spcPct val="100000"/>
              </a:lnSpc>
            </a:pPr>
            <a:r>
              <a:rPr b="1" sz="2800" lang="en-US">
                <a:latin typeface="Arial"/>
                <a:cs typeface="Arial"/>
              </a:rPr>
              <a:t>Performance Reviews</a:t>
            </a:r>
            <a:r>
              <a:rPr sz="2800" lang="en-US">
                <a:latin typeface="Arial"/>
                <a:cs typeface="Arial"/>
              </a:rPr>
              <a:t>: Regular performance evaluations to identify any issues.</a:t>
            </a:r>
            <a:endParaRPr sz="2800" lang="en-PH">
              <a:latin typeface="Arial"/>
              <a:cs typeface="Arial"/>
            </a:endParaRPr>
          </a:p>
          <a:p>
            <a:pPr algn="l">
              <a:lnSpc>
                <a:spcPct val="100000"/>
              </a:lnSpc>
            </a:pPr>
            <a:r>
              <a:rPr b="1" sz="2800" lang="en-US">
                <a:latin typeface="Arial"/>
                <a:cs typeface="Arial"/>
              </a:rPr>
              <a:t>Improvement Plan</a:t>
            </a:r>
            <a:r>
              <a:rPr sz="2800" lang="en-US">
                <a:latin typeface="Arial"/>
                <a:cs typeface="Arial"/>
              </a:rPr>
              <a:t>: Implement a performance improvement plan (PIP) with clear goals and a timeline.</a:t>
            </a:r>
            <a:endParaRPr sz="2800" lang="en-PH">
              <a:latin typeface="Arial"/>
              <a:cs typeface="Arial"/>
            </a:endParaRPr>
          </a:p>
          <a:p>
            <a:pPr algn="l">
              <a:lnSpc>
                <a:spcPct val="100000"/>
              </a:lnSpc>
            </a:pPr>
            <a:r>
              <a:rPr b="1" sz="2800" lang="en-US">
                <a:latin typeface="Arial"/>
                <a:cs typeface="Arial"/>
              </a:rPr>
              <a:t>Final Decision</a:t>
            </a:r>
            <a:r>
              <a:rPr sz="2800" lang="en-US">
                <a:latin typeface="Arial"/>
                <a:cs typeface="Arial"/>
              </a:rPr>
              <a:t>: If the employee fails to meet the PIP requirements, termination may be considered.</a:t>
            </a:r>
            <a:endParaRPr sz="2800" lang="en-PH">
              <a:latin typeface="Arial"/>
              <a:cs typeface="Arial"/>
            </a:endParaRPr>
          </a:p>
          <a:p>
            <a:pPr algn="l">
              <a:lnSpc>
                <a:spcPct val="100000"/>
              </a:lnSpc>
            </a:pPr>
            <a:r>
              <a:rPr b="1" sz="2800" lang="en-US">
                <a:latin typeface="Arial"/>
                <a:cs typeface="Arial"/>
              </a:rPr>
              <a:t>Notice and Documentation</a:t>
            </a:r>
            <a:r>
              <a:rPr sz="2800" lang="en-US">
                <a:latin typeface="Arial"/>
                <a:cs typeface="Arial"/>
              </a:rPr>
              <a:t>: Provide written notice of termination, including reasons and effective date.</a:t>
            </a:r>
            <a:endParaRPr sz="2800" lang="en-PH">
              <a:latin typeface="Arial"/>
              <a:cs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46" name=""/>
        <p:cNvGrpSpPr/>
        <p:nvPr/>
      </p:nvGrpSpPr>
      <p:grpSpPr>
        <a:xfrm>
          <a:off x="0" y="0"/>
          <a:ext cx="0" cy="0"/>
          <a:chOff x="0" y="0"/>
          <a:chExt cx="0" cy="0"/>
        </a:xfrm>
      </p:grpSpPr>
      <p:sp>
        <p:nvSpPr>
          <p:cNvPr id="1048705" name=""/>
          <p:cNvSpPr>
            <a:spLocks noGrp="1"/>
          </p:cNvSpPr>
          <p:nvPr>
            <p:ph type="title"/>
          </p:nvPr>
        </p:nvSpPr>
        <p:spPr>
          <a:xfrm>
            <a:off x="838200" y="0"/>
            <a:ext cx="10515600" cy="1325563"/>
          </a:xfrm>
        </p:spPr>
        <p:txBody>
          <a:bodyPr>
            <a:normAutofit/>
          </a:bodyPr>
          <a:p>
            <a:r>
              <a:rPr lang="en-US">
                <a:latin typeface="Abril Fatface"/>
              </a:rPr>
              <a:t>3. Separations</a:t>
            </a:r>
            <a:endParaRPr lang="en-PH">
              <a:latin typeface="Abril Fatface"/>
            </a:endParaRPr>
          </a:p>
        </p:txBody>
      </p:sp>
      <p:sp>
        <p:nvSpPr>
          <p:cNvPr id="1048706" name=""/>
          <p:cNvSpPr>
            <a:spLocks noGrp="1"/>
          </p:cNvSpPr>
          <p:nvPr>
            <p:ph idx="1"/>
          </p:nvPr>
        </p:nvSpPr>
        <p:spPr>
          <a:xfrm>
            <a:off x="838200" y="1253330"/>
            <a:ext cx="10515600" cy="4351338"/>
          </a:xfrm>
        </p:spPr>
        <p:txBody>
          <a:bodyPr anchor="t">
            <a:noAutofit/>
          </a:bodyPr>
          <a:p>
            <a:pPr algn="l" indent="0" marL="0">
              <a:lnSpc>
                <a:spcPct val="100000"/>
              </a:lnSpc>
              <a:buNone/>
            </a:pPr>
            <a:r>
              <a:rPr b="1" sz="3200" lang="en-US">
                <a:latin typeface="Congenial"/>
                <a:cs typeface="Arial"/>
              </a:rPr>
              <a:t>(</a:t>
            </a:r>
            <a:r>
              <a:rPr b="1" sz="3200" lang="en-US">
                <a:latin typeface="Congenial"/>
                <a:cs typeface="Arial"/>
              </a:rPr>
              <a:t>2</a:t>
            </a:r>
            <a:r>
              <a:rPr b="1" sz="3200" lang="en-US">
                <a:latin typeface="Congenial"/>
                <a:cs typeface="Arial"/>
              </a:rPr>
              <a:t>)</a:t>
            </a:r>
            <a:r>
              <a:rPr b="1" sz="3200" lang="en-US">
                <a:latin typeface="Congenial"/>
                <a:cs typeface="Arial"/>
              </a:rPr>
              <a:t> </a:t>
            </a:r>
            <a:r>
              <a:rPr b="1" sz="3200" lang="en-US">
                <a:latin typeface="Congenial"/>
                <a:cs typeface="Arial"/>
              </a:rPr>
              <a:t>Terminations for Cause</a:t>
            </a:r>
            <a:endParaRPr b="1" sz="3200" lang="en-PH">
              <a:latin typeface="Congenial"/>
              <a:cs typeface="Arial"/>
            </a:endParaRPr>
          </a:p>
          <a:p>
            <a:pPr algn="l">
              <a:lnSpc>
                <a:spcPct val="100000"/>
              </a:lnSpc>
            </a:pPr>
            <a:r>
              <a:rPr b="1" sz="3200" lang="en-US">
                <a:latin typeface="Arial"/>
                <a:cs typeface="Arial"/>
              </a:rPr>
              <a:t>Immediate Termination</a:t>
            </a:r>
            <a:r>
              <a:rPr sz="3200" lang="en-US">
                <a:latin typeface="Arial"/>
                <a:cs typeface="Arial"/>
              </a:rPr>
              <a:t>: For serious misconduct (e.g., theft, violence), immediate termination may be necessary.</a:t>
            </a:r>
            <a:endParaRPr sz="3200" lang="en-PH">
              <a:latin typeface="Arial"/>
              <a:cs typeface="Arial"/>
            </a:endParaRPr>
          </a:p>
          <a:p>
            <a:pPr algn="l">
              <a:lnSpc>
                <a:spcPct val="100000"/>
              </a:lnSpc>
            </a:pPr>
            <a:r>
              <a:rPr b="1" sz="3200" lang="en-US">
                <a:latin typeface="Arial"/>
                <a:cs typeface="Arial"/>
              </a:rPr>
              <a:t>Documentation</a:t>
            </a:r>
            <a:r>
              <a:rPr sz="3200" lang="en-US">
                <a:latin typeface="Arial"/>
                <a:cs typeface="Arial"/>
              </a:rPr>
              <a:t>: Document the incident and provide written notice of termination.</a:t>
            </a:r>
            <a:endParaRPr sz="3200" lang="en-PH">
              <a:latin typeface="Arial"/>
              <a:cs typeface="Arial"/>
            </a:endParaRPr>
          </a:p>
          <a:p>
            <a:pPr algn="l">
              <a:lnSpc>
                <a:spcPct val="100000"/>
              </a:lnSpc>
            </a:pPr>
            <a:r>
              <a:rPr b="1" sz="3200" lang="en-US">
                <a:latin typeface="Arial"/>
                <a:cs typeface="Arial"/>
              </a:rPr>
              <a:t>Security Measures</a:t>
            </a:r>
            <a:r>
              <a:rPr sz="3200" lang="en-US">
                <a:latin typeface="Arial"/>
                <a:cs typeface="Arial"/>
              </a:rPr>
              <a:t>: Ensure the employee is escorted off the premises if necessary.</a:t>
            </a:r>
            <a:endParaRPr sz="3200" lang="en-PH">
              <a:latin typeface="Arial"/>
              <a:cs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47" name=""/>
        <p:cNvGrpSpPr/>
        <p:nvPr/>
      </p:nvGrpSpPr>
      <p:grpSpPr>
        <a:xfrm>
          <a:off x="0" y="0"/>
          <a:ext cx="0" cy="0"/>
          <a:chOff x="0" y="0"/>
          <a:chExt cx="0" cy="0"/>
        </a:xfrm>
      </p:grpSpPr>
      <p:sp>
        <p:nvSpPr>
          <p:cNvPr id="1048707" name=""/>
          <p:cNvSpPr>
            <a:spLocks noGrp="1"/>
          </p:cNvSpPr>
          <p:nvPr>
            <p:ph type="title"/>
          </p:nvPr>
        </p:nvSpPr>
        <p:spPr>
          <a:xfrm>
            <a:off x="838200" y="0"/>
            <a:ext cx="10515600" cy="1325563"/>
          </a:xfrm>
        </p:spPr>
        <p:txBody>
          <a:bodyPr>
            <a:normAutofit/>
          </a:bodyPr>
          <a:p>
            <a:r>
              <a:rPr lang="en-US">
                <a:latin typeface="Abril Fatface"/>
              </a:rPr>
              <a:t>4</a:t>
            </a:r>
            <a:r>
              <a:rPr lang="en-US">
                <a:latin typeface="Abril Fatface"/>
              </a:rPr>
              <a:t>.</a:t>
            </a:r>
            <a:r>
              <a:rPr lang="en-US">
                <a:latin typeface="Abril Fatface"/>
              </a:rPr>
              <a:t> </a:t>
            </a:r>
            <a:r>
              <a:rPr lang="en-US">
                <a:latin typeface="Abril Fatface"/>
              </a:rPr>
              <a:t>R</a:t>
            </a:r>
            <a:r>
              <a:rPr lang="en-US">
                <a:latin typeface="Abril Fatface"/>
              </a:rPr>
              <a:t>e</a:t>
            </a:r>
            <a:r>
              <a:rPr lang="en-US">
                <a:latin typeface="Abril Fatface"/>
              </a:rPr>
              <a:t>t</a:t>
            </a:r>
            <a:r>
              <a:rPr lang="en-US">
                <a:latin typeface="Abril Fatface"/>
              </a:rPr>
              <a:t>i</a:t>
            </a:r>
            <a:r>
              <a:rPr lang="en-US">
                <a:latin typeface="Abril Fatface"/>
              </a:rPr>
              <a:t>r</a:t>
            </a:r>
            <a:r>
              <a:rPr lang="en-US">
                <a:latin typeface="Abril Fatface"/>
              </a:rPr>
              <a:t>e</a:t>
            </a:r>
            <a:r>
              <a:rPr lang="en-US">
                <a:latin typeface="Abril Fatface"/>
              </a:rPr>
              <a:t>m</a:t>
            </a:r>
            <a:r>
              <a:rPr lang="en-US">
                <a:latin typeface="Abril Fatface"/>
              </a:rPr>
              <a:t>ents</a:t>
            </a:r>
            <a:endParaRPr lang="en-PH">
              <a:latin typeface="Abril Fatface"/>
            </a:endParaRPr>
          </a:p>
        </p:txBody>
      </p:sp>
      <p:sp>
        <p:nvSpPr>
          <p:cNvPr id="1048708" name=""/>
          <p:cNvSpPr>
            <a:spLocks noGrp="1"/>
          </p:cNvSpPr>
          <p:nvPr>
            <p:ph idx="1"/>
          </p:nvPr>
        </p:nvSpPr>
        <p:spPr>
          <a:xfrm>
            <a:off x="838200" y="1253330"/>
            <a:ext cx="10515600" cy="4351338"/>
          </a:xfrm>
        </p:spPr>
        <p:txBody>
          <a:bodyPr anchor="t">
            <a:noAutofit/>
          </a:bodyPr>
          <a:p>
            <a:pPr algn="l" indent="0" marL="0">
              <a:lnSpc>
                <a:spcPct val="100000"/>
              </a:lnSpc>
              <a:buNone/>
            </a:pPr>
            <a:r>
              <a:rPr sz="3600" lang="en-US">
                <a:latin typeface="Arial"/>
                <a:cs typeface="Arial"/>
              </a:rPr>
              <a:t>The employee should provide written notice of their intention to retire due to Old Age or Illness at least 1</a:t>
            </a:r>
            <a:r>
              <a:rPr sz="3600" lang="en-US">
                <a:latin typeface="Arial"/>
                <a:cs typeface="Arial"/>
              </a:rPr>
              <a:t> </a:t>
            </a:r>
            <a:r>
              <a:rPr sz="3600" lang="en-US">
                <a:latin typeface="Arial"/>
                <a:cs typeface="Arial"/>
              </a:rPr>
              <a:t>t</a:t>
            </a:r>
            <a:r>
              <a:rPr sz="3600" lang="en-US">
                <a:latin typeface="Arial"/>
                <a:cs typeface="Arial"/>
              </a:rPr>
              <a:t>o</a:t>
            </a:r>
            <a:r>
              <a:rPr sz="3600" lang="en-US">
                <a:latin typeface="Arial"/>
                <a:cs typeface="Arial"/>
              </a:rPr>
              <a:t> </a:t>
            </a:r>
            <a:r>
              <a:rPr sz="3600" lang="en-US">
                <a:latin typeface="Arial"/>
                <a:cs typeface="Arial"/>
              </a:rPr>
              <a:t>3 months in advance. The employer/employee must acknowledge the retirement notice in writing within a week of receiving it. A meeting should be scheduled with the employee to discuss their retirement plans, finalize their last working day, and explain the process.</a:t>
            </a:r>
            <a:endParaRPr sz="3600" lang="en-PH">
              <a:latin typeface="Arial"/>
              <a:cs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48" name=""/>
        <p:cNvGrpSpPr/>
        <p:nvPr/>
      </p:nvGrpSpPr>
      <p:grpSpPr>
        <a:xfrm>
          <a:off x="0" y="0"/>
          <a:ext cx="0" cy="0"/>
          <a:chOff x="0" y="0"/>
          <a:chExt cx="0" cy="0"/>
        </a:xfrm>
      </p:grpSpPr>
      <p:sp>
        <p:nvSpPr>
          <p:cNvPr id="1048709" name=""/>
          <p:cNvSpPr>
            <a:spLocks noGrp="1"/>
          </p:cNvSpPr>
          <p:nvPr>
            <p:ph type="title"/>
          </p:nvPr>
        </p:nvSpPr>
        <p:spPr>
          <a:xfrm>
            <a:off x="838200" y="0"/>
            <a:ext cx="10515600" cy="1325563"/>
          </a:xfrm>
        </p:spPr>
        <p:txBody>
          <a:bodyPr>
            <a:normAutofit/>
          </a:bodyPr>
          <a:p>
            <a:r>
              <a:rPr lang="en-US">
                <a:latin typeface="Abril Fatface"/>
              </a:rPr>
              <a:t>4</a:t>
            </a:r>
            <a:r>
              <a:rPr lang="en-US">
                <a:latin typeface="Abril Fatface"/>
              </a:rPr>
              <a:t>.</a:t>
            </a:r>
            <a:r>
              <a:rPr lang="en-US">
                <a:latin typeface="Abril Fatface"/>
              </a:rPr>
              <a:t> </a:t>
            </a:r>
            <a:r>
              <a:rPr lang="en-US">
                <a:latin typeface="Abril Fatface"/>
              </a:rPr>
              <a:t>R</a:t>
            </a:r>
            <a:r>
              <a:rPr lang="en-US">
                <a:latin typeface="Abril Fatface"/>
              </a:rPr>
              <a:t>e</a:t>
            </a:r>
            <a:r>
              <a:rPr lang="en-US">
                <a:latin typeface="Abril Fatface"/>
              </a:rPr>
              <a:t>t</a:t>
            </a:r>
            <a:r>
              <a:rPr lang="en-US">
                <a:latin typeface="Abril Fatface"/>
              </a:rPr>
              <a:t>i</a:t>
            </a:r>
            <a:r>
              <a:rPr lang="en-US">
                <a:latin typeface="Abril Fatface"/>
              </a:rPr>
              <a:t>r</a:t>
            </a:r>
            <a:r>
              <a:rPr lang="en-US">
                <a:latin typeface="Abril Fatface"/>
              </a:rPr>
              <a:t>e</a:t>
            </a:r>
            <a:r>
              <a:rPr lang="en-US">
                <a:latin typeface="Abril Fatface"/>
              </a:rPr>
              <a:t>m</a:t>
            </a:r>
            <a:r>
              <a:rPr lang="en-US">
                <a:latin typeface="Abril Fatface"/>
              </a:rPr>
              <a:t>ents</a:t>
            </a:r>
            <a:endParaRPr lang="en-PH">
              <a:latin typeface="Abril Fatface"/>
            </a:endParaRPr>
          </a:p>
        </p:txBody>
      </p:sp>
      <p:sp>
        <p:nvSpPr>
          <p:cNvPr id="1048710" name=""/>
          <p:cNvSpPr>
            <a:spLocks noGrp="1"/>
          </p:cNvSpPr>
          <p:nvPr>
            <p:ph idx="1"/>
          </p:nvPr>
        </p:nvSpPr>
        <p:spPr>
          <a:xfrm>
            <a:off x="838200" y="1253330"/>
            <a:ext cx="10515600" cy="4351338"/>
          </a:xfrm>
        </p:spPr>
        <p:txBody>
          <a:bodyPr anchor="t">
            <a:noAutofit/>
          </a:bodyPr>
          <a:p>
            <a:pPr algn="l" indent="0" marL="0">
              <a:lnSpc>
                <a:spcPct val="100000"/>
              </a:lnSpc>
              <a:buNone/>
            </a:pPr>
            <a:r>
              <a:rPr sz="3200" lang="en-US">
                <a:latin typeface="Arial"/>
                <a:cs typeface="Arial"/>
              </a:rPr>
              <a:t>Ensure all necessary retirement forms and documents are completed and signed by both parties. Arrange for the retiring employee to pass on essential knowledge and responsibilities to a designated successor.</a:t>
            </a:r>
            <a:endParaRPr sz="3200" lang="en-PH">
              <a:latin typeface="Arial"/>
              <a:cs typeface="Arial"/>
            </a:endParaRPr>
          </a:p>
          <a:p>
            <a:pPr algn="l" indent="0" marL="0">
              <a:lnSpc>
                <a:spcPct val="100000"/>
              </a:lnSpc>
              <a:buNone/>
            </a:pPr>
            <a:r>
              <a:rPr sz="3200" lang="en-US">
                <a:latin typeface="Arial"/>
                <a:cs typeface="Arial"/>
              </a:rPr>
              <a:t>Process the final paycheck, including any outstanding payments, bonuses, or retirement benefits. Conduct an exit interview to gather feedback and insights from the retiring employee.</a:t>
            </a:r>
            <a:endParaRPr sz="3200" lang="en-PH">
              <a:latin typeface="Arial"/>
              <a:cs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49" name=""/>
        <p:cNvGrpSpPr/>
        <p:nvPr/>
      </p:nvGrpSpPr>
      <p:grpSpPr>
        <a:xfrm>
          <a:off x="0" y="0"/>
          <a:ext cx="0" cy="0"/>
          <a:chOff x="0" y="0"/>
          <a:chExt cx="0" cy="0"/>
        </a:xfrm>
      </p:grpSpPr>
      <p:sp>
        <p:nvSpPr>
          <p:cNvPr id="1048711" name=""/>
          <p:cNvSpPr>
            <a:spLocks noGrp="1"/>
          </p:cNvSpPr>
          <p:nvPr>
            <p:ph type="title"/>
          </p:nvPr>
        </p:nvSpPr>
        <p:spPr>
          <a:xfrm>
            <a:off x="838200" y="0"/>
            <a:ext cx="10515600" cy="1325563"/>
          </a:xfrm>
        </p:spPr>
        <p:txBody>
          <a:bodyPr>
            <a:normAutofit/>
          </a:bodyPr>
          <a:p>
            <a:r>
              <a:rPr lang="en-US">
                <a:latin typeface="Abril Fatface"/>
              </a:rPr>
              <a:t>4</a:t>
            </a:r>
            <a:r>
              <a:rPr lang="en-US">
                <a:latin typeface="Abril Fatface"/>
              </a:rPr>
              <a:t>.</a:t>
            </a:r>
            <a:r>
              <a:rPr lang="en-US">
                <a:latin typeface="Abril Fatface"/>
              </a:rPr>
              <a:t> </a:t>
            </a:r>
            <a:r>
              <a:rPr lang="en-US">
                <a:latin typeface="Abril Fatface"/>
              </a:rPr>
              <a:t>R</a:t>
            </a:r>
            <a:r>
              <a:rPr lang="en-US">
                <a:latin typeface="Abril Fatface"/>
              </a:rPr>
              <a:t>e</a:t>
            </a:r>
            <a:r>
              <a:rPr lang="en-US">
                <a:latin typeface="Abril Fatface"/>
              </a:rPr>
              <a:t>t</a:t>
            </a:r>
            <a:r>
              <a:rPr lang="en-US">
                <a:latin typeface="Abril Fatface"/>
              </a:rPr>
              <a:t>i</a:t>
            </a:r>
            <a:r>
              <a:rPr lang="en-US">
                <a:latin typeface="Abril Fatface"/>
              </a:rPr>
              <a:t>r</a:t>
            </a:r>
            <a:r>
              <a:rPr lang="en-US">
                <a:latin typeface="Abril Fatface"/>
              </a:rPr>
              <a:t>e</a:t>
            </a:r>
            <a:r>
              <a:rPr lang="en-US">
                <a:latin typeface="Abril Fatface"/>
              </a:rPr>
              <a:t>m</a:t>
            </a:r>
            <a:r>
              <a:rPr lang="en-US">
                <a:latin typeface="Abril Fatface"/>
              </a:rPr>
              <a:t>ents</a:t>
            </a:r>
            <a:endParaRPr lang="en-PH">
              <a:latin typeface="Abril Fatface"/>
            </a:endParaRPr>
          </a:p>
        </p:txBody>
      </p:sp>
      <p:sp>
        <p:nvSpPr>
          <p:cNvPr id="1048712" name=""/>
          <p:cNvSpPr>
            <a:spLocks noGrp="1"/>
          </p:cNvSpPr>
          <p:nvPr>
            <p:ph idx="1"/>
          </p:nvPr>
        </p:nvSpPr>
        <p:spPr>
          <a:xfrm>
            <a:off x="838200" y="1253330"/>
            <a:ext cx="10515600" cy="4351338"/>
          </a:xfrm>
        </p:spPr>
        <p:txBody>
          <a:bodyPr anchor="t">
            <a:noAutofit/>
          </a:bodyPr>
          <a:p>
            <a:pPr algn="l" indent="0" marL="0">
              <a:lnSpc>
                <a:spcPct val="100000"/>
              </a:lnSpc>
              <a:buNone/>
            </a:pPr>
            <a:r>
              <a:rPr b="1" sz="3200" lang="en-US">
                <a:latin typeface="Arial"/>
                <a:cs typeface="Arial"/>
              </a:rPr>
              <a:t>Retirement Process:</a:t>
            </a:r>
            <a:endParaRPr b="1" sz="3200" lang="en-PH">
              <a:latin typeface="Arial"/>
              <a:cs typeface="Arial"/>
            </a:endParaRPr>
          </a:p>
          <a:p>
            <a:pPr algn="l">
              <a:lnSpc>
                <a:spcPct val="100000"/>
              </a:lnSpc>
            </a:pPr>
            <a:r>
              <a:rPr b="1" sz="3200" lang="en-US">
                <a:latin typeface="Arial"/>
                <a:cs typeface="Arial"/>
              </a:rPr>
              <a:t>Notification</a:t>
            </a:r>
            <a:r>
              <a:rPr sz="3200" lang="en-US">
                <a:latin typeface="Arial"/>
                <a:cs typeface="Arial"/>
              </a:rPr>
              <a:t>: Employees should notify HR of their intention to retire at least 3 months in advance.</a:t>
            </a:r>
            <a:endParaRPr sz="3200" lang="en-PH">
              <a:latin typeface="Arial"/>
              <a:cs typeface="Arial"/>
            </a:endParaRPr>
          </a:p>
          <a:p>
            <a:pPr algn="l">
              <a:lnSpc>
                <a:spcPct val="100000"/>
              </a:lnSpc>
            </a:pPr>
            <a:r>
              <a:rPr b="1" sz="3200" lang="en-US">
                <a:latin typeface="Arial"/>
                <a:cs typeface="Arial"/>
              </a:rPr>
              <a:t>Retirement Meeting</a:t>
            </a:r>
            <a:r>
              <a:rPr sz="3200" lang="en-US">
                <a:latin typeface="Arial"/>
                <a:cs typeface="Arial"/>
              </a:rPr>
              <a:t>: A meeting will be scheduled to discuss the retirement process, benefits, and last working day.</a:t>
            </a:r>
            <a:endParaRPr sz="3200" lang="en-PH">
              <a:latin typeface="Arial"/>
              <a:cs typeface="Arial"/>
            </a:endParaRPr>
          </a:p>
          <a:p>
            <a:pPr algn="l">
              <a:lnSpc>
                <a:spcPct val="100000"/>
              </a:lnSpc>
            </a:pPr>
            <a:r>
              <a:rPr b="1" sz="3200" lang="en-US">
                <a:latin typeface="Arial"/>
                <a:cs typeface="Arial"/>
              </a:rPr>
              <a:t>Retirement Benefits</a:t>
            </a:r>
            <a:r>
              <a:rPr sz="3200" lang="en-US">
                <a:latin typeface="Arial"/>
                <a:cs typeface="Arial"/>
              </a:rPr>
              <a:t>: Ensure all retirement benefits are calculated and processed.</a:t>
            </a:r>
            <a:endParaRPr sz="3200" lang="en-PH">
              <a:latin typeface="Arial"/>
              <a:cs typeface="Arial"/>
            </a:endParaRPr>
          </a:p>
          <a:p>
            <a:pPr algn="l">
              <a:lnSpc>
                <a:spcPct val="100000"/>
              </a:lnSpc>
            </a:pPr>
            <a:r>
              <a:rPr b="1" sz="3200" lang="en-US">
                <a:latin typeface="Arial"/>
                <a:cs typeface="Arial"/>
              </a:rPr>
              <a:t>Farewell Event</a:t>
            </a:r>
            <a:r>
              <a:rPr sz="3200" lang="en-US">
                <a:latin typeface="Arial"/>
                <a:cs typeface="Arial"/>
              </a:rPr>
              <a:t>: Organize a farewell event to celebrate the employee’s contributions.</a:t>
            </a:r>
            <a:endParaRPr sz="3200" lang="en-PH">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02" name=""/>
        <p:cNvGrpSpPr/>
        <p:nvPr/>
      </p:nvGrpSpPr>
      <p:grpSpPr>
        <a:xfrm>
          <a:off x="0" y="0"/>
          <a:ext cx="0" cy="0"/>
          <a:chOff x="0" y="0"/>
          <a:chExt cx="0" cy="0"/>
        </a:xfrm>
      </p:grpSpPr>
      <p:sp>
        <p:nvSpPr>
          <p:cNvPr id="1048614" name=""/>
          <p:cNvSpPr>
            <a:spLocks noGrp="1"/>
          </p:cNvSpPr>
          <p:nvPr>
            <p:ph type="title"/>
          </p:nvPr>
        </p:nvSpPr>
        <p:spPr>
          <a:xfrm>
            <a:off x="838200" y="0"/>
            <a:ext cx="10515600" cy="1325563"/>
          </a:xfrm>
        </p:spPr>
        <p:txBody>
          <a:bodyPr>
            <a:normAutofit/>
          </a:bodyPr>
          <a:p>
            <a:r>
              <a:rPr lang="en-US">
                <a:latin typeface="Abril Fatface"/>
              </a:rPr>
              <a:t>B. Vision and Mission</a:t>
            </a:r>
            <a:endParaRPr lang="en-PH">
              <a:latin typeface="Abril Fatface"/>
            </a:endParaRPr>
          </a:p>
        </p:txBody>
      </p:sp>
      <p:sp>
        <p:nvSpPr>
          <p:cNvPr id="1048615" name=""/>
          <p:cNvSpPr>
            <a:spLocks noGrp="1"/>
          </p:cNvSpPr>
          <p:nvPr>
            <p:ph idx="1"/>
          </p:nvPr>
        </p:nvSpPr>
        <p:spPr>
          <a:xfrm>
            <a:off x="838200" y="1253330"/>
            <a:ext cx="10515600" cy="4351338"/>
          </a:xfrm>
        </p:spPr>
        <p:txBody>
          <a:bodyPr anchor="t">
            <a:noAutofit/>
          </a:bodyPr>
          <a:p>
            <a:pPr algn="l" indent="0" marL="0">
              <a:lnSpc>
                <a:spcPct val="100000"/>
              </a:lnSpc>
              <a:buNone/>
            </a:pPr>
            <a:r>
              <a:rPr b="1" sz="3200" lang="en-US">
                <a:latin typeface="Arial"/>
                <a:cs typeface="Arial"/>
              </a:rPr>
              <a:t>Vision Statement</a:t>
            </a:r>
            <a:r>
              <a:rPr sz="3200" lang="en-US">
                <a:latin typeface="Arial"/>
                <a:cs typeface="Arial"/>
              </a:rPr>
              <a:t>: Our vision is to become the premier destination for</a:t>
            </a:r>
            <a:r>
              <a:rPr sz="3200" lang="en-US">
                <a:latin typeface="Arial"/>
                <a:cs typeface="Arial"/>
              </a:rPr>
              <a:t> </a:t>
            </a:r>
            <a:r>
              <a:rPr sz="3200" lang="en-US">
                <a:latin typeface="Arial"/>
                <a:cs typeface="Arial"/>
              </a:rPr>
              <a:t>entertainment, humor, and dining, fostering a vibrant community where people</a:t>
            </a:r>
            <a:r>
              <a:rPr sz="3200" lang="en-US">
                <a:latin typeface="Arial"/>
                <a:cs typeface="Arial"/>
              </a:rPr>
              <a:t> </a:t>
            </a:r>
            <a:r>
              <a:rPr sz="3200" lang="en-US">
                <a:latin typeface="Arial"/>
                <a:cs typeface="Arial"/>
              </a:rPr>
              <a:t>come together to celebrate connection and creativity. We aim to create an</a:t>
            </a:r>
            <a:r>
              <a:rPr sz="3200" lang="en-US">
                <a:latin typeface="Arial"/>
                <a:cs typeface="Arial"/>
              </a:rPr>
              <a:t> </a:t>
            </a:r>
            <a:r>
              <a:rPr sz="3200" lang="en-US">
                <a:latin typeface="Arial"/>
                <a:cs typeface="Arial"/>
              </a:rPr>
              <a:t>uplifting environment that goes beyond the traditional comedy club, offering a</a:t>
            </a:r>
            <a:r>
              <a:rPr sz="3200" lang="en-US">
                <a:latin typeface="Arial"/>
                <a:cs typeface="Arial"/>
              </a:rPr>
              <a:t> </a:t>
            </a:r>
            <a:r>
              <a:rPr sz="3200" lang="en-US">
                <a:latin typeface="Arial"/>
                <a:cs typeface="Arial"/>
              </a:rPr>
              <a:t>space that sparks joy and encourages meaningful interactions. Our goal is to</a:t>
            </a:r>
            <a:r>
              <a:rPr sz="3200" lang="en-US">
                <a:latin typeface="Arial"/>
                <a:cs typeface="Arial"/>
              </a:rPr>
              <a:t> </a:t>
            </a:r>
            <a:r>
              <a:rPr sz="3200" lang="en-US">
                <a:latin typeface="Arial"/>
                <a:cs typeface="Arial"/>
              </a:rPr>
              <a:t>be recognized as one of the nation's top comedy clubs, known for exceptional</a:t>
            </a:r>
            <a:r>
              <a:rPr sz="3200" lang="en-US">
                <a:latin typeface="Arial"/>
                <a:cs typeface="Arial"/>
              </a:rPr>
              <a:t> </a:t>
            </a:r>
            <a:r>
              <a:rPr sz="3200" lang="en-US">
                <a:latin typeface="Arial"/>
                <a:cs typeface="Arial"/>
              </a:rPr>
              <a:t>service and unforgettable culinary and entertainment experiences that attract</a:t>
            </a:r>
            <a:r>
              <a:rPr sz="3200" lang="en-US">
                <a:latin typeface="Arial"/>
                <a:cs typeface="Arial"/>
              </a:rPr>
              <a:t> </a:t>
            </a:r>
            <a:r>
              <a:rPr sz="3200" lang="en-US">
                <a:latin typeface="Arial"/>
                <a:cs typeface="Arial"/>
              </a:rPr>
              <a:t>repeat visitors.</a:t>
            </a:r>
            <a:endParaRPr sz="3200" lang="en-PH">
              <a:latin typeface="Arial"/>
              <a:cs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50" name=""/>
        <p:cNvGrpSpPr/>
        <p:nvPr/>
      </p:nvGrpSpPr>
      <p:grpSpPr>
        <a:xfrm>
          <a:off x="0" y="0"/>
          <a:ext cx="0" cy="0"/>
          <a:chOff x="0" y="0"/>
          <a:chExt cx="0" cy="0"/>
        </a:xfrm>
      </p:grpSpPr>
      <p:sp>
        <p:nvSpPr>
          <p:cNvPr id="1048713" name="Title 1"/>
          <p:cNvSpPr>
            <a:spLocks noGrp="1"/>
          </p:cNvSpPr>
          <p:nvPr>
            <p:ph type="ctrTitle"/>
          </p:nvPr>
        </p:nvSpPr>
        <p:spPr>
          <a:xfrm>
            <a:off x="914400" y="2235200"/>
            <a:ext cx="10363200" cy="2387600"/>
          </a:xfrm>
        </p:spPr>
        <p:txBody>
          <a:bodyPr anchor="ctr" anchorCtr="1">
            <a:normAutofit fontScale="100000"/>
          </a:bodyPr>
          <a:p>
            <a:r>
              <a:rPr altLang="zh-CN" lang="en-US">
                <a:latin typeface="Congenial Heavy"/>
                <a:cs typeface="Arial"/>
              </a:rPr>
              <a:t>I</a:t>
            </a:r>
            <a:r>
              <a:rPr altLang="zh-CN" lang="en-US">
                <a:latin typeface="Congenial Heavy"/>
                <a:cs typeface="Arial"/>
              </a:rPr>
              <a:t>I</a:t>
            </a:r>
            <a:r>
              <a:rPr altLang="zh-CN" lang="en-US">
                <a:latin typeface="Congenial Heavy"/>
                <a:cs typeface="Arial"/>
              </a:rPr>
              <a:t>I</a:t>
            </a:r>
            <a:r>
              <a:rPr altLang="zh-CN" lang="en-US">
                <a:latin typeface="Congenial Heavy"/>
                <a:cs typeface="Arial"/>
              </a:rPr>
              <a:t>.</a:t>
            </a:r>
            <a:r>
              <a:rPr altLang="zh-CN" lang="en-US">
                <a:latin typeface="Congenial Heavy"/>
                <a:cs typeface="Arial"/>
              </a:rPr>
              <a:t> </a:t>
            </a:r>
            <a:r>
              <a:rPr altLang="zh-CN" lang="en-US">
                <a:latin typeface="Congenial Heavy"/>
                <a:cs typeface="Arial"/>
              </a:rPr>
              <a:t>R</a:t>
            </a:r>
            <a:r>
              <a:rPr altLang="zh-CN" lang="en-US">
                <a:latin typeface="Congenial Heavy"/>
                <a:cs typeface="Arial"/>
              </a:rPr>
              <a:t>E</a:t>
            </a:r>
            <a:r>
              <a:rPr altLang="zh-CN" lang="en-US">
                <a:latin typeface="Congenial Heavy"/>
                <a:cs typeface="Arial"/>
              </a:rPr>
              <a:t>A</a:t>
            </a:r>
            <a:r>
              <a:rPr altLang="zh-CN" lang="en-US">
                <a:latin typeface="Congenial Heavy"/>
                <a:cs typeface="Arial"/>
              </a:rPr>
              <a:t>L</a:t>
            </a:r>
            <a:r>
              <a:rPr altLang="zh-CN" lang="en-US">
                <a:latin typeface="Congenial Heavy"/>
                <a:cs typeface="Arial"/>
              </a:rPr>
              <a:t>-</a:t>
            </a:r>
            <a:r>
              <a:rPr altLang="zh-CN" lang="en-US">
                <a:latin typeface="Congenial Heavy"/>
                <a:cs typeface="Arial"/>
              </a:rPr>
              <a:t>L</a:t>
            </a:r>
            <a:r>
              <a:rPr altLang="zh-CN" lang="en-US">
                <a:latin typeface="Congenial Heavy"/>
                <a:cs typeface="Arial"/>
              </a:rPr>
              <a:t>I</a:t>
            </a:r>
            <a:r>
              <a:rPr altLang="zh-CN" lang="en-US">
                <a:latin typeface="Congenial Heavy"/>
                <a:cs typeface="Arial"/>
              </a:rPr>
              <a:t>F</a:t>
            </a:r>
            <a:r>
              <a:rPr altLang="zh-CN" lang="en-US">
                <a:latin typeface="Congenial Heavy"/>
                <a:cs typeface="Arial"/>
              </a:rPr>
              <a:t>E</a:t>
            </a:r>
            <a:r>
              <a:rPr altLang="zh-CN" lang="en-US">
                <a:latin typeface="Congenial Heavy"/>
                <a:cs typeface="Arial"/>
              </a:rPr>
              <a:t> </a:t>
            </a:r>
            <a:r>
              <a:rPr altLang="zh-CN" lang="en-US">
                <a:latin typeface="Congenial Heavy"/>
                <a:cs typeface="Arial"/>
              </a:rPr>
              <a:t>A</a:t>
            </a:r>
            <a:r>
              <a:rPr altLang="zh-CN" lang="en-US">
                <a:latin typeface="Congenial Heavy"/>
                <a:cs typeface="Arial"/>
              </a:rPr>
              <a:t>P</a:t>
            </a:r>
            <a:r>
              <a:rPr altLang="zh-CN" lang="en-US">
                <a:latin typeface="Congenial Heavy"/>
                <a:cs typeface="Arial"/>
              </a:rPr>
              <a:t>P</a:t>
            </a:r>
            <a:r>
              <a:rPr altLang="zh-CN" lang="en-US">
                <a:latin typeface="Congenial Heavy"/>
                <a:cs typeface="Arial"/>
              </a:rPr>
              <a:t>L</a:t>
            </a:r>
            <a:r>
              <a:rPr altLang="zh-CN" lang="en-US">
                <a:latin typeface="Congenial Heavy"/>
                <a:cs typeface="Arial"/>
              </a:rPr>
              <a:t>I</a:t>
            </a:r>
            <a:r>
              <a:rPr altLang="zh-CN" lang="en-US">
                <a:latin typeface="Congenial Heavy"/>
                <a:cs typeface="Arial"/>
              </a:rPr>
              <a:t>C</a:t>
            </a:r>
            <a:r>
              <a:rPr altLang="zh-CN" lang="en-US">
                <a:latin typeface="Congenial Heavy"/>
                <a:cs typeface="Arial"/>
              </a:rPr>
              <a:t>A</a:t>
            </a:r>
            <a:r>
              <a:rPr altLang="zh-CN" lang="en-US">
                <a:latin typeface="Congenial Heavy"/>
                <a:cs typeface="Arial"/>
              </a:rPr>
              <a:t>T</a:t>
            </a:r>
            <a:r>
              <a:rPr altLang="zh-CN" lang="en-US">
                <a:latin typeface="Congenial Heavy"/>
                <a:cs typeface="Arial"/>
              </a:rPr>
              <a:t>I</a:t>
            </a:r>
            <a:r>
              <a:rPr altLang="zh-CN" lang="en-US">
                <a:latin typeface="Congenial Heavy"/>
                <a:cs typeface="Arial"/>
              </a:rPr>
              <a:t>O</a:t>
            </a:r>
            <a:r>
              <a:rPr altLang="zh-CN" lang="en-US">
                <a:latin typeface="Congenial Heavy"/>
                <a:cs typeface="Arial"/>
              </a:rPr>
              <a:t>N</a:t>
            </a:r>
            <a:r>
              <a:rPr altLang="zh-CN" lang="en-US">
                <a:latin typeface="Congenial Heavy"/>
                <a:cs typeface="Arial"/>
              </a:rPr>
              <a:t>S</a:t>
            </a:r>
            <a:r>
              <a:rPr altLang="zh-CN" lang="en-US">
                <a:latin typeface="Congenial Heavy"/>
                <a:cs typeface="Arial"/>
              </a:rPr>
              <a:t> </a:t>
            </a:r>
            <a:r>
              <a:rPr altLang="zh-CN" lang="en-US">
                <a:latin typeface="Congenial Heavy"/>
                <a:cs typeface="Arial"/>
              </a:rPr>
              <a:t>A</a:t>
            </a:r>
            <a:r>
              <a:rPr altLang="zh-CN" lang="en-US">
                <a:latin typeface="Congenial Heavy"/>
                <a:cs typeface="Arial"/>
              </a:rPr>
              <a:t>N</a:t>
            </a:r>
            <a:r>
              <a:rPr altLang="zh-CN" lang="en-US">
                <a:latin typeface="Congenial Heavy"/>
                <a:cs typeface="Arial"/>
              </a:rPr>
              <a:t>D</a:t>
            </a:r>
            <a:r>
              <a:rPr altLang="zh-CN" lang="en-US">
                <a:latin typeface="Congenial Heavy"/>
                <a:cs typeface="Arial"/>
              </a:rPr>
              <a:t> </a:t>
            </a:r>
            <a:r>
              <a:rPr altLang="zh-CN" lang="en-US">
                <a:latin typeface="Congenial Heavy"/>
                <a:cs typeface="Arial"/>
              </a:rPr>
              <a:t>C</a:t>
            </a:r>
            <a:r>
              <a:rPr altLang="zh-CN" lang="en-US">
                <a:latin typeface="Congenial Heavy"/>
                <a:cs typeface="Arial"/>
              </a:rPr>
              <a:t>A</a:t>
            </a:r>
            <a:r>
              <a:rPr altLang="zh-CN" lang="en-US">
                <a:latin typeface="Congenial Heavy"/>
                <a:cs typeface="Arial"/>
              </a:rPr>
              <a:t>S</a:t>
            </a:r>
            <a:r>
              <a:rPr altLang="zh-CN" lang="en-US">
                <a:latin typeface="Congenial Heavy"/>
                <a:cs typeface="Arial"/>
              </a:rPr>
              <a:t>E</a:t>
            </a:r>
            <a:r>
              <a:rPr altLang="zh-CN" lang="en-US">
                <a:latin typeface="Congenial Heavy"/>
                <a:cs typeface="Arial"/>
              </a:rPr>
              <a:t> </a:t>
            </a:r>
            <a:r>
              <a:rPr altLang="zh-CN" lang="en-US">
                <a:latin typeface="Congenial Heavy"/>
                <a:cs typeface="Arial"/>
              </a:rPr>
              <a:t>S</a:t>
            </a:r>
            <a:r>
              <a:rPr altLang="zh-CN" lang="en-US">
                <a:latin typeface="Congenial Heavy"/>
                <a:cs typeface="Arial"/>
              </a:rPr>
              <a:t>T</a:t>
            </a:r>
            <a:r>
              <a:rPr altLang="zh-CN" lang="en-US">
                <a:latin typeface="Congenial Heavy"/>
                <a:cs typeface="Arial"/>
              </a:rPr>
              <a:t>U</a:t>
            </a:r>
            <a:r>
              <a:rPr altLang="zh-CN" lang="en-US">
                <a:latin typeface="Congenial Heavy"/>
                <a:cs typeface="Arial"/>
              </a:rPr>
              <a:t>D</a:t>
            </a:r>
            <a:r>
              <a:rPr altLang="zh-CN" lang="en-US">
                <a:latin typeface="Congenial Heavy"/>
                <a:cs typeface="Arial"/>
              </a:rPr>
              <a:t>Y</a:t>
            </a:r>
            <a:endParaRPr altLang="zh-CN" lang="en-US">
              <a:latin typeface="Congenial Heavy"/>
              <a:cs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51" name=""/>
        <p:cNvGrpSpPr/>
        <p:nvPr/>
      </p:nvGrpSpPr>
      <p:grpSpPr>
        <a:xfrm>
          <a:off x="0" y="0"/>
          <a:ext cx="0" cy="0"/>
          <a:chOff x="0" y="0"/>
          <a:chExt cx="0" cy="0"/>
        </a:xfrm>
      </p:grpSpPr>
      <p:sp>
        <p:nvSpPr>
          <p:cNvPr id="1048714" name=""/>
          <p:cNvSpPr>
            <a:spLocks noGrp="1"/>
          </p:cNvSpPr>
          <p:nvPr>
            <p:ph type="title"/>
          </p:nvPr>
        </p:nvSpPr>
        <p:spPr>
          <a:xfrm>
            <a:off x="838200" y="0"/>
            <a:ext cx="10515600" cy="1325563"/>
          </a:xfrm>
        </p:spPr>
        <p:txBody>
          <a:bodyPr>
            <a:normAutofit/>
          </a:bodyPr>
          <a:p>
            <a:r>
              <a:rPr lang="en-US">
                <a:latin typeface="Abril Fatface"/>
              </a:rPr>
              <a:t>A</a:t>
            </a:r>
            <a:r>
              <a:rPr lang="en-US">
                <a:latin typeface="Abril Fatface"/>
              </a:rPr>
              <a:t>.</a:t>
            </a:r>
            <a:r>
              <a:rPr lang="en-US">
                <a:latin typeface="Abril Fatface"/>
              </a:rPr>
              <a:t> </a:t>
            </a:r>
            <a:r>
              <a:rPr lang="en-US">
                <a:latin typeface="Abril Fatface"/>
              </a:rPr>
              <a:t>C</a:t>
            </a:r>
            <a:r>
              <a:rPr lang="en-US">
                <a:latin typeface="Abril Fatface"/>
              </a:rPr>
              <a:t>ase</a:t>
            </a:r>
            <a:r>
              <a:rPr lang="en-US">
                <a:latin typeface="Abril Fatface"/>
              </a:rPr>
              <a:t> </a:t>
            </a:r>
            <a:r>
              <a:rPr lang="en-US">
                <a:latin typeface="Abril Fatface"/>
              </a:rPr>
              <a:t>i</a:t>
            </a:r>
            <a:r>
              <a:rPr lang="en-US">
                <a:latin typeface="Abril Fatface"/>
              </a:rPr>
              <a:t>n</a:t>
            </a:r>
            <a:r>
              <a:rPr lang="en-US">
                <a:latin typeface="Abril Fatface"/>
              </a:rPr>
              <a:t> </a:t>
            </a:r>
            <a:r>
              <a:rPr lang="en-US">
                <a:latin typeface="Abril Fatface"/>
              </a:rPr>
              <a:t>o</a:t>
            </a:r>
            <a:r>
              <a:rPr lang="en-US">
                <a:latin typeface="Abril Fatface"/>
              </a:rPr>
              <a:t>u</a:t>
            </a:r>
            <a:r>
              <a:rPr lang="en-US">
                <a:latin typeface="Abril Fatface"/>
              </a:rPr>
              <a:t>r</a:t>
            </a:r>
            <a:r>
              <a:rPr lang="en-US">
                <a:latin typeface="Abril Fatface"/>
              </a:rPr>
              <a:t> </a:t>
            </a:r>
            <a:r>
              <a:rPr lang="en-US">
                <a:latin typeface="Abril Fatface"/>
              </a:rPr>
              <a:t>g</a:t>
            </a:r>
            <a:r>
              <a:rPr lang="en-US">
                <a:latin typeface="Abril Fatface"/>
              </a:rPr>
              <a:t>r</a:t>
            </a:r>
            <a:r>
              <a:rPr lang="en-US">
                <a:latin typeface="Abril Fatface"/>
              </a:rPr>
              <a:t>oup</a:t>
            </a:r>
            <a:endParaRPr lang="en-PH">
              <a:latin typeface="Abril Fatface"/>
            </a:endParaRPr>
          </a:p>
        </p:txBody>
      </p:sp>
      <p:sp>
        <p:nvSpPr>
          <p:cNvPr id="1048715" name=""/>
          <p:cNvSpPr>
            <a:spLocks noGrp="1"/>
          </p:cNvSpPr>
          <p:nvPr>
            <p:ph idx="1"/>
          </p:nvPr>
        </p:nvSpPr>
        <p:spPr>
          <a:xfrm>
            <a:off x="838200" y="1253330"/>
            <a:ext cx="10515600" cy="4351338"/>
          </a:xfrm>
        </p:spPr>
        <p:txBody>
          <a:bodyPr anchor="t">
            <a:noAutofit/>
          </a:bodyPr>
          <a:p>
            <a:pPr algn="l" indent="0" marL="0">
              <a:lnSpc>
                <a:spcPct val="100000"/>
              </a:lnSpc>
              <a:buNone/>
            </a:pPr>
            <a:r>
              <a:rPr b="1" sz="4000" lang="en-US">
                <a:latin typeface="Arial"/>
                <a:cs typeface="Arial"/>
              </a:rPr>
              <a:t>Problem</a:t>
            </a:r>
            <a:r>
              <a:rPr sz="4000" lang="en-US">
                <a:latin typeface="Arial"/>
                <a:cs typeface="Arial"/>
              </a:rPr>
              <a:t>: A mid-sized retail company is experiencing high employee, turnover and low morale. The exit survey showed that employees feel unappreciated and dissatisfied with their work environment.</a:t>
            </a:r>
            <a:endParaRPr sz="3600" lang="en-PH">
              <a:latin typeface="Arial"/>
              <a:cs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52" name=""/>
        <p:cNvGrpSpPr/>
        <p:nvPr/>
      </p:nvGrpSpPr>
      <p:grpSpPr>
        <a:xfrm>
          <a:off x="0" y="0"/>
          <a:ext cx="0" cy="0"/>
          <a:chOff x="0" y="0"/>
          <a:chExt cx="0" cy="0"/>
        </a:xfrm>
      </p:grpSpPr>
      <p:sp>
        <p:nvSpPr>
          <p:cNvPr id="1048716" name=""/>
          <p:cNvSpPr>
            <a:spLocks noGrp="1"/>
          </p:cNvSpPr>
          <p:nvPr>
            <p:ph type="title"/>
          </p:nvPr>
        </p:nvSpPr>
        <p:spPr>
          <a:xfrm>
            <a:off x="838200" y="0"/>
            <a:ext cx="10515600" cy="1325563"/>
          </a:xfrm>
        </p:spPr>
        <p:txBody>
          <a:bodyPr>
            <a:normAutofit/>
          </a:bodyPr>
          <a:p>
            <a:r>
              <a:rPr lang="en-US">
                <a:latin typeface="Abril Fatface"/>
              </a:rPr>
              <a:t>A</a:t>
            </a:r>
            <a:r>
              <a:rPr lang="en-US">
                <a:latin typeface="Abril Fatface"/>
              </a:rPr>
              <a:t>.</a:t>
            </a:r>
            <a:r>
              <a:rPr lang="en-US">
                <a:latin typeface="Abril Fatface"/>
              </a:rPr>
              <a:t> </a:t>
            </a:r>
            <a:r>
              <a:rPr lang="en-US">
                <a:latin typeface="Abril Fatface"/>
              </a:rPr>
              <a:t>C</a:t>
            </a:r>
            <a:r>
              <a:rPr lang="en-US">
                <a:latin typeface="Abril Fatface"/>
              </a:rPr>
              <a:t>ase</a:t>
            </a:r>
            <a:r>
              <a:rPr lang="en-US">
                <a:latin typeface="Abril Fatface"/>
              </a:rPr>
              <a:t> </a:t>
            </a:r>
            <a:r>
              <a:rPr lang="en-US">
                <a:latin typeface="Abril Fatface"/>
              </a:rPr>
              <a:t>i</a:t>
            </a:r>
            <a:r>
              <a:rPr lang="en-US">
                <a:latin typeface="Abril Fatface"/>
              </a:rPr>
              <a:t>n</a:t>
            </a:r>
            <a:r>
              <a:rPr lang="en-US">
                <a:latin typeface="Abril Fatface"/>
              </a:rPr>
              <a:t> </a:t>
            </a:r>
            <a:r>
              <a:rPr lang="en-US">
                <a:latin typeface="Abril Fatface"/>
              </a:rPr>
              <a:t>o</a:t>
            </a:r>
            <a:r>
              <a:rPr lang="en-US">
                <a:latin typeface="Abril Fatface"/>
              </a:rPr>
              <a:t>u</a:t>
            </a:r>
            <a:r>
              <a:rPr lang="en-US">
                <a:latin typeface="Abril Fatface"/>
              </a:rPr>
              <a:t>r</a:t>
            </a:r>
            <a:r>
              <a:rPr lang="en-US">
                <a:latin typeface="Abril Fatface"/>
              </a:rPr>
              <a:t> </a:t>
            </a:r>
            <a:r>
              <a:rPr lang="en-US">
                <a:latin typeface="Abril Fatface"/>
              </a:rPr>
              <a:t>g</a:t>
            </a:r>
            <a:r>
              <a:rPr lang="en-US">
                <a:latin typeface="Abril Fatface"/>
              </a:rPr>
              <a:t>r</a:t>
            </a:r>
            <a:r>
              <a:rPr lang="en-US">
                <a:latin typeface="Abril Fatface"/>
              </a:rPr>
              <a:t>oup</a:t>
            </a:r>
            <a:endParaRPr lang="en-PH">
              <a:latin typeface="Abril Fatface"/>
            </a:endParaRPr>
          </a:p>
        </p:txBody>
      </p:sp>
      <p:sp>
        <p:nvSpPr>
          <p:cNvPr id="1048717" name=""/>
          <p:cNvSpPr>
            <a:spLocks noGrp="1"/>
          </p:cNvSpPr>
          <p:nvPr>
            <p:ph idx="1"/>
          </p:nvPr>
        </p:nvSpPr>
        <p:spPr>
          <a:xfrm>
            <a:off x="838200" y="1253330"/>
            <a:ext cx="10515600" cy="4351338"/>
          </a:xfrm>
        </p:spPr>
        <p:txBody>
          <a:bodyPr anchor="t">
            <a:noAutofit/>
          </a:bodyPr>
          <a:p>
            <a:pPr algn="l" indent="0" marL="0">
              <a:lnSpc>
                <a:spcPct val="100000"/>
              </a:lnSpc>
              <a:buNone/>
            </a:pPr>
            <a:r>
              <a:rPr b="1" sz="2800" lang="en-US">
                <a:latin typeface="Arial"/>
                <a:cs typeface="Arial"/>
              </a:rPr>
              <a:t>Resolutions</a:t>
            </a:r>
            <a:r>
              <a:rPr sz="2800" lang="en-US">
                <a:latin typeface="Arial"/>
                <a:cs typeface="Arial"/>
              </a:rPr>
              <a:t>:</a:t>
            </a:r>
            <a:endParaRPr sz="2800" lang="en-PH">
              <a:latin typeface="Arial"/>
              <a:cs typeface="Arial"/>
            </a:endParaRPr>
          </a:p>
          <a:p>
            <a:pPr algn="l" indent="-514350" marL="514350">
              <a:lnSpc>
                <a:spcPct val="100000"/>
              </a:lnSpc>
              <a:buFont typeface="+mj-lt"/>
              <a:buAutoNum type="arabicPeriod" startAt="1"/>
            </a:pPr>
            <a:r>
              <a:rPr sz="2800" lang="en-US">
                <a:latin typeface="Arial"/>
                <a:cs typeface="Arial"/>
              </a:rPr>
              <a:t>Create team-building activities to improve social interactions between managers and employees.</a:t>
            </a:r>
            <a:endParaRPr sz="2800" lang="en-PH">
              <a:latin typeface="Arial"/>
              <a:cs typeface="Arial"/>
            </a:endParaRPr>
          </a:p>
          <a:p>
            <a:pPr algn="l" indent="-514350" marL="514350">
              <a:lnSpc>
                <a:spcPct val="100000"/>
              </a:lnSpc>
              <a:buFont typeface="+mj-lt"/>
              <a:buAutoNum type="arabicPeriod" startAt="1"/>
            </a:pPr>
            <a:r>
              <a:rPr sz="2800" lang="en-US">
                <a:latin typeface="Arial"/>
                <a:cs typeface="Arial"/>
              </a:rPr>
              <a:t>Increase salaries of employees.</a:t>
            </a:r>
            <a:endParaRPr sz="2800" lang="en-PH">
              <a:latin typeface="Arial"/>
              <a:cs typeface="Arial"/>
            </a:endParaRPr>
          </a:p>
          <a:p>
            <a:pPr algn="l" indent="-514350" marL="514350">
              <a:lnSpc>
                <a:spcPct val="100000"/>
              </a:lnSpc>
              <a:buFont typeface="+mj-lt"/>
              <a:buAutoNum type="arabicPeriod" startAt="1"/>
            </a:pPr>
            <a:r>
              <a:rPr sz="2800" lang="en-US">
                <a:latin typeface="Arial"/>
                <a:cs typeface="Arial"/>
              </a:rPr>
              <a:t>Provide open channels of communication through online and on-site to address concerns and suggestions.</a:t>
            </a:r>
            <a:endParaRPr sz="2800" lang="en-PH">
              <a:latin typeface="Arial"/>
              <a:cs typeface="Arial"/>
            </a:endParaRPr>
          </a:p>
          <a:p>
            <a:pPr algn="l" indent="-514350" marL="514350">
              <a:lnSpc>
                <a:spcPct val="100000"/>
              </a:lnSpc>
              <a:buFont typeface="+mj-lt"/>
              <a:buAutoNum type="arabicPeriod" startAt="1"/>
            </a:pPr>
            <a:r>
              <a:rPr sz="2800" lang="en-US">
                <a:latin typeface="Arial"/>
                <a:cs typeface="Arial"/>
              </a:rPr>
              <a:t>Organize flexible work schedules and create rest days improve work- life balance of employees.</a:t>
            </a:r>
            <a:endParaRPr sz="2800" lang="en-PH">
              <a:latin typeface="Arial"/>
              <a:cs typeface="Arial"/>
            </a:endParaRPr>
          </a:p>
          <a:p>
            <a:pPr algn="l" indent="-514350" marL="514350">
              <a:lnSpc>
                <a:spcPct val="100000"/>
              </a:lnSpc>
              <a:buFont typeface="+mj-lt"/>
              <a:buAutoNum type="arabicPeriod" startAt="1"/>
            </a:pPr>
            <a:r>
              <a:rPr sz="2800" lang="en-US">
                <a:latin typeface="Arial"/>
                <a:cs typeface="Arial"/>
              </a:rPr>
              <a:t>Establish employee intervention and mentorship to improve work performance.</a:t>
            </a:r>
            <a:endParaRPr sz="2800" lang="en-PH">
              <a:latin typeface="Arial"/>
              <a:cs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53" name=""/>
        <p:cNvGrpSpPr/>
        <p:nvPr/>
      </p:nvGrpSpPr>
      <p:grpSpPr>
        <a:xfrm>
          <a:off x="0" y="0"/>
          <a:ext cx="0" cy="0"/>
          <a:chOff x="0" y="0"/>
          <a:chExt cx="0" cy="0"/>
        </a:xfrm>
      </p:grpSpPr>
      <p:sp>
        <p:nvSpPr>
          <p:cNvPr id="1048718" name=""/>
          <p:cNvSpPr>
            <a:spLocks noGrp="1"/>
          </p:cNvSpPr>
          <p:nvPr>
            <p:ph type="title"/>
          </p:nvPr>
        </p:nvSpPr>
        <p:spPr>
          <a:xfrm>
            <a:off x="838200" y="0"/>
            <a:ext cx="10515600" cy="1325563"/>
          </a:xfrm>
        </p:spPr>
        <p:txBody>
          <a:bodyPr>
            <a:normAutofit/>
          </a:bodyPr>
          <a:p>
            <a:r>
              <a:rPr lang="en-US">
                <a:latin typeface="Abril Fatface"/>
              </a:rPr>
              <a:t>A</a:t>
            </a:r>
            <a:r>
              <a:rPr lang="en-US">
                <a:latin typeface="Abril Fatface"/>
              </a:rPr>
              <a:t>.</a:t>
            </a:r>
            <a:r>
              <a:rPr lang="en-US">
                <a:latin typeface="Abril Fatface"/>
              </a:rPr>
              <a:t> </a:t>
            </a:r>
            <a:r>
              <a:rPr lang="en-US">
                <a:latin typeface="Abril Fatface"/>
              </a:rPr>
              <a:t>C</a:t>
            </a:r>
            <a:r>
              <a:rPr lang="en-US">
                <a:latin typeface="Abril Fatface"/>
              </a:rPr>
              <a:t>ase</a:t>
            </a:r>
            <a:r>
              <a:rPr lang="en-US">
                <a:latin typeface="Abril Fatface"/>
              </a:rPr>
              <a:t> </a:t>
            </a:r>
            <a:r>
              <a:rPr lang="en-US">
                <a:latin typeface="Abril Fatface"/>
              </a:rPr>
              <a:t>i</a:t>
            </a:r>
            <a:r>
              <a:rPr lang="en-US">
                <a:latin typeface="Abril Fatface"/>
              </a:rPr>
              <a:t>n</a:t>
            </a:r>
            <a:r>
              <a:rPr lang="en-US">
                <a:latin typeface="Abril Fatface"/>
              </a:rPr>
              <a:t> </a:t>
            </a:r>
            <a:r>
              <a:rPr lang="en-US">
                <a:latin typeface="Abril Fatface"/>
              </a:rPr>
              <a:t>o</a:t>
            </a:r>
            <a:r>
              <a:rPr lang="en-US">
                <a:latin typeface="Abril Fatface"/>
              </a:rPr>
              <a:t>u</a:t>
            </a:r>
            <a:r>
              <a:rPr lang="en-US">
                <a:latin typeface="Abril Fatface"/>
              </a:rPr>
              <a:t>r</a:t>
            </a:r>
            <a:r>
              <a:rPr lang="en-US">
                <a:latin typeface="Abril Fatface"/>
              </a:rPr>
              <a:t> </a:t>
            </a:r>
            <a:r>
              <a:rPr lang="en-US">
                <a:latin typeface="Abril Fatface"/>
              </a:rPr>
              <a:t>g</a:t>
            </a:r>
            <a:r>
              <a:rPr lang="en-US">
                <a:latin typeface="Abril Fatface"/>
              </a:rPr>
              <a:t>r</a:t>
            </a:r>
            <a:r>
              <a:rPr lang="en-US">
                <a:latin typeface="Abril Fatface"/>
              </a:rPr>
              <a:t>oup</a:t>
            </a:r>
            <a:endParaRPr lang="en-PH">
              <a:latin typeface="Abril Fatface"/>
            </a:endParaRPr>
          </a:p>
        </p:txBody>
      </p:sp>
      <p:sp>
        <p:nvSpPr>
          <p:cNvPr id="1048719" name=""/>
          <p:cNvSpPr>
            <a:spLocks noGrp="1"/>
          </p:cNvSpPr>
          <p:nvPr>
            <p:ph idx="1"/>
          </p:nvPr>
        </p:nvSpPr>
        <p:spPr>
          <a:xfrm>
            <a:off x="838200" y="1253330"/>
            <a:ext cx="10515600" cy="4351338"/>
          </a:xfrm>
        </p:spPr>
        <p:txBody>
          <a:bodyPr anchor="t">
            <a:noAutofit/>
          </a:bodyPr>
          <a:p>
            <a:pPr algn="l" indent="0" marL="0">
              <a:lnSpc>
                <a:spcPct val="100000"/>
              </a:lnSpc>
              <a:buNone/>
            </a:pPr>
            <a:r>
              <a:rPr sz="3600" lang="en-US">
                <a:latin typeface="Arial"/>
                <a:cs typeface="Arial"/>
              </a:rPr>
              <a:t>Each of these resolutions are linked to </a:t>
            </a:r>
            <a:r>
              <a:rPr b="1" sz="3600" lang="en-US">
                <a:latin typeface="Arial"/>
                <a:cs typeface="Arial"/>
              </a:rPr>
              <a:t>behavioral management</a:t>
            </a:r>
            <a:r>
              <a:rPr b="1" sz="3600" lang="en-US">
                <a:latin typeface="Arial"/>
                <a:cs typeface="Arial"/>
              </a:rPr>
              <a:t> </a:t>
            </a:r>
            <a:r>
              <a:rPr b="1" sz="3600" lang="en-US">
                <a:latin typeface="Arial"/>
                <a:cs typeface="Arial"/>
              </a:rPr>
              <a:t>theory</a:t>
            </a:r>
            <a:r>
              <a:rPr sz="3600" lang="en-US">
                <a:latin typeface="Arial"/>
                <a:cs typeface="Arial"/>
              </a:rPr>
              <a:t> and </a:t>
            </a:r>
            <a:r>
              <a:rPr b="1" sz="3600" lang="en-US">
                <a:latin typeface="Arial"/>
                <a:cs typeface="Arial"/>
              </a:rPr>
              <a:t>Maslow’s Hierarchy of Needs</a:t>
            </a:r>
            <a:r>
              <a:rPr sz="3600" lang="en-US">
                <a:latin typeface="Arial"/>
                <a:cs typeface="Arial"/>
              </a:rPr>
              <a:t>. By providing employees</a:t>
            </a:r>
            <a:r>
              <a:rPr sz="3600" lang="en-US">
                <a:latin typeface="Arial"/>
                <a:cs typeface="Arial"/>
              </a:rPr>
              <a:t> </a:t>
            </a:r>
            <a:r>
              <a:rPr sz="3600" lang="en-US">
                <a:latin typeface="Arial"/>
                <a:cs typeface="Arial"/>
              </a:rPr>
              <a:t>with the benefits that they deserve, the managers are certain that their</a:t>
            </a:r>
            <a:r>
              <a:rPr sz="3600" lang="en-US">
                <a:latin typeface="Arial"/>
                <a:cs typeface="Arial"/>
              </a:rPr>
              <a:t> </a:t>
            </a:r>
            <a:r>
              <a:rPr sz="3600" lang="en-US">
                <a:latin typeface="Arial"/>
                <a:cs typeface="Arial"/>
              </a:rPr>
              <a:t>needs are met and that employee satisfaction will increase, leading to</a:t>
            </a:r>
            <a:r>
              <a:rPr sz="3600" lang="en-US">
                <a:latin typeface="Arial"/>
                <a:cs typeface="Arial"/>
              </a:rPr>
              <a:t> </a:t>
            </a:r>
            <a:r>
              <a:rPr sz="3600" lang="en-US">
                <a:latin typeface="Arial"/>
                <a:cs typeface="Arial"/>
              </a:rPr>
              <a:t>a decrease in employee turnover.</a:t>
            </a:r>
            <a:endParaRPr sz="3600" lang="en-PH">
              <a:latin typeface="Arial"/>
              <a:cs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54" name=""/>
        <p:cNvGrpSpPr/>
        <p:nvPr/>
      </p:nvGrpSpPr>
      <p:grpSpPr>
        <a:xfrm>
          <a:off x="0" y="0"/>
          <a:ext cx="0" cy="0"/>
          <a:chOff x="0" y="0"/>
          <a:chExt cx="0" cy="0"/>
        </a:xfrm>
      </p:grpSpPr>
      <p:sp>
        <p:nvSpPr>
          <p:cNvPr id="1048720" name=""/>
          <p:cNvSpPr>
            <a:spLocks noGrp="1"/>
          </p:cNvSpPr>
          <p:nvPr>
            <p:ph type="title"/>
          </p:nvPr>
        </p:nvSpPr>
        <p:spPr>
          <a:xfrm>
            <a:off x="838200" y="0"/>
            <a:ext cx="10515600" cy="1325563"/>
          </a:xfrm>
        </p:spPr>
        <p:txBody>
          <a:bodyPr>
            <a:normAutofit/>
          </a:bodyPr>
          <a:p>
            <a:r>
              <a:rPr lang="en-US">
                <a:latin typeface="Abril Fatface"/>
              </a:rPr>
              <a:t>B</a:t>
            </a:r>
            <a:r>
              <a:rPr lang="en-US">
                <a:latin typeface="Abril Fatface"/>
              </a:rPr>
              <a:t>.</a:t>
            </a:r>
            <a:r>
              <a:rPr lang="en-US">
                <a:latin typeface="Abril Fatface"/>
              </a:rPr>
              <a:t> </a:t>
            </a:r>
            <a:r>
              <a:rPr lang="en-US">
                <a:latin typeface="Abril Fatface"/>
              </a:rPr>
              <a:t>I</a:t>
            </a:r>
            <a:r>
              <a:rPr lang="en-US">
                <a:latin typeface="Abril Fatface"/>
              </a:rPr>
              <a:t>n</a:t>
            </a:r>
            <a:r>
              <a:rPr lang="en-US">
                <a:latin typeface="Abril Fatface"/>
              </a:rPr>
              <a:t>c</a:t>
            </a:r>
            <a:r>
              <a:rPr lang="en-US">
                <a:latin typeface="Abril Fatface"/>
              </a:rPr>
              <a:t>o</a:t>
            </a:r>
            <a:r>
              <a:rPr lang="en-US">
                <a:latin typeface="Abril Fatface"/>
              </a:rPr>
              <a:t>r</a:t>
            </a:r>
            <a:r>
              <a:rPr lang="en-US">
                <a:latin typeface="Abril Fatface"/>
              </a:rPr>
              <a:t>p</a:t>
            </a:r>
            <a:r>
              <a:rPr lang="en-US">
                <a:latin typeface="Abril Fatface"/>
              </a:rPr>
              <a:t>o</a:t>
            </a:r>
            <a:r>
              <a:rPr lang="en-US">
                <a:latin typeface="Abril Fatface"/>
              </a:rPr>
              <a:t>r</a:t>
            </a:r>
            <a:r>
              <a:rPr lang="en-US">
                <a:latin typeface="Abril Fatface"/>
              </a:rPr>
              <a:t>a</a:t>
            </a:r>
            <a:r>
              <a:rPr lang="en-US">
                <a:latin typeface="Abril Fatface"/>
              </a:rPr>
              <a:t>t</a:t>
            </a:r>
            <a:r>
              <a:rPr lang="en-US">
                <a:latin typeface="Abril Fatface"/>
              </a:rPr>
              <a:t>e</a:t>
            </a:r>
            <a:r>
              <a:rPr lang="en-US">
                <a:latin typeface="Abril Fatface"/>
              </a:rPr>
              <a:t> </a:t>
            </a:r>
            <a:r>
              <a:rPr lang="en-US">
                <a:latin typeface="Abril Fatface"/>
              </a:rPr>
              <a:t>i</a:t>
            </a:r>
            <a:r>
              <a:rPr lang="en-US">
                <a:latin typeface="Abril Fatface"/>
              </a:rPr>
              <a:t>n</a:t>
            </a:r>
            <a:r>
              <a:rPr lang="en-US">
                <a:latin typeface="Abril Fatface"/>
              </a:rPr>
              <a:t> </a:t>
            </a:r>
            <a:r>
              <a:rPr lang="en-US">
                <a:latin typeface="Abril Fatface"/>
              </a:rPr>
              <a:t>t</a:t>
            </a:r>
            <a:r>
              <a:rPr lang="en-US">
                <a:latin typeface="Abril Fatface"/>
              </a:rPr>
              <a:t>h</a:t>
            </a:r>
            <a:r>
              <a:rPr lang="en-US">
                <a:latin typeface="Abril Fatface"/>
              </a:rPr>
              <a:t>e</a:t>
            </a:r>
            <a:r>
              <a:rPr lang="en-US">
                <a:latin typeface="Abril Fatface"/>
              </a:rPr>
              <a:t> </a:t>
            </a:r>
            <a:r>
              <a:rPr lang="en-US">
                <a:latin typeface="Abril Fatface"/>
              </a:rPr>
              <a:t>s</a:t>
            </a:r>
            <a:r>
              <a:rPr lang="en-US">
                <a:latin typeface="Abril Fatface"/>
              </a:rPr>
              <a:t>a</a:t>
            </a:r>
            <a:r>
              <a:rPr lang="en-US">
                <a:latin typeface="Abril Fatface"/>
              </a:rPr>
              <a:t>m</a:t>
            </a:r>
            <a:r>
              <a:rPr lang="en-US">
                <a:latin typeface="Abril Fatface"/>
              </a:rPr>
              <a:t>e</a:t>
            </a:r>
            <a:r>
              <a:rPr lang="en-US">
                <a:latin typeface="Abril Fatface"/>
              </a:rPr>
              <a:t> </a:t>
            </a:r>
            <a:r>
              <a:rPr lang="en-US">
                <a:latin typeface="Abril Fatface"/>
              </a:rPr>
              <a:t>i</a:t>
            </a:r>
            <a:r>
              <a:rPr lang="en-US">
                <a:latin typeface="Abril Fatface"/>
              </a:rPr>
              <a:t>n</a:t>
            </a:r>
            <a:r>
              <a:rPr lang="en-US">
                <a:latin typeface="Abril Fatface"/>
              </a:rPr>
              <a:t>d</a:t>
            </a:r>
            <a:r>
              <a:rPr lang="en-US">
                <a:latin typeface="Abril Fatface"/>
              </a:rPr>
              <a:t>u</a:t>
            </a:r>
            <a:r>
              <a:rPr lang="en-US">
                <a:latin typeface="Abril Fatface"/>
              </a:rPr>
              <a:t>s</a:t>
            </a:r>
            <a:r>
              <a:rPr lang="en-US">
                <a:latin typeface="Abril Fatface"/>
              </a:rPr>
              <a:t>t</a:t>
            </a:r>
            <a:r>
              <a:rPr lang="en-US">
                <a:latin typeface="Abril Fatface"/>
              </a:rPr>
              <a:t>r</a:t>
            </a:r>
            <a:r>
              <a:rPr lang="en-US">
                <a:latin typeface="Abril Fatface"/>
              </a:rPr>
              <a:t>y</a:t>
            </a:r>
            <a:endParaRPr lang="en-PH">
              <a:latin typeface="Abril Fatface"/>
            </a:endParaRPr>
          </a:p>
        </p:txBody>
      </p:sp>
      <p:sp>
        <p:nvSpPr>
          <p:cNvPr id="1048721" name=""/>
          <p:cNvSpPr>
            <a:spLocks noGrp="1"/>
          </p:cNvSpPr>
          <p:nvPr>
            <p:ph idx="1"/>
          </p:nvPr>
        </p:nvSpPr>
        <p:spPr>
          <a:xfrm>
            <a:off x="838200" y="1253330"/>
            <a:ext cx="10515600" cy="4351338"/>
          </a:xfrm>
        </p:spPr>
        <p:txBody>
          <a:bodyPr anchor="t">
            <a:noAutofit/>
          </a:bodyPr>
          <a:p>
            <a:pPr algn="l" indent="0" marL="0">
              <a:lnSpc>
                <a:spcPct val="100000"/>
              </a:lnSpc>
              <a:buNone/>
            </a:pPr>
            <a:r>
              <a:rPr b="1" sz="3200" lang="en-US">
                <a:latin typeface="Arial"/>
                <a:cs typeface="Arial"/>
              </a:rPr>
              <a:t>Problem</a:t>
            </a:r>
            <a:r>
              <a:rPr sz="3200" lang="en-US">
                <a:latin typeface="Arial"/>
                <a:cs typeface="Arial"/>
              </a:rPr>
              <a:t>: On July 7, 2023, Crackhouse Comedy Club, located in Kuala Lumpur in Malaysia, faced problems as well as reputational loss when its owner was fined RM8,000 for posting racially offensive material on social media which offended some people and had a large public complaint which eventually turned into a case. This incident brings to the fore a challenge of comedy venues in striking an appropriate balance between edgy content and not crossing a line that is considered as offensive or inflammatory.</a:t>
            </a:r>
            <a:endParaRPr sz="3200" lang="en-PH">
              <a:latin typeface="Arial"/>
              <a:cs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55" name=""/>
        <p:cNvGrpSpPr/>
        <p:nvPr/>
      </p:nvGrpSpPr>
      <p:grpSpPr>
        <a:xfrm>
          <a:off x="0" y="0"/>
          <a:ext cx="0" cy="0"/>
          <a:chOff x="0" y="0"/>
          <a:chExt cx="0" cy="0"/>
        </a:xfrm>
      </p:grpSpPr>
      <p:sp>
        <p:nvSpPr>
          <p:cNvPr id="1048722" name=""/>
          <p:cNvSpPr>
            <a:spLocks noGrp="1"/>
          </p:cNvSpPr>
          <p:nvPr>
            <p:ph type="title"/>
          </p:nvPr>
        </p:nvSpPr>
        <p:spPr>
          <a:xfrm>
            <a:off x="838200" y="0"/>
            <a:ext cx="10515600" cy="1325563"/>
          </a:xfrm>
        </p:spPr>
        <p:txBody>
          <a:bodyPr>
            <a:normAutofit/>
          </a:bodyPr>
          <a:p>
            <a:r>
              <a:rPr lang="en-US">
                <a:latin typeface="Abril Fatface"/>
              </a:rPr>
              <a:t>B</a:t>
            </a:r>
            <a:r>
              <a:rPr lang="en-US">
                <a:latin typeface="Abril Fatface"/>
              </a:rPr>
              <a:t>.</a:t>
            </a:r>
            <a:r>
              <a:rPr lang="en-US">
                <a:latin typeface="Abril Fatface"/>
              </a:rPr>
              <a:t> </a:t>
            </a:r>
            <a:r>
              <a:rPr lang="en-US">
                <a:latin typeface="Abril Fatface"/>
              </a:rPr>
              <a:t>I</a:t>
            </a:r>
            <a:r>
              <a:rPr lang="en-US">
                <a:latin typeface="Abril Fatface"/>
              </a:rPr>
              <a:t>n</a:t>
            </a:r>
            <a:r>
              <a:rPr lang="en-US">
                <a:latin typeface="Abril Fatface"/>
              </a:rPr>
              <a:t>c</a:t>
            </a:r>
            <a:r>
              <a:rPr lang="en-US">
                <a:latin typeface="Abril Fatface"/>
              </a:rPr>
              <a:t>o</a:t>
            </a:r>
            <a:r>
              <a:rPr lang="en-US">
                <a:latin typeface="Abril Fatface"/>
              </a:rPr>
              <a:t>r</a:t>
            </a:r>
            <a:r>
              <a:rPr lang="en-US">
                <a:latin typeface="Abril Fatface"/>
              </a:rPr>
              <a:t>p</a:t>
            </a:r>
            <a:r>
              <a:rPr lang="en-US">
                <a:latin typeface="Abril Fatface"/>
              </a:rPr>
              <a:t>o</a:t>
            </a:r>
            <a:r>
              <a:rPr lang="en-US">
                <a:latin typeface="Abril Fatface"/>
              </a:rPr>
              <a:t>r</a:t>
            </a:r>
            <a:r>
              <a:rPr lang="en-US">
                <a:latin typeface="Abril Fatface"/>
              </a:rPr>
              <a:t>a</a:t>
            </a:r>
            <a:r>
              <a:rPr lang="en-US">
                <a:latin typeface="Abril Fatface"/>
              </a:rPr>
              <a:t>t</a:t>
            </a:r>
            <a:r>
              <a:rPr lang="en-US">
                <a:latin typeface="Abril Fatface"/>
              </a:rPr>
              <a:t>e</a:t>
            </a:r>
            <a:r>
              <a:rPr lang="en-US">
                <a:latin typeface="Abril Fatface"/>
              </a:rPr>
              <a:t> </a:t>
            </a:r>
            <a:r>
              <a:rPr lang="en-US">
                <a:latin typeface="Abril Fatface"/>
              </a:rPr>
              <a:t>i</a:t>
            </a:r>
            <a:r>
              <a:rPr lang="en-US">
                <a:latin typeface="Abril Fatface"/>
              </a:rPr>
              <a:t>n</a:t>
            </a:r>
            <a:r>
              <a:rPr lang="en-US">
                <a:latin typeface="Abril Fatface"/>
              </a:rPr>
              <a:t> </a:t>
            </a:r>
            <a:r>
              <a:rPr lang="en-US">
                <a:latin typeface="Abril Fatface"/>
              </a:rPr>
              <a:t>t</a:t>
            </a:r>
            <a:r>
              <a:rPr lang="en-US">
                <a:latin typeface="Abril Fatface"/>
              </a:rPr>
              <a:t>h</a:t>
            </a:r>
            <a:r>
              <a:rPr lang="en-US">
                <a:latin typeface="Abril Fatface"/>
              </a:rPr>
              <a:t>e</a:t>
            </a:r>
            <a:r>
              <a:rPr lang="en-US">
                <a:latin typeface="Abril Fatface"/>
              </a:rPr>
              <a:t> </a:t>
            </a:r>
            <a:r>
              <a:rPr lang="en-US">
                <a:latin typeface="Abril Fatface"/>
              </a:rPr>
              <a:t>s</a:t>
            </a:r>
            <a:r>
              <a:rPr lang="en-US">
                <a:latin typeface="Abril Fatface"/>
              </a:rPr>
              <a:t>a</a:t>
            </a:r>
            <a:r>
              <a:rPr lang="en-US">
                <a:latin typeface="Abril Fatface"/>
              </a:rPr>
              <a:t>m</a:t>
            </a:r>
            <a:r>
              <a:rPr lang="en-US">
                <a:latin typeface="Abril Fatface"/>
              </a:rPr>
              <a:t>e</a:t>
            </a:r>
            <a:r>
              <a:rPr lang="en-US">
                <a:latin typeface="Abril Fatface"/>
              </a:rPr>
              <a:t> </a:t>
            </a:r>
            <a:r>
              <a:rPr lang="en-US">
                <a:latin typeface="Abril Fatface"/>
              </a:rPr>
              <a:t>i</a:t>
            </a:r>
            <a:r>
              <a:rPr lang="en-US">
                <a:latin typeface="Abril Fatface"/>
              </a:rPr>
              <a:t>n</a:t>
            </a:r>
            <a:r>
              <a:rPr lang="en-US">
                <a:latin typeface="Abril Fatface"/>
              </a:rPr>
              <a:t>d</a:t>
            </a:r>
            <a:r>
              <a:rPr lang="en-US">
                <a:latin typeface="Abril Fatface"/>
              </a:rPr>
              <a:t>u</a:t>
            </a:r>
            <a:r>
              <a:rPr lang="en-US">
                <a:latin typeface="Abril Fatface"/>
              </a:rPr>
              <a:t>s</a:t>
            </a:r>
            <a:r>
              <a:rPr lang="en-US">
                <a:latin typeface="Abril Fatface"/>
              </a:rPr>
              <a:t>t</a:t>
            </a:r>
            <a:r>
              <a:rPr lang="en-US">
                <a:latin typeface="Abril Fatface"/>
              </a:rPr>
              <a:t>r</a:t>
            </a:r>
            <a:r>
              <a:rPr lang="en-US">
                <a:latin typeface="Abril Fatface"/>
              </a:rPr>
              <a:t>y</a:t>
            </a:r>
            <a:endParaRPr lang="en-PH">
              <a:latin typeface="Abril Fatface"/>
            </a:endParaRPr>
          </a:p>
        </p:txBody>
      </p:sp>
      <p:sp>
        <p:nvSpPr>
          <p:cNvPr id="1048723" name=""/>
          <p:cNvSpPr>
            <a:spLocks noGrp="1"/>
          </p:cNvSpPr>
          <p:nvPr>
            <p:ph idx="1"/>
          </p:nvPr>
        </p:nvSpPr>
        <p:spPr>
          <a:xfrm>
            <a:off x="838200" y="1253330"/>
            <a:ext cx="10515600" cy="4351338"/>
          </a:xfrm>
        </p:spPr>
        <p:txBody>
          <a:bodyPr anchor="t">
            <a:noAutofit/>
          </a:bodyPr>
          <a:p>
            <a:pPr algn="l" indent="0" marL="0">
              <a:lnSpc>
                <a:spcPct val="100000"/>
              </a:lnSpc>
              <a:buNone/>
            </a:pPr>
            <a:r>
              <a:rPr b="1" sz="2400" lang="en-US">
                <a:latin typeface="Arial"/>
                <a:cs typeface="Arial"/>
              </a:rPr>
              <a:t>Solutions</a:t>
            </a:r>
            <a:r>
              <a:rPr b="0" sz="2400" lang="en-US">
                <a:latin typeface="Arial"/>
                <a:cs typeface="Arial"/>
              </a:rPr>
              <a:t>:</a:t>
            </a:r>
            <a:endParaRPr sz="2400" lang="en-PH">
              <a:latin typeface="Arial"/>
              <a:cs typeface="Arial"/>
            </a:endParaRPr>
          </a:p>
          <a:p>
            <a:pPr algn="l" indent="-457200" marL="457200">
              <a:lnSpc>
                <a:spcPct val="100000"/>
              </a:lnSpc>
              <a:buFont typeface="+mj-lt"/>
              <a:buAutoNum type="arabicPeriod" startAt="1"/>
            </a:pPr>
            <a:r>
              <a:rPr b="1" sz="2400" lang="en-US">
                <a:latin typeface="Arial"/>
                <a:cs typeface="Arial"/>
              </a:rPr>
              <a:t>Establish Crisis Communication Plan</a:t>
            </a:r>
            <a:r>
              <a:rPr b="0" sz="2400" lang="en-US">
                <a:latin typeface="Arial"/>
                <a:cs typeface="Arial"/>
              </a:rPr>
              <a:t>: A well-constructed crisis communication plan may help in mitigating negativity in publicity, maintaining stakeholder relationships, and reducing the damage to the company's reputation. </a:t>
            </a:r>
            <a:r>
              <a:rPr b="0" sz="2400" i="1" lang="en-US" u="sng">
                <a:latin typeface="Arial"/>
                <a:cs typeface="Arial"/>
              </a:rPr>
              <a:t>(Crisis Management Theory)</a:t>
            </a:r>
            <a:endParaRPr sz="2400" i="1" lang="en-PH" u="sng">
              <a:latin typeface="Arial"/>
              <a:cs typeface="Arial"/>
            </a:endParaRPr>
          </a:p>
          <a:p>
            <a:pPr algn="l" indent="-457200" marL="457200">
              <a:lnSpc>
                <a:spcPct val="100000"/>
              </a:lnSpc>
              <a:buFont typeface="+mj-lt"/>
              <a:buAutoNum type="arabicPeriod" startAt="1"/>
            </a:pPr>
            <a:r>
              <a:rPr b="1" sz="2400" lang="en-US">
                <a:latin typeface="Arial"/>
                <a:cs typeface="Arial"/>
              </a:rPr>
              <a:t>Strict Content Guidelines</a:t>
            </a:r>
            <a:r>
              <a:rPr b="0" sz="2400" lang="en-US">
                <a:latin typeface="Arial"/>
                <a:cs typeface="Arial"/>
              </a:rPr>
              <a:t>: Clear guidelines on social media and live performances can prevent future incidents and ensure a good brand image. </a:t>
            </a:r>
            <a:r>
              <a:rPr b="0" sz="2400" i="1" lang="en-US" u="sng">
                <a:latin typeface="Arial"/>
                <a:cs typeface="Arial"/>
              </a:rPr>
              <a:t>(Corporate Social Responsibility)</a:t>
            </a:r>
            <a:endParaRPr sz="2400" i="1" lang="en-PH" u="sng">
              <a:latin typeface="Arial"/>
              <a:cs typeface="Arial"/>
            </a:endParaRPr>
          </a:p>
          <a:p>
            <a:pPr algn="l" indent="-457200" marL="457200">
              <a:lnSpc>
                <a:spcPct val="100000"/>
              </a:lnSpc>
              <a:buFont typeface="+mj-lt"/>
              <a:buAutoNum type="arabicPeriod" startAt="1"/>
            </a:pPr>
            <a:r>
              <a:rPr b="1" sz="2400" lang="en-US">
                <a:latin typeface="Arial"/>
                <a:cs typeface="Arial"/>
              </a:rPr>
              <a:t>Implement Sensitivity Training</a:t>
            </a:r>
            <a:r>
              <a:rPr b="0" sz="2400" lang="en-US">
                <a:latin typeface="Arial"/>
                <a:cs typeface="Arial"/>
              </a:rPr>
              <a:t>: Train your employees on diversity, equity, and inclusion to help them understand how their words or actions can influence the other. </a:t>
            </a:r>
            <a:r>
              <a:rPr b="0" sz="2400" i="1" lang="en-US" u="sng">
                <a:latin typeface="Arial"/>
                <a:cs typeface="Arial"/>
              </a:rPr>
              <a:t>(Human Resource Management)</a:t>
            </a:r>
            <a:endParaRPr sz="2400" i="1" lang="en-PH" u="sng">
              <a:latin typeface="Arial"/>
              <a:cs typeface="Arial"/>
            </a:endParaRPr>
          </a:p>
          <a:p>
            <a:pPr algn="l" indent="-457200" marL="457200">
              <a:lnSpc>
                <a:spcPct val="100000"/>
              </a:lnSpc>
              <a:buFont typeface="+mj-lt"/>
              <a:buAutoNum type="arabicPeriod" startAt="1"/>
            </a:pPr>
            <a:r>
              <a:rPr b="1" sz="2400" lang="en-US">
                <a:latin typeface="Arial"/>
                <a:cs typeface="Arial"/>
              </a:rPr>
              <a:t>Creating a Respectful and Inclusive Workplace Culture</a:t>
            </a:r>
            <a:r>
              <a:rPr b="0" sz="2400" lang="en-US">
                <a:latin typeface="Arial"/>
                <a:cs typeface="Arial"/>
              </a:rPr>
              <a:t>: The outcome of which will keep future incidents off the radar while also attracting and retaining talent. </a:t>
            </a:r>
            <a:r>
              <a:rPr b="0" sz="2400" i="1" lang="en-US" u="sng">
                <a:latin typeface="Arial"/>
                <a:cs typeface="Arial"/>
              </a:rPr>
              <a:t>(Organizational Culture Theory)</a:t>
            </a:r>
            <a:endParaRPr sz="2400" i="1" lang="en-PH" u="sng">
              <a:latin typeface="Arial"/>
              <a:cs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56" name=""/>
        <p:cNvGrpSpPr/>
        <p:nvPr/>
      </p:nvGrpSpPr>
      <p:grpSpPr>
        <a:xfrm>
          <a:off x="0" y="0"/>
          <a:ext cx="0" cy="0"/>
          <a:chOff x="0" y="0"/>
          <a:chExt cx="0" cy="0"/>
        </a:xfrm>
      </p:grpSpPr>
      <p:sp>
        <p:nvSpPr>
          <p:cNvPr id="1048724" name=""/>
          <p:cNvSpPr>
            <a:spLocks noGrp="1"/>
          </p:cNvSpPr>
          <p:nvPr>
            <p:ph type="title"/>
          </p:nvPr>
        </p:nvSpPr>
        <p:spPr>
          <a:xfrm>
            <a:off x="838200" y="0"/>
            <a:ext cx="10515600" cy="1325563"/>
          </a:xfrm>
        </p:spPr>
        <p:txBody>
          <a:bodyPr>
            <a:normAutofit/>
          </a:bodyPr>
          <a:p>
            <a:r>
              <a:rPr lang="en-US">
                <a:latin typeface="Abril Fatface"/>
              </a:rPr>
              <a:t>B</a:t>
            </a:r>
            <a:r>
              <a:rPr lang="en-US">
                <a:latin typeface="Abril Fatface"/>
              </a:rPr>
              <a:t>.</a:t>
            </a:r>
            <a:r>
              <a:rPr lang="en-US">
                <a:latin typeface="Abril Fatface"/>
              </a:rPr>
              <a:t> </a:t>
            </a:r>
            <a:r>
              <a:rPr lang="en-US">
                <a:latin typeface="Abril Fatface"/>
              </a:rPr>
              <a:t>I</a:t>
            </a:r>
            <a:r>
              <a:rPr lang="en-US">
                <a:latin typeface="Abril Fatface"/>
              </a:rPr>
              <a:t>n</a:t>
            </a:r>
            <a:r>
              <a:rPr lang="en-US">
                <a:latin typeface="Abril Fatface"/>
              </a:rPr>
              <a:t>c</a:t>
            </a:r>
            <a:r>
              <a:rPr lang="en-US">
                <a:latin typeface="Abril Fatface"/>
              </a:rPr>
              <a:t>o</a:t>
            </a:r>
            <a:r>
              <a:rPr lang="en-US">
                <a:latin typeface="Abril Fatface"/>
              </a:rPr>
              <a:t>r</a:t>
            </a:r>
            <a:r>
              <a:rPr lang="en-US">
                <a:latin typeface="Abril Fatface"/>
              </a:rPr>
              <a:t>p</a:t>
            </a:r>
            <a:r>
              <a:rPr lang="en-US">
                <a:latin typeface="Abril Fatface"/>
              </a:rPr>
              <a:t>o</a:t>
            </a:r>
            <a:r>
              <a:rPr lang="en-US">
                <a:latin typeface="Abril Fatface"/>
              </a:rPr>
              <a:t>r</a:t>
            </a:r>
            <a:r>
              <a:rPr lang="en-US">
                <a:latin typeface="Abril Fatface"/>
              </a:rPr>
              <a:t>a</a:t>
            </a:r>
            <a:r>
              <a:rPr lang="en-US">
                <a:latin typeface="Abril Fatface"/>
              </a:rPr>
              <a:t>t</a:t>
            </a:r>
            <a:r>
              <a:rPr lang="en-US">
                <a:latin typeface="Abril Fatface"/>
              </a:rPr>
              <a:t>e</a:t>
            </a:r>
            <a:r>
              <a:rPr lang="en-US">
                <a:latin typeface="Abril Fatface"/>
              </a:rPr>
              <a:t> </a:t>
            </a:r>
            <a:r>
              <a:rPr lang="en-US">
                <a:latin typeface="Abril Fatface"/>
              </a:rPr>
              <a:t>i</a:t>
            </a:r>
            <a:r>
              <a:rPr lang="en-US">
                <a:latin typeface="Abril Fatface"/>
              </a:rPr>
              <a:t>n</a:t>
            </a:r>
            <a:r>
              <a:rPr lang="en-US">
                <a:latin typeface="Abril Fatface"/>
              </a:rPr>
              <a:t> </a:t>
            </a:r>
            <a:r>
              <a:rPr lang="en-US">
                <a:latin typeface="Abril Fatface"/>
              </a:rPr>
              <a:t>t</a:t>
            </a:r>
            <a:r>
              <a:rPr lang="en-US">
                <a:latin typeface="Abril Fatface"/>
              </a:rPr>
              <a:t>h</a:t>
            </a:r>
            <a:r>
              <a:rPr lang="en-US">
                <a:latin typeface="Abril Fatface"/>
              </a:rPr>
              <a:t>e</a:t>
            </a:r>
            <a:r>
              <a:rPr lang="en-US">
                <a:latin typeface="Abril Fatface"/>
              </a:rPr>
              <a:t> </a:t>
            </a:r>
            <a:r>
              <a:rPr lang="en-US">
                <a:latin typeface="Abril Fatface"/>
              </a:rPr>
              <a:t>s</a:t>
            </a:r>
            <a:r>
              <a:rPr lang="en-US">
                <a:latin typeface="Abril Fatface"/>
              </a:rPr>
              <a:t>a</a:t>
            </a:r>
            <a:r>
              <a:rPr lang="en-US">
                <a:latin typeface="Abril Fatface"/>
              </a:rPr>
              <a:t>m</a:t>
            </a:r>
            <a:r>
              <a:rPr lang="en-US">
                <a:latin typeface="Abril Fatface"/>
              </a:rPr>
              <a:t>e</a:t>
            </a:r>
            <a:r>
              <a:rPr lang="en-US">
                <a:latin typeface="Abril Fatface"/>
              </a:rPr>
              <a:t> </a:t>
            </a:r>
            <a:r>
              <a:rPr lang="en-US">
                <a:latin typeface="Abril Fatface"/>
              </a:rPr>
              <a:t>i</a:t>
            </a:r>
            <a:r>
              <a:rPr lang="en-US">
                <a:latin typeface="Abril Fatface"/>
              </a:rPr>
              <a:t>n</a:t>
            </a:r>
            <a:r>
              <a:rPr lang="en-US">
                <a:latin typeface="Abril Fatface"/>
              </a:rPr>
              <a:t>d</a:t>
            </a:r>
            <a:r>
              <a:rPr lang="en-US">
                <a:latin typeface="Abril Fatface"/>
              </a:rPr>
              <a:t>u</a:t>
            </a:r>
            <a:r>
              <a:rPr lang="en-US">
                <a:latin typeface="Abril Fatface"/>
              </a:rPr>
              <a:t>s</a:t>
            </a:r>
            <a:r>
              <a:rPr lang="en-US">
                <a:latin typeface="Abril Fatface"/>
              </a:rPr>
              <a:t>t</a:t>
            </a:r>
            <a:r>
              <a:rPr lang="en-US">
                <a:latin typeface="Abril Fatface"/>
              </a:rPr>
              <a:t>r</a:t>
            </a:r>
            <a:r>
              <a:rPr lang="en-US">
                <a:latin typeface="Abril Fatface"/>
              </a:rPr>
              <a:t>y</a:t>
            </a:r>
            <a:endParaRPr lang="en-PH">
              <a:latin typeface="Abril Fatface"/>
            </a:endParaRPr>
          </a:p>
        </p:txBody>
      </p:sp>
      <p:sp>
        <p:nvSpPr>
          <p:cNvPr id="1048725" name=""/>
          <p:cNvSpPr>
            <a:spLocks noGrp="1"/>
          </p:cNvSpPr>
          <p:nvPr>
            <p:ph idx="1"/>
          </p:nvPr>
        </p:nvSpPr>
        <p:spPr>
          <a:xfrm>
            <a:off x="838200" y="1253330"/>
            <a:ext cx="10515600" cy="4351338"/>
          </a:xfrm>
        </p:spPr>
        <p:txBody>
          <a:bodyPr anchor="t">
            <a:noAutofit/>
          </a:bodyPr>
          <a:p>
            <a:pPr algn="l" indent="0" marL="0">
              <a:lnSpc>
                <a:spcPct val="100000"/>
              </a:lnSpc>
              <a:buNone/>
            </a:pPr>
            <a:r>
              <a:rPr b="1" sz="2800" i="0" lang="en-US" u="none">
                <a:latin typeface="Arial"/>
                <a:cs typeface="Arial"/>
              </a:rPr>
              <a:t>In our business, we can implement these as follows</a:t>
            </a:r>
            <a:r>
              <a:rPr sz="2800" i="0" lang="en-US" u="none">
                <a:latin typeface="Arial"/>
                <a:cs typeface="Arial"/>
              </a:rPr>
              <a:t>:</a:t>
            </a:r>
            <a:endParaRPr sz="2800" i="1" lang="en-PH" u="sng">
              <a:latin typeface="Arial"/>
              <a:cs typeface="Arial"/>
            </a:endParaRPr>
          </a:p>
          <a:p>
            <a:pPr algn="l" indent="-457200" marL="457200">
              <a:lnSpc>
                <a:spcPct val="100000"/>
              </a:lnSpc>
              <a:buFont typeface="+mj-lt"/>
              <a:buAutoNum type="arabicPeriod" startAt="1"/>
            </a:pPr>
            <a:r>
              <a:rPr b="1" sz="2800" i="0" lang="en-US" u="none">
                <a:latin typeface="Arial"/>
                <a:cs typeface="Arial"/>
              </a:rPr>
              <a:t>Crisis Management Plan</a:t>
            </a:r>
            <a:r>
              <a:rPr sz="2800" i="0" lang="en-US" u="none">
                <a:latin typeface="Arial"/>
                <a:cs typeface="Arial"/>
              </a:rPr>
              <a:t>: Define likely crisis situations and describes roles and responsibilities as well as communication lines</a:t>
            </a:r>
            <a:endParaRPr sz="2800" i="1" lang="en-PH" u="sng">
              <a:latin typeface="Arial"/>
              <a:cs typeface="Arial"/>
            </a:endParaRPr>
          </a:p>
          <a:p>
            <a:pPr algn="l" indent="-457200" marL="457200">
              <a:lnSpc>
                <a:spcPct val="100000"/>
              </a:lnSpc>
              <a:buFont typeface="+mj-lt"/>
              <a:buAutoNum type="arabicPeriod" startAt="1"/>
            </a:pPr>
            <a:r>
              <a:rPr b="1" sz="2800" i="0" lang="en-US" u="none">
                <a:latin typeface="Arial"/>
                <a:cs typeface="Arial"/>
              </a:rPr>
              <a:t>Code of Conduct for performers</a:t>
            </a:r>
            <a:r>
              <a:rPr sz="2800" i="0" lang="en-US" u="none">
                <a:latin typeface="Arial"/>
                <a:cs typeface="Arial"/>
              </a:rPr>
              <a:t>: Clearly indicates expected behavior and subject content.</a:t>
            </a:r>
            <a:endParaRPr sz="2800" i="1" lang="en-PH" u="sng">
              <a:latin typeface="Arial"/>
              <a:cs typeface="Arial"/>
            </a:endParaRPr>
          </a:p>
          <a:p>
            <a:pPr algn="l" indent="-457200" marL="457200">
              <a:lnSpc>
                <a:spcPct val="100000"/>
              </a:lnSpc>
              <a:buFont typeface="+mj-lt"/>
              <a:buAutoNum type="arabicPeriod" startAt="1"/>
            </a:pPr>
            <a:r>
              <a:rPr b="1" sz="2800" i="0" lang="en-US" u="none">
                <a:latin typeface="Arial"/>
                <a:cs typeface="Arial"/>
              </a:rPr>
              <a:t>Training staff on diversity, equity, and inclusion</a:t>
            </a:r>
            <a:r>
              <a:rPr sz="2800" i="0" lang="en-US" u="none">
                <a:latin typeface="Arial"/>
                <a:cs typeface="Arial"/>
              </a:rPr>
              <a:t>: Provide annual or bi-annual training sessions in the workplace to make the place of work respectful and inclusive.</a:t>
            </a:r>
            <a:endParaRPr sz="2800" i="1" lang="en-PH" u="sng">
              <a:latin typeface="Arial"/>
              <a:cs typeface="Arial"/>
            </a:endParaRPr>
          </a:p>
          <a:p>
            <a:pPr algn="l" indent="-457200" marL="457200">
              <a:lnSpc>
                <a:spcPct val="100000"/>
              </a:lnSpc>
              <a:buFont typeface="+mj-lt"/>
              <a:buAutoNum type="arabicPeriod" startAt="1"/>
            </a:pPr>
            <a:r>
              <a:rPr b="1" sz="2800" i="0" lang="en-US" u="none">
                <a:latin typeface="Arial"/>
                <a:cs typeface="Arial"/>
              </a:rPr>
              <a:t>Monitor social media and online reviews</a:t>
            </a:r>
            <a:r>
              <a:rPr sz="2800" i="0" lang="en-US" u="none">
                <a:latin typeface="Arial"/>
                <a:cs typeface="Arial"/>
              </a:rPr>
              <a:t>: Immediately respond to negative reviews, address concerns and act on them.</a:t>
            </a:r>
            <a:endParaRPr sz="2800" i="1" lang="en-PH" u="sng">
              <a:latin typeface="Arial"/>
              <a:cs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57" name=""/>
        <p:cNvGrpSpPr/>
        <p:nvPr/>
      </p:nvGrpSpPr>
      <p:grpSpPr>
        <a:xfrm>
          <a:off x="0" y="0"/>
          <a:ext cx="0" cy="0"/>
          <a:chOff x="0" y="0"/>
          <a:chExt cx="0" cy="0"/>
        </a:xfrm>
      </p:grpSpPr>
      <p:sp>
        <p:nvSpPr>
          <p:cNvPr id="1048726" name="Title 1"/>
          <p:cNvSpPr>
            <a:spLocks noGrp="1"/>
          </p:cNvSpPr>
          <p:nvPr>
            <p:ph type="ctrTitle"/>
          </p:nvPr>
        </p:nvSpPr>
        <p:spPr>
          <a:xfrm>
            <a:off x="914400" y="2235200"/>
            <a:ext cx="10363200" cy="2387600"/>
          </a:xfrm>
        </p:spPr>
        <p:txBody>
          <a:bodyPr anchor="ctr" anchorCtr="1">
            <a:normAutofit/>
          </a:bodyPr>
          <a:p>
            <a:r>
              <a:rPr altLang="zh-CN" lang="en-US">
                <a:latin typeface="Congenial Heavy"/>
                <a:cs typeface="Arial"/>
              </a:rPr>
              <a:t>I</a:t>
            </a:r>
            <a:r>
              <a:rPr altLang="zh-CN" lang="en-US">
                <a:latin typeface="Congenial Heavy"/>
                <a:cs typeface="Arial"/>
              </a:rPr>
              <a:t>V</a:t>
            </a:r>
            <a:r>
              <a:rPr altLang="zh-CN" lang="en-US">
                <a:latin typeface="Congenial Heavy"/>
                <a:cs typeface="Arial"/>
              </a:rPr>
              <a:t>.</a:t>
            </a:r>
            <a:r>
              <a:rPr altLang="zh-CN" lang="en-US">
                <a:latin typeface="Congenial Heavy"/>
                <a:cs typeface="Arial"/>
              </a:rPr>
              <a:t> </a:t>
            </a:r>
            <a:r>
              <a:rPr altLang="zh-CN" lang="en-US">
                <a:latin typeface="Congenial Heavy"/>
                <a:cs typeface="Arial"/>
              </a:rPr>
              <a:t>R</a:t>
            </a:r>
            <a:r>
              <a:rPr altLang="zh-CN" lang="en-US">
                <a:latin typeface="Congenial Heavy"/>
                <a:cs typeface="Arial"/>
              </a:rPr>
              <a:t>E</a:t>
            </a:r>
            <a:r>
              <a:rPr altLang="zh-CN" lang="en-US">
                <a:latin typeface="Congenial Heavy"/>
                <a:cs typeface="Arial"/>
              </a:rPr>
              <a:t>F</a:t>
            </a:r>
            <a:r>
              <a:rPr altLang="zh-CN" lang="en-US">
                <a:latin typeface="Congenial Heavy"/>
                <a:cs typeface="Arial"/>
              </a:rPr>
              <a:t>ERENCES</a:t>
            </a:r>
            <a:endParaRPr altLang="zh-CN" lang="en-US">
              <a:latin typeface="Congenial Heavy"/>
              <a:cs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58" name=""/>
        <p:cNvGrpSpPr/>
        <p:nvPr/>
      </p:nvGrpSpPr>
      <p:grpSpPr>
        <a:xfrm>
          <a:off x="0" y="0"/>
          <a:ext cx="0" cy="0"/>
          <a:chOff x="0" y="0"/>
          <a:chExt cx="0" cy="0"/>
        </a:xfrm>
      </p:grpSpPr>
      <p:sp>
        <p:nvSpPr>
          <p:cNvPr id="1048727" name=""/>
          <p:cNvSpPr>
            <a:spLocks noGrp="1"/>
          </p:cNvSpPr>
          <p:nvPr>
            <p:ph idx="1"/>
          </p:nvPr>
        </p:nvSpPr>
        <p:spPr>
          <a:xfrm>
            <a:off x="838200" y="380641"/>
            <a:ext cx="10515600" cy="6225182"/>
          </a:xfrm>
        </p:spPr>
        <p:txBody>
          <a:bodyPr anchor="t">
            <a:noAutofit/>
          </a:bodyPr>
          <a:p>
            <a:pPr algn="l" indent="0" marL="0">
              <a:lnSpc>
                <a:spcPct val="100000"/>
              </a:lnSpc>
              <a:buNone/>
            </a:pPr>
            <a:r>
              <a:rPr sz="2000" i="0" lang="en-US" u="none">
                <a:latin typeface="Arial"/>
                <a:cs typeface="Arial"/>
              </a:rPr>
              <a:t>1. Bajrai, H. (2023, July 7). Comedy club owner fined for offensive online content sparking racial sensitivity. Marketing in Asia. </a:t>
            </a:r>
            <a:r>
              <a:rPr sz="2000" i="0" lang="en-US" u="none">
                <a:latin typeface="Arial"/>
                <a:cs typeface="Arial"/>
                <a:hlinkClick r:id="rId1"/>
              </a:rPr>
              <a:t>https://www.marketinginasia.com/comedy-club-owner-fined-for-offensive-online-content-sparking-racial-sensitivity</a:t>
            </a:r>
            <a:r>
              <a:rPr sz="2000" i="0" lang="en-US" u="none">
                <a:latin typeface="Arial"/>
                <a:cs typeface="Arial"/>
                <a:hlinkClick r:id="rId1"/>
              </a:rPr>
              <a:t>/</a:t>
            </a:r>
            <a:endParaRPr sz="2000" i="0" lang="en-PH" u="none">
              <a:latin typeface="Arial"/>
              <a:cs typeface="Arial"/>
            </a:endParaRPr>
          </a:p>
          <a:p>
            <a:pPr algn="l" indent="0" marL="0">
              <a:lnSpc>
                <a:spcPct val="100000"/>
              </a:lnSpc>
              <a:buNone/>
            </a:pPr>
            <a:r>
              <a:rPr sz="2000" i="0" lang="en-US" u="none">
                <a:latin typeface="Arial"/>
                <a:cs typeface="Arial"/>
              </a:rPr>
              <a:t>2. Barreiro, V., Jr. (2024, May 17). Comedy rules the PH podcast roost as over 17 million internet-connected Filipinos tune in. Rappler. </a:t>
            </a:r>
            <a:r>
              <a:rPr sz="2000" i="0" lang="en-US" u="none">
                <a:latin typeface="Arial"/>
                <a:cs typeface="Arial"/>
                <a:hlinkClick r:id="rId2"/>
              </a:rPr>
              <a:t>https://www.rappler.com/technology/internet-culture/portrait-podcast-listener-filipino-study-findings/</a:t>
            </a:r>
            <a:endParaRPr sz="2000" i="0" lang="en-PH" u="none">
              <a:latin typeface="Arial"/>
              <a:cs typeface="Arial"/>
            </a:endParaRPr>
          </a:p>
          <a:p>
            <a:pPr algn="l" indent="0" marL="0">
              <a:lnSpc>
                <a:spcPct val="100000"/>
              </a:lnSpc>
              <a:buNone/>
            </a:pPr>
            <a:r>
              <a:rPr sz="2000" i="0" lang="en-US" u="none">
                <a:latin typeface="Arial"/>
                <a:cs typeface="Arial"/>
              </a:rPr>
              <a:t>3. Benefits. (n.d.). Washington and Lee University. </a:t>
            </a:r>
            <a:r>
              <a:rPr sz="2000" i="0" lang="en-US" u="none">
                <a:latin typeface="Arial"/>
                <a:cs typeface="Arial"/>
                <a:hlinkClick r:id="rId3"/>
              </a:rPr>
              <a:t>https://my.wlu.edu/human-resources/benefits?need_sec_link=1&amp;sec_link_scene=im</a:t>
            </a:r>
            <a:endParaRPr sz="2000" i="0" lang="en-PH" u="none">
              <a:latin typeface="Arial"/>
              <a:cs typeface="Arial"/>
            </a:endParaRPr>
          </a:p>
          <a:p>
            <a:pPr algn="l" indent="0" marL="0">
              <a:lnSpc>
                <a:spcPct val="100000"/>
              </a:lnSpc>
              <a:buNone/>
            </a:pPr>
            <a:r>
              <a:rPr sz="2000" i="0" lang="en-US" u="none">
                <a:latin typeface="Arial"/>
                <a:cs typeface="Arial"/>
              </a:rPr>
              <a:t>4. Best Restaurant Supervisor Job Description Template. (n.d.). Workstream. </a:t>
            </a:r>
            <a:r>
              <a:rPr sz="2000" i="0" lang="en-US" u="none">
                <a:latin typeface="Arial"/>
                <a:cs typeface="Arial"/>
                <a:hlinkClick r:id="rId4"/>
              </a:rPr>
              <a:t>https://www.workstream.us/job-description/restaurant-supervisor.html#:~:text=A%20restaurant%20supervisor%20is%20tasked,be%20a%20customer%2Dfacing%20one</a:t>
            </a:r>
            <a:endParaRPr sz="2000" i="0" lang="en-PH" u="none">
              <a:latin typeface="Arial"/>
              <a:cs typeface="Arial"/>
            </a:endParaRPr>
          </a:p>
          <a:p>
            <a:pPr algn="l" indent="0" marL="0">
              <a:lnSpc>
                <a:spcPct val="100000"/>
              </a:lnSpc>
              <a:buNone/>
            </a:pPr>
            <a:r>
              <a:rPr sz="2000" i="0" lang="en-US" u="none">
                <a:latin typeface="Arial"/>
                <a:cs typeface="Arial"/>
              </a:rPr>
              <a:t>5. Bika, N. (2024, January 2). Employee resignation policy template. Recruiting Resources: How to Recruit and Hire Better. </a:t>
            </a:r>
            <a:r>
              <a:rPr sz="2000" i="0" lang="en-US" u="none">
                <a:latin typeface="Arial"/>
                <a:cs typeface="Arial"/>
                <a:hlinkClick r:id="rId5"/>
              </a:rPr>
              <a:t>https://resources.workable.com/employee-resignation-policy?form=MG0AV</a:t>
            </a:r>
            <a:r>
              <a:rPr sz="2000" i="0" lang="en-US" u="none">
                <a:latin typeface="Arial"/>
                <a:cs typeface="Arial"/>
                <a:hlinkClick r:id="rId5"/>
              </a:rPr>
              <a:t>3</a:t>
            </a:r>
            <a:r>
              <a:rPr sz="2000" i="0" lang="en-US" u="none">
                <a:latin typeface="Arial"/>
                <a:cs typeface="Arial"/>
              </a:rPr>
              <a:t> </a:t>
            </a:r>
            <a:endParaRPr sz="2000" i="0" lang="en-PH" u="none">
              <a:latin typeface="Arial"/>
              <a:cs typeface="Arial"/>
            </a:endParaRPr>
          </a:p>
          <a:p>
            <a:pPr algn="l" indent="0" marL="0">
              <a:lnSpc>
                <a:spcPct val="100000"/>
              </a:lnSpc>
              <a:buNone/>
            </a:pPr>
            <a:r>
              <a:rPr sz="2000" i="0" lang="en-US" u="none">
                <a:latin typeface="Arial"/>
                <a:cs typeface="Arial"/>
              </a:rPr>
              <a:t>6. Bika, N. (2024, January 4). Employee promotion policy template. Recruiting Resources: How to Recruit and Hire Better. </a:t>
            </a:r>
            <a:r>
              <a:rPr sz="2000" i="0" lang="en-US" u="none">
                <a:latin typeface="Arial"/>
                <a:cs typeface="Arial"/>
                <a:hlinkClick r:id="rId6"/>
              </a:rPr>
              <a:t>https://resources.workable.com/promotion-policy?form=MG0AV3</a:t>
            </a:r>
            <a:r>
              <a:rPr sz="2000" i="0" lang="en-US" u="none">
                <a:latin typeface="Arial"/>
                <a:cs typeface="Arial"/>
              </a:rPr>
              <a:t> </a:t>
            </a:r>
            <a:endParaRPr sz="2000" i="0" lang="en-PH" u="none">
              <a:latin typeface="Arial"/>
              <a:cs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59" name=""/>
        <p:cNvGrpSpPr/>
        <p:nvPr/>
      </p:nvGrpSpPr>
      <p:grpSpPr>
        <a:xfrm>
          <a:off x="0" y="0"/>
          <a:ext cx="0" cy="0"/>
          <a:chOff x="0" y="0"/>
          <a:chExt cx="0" cy="0"/>
        </a:xfrm>
      </p:grpSpPr>
      <p:sp>
        <p:nvSpPr>
          <p:cNvPr id="1048728" name=""/>
          <p:cNvSpPr>
            <a:spLocks noGrp="1"/>
          </p:cNvSpPr>
          <p:nvPr>
            <p:ph idx="1"/>
          </p:nvPr>
        </p:nvSpPr>
        <p:spPr>
          <a:xfrm>
            <a:off x="838200" y="380641"/>
            <a:ext cx="10515600" cy="6225182"/>
          </a:xfrm>
        </p:spPr>
        <p:txBody>
          <a:bodyPr anchor="t">
            <a:noAutofit/>
          </a:bodyPr>
          <a:p>
            <a:pPr algn="l" indent="0" marL="0">
              <a:lnSpc>
                <a:spcPct val="100000"/>
              </a:lnSpc>
              <a:buNone/>
            </a:pPr>
            <a:r>
              <a:rPr sz="2000" i="0" lang="en-US" u="none">
                <a:latin typeface="Arial"/>
                <a:cs typeface="Arial"/>
              </a:rPr>
              <a:t>7. C, A. (2023, September 13). What does a vice president of Human Resources Do?. Human Resource Careers. </a:t>
            </a:r>
            <a:r>
              <a:rPr sz="2000" i="0" lang="en-US" u="none">
                <a:latin typeface="Arial"/>
                <a:cs typeface="Arial"/>
                <a:hlinkClick r:id="rId1"/>
              </a:rPr>
              <a:t>https://humanresourcecareers.com/what-does-a-vice-president-of-human-resources-do/</a:t>
            </a:r>
            <a:r>
              <a:rPr sz="2000" i="0" lang="en-US" u="none">
                <a:latin typeface="Arial"/>
                <a:cs typeface="Arial"/>
              </a:rPr>
              <a:t> </a:t>
            </a:r>
            <a:endParaRPr sz="2000" i="0" lang="en-PH" u="none">
              <a:latin typeface="Arial"/>
              <a:cs typeface="Arial"/>
            </a:endParaRPr>
          </a:p>
          <a:p>
            <a:pPr algn="l" indent="0" marL="0">
              <a:lnSpc>
                <a:spcPct val="100000"/>
              </a:lnSpc>
              <a:buNone/>
            </a:pPr>
            <a:r>
              <a:rPr sz="2000" i="0" lang="en-US" u="none">
                <a:latin typeface="Arial"/>
                <a:cs typeface="Arial"/>
              </a:rPr>
              <a:t>8. CEO and President duties and responsibilities. (n.d). Workable. </a:t>
            </a:r>
            <a:r>
              <a:rPr sz="2000" i="0" lang="en-US" u="none">
                <a:latin typeface="Arial"/>
                <a:cs typeface="Arial"/>
                <a:hlinkClick r:id="rId2"/>
              </a:rPr>
              <a:t>https://resources.workable.com/hr-terms/ceo-vs-president</a:t>
            </a:r>
            <a:r>
              <a:rPr sz="2000" i="0" lang="en-US" u="none">
                <a:latin typeface="Arial"/>
                <a:cs typeface="Arial"/>
              </a:rPr>
              <a:t> </a:t>
            </a:r>
            <a:endParaRPr sz="2000" i="0" lang="en-PH" u="none">
              <a:latin typeface="Arial"/>
              <a:cs typeface="Arial"/>
            </a:endParaRPr>
          </a:p>
          <a:p>
            <a:pPr algn="l" indent="0" marL="0">
              <a:lnSpc>
                <a:spcPct val="100000"/>
              </a:lnSpc>
              <a:buNone/>
            </a:pPr>
            <a:r>
              <a:rPr sz="2000" i="0" lang="en-US" u="none">
                <a:latin typeface="Arial"/>
                <a:cs typeface="Arial"/>
              </a:rPr>
              <a:t>9. Charaba, C. (2023, July 19). HR Rules You Need to Know. PeopleKeep. </a:t>
            </a:r>
            <a:r>
              <a:rPr sz="2000" i="0" lang="en-US" u="none">
                <a:latin typeface="Arial"/>
                <a:cs typeface="Arial"/>
                <a:hlinkClick r:id="rId3"/>
              </a:rPr>
              <a:t>https://www.peoplekeep.com/blog/hr-rules-you-need-to-know</a:t>
            </a:r>
            <a:r>
              <a:rPr sz="2000" i="0" lang="en-US" u="none">
                <a:latin typeface="Arial"/>
                <a:cs typeface="Arial"/>
              </a:rPr>
              <a:t> </a:t>
            </a:r>
            <a:endParaRPr sz="2000" i="0" lang="en-PH" u="none">
              <a:latin typeface="Arial"/>
              <a:cs typeface="Arial"/>
            </a:endParaRPr>
          </a:p>
          <a:p>
            <a:pPr algn="l" indent="0" marL="0">
              <a:lnSpc>
                <a:spcPct val="100000"/>
              </a:lnSpc>
              <a:buNone/>
            </a:pPr>
            <a:r>
              <a:rPr sz="2000" i="0" lang="en-US" u="none">
                <a:latin typeface="Arial"/>
                <a:cs typeface="Arial"/>
              </a:rPr>
              <a:t>10. Chief Executive Officer - Food &amp; Beverage Restaurant Chain Job vacancy in Garden City, Cairo. (n.d.). Wuzzuf. </a:t>
            </a:r>
            <a:r>
              <a:rPr sz="2000" i="0" lang="en-US" u="none">
                <a:latin typeface="Arial"/>
                <a:cs typeface="Arial"/>
                <a:hlinkClick r:id="rId4"/>
              </a:rPr>
              <a:t>https://wuzzuf.net/jobs/p/255103-Chief-Executive-Officer---Food--amp--Beverage-Restaurant-Chain-Cairo-Egypt</a:t>
            </a:r>
            <a:r>
              <a:rPr sz="2000" i="0" lang="en-US" u="none">
                <a:latin typeface="Arial"/>
                <a:cs typeface="Arial"/>
              </a:rPr>
              <a:t> </a:t>
            </a:r>
            <a:endParaRPr sz="2000" i="0" lang="en-PH" u="none">
              <a:latin typeface="Arial"/>
              <a:cs typeface="Arial"/>
            </a:endParaRPr>
          </a:p>
          <a:p>
            <a:pPr algn="l" indent="0" marL="0">
              <a:lnSpc>
                <a:spcPct val="100000"/>
              </a:lnSpc>
              <a:buNone/>
            </a:pPr>
            <a:r>
              <a:rPr sz="2000" i="0" lang="en-US" u="none">
                <a:latin typeface="Arial"/>
                <a:cs typeface="Arial"/>
              </a:rPr>
              <a:t>11. Comedian job description, career as a comedian, salary, employment - definition and nature of the work, education and training requirements, Getting the job. (n.d.). State University Careers. </a:t>
            </a:r>
            <a:r>
              <a:rPr sz="2000" i="0" lang="en-US" u="none">
                <a:latin typeface="Arial"/>
                <a:cs typeface="Arial"/>
                <a:hlinkClick r:id="rId5"/>
              </a:rPr>
              <a:t>https://careers.stateuniversity.com/pages/7751/Comedian.html</a:t>
            </a:r>
            <a:r>
              <a:rPr sz="2000" i="0" lang="en-US" u="none">
                <a:latin typeface="Arial"/>
                <a:cs typeface="Arial"/>
              </a:rPr>
              <a:t> </a:t>
            </a:r>
            <a:endParaRPr sz="2000" i="0" lang="en-PH" u="none">
              <a:latin typeface="Arial"/>
              <a:cs typeface="Arial"/>
            </a:endParaRPr>
          </a:p>
          <a:p>
            <a:pPr algn="l" indent="0" marL="0">
              <a:lnSpc>
                <a:spcPct val="100000"/>
              </a:lnSpc>
              <a:buNone/>
            </a:pPr>
            <a:r>
              <a:rPr sz="2000" i="0" lang="en-US" u="none">
                <a:latin typeface="Arial"/>
                <a:cs typeface="Arial"/>
              </a:rPr>
              <a:t>12. Computation of Retirement Pay, Private Sector. (2024, July 13). Labor Law PH. </a:t>
            </a:r>
            <a:r>
              <a:rPr sz="2000" i="0" lang="en-US" u="none">
                <a:latin typeface="Arial"/>
                <a:cs typeface="Arial"/>
                <a:hlinkClick r:id="rId6"/>
              </a:rPr>
              <a:t>https://laborlaw.ph/computation-of-retirement-pay-private-sector/?form=MG0AV3</a:t>
            </a:r>
            <a:endParaRPr sz="2000" i="0" lang="en-PH" u="none">
              <a:latin typeface="Arial"/>
              <a:cs typeface="Arial"/>
            </a:endParaRPr>
          </a:p>
          <a:p>
            <a:pPr algn="l" indent="0" marL="0">
              <a:lnSpc>
                <a:spcPct val="100000"/>
              </a:lnSpc>
              <a:buNone/>
            </a:pPr>
            <a:r>
              <a:rPr sz="2000" i="0" lang="en-US" u="none">
                <a:latin typeface="Arial"/>
                <a:cs typeface="Arial"/>
              </a:rPr>
              <a:t>13. Corporate Finance Institute (CFI). </a:t>
            </a:r>
            <a:r>
              <a:rPr sz="2000" i="0" lang="en-US" u="none">
                <a:latin typeface="Arial"/>
                <a:cs typeface="Arial"/>
                <a:hlinkClick r:id="rId7"/>
              </a:rPr>
              <a:t>https://corporatefinanceinstitute.com</a:t>
            </a:r>
            <a:endParaRPr sz="2000" i="0" lang="en-PH" u="none">
              <a:latin typeface="Arial"/>
              <a:cs typeface="Arial"/>
            </a:endParaRPr>
          </a:p>
          <a:p>
            <a:pPr algn="l" indent="0" marL="0">
              <a:lnSpc>
                <a:spcPct val="100000"/>
              </a:lnSpc>
              <a:buNone/>
            </a:pPr>
            <a:endParaRPr sz="2000" i="0" lang="en-PH" u="none">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03" name=""/>
        <p:cNvGrpSpPr/>
        <p:nvPr/>
      </p:nvGrpSpPr>
      <p:grpSpPr>
        <a:xfrm>
          <a:off x="0" y="0"/>
          <a:ext cx="0" cy="0"/>
          <a:chOff x="0" y="0"/>
          <a:chExt cx="0" cy="0"/>
        </a:xfrm>
      </p:grpSpPr>
      <p:sp>
        <p:nvSpPr>
          <p:cNvPr id="1048616" name=""/>
          <p:cNvSpPr>
            <a:spLocks noGrp="1"/>
          </p:cNvSpPr>
          <p:nvPr>
            <p:ph type="title"/>
          </p:nvPr>
        </p:nvSpPr>
        <p:spPr>
          <a:xfrm>
            <a:off x="838200" y="0"/>
            <a:ext cx="10515600" cy="1325563"/>
          </a:xfrm>
        </p:spPr>
        <p:txBody>
          <a:bodyPr>
            <a:normAutofit/>
          </a:bodyPr>
          <a:p>
            <a:r>
              <a:rPr lang="en-US">
                <a:latin typeface="Abril Fatface"/>
              </a:rPr>
              <a:t>B. Vision and Mission</a:t>
            </a:r>
            <a:endParaRPr lang="en-PH">
              <a:latin typeface="Abril Fatface"/>
            </a:endParaRPr>
          </a:p>
        </p:txBody>
      </p:sp>
      <p:sp>
        <p:nvSpPr>
          <p:cNvPr id="1048617" name=""/>
          <p:cNvSpPr>
            <a:spLocks noGrp="1"/>
          </p:cNvSpPr>
          <p:nvPr>
            <p:ph idx="1"/>
          </p:nvPr>
        </p:nvSpPr>
        <p:spPr>
          <a:xfrm>
            <a:off x="838200" y="1253330"/>
            <a:ext cx="10515600" cy="4351338"/>
          </a:xfrm>
        </p:spPr>
        <p:txBody>
          <a:bodyPr anchor="t">
            <a:noAutofit/>
          </a:bodyPr>
          <a:p>
            <a:pPr algn="l" indent="0" marL="0">
              <a:lnSpc>
                <a:spcPct val="100000"/>
              </a:lnSpc>
              <a:buNone/>
            </a:pPr>
            <a:r>
              <a:rPr b="1" sz="3200" lang="en-US">
                <a:latin typeface="Arial"/>
                <a:cs typeface="Arial"/>
              </a:rPr>
              <a:t>Mission Statement</a:t>
            </a:r>
            <a:r>
              <a:rPr b="0" sz="3200" lang="en-US">
                <a:latin typeface="Arial"/>
                <a:cs typeface="Arial"/>
              </a:rPr>
              <a:t>: Our mission is to create an inclusive and inviting  environment where laughter and exceptional dining come together for an  unforgettable experience. We focus on delivering high-quality comedy performances that resonate with diverse audiences, fostering engagement and unity among guests, performers, and staff. By prioritizing quality entertainment, excellent service, and innovative events, we aim to cultivate joy, friendships, and a lasting sense of belonging, complemented by delicious cuisine and beverages.</a:t>
            </a:r>
            <a:endParaRPr sz="3200" lang="en-PH">
              <a:latin typeface="Arial"/>
              <a:cs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60" name=""/>
        <p:cNvGrpSpPr/>
        <p:nvPr/>
      </p:nvGrpSpPr>
      <p:grpSpPr>
        <a:xfrm>
          <a:off x="0" y="0"/>
          <a:ext cx="0" cy="0"/>
          <a:chOff x="0" y="0"/>
          <a:chExt cx="0" cy="0"/>
        </a:xfrm>
      </p:grpSpPr>
      <p:sp>
        <p:nvSpPr>
          <p:cNvPr id="1048729" name=""/>
          <p:cNvSpPr>
            <a:spLocks noGrp="1"/>
          </p:cNvSpPr>
          <p:nvPr>
            <p:ph idx="1"/>
          </p:nvPr>
        </p:nvSpPr>
        <p:spPr>
          <a:xfrm>
            <a:off x="838200" y="380641"/>
            <a:ext cx="10515600" cy="6225182"/>
          </a:xfrm>
        </p:spPr>
        <p:txBody>
          <a:bodyPr anchor="t">
            <a:noAutofit/>
          </a:bodyPr>
          <a:p>
            <a:pPr algn="l" indent="0" marL="0">
              <a:lnSpc>
                <a:spcPct val="100000"/>
              </a:lnSpc>
              <a:buNone/>
            </a:pPr>
            <a:r>
              <a:rPr sz="2000" i="0" lang="en-US" u="none">
                <a:latin typeface="Arial"/>
                <a:cs typeface="Arial"/>
              </a:rPr>
              <a:t>14. Director (Theater and opera). (n.d.). Berklee. </a:t>
            </a:r>
            <a:r>
              <a:rPr sz="2000" i="0" lang="en-US" u="none">
                <a:latin typeface="Arial"/>
                <a:cs typeface="Arial"/>
                <a:hlinkClick r:id="rId1"/>
              </a:rPr>
              <a:t>https://www.berklee.edu/careers/roles/director</a:t>
            </a:r>
            <a:r>
              <a:rPr sz="2000" i="0" lang="en-US" u="none">
                <a:latin typeface="Arial"/>
                <a:cs typeface="Arial"/>
              </a:rPr>
              <a:t> </a:t>
            </a:r>
            <a:endParaRPr sz="2000" i="0" lang="en-PH" u="none">
              <a:latin typeface="Arial"/>
              <a:cs typeface="Arial"/>
            </a:endParaRPr>
          </a:p>
          <a:p>
            <a:pPr algn="l" indent="0" marL="0">
              <a:lnSpc>
                <a:spcPct val="100000"/>
              </a:lnSpc>
              <a:buNone/>
            </a:pPr>
            <a:r>
              <a:rPr sz="2000" i="0" lang="en-US" u="none">
                <a:latin typeface="Arial"/>
                <a:cs typeface="Arial"/>
              </a:rPr>
              <a:t>15. DOLE Labor Advisory 06 Series of 2020: GUIDELINES ON THE PAYMENT OF FINAL PAY AND ISSUANCE OF CERTIFICATE OF EMPLOYMENT. (n.d.). Platon Martinez. </a:t>
            </a:r>
            <a:r>
              <a:rPr sz="2000" i="0" lang="en-US" u="none">
                <a:latin typeface="Arial"/>
                <a:cs typeface="Arial"/>
                <a:hlinkClick r:id="rId2"/>
              </a:rPr>
              <a:t>https://platonmartinez.com/articles/dole-labor-advisory-no-06-series-of-2020-guidelines-on-the-payment-of-final-pay-and-issuance-of-certificate-of-employment?form=MG0AV3</a:t>
            </a:r>
            <a:r>
              <a:rPr sz="2000" i="0" lang="en-US" u="none">
                <a:latin typeface="Arial"/>
                <a:cs typeface="Arial"/>
              </a:rPr>
              <a:t> </a:t>
            </a:r>
            <a:endParaRPr sz="2000" i="0" lang="en-PH" u="none">
              <a:latin typeface="Arial"/>
              <a:cs typeface="Arial"/>
            </a:endParaRPr>
          </a:p>
          <a:p>
            <a:pPr algn="l" indent="0" marL="0">
              <a:lnSpc>
                <a:spcPct val="100000"/>
              </a:lnSpc>
              <a:buNone/>
            </a:pPr>
            <a:r>
              <a:rPr sz="2000" i="0" lang="en-US" u="none">
                <a:latin typeface="Arial"/>
                <a:cs typeface="Arial"/>
              </a:rPr>
              <a:t>16. Farmiloe, B. (2023, May 26). What criteria should be used in promoting employees?. Best of HR. </a:t>
            </a:r>
            <a:r>
              <a:rPr sz="2000" i="0" lang="en-US" u="none">
                <a:latin typeface="Arial"/>
                <a:cs typeface="Arial"/>
                <a:hlinkClick r:id="rId3"/>
              </a:rPr>
              <a:t>https://bestofhr.com/what-criteria-should-be-used-in-promoting-employees/?form=MG0AV3</a:t>
            </a:r>
            <a:r>
              <a:rPr sz="2000" i="0" lang="en-US" u="none">
                <a:latin typeface="Arial"/>
                <a:cs typeface="Arial"/>
              </a:rPr>
              <a:t> </a:t>
            </a:r>
            <a:endParaRPr sz="2000" i="0" lang="en-PH" u="none">
              <a:latin typeface="Arial"/>
              <a:cs typeface="Arial"/>
            </a:endParaRPr>
          </a:p>
          <a:p>
            <a:pPr algn="l" indent="0" marL="0">
              <a:lnSpc>
                <a:spcPct val="100000"/>
              </a:lnSpc>
              <a:buNone/>
            </a:pPr>
            <a:r>
              <a:rPr sz="2000" i="0" lang="en-US" u="none">
                <a:latin typeface="Arial"/>
                <a:cs typeface="Arial"/>
              </a:rPr>
              <a:t>17. Food and Beverage Department: Responsibilities, services, and Prospects. (2023, February 8). RMC Asia. </a:t>
            </a:r>
            <a:r>
              <a:rPr sz="2000" i="0" lang="en-US" u="none">
                <a:latin typeface="Arial"/>
                <a:cs typeface="Arial"/>
                <a:hlinkClick r:id="rId4"/>
              </a:rPr>
              <a:t>https://www.educationaltravelasia.org/food-and-beverage-department-responsibilities-services-and-prospects/</a:t>
            </a:r>
            <a:r>
              <a:rPr sz="2000" i="0" lang="en-US" u="none">
                <a:latin typeface="Arial"/>
                <a:cs typeface="Arial"/>
              </a:rPr>
              <a:t> </a:t>
            </a:r>
            <a:endParaRPr sz="2000" i="0" lang="en-PH" u="none">
              <a:latin typeface="Arial"/>
              <a:cs typeface="Arial"/>
            </a:endParaRPr>
          </a:p>
          <a:p>
            <a:pPr algn="l" indent="0" marL="0">
              <a:lnSpc>
                <a:spcPct val="100000"/>
              </a:lnSpc>
              <a:buNone/>
            </a:pPr>
            <a:r>
              <a:rPr sz="2000" i="0" lang="en-US" u="none">
                <a:latin typeface="Arial"/>
                <a:cs typeface="Arial"/>
              </a:rPr>
              <a:t>18. Food &amp; Beverage Supervisor. (2023, March 11). go2HR. </a:t>
            </a:r>
            <a:r>
              <a:rPr sz="2000" i="0" lang="en-US" u="none">
                <a:latin typeface="Arial"/>
                <a:cs typeface="Arial"/>
                <a:hlinkClick r:id="rId5"/>
              </a:rPr>
              <a:t>https://www.go2hr.ca/career-summary/food-and-beverage-supervisor</a:t>
            </a:r>
            <a:r>
              <a:rPr sz="2000" i="0" lang="en-US" u="none">
                <a:latin typeface="Arial"/>
                <a:cs typeface="Arial"/>
              </a:rPr>
              <a:t> </a:t>
            </a:r>
            <a:endParaRPr sz="2000" i="0" lang="en-PH" u="none">
              <a:latin typeface="Arial"/>
              <a:cs typeface="Arial"/>
            </a:endParaRPr>
          </a:p>
          <a:p>
            <a:pPr algn="l" indent="0" marL="0">
              <a:lnSpc>
                <a:spcPct val="100000"/>
              </a:lnSpc>
              <a:buNone/>
            </a:pPr>
            <a:r>
              <a:rPr sz="2000" i="0" lang="en-US" u="none">
                <a:latin typeface="Arial"/>
                <a:cs typeface="Arial"/>
              </a:rPr>
              <a:t>19. Grant, M. (2024, February 1). What Is a Chief Financial Officer (CFO)? Role and Responsibilities. Investopedia. </a:t>
            </a:r>
            <a:r>
              <a:rPr sz="2000" i="0" lang="en-US" u="none">
                <a:latin typeface="Arial"/>
                <a:cs typeface="Arial"/>
                <a:hlinkClick r:id="rId6"/>
              </a:rPr>
              <a:t>https://www.investopedia.com/terms/c/cfo.asp</a:t>
            </a:r>
            <a:r>
              <a:rPr sz="2000" i="0" lang="en-US" u="none">
                <a:latin typeface="Arial"/>
                <a:cs typeface="Arial"/>
              </a:rPr>
              <a:t> </a:t>
            </a:r>
            <a:endParaRPr sz="2000" i="0" lang="en-PH" u="none">
              <a:latin typeface="Arial"/>
              <a:cs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61" name=""/>
        <p:cNvGrpSpPr/>
        <p:nvPr/>
      </p:nvGrpSpPr>
      <p:grpSpPr>
        <a:xfrm>
          <a:off x="0" y="0"/>
          <a:ext cx="0" cy="0"/>
          <a:chOff x="0" y="0"/>
          <a:chExt cx="0" cy="0"/>
        </a:xfrm>
      </p:grpSpPr>
      <p:sp>
        <p:nvSpPr>
          <p:cNvPr id="1048730" name=""/>
          <p:cNvSpPr>
            <a:spLocks noGrp="1"/>
          </p:cNvSpPr>
          <p:nvPr>
            <p:ph idx="1"/>
          </p:nvPr>
        </p:nvSpPr>
        <p:spPr>
          <a:xfrm>
            <a:off x="838200" y="380641"/>
            <a:ext cx="10515600" cy="6225182"/>
          </a:xfrm>
        </p:spPr>
        <p:txBody>
          <a:bodyPr anchor="t">
            <a:noAutofit/>
          </a:bodyPr>
          <a:p>
            <a:pPr algn="l" indent="0" marL="0">
              <a:lnSpc>
                <a:spcPct val="100000"/>
              </a:lnSpc>
              <a:buNone/>
            </a:pPr>
            <a:r>
              <a:rPr sz="2000" i="0" lang="en-US" u="none">
                <a:latin typeface="Arial"/>
                <a:cs typeface="Arial"/>
              </a:rPr>
              <a:t>20. Kumar, R. (2024, October 8). Roles and responsibilities of an accountant - Learn more! RegInsights. </a:t>
            </a:r>
            <a:r>
              <a:rPr sz="2000" i="0" lang="en-US" u="none">
                <a:latin typeface="Arial"/>
                <a:cs typeface="Arial"/>
                <a:hlinkClick r:id="rId1"/>
              </a:rPr>
              <a:t>https://www.regenesys.net/reginsights/what-are-the-five-roles-and-responsibilities-of-an-accountant</a:t>
            </a:r>
            <a:r>
              <a:rPr sz="2000" i="0" lang="en-US" u="none">
                <a:latin typeface="Arial"/>
                <a:cs typeface="Arial"/>
              </a:rPr>
              <a:t> </a:t>
            </a:r>
            <a:endParaRPr sz="2000" i="0" lang="en-PH" u="none">
              <a:latin typeface="Arial"/>
              <a:cs typeface="Arial"/>
            </a:endParaRPr>
          </a:p>
          <a:p>
            <a:pPr algn="l" indent="0" marL="0">
              <a:lnSpc>
                <a:spcPct val="100000"/>
              </a:lnSpc>
              <a:buNone/>
            </a:pPr>
            <a:r>
              <a:rPr sz="2000" i="0" lang="en-US" u="none">
                <a:latin typeface="Arial"/>
                <a:cs typeface="Arial"/>
              </a:rPr>
              <a:t>21. Marinaki, A. (2023, September 21). CEO vs. President: How they differ. Recruiting Resources: How to Recruit and Hire Better. </a:t>
            </a:r>
            <a:r>
              <a:rPr sz="2000" i="0" lang="en-US" u="none">
                <a:latin typeface="Arial"/>
                <a:cs typeface="Arial"/>
                <a:hlinkClick r:id="rId2"/>
              </a:rPr>
              <a:t>https://resources.workable.com/hr-terms/ceo-vs-president#:~:text=A%20CEO%20</a:t>
            </a:r>
            <a:r>
              <a:rPr sz="2000" i="0" lang="en-US" u="none">
                <a:latin typeface="Arial"/>
                <a:cs typeface="Arial"/>
              </a:rPr>
              <a:t> </a:t>
            </a:r>
            <a:endParaRPr sz="2000" i="0" lang="en-PH" u="none">
              <a:latin typeface="Arial"/>
              <a:cs typeface="Arial"/>
            </a:endParaRPr>
          </a:p>
          <a:p>
            <a:pPr algn="l" indent="0" marL="0">
              <a:lnSpc>
                <a:spcPct val="100000"/>
              </a:lnSpc>
              <a:buNone/>
            </a:pPr>
            <a:r>
              <a:rPr sz="2000" i="0" lang="en-US" u="none">
                <a:latin typeface="Arial"/>
                <a:cs typeface="Arial"/>
              </a:rPr>
              <a:t>22. Nguwi, M. (2024, October 23). Job description of cashier. Human Capital Hub. </a:t>
            </a:r>
            <a:r>
              <a:rPr sz="2000" i="0" lang="en-US" u="none">
                <a:latin typeface="Arial"/>
                <a:cs typeface="Arial"/>
                <a:hlinkClick r:id="rId3"/>
              </a:rPr>
              <a:t>https://www.thehumancapitalhub.com/articles/job-description-of-cashier-#Job%20description%20of%C2%A0cashier:%20Main%20duties%C2%A0</a:t>
            </a:r>
            <a:r>
              <a:rPr sz="2000" i="0" lang="en-US" u="none">
                <a:latin typeface="Arial"/>
                <a:cs typeface="Arial"/>
              </a:rPr>
              <a:t> </a:t>
            </a:r>
            <a:endParaRPr sz="2000" i="0" lang="en-PH" u="none">
              <a:latin typeface="Arial"/>
              <a:cs typeface="Arial"/>
            </a:endParaRPr>
          </a:p>
          <a:p>
            <a:pPr algn="l" indent="0" marL="0">
              <a:lnSpc>
                <a:spcPct val="100000"/>
              </a:lnSpc>
              <a:buNone/>
            </a:pPr>
            <a:r>
              <a:rPr sz="2000" i="0" lang="en-US" u="none">
                <a:latin typeface="Arial"/>
                <a:cs typeface="Arial"/>
              </a:rPr>
              <a:t>23. Pantelakis, A. (2024, January 2). Employee retirement policy template. Recruiting Resources: How to Recruit and Hire Better. </a:t>
            </a:r>
            <a:r>
              <a:rPr sz="2000" i="0" lang="en-US" u="none">
                <a:latin typeface="Arial"/>
                <a:cs typeface="Arial"/>
                <a:hlinkClick r:id="rId4"/>
              </a:rPr>
              <a:t>https://resources.workable.com/employee-retirement-policy?form=MG0AV3</a:t>
            </a:r>
            <a:r>
              <a:rPr sz="2000" i="0" lang="en-US" u="none">
                <a:latin typeface="Arial"/>
                <a:cs typeface="Arial"/>
              </a:rPr>
              <a:t> </a:t>
            </a:r>
            <a:endParaRPr sz="2000" i="0" lang="en-PH" u="none">
              <a:latin typeface="Arial"/>
              <a:cs typeface="Arial"/>
            </a:endParaRPr>
          </a:p>
          <a:p>
            <a:pPr algn="l" indent="0" marL="0">
              <a:lnSpc>
                <a:spcPct val="100000"/>
              </a:lnSpc>
              <a:buNone/>
            </a:pPr>
            <a:r>
              <a:rPr sz="2000" i="0" lang="en-US" u="none">
                <a:latin typeface="Arial"/>
                <a:cs typeface="Arial"/>
              </a:rPr>
              <a:t>24. Payscale - Salary comparison, salary Survey, Search Wages. (2024, October 17). Payscale. </a:t>
            </a:r>
            <a:r>
              <a:rPr sz="2000" i="0" lang="en-US" u="none">
                <a:latin typeface="Arial"/>
                <a:cs typeface="Arial"/>
                <a:hlinkClick r:id="rId5"/>
              </a:rPr>
              <a:t>https://www.payscale.com/</a:t>
            </a:r>
            <a:r>
              <a:rPr sz="2000" i="0" lang="en-US" u="none">
                <a:latin typeface="Arial"/>
                <a:cs typeface="Arial"/>
              </a:rPr>
              <a:t> </a:t>
            </a:r>
            <a:endParaRPr sz="2000" i="0" lang="en-PH" u="none">
              <a:latin typeface="Arial"/>
              <a:cs typeface="Arial"/>
            </a:endParaRPr>
          </a:p>
          <a:p>
            <a:pPr algn="l" indent="0" marL="0">
              <a:lnSpc>
                <a:spcPct val="100000"/>
              </a:lnSpc>
              <a:buNone/>
            </a:pPr>
            <a:r>
              <a:rPr sz="2000" i="0" lang="en-US" u="none">
                <a:latin typeface="Arial"/>
                <a:cs typeface="Arial"/>
              </a:rPr>
              <a:t>25. Peters, P. (2022, March 7). Chef Job Description. Betterteam. </a:t>
            </a:r>
            <a:r>
              <a:rPr sz="2000" i="0" lang="en-US" u="none">
                <a:latin typeface="Arial"/>
                <a:cs typeface="Arial"/>
                <a:hlinkClick r:id="rId6"/>
              </a:rPr>
              <a:t>https://www.betterteam.com/chef-job-description</a:t>
            </a:r>
            <a:r>
              <a:rPr sz="2000" i="0" lang="en-US" u="none">
                <a:latin typeface="Arial"/>
                <a:cs typeface="Arial"/>
              </a:rPr>
              <a:t> </a:t>
            </a:r>
            <a:endParaRPr sz="2000" i="0" lang="en-PH" u="none">
              <a:latin typeface="Arial"/>
              <a:cs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62" name=""/>
        <p:cNvGrpSpPr/>
        <p:nvPr/>
      </p:nvGrpSpPr>
      <p:grpSpPr>
        <a:xfrm>
          <a:off x="0" y="0"/>
          <a:ext cx="0" cy="0"/>
          <a:chOff x="0" y="0"/>
          <a:chExt cx="0" cy="0"/>
        </a:xfrm>
      </p:grpSpPr>
      <p:sp>
        <p:nvSpPr>
          <p:cNvPr id="1048731" name=""/>
          <p:cNvSpPr>
            <a:spLocks noGrp="1"/>
          </p:cNvSpPr>
          <p:nvPr>
            <p:ph idx="1"/>
          </p:nvPr>
        </p:nvSpPr>
        <p:spPr>
          <a:xfrm>
            <a:off x="838200" y="380641"/>
            <a:ext cx="10515600" cy="6225182"/>
          </a:xfrm>
        </p:spPr>
        <p:txBody>
          <a:bodyPr anchor="t">
            <a:noAutofit/>
          </a:bodyPr>
          <a:p>
            <a:pPr algn="l" indent="0" marL="0">
              <a:lnSpc>
                <a:spcPct val="100000"/>
              </a:lnSpc>
              <a:buNone/>
            </a:pPr>
            <a:r>
              <a:rPr sz="2000" i="0" lang="en-US" u="none">
                <a:latin typeface="Arial"/>
                <a:cs typeface="Arial"/>
              </a:rPr>
              <a:t>26. President Job Description: Top Duties and Qualifications. (2024, October 28). Indeed. </a:t>
            </a:r>
            <a:r>
              <a:rPr sz="2000" i="0" lang="en-US" u="none">
                <a:latin typeface="Arial"/>
                <a:cs typeface="Arial"/>
                <a:hlinkClick r:id="rId1"/>
              </a:rPr>
              <a:t>https://www.indeed.com/recruitment/job-description/president</a:t>
            </a:r>
            <a:r>
              <a:rPr sz="2000" i="0" lang="en-US" u="none">
                <a:latin typeface="Arial"/>
                <a:cs typeface="Arial"/>
              </a:rPr>
              <a:t> </a:t>
            </a:r>
            <a:endParaRPr sz="2000" i="0" lang="en-PH" u="none">
              <a:latin typeface="Arial"/>
              <a:cs typeface="Arial"/>
            </a:endParaRPr>
          </a:p>
          <a:p>
            <a:pPr algn="l" indent="0" marL="0">
              <a:lnSpc>
                <a:spcPct val="100000"/>
              </a:lnSpc>
              <a:buNone/>
            </a:pPr>
            <a:r>
              <a:rPr sz="2000" i="0" lang="en-US" u="none">
                <a:latin typeface="Arial"/>
                <a:cs typeface="Arial"/>
              </a:rPr>
              <a:t>27. Respicio, H. (2024, June 12). Employee transfers between companies: legal considerations in the Philippines. RESPICIO &amp; CO. </a:t>
            </a:r>
            <a:r>
              <a:rPr sz="2000" i="0" lang="en-US" u="none">
                <a:latin typeface="Arial"/>
                <a:cs typeface="Arial"/>
                <a:hlinkClick r:id="rId2"/>
              </a:rPr>
              <a:t>https://www.respicio.ph/commentaries/employee-transfers-between-companies-legal-considerations-in-the-philippines?form=MG0AV3</a:t>
            </a:r>
            <a:r>
              <a:rPr sz="2000" i="0" lang="en-US" u="none">
                <a:latin typeface="Arial"/>
                <a:cs typeface="Arial"/>
              </a:rPr>
              <a:t> </a:t>
            </a:r>
            <a:endParaRPr sz="2000" i="0" lang="en-PH" u="none">
              <a:latin typeface="Arial"/>
              <a:cs typeface="Arial"/>
            </a:endParaRPr>
          </a:p>
          <a:p>
            <a:pPr algn="l" indent="0" marL="0">
              <a:lnSpc>
                <a:spcPct val="100000"/>
              </a:lnSpc>
              <a:buNone/>
            </a:pPr>
            <a:r>
              <a:rPr sz="2000" i="0" lang="en-US" u="none">
                <a:latin typeface="Arial"/>
                <a:cs typeface="Arial"/>
              </a:rPr>
              <a:t>28. Splitters, S. (2023, April 17). Rules for Stand-Up Comedy – What you need to know. Sidesplitters. </a:t>
            </a:r>
            <a:r>
              <a:rPr sz="2000" i="0" lang="en-US" u="none">
                <a:latin typeface="Arial"/>
                <a:cs typeface="Arial"/>
                <a:hlinkClick r:id="rId3"/>
              </a:rPr>
              <a:t>https://sidesplitterscomedy.com/rules-for-stand-up-comedy-what-you-need-to-know/</a:t>
            </a:r>
            <a:r>
              <a:rPr sz="2000" i="0" lang="en-US" u="none">
                <a:latin typeface="Arial"/>
                <a:cs typeface="Arial"/>
              </a:rPr>
              <a:t> </a:t>
            </a:r>
            <a:endParaRPr sz="2000" i="0" lang="en-PH" u="none">
              <a:latin typeface="Arial"/>
              <a:cs typeface="Arial"/>
            </a:endParaRPr>
          </a:p>
          <a:p>
            <a:pPr algn="l" indent="0" marL="0">
              <a:lnSpc>
                <a:spcPct val="100000"/>
              </a:lnSpc>
              <a:buNone/>
            </a:pPr>
            <a:r>
              <a:rPr sz="2000" i="0" lang="en-US" u="none">
                <a:latin typeface="Arial"/>
                <a:cs typeface="Arial"/>
              </a:rPr>
              <a:t>29. Suder, R. (2024, October 3). Waiter &amp; Waitress Job Description. TopResume. </a:t>
            </a:r>
            <a:r>
              <a:rPr sz="2000" i="0" lang="en-US" u="none">
                <a:latin typeface="Arial"/>
                <a:cs typeface="Arial"/>
                <a:hlinkClick r:id="rId4"/>
              </a:rPr>
              <a:t>https://topresume.com/career-advice/waiterwaitress-job-description</a:t>
            </a:r>
            <a:r>
              <a:rPr sz="2000" i="0" lang="en-US" u="none">
                <a:latin typeface="Arial"/>
                <a:cs typeface="Arial"/>
              </a:rPr>
              <a:t> </a:t>
            </a:r>
            <a:endParaRPr sz="2000" i="0" lang="en-PH" u="none">
              <a:latin typeface="Arial"/>
              <a:cs typeface="Arial"/>
            </a:endParaRPr>
          </a:p>
          <a:p>
            <a:pPr algn="l" indent="0" marL="0">
              <a:lnSpc>
                <a:spcPct val="100000"/>
              </a:lnSpc>
              <a:buNone/>
            </a:pPr>
            <a:r>
              <a:rPr sz="2000" i="0" lang="en-US" u="none">
                <a:latin typeface="Arial"/>
                <a:cs typeface="Arial"/>
              </a:rPr>
              <a:t>30. Supervisor Job Description Template. (2022, February 8). Monster. </a:t>
            </a:r>
            <a:r>
              <a:rPr sz="2000" i="0" lang="en-US" u="none">
                <a:latin typeface="Arial"/>
                <a:cs typeface="Arial"/>
                <a:hlinkClick r:id="rId5"/>
              </a:rPr>
              <a:t>https://hiring.monster.com/resources/job-descriptions/management/supervisor/#:~:text=Supervisor%20Job%20Responsibilities%3A&amp;text=Plans%2C%20monitors%2C%20and%20appraises%20job,and%20adhering%20to%20legal%20regulations</a:t>
            </a:r>
            <a:endParaRPr sz="2000" i="0" lang="en-PH" u="none">
              <a:latin typeface="Arial"/>
              <a:cs typeface="Arial"/>
            </a:endParaRPr>
          </a:p>
          <a:p>
            <a:pPr algn="l" indent="0" marL="0">
              <a:lnSpc>
                <a:spcPct val="100000"/>
              </a:lnSpc>
              <a:buNone/>
            </a:pPr>
            <a:r>
              <a:rPr sz="2000" i="0" lang="en-US" u="none">
                <a:latin typeface="Arial"/>
                <a:cs typeface="Arial"/>
              </a:rPr>
              <a:t>31. Tsonis, L. (2024, September 9). 6 Necessary restaurant employee rules and HR policies. Qwick. </a:t>
            </a:r>
            <a:r>
              <a:rPr sz="2000" i="0" lang="en-US" u="none">
                <a:latin typeface="Arial"/>
                <a:cs typeface="Arial"/>
                <a:hlinkClick r:id="rId6"/>
              </a:rPr>
              <a:t>https://www.qwick.com/blog/necessary-restaurant-employee-rules-and-hr-policies?form=MG0AV3</a:t>
            </a:r>
            <a:r>
              <a:rPr sz="2000" i="0" lang="en-US" u="none">
                <a:latin typeface="Arial"/>
                <a:cs typeface="Arial"/>
              </a:rPr>
              <a:t> </a:t>
            </a:r>
            <a:endParaRPr sz="2000" i="0" lang="en-PH" u="none">
              <a:latin typeface="Arial"/>
              <a:cs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63" name=""/>
        <p:cNvGrpSpPr/>
        <p:nvPr/>
      </p:nvGrpSpPr>
      <p:grpSpPr>
        <a:xfrm>
          <a:off x="0" y="0"/>
          <a:ext cx="0" cy="0"/>
          <a:chOff x="0" y="0"/>
          <a:chExt cx="0" cy="0"/>
        </a:xfrm>
      </p:grpSpPr>
      <p:sp>
        <p:nvSpPr>
          <p:cNvPr id="1048732" name=""/>
          <p:cNvSpPr>
            <a:spLocks noGrp="1"/>
          </p:cNvSpPr>
          <p:nvPr>
            <p:ph idx="1"/>
          </p:nvPr>
        </p:nvSpPr>
        <p:spPr>
          <a:xfrm>
            <a:off x="838200" y="380641"/>
            <a:ext cx="10515600" cy="6225182"/>
          </a:xfrm>
        </p:spPr>
        <p:txBody>
          <a:bodyPr anchor="t">
            <a:noAutofit/>
          </a:bodyPr>
          <a:p>
            <a:pPr algn="l" indent="0" marL="0">
              <a:lnSpc>
                <a:spcPct val="100000"/>
              </a:lnSpc>
              <a:buNone/>
            </a:pPr>
            <a:r>
              <a:rPr sz="2000" i="0" lang="en-US" u="none">
                <a:latin typeface="Arial"/>
                <a:cs typeface="Arial"/>
              </a:rPr>
              <a:t>32. Vice President Food &amp; Beverage: What is it? and how to become one?. (n.d.). ZipRecruiter. </a:t>
            </a:r>
            <a:r>
              <a:rPr sz="2000" i="0" lang="en-US" u="none">
                <a:latin typeface="Arial"/>
                <a:cs typeface="Arial"/>
                <a:hlinkClick r:id="rId1"/>
              </a:rPr>
              <a:t>https://www.ziprecruiter.com/career/Vice-President-Food-Beverage/What-Is-How-to-Become</a:t>
            </a:r>
            <a:r>
              <a:rPr sz="2000" i="0" lang="en-US" u="none">
                <a:latin typeface="Arial"/>
                <a:cs typeface="Arial"/>
              </a:rPr>
              <a:t> </a:t>
            </a:r>
            <a:endParaRPr sz="2000" i="0" lang="en-PH" u="none">
              <a:latin typeface="Arial"/>
              <a:cs typeface="Arial"/>
            </a:endParaRPr>
          </a:p>
          <a:p>
            <a:pPr algn="l" indent="0" marL="0">
              <a:lnSpc>
                <a:spcPct val="100000"/>
              </a:lnSpc>
              <a:buNone/>
            </a:pPr>
            <a:r>
              <a:rPr sz="2000" i="0" lang="en-US" u="none">
                <a:latin typeface="Arial"/>
                <a:cs typeface="Arial"/>
              </a:rPr>
              <a:t>33. VP Entertainment Jobs, employment. (2024, October 29). Indeed. </a:t>
            </a:r>
            <a:r>
              <a:rPr sz="2000" i="0" lang="en-US" u="none">
                <a:latin typeface="Arial"/>
                <a:cs typeface="Arial"/>
                <a:hlinkClick r:id="rId2"/>
              </a:rPr>
              <a:t>https://www.indeed.com/q-VP-Entertainment-jobs.html</a:t>
            </a:r>
            <a:r>
              <a:rPr sz="2000" i="0" lang="en-US" u="none">
                <a:latin typeface="Arial"/>
                <a:cs typeface="Arial"/>
              </a:rPr>
              <a:t> </a:t>
            </a:r>
            <a:endParaRPr sz="2000" i="0" lang="en-PH" u="none">
              <a:latin typeface="Arial"/>
              <a:cs typeface="Arial"/>
            </a:endParaRPr>
          </a:p>
          <a:p>
            <a:pPr algn="l" indent="0" marL="0">
              <a:lnSpc>
                <a:spcPct val="100000"/>
              </a:lnSpc>
              <a:buNone/>
            </a:pPr>
            <a:r>
              <a:rPr sz="2000" i="0" lang="en-US" u="none">
                <a:latin typeface="Arial"/>
                <a:cs typeface="Arial"/>
              </a:rPr>
              <a:t>34. What are the most important rules a waiter/waitress must follow? (n.d.). Quora. </a:t>
            </a:r>
            <a:r>
              <a:rPr sz="2000" i="0" lang="en-US" u="none">
                <a:latin typeface="Arial"/>
                <a:cs typeface="Arial"/>
                <a:hlinkClick r:id="rId3"/>
              </a:rPr>
              <a:t>https://www.quora.com/What-are-the-most-important-rules-a-waiter-waitress-must-follow</a:t>
            </a:r>
            <a:r>
              <a:rPr sz="2000" i="0" lang="en-US" u="none">
                <a:latin typeface="Arial"/>
                <a:cs typeface="Arial"/>
              </a:rPr>
              <a:t> </a:t>
            </a:r>
            <a:endParaRPr sz="2000" i="0" lang="en-PH" u="none">
              <a:latin typeface="Arial"/>
              <a:cs typeface="Arial"/>
            </a:endParaRPr>
          </a:p>
          <a:p>
            <a:pPr algn="l" indent="0" marL="0">
              <a:lnSpc>
                <a:spcPct val="100000"/>
              </a:lnSpc>
              <a:buNone/>
            </a:pPr>
            <a:r>
              <a:rPr sz="2000" i="0" lang="en-US" u="none">
                <a:latin typeface="Arial"/>
                <a:cs typeface="Arial"/>
              </a:rPr>
              <a:t>35. What does a Food Service Supervisor do? (Duties and Skills). (2024, May 28). Indeed Canada. </a:t>
            </a:r>
            <a:r>
              <a:rPr sz="2000" i="0" lang="en-US" u="none">
                <a:latin typeface="Arial"/>
                <a:cs typeface="Arial"/>
                <a:hlinkClick r:id="rId4"/>
              </a:rPr>
              <a:t>https://ca.indeed.com/career-advice/finding-a-job/what-does-food-service-supervisor-do</a:t>
            </a:r>
            <a:r>
              <a:rPr sz="2000" i="0" lang="en-US" u="none">
                <a:latin typeface="Arial"/>
                <a:cs typeface="Arial"/>
              </a:rPr>
              <a:t> </a:t>
            </a:r>
            <a:endParaRPr sz="2000" i="0" lang="en-PH" u="none">
              <a:latin typeface="Arial"/>
              <a:cs typeface="Arial"/>
            </a:endParaRPr>
          </a:p>
          <a:p>
            <a:pPr algn="l" indent="0" marL="0">
              <a:lnSpc>
                <a:spcPct val="100000"/>
              </a:lnSpc>
              <a:buNone/>
            </a:pPr>
            <a:r>
              <a:rPr sz="2000" i="0" lang="en-US" u="none">
                <a:latin typeface="Arial"/>
                <a:cs typeface="Arial"/>
              </a:rPr>
              <a:t>36. What is Human Resources? (2016, March 22). University of Minnesota Libraries. </a:t>
            </a:r>
            <a:r>
              <a:rPr sz="2000" i="0" lang="en-US" u="none">
                <a:latin typeface="Arial"/>
                <a:cs typeface="Arial"/>
                <a:hlinkClick r:id="rId5"/>
              </a:rPr>
              <a:t>https://open.lib.umn.edu/humanresourcemanagement/chapter/1-1-what-is-human-resources/</a:t>
            </a:r>
            <a:r>
              <a:rPr sz="2000" i="0" lang="en-US" u="none">
                <a:latin typeface="Arial"/>
                <a:cs typeface="Arial"/>
              </a:rPr>
              <a:t> </a:t>
            </a:r>
            <a:endParaRPr sz="2000" i="0" lang="en-PH" u="none">
              <a:latin typeface="Arial"/>
              <a:cs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64" name=""/>
        <p:cNvGrpSpPr/>
        <p:nvPr/>
      </p:nvGrpSpPr>
      <p:grpSpPr>
        <a:xfrm>
          <a:off x="0" y="0"/>
          <a:ext cx="0" cy="0"/>
          <a:chOff x="0" y="0"/>
          <a:chExt cx="0" cy="0"/>
        </a:xfrm>
      </p:grpSpPr>
      <p:sp>
        <p:nvSpPr>
          <p:cNvPr id="1048733" name="Title 1"/>
          <p:cNvSpPr>
            <a:spLocks noGrp="1"/>
          </p:cNvSpPr>
          <p:nvPr>
            <p:ph type="ctrTitle"/>
          </p:nvPr>
        </p:nvSpPr>
        <p:spPr>
          <a:xfrm>
            <a:off x="914400" y="2235200"/>
            <a:ext cx="10363200" cy="2387600"/>
          </a:xfrm>
        </p:spPr>
        <p:txBody>
          <a:bodyPr anchor="ctr" anchorCtr="1">
            <a:normAutofit/>
          </a:bodyPr>
          <a:p>
            <a:r>
              <a:rPr altLang="zh-CN" lang="en-US">
                <a:latin typeface="Congenial Heavy"/>
                <a:cs typeface="Arial"/>
              </a:rPr>
              <a:t>T</a:t>
            </a:r>
            <a:r>
              <a:rPr altLang="zh-CN" lang="en-US">
                <a:latin typeface="Congenial Heavy"/>
                <a:cs typeface="Arial"/>
              </a:rPr>
              <a:t>H</a:t>
            </a:r>
            <a:r>
              <a:rPr altLang="zh-CN" lang="en-US">
                <a:latin typeface="Congenial Heavy"/>
                <a:cs typeface="Arial"/>
              </a:rPr>
              <a:t>A</a:t>
            </a:r>
            <a:r>
              <a:rPr altLang="zh-CN" lang="en-US">
                <a:latin typeface="Congenial Heavy"/>
                <a:cs typeface="Arial"/>
              </a:rPr>
              <a:t>T</a:t>
            </a:r>
            <a:r>
              <a:rPr altLang="zh-CN" lang="en-US">
                <a:latin typeface="Congenial Heavy"/>
                <a:cs typeface="Arial"/>
              </a:rPr>
              <a:t>'</a:t>
            </a:r>
            <a:r>
              <a:rPr altLang="zh-CN" lang="en-US">
                <a:latin typeface="Congenial Heavy"/>
                <a:cs typeface="Arial"/>
              </a:rPr>
              <a:t>S</a:t>
            </a:r>
            <a:r>
              <a:rPr altLang="zh-CN" lang="en-US">
                <a:latin typeface="Congenial Heavy"/>
                <a:cs typeface="Arial"/>
              </a:rPr>
              <a:t> </a:t>
            </a:r>
            <a:r>
              <a:rPr altLang="zh-CN" lang="en-US">
                <a:latin typeface="Congenial Heavy"/>
                <a:cs typeface="Arial"/>
              </a:rPr>
              <a:t>A</a:t>
            </a:r>
            <a:r>
              <a:rPr altLang="zh-CN" lang="en-US">
                <a:latin typeface="Congenial Heavy"/>
                <a:cs typeface="Arial"/>
              </a:rPr>
              <a:t>L</a:t>
            </a:r>
            <a:r>
              <a:rPr altLang="zh-CN" lang="en-US">
                <a:latin typeface="Congenial Heavy"/>
                <a:cs typeface="Arial"/>
              </a:rPr>
              <a:t>L</a:t>
            </a:r>
            <a:r>
              <a:rPr altLang="zh-CN" lang="en-US">
                <a:latin typeface="Congenial Heavy"/>
                <a:cs typeface="Arial"/>
              </a:rPr>
              <a:t> </a:t>
            </a:r>
            <a:r>
              <a:rPr altLang="zh-CN" lang="en-US">
                <a:latin typeface="Congenial Heavy"/>
                <a:cs typeface="Arial"/>
              </a:rPr>
              <a:t>F</a:t>
            </a:r>
            <a:r>
              <a:rPr altLang="zh-CN" lang="en-US">
                <a:latin typeface="Congenial Heavy"/>
                <a:cs typeface="Arial"/>
              </a:rPr>
              <a:t>O</a:t>
            </a:r>
            <a:r>
              <a:rPr altLang="zh-CN" lang="en-US">
                <a:latin typeface="Congenial Heavy"/>
                <a:cs typeface="Arial"/>
              </a:rPr>
              <a:t>R</a:t>
            </a:r>
            <a:r>
              <a:rPr altLang="zh-CN" lang="en-US">
                <a:latin typeface="Congenial Heavy"/>
                <a:cs typeface="Arial"/>
              </a:rPr>
              <a:t> </a:t>
            </a:r>
            <a:r>
              <a:rPr altLang="zh-CN" lang="en-US">
                <a:latin typeface="Congenial Heavy"/>
                <a:cs typeface="Arial"/>
              </a:rPr>
              <a:t>T</a:t>
            </a:r>
            <a:r>
              <a:rPr altLang="zh-CN" lang="en-US">
                <a:latin typeface="Congenial Heavy"/>
                <a:cs typeface="Arial"/>
              </a:rPr>
              <a:t>O</a:t>
            </a:r>
            <a:r>
              <a:rPr altLang="zh-CN" lang="en-US">
                <a:latin typeface="Congenial Heavy"/>
                <a:cs typeface="Arial"/>
              </a:rPr>
              <a:t>D</a:t>
            </a:r>
            <a:r>
              <a:rPr altLang="zh-CN" lang="en-US">
                <a:latin typeface="Congenial Heavy"/>
                <a:cs typeface="Arial"/>
              </a:rPr>
              <a:t>A</a:t>
            </a:r>
            <a:r>
              <a:rPr altLang="zh-CN" lang="en-US">
                <a:latin typeface="Congenial Heavy"/>
                <a:cs typeface="Arial"/>
              </a:rPr>
              <a:t>Y</a:t>
            </a:r>
            <a:br>
              <a:rPr altLang="zh-CN" lang="en-US">
                <a:latin typeface="Congenial Heavy"/>
                <a:cs typeface="Arial"/>
              </a:rPr>
            </a:br>
            <a:r>
              <a:rPr altLang="zh-CN" lang="en-US">
                <a:latin typeface="Congenial Heavy"/>
                <a:cs typeface="Arial"/>
              </a:rPr>
              <a:t>T</a:t>
            </a:r>
            <a:r>
              <a:rPr altLang="zh-CN" lang="en-US">
                <a:latin typeface="Congenial Heavy"/>
                <a:cs typeface="Arial"/>
              </a:rPr>
              <a:t>H</a:t>
            </a:r>
            <a:r>
              <a:rPr altLang="zh-CN" lang="en-US">
                <a:latin typeface="Congenial Heavy"/>
                <a:cs typeface="Arial"/>
              </a:rPr>
              <a:t>A</a:t>
            </a:r>
            <a:r>
              <a:rPr altLang="zh-CN" lang="en-US">
                <a:latin typeface="Congenial Heavy"/>
                <a:cs typeface="Arial"/>
              </a:rPr>
              <a:t>N</a:t>
            </a:r>
            <a:r>
              <a:rPr altLang="zh-CN" lang="en-US">
                <a:latin typeface="Congenial Heavy"/>
                <a:cs typeface="Arial"/>
              </a:rPr>
              <a:t>K</a:t>
            </a:r>
            <a:r>
              <a:rPr altLang="zh-CN" lang="en-US">
                <a:latin typeface="Congenial Heavy"/>
                <a:cs typeface="Arial"/>
              </a:rPr>
              <a:t> </a:t>
            </a:r>
            <a:r>
              <a:rPr altLang="zh-CN" lang="en-US">
                <a:latin typeface="Congenial Heavy"/>
                <a:cs typeface="Arial"/>
              </a:rPr>
              <a:t>Y</a:t>
            </a:r>
            <a:r>
              <a:rPr altLang="zh-CN" lang="en-US">
                <a:latin typeface="Congenial Heavy"/>
                <a:cs typeface="Arial"/>
              </a:rPr>
              <a:t>O</a:t>
            </a:r>
            <a:r>
              <a:rPr altLang="zh-CN" lang="en-US">
                <a:latin typeface="Congenial Heavy"/>
                <a:cs typeface="Arial"/>
              </a:rPr>
              <a:t>U</a:t>
            </a:r>
            <a:r>
              <a:rPr altLang="zh-CN" lang="en-US">
                <a:latin typeface="Congenial Heavy"/>
                <a:cs typeface="Arial"/>
              </a:rPr>
              <a:t> </a:t>
            </a:r>
            <a:r>
              <a:rPr altLang="zh-CN" lang="en-US">
                <a:latin typeface="Congenial Heavy"/>
                <a:cs typeface="Arial"/>
              </a:rPr>
              <a:t>F</a:t>
            </a:r>
            <a:r>
              <a:rPr altLang="zh-CN" lang="en-US">
                <a:latin typeface="Congenial Heavy"/>
                <a:cs typeface="Arial"/>
              </a:rPr>
              <a:t>O</a:t>
            </a:r>
            <a:r>
              <a:rPr altLang="zh-CN" lang="en-US">
                <a:latin typeface="Congenial Heavy"/>
                <a:cs typeface="Arial"/>
              </a:rPr>
              <a:t>R</a:t>
            </a:r>
            <a:r>
              <a:rPr altLang="zh-CN" lang="en-US">
                <a:latin typeface="Congenial Heavy"/>
                <a:cs typeface="Arial"/>
              </a:rPr>
              <a:t> </a:t>
            </a:r>
            <a:r>
              <a:rPr altLang="zh-CN" lang="en-US">
                <a:latin typeface="Congenial Heavy"/>
                <a:cs typeface="Arial"/>
              </a:rPr>
              <a:t>L</a:t>
            </a:r>
            <a:r>
              <a:rPr altLang="zh-CN" lang="en-US">
                <a:latin typeface="Congenial Heavy"/>
                <a:cs typeface="Arial"/>
              </a:rPr>
              <a:t>I</a:t>
            </a:r>
            <a:r>
              <a:rPr altLang="zh-CN" lang="en-US">
                <a:latin typeface="Congenial Heavy"/>
                <a:cs typeface="Arial"/>
              </a:rPr>
              <a:t>S</a:t>
            </a:r>
            <a:r>
              <a:rPr altLang="zh-CN" lang="en-US">
                <a:latin typeface="Congenial Heavy"/>
                <a:cs typeface="Arial"/>
              </a:rPr>
              <a:t>TENING</a:t>
            </a:r>
            <a:r>
              <a:rPr altLang="zh-CN" lang="en-US">
                <a:latin typeface="Congenial Heavy"/>
                <a:cs typeface="Arial"/>
              </a:rPr>
              <a:t>!</a:t>
            </a:r>
            <a:endParaRPr altLang="zh-CN" lang="en-US">
              <a:latin typeface="Congenial Heavy"/>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04" name=""/>
        <p:cNvGrpSpPr/>
        <p:nvPr/>
      </p:nvGrpSpPr>
      <p:grpSpPr>
        <a:xfrm>
          <a:off x="0" y="0"/>
          <a:ext cx="0" cy="0"/>
          <a:chOff x="0" y="0"/>
          <a:chExt cx="0" cy="0"/>
        </a:xfrm>
      </p:grpSpPr>
      <p:sp>
        <p:nvSpPr>
          <p:cNvPr id="1048618" name=""/>
          <p:cNvSpPr>
            <a:spLocks noGrp="1"/>
          </p:cNvSpPr>
          <p:nvPr>
            <p:ph type="title"/>
          </p:nvPr>
        </p:nvSpPr>
        <p:spPr>
          <a:xfrm>
            <a:off x="838200" y="0"/>
            <a:ext cx="10515600" cy="1325563"/>
          </a:xfrm>
        </p:spPr>
        <p:txBody>
          <a:bodyPr>
            <a:normAutofit/>
          </a:bodyPr>
          <a:p>
            <a:r>
              <a:rPr lang="en-US">
                <a:latin typeface="Abril Fatface"/>
              </a:rPr>
              <a:t>C</a:t>
            </a:r>
            <a:r>
              <a:rPr lang="en-US">
                <a:latin typeface="Abril Fatface"/>
              </a:rPr>
              <a:t>.</a:t>
            </a:r>
            <a:r>
              <a:rPr lang="en-US">
                <a:latin typeface="Abril Fatface"/>
              </a:rPr>
              <a:t> </a:t>
            </a:r>
            <a:r>
              <a:rPr lang="en-US">
                <a:latin typeface="Abril Fatface"/>
              </a:rPr>
              <a:t>O</a:t>
            </a:r>
            <a:r>
              <a:rPr lang="en-US">
                <a:latin typeface="Abril Fatface"/>
              </a:rPr>
              <a:t>r</a:t>
            </a:r>
            <a:r>
              <a:rPr lang="en-US">
                <a:latin typeface="Abril Fatface"/>
              </a:rPr>
              <a:t>g</a:t>
            </a:r>
            <a:r>
              <a:rPr lang="en-US">
                <a:latin typeface="Abril Fatface"/>
              </a:rPr>
              <a:t>a</a:t>
            </a:r>
            <a:r>
              <a:rPr lang="en-US">
                <a:latin typeface="Abril Fatface"/>
              </a:rPr>
              <a:t>n</a:t>
            </a:r>
            <a:r>
              <a:rPr lang="en-US">
                <a:latin typeface="Abril Fatface"/>
              </a:rPr>
              <a:t>i</a:t>
            </a:r>
            <a:r>
              <a:rPr lang="en-US">
                <a:latin typeface="Abril Fatface"/>
              </a:rPr>
              <a:t>z</a:t>
            </a:r>
            <a:r>
              <a:rPr lang="en-US">
                <a:latin typeface="Abril Fatface"/>
              </a:rPr>
              <a:t>ational </a:t>
            </a:r>
            <a:r>
              <a:rPr lang="en-US">
                <a:latin typeface="Abril Fatface"/>
              </a:rPr>
              <a:t>S</a:t>
            </a:r>
            <a:r>
              <a:rPr lang="en-US">
                <a:latin typeface="Abril Fatface"/>
              </a:rPr>
              <a:t>t</a:t>
            </a:r>
            <a:r>
              <a:rPr lang="en-US">
                <a:latin typeface="Abril Fatface"/>
              </a:rPr>
              <a:t>r</a:t>
            </a:r>
            <a:r>
              <a:rPr lang="en-US">
                <a:latin typeface="Abril Fatface"/>
              </a:rPr>
              <a:t>u</a:t>
            </a:r>
            <a:r>
              <a:rPr lang="en-US">
                <a:latin typeface="Abril Fatface"/>
              </a:rPr>
              <a:t>cture</a:t>
            </a:r>
            <a:endParaRPr lang="en-PH">
              <a:latin typeface="Abril Fatface"/>
            </a:endParaRPr>
          </a:p>
        </p:txBody>
      </p:sp>
      <p:pic>
        <p:nvPicPr>
          <p:cNvPr id="2097152" name=""/>
          <p:cNvPicPr>
            <a:picLocks/>
          </p:cNvPicPr>
          <p:nvPr/>
        </p:nvPicPr>
        <p:blipFill>
          <a:blip xmlns:r="http://schemas.openxmlformats.org/officeDocument/2006/relationships" r:embed="rId1"/>
          <a:stretch>
            <a:fillRect/>
          </a:stretch>
        </p:blipFill>
        <p:spPr>
          <a:xfrm rot="0">
            <a:off x="2436027" y="1240800"/>
            <a:ext cx="7319947" cy="5617200"/>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05" name=""/>
        <p:cNvGrpSpPr/>
        <p:nvPr/>
      </p:nvGrpSpPr>
      <p:grpSpPr>
        <a:xfrm>
          <a:off x="0" y="0"/>
          <a:ext cx="0" cy="0"/>
          <a:chOff x="0" y="0"/>
          <a:chExt cx="0" cy="0"/>
        </a:xfrm>
      </p:grpSpPr>
      <p:sp>
        <p:nvSpPr>
          <p:cNvPr id="1048619" name=""/>
          <p:cNvSpPr>
            <a:spLocks noGrp="1"/>
          </p:cNvSpPr>
          <p:nvPr>
            <p:ph type="title"/>
          </p:nvPr>
        </p:nvSpPr>
        <p:spPr>
          <a:xfrm>
            <a:off x="838200" y="0"/>
            <a:ext cx="10515600" cy="1325563"/>
          </a:xfrm>
        </p:spPr>
        <p:txBody>
          <a:bodyPr>
            <a:normAutofit/>
          </a:bodyPr>
          <a:p>
            <a:r>
              <a:rPr lang="en-US">
                <a:latin typeface="Abril Fatface"/>
              </a:rPr>
              <a:t>D</a:t>
            </a:r>
            <a:r>
              <a:rPr lang="en-US">
                <a:latin typeface="Abril Fatface"/>
              </a:rPr>
              <a:t>.</a:t>
            </a:r>
            <a:r>
              <a:rPr lang="en-US">
                <a:latin typeface="Abril Fatface"/>
              </a:rPr>
              <a:t> </a:t>
            </a:r>
            <a:r>
              <a:rPr lang="en-US">
                <a:latin typeface="Abril Fatface"/>
              </a:rPr>
              <a:t>O</a:t>
            </a:r>
            <a:r>
              <a:rPr lang="en-US">
                <a:latin typeface="Abril Fatface"/>
              </a:rPr>
              <a:t>r</a:t>
            </a:r>
            <a:r>
              <a:rPr lang="en-US">
                <a:latin typeface="Abril Fatface"/>
              </a:rPr>
              <a:t>g</a:t>
            </a:r>
            <a:r>
              <a:rPr lang="en-US">
                <a:latin typeface="Abril Fatface"/>
              </a:rPr>
              <a:t>a</a:t>
            </a:r>
            <a:r>
              <a:rPr lang="en-US">
                <a:latin typeface="Abril Fatface"/>
              </a:rPr>
              <a:t>n</a:t>
            </a:r>
            <a:r>
              <a:rPr lang="en-US">
                <a:latin typeface="Abril Fatface"/>
              </a:rPr>
              <a:t>izational </a:t>
            </a:r>
            <a:r>
              <a:rPr lang="en-US">
                <a:latin typeface="Abril Fatface"/>
              </a:rPr>
              <a:t>S</a:t>
            </a:r>
            <a:r>
              <a:rPr lang="en-US">
                <a:latin typeface="Abril Fatface"/>
              </a:rPr>
              <a:t>t</a:t>
            </a:r>
            <a:r>
              <a:rPr lang="en-US">
                <a:latin typeface="Abril Fatface"/>
              </a:rPr>
              <a:t>r</a:t>
            </a:r>
            <a:r>
              <a:rPr lang="en-US">
                <a:latin typeface="Abril Fatface"/>
              </a:rPr>
              <a:t>u</a:t>
            </a:r>
            <a:r>
              <a:rPr lang="en-US">
                <a:latin typeface="Abril Fatface"/>
              </a:rPr>
              <a:t>cture </a:t>
            </a:r>
            <a:r>
              <a:rPr lang="en-US">
                <a:latin typeface="Abril Fatface"/>
              </a:rPr>
              <a:t>A</a:t>
            </a:r>
            <a:r>
              <a:rPr lang="en-US">
                <a:latin typeface="Abril Fatface"/>
              </a:rPr>
              <a:t>n</a:t>
            </a:r>
            <a:r>
              <a:rPr lang="en-US">
                <a:latin typeface="Abril Fatface"/>
              </a:rPr>
              <a:t>a</a:t>
            </a:r>
            <a:r>
              <a:rPr lang="en-US">
                <a:latin typeface="Abril Fatface"/>
              </a:rPr>
              <a:t>l</a:t>
            </a:r>
            <a:r>
              <a:rPr lang="en-US">
                <a:latin typeface="Abril Fatface"/>
              </a:rPr>
              <a:t>ysis</a:t>
            </a:r>
            <a:endParaRPr lang="en-PH">
              <a:latin typeface="Abril Fatface"/>
            </a:endParaRPr>
          </a:p>
        </p:txBody>
      </p:sp>
      <p:sp>
        <p:nvSpPr>
          <p:cNvPr id="1048620" name=""/>
          <p:cNvSpPr>
            <a:spLocks noGrp="1"/>
          </p:cNvSpPr>
          <p:nvPr>
            <p:ph idx="1"/>
          </p:nvPr>
        </p:nvSpPr>
        <p:spPr>
          <a:xfrm>
            <a:off x="838200" y="1253330"/>
            <a:ext cx="10515600" cy="4351338"/>
          </a:xfrm>
        </p:spPr>
        <p:txBody>
          <a:bodyPr anchor="t">
            <a:noAutofit/>
          </a:bodyPr>
          <a:p>
            <a:pPr algn="l" indent="0" marL="0">
              <a:lnSpc>
                <a:spcPct val="100000"/>
              </a:lnSpc>
              <a:buNone/>
            </a:pPr>
            <a:r>
              <a:rPr sz="3200" lang="en-US">
                <a:latin typeface="Arial"/>
                <a:cs typeface="Arial"/>
              </a:rPr>
              <a:t>Giggle Grounds structures its employees by using </a:t>
            </a:r>
            <a:r>
              <a:rPr b="1" sz="3200" lang="en-US">
                <a:latin typeface="Arial"/>
                <a:cs typeface="Arial"/>
              </a:rPr>
              <a:t>Line Organizational Structure</a:t>
            </a:r>
            <a:r>
              <a:rPr sz="3200" lang="en-US">
                <a:latin typeface="Arial"/>
                <a:cs typeface="Arial"/>
              </a:rPr>
              <a:t>. This ensures the relationships between employees and managers are aligned and stable, and to create fast decision-making. Giggle Grounds is led by the President and CEO. Each department is overseen by a manager, who is also a member of the board of directors. Supervisors are responsible for guiding employees in their daily tasks to ensure smooth operations.</a:t>
            </a:r>
            <a:endParaRPr sz="3200" lang="en-PH">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CPH2631</dc:creator>
  <dcterms:created xsi:type="dcterms:W3CDTF">2015-05-10T09:30:45Z</dcterms:created>
  <dcterms:modified xsi:type="dcterms:W3CDTF">2024-11-26T10:14:35Z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5d69a44f6f0d4836a4cd94cb88377b14</vt:lpwstr>
  </property>
</Properties>
</file>