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66" r:id="rId5"/>
    <p:sldId id="269" r:id="rId6"/>
    <p:sldId id="267" r:id="rId7"/>
    <p:sldId id="259" r:id="rId8"/>
    <p:sldId id="260" r:id="rId9"/>
    <p:sldId id="262" r:id="rId10"/>
    <p:sldId id="268" r:id="rId11"/>
    <p:sldId id="263" r:id="rId12"/>
    <p:sldId id="26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02"/>
    <p:restoredTop sz="94719"/>
  </p:normalViewPr>
  <p:slideViewPr>
    <p:cSldViewPr snapToGrid="0" snapToObjects="1">
      <p:cViewPr>
        <p:scale>
          <a:sx n="130" d="100"/>
          <a:sy n="130" d="100"/>
        </p:scale>
        <p:origin x="448"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91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583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081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781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0" name="Google Shape;40;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700" cy="27369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NP-Complete Max KnapSack</a:t>
            </a:r>
            <a:endParaRPr/>
          </a:p>
        </p:txBody>
      </p:sp>
      <p:sp>
        <p:nvSpPr>
          <p:cNvPr id="55" name="Google Shape;55;p13"/>
          <p:cNvSpPr txBox="1">
            <a:spLocks noGrp="1"/>
          </p:cNvSpPr>
          <p:nvPr>
            <p:ph type="subTitle" idx="1"/>
          </p:nvPr>
        </p:nvSpPr>
        <p:spPr>
          <a:xfrm>
            <a:off x="415600" y="3778833"/>
            <a:ext cx="11360700" cy="1056900"/>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400"/>
              <a:buNone/>
            </a:pPr>
            <a:r>
              <a:rPr lang="en-US" sz="2200"/>
              <a:t>Justin Newman, Jacob Shulman, Kyle Lacanna, Jackson Brantley</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447447" y="968660"/>
            <a:ext cx="10726605" cy="258619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endParaRPr dirty="0"/>
          </a:p>
        </p:txBody>
      </p:sp>
      <p:sp>
        <p:nvSpPr>
          <p:cNvPr id="61" name="Google Shape;61;p14"/>
          <p:cNvSpPr txBox="1"/>
          <p:nvPr/>
        </p:nvSpPr>
        <p:spPr>
          <a:xfrm>
            <a:off x="0" y="-19050"/>
            <a:ext cx="12192000" cy="8572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r>
              <a:rPr lang="en-US" sz="3600" b="0" i="0" u="none" strike="noStrike" cap="none" dirty="0">
                <a:solidFill>
                  <a:schemeClr val="dk1"/>
                </a:solidFill>
                <a:latin typeface="Calibri"/>
                <a:ea typeface="Calibri"/>
                <a:cs typeface="Calibri"/>
                <a:sym typeface="Calibri"/>
              </a:rPr>
              <a:t>Runtime Analysis</a:t>
            </a:r>
            <a:endParaRPr dirty="0"/>
          </a:p>
        </p:txBody>
      </p:sp>
      <p:cxnSp>
        <p:nvCxnSpPr>
          <p:cNvPr id="62" name="Google Shape;62;p14"/>
          <p:cNvCxnSpPr/>
          <p:nvPr/>
        </p:nvCxnSpPr>
        <p:spPr>
          <a:xfrm>
            <a:off x="0" y="838200"/>
            <a:ext cx="12192000" cy="0"/>
          </a:xfrm>
          <a:prstGeom prst="straightConnector1">
            <a:avLst/>
          </a:prstGeom>
          <a:noFill/>
          <a:ln w="47625" cap="flat" cmpd="sng">
            <a:solidFill>
              <a:schemeClr val="accent1"/>
            </a:solidFill>
            <a:prstDash val="solid"/>
            <a:miter lim="800000"/>
            <a:headEnd type="none" w="sm" len="sm"/>
            <a:tailEnd type="none" w="sm" len="sm"/>
          </a:ln>
        </p:spPr>
      </p:cxnSp>
      <p:sp>
        <p:nvSpPr>
          <p:cNvPr id="63" name="Google Shape;63;p14"/>
          <p:cNvSpPr txBox="1">
            <a:spLocks noGrp="1"/>
          </p:cNvSpPr>
          <p:nvPr>
            <p:ph type="sldNum" idx="12"/>
          </p:nvPr>
        </p:nvSpPr>
        <p:spPr>
          <a:xfrm>
            <a:off x="11400311" y="6356350"/>
            <a:ext cx="625617"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10</a:t>
            </a:fld>
            <a:endParaRPr>
              <a:solidFill>
                <a:schemeClr val="dk2"/>
              </a:solidFill>
              <a:latin typeface="Arial"/>
              <a:ea typeface="Arial"/>
              <a:cs typeface="Arial"/>
              <a:sym typeface="Arial"/>
            </a:endParaRPr>
          </a:p>
        </p:txBody>
      </p:sp>
      <p:sp>
        <p:nvSpPr>
          <p:cNvPr id="2" name="TextBox 1">
            <a:extLst>
              <a:ext uri="{FF2B5EF4-FFF2-40B4-BE49-F238E27FC236}">
                <a16:creationId xmlns:a16="http://schemas.microsoft.com/office/drawing/2014/main" id="{EC04C3E4-C739-079C-6E8A-C73C362493D4}"/>
              </a:ext>
            </a:extLst>
          </p:cNvPr>
          <p:cNvSpPr txBox="1"/>
          <p:nvPr/>
        </p:nvSpPr>
        <p:spPr>
          <a:xfrm>
            <a:off x="7553490" y="3177480"/>
            <a:ext cx="3620562"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Around input size 100, the runtime began to grow exponentially.</a:t>
            </a:r>
          </a:p>
          <a:p>
            <a:endParaRPr lang="en-US" sz="2000" dirty="0"/>
          </a:p>
          <a:p>
            <a:pPr marL="342900" indent="-342900">
              <a:buFont typeface="Arial" panose="020B0604020202020204" pitchFamily="34" charset="0"/>
              <a:buChar char="•"/>
            </a:pPr>
            <a:r>
              <a:rPr lang="en-US" sz="2000" dirty="0"/>
              <a:t>No real “worst case”. Performance decreases as maximum capacity increases</a:t>
            </a:r>
          </a:p>
        </p:txBody>
      </p:sp>
      <p:pic>
        <p:nvPicPr>
          <p:cNvPr id="2052" name="Picture 4">
            <a:extLst>
              <a:ext uri="{FF2B5EF4-FFF2-40B4-BE49-F238E27FC236}">
                <a16:creationId xmlns:a16="http://schemas.microsoft.com/office/drawing/2014/main" id="{70152D91-0B21-97DA-B136-27A09983D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697" y="968659"/>
            <a:ext cx="5734707" cy="53288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DC0B50-4857-2789-220A-BEF65A44F2C1}"/>
              </a:ext>
            </a:extLst>
          </p:cNvPr>
          <p:cNvSpPr txBox="1"/>
          <p:nvPr/>
        </p:nvSpPr>
        <p:spPr>
          <a:xfrm>
            <a:off x="1250731" y="5735451"/>
            <a:ext cx="5402317" cy="307777"/>
          </a:xfrm>
          <a:prstGeom prst="rect">
            <a:avLst/>
          </a:prstGeom>
          <a:noFill/>
        </p:spPr>
        <p:txBody>
          <a:bodyPr wrap="square" rtlCol="0">
            <a:spAutoFit/>
          </a:bodyPr>
          <a:lstStyle/>
          <a:p>
            <a:r>
              <a:rPr lang="en-US" dirty="0"/>
              <a:t>Items: 63</a:t>
            </a:r>
          </a:p>
        </p:txBody>
      </p:sp>
      <p:pic>
        <p:nvPicPr>
          <p:cNvPr id="2054" name="Picture 6">
            <a:extLst>
              <a:ext uri="{FF2B5EF4-FFF2-40B4-BE49-F238E27FC236}">
                <a16:creationId xmlns:a16="http://schemas.microsoft.com/office/drawing/2014/main" id="{B8E221CB-FA70-4D32-5C57-50276082C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5810" y="1695450"/>
            <a:ext cx="2665828" cy="118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06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ctrTitle"/>
          </p:nvPr>
        </p:nvSpPr>
        <p:spPr>
          <a:xfrm>
            <a:off x="415611" y="992767"/>
            <a:ext cx="11360700" cy="27369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Approximation Portion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p:nvPr/>
        </p:nvSpPr>
        <p:spPr>
          <a:xfrm>
            <a:off x="0" y="-19050"/>
            <a:ext cx="12192000" cy="8572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r>
              <a:rPr lang="en-US" sz="3600" b="0" i="0" u="none" strike="noStrike" cap="none">
                <a:solidFill>
                  <a:schemeClr val="dk1"/>
                </a:solidFill>
                <a:latin typeface="Calibri"/>
                <a:ea typeface="Calibri"/>
                <a:cs typeface="Calibri"/>
                <a:sym typeface="Calibri"/>
              </a:rPr>
              <a:t>Approximation</a:t>
            </a:r>
            <a:endParaRPr/>
          </a:p>
        </p:txBody>
      </p:sp>
      <p:cxnSp>
        <p:nvCxnSpPr>
          <p:cNvPr id="113" name="Google Shape;113;p21"/>
          <p:cNvCxnSpPr/>
          <p:nvPr/>
        </p:nvCxnSpPr>
        <p:spPr>
          <a:xfrm>
            <a:off x="0" y="838200"/>
            <a:ext cx="12192000" cy="0"/>
          </a:xfrm>
          <a:prstGeom prst="straightConnector1">
            <a:avLst/>
          </a:prstGeom>
          <a:noFill/>
          <a:ln w="47625" cap="flat" cmpd="sng">
            <a:solidFill>
              <a:schemeClr val="accent1"/>
            </a:solidFill>
            <a:prstDash val="solid"/>
            <a:miter lim="800000"/>
            <a:headEnd type="none" w="sm" len="sm"/>
            <a:tailEnd type="none" w="sm" len="sm"/>
          </a:ln>
        </p:spPr>
      </p:cxnSp>
      <p:sp>
        <p:nvSpPr>
          <p:cNvPr id="114" name="Google Shape;114;p21"/>
          <p:cNvSpPr txBox="1">
            <a:spLocks noGrp="1"/>
          </p:cNvSpPr>
          <p:nvPr>
            <p:ph type="sldNum" idx="12"/>
          </p:nvPr>
        </p:nvSpPr>
        <p:spPr>
          <a:xfrm>
            <a:off x="11400311" y="6356350"/>
            <a:ext cx="625617"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12</a:t>
            </a:fld>
            <a:endParaRPr>
              <a:solidFill>
                <a:schemeClr val="dk2"/>
              </a:solidFill>
              <a:latin typeface="Arial"/>
              <a:ea typeface="Arial"/>
              <a:cs typeface="Arial"/>
              <a:sym typeface="Arial"/>
            </a:endParaRPr>
          </a:p>
        </p:txBody>
      </p:sp>
      <p:sp>
        <p:nvSpPr>
          <p:cNvPr id="115" name="Google Shape;115;p21"/>
          <p:cNvSpPr txBox="1"/>
          <p:nvPr/>
        </p:nvSpPr>
        <p:spPr>
          <a:xfrm>
            <a:off x="447447" y="968660"/>
            <a:ext cx="10726605" cy="2575921"/>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Sketch algorithm choices (anytime algorithms, greedy algorithms, stochastic algorithms).</a:t>
            </a:r>
            <a:endParaRPr/>
          </a:p>
          <a:p>
            <a:pPr marL="342900" marR="0" lvl="0" indent="-342900" algn="l" rtl="0">
              <a:lnSpc>
                <a:spcPct val="90000"/>
              </a:lnSpc>
              <a:spcBef>
                <a:spcPts val="10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Bounds on its performance</a:t>
            </a:r>
            <a:endParaRPr/>
          </a:p>
          <a:p>
            <a:pPr marL="342900" marR="0" lvl="0" indent="-342900" algn="l" rtl="0">
              <a:lnSpc>
                <a:spcPct val="90000"/>
              </a:lnSpc>
              <a:spcBef>
                <a:spcPts val="10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Plot comparing difference in run time and solution quality using your test cases.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447447" y="968660"/>
            <a:ext cx="10726605" cy="258619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My problem (phrase as a decision problem):</a:t>
            </a:r>
            <a:endParaRPr lang="en-US" dirty="0">
              <a:ea typeface="Calibri"/>
            </a:endParaRPr>
          </a:p>
          <a:p>
            <a:pPr marL="342900" marR="0" lvl="0" indent="-342900" algn="l" rtl="0">
              <a:lnSpc>
                <a:spcPct val="90000"/>
              </a:lnSpc>
              <a:spcBef>
                <a:spcPts val="0"/>
              </a:spcBef>
              <a:spcAft>
                <a:spcPts val="0"/>
              </a:spcAft>
              <a:buClr>
                <a:schemeClr val="dk1"/>
              </a:buClr>
              <a:buSzPts val="2400"/>
              <a:buFont typeface="Arial" panose="020B0604020202020204" pitchFamily="34" charset="0"/>
              <a:buChar char="•"/>
            </a:pPr>
            <a:r>
              <a:rPr lang="en-US" sz="2400" b="0" i="0" u="none" strike="noStrike" cap="none" dirty="0">
                <a:solidFill>
                  <a:schemeClr val="dk1"/>
                </a:solidFill>
                <a:latin typeface="Calibri"/>
                <a:ea typeface="Calibri"/>
                <a:cs typeface="Calibri"/>
                <a:sym typeface="Calibri"/>
              </a:rPr>
              <a:t>Can the maximum value V be achieved without exceeding the weight W?</a:t>
            </a:r>
          </a:p>
          <a:p>
            <a:pPr marL="0" marR="0" lvl="0" indent="0" algn="l" rtl="0">
              <a:lnSpc>
                <a:spcPct val="90000"/>
              </a:lnSpc>
              <a:spcBef>
                <a:spcPts val="100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Optimization Version:</a:t>
            </a:r>
            <a:endParaRPr dirty="0"/>
          </a:p>
          <a:p>
            <a:pPr marL="342900" marR="0" lvl="0" indent="-342900" algn="l" rtl="0">
              <a:lnSpc>
                <a:spcPct val="90000"/>
              </a:lnSpc>
              <a:spcBef>
                <a:spcPts val="1000"/>
              </a:spcBef>
              <a:spcAft>
                <a:spcPts val="0"/>
              </a:spcAft>
              <a:buClr>
                <a:schemeClr val="dk1"/>
              </a:buClr>
              <a:buSzPts val="2400"/>
              <a:buFont typeface="Arial"/>
              <a:buChar char="•"/>
            </a:pPr>
            <a:r>
              <a:rPr lang="en-US" sz="2400" dirty="0">
                <a:solidFill>
                  <a:schemeClr val="dk1"/>
                </a:solidFill>
                <a:latin typeface="Calibri"/>
                <a:cs typeface="Calibri"/>
                <a:sym typeface="Calibri"/>
              </a:rPr>
              <a:t>What is the maximum value V achievable within a given weight W?</a:t>
            </a:r>
            <a:endParaRPr dirty="0"/>
          </a:p>
        </p:txBody>
      </p:sp>
      <p:sp>
        <p:nvSpPr>
          <p:cNvPr id="61" name="Google Shape;61;p14"/>
          <p:cNvSpPr txBox="1"/>
          <p:nvPr/>
        </p:nvSpPr>
        <p:spPr>
          <a:xfrm>
            <a:off x="0" y="-19050"/>
            <a:ext cx="12192000" cy="8572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r>
              <a:rPr lang="en-US" sz="3600" b="0" i="0" u="none" strike="noStrike" cap="none">
                <a:solidFill>
                  <a:schemeClr val="dk1"/>
                </a:solidFill>
                <a:latin typeface="Calibri"/>
                <a:ea typeface="Calibri"/>
                <a:cs typeface="Calibri"/>
                <a:sym typeface="Calibri"/>
              </a:rPr>
              <a:t>My Problem</a:t>
            </a:r>
            <a:endParaRPr/>
          </a:p>
        </p:txBody>
      </p:sp>
      <p:cxnSp>
        <p:nvCxnSpPr>
          <p:cNvPr id="62" name="Google Shape;62;p14"/>
          <p:cNvCxnSpPr/>
          <p:nvPr/>
        </p:nvCxnSpPr>
        <p:spPr>
          <a:xfrm>
            <a:off x="0" y="838200"/>
            <a:ext cx="12192000" cy="0"/>
          </a:xfrm>
          <a:prstGeom prst="straightConnector1">
            <a:avLst/>
          </a:prstGeom>
          <a:noFill/>
          <a:ln w="47625" cap="flat" cmpd="sng">
            <a:solidFill>
              <a:schemeClr val="accent1"/>
            </a:solidFill>
            <a:prstDash val="solid"/>
            <a:miter lim="800000"/>
            <a:headEnd type="none" w="sm" len="sm"/>
            <a:tailEnd type="none" w="sm" len="sm"/>
          </a:ln>
        </p:spPr>
      </p:cxnSp>
      <p:sp>
        <p:nvSpPr>
          <p:cNvPr id="63" name="Google Shape;63;p14"/>
          <p:cNvSpPr txBox="1">
            <a:spLocks noGrp="1"/>
          </p:cNvSpPr>
          <p:nvPr>
            <p:ph type="sldNum" idx="12"/>
          </p:nvPr>
        </p:nvSpPr>
        <p:spPr>
          <a:xfrm>
            <a:off x="11400311" y="6356350"/>
            <a:ext cx="625617"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2</a:t>
            </a:fld>
            <a:endParaRPr>
              <a:solidFill>
                <a:schemeClr val="dk2"/>
              </a:solidFill>
              <a:latin typeface="Arial"/>
              <a:ea typeface="Arial"/>
              <a:cs typeface="Arial"/>
              <a:sym typeface="Arial"/>
            </a:endParaRPr>
          </a:p>
        </p:txBody>
      </p:sp>
      <p:pic>
        <p:nvPicPr>
          <p:cNvPr id="4098" name="Picture 2">
            <a:extLst>
              <a:ext uri="{FF2B5EF4-FFF2-40B4-BE49-F238E27FC236}">
                <a16:creationId xmlns:a16="http://schemas.microsoft.com/office/drawing/2014/main" id="{692170CF-A036-5DDC-10AE-3B056F783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097" y="2580398"/>
            <a:ext cx="6915806" cy="38901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4677102" y="1768307"/>
            <a:ext cx="9368117" cy="3321383"/>
          </a:xfrm>
          <a:prstGeom prst="rect">
            <a:avLst/>
          </a:prstGeom>
          <a:noFill/>
          <a:ln>
            <a:noFill/>
          </a:ln>
        </p:spPr>
        <p:txBody>
          <a:bodyPr spcFirstLastPara="1" wrap="square" lIns="91425" tIns="45700" rIns="91425" bIns="45700" anchor="t" anchorCtr="0">
            <a:noAutofit/>
          </a:bodyPr>
          <a:lstStyle/>
          <a:p>
            <a:pPr marL="914400" marR="0" lvl="0" indent="0" algn="l" rtl="0">
              <a:lnSpc>
                <a:spcPct val="90000"/>
              </a:lnSpc>
              <a:spcBef>
                <a:spcPts val="500"/>
              </a:spcBef>
              <a:spcAft>
                <a:spcPts val="0"/>
              </a:spcAft>
              <a:buClr>
                <a:schemeClr val="dk1"/>
              </a:buClr>
              <a:buSzPts val="1100"/>
              <a:buFont typeface="Arial"/>
              <a:buNone/>
            </a:pPr>
            <a:r>
              <a:rPr lang="en-US" sz="2900" dirty="0">
                <a:sym typeface="Wingdings" pitchFamily="2" charset="2"/>
              </a:rPr>
              <a:t>-- Maximum weight of knapsack</a:t>
            </a:r>
            <a:endParaRPr sz="2900" dirty="0"/>
          </a:p>
          <a:p>
            <a:pPr marL="914400" marR="0" lvl="0" indent="0" algn="l" rtl="0">
              <a:lnSpc>
                <a:spcPct val="90000"/>
              </a:lnSpc>
              <a:spcBef>
                <a:spcPts val="500"/>
              </a:spcBef>
              <a:spcAft>
                <a:spcPts val="0"/>
              </a:spcAft>
              <a:buClr>
                <a:schemeClr val="dk1"/>
              </a:buClr>
              <a:buSzPts val="1100"/>
              <a:buFont typeface="Arial"/>
              <a:buNone/>
            </a:pPr>
            <a:r>
              <a:rPr lang="en-US" sz="2900" dirty="0"/>
              <a:t>-- Number of available items</a:t>
            </a:r>
            <a:endParaRPr sz="2900" dirty="0"/>
          </a:p>
          <a:p>
            <a:pPr marL="914400" marR="0" lvl="0" indent="0" algn="l" rtl="0">
              <a:lnSpc>
                <a:spcPct val="90000"/>
              </a:lnSpc>
              <a:spcBef>
                <a:spcPts val="500"/>
              </a:spcBef>
              <a:spcAft>
                <a:spcPts val="0"/>
              </a:spcAft>
              <a:buClr>
                <a:schemeClr val="dk1"/>
              </a:buClr>
              <a:buSzPts val="1100"/>
              <a:buFont typeface="Arial"/>
              <a:buNone/>
            </a:pPr>
            <a:r>
              <a:rPr lang="en-US" sz="2900" dirty="0"/>
              <a:t>	</a:t>
            </a:r>
          </a:p>
          <a:p>
            <a:pPr marL="914400" marR="0" lvl="0" indent="0" algn="l" rtl="0">
              <a:lnSpc>
                <a:spcPct val="90000"/>
              </a:lnSpc>
              <a:spcBef>
                <a:spcPts val="500"/>
              </a:spcBef>
              <a:spcAft>
                <a:spcPts val="0"/>
              </a:spcAft>
              <a:buClr>
                <a:schemeClr val="dk1"/>
              </a:buClr>
              <a:buSzPts val="1100"/>
              <a:buFont typeface="Arial"/>
              <a:buNone/>
            </a:pPr>
            <a:r>
              <a:rPr lang="en-US" sz="2900" dirty="0"/>
              <a:t>-- Items given in format: name, </a:t>
            </a:r>
          </a:p>
          <a:p>
            <a:pPr marL="914400" marR="0" lvl="0" indent="0" algn="l" rtl="0">
              <a:lnSpc>
                <a:spcPct val="90000"/>
              </a:lnSpc>
              <a:spcBef>
                <a:spcPts val="500"/>
              </a:spcBef>
              <a:spcAft>
                <a:spcPts val="0"/>
              </a:spcAft>
              <a:buClr>
                <a:schemeClr val="dk1"/>
              </a:buClr>
              <a:buSzPts val="1100"/>
              <a:buFont typeface="Arial"/>
              <a:buNone/>
            </a:pPr>
            <a:r>
              <a:rPr lang="en-US" sz="2900" dirty="0"/>
              <a:t>    value, weight</a:t>
            </a:r>
            <a:endParaRPr sz="2900" dirty="0"/>
          </a:p>
          <a:p>
            <a:pPr marL="914400" marR="0" lvl="0" indent="0" algn="l" rtl="0">
              <a:lnSpc>
                <a:spcPct val="90000"/>
              </a:lnSpc>
              <a:spcBef>
                <a:spcPts val="500"/>
              </a:spcBef>
              <a:spcAft>
                <a:spcPts val="0"/>
              </a:spcAft>
              <a:buNone/>
            </a:pPr>
            <a:endParaRPr dirty="0"/>
          </a:p>
          <a:p>
            <a:pPr marL="457200" marR="0" lvl="1" indent="0" algn="l" rtl="0">
              <a:lnSpc>
                <a:spcPct val="90000"/>
              </a:lnSpc>
              <a:spcBef>
                <a:spcPts val="50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p:txBody>
      </p:sp>
      <p:sp>
        <p:nvSpPr>
          <p:cNvPr id="69" name="Google Shape;69;p15"/>
          <p:cNvSpPr txBox="1"/>
          <p:nvPr/>
        </p:nvSpPr>
        <p:spPr>
          <a:xfrm>
            <a:off x="0" y="-19050"/>
            <a:ext cx="12192000" cy="8572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r>
              <a:rPr lang="en-US" sz="3600" b="0" i="0" u="none" strike="noStrike" cap="none">
                <a:solidFill>
                  <a:schemeClr val="dk1"/>
                </a:solidFill>
                <a:latin typeface="Calibri"/>
                <a:ea typeface="Calibri"/>
                <a:cs typeface="Calibri"/>
                <a:sym typeface="Calibri"/>
              </a:rPr>
              <a:t>Problem Input</a:t>
            </a:r>
            <a:endParaRPr/>
          </a:p>
        </p:txBody>
      </p:sp>
      <p:cxnSp>
        <p:nvCxnSpPr>
          <p:cNvPr id="70" name="Google Shape;70;p15"/>
          <p:cNvCxnSpPr/>
          <p:nvPr/>
        </p:nvCxnSpPr>
        <p:spPr>
          <a:xfrm>
            <a:off x="0" y="838200"/>
            <a:ext cx="12192000" cy="0"/>
          </a:xfrm>
          <a:prstGeom prst="straightConnector1">
            <a:avLst/>
          </a:prstGeom>
          <a:noFill/>
          <a:ln w="47625" cap="flat" cmpd="sng">
            <a:solidFill>
              <a:schemeClr val="accent1"/>
            </a:solidFill>
            <a:prstDash val="solid"/>
            <a:miter lim="800000"/>
            <a:headEnd type="none" w="sm" len="sm"/>
            <a:tailEnd type="none" w="sm" len="sm"/>
          </a:ln>
        </p:spPr>
      </p:cxnSp>
      <p:sp>
        <p:nvSpPr>
          <p:cNvPr id="71" name="Google Shape;71;p15"/>
          <p:cNvSpPr txBox="1">
            <a:spLocks noGrp="1"/>
          </p:cNvSpPr>
          <p:nvPr>
            <p:ph type="sldNum" idx="12"/>
          </p:nvPr>
        </p:nvSpPr>
        <p:spPr>
          <a:xfrm>
            <a:off x="11400311" y="6356350"/>
            <a:ext cx="625617"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3</a:t>
            </a:fld>
            <a:endParaRPr>
              <a:solidFill>
                <a:schemeClr val="dk2"/>
              </a:solidFill>
              <a:latin typeface="Arial"/>
              <a:ea typeface="Arial"/>
              <a:cs typeface="Arial"/>
              <a:sym typeface="Arial"/>
            </a:endParaRPr>
          </a:p>
        </p:txBody>
      </p:sp>
      <p:pic>
        <p:nvPicPr>
          <p:cNvPr id="7" name="Picture 6" descr="Table&#10;&#10;Description automatically generated">
            <a:extLst>
              <a:ext uri="{FF2B5EF4-FFF2-40B4-BE49-F238E27FC236}">
                <a16:creationId xmlns:a16="http://schemas.microsoft.com/office/drawing/2014/main" id="{7136BE13-5A95-FC5F-883F-6FA0A276113E}"/>
              </a:ext>
            </a:extLst>
          </p:cNvPr>
          <p:cNvPicPr>
            <a:picLocks noChangeAspect="1"/>
          </p:cNvPicPr>
          <p:nvPr/>
        </p:nvPicPr>
        <p:blipFill>
          <a:blip r:embed="rId3"/>
          <a:stretch>
            <a:fillRect/>
          </a:stretch>
        </p:blipFill>
        <p:spPr>
          <a:xfrm>
            <a:off x="628430" y="1852755"/>
            <a:ext cx="4383454" cy="30830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11145250" y="1442704"/>
            <a:ext cx="2448128" cy="2151053"/>
          </a:xfrm>
          <a:prstGeom prst="rect">
            <a:avLst/>
          </a:prstGeom>
          <a:noFill/>
          <a:ln>
            <a:noFill/>
          </a:ln>
        </p:spPr>
        <p:txBody>
          <a:bodyPr spcFirstLastPara="1" wrap="square" lIns="91425" tIns="45700" rIns="91425" bIns="45700" anchor="t" anchorCtr="0">
            <a:noAutofit/>
          </a:bodyPr>
          <a:lstStyle/>
          <a:p>
            <a:pPr marL="914400" marR="0" lvl="0" indent="0" algn="l" rtl="0">
              <a:lnSpc>
                <a:spcPct val="90000"/>
              </a:lnSpc>
              <a:spcBef>
                <a:spcPts val="500"/>
              </a:spcBef>
              <a:spcAft>
                <a:spcPts val="0"/>
              </a:spcAft>
              <a:buNone/>
            </a:pPr>
            <a:endParaRPr dirty="0"/>
          </a:p>
          <a:p>
            <a:pPr marL="457200" marR="0" lvl="1" indent="0" algn="l" rtl="0">
              <a:lnSpc>
                <a:spcPct val="90000"/>
              </a:lnSpc>
              <a:spcBef>
                <a:spcPts val="50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p:txBody>
      </p:sp>
      <p:sp>
        <p:nvSpPr>
          <p:cNvPr id="69" name="Google Shape;69;p15"/>
          <p:cNvSpPr txBox="1"/>
          <p:nvPr/>
        </p:nvSpPr>
        <p:spPr>
          <a:xfrm>
            <a:off x="0" y="-19050"/>
            <a:ext cx="12192000" cy="8572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r>
              <a:rPr lang="en-US" sz="3600" b="0" i="0" u="none" strike="noStrike" cap="none" dirty="0">
                <a:solidFill>
                  <a:schemeClr val="dk1"/>
                </a:solidFill>
                <a:latin typeface="Calibri"/>
                <a:ea typeface="Calibri"/>
                <a:cs typeface="Calibri"/>
                <a:sym typeface="Calibri"/>
              </a:rPr>
              <a:t>Problem Output</a:t>
            </a:r>
            <a:endParaRPr dirty="0"/>
          </a:p>
        </p:txBody>
      </p:sp>
      <p:cxnSp>
        <p:nvCxnSpPr>
          <p:cNvPr id="70" name="Google Shape;70;p15"/>
          <p:cNvCxnSpPr/>
          <p:nvPr/>
        </p:nvCxnSpPr>
        <p:spPr>
          <a:xfrm>
            <a:off x="0" y="838200"/>
            <a:ext cx="12192000" cy="0"/>
          </a:xfrm>
          <a:prstGeom prst="straightConnector1">
            <a:avLst/>
          </a:prstGeom>
          <a:noFill/>
          <a:ln w="47625" cap="flat" cmpd="sng">
            <a:solidFill>
              <a:schemeClr val="accent1"/>
            </a:solidFill>
            <a:prstDash val="solid"/>
            <a:miter lim="800000"/>
            <a:headEnd type="none" w="sm" len="sm"/>
            <a:tailEnd type="none" w="sm" len="sm"/>
          </a:ln>
        </p:spPr>
      </p:cxnSp>
      <p:sp>
        <p:nvSpPr>
          <p:cNvPr id="71" name="Google Shape;71;p15"/>
          <p:cNvSpPr txBox="1">
            <a:spLocks noGrp="1"/>
          </p:cNvSpPr>
          <p:nvPr>
            <p:ph type="sldNum" idx="12"/>
          </p:nvPr>
        </p:nvSpPr>
        <p:spPr>
          <a:xfrm>
            <a:off x="11400311" y="6356350"/>
            <a:ext cx="625617"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4</a:t>
            </a:fld>
            <a:endParaRPr>
              <a:solidFill>
                <a:schemeClr val="dk2"/>
              </a:solidFill>
              <a:latin typeface="Arial"/>
              <a:ea typeface="Arial"/>
              <a:cs typeface="Arial"/>
              <a:sym typeface="Arial"/>
            </a:endParaRPr>
          </a:p>
        </p:txBody>
      </p:sp>
      <p:pic>
        <p:nvPicPr>
          <p:cNvPr id="5" name="Picture 4" descr="Table&#10;&#10;Description automatically generated">
            <a:extLst>
              <a:ext uri="{FF2B5EF4-FFF2-40B4-BE49-F238E27FC236}">
                <a16:creationId xmlns:a16="http://schemas.microsoft.com/office/drawing/2014/main" id="{89AC0D60-53C5-B5BA-BA19-7F66E20F59BE}"/>
              </a:ext>
            </a:extLst>
          </p:cNvPr>
          <p:cNvPicPr>
            <a:picLocks noChangeAspect="1"/>
          </p:cNvPicPr>
          <p:nvPr/>
        </p:nvPicPr>
        <p:blipFill>
          <a:blip r:embed="rId3"/>
          <a:stretch>
            <a:fillRect/>
          </a:stretch>
        </p:blipFill>
        <p:spPr>
          <a:xfrm>
            <a:off x="3150521" y="1504134"/>
            <a:ext cx="5890957" cy="4179245"/>
          </a:xfrm>
          <a:prstGeom prst="rect">
            <a:avLst/>
          </a:prstGeom>
        </p:spPr>
      </p:pic>
    </p:spTree>
    <p:extLst>
      <p:ext uri="{BB962C8B-B14F-4D97-AF65-F5344CB8AC3E}">
        <p14:creationId xmlns:p14="http://schemas.microsoft.com/office/powerpoint/2010/main" val="272573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p:nvPr/>
        </p:nvSpPr>
        <p:spPr>
          <a:xfrm>
            <a:off x="0" y="-19050"/>
            <a:ext cx="12192000" cy="8572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r>
              <a:rPr lang="en-US" sz="3600" b="0" i="0" u="none" strike="noStrike" cap="none" dirty="0">
                <a:solidFill>
                  <a:schemeClr val="dk1"/>
                </a:solidFill>
                <a:latin typeface="Calibri"/>
                <a:ea typeface="Calibri"/>
                <a:cs typeface="Calibri"/>
                <a:sym typeface="Calibri"/>
              </a:rPr>
              <a:t>Problem Output</a:t>
            </a:r>
            <a:endParaRPr dirty="0"/>
          </a:p>
        </p:txBody>
      </p:sp>
      <p:cxnSp>
        <p:nvCxnSpPr>
          <p:cNvPr id="62" name="Google Shape;62;p14"/>
          <p:cNvCxnSpPr/>
          <p:nvPr/>
        </p:nvCxnSpPr>
        <p:spPr>
          <a:xfrm>
            <a:off x="0" y="838200"/>
            <a:ext cx="12192000" cy="0"/>
          </a:xfrm>
          <a:prstGeom prst="straightConnector1">
            <a:avLst/>
          </a:prstGeom>
          <a:noFill/>
          <a:ln w="47625" cap="flat" cmpd="sng">
            <a:solidFill>
              <a:schemeClr val="accent1"/>
            </a:solidFill>
            <a:prstDash val="solid"/>
            <a:miter lim="800000"/>
            <a:headEnd type="none" w="sm" len="sm"/>
            <a:tailEnd type="none" w="sm" len="sm"/>
          </a:ln>
        </p:spPr>
      </p:cxnSp>
      <p:sp>
        <p:nvSpPr>
          <p:cNvPr id="63" name="Google Shape;63;p14"/>
          <p:cNvSpPr txBox="1">
            <a:spLocks noGrp="1"/>
          </p:cNvSpPr>
          <p:nvPr>
            <p:ph type="sldNum" idx="12"/>
          </p:nvPr>
        </p:nvSpPr>
        <p:spPr>
          <a:xfrm>
            <a:off x="11400311" y="6356350"/>
            <a:ext cx="625617"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5</a:t>
            </a:fld>
            <a:endParaRPr>
              <a:solidFill>
                <a:schemeClr val="dk2"/>
              </a:solidFill>
              <a:latin typeface="Arial"/>
              <a:ea typeface="Arial"/>
              <a:cs typeface="Arial"/>
              <a:sym typeface="Arial"/>
            </a:endParaRPr>
          </a:p>
        </p:txBody>
      </p:sp>
      <p:pic>
        <p:nvPicPr>
          <p:cNvPr id="3074" name="Picture 2">
            <a:extLst>
              <a:ext uri="{FF2B5EF4-FFF2-40B4-BE49-F238E27FC236}">
                <a16:creationId xmlns:a16="http://schemas.microsoft.com/office/drawing/2014/main" id="{DA9295F9-DCD9-85A4-695A-10D95CAF22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79" y="1031194"/>
            <a:ext cx="11319641" cy="513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3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p:nvPr/>
        </p:nvSpPr>
        <p:spPr>
          <a:xfrm>
            <a:off x="0" y="-19050"/>
            <a:ext cx="12192000" cy="8572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r>
              <a:rPr lang="en-US" sz="3600" b="0" i="0" u="none" strike="noStrike" cap="none" dirty="0">
                <a:solidFill>
                  <a:schemeClr val="dk1"/>
                </a:solidFill>
                <a:latin typeface="Calibri"/>
                <a:ea typeface="Calibri"/>
                <a:cs typeface="Calibri"/>
                <a:sym typeface="Calibri"/>
              </a:rPr>
              <a:t>Applications</a:t>
            </a:r>
            <a:endParaRPr dirty="0"/>
          </a:p>
        </p:txBody>
      </p:sp>
      <p:cxnSp>
        <p:nvCxnSpPr>
          <p:cNvPr id="70" name="Google Shape;70;p15"/>
          <p:cNvCxnSpPr/>
          <p:nvPr/>
        </p:nvCxnSpPr>
        <p:spPr>
          <a:xfrm>
            <a:off x="0" y="838200"/>
            <a:ext cx="12192000" cy="0"/>
          </a:xfrm>
          <a:prstGeom prst="straightConnector1">
            <a:avLst/>
          </a:prstGeom>
          <a:noFill/>
          <a:ln w="47625" cap="flat" cmpd="sng">
            <a:solidFill>
              <a:schemeClr val="accent1"/>
            </a:solidFill>
            <a:prstDash val="solid"/>
            <a:miter lim="800000"/>
            <a:headEnd type="none" w="sm" len="sm"/>
            <a:tailEnd type="none" w="sm" len="sm"/>
          </a:ln>
        </p:spPr>
      </p:cxnSp>
      <p:sp>
        <p:nvSpPr>
          <p:cNvPr id="71" name="Google Shape;71;p15"/>
          <p:cNvSpPr txBox="1">
            <a:spLocks noGrp="1"/>
          </p:cNvSpPr>
          <p:nvPr>
            <p:ph type="sldNum" idx="12"/>
          </p:nvPr>
        </p:nvSpPr>
        <p:spPr>
          <a:xfrm>
            <a:off x="11400311" y="6356350"/>
            <a:ext cx="625617"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6</a:t>
            </a:fld>
            <a:endParaRPr>
              <a:solidFill>
                <a:schemeClr val="dk2"/>
              </a:solidFill>
              <a:latin typeface="Arial"/>
              <a:ea typeface="Arial"/>
              <a:cs typeface="Arial"/>
              <a:sym typeface="Arial"/>
            </a:endParaRPr>
          </a:p>
        </p:txBody>
      </p:sp>
      <p:sp>
        <p:nvSpPr>
          <p:cNvPr id="6" name="TextBox 5">
            <a:extLst>
              <a:ext uri="{FF2B5EF4-FFF2-40B4-BE49-F238E27FC236}">
                <a16:creationId xmlns:a16="http://schemas.microsoft.com/office/drawing/2014/main" id="{BEFC9740-EA29-FD57-7715-66B639FDF599}"/>
              </a:ext>
            </a:extLst>
          </p:cNvPr>
          <p:cNvSpPr txBox="1"/>
          <p:nvPr/>
        </p:nvSpPr>
        <p:spPr>
          <a:xfrm>
            <a:off x="578069" y="1208690"/>
            <a:ext cx="1111994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Packing for a trip (mars rover) – add image of mars rover</a:t>
            </a:r>
          </a:p>
          <a:p>
            <a:pPr marL="342900" indent="-342900">
              <a:buFont typeface="Arial" panose="020B0604020202020204" pitchFamily="34" charset="0"/>
              <a:buChar char="•"/>
            </a:pPr>
            <a:r>
              <a:rPr lang="en-US" sz="2000" dirty="0"/>
              <a:t>Eating lowest num of calories(weight) with hunger being max capacity fullness (value)</a:t>
            </a:r>
          </a:p>
          <a:p>
            <a:pPr marL="342900" indent="-342900">
              <a:buFont typeface="Arial" panose="020B0604020202020204" pitchFamily="34" charset="0"/>
              <a:buChar char="•"/>
            </a:pPr>
            <a:r>
              <a:rPr lang="en-US" sz="2000" dirty="0"/>
              <a:t>Cramming for test (textbook): knowledge (capacity), pages to read (weight), importance (value)</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27070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p:nvPr/>
        </p:nvSpPr>
        <p:spPr>
          <a:xfrm>
            <a:off x="0" y="-19050"/>
            <a:ext cx="12192000" cy="8572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r>
              <a:rPr lang="en-US" sz="3600" b="0" i="0" u="none" strike="noStrike" cap="none">
                <a:solidFill>
                  <a:schemeClr val="dk1"/>
                </a:solidFill>
                <a:latin typeface="Calibri"/>
                <a:ea typeface="Calibri"/>
                <a:cs typeface="Calibri"/>
                <a:sym typeface="Calibri"/>
              </a:rPr>
              <a:t>Reduction (justify its inclusion in  NP-Complete)</a:t>
            </a:r>
            <a:endParaRPr/>
          </a:p>
        </p:txBody>
      </p:sp>
      <p:cxnSp>
        <p:nvCxnSpPr>
          <p:cNvPr id="77" name="Google Shape;77;p16"/>
          <p:cNvCxnSpPr/>
          <p:nvPr/>
        </p:nvCxnSpPr>
        <p:spPr>
          <a:xfrm>
            <a:off x="0" y="838200"/>
            <a:ext cx="12192000" cy="0"/>
          </a:xfrm>
          <a:prstGeom prst="straightConnector1">
            <a:avLst/>
          </a:prstGeom>
          <a:noFill/>
          <a:ln w="47625" cap="flat" cmpd="sng">
            <a:solidFill>
              <a:schemeClr val="accent1"/>
            </a:solidFill>
            <a:prstDash val="solid"/>
            <a:miter lim="800000"/>
            <a:headEnd type="none" w="sm" len="sm"/>
            <a:tailEnd type="none" w="sm" len="sm"/>
          </a:ln>
        </p:spPr>
      </p:cxnSp>
      <p:sp>
        <p:nvSpPr>
          <p:cNvPr id="78" name="Google Shape;78;p16"/>
          <p:cNvSpPr txBox="1">
            <a:spLocks noGrp="1"/>
          </p:cNvSpPr>
          <p:nvPr>
            <p:ph type="sldNum" idx="12"/>
          </p:nvPr>
        </p:nvSpPr>
        <p:spPr>
          <a:xfrm>
            <a:off x="11400311" y="6356350"/>
            <a:ext cx="625617"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7</a:t>
            </a:fld>
            <a:endParaRPr>
              <a:solidFill>
                <a:schemeClr val="dk2"/>
              </a:solidFill>
              <a:latin typeface="Arial"/>
              <a:ea typeface="Arial"/>
              <a:cs typeface="Arial"/>
              <a:sym typeface="Arial"/>
            </a:endParaRPr>
          </a:p>
        </p:txBody>
      </p:sp>
      <p:sp>
        <p:nvSpPr>
          <p:cNvPr id="79" name="Google Shape;79;p16"/>
          <p:cNvSpPr txBox="1"/>
          <p:nvPr/>
        </p:nvSpPr>
        <p:spPr>
          <a:xfrm>
            <a:off x="447447" y="968661"/>
            <a:ext cx="10726605" cy="134302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Calibri"/>
                <a:ea typeface="Calibri"/>
                <a:cs typeface="Calibri"/>
                <a:sym typeface="Calibri"/>
              </a:rPr>
              <a:t>Show the reduction that justifies the problem is in NP-Complete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0" y="-19050"/>
            <a:ext cx="12192000" cy="8572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r>
              <a:rPr lang="en-US" sz="3600" b="0" i="0" u="none" strike="noStrike" cap="none">
                <a:solidFill>
                  <a:schemeClr val="dk1"/>
                </a:solidFill>
                <a:latin typeface="Calibri"/>
                <a:ea typeface="Calibri"/>
                <a:cs typeface="Calibri"/>
                <a:sym typeface="Calibri"/>
              </a:rPr>
              <a:t>Sketch of Exact Solution (pseudo-code)</a:t>
            </a:r>
            <a:endParaRPr/>
          </a:p>
        </p:txBody>
      </p:sp>
      <p:cxnSp>
        <p:nvCxnSpPr>
          <p:cNvPr id="85" name="Google Shape;85;p17"/>
          <p:cNvCxnSpPr/>
          <p:nvPr/>
        </p:nvCxnSpPr>
        <p:spPr>
          <a:xfrm>
            <a:off x="0" y="838200"/>
            <a:ext cx="12192000" cy="0"/>
          </a:xfrm>
          <a:prstGeom prst="straightConnector1">
            <a:avLst/>
          </a:prstGeom>
          <a:noFill/>
          <a:ln w="47625" cap="flat" cmpd="sng">
            <a:solidFill>
              <a:schemeClr val="accent1"/>
            </a:solidFill>
            <a:prstDash val="solid"/>
            <a:miter lim="800000"/>
            <a:headEnd type="none" w="sm" len="sm"/>
            <a:tailEnd type="none" w="sm" len="sm"/>
          </a:ln>
        </p:spPr>
      </p:cxnSp>
      <p:sp>
        <p:nvSpPr>
          <p:cNvPr id="86" name="Google Shape;86;p17"/>
          <p:cNvSpPr txBox="1">
            <a:spLocks noGrp="1"/>
          </p:cNvSpPr>
          <p:nvPr>
            <p:ph type="sldNum" idx="12"/>
          </p:nvPr>
        </p:nvSpPr>
        <p:spPr>
          <a:xfrm>
            <a:off x="11400311" y="6356350"/>
            <a:ext cx="625617"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8</a:t>
            </a:fld>
            <a:endParaRPr>
              <a:solidFill>
                <a:schemeClr val="dk2"/>
              </a:solidFill>
              <a:latin typeface="Arial"/>
              <a:ea typeface="Arial"/>
              <a:cs typeface="Arial"/>
              <a:sym typeface="Arial"/>
            </a:endParaRPr>
          </a:p>
        </p:txBody>
      </p:sp>
      <p:sp>
        <p:nvSpPr>
          <p:cNvPr id="87" name="Google Shape;87;p17"/>
          <p:cNvSpPr txBox="1"/>
          <p:nvPr/>
        </p:nvSpPr>
        <p:spPr>
          <a:xfrm>
            <a:off x="338675" y="1147700"/>
            <a:ext cx="1127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5709D56F-D48F-387A-EDBD-EEA0E690F0D2}"/>
              </a:ext>
            </a:extLst>
          </p:cNvPr>
          <p:cNvSpPr txBox="1"/>
          <p:nvPr/>
        </p:nvSpPr>
        <p:spPr>
          <a:xfrm>
            <a:off x="338675" y="1135194"/>
            <a:ext cx="6924622" cy="6186309"/>
          </a:xfrm>
          <a:prstGeom prst="rect">
            <a:avLst/>
          </a:prstGeom>
          <a:noFill/>
        </p:spPr>
        <p:txBody>
          <a:bodyPr wrap="square" rtlCol="0">
            <a:spAutoFit/>
          </a:bodyPr>
          <a:lstStyle/>
          <a:p>
            <a:r>
              <a:rPr lang="en-US" sz="1800" b="1" dirty="0" err="1">
                <a:latin typeface="Courier" pitchFamily="2" charset="0"/>
              </a:rPr>
              <a:t>knapSack</a:t>
            </a:r>
            <a:r>
              <a:rPr lang="en-US" sz="1800" dirty="0">
                <a:latin typeface="Courier" pitchFamily="2" charset="0"/>
              </a:rPr>
              <a:t>(capacity, </a:t>
            </a:r>
            <a:r>
              <a:rPr lang="en-US" sz="1800" dirty="0" err="1">
                <a:latin typeface="Courier" pitchFamily="2" charset="0"/>
              </a:rPr>
              <a:t>wts</a:t>
            </a:r>
            <a:r>
              <a:rPr lang="en-US" sz="1800" dirty="0">
                <a:latin typeface="Courier" pitchFamily="2" charset="0"/>
              </a:rPr>
              <a:t>, </a:t>
            </a:r>
            <a:r>
              <a:rPr lang="en-US" sz="1800" dirty="0" err="1">
                <a:latin typeface="Courier" pitchFamily="2" charset="0"/>
              </a:rPr>
              <a:t>vals</a:t>
            </a:r>
            <a:r>
              <a:rPr lang="en-US" sz="1800" dirty="0">
                <a:latin typeface="Courier" pitchFamily="2" charset="0"/>
              </a:rPr>
              <a:t>, n)</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n = 0 or capacity = 0 </a:t>
            </a:r>
            <a:r>
              <a:rPr lang="en-US" sz="1800" b="1" dirty="0">
                <a:latin typeface="Courier" pitchFamily="2" charset="0"/>
              </a:rPr>
              <a:t>then</a:t>
            </a:r>
          </a:p>
          <a:p>
            <a:r>
              <a:rPr lang="en-US" sz="1800" dirty="0">
                <a:latin typeface="Courier" pitchFamily="2" charset="0"/>
              </a:rPr>
              <a:t>        </a:t>
            </a:r>
            <a:r>
              <a:rPr lang="en-US" sz="1800" b="1" dirty="0">
                <a:latin typeface="Courier" pitchFamily="2" charset="0"/>
              </a:rPr>
              <a:t>return</a:t>
            </a:r>
            <a:r>
              <a:rPr lang="en-US" sz="1800" dirty="0">
                <a:latin typeface="Courier" pitchFamily="2" charset="0"/>
              </a:rPr>
              <a:t> 0</a:t>
            </a:r>
          </a:p>
          <a:p>
            <a:endParaRPr lang="en-US" sz="1800" dirty="0">
              <a:latin typeface="Courier" pitchFamily="2" charset="0"/>
            </a:endParaRPr>
          </a:p>
          <a:p>
            <a:r>
              <a:rPr lang="en-US" sz="1800" dirty="0">
                <a:latin typeface="Courier" pitchFamily="2" charset="0"/>
              </a:rPr>
              <a:t>    </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a:t>
            </a:r>
            <a:r>
              <a:rPr lang="en-US" sz="1800" dirty="0" err="1">
                <a:latin typeface="Courier" pitchFamily="2" charset="0"/>
              </a:rPr>
              <a:t>wts</a:t>
            </a:r>
            <a:r>
              <a:rPr lang="en-US" sz="1800" dirty="0">
                <a:latin typeface="Courier" pitchFamily="2" charset="0"/>
              </a:rPr>
              <a:t>[n-1] &gt; capacity </a:t>
            </a:r>
            <a:r>
              <a:rPr lang="en-US" sz="1800" b="1" dirty="0">
                <a:latin typeface="Courier" pitchFamily="2" charset="0"/>
              </a:rPr>
              <a:t>then</a:t>
            </a:r>
          </a:p>
          <a:p>
            <a:r>
              <a:rPr lang="en-US" sz="1800" dirty="0">
                <a:latin typeface="Courier" pitchFamily="2" charset="0"/>
              </a:rPr>
              <a:t>        </a:t>
            </a:r>
            <a:r>
              <a:rPr lang="en-US" sz="1800" b="1" dirty="0">
                <a:latin typeface="Courier" pitchFamily="2" charset="0"/>
              </a:rPr>
              <a:t>return</a:t>
            </a:r>
            <a:r>
              <a:rPr lang="en-US" sz="1800" dirty="0">
                <a:latin typeface="Courier" pitchFamily="2" charset="0"/>
              </a:rPr>
              <a:t> </a:t>
            </a:r>
            <a:r>
              <a:rPr lang="en-US" sz="1800" b="1" dirty="0" err="1">
                <a:latin typeface="Courier" pitchFamily="2" charset="0"/>
              </a:rPr>
              <a:t>knapSack</a:t>
            </a:r>
            <a:r>
              <a:rPr lang="en-US" sz="1800" dirty="0">
                <a:latin typeface="Courier" pitchFamily="2" charset="0"/>
              </a:rPr>
              <a:t>(capacity, </a:t>
            </a:r>
            <a:r>
              <a:rPr lang="en-US" sz="1800" dirty="0" err="1">
                <a:latin typeface="Courier" pitchFamily="2" charset="0"/>
              </a:rPr>
              <a:t>wts</a:t>
            </a:r>
            <a:r>
              <a:rPr lang="en-US" sz="1800" dirty="0">
                <a:latin typeface="Courier" pitchFamily="2" charset="0"/>
              </a:rPr>
              <a:t>, </a:t>
            </a:r>
            <a:r>
              <a:rPr lang="en-US" sz="1800" dirty="0" err="1">
                <a:latin typeface="Courier" pitchFamily="2" charset="0"/>
              </a:rPr>
              <a:t>vals</a:t>
            </a:r>
            <a:r>
              <a:rPr lang="en-US" sz="1800" dirty="0">
                <a:latin typeface="Courier" pitchFamily="2" charset="0"/>
              </a:rPr>
              <a:t>, n-1)</a:t>
            </a:r>
          </a:p>
          <a:p>
            <a:endParaRPr lang="en-US" sz="1800" dirty="0">
              <a:latin typeface="Courier" pitchFamily="2" charset="0"/>
            </a:endParaRPr>
          </a:p>
          <a:p>
            <a:r>
              <a:rPr lang="en-US" sz="1800" dirty="0">
                <a:latin typeface="Courier" pitchFamily="2" charset="0"/>
              </a:rPr>
              <a:t>    </a:t>
            </a:r>
            <a:r>
              <a:rPr lang="en-US" sz="1800" b="1" dirty="0">
                <a:latin typeface="Courier" pitchFamily="2" charset="0"/>
              </a:rPr>
              <a:t>else</a:t>
            </a:r>
          </a:p>
          <a:p>
            <a:r>
              <a:rPr lang="en-US" sz="1800" dirty="0">
                <a:latin typeface="Courier" pitchFamily="2" charset="0"/>
              </a:rPr>
              <a:t>        </a:t>
            </a:r>
            <a:r>
              <a:rPr lang="en-US" sz="1800" b="1" dirty="0">
                <a:latin typeface="Courier" pitchFamily="2" charset="0"/>
              </a:rPr>
              <a:t>return</a:t>
            </a:r>
            <a:r>
              <a:rPr lang="en-US" sz="1800" dirty="0">
                <a:latin typeface="Courier" pitchFamily="2" charset="0"/>
              </a:rPr>
              <a:t> </a:t>
            </a:r>
            <a:r>
              <a:rPr lang="en-US" sz="1800" b="1" dirty="0">
                <a:latin typeface="Courier" pitchFamily="2" charset="0"/>
              </a:rPr>
              <a:t>max</a:t>
            </a:r>
            <a:r>
              <a:rPr lang="en-US" sz="1800" dirty="0">
                <a:latin typeface="Courier" pitchFamily="2" charset="0"/>
              </a:rPr>
              <a:t>(</a:t>
            </a:r>
            <a:r>
              <a:rPr lang="en-US" sz="1800" dirty="0" err="1">
                <a:latin typeface="Courier" pitchFamily="2" charset="0"/>
              </a:rPr>
              <a:t>vals</a:t>
            </a:r>
            <a:r>
              <a:rPr lang="en-US" sz="1800" dirty="0">
                <a:latin typeface="Courier" pitchFamily="2" charset="0"/>
              </a:rPr>
              <a:t>[n-1] + </a:t>
            </a:r>
            <a:r>
              <a:rPr lang="en-US" sz="1800" b="1" dirty="0" err="1">
                <a:latin typeface="Courier" pitchFamily="2" charset="0"/>
              </a:rPr>
              <a:t>knapSack</a:t>
            </a:r>
            <a:r>
              <a:rPr lang="en-US" sz="1800" dirty="0">
                <a:latin typeface="Courier" pitchFamily="2" charset="0"/>
              </a:rPr>
              <a:t>(</a:t>
            </a:r>
          </a:p>
          <a:p>
            <a:r>
              <a:rPr lang="en-US" sz="1800" dirty="0">
                <a:latin typeface="Courier" pitchFamily="2" charset="0"/>
              </a:rPr>
              <a:t>                   capacity-</a:t>
            </a:r>
            <a:r>
              <a:rPr lang="en-US" sz="1800" dirty="0" err="1">
                <a:latin typeface="Courier" pitchFamily="2" charset="0"/>
              </a:rPr>
              <a:t>wts</a:t>
            </a:r>
            <a:r>
              <a:rPr lang="en-US" sz="1800" dirty="0">
                <a:latin typeface="Courier" pitchFamily="2" charset="0"/>
              </a:rPr>
              <a:t>[n-1], </a:t>
            </a:r>
            <a:r>
              <a:rPr lang="en-US" sz="1800" dirty="0" err="1">
                <a:latin typeface="Courier" pitchFamily="2" charset="0"/>
              </a:rPr>
              <a:t>wts</a:t>
            </a:r>
            <a:r>
              <a:rPr lang="en-US" sz="1800" dirty="0">
                <a:latin typeface="Courier" pitchFamily="2" charset="0"/>
              </a:rPr>
              <a:t>, </a:t>
            </a:r>
          </a:p>
          <a:p>
            <a:r>
              <a:rPr lang="en-US" sz="1800" dirty="0">
                <a:latin typeface="Courier" pitchFamily="2" charset="0"/>
              </a:rPr>
              <a:t>                   </a:t>
            </a:r>
            <a:r>
              <a:rPr lang="en-US" sz="1800" dirty="0" err="1">
                <a:latin typeface="Courier" pitchFamily="2" charset="0"/>
              </a:rPr>
              <a:t>vals</a:t>
            </a:r>
            <a:r>
              <a:rPr lang="en-US" sz="1800" dirty="0">
                <a:latin typeface="Courier" pitchFamily="2" charset="0"/>
              </a:rPr>
              <a:t>, n-1), </a:t>
            </a:r>
            <a:r>
              <a:rPr lang="en-US" sz="1800" b="1" dirty="0" err="1">
                <a:latin typeface="Courier" pitchFamily="2" charset="0"/>
              </a:rPr>
              <a:t>knapSack</a:t>
            </a:r>
            <a:r>
              <a:rPr lang="en-US" sz="1800" dirty="0">
                <a:latin typeface="Courier" pitchFamily="2" charset="0"/>
              </a:rPr>
              <a:t>(</a:t>
            </a:r>
          </a:p>
          <a:p>
            <a:r>
              <a:rPr lang="en-US" sz="1800" dirty="0">
                <a:latin typeface="Courier" pitchFamily="2" charset="0"/>
              </a:rPr>
              <a:t>                   capacity, </a:t>
            </a:r>
            <a:r>
              <a:rPr lang="en-US" sz="1800" dirty="0" err="1">
                <a:latin typeface="Courier" pitchFamily="2" charset="0"/>
              </a:rPr>
              <a:t>wts</a:t>
            </a:r>
            <a:r>
              <a:rPr lang="en-US" sz="1800" dirty="0">
                <a:latin typeface="Courier" pitchFamily="2" charset="0"/>
              </a:rPr>
              <a:t>, </a:t>
            </a:r>
            <a:r>
              <a:rPr lang="en-US" sz="1800" dirty="0" err="1">
                <a:latin typeface="Courier" pitchFamily="2" charset="0"/>
              </a:rPr>
              <a:t>vals</a:t>
            </a:r>
            <a:r>
              <a:rPr lang="en-US" sz="1800" dirty="0">
                <a:latin typeface="Courier" pitchFamily="2" charset="0"/>
              </a:rPr>
              <a:t>, n-1))</a:t>
            </a:r>
          </a:p>
          <a:p>
            <a:r>
              <a:rPr lang="en-US" sz="1800" dirty="0">
                <a:latin typeface="Courier" pitchFamily="2" charset="0"/>
              </a:rPr>
              <a:t>    </a:t>
            </a:r>
            <a:r>
              <a:rPr lang="en-US" sz="1800" b="1" dirty="0">
                <a:latin typeface="Courier" pitchFamily="2" charset="0"/>
              </a:rPr>
              <a:t>end</a:t>
            </a:r>
            <a:r>
              <a:rPr lang="en-US" sz="1800" dirty="0">
                <a:latin typeface="Courier" pitchFamily="2" charset="0"/>
              </a:rPr>
              <a:t> </a:t>
            </a:r>
          </a:p>
          <a:p>
            <a:r>
              <a:rPr lang="en-US" sz="1800" b="1" dirty="0">
                <a:latin typeface="Courier" pitchFamily="2" charset="0"/>
              </a:rPr>
              <a:t>end</a:t>
            </a: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endParaRPr lang="en-US" dirty="0">
              <a:latin typeface="Courier" pitchFamily="2" charset="0"/>
            </a:endParaRPr>
          </a:p>
        </p:txBody>
      </p:sp>
      <p:sp>
        <p:nvSpPr>
          <p:cNvPr id="3" name="TextBox 2">
            <a:extLst>
              <a:ext uri="{FF2B5EF4-FFF2-40B4-BE49-F238E27FC236}">
                <a16:creationId xmlns:a16="http://schemas.microsoft.com/office/drawing/2014/main" id="{518CA0D4-70FE-DA96-7247-AFAB889AEA72}"/>
              </a:ext>
            </a:extLst>
          </p:cNvPr>
          <p:cNvSpPr txBox="1"/>
          <p:nvPr/>
        </p:nvSpPr>
        <p:spPr>
          <a:xfrm>
            <a:off x="7610167" y="1147701"/>
            <a:ext cx="4689987" cy="3262432"/>
          </a:xfrm>
          <a:prstGeom prst="rect">
            <a:avLst/>
          </a:prstGeom>
          <a:noFill/>
        </p:spPr>
        <p:txBody>
          <a:bodyPr wrap="square" rtlCol="0">
            <a:spAutoFit/>
          </a:bodyPr>
          <a:lstStyle/>
          <a:p>
            <a:endParaRPr lang="en-US" dirty="0"/>
          </a:p>
          <a:p>
            <a:endParaRPr lang="en-US" dirty="0"/>
          </a:p>
          <a:p>
            <a:r>
              <a:rPr lang="en-US" sz="1800" dirty="0"/>
              <a:t>-- No items to select or max capacity is 0</a:t>
            </a:r>
          </a:p>
          <a:p>
            <a:endParaRPr lang="en-US" dirty="0"/>
          </a:p>
          <a:p>
            <a:endParaRPr lang="en-US" dirty="0"/>
          </a:p>
          <a:p>
            <a:endParaRPr lang="en-US" dirty="0"/>
          </a:p>
          <a:p>
            <a:r>
              <a:rPr lang="en-US" sz="1800" dirty="0"/>
              <a:t>-- Weight of nth item exceeds the capacity of the knapsack, cannot be included in optimal solution</a:t>
            </a:r>
          </a:p>
          <a:p>
            <a:endParaRPr lang="en-US" dirty="0"/>
          </a:p>
          <a:p>
            <a:endParaRPr lang="en-US" dirty="0"/>
          </a:p>
          <a:p>
            <a:r>
              <a:rPr lang="en-US" sz="1800" dirty="0"/>
              <a:t>-- Return the maximum of two cases: nth item included, nth item not included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0" y="-19050"/>
            <a:ext cx="12192000" cy="8572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Calibri"/>
              <a:buNone/>
            </a:pPr>
            <a:r>
              <a:rPr lang="en-US" sz="3600" b="0" i="0" u="none" strike="noStrike" cap="none">
                <a:solidFill>
                  <a:schemeClr val="dk1"/>
                </a:solidFill>
                <a:latin typeface="Calibri"/>
                <a:ea typeface="Calibri"/>
                <a:cs typeface="Calibri"/>
                <a:sym typeface="Calibri"/>
              </a:rPr>
              <a:t>Test Cases</a:t>
            </a:r>
            <a:endParaRPr/>
          </a:p>
        </p:txBody>
      </p:sp>
      <p:cxnSp>
        <p:nvCxnSpPr>
          <p:cNvPr id="100" name="Google Shape;100;p19"/>
          <p:cNvCxnSpPr/>
          <p:nvPr/>
        </p:nvCxnSpPr>
        <p:spPr>
          <a:xfrm>
            <a:off x="0" y="838200"/>
            <a:ext cx="12192000" cy="0"/>
          </a:xfrm>
          <a:prstGeom prst="straightConnector1">
            <a:avLst/>
          </a:prstGeom>
          <a:noFill/>
          <a:ln w="47625" cap="flat" cmpd="sng">
            <a:solidFill>
              <a:schemeClr val="accent1"/>
            </a:solidFill>
            <a:prstDash val="solid"/>
            <a:miter lim="800000"/>
            <a:headEnd type="none" w="sm" len="sm"/>
            <a:tailEnd type="none" w="sm" len="sm"/>
          </a:ln>
        </p:spPr>
      </p:cxnSp>
      <p:sp>
        <p:nvSpPr>
          <p:cNvPr id="101" name="Google Shape;101;p19"/>
          <p:cNvSpPr txBox="1">
            <a:spLocks noGrp="1"/>
          </p:cNvSpPr>
          <p:nvPr>
            <p:ph type="sldNum" idx="12"/>
          </p:nvPr>
        </p:nvSpPr>
        <p:spPr>
          <a:xfrm>
            <a:off x="11400311" y="6356350"/>
            <a:ext cx="625617"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dk2"/>
                </a:solidFill>
                <a:latin typeface="Arial"/>
                <a:ea typeface="Arial"/>
                <a:cs typeface="Arial"/>
                <a:sym typeface="Arial"/>
              </a:rPr>
              <a:t>9</a:t>
            </a:fld>
            <a:endParaRPr>
              <a:solidFill>
                <a:schemeClr val="dk2"/>
              </a:solidFill>
              <a:latin typeface="Arial"/>
              <a:ea typeface="Arial"/>
              <a:cs typeface="Arial"/>
              <a:sym typeface="Arial"/>
            </a:endParaRPr>
          </a:p>
        </p:txBody>
      </p:sp>
      <p:sp>
        <p:nvSpPr>
          <p:cNvPr id="102" name="Google Shape;102;p19"/>
          <p:cNvSpPr txBox="1"/>
          <p:nvPr/>
        </p:nvSpPr>
        <p:spPr>
          <a:xfrm>
            <a:off x="447447" y="968660"/>
            <a:ext cx="10726605" cy="20827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How did you generate them? (hopefully with a python program)</a:t>
            </a:r>
          </a:p>
          <a:p>
            <a:pPr marL="342900" marR="0" lvl="0" indent="-342900" algn="l" rtl="0">
              <a:lnSpc>
                <a:spcPct val="90000"/>
              </a:lnSpc>
              <a:spcBef>
                <a:spcPts val="0"/>
              </a:spcBef>
              <a:spcAft>
                <a:spcPts val="0"/>
              </a:spcAft>
              <a:buClr>
                <a:schemeClr val="dk1"/>
              </a:buClr>
              <a:buSzPts val="2400"/>
              <a:buFontTx/>
              <a:buChar char="-"/>
            </a:pPr>
            <a:r>
              <a:rPr lang="en-US" sz="2400" dirty="0">
                <a:solidFill>
                  <a:schemeClr val="dk1"/>
                </a:solidFill>
                <a:latin typeface="Calibri"/>
                <a:cs typeface="Calibri"/>
                <a:sym typeface="Calibri"/>
              </a:rPr>
              <a:t>Created Python script that used a stepped for loop to print integers from 10-100,000 in intervals of 100.</a:t>
            </a:r>
          </a:p>
          <a:p>
            <a:pPr marL="285750" marR="0" lvl="0" indent="-285750" algn="l" rtl="0">
              <a:lnSpc>
                <a:spcPct val="90000"/>
              </a:lnSpc>
              <a:spcBef>
                <a:spcPts val="0"/>
              </a:spcBef>
              <a:spcAft>
                <a:spcPts val="0"/>
              </a:spcAft>
              <a:buClr>
                <a:schemeClr val="dk1"/>
              </a:buClr>
              <a:buSzPts val="2400"/>
              <a:buFontTx/>
              <a:buChar char="-"/>
            </a:pPr>
            <a:r>
              <a:rPr lang="en-US" sz="2400" dirty="0">
                <a:solidFill>
                  <a:schemeClr val="dk1"/>
                </a:solidFill>
                <a:latin typeface="Calibri"/>
                <a:cs typeface="Calibri"/>
                <a:sym typeface="Calibri"/>
              </a:rPr>
              <a:t>Generated a random integer from 1-100 to select that quantity of random ”items”.</a:t>
            </a:r>
          </a:p>
          <a:p>
            <a:pPr marL="285750" marR="0" lvl="0" indent="-285750" algn="l" rtl="0">
              <a:lnSpc>
                <a:spcPct val="90000"/>
              </a:lnSpc>
              <a:spcBef>
                <a:spcPts val="0"/>
              </a:spcBef>
              <a:spcAft>
                <a:spcPts val="0"/>
              </a:spcAft>
              <a:buClr>
                <a:schemeClr val="dk1"/>
              </a:buClr>
              <a:buSzPts val="2400"/>
              <a:buFontTx/>
              <a:buChar char="-"/>
            </a:pPr>
            <a:r>
              <a:rPr lang="en-US" sz="2400" dirty="0">
                <a:solidFill>
                  <a:schemeClr val="dk1"/>
                </a:solidFill>
                <a:latin typeface="Calibri"/>
                <a:cs typeface="Calibri"/>
                <a:sym typeface="Calibri"/>
              </a:rPr>
              <a:t>Two more random integers were generated in each iteration to decide the item’s weight and value. </a:t>
            </a:r>
            <a:endParaRPr dirty="0"/>
          </a:p>
          <a:p>
            <a:pPr marL="0" marR="0" lvl="0" indent="0" algn="l" rtl="0">
              <a:lnSpc>
                <a:spcPct val="90000"/>
              </a:lnSpc>
              <a:spcBef>
                <a:spcPts val="100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Test case Sizes?</a:t>
            </a:r>
          </a:p>
          <a:p>
            <a:pPr marL="0" marR="0" lvl="0" indent="0" algn="l" rtl="0">
              <a:lnSpc>
                <a:spcPct val="90000"/>
              </a:lnSpc>
              <a:spcBef>
                <a:spcPts val="1000"/>
              </a:spcBef>
              <a:spcAft>
                <a:spcPts val="0"/>
              </a:spcAft>
              <a:buClr>
                <a:schemeClr val="dk1"/>
              </a:buClr>
              <a:buSzPts val="2400"/>
              <a:buFont typeface="Arial"/>
              <a:buNone/>
            </a:pPr>
            <a:r>
              <a:rPr lang="en-US" sz="2400" dirty="0">
                <a:solidFill>
                  <a:schemeClr val="dk1"/>
                </a:solidFill>
                <a:latin typeface="Calibri"/>
                <a:cs typeface="Calibri"/>
                <a:sym typeface="Calibri"/>
              </a:rPr>
              <a:t>- All test cases used the same randomly generated list of 63 items with each test increasing its maximum capacity.</a:t>
            </a:r>
            <a:endParaRPr dirty="0"/>
          </a:p>
          <a:p>
            <a:pPr marL="0" marR="0" lvl="0" indent="0" algn="l" rtl="0">
              <a:lnSpc>
                <a:spcPct val="90000"/>
              </a:lnSpc>
              <a:spcBef>
                <a:spcPts val="100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Performance of test cases of different sizes?</a:t>
            </a:r>
          </a:p>
          <a:p>
            <a:pPr marL="0" marR="0" lvl="0" indent="0" algn="l" rtl="0">
              <a:lnSpc>
                <a:spcPct val="90000"/>
              </a:lnSpc>
              <a:spcBef>
                <a:spcPts val="1000"/>
              </a:spcBef>
              <a:spcAft>
                <a:spcPts val="0"/>
              </a:spcAft>
              <a:buClr>
                <a:schemeClr val="dk1"/>
              </a:buClr>
              <a:buSzPts val="2400"/>
              <a:buFont typeface="Arial"/>
              <a:buNone/>
            </a:pPr>
            <a:r>
              <a:rPr lang="en-US" sz="2400" dirty="0">
                <a:solidFill>
                  <a:schemeClr val="dk1"/>
                </a:solidFill>
                <a:latin typeface="Calibri"/>
                <a:cs typeface="Calibri"/>
                <a:sym typeface="Calibri"/>
              </a:rPr>
              <a:t>- See graph</a:t>
            </a:r>
            <a:endParaRPr dirty="0"/>
          </a:p>
          <a:p>
            <a:pPr marL="0" marR="0" lvl="0" indent="0" algn="l" rtl="0">
              <a:lnSpc>
                <a:spcPct val="90000"/>
              </a:lnSpc>
              <a:spcBef>
                <a:spcPts val="100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Plot of the run time of your program as you increase the input size.  You MUST run your program on inputs that cause your program to run more than 20 minutes.</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1347</TotalTime>
  <Words>496</Words>
  <Application>Microsoft Macintosh PowerPoint</Application>
  <PresentationFormat>Widescreen</PresentationFormat>
  <Paragraphs>84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vt:lpstr>
      <vt:lpstr>Simple Light</vt:lpstr>
      <vt:lpstr>NP-Complete Max KnapSack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Approximation Portion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NP-Complete Max KnapSack</dc:title>
  <cp:lastModifiedBy>Shulman, Jacob Andrew Harold - shulmaja</cp:lastModifiedBy>
  <cp:revision>2</cp:revision>
  <dcterms:modified xsi:type="dcterms:W3CDTF">2022-04-30T16:41:48Z</dcterms:modified>
</cp:coreProperties>
</file>