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6c1a2502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6c1a250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4df0a6e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1274df0a6e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74df0a6ee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274df0a6ee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b7501d95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11b7501d95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74df0a6ee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1274df0a6ee_2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6c1a2502a_7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6c1a2502a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6c1a2502a_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26c1a2502a_9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6c1a2502a_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6c1a2502a_9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13"/>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52" name="Google Shape;52;p13"/>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53" name="Google Shape;53;p1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 name="Google Shape;56;p14"/>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7" name="Google Shape;57;p1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0" name="Google Shape;60;p1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6"/>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 name="Google Shape;63;p16"/>
          <p:cNvSpPr txBox="1"/>
          <p:nvPr>
            <p:ph idx="1" type="body"/>
          </p:nvPr>
        </p:nvSpPr>
        <p:spPr>
          <a:xfrm>
            <a:off x="4156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4" name="Google Shape;64;p16"/>
          <p:cNvSpPr txBox="1"/>
          <p:nvPr>
            <p:ph idx="2" type="body"/>
          </p:nvPr>
        </p:nvSpPr>
        <p:spPr>
          <a:xfrm>
            <a:off x="64432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5" name="Google Shape;65;p1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7"/>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8" name="Google Shape;68;p1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8"/>
          <p:cNvSpPr txBox="1"/>
          <p:nvPr>
            <p:ph type="title"/>
          </p:nvPr>
        </p:nvSpPr>
        <p:spPr>
          <a:xfrm>
            <a:off x="415600" y="740800"/>
            <a:ext cx="3744000" cy="1007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1" name="Google Shape;71;p18"/>
          <p:cNvSpPr txBox="1"/>
          <p:nvPr>
            <p:ph idx="1" type="body"/>
          </p:nvPr>
        </p:nvSpPr>
        <p:spPr>
          <a:xfrm>
            <a:off x="415600" y="1852800"/>
            <a:ext cx="3744000" cy="42392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2" name="Google Shape;72;p1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19"/>
          <p:cNvSpPr txBox="1"/>
          <p:nvPr>
            <p:ph type="title"/>
          </p:nvPr>
        </p:nvSpPr>
        <p:spPr>
          <a:xfrm>
            <a:off x="653667" y="600200"/>
            <a:ext cx="8490400" cy="5454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75" name="Google Shape;75;p1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2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8" name="Google Shape;78;p20"/>
          <p:cNvSpPr txBox="1"/>
          <p:nvPr>
            <p:ph type="title"/>
          </p:nvPr>
        </p:nvSpPr>
        <p:spPr>
          <a:xfrm>
            <a:off x="354000" y="1644233"/>
            <a:ext cx="53936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79" name="Google Shape;79;p20"/>
          <p:cNvSpPr txBox="1"/>
          <p:nvPr>
            <p:ph idx="1" type="subTitle"/>
          </p:nvPr>
        </p:nvSpPr>
        <p:spPr>
          <a:xfrm>
            <a:off x="354000" y="3737433"/>
            <a:ext cx="5393600" cy="164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0" name="Google Shape;80;p20"/>
          <p:cNvSpPr txBox="1"/>
          <p:nvPr>
            <p:ph idx="2" type="body"/>
          </p:nvPr>
        </p:nvSpPr>
        <p:spPr>
          <a:xfrm>
            <a:off x="6586000" y="965433"/>
            <a:ext cx="5116000" cy="49268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1" name="Google Shape;81;p2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sp>
        <p:nvSpPr>
          <p:cNvPr id="83" name="Google Shape;83;p21"/>
          <p:cNvSpPr txBox="1"/>
          <p:nvPr>
            <p:ph idx="1" type="body"/>
          </p:nvPr>
        </p:nvSpPr>
        <p:spPr>
          <a:xfrm>
            <a:off x="415600" y="5640767"/>
            <a:ext cx="7998400" cy="8068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84" name="Google Shape;84;p2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22"/>
          <p:cNvSpPr txBox="1"/>
          <p:nvPr>
            <p:ph hasCustomPrompt="1" type="title"/>
          </p:nvPr>
        </p:nvSpPr>
        <p:spPr>
          <a:xfrm>
            <a:off x="415600" y="1474833"/>
            <a:ext cx="11360800" cy="26180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87" name="Google Shape;87;p22"/>
          <p:cNvSpPr txBox="1"/>
          <p:nvPr>
            <p:ph idx="1" type="body"/>
          </p:nvPr>
        </p:nvSpPr>
        <p:spPr>
          <a:xfrm>
            <a:off x="415600" y="4202967"/>
            <a:ext cx="11360800" cy="17344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88" name="Google Shape;88;p2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 name="Google Shape;18;p4"/>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9" name="Google Shape;19;p4"/>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0" name="Google Shape;20;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 name="Google Shape;23;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6"/>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6" name="Google Shape;26;p6"/>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7" name="Google Shape;27;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30" name="Google Shape;30;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8"/>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4" name="Google Shape;34;p8"/>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8"/>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6" name="Google Shape;36;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39" name="Google Shape;39;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2" name="Google Shape;42;p1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43" name="Google Shape;43;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sp>
        <p:nvSpPr>
          <p:cNvPr id="47" name="Google Shape;47;p12"/>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48" name="Google Shape;48;p12"/>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49" name="Google Shape;49;p1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11.png"/><Relationship Id="rId13" Type="http://schemas.openxmlformats.org/officeDocument/2006/relationships/image" Target="../media/image5.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NP-Complete Max KnapSack</a:t>
            </a:r>
            <a:endParaRPr/>
          </a:p>
        </p:txBody>
      </p:sp>
      <p:sp>
        <p:nvSpPr>
          <p:cNvPr id="96" name="Google Shape;96;p24"/>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400"/>
              <a:buNone/>
            </a:pPr>
            <a:r>
              <a:rPr lang="en-US" sz="2200"/>
              <a:t>Justin Newman, Jacob Shulman, Kyle LaCanna, Jackson Brantley</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905400" y="152400"/>
            <a:ext cx="10381199" cy="6553198"/>
          </a:xfrm>
          <a:prstGeom prst="rect">
            <a:avLst/>
          </a:prstGeom>
          <a:noFill/>
          <a:ln>
            <a:noFill/>
          </a:ln>
        </p:spPr>
      </p:pic>
      <p:pic>
        <p:nvPicPr>
          <p:cNvPr id="189" name="Google Shape;189;p33"/>
          <p:cNvPicPr preferRelativeResize="0"/>
          <p:nvPr/>
        </p:nvPicPr>
        <p:blipFill>
          <a:blip r:embed="rId4">
            <a:alphaModFix/>
          </a:blip>
          <a:stretch>
            <a:fillRect/>
          </a:stretch>
        </p:blipFill>
        <p:spPr>
          <a:xfrm>
            <a:off x="7691300" y="353550"/>
            <a:ext cx="2001575" cy="489500"/>
          </a:xfrm>
          <a:prstGeom prst="rect">
            <a:avLst/>
          </a:prstGeom>
          <a:noFill/>
          <a:ln>
            <a:noFill/>
          </a:ln>
        </p:spPr>
      </p:pic>
      <p:sp>
        <p:nvSpPr>
          <p:cNvPr id="190" name="Google Shape;190;p33"/>
          <p:cNvSpPr txBox="1"/>
          <p:nvPr/>
        </p:nvSpPr>
        <p:spPr>
          <a:xfrm>
            <a:off x="2131100" y="290500"/>
            <a:ext cx="556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Each runtime fits an </a:t>
            </a:r>
            <a:r>
              <a:rPr b="1" lang="en-US"/>
              <a:t>exponential</a:t>
            </a:r>
            <a:r>
              <a:rPr b="1" lang="en-US"/>
              <a:t> trend line with a strongly correlated </a:t>
            </a:r>
            <a:r>
              <a:rPr b="1" lang="en-US"/>
              <a:t>coefficient</a:t>
            </a:r>
            <a:r>
              <a:rPr b="1" lang="en-US"/>
              <a:t> of determination.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Approximation solution</a:t>
            </a:r>
            <a:endParaRPr sz="3600">
              <a:solidFill>
                <a:schemeClr val="dk1"/>
              </a:solidFill>
              <a:latin typeface="Calibri"/>
              <a:ea typeface="Calibri"/>
              <a:cs typeface="Calibri"/>
              <a:sym typeface="Calibri"/>
            </a:endParaRPr>
          </a:p>
        </p:txBody>
      </p:sp>
      <p:cxnSp>
        <p:nvCxnSpPr>
          <p:cNvPr id="196" name="Google Shape;196;p3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97" name="Google Shape;197;p3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98" name="Google Shape;198;p34"/>
          <p:cNvSpPr txBox="1"/>
          <p:nvPr/>
        </p:nvSpPr>
        <p:spPr>
          <a:xfrm>
            <a:off x="288425" y="1458100"/>
            <a:ext cx="8139900" cy="2458500"/>
          </a:xfrm>
          <a:prstGeom prst="rect">
            <a:avLst/>
          </a:prstGeom>
          <a:noFill/>
          <a:ln>
            <a:noFill/>
          </a:ln>
        </p:spPr>
        <p:txBody>
          <a:bodyPr anchorCtr="0" anchor="t" bIns="91425" lIns="91425" spcFirstLastPara="1" rIns="91425" wrap="square" tIns="91425">
            <a:spAutoFit/>
          </a:bodyPr>
          <a:lstStyle/>
          <a:p>
            <a:pPr indent="-457200" lvl="0" marL="609600" rtl="0" algn="l">
              <a:lnSpc>
                <a:spcPct val="115000"/>
              </a:lnSpc>
              <a:spcBef>
                <a:spcPts val="0"/>
              </a:spcBef>
              <a:spcAft>
                <a:spcPts val="0"/>
              </a:spcAft>
              <a:buClr>
                <a:schemeClr val="dk2"/>
              </a:buClr>
              <a:buSzPts val="2400"/>
              <a:buChar char="-"/>
            </a:pPr>
            <a:r>
              <a:rPr lang="en-US" sz="2400">
                <a:solidFill>
                  <a:schemeClr val="dk2"/>
                </a:solidFill>
              </a:rPr>
              <a:t>Stochastic algorithm.</a:t>
            </a:r>
            <a:endParaRPr sz="2400">
              <a:solidFill>
                <a:schemeClr val="dk2"/>
              </a:solidFill>
            </a:endParaRPr>
          </a:p>
          <a:p>
            <a:pPr indent="-457200" lvl="0" marL="609600" rtl="0" algn="l">
              <a:lnSpc>
                <a:spcPct val="115000"/>
              </a:lnSpc>
              <a:spcBef>
                <a:spcPts val="1600"/>
              </a:spcBef>
              <a:spcAft>
                <a:spcPts val="0"/>
              </a:spcAft>
              <a:buClr>
                <a:schemeClr val="dk2"/>
              </a:buClr>
              <a:buSzPts val="2400"/>
              <a:buChar char="-"/>
            </a:pPr>
            <a:r>
              <a:rPr lang="en-US" sz="2400">
                <a:solidFill>
                  <a:schemeClr val="dk2"/>
                </a:solidFill>
              </a:rPr>
              <a:t>Randomly pick items from the input. If the total value of those items are within a certain margin of error from the upper bound, that is the answer. If not, pick more random items.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100"/>
              <a:buFont typeface="Arial"/>
              <a:buNone/>
            </a:pPr>
            <a:r>
              <a:rPr lang="en-US" sz="3700">
                <a:solidFill>
                  <a:schemeClr val="dk1"/>
                </a:solidFill>
              </a:rPr>
              <a:t>Upper Bound Analysis</a:t>
            </a:r>
            <a:endParaRPr sz="3600">
              <a:solidFill>
                <a:schemeClr val="dk1"/>
              </a:solidFill>
              <a:latin typeface="Calibri"/>
              <a:ea typeface="Calibri"/>
              <a:cs typeface="Calibri"/>
              <a:sym typeface="Calibri"/>
            </a:endParaRPr>
          </a:p>
        </p:txBody>
      </p:sp>
      <p:cxnSp>
        <p:nvCxnSpPr>
          <p:cNvPr id="204" name="Google Shape;204;p3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05" name="Google Shape;205;p3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06" name="Google Shape;206;p35"/>
          <p:cNvSpPr txBox="1"/>
          <p:nvPr/>
        </p:nvSpPr>
        <p:spPr>
          <a:xfrm>
            <a:off x="4381550" y="1095800"/>
            <a:ext cx="78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Used fractional knapsack problem to upper bound the exact solution.</a:t>
            </a:r>
            <a:endParaRPr/>
          </a:p>
        </p:txBody>
      </p:sp>
      <p:sp>
        <p:nvSpPr>
          <p:cNvPr id="207" name="Google Shape;207;p35"/>
          <p:cNvSpPr txBox="1"/>
          <p:nvPr/>
        </p:nvSpPr>
        <p:spPr>
          <a:xfrm>
            <a:off x="208300" y="1245550"/>
            <a:ext cx="3509100" cy="457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400"/>
              <a:buFont typeface="Arial"/>
              <a:buNone/>
            </a:pPr>
            <a:r>
              <a:rPr lang="en-US">
                <a:solidFill>
                  <a:schemeClr val="dk2"/>
                </a:solidFill>
              </a:rPr>
              <a:t>Problem: how close to the actual value is the approximation solution?</a:t>
            </a:r>
            <a:endParaRPr>
              <a:solidFill>
                <a:schemeClr val="dk2"/>
              </a:solidFill>
            </a:endParaRPr>
          </a:p>
          <a:p>
            <a:pPr indent="0" lvl="0" marL="0" rtl="0" algn="l">
              <a:lnSpc>
                <a:spcPct val="115000"/>
              </a:lnSpc>
              <a:spcBef>
                <a:spcPts val="1600"/>
              </a:spcBef>
              <a:spcAft>
                <a:spcPts val="0"/>
              </a:spcAft>
              <a:buClr>
                <a:schemeClr val="dk1"/>
              </a:buClr>
              <a:buSzPts val="2400"/>
              <a:buFont typeface="Arial"/>
              <a:buNone/>
            </a:pPr>
            <a:r>
              <a:rPr lang="en-US">
                <a:solidFill>
                  <a:schemeClr val="dk2"/>
                </a:solidFill>
              </a:rPr>
              <a:t>What we know: fractional knapsack returns the best value possible (even better than the exact solution) in polynomial time.</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Need to calculate difference between fractional knapsack and exact solution and compare it to the difference between fractional knapsack and approximate solution.</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Using the average percentage of difference between the upper bound and the exact solution we can figure out what the margin of error should be.</a:t>
            </a:r>
            <a:endParaRPr>
              <a:solidFill>
                <a:schemeClr val="dk2"/>
              </a:solidFill>
            </a:endParaRPr>
          </a:p>
          <a:p>
            <a:pPr indent="0" lvl="0" marL="0" rtl="0" algn="l">
              <a:spcBef>
                <a:spcPts val="0"/>
              </a:spcBef>
              <a:spcAft>
                <a:spcPts val="0"/>
              </a:spcAft>
              <a:buNone/>
            </a:pPr>
            <a:r>
              <a:t/>
            </a:r>
            <a:endParaRPr sz="400"/>
          </a:p>
        </p:txBody>
      </p:sp>
      <p:pic>
        <p:nvPicPr>
          <p:cNvPr id="208" name="Google Shape;208;p35"/>
          <p:cNvPicPr preferRelativeResize="0"/>
          <p:nvPr/>
        </p:nvPicPr>
        <p:blipFill>
          <a:blip r:embed="rId3">
            <a:alphaModFix/>
          </a:blip>
          <a:stretch>
            <a:fillRect/>
          </a:stretch>
        </p:blipFill>
        <p:spPr>
          <a:xfrm>
            <a:off x="3965950" y="1502150"/>
            <a:ext cx="7871224" cy="5057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Pseudocode</a:t>
            </a:r>
            <a:endParaRPr sz="3600">
              <a:solidFill>
                <a:schemeClr val="dk1"/>
              </a:solidFill>
              <a:latin typeface="Calibri"/>
              <a:ea typeface="Calibri"/>
              <a:cs typeface="Calibri"/>
              <a:sym typeface="Calibri"/>
            </a:endParaRPr>
          </a:p>
        </p:txBody>
      </p:sp>
      <p:cxnSp>
        <p:nvCxnSpPr>
          <p:cNvPr id="214" name="Google Shape;214;p3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15" name="Google Shape;215;p36"/>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16" name="Google Shape;216;p36"/>
          <p:cNvSpPr txBox="1"/>
          <p:nvPr>
            <p:ph idx="4294967295" type="body"/>
          </p:nvPr>
        </p:nvSpPr>
        <p:spPr>
          <a:xfrm>
            <a:off x="135450" y="1008075"/>
            <a:ext cx="6188400" cy="58467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0"/>
              </a:spcBef>
              <a:spcAft>
                <a:spcPts val="0"/>
              </a:spcAft>
              <a:buSzPts val="900"/>
              <a:buNone/>
            </a:pPr>
            <a:r>
              <a:rPr b="1" lang="en-US" sz="1600">
                <a:solidFill>
                  <a:schemeClr val="dk1"/>
                </a:solidFill>
                <a:highlight>
                  <a:srgbClr val="FFFFFF"/>
                </a:highlight>
                <a:latin typeface="Courier New"/>
                <a:ea typeface="Courier New"/>
                <a:cs typeface="Courier New"/>
                <a:sym typeface="Courier New"/>
              </a:rPr>
              <a:t>maxKnapsackApproximate(items, upperbound, weightRemaining)</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bestValue = -</a:t>
            </a: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latin typeface="Courier New"/>
                <a:ea typeface="Courier New"/>
                <a:cs typeface="Courier New"/>
                <a:sym typeface="Courier New"/>
              </a:rPr>
              <a:t>bestList = []</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latin typeface="Courier New"/>
                <a:ea typeface="Courier New"/>
                <a:cs typeface="Courier New"/>
                <a:sym typeface="Courier New"/>
              </a:rPr>
              <a:t>error = 1</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error &gt; .04 and time &lt; 5 seconds</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 = []  </a:t>
            </a:r>
            <a:endParaRPr sz="1600">
              <a:solidFill>
                <a:schemeClr val="dk1"/>
              </a:solidFill>
              <a:highlight>
                <a:srgbClr val="FFFFFF"/>
              </a:highlight>
              <a:latin typeface="Courier New"/>
              <a:ea typeface="Courier New"/>
              <a:cs typeface="Courier New"/>
              <a:sym typeface="Courier New"/>
            </a:endParaRPr>
          </a:p>
          <a:p>
            <a:pPr indent="30480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weightRemaining &gt; 0</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randomItem = pickRandomItemToAdd(items, weightRemaining)</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if </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 is None: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break</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else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list.additem(</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items.remove(</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weightRemaining -= weight(</a:t>
            </a:r>
            <a:r>
              <a:rPr lang="en-US" sz="1600">
                <a:solidFill>
                  <a:schemeClr val="dk1"/>
                </a:solidFill>
                <a:highlight>
                  <a:schemeClr val="lt1"/>
                </a:highlight>
                <a:latin typeface="Courier New"/>
                <a:ea typeface="Courier New"/>
                <a:cs typeface="Courier New"/>
                <a:sym typeface="Courier New"/>
              </a:rPr>
              <a:t>randomItem)</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error = (upperbound-value(list)) /   upperbound</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if value(list) &gt; bestValue: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bestValue = list.value()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bestList = list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return bestList</a:t>
            </a:r>
            <a:endParaRPr sz="1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900"/>
              <a:buFont typeface="Arial"/>
              <a:buNone/>
            </a:pPr>
            <a:r>
              <a:t/>
            </a:r>
            <a:endParaRPr sz="1800">
              <a:solidFill>
                <a:schemeClr val="dk1"/>
              </a:solidFill>
              <a:highlight>
                <a:srgbClr val="FFFFFF"/>
              </a:highlight>
              <a:latin typeface="Roboto"/>
              <a:ea typeface="Roboto"/>
              <a:cs typeface="Roboto"/>
              <a:sym typeface="Roboto"/>
            </a:endParaRPr>
          </a:p>
          <a:p>
            <a:pPr indent="0" lvl="0" marL="0" rtl="0" algn="l">
              <a:lnSpc>
                <a:spcPct val="95000"/>
              </a:lnSpc>
              <a:spcBef>
                <a:spcPts val="0"/>
              </a:spcBef>
              <a:spcAft>
                <a:spcPts val="1600"/>
              </a:spcAft>
              <a:buSzPts val="900"/>
              <a:buNone/>
            </a:pPr>
            <a:r>
              <a:t/>
            </a:r>
            <a:endParaRPr sz="1400"/>
          </a:p>
        </p:txBody>
      </p:sp>
      <p:sp>
        <p:nvSpPr>
          <p:cNvPr id="217" name="Google Shape;217;p36"/>
          <p:cNvSpPr txBox="1"/>
          <p:nvPr/>
        </p:nvSpPr>
        <p:spPr>
          <a:xfrm>
            <a:off x="6323850" y="1008075"/>
            <a:ext cx="5732700" cy="58467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9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Courier New"/>
                <a:ea typeface="Courier New"/>
                <a:cs typeface="Courier New"/>
                <a:sym typeface="Courier New"/>
              </a:rPr>
              <a:t>pickRandomItemToAdd(items, weightRemaining)</a:t>
            </a:r>
            <a:r>
              <a:rPr b="0" i="0" lang="en-US" sz="1800" u="none" cap="none" strike="noStrike">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startWeightIndex = -1</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for i in range(weights)</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if weights[i] &lt;= wRem:</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startWeightIndex = i</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break</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if startWeightIndex =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return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 = random</a:t>
            </a:r>
            <a:r>
              <a:rPr lang="en-US" sz="1800">
                <a:solidFill>
                  <a:schemeClr val="dk1"/>
                </a:solidFill>
                <a:highlight>
                  <a:srgbClr val="FFFFFF"/>
                </a:highlight>
                <a:latin typeface="Courier New"/>
                <a:ea typeface="Courier New"/>
                <a:cs typeface="Courier New"/>
                <a:sym typeface="Courier New"/>
              </a:rPr>
              <a:t>N</a:t>
            </a:r>
            <a:r>
              <a:rPr b="0" i="0" lang="en-US" sz="1800" u="none" cap="none" strike="noStrike">
                <a:solidFill>
                  <a:schemeClr val="dk1"/>
                </a:solidFill>
                <a:highlight>
                  <a:srgbClr val="FFFFFF"/>
                </a:highlight>
                <a:latin typeface="Courier New"/>
                <a:ea typeface="Courier New"/>
                <a:cs typeface="Courier New"/>
                <a:sym typeface="Courier New"/>
              </a:rPr>
              <a:t>umber(</a:t>
            </a:r>
            <a:r>
              <a:rPr lang="en-US" sz="1800">
                <a:solidFill>
                  <a:schemeClr val="dk1"/>
                </a:solidFill>
                <a:highlight>
                  <a:schemeClr val="lt1"/>
                </a:highlight>
                <a:latin typeface="Courier New"/>
                <a:ea typeface="Courier New"/>
                <a:cs typeface="Courier New"/>
                <a:sym typeface="Courier New"/>
              </a:rPr>
              <a:t>startWeightIndex, length(weights</a:t>
            </a:r>
            <a:r>
              <a:rPr b="0" i="0" lang="en-US" sz="1800" u="none" cap="none" strike="noStrike">
                <a:solidFill>
                  <a:schemeClr val="dk1"/>
                </a:solidFill>
                <a:highlight>
                  <a:srgbClr val="FFFFFF"/>
                </a:highlight>
                <a:latin typeface="Courier New"/>
                <a:ea typeface="Courier New"/>
                <a:cs typeface="Courier New"/>
                <a:sym typeface="Courier New"/>
              </a:rPr>
              <a:t>)</a:t>
            </a:r>
            <a:r>
              <a:rPr lang="en-US" sz="1800">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return weights[random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0" marR="0" rtl="0" algn="l">
              <a:lnSpc>
                <a:spcPct val="95000"/>
              </a:lnSpc>
              <a:spcBef>
                <a:spcPts val="0"/>
              </a:spcBef>
              <a:spcAft>
                <a:spcPts val="0"/>
              </a:spcAft>
              <a:buClr>
                <a:srgbClr val="000000"/>
              </a:buClr>
              <a:buSzPts val="1900"/>
              <a:buFont typeface="Arial"/>
              <a:buNone/>
            </a:pPr>
            <a:r>
              <a:t/>
            </a:r>
            <a:endParaRPr sz="1900">
              <a:solidFill>
                <a:schemeClr val="dk1"/>
              </a:solidFill>
              <a:highlight>
                <a:srgbClr val="FFFFFF"/>
              </a:highlight>
              <a:latin typeface="Roboto"/>
              <a:ea typeface="Roboto"/>
              <a:cs typeface="Roboto"/>
              <a:sym typeface="Roboto"/>
            </a:endParaRPr>
          </a:p>
          <a:p>
            <a:pPr indent="0" lvl="0" marL="0" marR="0" rtl="0" algn="l">
              <a:lnSpc>
                <a:spcPct val="95000"/>
              </a:lnSpc>
              <a:spcBef>
                <a:spcPts val="0"/>
              </a:spcBef>
              <a:spcAft>
                <a:spcPts val="0"/>
              </a:spcAft>
              <a:buClr>
                <a:srgbClr val="000000"/>
              </a:buClr>
              <a:buSzPts val="1900"/>
              <a:buFont typeface="Arial"/>
              <a:buNone/>
            </a:pPr>
            <a:r>
              <a:t/>
            </a:r>
            <a:endParaRPr sz="1900">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chemeClr val="dk1"/>
              </a:buClr>
              <a:buSzPts val="900"/>
              <a:buFont typeface="Arial"/>
              <a:buNone/>
            </a:pPr>
            <a:r>
              <a:t/>
            </a:r>
            <a:endParaRPr b="0" i="0" sz="19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Runtime Analysis</a:t>
            </a:r>
            <a:endParaRPr sz="3600">
              <a:solidFill>
                <a:schemeClr val="dk1"/>
              </a:solidFill>
              <a:latin typeface="Calibri"/>
              <a:ea typeface="Calibri"/>
              <a:cs typeface="Calibri"/>
              <a:sym typeface="Calibri"/>
            </a:endParaRPr>
          </a:p>
        </p:txBody>
      </p:sp>
      <p:cxnSp>
        <p:nvCxnSpPr>
          <p:cNvPr id="223" name="Google Shape;223;p3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24" name="Google Shape;224;p37"/>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25" name="Google Shape;225;p37"/>
          <p:cNvSpPr txBox="1"/>
          <p:nvPr/>
        </p:nvSpPr>
        <p:spPr>
          <a:xfrm>
            <a:off x="493500" y="2671775"/>
            <a:ext cx="11205000" cy="2760600"/>
          </a:xfrm>
          <a:prstGeom prst="rect">
            <a:avLst/>
          </a:prstGeom>
          <a:noFill/>
          <a:ln>
            <a:noFill/>
          </a:ln>
        </p:spPr>
        <p:txBody>
          <a:bodyPr anchorCtr="0" anchor="t" bIns="91425" lIns="91425" spcFirstLastPara="1" rIns="91425" wrap="square" tIns="91425">
            <a:spAutoFit/>
          </a:bodyPr>
          <a:lstStyle/>
          <a:p>
            <a:pPr indent="-457200" lvl="0" marL="609600" rtl="0" algn="l">
              <a:lnSpc>
                <a:spcPct val="115000"/>
              </a:lnSpc>
              <a:spcBef>
                <a:spcPts val="1600"/>
              </a:spcBef>
              <a:spcAft>
                <a:spcPts val="0"/>
              </a:spcAft>
              <a:buClr>
                <a:schemeClr val="dk2"/>
              </a:buClr>
              <a:buSzPts val="2400"/>
              <a:buChar char="-"/>
            </a:pPr>
            <a:r>
              <a:rPr lang="en-US" sz="2400">
                <a:solidFill>
                  <a:schemeClr val="dk2"/>
                </a:solidFill>
              </a:rPr>
              <a:t>The algorithm contains a while loop that could run forever based on inputs but gets manually stopped if it runs longer than 5 seconds.</a:t>
            </a:r>
            <a:endParaRPr sz="2400">
              <a:solidFill>
                <a:schemeClr val="dk2"/>
              </a:solidFill>
            </a:endParaRPr>
          </a:p>
          <a:p>
            <a:pPr indent="-425450" lvl="1" marL="1219200" rtl="0" algn="l">
              <a:lnSpc>
                <a:spcPct val="115000"/>
              </a:lnSpc>
              <a:spcBef>
                <a:spcPts val="0"/>
              </a:spcBef>
              <a:spcAft>
                <a:spcPts val="0"/>
              </a:spcAft>
              <a:buClr>
                <a:schemeClr val="dk2"/>
              </a:buClr>
              <a:buSzPts val="1900"/>
              <a:buChar char="○"/>
            </a:pPr>
            <a:r>
              <a:rPr lang="en-US" sz="1900">
                <a:solidFill>
                  <a:schemeClr val="dk2"/>
                </a:solidFill>
              </a:rPr>
              <a:t>Within the while loop is another while loop but it halts after running at most w(max weight) times.</a:t>
            </a:r>
            <a:endParaRPr sz="1900">
              <a:solidFill>
                <a:schemeClr val="dk2"/>
              </a:solidFill>
            </a:endParaRPr>
          </a:p>
          <a:p>
            <a:pPr indent="-457200" lvl="0" marL="609600" rtl="0" algn="l">
              <a:lnSpc>
                <a:spcPct val="115000"/>
              </a:lnSpc>
              <a:spcBef>
                <a:spcPts val="0"/>
              </a:spcBef>
              <a:spcAft>
                <a:spcPts val="0"/>
              </a:spcAft>
              <a:buClr>
                <a:schemeClr val="dk2"/>
              </a:buClr>
              <a:buSzPts val="2400"/>
              <a:buChar char="-"/>
            </a:pPr>
            <a:r>
              <a:rPr lang="en-US" sz="2400">
                <a:solidFill>
                  <a:schemeClr val="dk2"/>
                </a:solidFill>
              </a:rPr>
              <a:t>O(nlog(n)) time comes from using python’s sorting methods.</a:t>
            </a:r>
            <a:endParaRPr sz="2400">
              <a:solidFill>
                <a:schemeClr val="dk2"/>
              </a:solidFill>
            </a:endParaRPr>
          </a:p>
          <a:p>
            <a:pPr indent="-425450" lvl="1" marL="1219200" rtl="0" algn="l">
              <a:lnSpc>
                <a:spcPct val="115000"/>
              </a:lnSpc>
              <a:spcBef>
                <a:spcPts val="0"/>
              </a:spcBef>
              <a:spcAft>
                <a:spcPts val="0"/>
              </a:spcAft>
              <a:buClr>
                <a:schemeClr val="dk2"/>
              </a:buClr>
              <a:buSzPts val="1900"/>
              <a:buChar char="○"/>
            </a:pPr>
            <a:r>
              <a:rPr lang="en-US" sz="1900">
                <a:solidFill>
                  <a:schemeClr val="dk2"/>
                </a:solidFill>
              </a:rPr>
              <a:t>The larger the input the more time sorting takes and the less time the algorithm has to try random combinations in the specified time.</a:t>
            </a:r>
            <a:endParaRPr sz="2400">
              <a:solidFill>
                <a:schemeClr val="dk2"/>
              </a:solidFill>
            </a:endParaRPr>
          </a:p>
        </p:txBody>
      </p:sp>
      <p:pic>
        <p:nvPicPr>
          <p:cNvPr id="226" name="Google Shape;226;p37"/>
          <p:cNvPicPr preferRelativeResize="0"/>
          <p:nvPr/>
        </p:nvPicPr>
        <p:blipFill>
          <a:blip r:embed="rId3">
            <a:alphaModFix/>
          </a:blip>
          <a:stretch>
            <a:fillRect/>
          </a:stretch>
        </p:blipFill>
        <p:spPr>
          <a:xfrm>
            <a:off x="4352902" y="1368251"/>
            <a:ext cx="3486200" cy="77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700">
                <a:solidFill>
                  <a:schemeClr val="dk1"/>
                </a:solidFill>
              </a:rPr>
              <a:t>Special Cases</a:t>
            </a:r>
            <a:endParaRPr sz="3700">
              <a:solidFill>
                <a:schemeClr val="dk1"/>
              </a:solidFill>
            </a:endParaRPr>
          </a:p>
        </p:txBody>
      </p:sp>
      <p:cxnSp>
        <p:nvCxnSpPr>
          <p:cNvPr id="232" name="Google Shape;232;p3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33" name="Google Shape;233;p38"/>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34" name="Google Shape;234;p38"/>
          <p:cNvSpPr txBox="1"/>
          <p:nvPr/>
        </p:nvSpPr>
        <p:spPr>
          <a:xfrm>
            <a:off x="493500" y="1309800"/>
            <a:ext cx="11205000" cy="449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2"/>
                </a:solidFill>
              </a:rPr>
              <a:t>Example when the approximate solution does not find the best answer: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If the all the possible items are bigger than the bag size then the algorithm will run until forced timeout.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When the input size is so large it takes longer to sort the items than it has time to try random combinations to find a solution.</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It needs to be able to try more combinations</a:t>
            </a:r>
            <a:endParaRPr sz="19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0" lvl="0" marL="609600" rtl="0" algn="l">
              <a:lnSpc>
                <a:spcPct val="115000"/>
              </a:lnSpc>
              <a:spcBef>
                <a:spcPts val="1600"/>
              </a:spcBef>
              <a:spcAft>
                <a:spcPts val="0"/>
              </a:spcAft>
              <a:buNone/>
            </a:pPr>
            <a:r>
              <a:t/>
            </a:r>
            <a:endParaRPr sz="24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Accuracy</a:t>
            </a:r>
            <a:endParaRPr sz="3600">
              <a:solidFill>
                <a:schemeClr val="dk1"/>
              </a:solidFill>
              <a:latin typeface="Calibri"/>
              <a:ea typeface="Calibri"/>
              <a:cs typeface="Calibri"/>
              <a:sym typeface="Calibri"/>
            </a:endParaRPr>
          </a:p>
        </p:txBody>
      </p:sp>
      <p:cxnSp>
        <p:nvCxnSpPr>
          <p:cNvPr id="240" name="Google Shape;240;p3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41" name="Google Shape;241;p39"/>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42" name="Google Shape;242;p39"/>
          <p:cNvSpPr txBox="1"/>
          <p:nvPr/>
        </p:nvSpPr>
        <p:spPr>
          <a:xfrm>
            <a:off x="288425" y="1458100"/>
            <a:ext cx="11112000" cy="37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400">
                <a:solidFill>
                  <a:schemeClr val="dk2"/>
                </a:solidFill>
              </a:rPr>
              <a:t>Based off Two Factors</a:t>
            </a:r>
            <a:endParaRPr b="1"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Time allowed</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more time allowed to bigger inputs the more time it has to try different combinations and try to yield a more accurate approximation.</a:t>
            </a:r>
            <a:endParaRPr sz="19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better the CPU will also affect accuracy for the given time limit since a CPU that can run instructions faster will be able to try more combinations in the set time.</a:t>
            </a:r>
            <a:endParaRPr sz="19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Margin for error</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lower the margin for error, the longer it will take to find a solution within that margin.</a:t>
            </a:r>
            <a:endParaRPr sz="19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higher the margin for error is will significantly reduce the runtime of any input size since it won't have to try as many combinations before finding an approximate solution.</a:t>
            </a:r>
            <a:endParaRPr sz="2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0"/>
          <p:cNvPicPr preferRelativeResize="0"/>
          <p:nvPr/>
        </p:nvPicPr>
        <p:blipFill>
          <a:blip r:embed="rId3">
            <a:alphaModFix/>
          </a:blip>
          <a:stretch>
            <a:fillRect/>
          </a:stretch>
        </p:blipFill>
        <p:spPr>
          <a:xfrm>
            <a:off x="728650" y="247650"/>
            <a:ext cx="10831950" cy="6356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1"/>
          <p:cNvPicPr preferRelativeResize="0"/>
          <p:nvPr/>
        </p:nvPicPr>
        <p:blipFill>
          <a:blip r:embed="rId3">
            <a:alphaModFix/>
          </a:blip>
          <a:stretch>
            <a:fillRect/>
          </a:stretch>
        </p:blipFill>
        <p:spPr>
          <a:xfrm>
            <a:off x="476250" y="120350"/>
            <a:ext cx="11239500" cy="639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2"/>
          <p:cNvPicPr preferRelativeResize="0"/>
          <p:nvPr/>
        </p:nvPicPr>
        <p:blipFill>
          <a:blip r:embed="rId3">
            <a:alphaModFix/>
          </a:blip>
          <a:stretch>
            <a:fillRect/>
          </a:stretch>
        </p:blipFill>
        <p:spPr>
          <a:xfrm>
            <a:off x="804863" y="104325"/>
            <a:ext cx="10582275" cy="639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0-1 Knapsack Problem (different than Fractional Knapsack)</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Decision Problem:</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Can the maximum value V be achieved without exceeding the weight W?</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b="0" i="0" sz="1400" u="none" cap="none" strike="noStrike">
              <a:solidFill>
                <a:srgbClr val="000000"/>
              </a:solidFill>
              <a:latin typeface="Arial"/>
              <a:ea typeface="Arial"/>
              <a:cs typeface="Arial"/>
              <a:sym typeface="Arial"/>
            </a:endParaRPr>
          </a:p>
          <a:p>
            <a:pPr indent="-381000" lvl="0" marL="457200" marR="0" rtl="0" algn="l">
              <a:lnSpc>
                <a:spcPct val="9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is the maximum value V achievable within a given weight W?</a:t>
            </a:r>
            <a:endParaRPr b="0" i="0" sz="1400" u="none" cap="none" strike="noStrike">
              <a:solidFill>
                <a:srgbClr val="000000"/>
              </a:solidFill>
              <a:latin typeface="Arial"/>
              <a:ea typeface="Arial"/>
              <a:cs typeface="Arial"/>
              <a:sym typeface="Arial"/>
            </a:endParaRPr>
          </a:p>
        </p:txBody>
      </p:sp>
      <p:sp>
        <p:nvSpPr>
          <p:cNvPr id="102" name="Google Shape;102;p2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My Problem</a:t>
            </a:r>
            <a:endParaRPr b="0" i="0" sz="1400" u="none" cap="none" strike="noStrike">
              <a:solidFill>
                <a:srgbClr val="000000"/>
              </a:solidFill>
              <a:latin typeface="Arial"/>
              <a:ea typeface="Arial"/>
              <a:cs typeface="Arial"/>
              <a:sym typeface="Arial"/>
            </a:endParaRPr>
          </a:p>
        </p:txBody>
      </p:sp>
      <p:cxnSp>
        <p:nvCxnSpPr>
          <p:cNvPr id="103" name="Google Shape;103;p2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2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05" name="Google Shape;105;p25"/>
          <p:cNvPicPr preferRelativeResize="0"/>
          <p:nvPr/>
        </p:nvPicPr>
        <p:blipFill rotWithShape="1">
          <a:blip r:embed="rId3">
            <a:alphaModFix/>
          </a:blip>
          <a:srcRect b="0" l="0" r="0" t="0"/>
          <a:stretch/>
        </p:blipFill>
        <p:spPr>
          <a:xfrm>
            <a:off x="3179999" y="3367623"/>
            <a:ext cx="5619400" cy="3160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nvSpPr>
        <p:spPr>
          <a:xfrm>
            <a:off x="4677102" y="1768307"/>
            <a:ext cx="9368117" cy="332138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Maximum weight of knapsack</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Number of available items</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Items given in format: name,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value, weight</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11" name="Google Shape;111;p2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b="0" i="0" sz="1400" u="none" cap="none" strike="noStrike">
              <a:solidFill>
                <a:srgbClr val="000000"/>
              </a:solidFill>
              <a:latin typeface="Arial"/>
              <a:ea typeface="Arial"/>
              <a:cs typeface="Arial"/>
              <a:sym typeface="Arial"/>
            </a:endParaRPr>
          </a:p>
        </p:txBody>
      </p:sp>
      <p:cxnSp>
        <p:nvCxnSpPr>
          <p:cNvPr id="112" name="Google Shape;112;p2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3" name="Google Shape;113;p2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14" name="Google Shape;114;p26"/>
          <p:cNvPicPr preferRelativeResize="0"/>
          <p:nvPr/>
        </p:nvPicPr>
        <p:blipFill rotWithShape="1">
          <a:blip r:embed="rId3">
            <a:alphaModFix/>
          </a:blip>
          <a:srcRect b="0" l="0" r="0" t="0"/>
          <a:stretch/>
        </p:blipFill>
        <p:spPr>
          <a:xfrm>
            <a:off x="628430" y="1852755"/>
            <a:ext cx="4383454" cy="30830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nvSpPr>
        <p:spPr>
          <a:xfrm>
            <a:off x="11145250" y="1442704"/>
            <a:ext cx="2448128" cy="215105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 name="Google Shape;120;p2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Output</a:t>
            </a:r>
            <a:endParaRPr b="0" i="0" sz="1400" u="none" cap="none" strike="noStrike">
              <a:solidFill>
                <a:srgbClr val="000000"/>
              </a:solidFill>
              <a:latin typeface="Arial"/>
              <a:ea typeface="Arial"/>
              <a:cs typeface="Arial"/>
              <a:sym typeface="Arial"/>
            </a:endParaRPr>
          </a:p>
        </p:txBody>
      </p:sp>
      <p:cxnSp>
        <p:nvCxnSpPr>
          <p:cNvPr id="121" name="Google Shape;121;p2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2" name="Google Shape;122;p2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23" name="Google Shape;123;p27"/>
          <p:cNvPicPr preferRelativeResize="0"/>
          <p:nvPr/>
        </p:nvPicPr>
        <p:blipFill rotWithShape="1">
          <a:blip r:embed="rId3">
            <a:alphaModFix/>
          </a:blip>
          <a:srcRect b="0" l="0" r="0" t="0"/>
          <a:stretch/>
        </p:blipFill>
        <p:spPr>
          <a:xfrm>
            <a:off x="170000" y="1055775"/>
            <a:ext cx="2137275" cy="1516250"/>
          </a:xfrm>
          <a:prstGeom prst="rect">
            <a:avLst/>
          </a:prstGeom>
          <a:noFill/>
          <a:ln>
            <a:noFill/>
          </a:ln>
        </p:spPr>
      </p:pic>
      <p:pic>
        <p:nvPicPr>
          <p:cNvPr id="124" name="Google Shape;124;p27"/>
          <p:cNvPicPr preferRelativeResize="0"/>
          <p:nvPr/>
        </p:nvPicPr>
        <p:blipFill>
          <a:blip r:embed="rId4">
            <a:alphaModFix/>
          </a:blip>
          <a:stretch>
            <a:fillRect/>
          </a:stretch>
        </p:blipFill>
        <p:spPr>
          <a:xfrm>
            <a:off x="2459675" y="990600"/>
            <a:ext cx="9024177" cy="5577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Applications</a:t>
            </a:r>
            <a:endParaRPr b="0" i="0" sz="1400" u="none" cap="none" strike="noStrike">
              <a:solidFill>
                <a:srgbClr val="000000"/>
              </a:solidFill>
              <a:latin typeface="Arial"/>
              <a:ea typeface="Arial"/>
              <a:cs typeface="Arial"/>
              <a:sym typeface="Arial"/>
            </a:endParaRPr>
          </a:p>
        </p:txBody>
      </p:sp>
      <p:cxnSp>
        <p:nvCxnSpPr>
          <p:cNvPr id="130" name="Google Shape;130;p2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1" name="Google Shape;131;p2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32" name="Google Shape;132;p28"/>
          <p:cNvSpPr txBox="1"/>
          <p:nvPr/>
        </p:nvSpPr>
        <p:spPr>
          <a:xfrm>
            <a:off x="578069" y="1208690"/>
            <a:ext cx="11119800" cy="40944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SzPts val="2000"/>
              <a:buChar char="•"/>
            </a:pPr>
            <a:r>
              <a:rPr b="1" lang="en-US" sz="2000"/>
              <a:t>Mars Rover</a:t>
            </a:r>
            <a:endParaRPr b="1" sz="2000"/>
          </a:p>
          <a:p>
            <a:pPr indent="-355600" lvl="1" marL="914400" marR="0" rtl="0" algn="l">
              <a:lnSpc>
                <a:spcPct val="100000"/>
              </a:lnSpc>
              <a:spcBef>
                <a:spcPts val="0"/>
              </a:spcBef>
              <a:spcAft>
                <a:spcPts val="0"/>
              </a:spcAft>
              <a:buSzPts val="2000"/>
              <a:buChar char="○"/>
            </a:pPr>
            <a:r>
              <a:rPr lang="en-US" sz="2000"/>
              <a:t>Limited Capacity</a:t>
            </a:r>
            <a:endParaRPr sz="2000"/>
          </a:p>
          <a:p>
            <a:pPr indent="-355600" lvl="1" marL="914400" marR="0" rtl="0" algn="l">
              <a:lnSpc>
                <a:spcPct val="100000"/>
              </a:lnSpc>
              <a:spcBef>
                <a:spcPts val="0"/>
              </a:spcBef>
              <a:spcAft>
                <a:spcPts val="0"/>
              </a:spcAft>
              <a:buSzPts val="2000"/>
              <a:buChar char="○"/>
            </a:pPr>
            <a:r>
              <a:rPr lang="en-US" sz="2000"/>
              <a:t>Can only </a:t>
            </a:r>
            <a:r>
              <a:rPr lang="en-US" sz="2000"/>
              <a:t>take the highest value items while maintaining a certain weight</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SzPts val="2000"/>
              <a:buChar char="•"/>
            </a:pPr>
            <a:r>
              <a:rPr b="1" lang="en-US" sz="2000"/>
              <a:t>Diet Tracking</a:t>
            </a:r>
            <a:endParaRPr b="1" sz="2000"/>
          </a:p>
          <a:p>
            <a:pPr indent="-355600" lvl="1" marL="914400" marR="0" rtl="0" algn="l">
              <a:lnSpc>
                <a:spcPct val="100000"/>
              </a:lnSpc>
              <a:spcBef>
                <a:spcPts val="0"/>
              </a:spcBef>
              <a:spcAft>
                <a:spcPts val="0"/>
              </a:spcAft>
              <a:buSzPts val="2000"/>
              <a:buChar char="○"/>
            </a:pPr>
            <a:r>
              <a:rPr lang="en-US" sz="2000"/>
              <a:t>Calories consumed (weight)</a:t>
            </a:r>
            <a:endParaRPr sz="2000"/>
          </a:p>
          <a:p>
            <a:pPr indent="-355600" lvl="1" marL="914400" marR="0" rtl="0" algn="l">
              <a:lnSpc>
                <a:spcPct val="100000"/>
              </a:lnSpc>
              <a:spcBef>
                <a:spcPts val="0"/>
              </a:spcBef>
              <a:spcAft>
                <a:spcPts val="0"/>
              </a:spcAft>
              <a:buSzPts val="2000"/>
              <a:buChar char="○"/>
            </a:pPr>
            <a:r>
              <a:rPr lang="en-US" sz="2000"/>
              <a:t>How full it makes you (value)</a:t>
            </a:r>
            <a:endParaRPr sz="2000"/>
          </a:p>
          <a:p>
            <a:pPr indent="-355600" lvl="1" marL="914400" marR="0" rtl="0" algn="l">
              <a:lnSpc>
                <a:spcPct val="100000"/>
              </a:lnSpc>
              <a:spcBef>
                <a:spcPts val="0"/>
              </a:spcBef>
              <a:spcAft>
                <a:spcPts val="0"/>
              </a:spcAft>
              <a:buSzPts val="2000"/>
              <a:buChar char="○"/>
            </a:pPr>
            <a:r>
              <a:rPr lang="en-US" sz="2000"/>
              <a:t>Hunger level (capacity)</a:t>
            </a:r>
            <a:endParaRPr sz="2000"/>
          </a:p>
          <a:p>
            <a:pPr indent="-342900" lvl="0" marL="342900" marR="0" rtl="0" algn="l">
              <a:lnSpc>
                <a:spcPct val="100000"/>
              </a:lnSpc>
              <a:spcBef>
                <a:spcPts val="0"/>
              </a:spcBef>
              <a:spcAft>
                <a:spcPts val="0"/>
              </a:spcAft>
              <a:buSzPts val="2000"/>
              <a:buChar char="•"/>
            </a:pPr>
            <a:r>
              <a:rPr b="1" lang="en-US" sz="2000"/>
              <a:t>Cramming for a test (from a textbook)</a:t>
            </a:r>
            <a:endParaRPr b="1" sz="2000"/>
          </a:p>
          <a:p>
            <a:pPr indent="-355600" lvl="1" marL="914400" marR="0" rtl="0" algn="l">
              <a:lnSpc>
                <a:spcPct val="100000"/>
              </a:lnSpc>
              <a:spcBef>
                <a:spcPts val="0"/>
              </a:spcBef>
              <a:spcAft>
                <a:spcPts val="0"/>
              </a:spcAft>
              <a:buSzPts val="2000"/>
              <a:buChar char="○"/>
            </a:pPr>
            <a:r>
              <a:rPr lang="en-US" sz="2000"/>
              <a:t>Number of pages per section (weight)</a:t>
            </a:r>
            <a:endParaRPr sz="2000"/>
          </a:p>
          <a:p>
            <a:pPr indent="-355600" lvl="1" marL="914400" marR="0" rtl="0" algn="l">
              <a:lnSpc>
                <a:spcPct val="100000"/>
              </a:lnSpc>
              <a:spcBef>
                <a:spcPts val="0"/>
              </a:spcBef>
              <a:spcAft>
                <a:spcPts val="0"/>
              </a:spcAft>
              <a:buSzPts val="2000"/>
              <a:buChar char="○"/>
            </a:pPr>
            <a:r>
              <a:rPr lang="en-US" sz="2000"/>
              <a:t>Importance of those pages (value)</a:t>
            </a:r>
            <a:endParaRPr sz="2000"/>
          </a:p>
          <a:p>
            <a:pPr indent="-355600" lvl="1" marL="914400" marR="0" rtl="0" algn="l">
              <a:lnSpc>
                <a:spcPct val="100000"/>
              </a:lnSpc>
              <a:spcBef>
                <a:spcPts val="0"/>
              </a:spcBef>
              <a:spcAft>
                <a:spcPts val="0"/>
              </a:spcAft>
              <a:buSzPts val="2000"/>
              <a:buChar char="○"/>
            </a:pPr>
            <a:r>
              <a:rPr lang="en-US" sz="2000"/>
              <a:t>Knowledge gained (capacity)</a:t>
            </a:r>
            <a:endParaRPr sz="2000"/>
          </a:p>
          <a:p>
            <a:pPr indent="-355600" lvl="0" marL="457200" marR="0" rtl="0" algn="l">
              <a:lnSpc>
                <a:spcPct val="100000"/>
              </a:lnSpc>
              <a:spcBef>
                <a:spcPts val="0"/>
              </a:spcBef>
              <a:spcAft>
                <a:spcPts val="0"/>
              </a:spcAft>
              <a:buSzPts val="2000"/>
              <a:buChar char="•"/>
            </a:pPr>
            <a:r>
              <a:rPr b="1" lang="en-US" sz="2000"/>
              <a:t>Burglary</a:t>
            </a:r>
            <a:endParaRPr sz="2000"/>
          </a:p>
          <a:p>
            <a:pPr indent="-355600" lvl="1" marL="914400" marR="0" rtl="0" algn="l">
              <a:lnSpc>
                <a:spcPct val="100000"/>
              </a:lnSpc>
              <a:spcBef>
                <a:spcPts val="0"/>
              </a:spcBef>
              <a:spcAft>
                <a:spcPts val="0"/>
              </a:spcAft>
              <a:buSzPts val="2000"/>
              <a:buChar char="○"/>
            </a:pPr>
            <a:r>
              <a:rPr lang="en-US" sz="2000"/>
              <a:t>Self Explanatory</a:t>
            </a:r>
            <a:endParaRPr sz="2000"/>
          </a:p>
        </p:txBody>
      </p:sp>
      <p:pic>
        <p:nvPicPr>
          <p:cNvPr id="133" name="Google Shape;133;p28"/>
          <p:cNvPicPr preferRelativeResize="0"/>
          <p:nvPr/>
        </p:nvPicPr>
        <p:blipFill>
          <a:blip r:embed="rId3">
            <a:alphaModFix/>
          </a:blip>
          <a:stretch>
            <a:fillRect/>
          </a:stretch>
        </p:blipFill>
        <p:spPr>
          <a:xfrm>
            <a:off x="6568550" y="2570500"/>
            <a:ext cx="4671452" cy="3736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b="0" i="0" sz="1400" u="none" cap="none" strike="noStrike">
              <a:solidFill>
                <a:srgbClr val="000000"/>
              </a:solidFill>
              <a:latin typeface="Arial"/>
              <a:ea typeface="Arial"/>
              <a:cs typeface="Arial"/>
              <a:sym typeface="Arial"/>
            </a:endParaRPr>
          </a:p>
        </p:txBody>
      </p:sp>
      <p:cxnSp>
        <p:nvCxnSpPr>
          <p:cNvPr id="139" name="Google Shape;139;p2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0" name="Google Shape;140;p2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41" name="Google Shape;141;p29"/>
          <p:cNvPicPr preferRelativeResize="0"/>
          <p:nvPr/>
        </p:nvPicPr>
        <p:blipFill>
          <a:blip r:embed="rId3">
            <a:alphaModFix/>
          </a:blip>
          <a:stretch>
            <a:fillRect/>
          </a:stretch>
        </p:blipFill>
        <p:spPr>
          <a:xfrm>
            <a:off x="4786313" y="3096187"/>
            <a:ext cx="2619375" cy="314325"/>
          </a:xfrm>
          <a:prstGeom prst="rect">
            <a:avLst/>
          </a:prstGeom>
          <a:noFill/>
          <a:ln>
            <a:noFill/>
          </a:ln>
        </p:spPr>
      </p:pic>
      <p:pic>
        <p:nvPicPr>
          <p:cNvPr id="142" name="Google Shape;142;p29"/>
          <p:cNvPicPr preferRelativeResize="0"/>
          <p:nvPr/>
        </p:nvPicPr>
        <p:blipFill>
          <a:blip r:embed="rId4">
            <a:alphaModFix/>
          </a:blip>
          <a:stretch>
            <a:fillRect/>
          </a:stretch>
        </p:blipFill>
        <p:spPr>
          <a:xfrm>
            <a:off x="4379075" y="6302599"/>
            <a:ext cx="3433852" cy="276225"/>
          </a:xfrm>
          <a:prstGeom prst="rect">
            <a:avLst/>
          </a:prstGeom>
          <a:noFill/>
          <a:ln>
            <a:noFill/>
          </a:ln>
        </p:spPr>
      </p:pic>
      <p:sp>
        <p:nvSpPr>
          <p:cNvPr id="143" name="Google Shape;143;p29"/>
          <p:cNvSpPr txBox="1"/>
          <p:nvPr/>
        </p:nvSpPr>
        <p:spPr>
          <a:xfrm>
            <a:off x="3200550" y="1977263"/>
            <a:ext cx="5790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a:t>
            </a:r>
            <a:r>
              <a:rPr lang="en-US" sz="1600"/>
              <a:t>o check if the total weight is less than or equal to the capacity and if the corresponding profit is maximized. It takes only linear time to add the weights and profits of all the goods to find the true/false result.</a:t>
            </a:r>
            <a:endParaRPr sz="1600"/>
          </a:p>
        </p:txBody>
      </p:sp>
      <p:pic>
        <p:nvPicPr>
          <p:cNvPr id="144" name="Google Shape;144;p29"/>
          <p:cNvPicPr preferRelativeResize="0"/>
          <p:nvPr/>
        </p:nvPicPr>
        <p:blipFill>
          <a:blip r:embed="rId5">
            <a:alphaModFix/>
          </a:blip>
          <a:stretch>
            <a:fillRect/>
          </a:stretch>
        </p:blipFill>
        <p:spPr>
          <a:xfrm>
            <a:off x="912200" y="4826937"/>
            <a:ext cx="4873306" cy="542925"/>
          </a:xfrm>
          <a:prstGeom prst="rect">
            <a:avLst/>
          </a:prstGeom>
          <a:noFill/>
          <a:ln>
            <a:noFill/>
          </a:ln>
        </p:spPr>
      </p:pic>
      <p:pic>
        <p:nvPicPr>
          <p:cNvPr id="145" name="Google Shape;145;p29"/>
          <p:cNvPicPr preferRelativeResize="0"/>
          <p:nvPr/>
        </p:nvPicPr>
        <p:blipFill>
          <a:blip r:embed="rId6">
            <a:alphaModFix/>
          </a:blip>
          <a:stretch>
            <a:fillRect/>
          </a:stretch>
        </p:blipFill>
        <p:spPr>
          <a:xfrm>
            <a:off x="912200" y="5467500"/>
            <a:ext cx="5047051" cy="542925"/>
          </a:xfrm>
          <a:prstGeom prst="rect">
            <a:avLst/>
          </a:prstGeom>
          <a:noFill/>
          <a:ln>
            <a:noFill/>
          </a:ln>
        </p:spPr>
      </p:pic>
      <p:pic>
        <p:nvPicPr>
          <p:cNvPr id="146" name="Google Shape;146;p29"/>
          <p:cNvPicPr preferRelativeResize="0"/>
          <p:nvPr/>
        </p:nvPicPr>
        <p:blipFill>
          <a:blip r:embed="rId7">
            <a:alphaModFix/>
          </a:blip>
          <a:stretch>
            <a:fillRect/>
          </a:stretch>
        </p:blipFill>
        <p:spPr>
          <a:xfrm>
            <a:off x="410175" y="4889522"/>
            <a:ext cx="295194" cy="942350"/>
          </a:xfrm>
          <a:prstGeom prst="rect">
            <a:avLst/>
          </a:prstGeom>
          <a:noFill/>
          <a:ln>
            <a:noFill/>
          </a:ln>
        </p:spPr>
      </p:pic>
      <p:pic>
        <p:nvPicPr>
          <p:cNvPr id="147" name="Google Shape;147;p29"/>
          <p:cNvPicPr preferRelativeResize="0"/>
          <p:nvPr/>
        </p:nvPicPr>
        <p:blipFill>
          <a:blip r:embed="rId8">
            <a:alphaModFix/>
          </a:blip>
          <a:stretch>
            <a:fillRect/>
          </a:stretch>
        </p:blipFill>
        <p:spPr>
          <a:xfrm>
            <a:off x="6166084" y="4963721"/>
            <a:ext cx="5466842" cy="1046700"/>
          </a:xfrm>
          <a:prstGeom prst="rect">
            <a:avLst/>
          </a:prstGeom>
          <a:noFill/>
          <a:ln>
            <a:noFill/>
          </a:ln>
        </p:spPr>
      </p:pic>
      <p:pic>
        <p:nvPicPr>
          <p:cNvPr id="148" name="Google Shape;148;p29"/>
          <p:cNvPicPr preferRelativeResize="0"/>
          <p:nvPr/>
        </p:nvPicPr>
        <p:blipFill>
          <a:blip r:embed="rId9">
            <a:alphaModFix/>
          </a:blip>
          <a:stretch>
            <a:fillRect/>
          </a:stretch>
        </p:blipFill>
        <p:spPr>
          <a:xfrm>
            <a:off x="809450" y="3896173"/>
            <a:ext cx="1699732" cy="225325"/>
          </a:xfrm>
          <a:prstGeom prst="rect">
            <a:avLst/>
          </a:prstGeom>
          <a:noFill/>
          <a:ln>
            <a:noFill/>
          </a:ln>
        </p:spPr>
      </p:pic>
      <p:pic>
        <p:nvPicPr>
          <p:cNvPr id="149" name="Google Shape;149;p29"/>
          <p:cNvPicPr preferRelativeResize="0"/>
          <p:nvPr/>
        </p:nvPicPr>
        <p:blipFill>
          <a:blip r:embed="rId10">
            <a:alphaModFix/>
          </a:blip>
          <a:stretch>
            <a:fillRect/>
          </a:stretch>
        </p:blipFill>
        <p:spPr>
          <a:xfrm>
            <a:off x="809438" y="4258800"/>
            <a:ext cx="4372415" cy="225325"/>
          </a:xfrm>
          <a:prstGeom prst="rect">
            <a:avLst/>
          </a:prstGeom>
          <a:noFill/>
          <a:ln>
            <a:noFill/>
          </a:ln>
        </p:spPr>
      </p:pic>
      <p:pic>
        <p:nvPicPr>
          <p:cNvPr id="150" name="Google Shape;150;p29"/>
          <p:cNvPicPr preferRelativeResize="0"/>
          <p:nvPr/>
        </p:nvPicPr>
        <p:blipFill>
          <a:blip r:embed="rId7">
            <a:alphaModFix/>
          </a:blip>
          <a:stretch>
            <a:fillRect/>
          </a:stretch>
        </p:blipFill>
        <p:spPr>
          <a:xfrm>
            <a:off x="410175" y="3698097"/>
            <a:ext cx="295194" cy="942350"/>
          </a:xfrm>
          <a:prstGeom prst="rect">
            <a:avLst/>
          </a:prstGeom>
          <a:noFill/>
          <a:ln>
            <a:noFill/>
          </a:ln>
        </p:spPr>
      </p:pic>
      <p:pic>
        <p:nvPicPr>
          <p:cNvPr id="151" name="Google Shape;151;p29"/>
          <p:cNvPicPr preferRelativeResize="0"/>
          <p:nvPr/>
        </p:nvPicPr>
        <p:blipFill>
          <a:blip r:embed="rId11">
            <a:alphaModFix/>
          </a:blip>
          <a:stretch>
            <a:fillRect/>
          </a:stretch>
        </p:blipFill>
        <p:spPr>
          <a:xfrm>
            <a:off x="8179300" y="3410512"/>
            <a:ext cx="2841869" cy="542925"/>
          </a:xfrm>
          <a:prstGeom prst="rect">
            <a:avLst/>
          </a:prstGeom>
          <a:noFill/>
          <a:ln>
            <a:noFill/>
          </a:ln>
        </p:spPr>
      </p:pic>
      <p:pic>
        <p:nvPicPr>
          <p:cNvPr id="152" name="Google Shape;152;p29"/>
          <p:cNvPicPr preferRelativeResize="0"/>
          <p:nvPr/>
        </p:nvPicPr>
        <p:blipFill>
          <a:blip r:embed="rId12">
            <a:alphaModFix/>
          </a:blip>
          <a:stretch>
            <a:fillRect/>
          </a:stretch>
        </p:blipFill>
        <p:spPr>
          <a:xfrm>
            <a:off x="8628912" y="4227569"/>
            <a:ext cx="1699725" cy="285355"/>
          </a:xfrm>
          <a:prstGeom prst="rect">
            <a:avLst/>
          </a:prstGeom>
          <a:noFill/>
          <a:ln>
            <a:noFill/>
          </a:ln>
        </p:spPr>
      </p:pic>
      <p:pic>
        <p:nvPicPr>
          <p:cNvPr id="153" name="Google Shape;153;p29"/>
          <p:cNvPicPr preferRelativeResize="0"/>
          <p:nvPr/>
        </p:nvPicPr>
        <p:blipFill>
          <a:blip r:embed="rId13">
            <a:alphaModFix/>
          </a:blip>
          <a:stretch>
            <a:fillRect/>
          </a:stretch>
        </p:blipFill>
        <p:spPr>
          <a:xfrm>
            <a:off x="1450300" y="1310525"/>
            <a:ext cx="872490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b="0" i="0" sz="1400" u="none" cap="none" strike="noStrike">
              <a:solidFill>
                <a:srgbClr val="000000"/>
              </a:solidFill>
              <a:latin typeface="Arial"/>
              <a:ea typeface="Arial"/>
              <a:cs typeface="Arial"/>
              <a:sym typeface="Arial"/>
            </a:endParaRPr>
          </a:p>
        </p:txBody>
      </p:sp>
      <p:cxnSp>
        <p:nvCxnSpPr>
          <p:cNvPr id="159" name="Google Shape;159;p30"/>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60" name="Google Shape;160;p30"/>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61" name="Google Shape;161;p30"/>
          <p:cNvSpPr txBox="1"/>
          <p:nvPr/>
        </p:nvSpPr>
        <p:spPr>
          <a:xfrm>
            <a:off x="338675" y="1147700"/>
            <a:ext cx="1127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txBox="1"/>
          <p:nvPr/>
        </p:nvSpPr>
        <p:spPr>
          <a:xfrm>
            <a:off x="338675" y="1135194"/>
            <a:ext cx="6924622" cy="618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n = 0 or capacity = 0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wts[n-1] &gt; capacity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n-1)</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max</a:t>
            </a:r>
            <a:r>
              <a:rPr b="0" i="0" lang="en-US" sz="1800" u="none" cap="none" strike="noStrike">
                <a:solidFill>
                  <a:srgbClr val="000000"/>
                </a:solidFill>
                <a:latin typeface="Courier"/>
                <a:ea typeface="Courier"/>
                <a:cs typeface="Courier"/>
                <a:sym typeface="Courier"/>
              </a:rPr>
              <a:t>(vals[n-1] +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capacity-wts[n-1], wts,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vals, n-1),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 wts, vals, n-1))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end</a:t>
            </a: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end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p:txBody>
      </p:sp>
      <p:sp>
        <p:nvSpPr>
          <p:cNvPr id="163" name="Google Shape;163;p30"/>
          <p:cNvSpPr txBox="1"/>
          <p:nvPr/>
        </p:nvSpPr>
        <p:spPr>
          <a:xfrm>
            <a:off x="7610167" y="1147701"/>
            <a:ext cx="4689987" cy="3262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No items to select or max capacity is 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Weight of nth item exceeds the capacity of the knapsack, cannot be included in optimal solution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the maximum of two cases: nth item included, nth item not included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b="0" i="0" sz="1400" u="none" cap="none" strike="noStrike">
              <a:solidFill>
                <a:srgbClr val="000000"/>
              </a:solidFill>
              <a:latin typeface="Arial"/>
              <a:ea typeface="Arial"/>
              <a:cs typeface="Arial"/>
              <a:sym typeface="Arial"/>
            </a:endParaRPr>
          </a:p>
        </p:txBody>
      </p:sp>
      <p:cxnSp>
        <p:nvCxnSpPr>
          <p:cNvPr id="169" name="Google Shape;169;p3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0" name="Google Shape;170;p3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71" name="Google Shape;171;p31"/>
          <p:cNvSpPr txBox="1"/>
          <p:nvPr/>
        </p:nvSpPr>
        <p:spPr>
          <a:xfrm>
            <a:off x="447450" y="968650"/>
            <a:ext cx="10726500" cy="2769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Created Python script that used a stepped for loop to </a:t>
            </a:r>
            <a:r>
              <a:rPr lang="en-US" sz="2400">
                <a:solidFill>
                  <a:schemeClr val="dk1"/>
                </a:solidFill>
                <a:latin typeface="Calibri"/>
                <a:ea typeface="Calibri"/>
                <a:cs typeface="Calibri"/>
                <a:sym typeface="Calibri"/>
              </a:rPr>
              <a:t>generate</a:t>
            </a:r>
            <a:r>
              <a:rPr b="0" i="0" lang="en-US" sz="2400" u="none" cap="none" strike="noStrike">
                <a:solidFill>
                  <a:schemeClr val="dk1"/>
                </a:solidFill>
                <a:latin typeface="Calibri"/>
                <a:ea typeface="Calibri"/>
                <a:cs typeface="Calibri"/>
                <a:sym typeface="Calibri"/>
              </a:rPr>
              <a:t> integers from 10-100,000 in intervals of 100.</a:t>
            </a:r>
            <a:endParaRPr b="0" i="0" sz="2400" u="none" cap="none" strike="noStrike">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Two more random integers were generated in each iteration to decide the item’s weight and value. </a:t>
            </a:r>
            <a:endParaRPr sz="24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 test cases used the same randomly generated list of 63, 120, 180, and 240 items with each test increasing its maximum capacity.</a:t>
            </a:r>
            <a:endParaRPr sz="2400">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Runtime Analysis</a:t>
            </a:r>
            <a:endParaRPr b="0" i="0" sz="1400" u="none" cap="none" strike="noStrike">
              <a:solidFill>
                <a:srgbClr val="000000"/>
              </a:solidFill>
              <a:latin typeface="Arial"/>
              <a:ea typeface="Arial"/>
              <a:cs typeface="Arial"/>
              <a:sym typeface="Arial"/>
            </a:endParaRPr>
          </a:p>
        </p:txBody>
      </p:sp>
      <p:cxnSp>
        <p:nvCxnSpPr>
          <p:cNvPr id="178" name="Google Shape;178;p3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9" name="Google Shape;179;p32"/>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80" name="Google Shape;180;p32"/>
          <p:cNvSpPr txBox="1"/>
          <p:nvPr/>
        </p:nvSpPr>
        <p:spPr>
          <a:xfrm>
            <a:off x="7553490" y="3177480"/>
            <a:ext cx="3620562" cy="255454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Around input size 100, the runtime began to grow exponentially.</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No real “worst case”. Performance decreases as maximum capacity increases</a:t>
            </a:r>
            <a:endParaRPr/>
          </a:p>
        </p:txBody>
      </p:sp>
      <p:pic>
        <p:nvPicPr>
          <p:cNvPr id="181" name="Google Shape;181;p32"/>
          <p:cNvPicPr preferRelativeResize="0"/>
          <p:nvPr/>
        </p:nvPicPr>
        <p:blipFill rotWithShape="1">
          <a:blip r:embed="rId3">
            <a:alphaModFix/>
          </a:blip>
          <a:srcRect b="0" l="0" r="0" t="0"/>
          <a:stretch/>
        </p:blipFill>
        <p:spPr>
          <a:xfrm>
            <a:off x="521697" y="968659"/>
            <a:ext cx="5734707" cy="5328826"/>
          </a:xfrm>
          <a:prstGeom prst="rect">
            <a:avLst/>
          </a:prstGeom>
          <a:noFill/>
          <a:ln>
            <a:noFill/>
          </a:ln>
        </p:spPr>
      </p:pic>
      <p:sp>
        <p:nvSpPr>
          <p:cNvPr id="182" name="Google Shape;182;p32"/>
          <p:cNvSpPr txBox="1"/>
          <p:nvPr/>
        </p:nvSpPr>
        <p:spPr>
          <a:xfrm>
            <a:off x="1250731" y="5735451"/>
            <a:ext cx="54023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Items: 63</a:t>
            </a:r>
            <a:endParaRPr/>
          </a:p>
        </p:txBody>
      </p:sp>
      <p:pic>
        <p:nvPicPr>
          <p:cNvPr id="183" name="Google Shape;183;p32"/>
          <p:cNvPicPr preferRelativeResize="0"/>
          <p:nvPr/>
        </p:nvPicPr>
        <p:blipFill rotWithShape="1">
          <a:blip r:embed="rId4">
            <a:alphaModFix/>
          </a:blip>
          <a:srcRect b="0" l="0" r="0" t="0"/>
          <a:stretch/>
        </p:blipFill>
        <p:spPr>
          <a:xfrm>
            <a:off x="7805810" y="1695450"/>
            <a:ext cx="2665828" cy="11885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