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NP-Complete Max KnapSack</a:t>
            </a:r>
            <a:endParaRPr/>
          </a:p>
        </p:txBody>
      </p:sp>
      <p:sp>
        <p:nvSpPr>
          <p:cNvPr id="55" name="Google Shape;55;p13"/>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sz="2200"/>
              <a:t>Justin Newman, Jacob Shulman, Kyle Lacanna, Jackson Brantley</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My problem (phrase as a decision problem):</a:t>
            </a:r>
            <a:endParaRPr/>
          </a:p>
          <a:p>
            <a:pPr indent="0" lvl="1" marL="4572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Given X, Y, and Z, does an "xxxx" exist of size "xxx"?</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NP-Complete problems have their "optimization" version.  For example, what is the largest independent set in a graph G?</a:t>
            </a:r>
            <a:endParaRPr/>
          </a:p>
        </p:txBody>
      </p:sp>
      <p:sp>
        <p:nvSpPr>
          <p:cNvPr id="61" name="Google Shape;61;p1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My Problem</a:t>
            </a:r>
            <a:endParaRPr/>
          </a:p>
        </p:txBody>
      </p:sp>
      <p:cxnSp>
        <p:nvCxnSpPr>
          <p:cNvPr id="62" name="Google Shape;62;p1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63" name="Google Shape;63;p1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86328" y="1156811"/>
            <a:ext cx="10726500" cy="1343100"/>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chemeClr val="dk1"/>
              </a:buClr>
              <a:buSzPts val="1100"/>
              <a:buFont typeface="Arial"/>
              <a:buNone/>
            </a:pPr>
            <a:r>
              <a:rPr lang="en-US" sz="2900"/>
              <a:t>11</a:t>
            </a:r>
            <a:endParaRPr sz="2900"/>
          </a:p>
          <a:p>
            <a:pPr indent="0" lvl="0" marL="914400" marR="0" rtl="0" algn="l">
              <a:lnSpc>
                <a:spcPct val="90000"/>
              </a:lnSpc>
              <a:spcBef>
                <a:spcPts val="500"/>
              </a:spcBef>
              <a:spcAft>
                <a:spcPts val="0"/>
              </a:spcAft>
              <a:buClr>
                <a:schemeClr val="dk1"/>
              </a:buClr>
              <a:buSzPts val="1100"/>
              <a:buFont typeface="Arial"/>
              <a:buNone/>
            </a:pPr>
            <a:r>
              <a:rPr lang="en-US" sz="2900"/>
              <a:t>3</a:t>
            </a:r>
            <a:endParaRPr sz="2900"/>
          </a:p>
          <a:p>
            <a:pPr indent="0" lvl="0" marL="914400" marR="0" rtl="0" algn="l">
              <a:lnSpc>
                <a:spcPct val="90000"/>
              </a:lnSpc>
              <a:spcBef>
                <a:spcPts val="500"/>
              </a:spcBef>
              <a:spcAft>
                <a:spcPts val="0"/>
              </a:spcAft>
              <a:buClr>
                <a:schemeClr val="dk1"/>
              </a:buClr>
              <a:buSzPts val="1100"/>
              <a:buFont typeface="Arial"/>
              <a:buNone/>
            </a:pPr>
            <a:r>
              <a:rPr lang="en-US" sz="2900"/>
              <a:t>ring 100 5</a:t>
            </a:r>
            <a:endParaRPr sz="2900"/>
          </a:p>
          <a:p>
            <a:pPr indent="0" lvl="0" marL="914400" marR="0" rtl="0" algn="l">
              <a:lnSpc>
                <a:spcPct val="90000"/>
              </a:lnSpc>
              <a:spcBef>
                <a:spcPts val="500"/>
              </a:spcBef>
              <a:spcAft>
                <a:spcPts val="0"/>
              </a:spcAft>
              <a:buClr>
                <a:schemeClr val="dk1"/>
              </a:buClr>
              <a:buSzPts val="1100"/>
              <a:buFont typeface="Arial"/>
              <a:buNone/>
            </a:pPr>
            <a:r>
              <a:rPr lang="en-US" sz="2900"/>
              <a:t>gold 50 10</a:t>
            </a:r>
            <a:endParaRPr sz="2900"/>
          </a:p>
          <a:p>
            <a:pPr indent="0" lvl="0" marL="914400" marR="0" rtl="0" algn="l">
              <a:lnSpc>
                <a:spcPct val="90000"/>
              </a:lnSpc>
              <a:spcBef>
                <a:spcPts val="500"/>
              </a:spcBef>
              <a:spcAft>
                <a:spcPts val="0"/>
              </a:spcAft>
              <a:buClr>
                <a:schemeClr val="dk1"/>
              </a:buClr>
              <a:buSzPts val="1100"/>
              <a:buFont typeface="Arial"/>
              <a:buNone/>
            </a:pPr>
            <a:r>
              <a:rPr lang="en-US" sz="2900"/>
              <a:t>silver 50 5</a:t>
            </a:r>
            <a:endParaRPr sz="2900"/>
          </a:p>
          <a:p>
            <a:pPr indent="0" lvl="0" marL="914400" marR="0" rtl="0" algn="l">
              <a:lnSpc>
                <a:spcPct val="90000"/>
              </a:lnSpc>
              <a:spcBef>
                <a:spcPts val="500"/>
              </a:spcBef>
              <a:spcAft>
                <a:spcPts val="0"/>
              </a:spcAft>
              <a:buNone/>
            </a:pPr>
            <a:r>
              <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69" name="Google Shape;69;p1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a:p>
        </p:txBody>
      </p:sp>
      <p:cxnSp>
        <p:nvCxnSpPr>
          <p:cNvPr id="70" name="Google Shape;70;p1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71" name="Google Shape;71;p1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a:p>
        </p:txBody>
      </p:sp>
      <p:cxnSp>
        <p:nvCxnSpPr>
          <p:cNvPr id="77" name="Google Shape;77;p1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78" name="Google Shape;78;p1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79" name="Google Shape;79;p16"/>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Show the reduction that justifies the problem is in NP-Complete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a:p>
        </p:txBody>
      </p:sp>
      <p:cxnSp>
        <p:nvCxnSpPr>
          <p:cNvPr id="85" name="Google Shape;85;p1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86" name="Google Shape;86;p1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87" name="Google Shape;87;p17"/>
          <p:cNvSpPr txBox="1"/>
          <p:nvPr/>
        </p:nvSpPr>
        <p:spPr>
          <a:xfrm>
            <a:off x="338675" y="1147700"/>
            <a:ext cx="112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Worst Case Example (if possible)</a:t>
            </a:r>
            <a:endParaRPr/>
          </a:p>
        </p:txBody>
      </p:sp>
      <p:cxnSp>
        <p:nvCxnSpPr>
          <p:cNvPr id="93" name="Google Shape;93;p1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94" name="Google Shape;94;p1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a:p>
        </p:txBody>
      </p:sp>
      <p:cxnSp>
        <p:nvCxnSpPr>
          <p:cNvPr id="100" name="Google Shape;100;p1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1" name="Google Shape;101;p1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02" name="Google Shape;102;p19"/>
          <p:cNvSpPr txBox="1"/>
          <p:nvPr/>
        </p:nvSpPr>
        <p:spPr>
          <a:xfrm>
            <a:off x="447447" y="968660"/>
            <a:ext cx="10726605" cy="20827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How did you generate them? (hopefully with a python program)</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Test case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Performance of test cases of different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Approximation</a:t>
            </a:r>
            <a:endParaRPr/>
          </a:p>
        </p:txBody>
      </p:sp>
      <p:cxnSp>
        <p:nvCxnSpPr>
          <p:cNvPr id="113" name="Google Shape;113;p2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4" name="Google Shape;114;p2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15" name="Google Shape;115;p21"/>
          <p:cNvSpPr txBox="1"/>
          <p:nvPr/>
        </p:nvSpPr>
        <p:spPr>
          <a:xfrm>
            <a:off x="447447" y="968660"/>
            <a:ext cx="10726605" cy="25759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Sketch algorithm choices (anytime algorithms, greedy algorithms, stochastic algorithms).</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Bounds on its performance</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