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6c1a2502a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6c1a2502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6c1a2502a_9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126c1a2502a_9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6c1a2502a_9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126c1a2502a_9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74df0a6ee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274df0a6e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6c1a2502a_6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6c1a2502a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6c1a2502a_7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26c1a2502a_7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6c1a2502a_9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126c1a2502a_9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6c1a2502a_9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126c1a2502a_9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11" name="Google Shape;11;p2"/>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p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1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p13"/>
          <p:cNvSpPr txBox="1"/>
          <p:nvPr>
            <p:ph type="ctrTitle"/>
          </p:nvPr>
        </p:nvSpPr>
        <p:spPr>
          <a:xfrm>
            <a:off x="415611" y="992767"/>
            <a:ext cx="11360800" cy="27368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52" name="Google Shape;52;p13"/>
          <p:cNvSpPr txBox="1"/>
          <p:nvPr>
            <p:ph idx="1" type="subTitle"/>
          </p:nvPr>
        </p:nvSpPr>
        <p:spPr>
          <a:xfrm>
            <a:off x="415600" y="3778833"/>
            <a:ext cx="11360800" cy="10568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53" name="Google Shape;53;p13"/>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14"/>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6" name="Google Shape;56;p14"/>
          <p:cNvSpPr txBox="1"/>
          <p:nvPr>
            <p:ph idx="1" type="body"/>
          </p:nvPr>
        </p:nvSpPr>
        <p:spPr>
          <a:xfrm>
            <a:off x="415600" y="1536633"/>
            <a:ext cx="11360800" cy="45552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57" name="Google Shape;57;p14"/>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415600" y="2867800"/>
            <a:ext cx="11360800" cy="11224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60" name="Google Shape;60;p15"/>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 name="Shape 61"/>
        <p:cNvGrpSpPr/>
        <p:nvPr/>
      </p:nvGrpSpPr>
      <p:grpSpPr>
        <a:xfrm>
          <a:off x="0" y="0"/>
          <a:ext cx="0" cy="0"/>
          <a:chOff x="0" y="0"/>
          <a:chExt cx="0" cy="0"/>
        </a:xfrm>
      </p:grpSpPr>
      <p:sp>
        <p:nvSpPr>
          <p:cNvPr id="62" name="Google Shape;62;p16"/>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3" name="Google Shape;63;p16"/>
          <p:cNvSpPr txBox="1"/>
          <p:nvPr>
            <p:ph idx="1" type="body"/>
          </p:nvPr>
        </p:nvSpPr>
        <p:spPr>
          <a:xfrm>
            <a:off x="415600" y="1536633"/>
            <a:ext cx="53332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64" name="Google Shape;64;p16"/>
          <p:cNvSpPr txBox="1"/>
          <p:nvPr>
            <p:ph idx="2" type="body"/>
          </p:nvPr>
        </p:nvSpPr>
        <p:spPr>
          <a:xfrm>
            <a:off x="6443200" y="1536633"/>
            <a:ext cx="53332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65" name="Google Shape;65;p16"/>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17"/>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8" name="Google Shape;68;p17"/>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9" name="Shape 69"/>
        <p:cNvGrpSpPr/>
        <p:nvPr/>
      </p:nvGrpSpPr>
      <p:grpSpPr>
        <a:xfrm>
          <a:off x="0" y="0"/>
          <a:ext cx="0" cy="0"/>
          <a:chOff x="0" y="0"/>
          <a:chExt cx="0" cy="0"/>
        </a:xfrm>
      </p:grpSpPr>
      <p:sp>
        <p:nvSpPr>
          <p:cNvPr id="70" name="Google Shape;70;p18"/>
          <p:cNvSpPr txBox="1"/>
          <p:nvPr>
            <p:ph type="title"/>
          </p:nvPr>
        </p:nvSpPr>
        <p:spPr>
          <a:xfrm>
            <a:off x="415600" y="740800"/>
            <a:ext cx="3744000" cy="10076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71" name="Google Shape;71;p18"/>
          <p:cNvSpPr txBox="1"/>
          <p:nvPr>
            <p:ph idx="1" type="body"/>
          </p:nvPr>
        </p:nvSpPr>
        <p:spPr>
          <a:xfrm>
            <a:off x="415600" y="1852800"/>
            <a:ext cx="3744000" cy="42392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72" name="Google Shape;72;p18"/>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sp>
        <p:nvSpPr>
          <p:cNvPr id="74" name="Google Shape;74;p19"/>
          <p:cNvSpPr txBox="1"/>
          <p:nvPr>
            <p:ph type="title"/>
          </p:nvPr>
        </p:nvSpPr>
        <p:spPr>
          <a:xfrm>
            <a:off x="653667" y="600200"/>
            <a:ext cx="8490400" cy="54544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75" name="Google Shape;75;p19"/>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6" name="Shape 76"/>
        <p:cNvGrpSpPr/>
        <p:nvPr/>
      </p:nvGrpSpPr>
      <p:grpSpPr>
        <a:xfrm>
          <a:off x="0" y="0"/>
          <a:ext cx="0" cy="0"/>
          <a:chOff x="0" y="0"/>
          <a:chExt cx="0" cy="0"/>
        </a:xfrm>
      </p:grpSpPr>
      <p:sp>
        <p:nvSpPr>
          <p:cNvPr id="77" name="Google Shape;77;p20"/>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78" name="Google Shape;78;p20"/>
          <p:cNvSpPr txBox="1"/>
          <p:nvPr>
            <p:ph type="title"/>
          </p:nvPr>
        </p:nvSpPr>
        <p:spPr>
          <a:xfrm>
            <a:off x="354000" y="1644233"/>
            <a:ext cx="5393600" cy="19764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79" name="Google Shape;79;p20"/>
          <p:cNvSpPr txBox="1"/>
          <p:nvPr>
            <p:ph idx="1" type="subTitle"/>
          </p:nvPr>
        </p:nvSpPr>
        <p:spPr>
          <a:xfrm>
            <a:off x="354000" y="3737433"/>
            <a:ext cx="5393600" cy="16468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0" name="Google Shape;80;p20"/>
          <p:cNvSpPr txBox="1"/>
          <p:nvPr>
            <p:ph idx="2" type="body"/>
          </p:nvPr>
        </p:nvSpPr>
        <p:spPr>
          <a:xfrm>
            <a:off x="6586000" y="965433"/>
            <a:ext cx="5116000" cy="49268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81" name="Google Shape;81;p20"/>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2" name="Shape 82"/>
        <p:cNvGrpSpPr/>
        <p:nvPr/>
      </p:nvGrpSpPr>
      <p:grpSpPr>
        <a:xfrm>
          <a:off x="0" y="0"/>
          <a:ext cx="0" cy="0"/>
          <a:chOff x="0" y="0"/>
          <a:chExt cx="0" cy="0"/>
        </a:xfrm>
      </p:grpSpPr>
      <p:sp>
        <p:nvSpPr>
          <p:cNvPr id="83" name="Google Shape;83;p21"/>
          <p:cNvSpPr txBox="1"/>
          <p:nvPr>
            <p:ph idx="1" type="body"/>
          </p:nvPr>
        </p:nvSpPr>
        <p:spPr>
          <a:xfrm>
            <a:off x="415600" y="5640767"/>
            <a:ext cx="7998400" cy="8068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2400"/>
              <a:buNone/>
              <a:defRPr/>
            </a:lvl1pPr>
          </a:lstStyle>
          <a:p/>
        </p:txBody>
      </p:sp>
      <p:sp>
        <p:nvSpPr>
          <p:cNvPr id="84" name="Google Shape;84;p21"/>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5" name="Shape 85"/>
        <p:cNvGrpSpPr/>
        <p:nvPr/>
      </p:nvGrpSpPr>
      <p:grpSpPr>
        <a:xfrm>
          <a:off x="0" y="0"/>
          <a:ext cx="0" cy="0"/>
          <a:chOff x="0" y="0"/>
          <a:chExt cx="0" cy="0"/>
        </a:xfrm>
      </p:grpSpPr>
      <p:sp>
        <p:nvSpPr>
          <p:cNvPr id="86" name="Google Shape;86;p22"/>
          <p:cNvSpPr txBox="1"/>
          <p:nvPr>
            <p:ph hasCustomPrompt="1" type="title"/>
          </p:nvPr>
        </p:nvSpPr>
        <p:spPr>
          <a:xfrm>
            <a:off x="415600" y="1474833"/>
            <a:ext cx="11360800" cy="26180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87" name="Google Shape;87;p22"/>
          <p:cNvSpPr txBox="1"/>
          <p:nvPr>
            <p:ph idx="1" type="body"/>
          </p:nvPr>
        </p:nvSpPr>
        <p:spPr>
          <a:xfrm>
            <a:off x="415600" y="4202967"/>
            <a:ext cx="11360800" cy="17344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88" name="Google Shape;88;p22"/>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9" name="Shape 89"/>
        <p:cNvGrpSpPr/>
        <p:nvPr/>
      </p:nvGrpSpPr>
      <p:grpSpPr>
        <a:xfrm>
          <a:off x="0" y="0"/>
          <a:ext cx="0" cy="0"/>
          <a:chOff x="0" y="0"/>
          <a:chExt cx="0" cy="0"/>
        </a:xfrm>
      </p:grpSpPr>
      <p:sp>
        <p:nvSpPr>
          <p:cNvPr id="90" name="Google Shape;90;p23"/>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8" name="Google Shape;18;p4"/>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19" name="Google Shape;19;p4"/>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20" name="Google Shape;20;p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3" name="Google Shape;23;p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6"/>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26" name="Google Shape;26;p6"/>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27" name="Google Shape;27;p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 name="Shape 28"/>
        <p:cNvGrpSpPr/>
        <p:nvPr/>
      </p:nvGrpSpPr>
      <p:grpSpPr>
        <a:xfrm>
          <a:off x="0" y="0"/>
          <a:ext cx="0" cy="0"/>
          <a:chOff x="0" y="0"/>
          <a:chExt cx="0" cy="0"/>
        </a:xfrm>
      </p:grpSpPr>
      <p:sp>
        <p:nvSpPr>
          <p:cNvPr id="29" name="Google Shape;29;p7"/>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30" name="Google Shape;30;p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8"/>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8"/>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34" name="Google Shape;34;p8"/>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5" name="Google Shape;35;p8"/>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36" name="Google Shape;36;p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9"/>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2400"/>
              <a:buNone/>
              <a:defRPr/>
            </a:lvl1pPr>
          </a:lstStyle>
          <a:p/>
        </p:txBody>
      </p:sp>
      <p:sp>
        <p:nvSpPr>
          <p:cNvPr id="39" name="Google Shape;39;p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0" name="Shape 40"/>
        <p:cNvGrpSpPr/>
        <p:nvPr/>
      </p:nvGrpSpPr>
      <p:grpSpPr>
        <a:xfrm>
          <a:off x="0" y="0"/>
          <a:ext cx="0" cy="0"/>
          <a:chOff x="0" y="0"/>
          <a:chExt cx="0" cy="0"/>
        </a:xfrm>
      </p:grpSpPr>
      <p:sp>
        <p:nvSpPr>
          <p:cNvPr id="41" name="Google Shape;41;p10"/>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42" name="Google Shape;42;p10"/>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43" name="Google Shape;43;p1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1.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1pPr>
            <a:lvl2pPr indent="-349250" lvl="1" marL="914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2pPr>
            <a:lvl3pPr indent="-349250" lvl="2" marL="1371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3pPr>
            <a:lvl4pPr indent="-349250" lvl="3" marL="1828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4pPr>
            <a:lvl5pPr indent="-349250" lvl="4" marL="22860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5pPr>
            <a:lvl6pPr indent="-349250" lvl="5" marL="27432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6pPr>
            <a:lvl7pPr indent="-349250" lvl="6" marL="3200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7pPr>
            <a:lvl8pPr indent="-349250" lvl="7" marL="3657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8pPr>
            <a:lvl9pPr indent="-349250" lvl="8" marL="4114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6" name="Shape 46"/>
        <p:cNvGrpSpPr/>
        <p:nvPr/>
      </p:nvGrpSpPr>
      <p:grpSpPr>
        <a:xfrm>
          <a:off x="0" y="0"/>
          <a:ext cx="0" cy="0"/>
          <a:chOff x="0" y="0"/>
          <a:chExt cx="0" cy="0"/>
        </a:xfrm>
      </p:grpSpPr>
      <p:sp>
        <p:nvSpPr>
          <p:cNvPr id="47" name="Google Shape;47;p12"/>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48" name="Google Shape;48;p12"/>
          <p:cNvSpPr txBox="1"/>
          <p:nvPr>
            <p:ph idx="1" type="body"/>
          </p:nvPr>
        </p:nvSpPr>
        <p:spPr>
          <a:xfrm>
            <a:off x="415600" y="1536633"/>
            <a:ext cx="113608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1pPr>
            <a:lvl2pPr indent="-349250" lvl="1" marL="914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2pPr>
            <a:lvl3pPr indent="-349250" lvl="2" marL="1371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3pPr>
            <a:lvl4pPr indent="-349250" lvl="3" marL="1828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4pPr>
            <a:lvl5pPr indent="-349250" lvl="4" marL="22860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5pPr>
            <a:lvl6pPr indent="-349250" lvl="5" marL="27432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6pPr>
            <a:lvl7pPr indent="-349250" lvl="6" marL="3200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7pPr>
            <a:lvl8pPr indent="-349250" lvl="7" marL="3657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8pPr>
            <a:lvl9pPr indent="-349250" lvl="8" marL="4114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9pPr>
          </a:lstStyle>
          <a:p/>
        </p:txBody>
      </p:sp>
      <p:sp>
        <p:nvSpPr>
          <p:cNvPr id="49" name="Google Shape;49;p12"/>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5.jpg"/></Relationships>
</file>

<file path=ppt/slides/_rels/slide6.xml.rels><?xml version="1.0" encoding="UTF-8" standalone="yes"?><Relationships xmlns="http://schemas.openxmlformats.org/package/2006/relationships"><Relationship Id="rId11" Type="http://schemas.openxmlformats.org/officeDocument/2006/relationships/image" Target="../media/image13.png"/><Relationship Id="rId10" Type="http://schemas.openxmlformats.org/officeDocument/2006/relationships/image" Target="../media/image9.png"/><Relationship Id="rId13" Type="http://schemas.openxmlformats.org/officeDocument/2006/relationships/image" Target="../media/image11.png"/><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16.png"/><Relationship Id="rId7" Type="http://schemas.openxmlformats.org/officeDocument/2006/relationships/image" Target="../media/image7.png"/><Relationship Id="rId8"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4"/>
          <p:cNvSpPr txBox="1"/>
          <p:nvPr>
            <p:ph type="ctrTitle"/>
          </p:nvPr>
        </p:nvSpPr>
        <p:spPr>
          <a:xfrm>
            <a:off x="415611" y="992767"/>
            <a:ext cx="11360700" cy="2736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NP-Complete Max KnapSack</a:t>
            </a:r>
            <a:endParaRPr/>
          </a:p>
        </p:txBody>
      </p:sp>
      <p:sp>
        <p:nvSpPr>
          <p:cNvPr id="96" name="Google Shape;96;p24"/>
          <p:cNvSpPr txBox="1"/>
          <p:nvPr>
            <p:ph idx="1" type="subTitle"/>
          </p:nvPr>
        </p:nvSpPr>
        <p:spPr>
          <a:xfrm>
            <a:off x="415600" y="3778833"/>
            <a:ext cx="11360700" cy="10569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chemeClr val="dk1"/>
              </a:buClr>
              <a:buSzPts val="2400"/>
              <a:buNone/>
            </a:pPr>
            <a:r>
              <a:rPr lang="en-US" sz="2200"/>
              <a:t>Justin Newman, Jacob Shulman, Kyle Lacanna, Jackson Brantley</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3"/>
          <p:cNvPicPr preferRelativeResize="0"/>
          <p:nvPr/>
        </p:nvPicPr>
        <p:blipFill>
          <a:blip r:embed="rId3">
            <a:alphaModFix/>
          </a:blip>
          <a:stretch>
            <a:fillRect/>
          </a:stretch>
        </p:blipFill>
        <p:spPr>
          <a:xfrm>
            <a:off x="905400" y="152400"/>
            <a:ext cx="10381199" cy="6553198"/>
          </a:xfrm>
          <a:prstGeom prst="rect">
            <a:avLst/>
          </a:prstGeom>
          <a:noFill/>
          <a:ln>
            <a:noFill/>
          </a:ln>
        </p:spPr>
      </p:pic>
      <p:pic>
        <p:nvPicPr>
          <p:cNvPr id="189" name="Google Shape;189;p33"/>
          <p:cNvPicPr preferRelativeResize="0"/>
          <p:nvPr/>
        </p:nvPicPr>
        <p:blipFill>
          <a:blip r:embed="rId4">
            <a:alphaModFix/>
          </a:blip>
          <a:stretch>
            <a:fillRect/>
          </a:stretch>
        </p:blipFill>
        <p:spPr>
          <a:xfrm>
            <a:off x="7691300" y="353550"/>
            <a:ext cx="2001575" cy="489500"/>
          </a:xfrm>
          <a:prstGeom prst="rect">
            <a:avLst/>
          </a:prstGeom>
          <a:noFill/>
          <a:ln>
            <a:noFill/>
          </a:ln>
        </p:spPr>
      </p:pic>
      <p:sp>
        <p:nvSpPr>
          <p:cNvPr id="190" name="Google Shape;190;p33"/>
          <p:cNvSpPr txBox="1"/>
          <p:nvPr/>
        </p:nvSpPr>
        <p:spPr>
          <a:xfrm>
            <a:off x="2131100" y="290500"/>
            <a:ext cx="556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Each runtime fits an </a:t>
            </a:r>
            <a:r>
              <a:rPr b="1" lang="en-US"/>
              <a:t>exponential</a:t>
            </a:r>
            <a:r>
              <a:rPr b="1" lang="en-US"/>
              <a:t> trend line with a strongly correlated </a:t>
            </a:r>
            <a:r>
              <a:rPr b="1" lang="en-US"/>
              <a:t>coefficient</a:t>
            </a:r>
            <a:r>
              <a:rPr b="1" lang="en-US"/>
              <a:t> of determination.</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ctrTitle"/>
          </p:nvPr>
        </p:nvSpPr>
        <p:spPr>
          <a:xfrm>
            <a:off x="415611" y="992767"/>
            <a:ext cx="11360700" cy="2736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Approximation</a:t>
            </a:r>
            <a:endParaRPr/>
          </a:p>
          <a:p>
            <a:pPr indent="0" lvl="0" marL="0" rtl="0" algn="ctr">
              <a:lnSpc>
                <a:spcPct val="90000"/>
              </a:lnSpc>
              <a:spcBef>
                <a:spcPts val="0"/>
              </a:spcBef>
              <a:spcAft>
                <a:spcPts val="0"/>
              </a:spcAft>
              <a:buClr>
                <a:schemeClr val="dk1"/>
              </a:buClr>
              <a:buSzPts val="6000"/>
              <a:buFont typeface="Calibri"/>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Approximation solution</a:t>
            </a:r>
            <a:endParaRPr sz="3600">
              <a:solidFill>
                <a:schemeClr val="dk1"/>
              </a:solidFill>
              <a:latin typeface="Calibri"/>
              <a:ea typeface="Calibri"/>
              <a:cs typeface="Calibri"/>
              <a:sym typeface="Calibri"/>
            </a:endParaRPr>
          </a:p>
        </p:txBody>
      </p:sp>
      <p:cxnSp>
        <p:nvCxnSpPr>
          <p:cNvPr id="201" name="Google Shape;201;p35"/>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202" name="Google Shape;202;p35"/>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03" name="Google Shape;203;p35"/>
          <p:cNvSpPr txBox="1"/>
          <p:nvPr/>
        </p:nvSpPr>
        <p:spPr>
          <a:xfrm>
            <a:off x="288425" y="1458100"/>
            <a:ext cx="8139900" cy="2458500"/>
          </a:xfrm>
          <a:prstGeom prst="rect">
            <a:avLst/>
          </a:prstGeom>
          <a:noFill/>
          <a:ln>
            <a:noFill/>
          </a:ln>
        </p:spPr>
        <p:txBody>
          <a:bodyPr anchorCtr="0" anchor="t" bIns="91425" lIns="91425" spcFirstLastPara="1" rIns="91425" wrap="square" tIns="91425">
            <a:spAutoFit/>
          </a:bodyPr>
          <a:lstStyle/>
          <a:p>
            <a:pPr indent="-457200" lvl="0" marL="609600" rtl="0" algn="l">
              <a:lnSpc>
                <a:spcPct val="115000"/>
              </a:lnSpc>
              <a:spcBef>
                <a:spcPts val="0"/>
              </a:spcBef>
              <a:spcAft>
                <a:spcPts val="0"/>
              </a:spcAft>
              <a:buClr>
                <a:schemeClr val="dk2"/>
              </a:buClr>
              <a:buSzPts val="2400"/>
              <a:buChar char="-"/>
            </a:pPr>
            <a:r>
              <a:rPr lang="en-US" sz="2400">
                <a:solidFill>
                  <a:schemeClr val="dk2"/>
                </a:solidFill>
              </a:rPr>
              <a:t>Stochastic algorithm.</a:t>
            </a:r>
            <a:endParaRPr sz="2400">
              <a:solidFill>
                <a:schemeClr val="dk2"/>
              </a:solidFill>
            </a:endParaRPr>
          </a:p>
          <a:p>
            <a:pPr indent="-457200" lvl="0" marL="609600" rtl="0" algn="l">
              <a:lnSpc>
                <a:spcPct val="115000"/>
              </a:lnSpc>
              <a:spcBef>
                <a:spcPts val="1600"/>
              </a:spcBef>
              <a:spcAft>
                <a:spcPts val="0"/>
              </a:spcAft>
              <a:buClr>
                <a:schemeClr val="dk2"/>
              </a:buClr>
              <a:buSzPts val="2400"/>
              <a:buChar char="-"/>
            </a:pPr>
            <a:r>
              <a:rPr lang="en-US" sz="2400">
                <a:solidFill>
                  <a:schemeClr val="dk2"/>
                </a:solidFill>
              </a:rPr>
              <a:t>Randomly pick items from the bag. If the total value of those items are within a certain margin of error from the upper bound, that is the answer. If not, pick more random items.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100"/>
              <a:buFont typeface="Arial"/>
              <a:buNone/>
            </a:pPr>
            <a:r>
              <a:rPr lang="en-US" sz="3700">
                <a:solidFill>
                  <a:schemeClr val="dk1"/>
                </a:solidFill>
              </a:rPr>
              <a:t>Upper Bound Analysis</a:t>
            </a:r>
            <a:endParaRPr sz="3600">
              <a:solidFill>
                <a:schemeClr val="dk1"/>
              </a:solidFill>
              <a:latin typeface="Calibri"/>
              <a:ea typeface="Calibri"/>
              <a:cs typeface="Calibri"/>
              <a:sym typeface="Calibri"/>
            </a:endParaRPr>
          </a:p>
        </p:txBody>
      </p:sp>
      <p:cxnSp>
        <p:nvCxnSpPr>
          <p:cNvPr id="209" name="Google Shape;209;p36"/>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210" name="Google Shape;210;p36"/>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211" name="Google Shape;211;p36"/>
          <p:cNvPicPr preferRelativeResize="0"/>
          <p:nvPr/>
        </p:nvPicPr>
        <p:blipFill>
          <a:blip r:embed="rId3">
            <a:alphaModFix/>
          </a:blip>
          <a:stretch>
            <a:fillRect/>
          </a:stretch>
        </p:blipFill>
        <p:spPr>
          <a:xfrm>
            <a:off x="3012400" y="838200"/>
            <a:ext cx="9261648" cy="5950551"/>
          </a:xfrm>
          <a:prstGeom prst="rect">
            <a:avLst/>
          </a:prstGeom>
          <a:noFill/>
          <a:ln>
            <a:noFill/>
          </a:ln>
        </p:spPr>
      </p:pic>
      <p:sp>
        <p:nvSpPr>
          <p:cNvPr id="212" name="Google Shape;212;p36"/>
          <p:cNvSpPr txBox="1"/>
          <p:nvPr/>
        </p:nvSpPr>
        <p:spPr>
          <a:xfrm>
            <a:off x="4381550" y="1095800"/>
            <a:ext cx="788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Used fractional knapsack problem to upper bound the exact solution.</a:t>
            </a:r>
            <a:endParaRPr/>
          </a:p>
        </p:txBody>
      </p:sp>
      <p:sp>
        <p:nvSpPr>
          <p:cNvPr id="213" name="Google Shape;213;p36"/>
          <p:cNvSpPr txBox="1"/>
          <p:nvPr/>
        </p:nvSpPr>
        <p:spPr>
          <a:xfrm>
            <a:off x="208300" y="1245550"/>
            <a:ext cx="2804100" cy="557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2400"/>
              <a:buFont typeface="Arial"/>
              <a:buNone/>
            </a:pPr>
            <a:r>
              <a:rPr lang="en-US">
                <a:solidFill>
                  <a:schemeClr val="dk2"/>
                </a:solidFill>
              </a:rPr>
              <a:t>Problem: how close to the actual value is the approximation solution?</a:t>
            </a:r>
            <a:endParaRPr>
              <a:solidFill>
                <a:schemeClr val="dk2"/>
              </a:solidFill>
            </a:endParaRPr>
          </a:p>
          <a:p>
            <a:pPr indent="0" lvl="0" marL="0" rtl="0" algn="l">
              <a:lnSpc>
                <a:spcPct val="115000"/>
              </a:lnSpc>
              <a:spcBef>
                <a:spcPts val="1600"/>
              </a:spcBef>
              <a:spcAft>
                <a:spcPts val="0"/>
              </a:spcAft>
              <a:buClr>
                <a:schemeClr val="dk1"/>
              </a:buClr>
              <a:buSzPts val="2400"/>
              <a:buFont typeface="Arial"/>
              <a:buNone/>
            </a:pPr>
            <a:r>
              <a:rPr lang="en-US">
                <a:solidFill>
                  <a:schemeClr val="dk2"/>
                </a:solidFill>
              </a:rPr>
              <a:t>What we know: fractional knapsack returns the best value possible (even better than the exact solution) in polynomial time.</a:t>
            </a:r>
            <a:endParaRPr>
              <a:solidFill>
                <a:schemeClr val="dk2"/>
              </a:solidFill>
            </a:endParaRPr>
          </a:p>
          <a:p>
            <a:pPr indent="0" lvl="0" marL="0" rtl="0" algn="l">
              <a:lnSpc>
                <a:spcPct val="115000"/>
              </a:lnSpc>
              <a:spcBef>
                <a:spcPts val="1600"/>
              </a:spcBef>
              <a:spcAft>
                <a:spcPts val="0"/>
              </a:spcAft>
              <a:buNone/>
            </a:pPr>
            <a:r>
              <a:rPr lang="en-US">
                <a:solidFill>
                  <a:schemeClr val="dk2"/>
                </a:solidFill>
              </a:rPr>
              <a:t>Need to calculate difference between fractional knapsack and exact solution and compare it to the difference between fractional knapsack and approximate solution.</a:t>
            </a:r>
            <a:endParaRPr>
              <a:solidFill>
                <a:schemeClr val="dk2"/>
              </a:solidFill>
            </a:endParaRPr>
          </a:p>
          <a:p>
            <a:pPr indent="0" lvl="0" marL="0" rtl="0" algn="l">
              <a:lnSpc>
                <a:spcPct val="115000"/>
              </a:lnSpc>
              <a:spcBef>
                <a:spcPts val="1600"/>
              </a:spcBef>
              <a:spcAft>
                <a:spcPts val="0"/>
              </a:spcAft>
              <a:buNone/>
            </a:pPr>
            <a:r>
              <a:rPr lang="en-US">
                <a:solidFill>
                  <a:schemeClr val="dk2"/>
                </a:solidFill>
              </a:rPr>
              <a:t>Using the average percentage of difference between the upper bound and the exact solution we can figure out what the margin of error should be.</a:t>
            </a:r>
            <a:endParaRPr>
              <a:solidFill>
                <a:schemeClr val="dk2"/>
              </a:solidFill>
            </a:endParaRPr>
          </a:p>
          <a:p>
            <a:pPr indent="0" lvl="0" marL="0" rtl="0" algn="l">
              <a:spcBef>
                <a:spcPts val="0"/>
              </a:spcBef>
              <a:spcAft>
                <a:spcPts val="0"/>
              </a:spcAft>
              <a:buNone/>
            </a:pPr>
            <a:r>
              <a:t/>
            </a:r>
            <a:endParaRPr sz="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415600" y="285300"/>
            <a:ext cx="11360800" cy="7636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0810"/>
              <a:buNone/>
            </a:pPr>
            <a:r>
              <a:rPr lang="en-US"/>
              <a:t>Pseudocode</a:t>
            </a:r>
            <a:endParaRPr/>
          </a:p>
        </p:txBody>
      </p:sp>
      <p:sp>
        <p:nvSpPr>
          <p:cNvPr id="219" name="Google Shape;219;p37"/>
          <p:cNvSpPr txBox="1"/>
          <p:nvPr>
            <p:ph idx="1" type="body"/>
          </p:nvPr>
        </p:nvSpPr>
        <p:spPr>
          <a:xfrm>
            <a:off x="136833" y="1110433"/>
            <a:ext cx="6188400" cy="5782400"/>
          </a:xfrm>
          <a:prstGeom prst="rect">
            <a:avLst/>
          </a:prstGeom>
          <a:noFill/>
          <a:ln cap="flat" cmpd="sng" w="19050">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95000"/>
              </a:lnSpc>
              <a:spcBef>
                <a:spcPts val="0"/>
              </a:spcBef>
              <a:spcAft>
                <a:spcPts val="0"/>
              </a:spcAft>
              <a:buSzPts val="900"/>
              <a:buNone/>
            </a:pPr>
            <a:r>
              <a:rPr b="1" lang="en-US" sz="1600">
                <a:solidFill>
                  <a:schemeClr val="dk1"/>
                </a:solidFill>
                <a:highlight>
                  <a:srgbClr val="FFFFFF"/>
                </a:highlight>
                <a:latin typeface="Courier New"/>
                <a:ea typeface="Courier New"/>
                <a:cs typeface="Courier New"/>
                <a:sym typeface="Courier New"/>
              </a:rPr>
              <a:t>maxKnapsackApproximate(items, upperbound, weightRemaining)</a:t>
            </a:r>
            <a:r>
              <a:rPr lang="en-US"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SzPts val="900"/>
              <a:buNone/>
            </a:pPr>
            <a:r>
              <a:rPr lang="en-US" sz="1600">
                <a:solidFill>
                  <a:schemeClr val="dk1"/>
                </a:solidFill>
                <a:highlight>
                  <a:srgbClr val="FFFFFF"/>
                </a:highlight>
                <a:latin typeface="Courier New"/>
                <a:ea typeface="Courier New"/>
                <a:cs typeface="Courier New"/>
                <a:sym typeface="Courier New"/>
              </a:rPr>
              <a:t>bestValue = -</a:t>
            </a: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609600" rtl="0" algn="l">
              <a:lnSpc>
                <a:spcPct val="95000"/>
              </a:lnSpc>
              <a:spcBef>
                <a:spcPts val="0"/>
              </a:spcBef>
              <a:spcAft>
                <a:spcPts val="0"/>
              </a:spcAft>
              <a:buSzPts val="900"/>
              <a:buNone/>
            </a:pPr>
            <a:r>
              <a:rPr lang="en-US" sz="1600">
                <a:solidFill>
                  <a:schemeClr val="dk1"/>
                </a:solidFill>
                <a:latin typeface="Courier New"/>
                <a:ea typeface="Courier New"/>
                <a:cs typeface="Courier New"/>
                <a:sym typeface="Courier New"/>
              </a:rPr>
              <a:t>bestList = []</a:t>
            </a:r>
            <a:endParaRPr sz="1600">
              <a:solidFill>
                <a:schemeClr val="dk1"/>
              </a:solidFill>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latin typeface="Courier New"/>
                <a:ea typeface="Courier New"/>
                <a:cs typeface="Courier New"/>
                <a:sym typeface="Courier New"/>
              </a:rPr>
              <a:t>error = 1</a:t>
            </a:r>
            <a:endParaRPr sz="1600">
              <a:solidFill>
                <a:schemeClr val="dk1"/>
              </a:solidFill>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while error &gt; .01 and time &lt; 5 seconds</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list = []  </a:t>
            </a:r>
            <a:endParaRPr sz="1600">
              <a:solidFill>
                <a:schemeClr val="dk1"/>
              </a:solidFill>
              <a:highlight>
                <a:srgbClr val="FFFFFF"/>
              </a:highlight>
              <a:latin typeface="Courier New"/>
              <a:ea typeface="Courier New"/>
              <a:cs typeface="Courier New"/>
              <a:sym typeface="Courier New"/>
            </a:endParaRPr>
          </a:p>
          <a:p>
            <a:pPr indent="30480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while weightRemaining &gt; 0</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randomItem = pickRandomItemToAdd(items, weightRemaining)</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if </a:t>
            </a:r>
            <a:r>
              <a:rPr lang="en-US" sz="1600">
                <a:solidFill>
                  <a:schemeClr val="dk1"/>
                </a:solidFill>
                <a:highlight>
                  <a:schemeClr val="lt1"/>
                </a:highlight>
                <a:latin typeface="Courier New"/>
                <a:ea typeface="Courier New"/>
                <a:cs typeface="Courier New"/>
                <a:sym typeface="Courier New"/>
              </a:rPr>
              <a:t>randomItem</a:t>
            </a:r>
            <a:r>
              <a:rPr lang="en-US" sz="1600">
                <a:solidFill>
                  <a:schemeClr val="dk1"/>
                </a:solidFill>
                <a:highlight>
                  <a:srgbClr val="FFFFFF"/>
                </a:highlight>
                <a:latin typeface="Courier New"/>
                <a:ea typeface="Courier New"/>
                <a:cs typeface="Courier New"/>
                <a:sym typeface="Courier New"/>
              </a:rPr>
              <a:t> is None:</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break</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else</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list.additem(</a:t>
            </a:r>
            <a:r>
              <a:rPr lang="en-US" sz="1600">
                <a:solidFill>
                  <a:schemeClr val="dk1"/>
                </a:solidFill>
                <a:highlight>
                  <a:schemeClr val="lt1"/>
                </a:highlight>
                <a:latin typeface="Courier New"/>
                <a:ea typeface="Courier New"/>
                <a:cs typeface="Courier New"/>
                <a:sym typeface="Courier New"/>
              </a:rPr>
              <a:t>randomItem</a:t>
            </a:r>
            <a:r>
              <a:rPr lang="en-US"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items.remove(</a:t>
            </a:r>
            <a:r>
              <a:rPr lang="en-US" sz="1600">
                <a:solidFill>
                  <a:schemeClr val="dk1"/>
                </a:solidFill>
                <a:highlight>
                  <a:schemeClr val="lt1"/>
                </a:highlight>
                <a:latin typeface="Courier New"/>
                <a:ea typeface="Courier New"/>
                <a:cs typeface="Courier New"/>
                <a:sym typeface="Courier New"/>
              </a:rPr>
              <a:t>randomItem</a:t>
            </a:r>
            <a:r>
              <a:rPr lang="en-US"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weightRemaining -= weight(</a:t>
            </a:r>
            <a:r>
              <a:rPr lang="en-US" sz="1600">
                <a:solidFill>
                  <a:schemeClr val="dk1"/>
                </a:solidFill>
                <a:highlight>
                  <a:schemeClr val="lt1"/>
                </a:highlight>
                <a:latin typeface="Courier New"/>
                <a:ea typeface="Courier New"/>
                <a:cs typeface="Courier New"/>
                <a:sym typeface="Courier New"/>
              </a:rPr>
              <a:t>randomItem)</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SzPts val="900"/>
              <a:buNone/>
            </a:pPr>
            <a:r>
              <a:rPr lang="en-US" sz="1600">
                <a:solidFill>
                  <a:schemeClr val="dk1"/>
                </a:solidFill>
                <a:highlight>
                  <a:srgbClr val="FFFFFF"/>
                </a:highlight>
                <a:latin typeface="Courier New"/>
                <a:ea typeface="Courier New"/>
                <a:cs typeface="Courier New"/>
                <a:sym typeface="Courier New"/>
              </a:rPr>
              <a:t>    error = (upperbound-value(list)) /   upperbound</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SzPts val="900"/>
              <a:buNone/>
            </a:pPr>
            <a:r>
              <a:rPr lang="en-US" sz="1600">
                <a:solidFill>
                  <a:schemeClr val="dk1"/>
                </a:solidFill>
                <a:highlight>
                  <a:srgbClr val="FFFFFF"/>
                </a:highlight>
                <a:latin typeface="Courier New"/>
                <a:ea typeface="Courier New"/>
                <a:cs typeface="Courier New"/>
                <a:sym typeface="Courier New"/>
              </a:rPr>
              <a:t>    if value(list) &gt; bestValue:</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SzPts val="900"/>
              <a:buNone/>
            </a:pPr>
            <a:r>
              <a:rPr lang="en-US" sz="1600">
                <a:solidFill>
                  <a:schemeClr val="dk1"/>
                </a:solidFill>
                <a:highlight>
                  <a:srgbClr val="FFFFFF"/>
                </a:highlight>
                <a:latin typeface="Courier New"/>
                <a:ea typeface="Courier New"/>
                <a:cs typeface="Courier New"/>
                <a:sym typeface="Courier New"/>
              </a:rPr>
              <a:t>        bestValue = list.value()</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bestList = list</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return bestList</a:t>
            </a:r>
            <a:endParaRPr sz="1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900"/>
              <a:buFont typeface="Arial"/>
              <a:buNone/>
            </a:pPr>
            <a:r>
              <a:t/>
            </a:r>
            <a:endParaRPr sz="1800">
              <a:solidFill>
                <a:schemeClr val="dk1"/>
              </a:solidFill>
              <a:highlight>
                <a:srgbClr val="FFFFFF"/>
              </a:highlight>
              <a:latin typeface="Roboto"/>
              <a:ea typeface="Roboto"/>
              <a:cs typeface="Roboto"/>
              <a:sym typeface="Roboto"/>
            </a:endParaRPr>
          </a:p>
          <a:p>
            <a:pPr indent="0" lvl="0" marL="0" rtl="0" algn="l">
              <a:lnSpc>
                <a:spcPct val="95000"/>
              </a:lnSpc>
              <a:spcBef>
                <a:spcPts val="0"/>
              </a:spcBef>
              <a:spcAft>
                <a:spcPts val="1600"/>
              </a:spcAft>
              <a:buSzPts val="900"/>
              <a:buNone/>
            </a:pPr>
            <a:r>
              <a:t/>
            </a:r>
            <a:endParaRPr sz="1400"/>
          </a:p>
        </p:txBody>
      </p:sp>
      <p:sp>
        <p:nvSpPr>
          <p:cNvPr id="220" name="Google Shape;220;p37"/>
          <p:cNvSpPr txBox="1"/>
          <p:nvPr/>
        </p:nvSpPr>
        <p:spPr>
          <a:xfrm>
            <a:off x="6325233" y="1110433"/>
            <a:ext cx="5732700" cy="6124500"/>
          </a:xfrm>
          <a:prstGeom prst="rect">
            <a:avLst/>
          </a:prstGeom>
          <a:noFill/>
          <a:ln cap="flat" cmpd="sng" w="19050">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l">
              <a:lnSpc>
                <a:spcPct val="95000"/>
              </a:lnSpc>
              <a:spcBef>
                <a:spcPts val="0"/>
              </a:spcBef>
              <a:spcAft>
                <a:spcPts val="0"/>
              </a:spcAft>
              <a:buClr>
                <a:srgbClr val="000000"/>
              </a:buClr>
              <a:buSzPts val="1800"/>
              <a:buFont typeface="Arial"/>
              <a:buNone/>
            </a:pPr>
            <a:r>
              <a:rPr b="1" i="0" lang="en-US" sz="1800" u="none" cap="none" strike="noStrike">
                <a:solidFill>
                  <a:schemeClr val="dk1"/>
                </a:solidFill>
                <a:highlight>
                  <a:srgbClr val="FFFFFF"/>
                </a:highlight>
                <a:latin typeface="Courier New"/>
                <a:ea typeface="Courier New"/>
                <a:cs typeface="Courier New"/>
                <a:sym typeface="Courier New"/>
              </a:rPr>
              <a:t>pickRandomItemToAdd(items, weightRemaining</a:t>
            </a:r>
            <a:r>
              <a:rPr b="0" i="0" lang="en-US" sz="1800" u="none" cap="none" strike="noStrike">
                <a:solidFill>
                  <a:schemeClr val="dk1"/>
                </a:solidFill>
                <a:highlight>
                  <a:srgbClr val="FFFFFF"/>
                </a:highlight>
                <a:latin typeface="Courier New"/>
                <a:ea typeface="Courier New"/>
                <a:cs typeface="Courier New"/>
                <a:sym typeface="Courier New"/>
              </a:rPr>
              <a:t>:</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startWeightIndex = -1</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for i in range(weights)</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    if weights[i] &lt;= wRem:</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        startWeightIndex = i</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        break</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if startWeightIndex = None:</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    return None</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random</a:t>
            </a:r>
            <a:r>
              <a:rPr lang="en-US" sz="1800">
                <a:solidFill>
                  <a:schemeClr val="dk1"/>
                </a:solidFill>
                <a:highlight>
                  <a:srgbClr val="FFFFFF"/>
                </a:highlight>
                <a:latin typeface="Courier New"/>
                <a:ea typeface="Courier New"/>
                <a:cs typeface="Courier New"/>
                <a:sym typeface="Courier New"/>
              </a:rPr>
              <a:t>I</a:t>
            </a:r>
            <a:r>
              <a:rPr b="0" i="0" lang="en-US" sz="1800" u="none" cap="none" strike="noStrike">
                <a:solidFill>
                  <a:schemeClr val="dk1"/>
                </a:solidFill>
                <a:highlight>
                  <a:srgbClr val="FFFFFF"/>
                </a:highlight>
                <a:latin typeface="Courier New"/>
                <a:ea typeface="Courier New"/>
                <a:cs typeface="Courier New"/>
                <a:sym typeface="Courier New"/>
              </a:rPr>
              <a:t>ndex = random</a:t>
            </a:r>
            <a:r>
              <a:rPr lang="en-US" sz="1800">
                <a:solidFill>
                  <a:schemeClr val="dk1"/>
                </a:solidFill>
                <a:highlight>
                  <a:srgbClr val="FFFFFF"/>
                </a:highlight>
                <a:latin typeface="Courier New"/>
                <a:ea typeface="Courier New"/>
                <a:cs typeface="Courier New"/>
                <a:sym typeface="Courier New"/>
              </a:rPr>
              <a:t>N</a:t>
            </a:r>
            <a:r>
              <a:rPr b="0" i="0" lang="en-US" sz="1800" u="none" cap="none" strike="noStrike">
                <a:solidFill>
                  <a:schemeClr val="dk1"/>
                </a:solidFill>
                <a:highlight>
                  <a:srgbClr val="FFFFFF"/>
                </a:highlight>
                <a:latin typeface="Courier New"/>
                <a:ea typeface="Courier New"/>
                <a:cs typeface="Courier New"/>
                <a:sym typeface="Courier New"/>
              </a:rPr>
              <a:t>umber(</a:t>
            </a:r>
            <a:r>
              <a:rPr lang="en-US" sz="1800">
                <a:solidFill>
                  <a:schemeClr val="dk1"/>
                </a:solidFill>
                <a:highlight>
                  <a:schemeClr val="lt1"/>
                </a:highlight>
                <a:latin typeface="Courier New"/>
                <a:ea typeface="Courier New"/>
                <a:cs typeface="Courier New"/>
                <a:sym typeface="Courier New"/>
              </a:rPr>
              <a:t>startWeightIndex, length(weights</a:t>
            </a:r>
            <a:r>
              <a:rPr b="0" i="0" lang="en-US" sz="1800" u="none" cap="none" strike="noStrike">
                <a:solidFill>
                  <a:schemeClr val="dk1"/>
                </a:solidFill>
                <a:highlight>
                  <a:srgbClr val="FFFFFF"/>
                </a:highlight>
                <a:latin typeface="Courier New"/>
                <a:ea typeface="Courier New"/>
                <a:cs typeface="Courier New"/>
                <a:sym typeface="Courier New"/>
              </a:rPr>
              <a:t>)</a:t>
            </a:r>
            <a:r>
              <a:rPr lang="en-US" sz="1800">
                <a:solidFill>
                  <a:schemeClr val="dk1"/>
                </a:solidFill>
                <a:highlight>
                  <a:srgbClr val="FFFFFF"/>
                </a:highlight>
                <a:latin typeface="Courier New"/>
                <a:ea typeface="Courier New"/>
                <a:cs typeface="Courier New"/>
                <a:sym typeface="Courier New"/>
              </a:rPr>
              <a:t>)</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rgbClr val="000000"/>
              </a:buClr>
              <a:buSzPts val="18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return weights[random</a:t>
            </a:r>
            <a:r>
              <a:rPr lang="en-US" sz="1800">
                <a:solidFill>
                  <a:schemeClr val="dk1"/>
                </a:solidFill>
                <a:highlight>
                  <a:srgbClr val="FFFFFF"/>
                </a:highlight>
                <a:latin typeface="Courier New"/>
                <a:ea typeface="Courier New"/>
                <a:cs typeface="Courier New"/>
                <a:sym typeface="Courier New"/>
              </a:rPr>
              <a:t>I</a:t>
            </a:r>
            <a:r>
              <a:rPr b="0" i="0" lang="en-US" sz="1800" u="none" cap="none" strike="noStrike">
                <a:solidFill>
                  <a:schemeClr val="dk1"/>
                </a:solidFill>
                <a:highlight>
                  <a:srgbClr val="FFFFFF"/>
                </a:highlight>
                <a:latin typeface="Courier New"/>
                <a:ea typeface="Courier New"/>
                <a:cs typeface="Courier New"/>
                <a:sym typeface="Courier New"/>
              </a:rPr>
              <a:t>ndex]</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rgbClr val="000000"/>
              </a:buClr>
              <a:buSzPts val="1900"/>
              <a:buFont typeface="Arial"/>
              <a:buNone/>
            </a:pPr>
            <a:r>
              <a:t/>
            </a:r>
            <a:endParaRPr b="0" i="0" sz="1900" u="none" cap="none" strike="noStrike">
              <a:solidFill>
                <a:schemeClr val="dk1"/>
              </a:solidFill>
              <a:highlight>
                <a:srgbClr val="FFFFFF"/>
              </a:highlight>
              <a:latin typeface="Roboto"/>
              <a:ea typeface="Roboto"/>
              <a:cs typeface="Roboto"/>
              <a:sym typeface="Roboto"/>
            </a:endParaRPr>
          </a:p>
          <a:p>
            <a:pPr indent="0" lvl="0" marL="609600" marR="0" rtl="0" algn="l">
              <a:lnSpc>
                <a:spcPct val="95000"/>
              </a:lnSpc>
              <a:spcBef>
                <a:spcPts val="0"/>
              </a:spcBef>
              <a:spcAft>
                <a:spcPts val="0"/>
              </a:spcAft>
              <a:buClr>
                <a:srgbClr val="000000"/>
              </a:buClr>
              <a:buSzPts val="1900"/>
              <a:buFont typeface="Arial"/>
              <a:buNone/>
            </a:pPr>
            <a:r>
              <a:t/>
            </a:r>
            <a:endParaRPr b="0" i="0" sz="1900" u="none" cap="none" strike="noStrike">
              <a:solidFill>
                <a:schemeClr val="dk1"/>
              </a:solidFill>
              <a:highlight>
                <a:srgbClr val="FFFFFF"/>
              </a:highlight>
              <a:latin typeface="Roboto"/>
              <a:ea typeface="Roboto"/>
              <a:cs typeface="Roboto"/>
              <a:sym typeface="Roboto"/>
            </a:endParaRPr>
          </a:p>
          <a:p>
            <a:pPr indent="0" lvl="0" marL="609600" marR="0" rtl="0" algn="l">
              <a:lnSpc>
                <a:spcPct val="95000"/>
              </a:lnSpc>
              <a:spcBef>
                <a:spcPts val="0"/>
              </a:spcBef>
              <a:spcAft>
                <a:spcPts val="0"/>
              </a:spcAft>
              <a:buClr>
                <a:srgbClr val="000000"/>
              </a:buClr>
              <a:buSzPts val="1900"/>
              <a:buFont typeface="Arial"/>
              <a:buNone/>
            </a:pPr>
            <a:r>
              <a:t/>
            </a:r>
            <a:endParaRPr b="0" i="0" sz="1900" u="none" cap="none" strike="noStrike">
              <a:solidFill>
                <a:schemeClr val="dk1"/>
              </a:solidFill>
              <a:highlight>
                <a:srgbClr val="FFFFFF"/>
              </a:highlight>
              <a:latin typeface="Roboto"/>
              <a:ea typeface="Roboto"/>
              <a:cs typeface="Roboto"/>
              <a:sym typeface="Roboto"/>
            </a:endParaRPr>
          </a:p>
          <a:p>
            <a:pPr indent="0" lvl="0" marL="609600" marR="0" rtl="0" algn="l">
              <a:lnSpc>
                <a:spcPct val="95000"/>
              </a:lnSpc>
              <a:spcBef>
                <a:spcPts val="0"/>
              </a:spcBef>
              <a:spcAft>
                <a:spcPts val="0"/>
              </a:spcAft>
              <a:buClr>
                <a:srgbClr val="000000"/>
              </a:buClr>
              <a:buSzPts val="1900"/>
              <a:buFont typeface="Arial"/>
              <a:buNone/>
            </a:pPr>
            <a:r>
              <a:t/>
            </a:r>
            <a:endParaRPr b="0" i="0" sz="1900" u="none" cap="none" strike="noStrike">
              <a:solidFill>
                <a:schemeClr val="dk1"/>
              </a:solidFill>
              <a:highlight>
                <a:srgbClr val="FFFFFF"/>
              </a:highlight>
              <a:latin typeface="Roboto"/>
              <a:ea typeface="Roboto"/>
              <a:cs typeface="Roboto"/>
              <a:sym typeface="Roboto"/>
            </a:endParaRPr>
          </a:p>
          <a:p>
            <a:pPr indent="0" lvl="0" marL="609600" marR="0" rtl="0" algn="l">
              <a:lnSpc>
                <a:spcPct val="95000"/>
              </a:lnSpc>
              <a:spcBef>
                <a:spcPts val="0"/>
              </a:spcBef>
              <a:spcAft>
                <a:spcPts val="0"/>
              </a:spcAft>
              <a:buClr>
                <a:srgbClr val="000000"/>
              </a:buClr>
              <a:buSzPts val="1900"/>
              <a:buFont typeface="Arial"/>
              <a:buNone/>
            </a:pPr>
            <a:r>
              <a:t/>
            </a:r>
            <a:endParaRPr b="0" i="0" sz="1900" u="none" cap="none" strike="noStrike">
              <a:solidFill>
                <a:schemeClr val="dk1"/>
              </a:solidFill>
              <a:highlight>
                <a:srgbClr val="FFFFFF"/>
              </a:highlight>
              <a:latin typeface="Roboto"/>
              <a:ea typeface="Roboto"/>
              <a:cs typeface="Roboto"/>
              <a:sym typeface="Roboto"/>
            </a:endParaRPr>
          </a:p>
          <a:p>
            <a:pPr indent="0" lvl="0" marL="609600" marR="0" rtl="0" algn="l">
              <a:lnSpc>
                <a:spcPct val="95000"/>
              </a:lnSpc>
              <a:spcBef>
                <a:spcPts val="0"/>
              </a:spcBef>
              <a:spcAft>
                <a:spcPts val="0"/>
              </a:spcAft>
              <a:buClr>
                <a:schemeClr val="dk1"/>
              </a:buClr>
              <a:buSzPts val="900"/>
              <a:buFont typeface="Arial"/>
              <a:buNone/>
            </a:pPr>
            <a:r>
              <a:t/>
            </a:r>
            <a:endParaRPr b="0" i="0" sz="1900" u="none" cap="none" strike="noStrike">
              <a:solidFill>
                <a:schemeClr val="dk1"/>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0810"/>
              <a:buNone/>
            </a:pPr>
            <a:r>
              <a:rPr lang="en-US"/>
              <a:t>Runtime Analysis</a:t>
            </a:r>
            <a:endParaRPr/>
          </a:p>
        </p:txBody>
      </p:sp>
      <p:sp>
        <p:nvSpPr>
          <p:cNvPr id="226" name="Google Shape;226;p38"/>
          <p:cNvSpPr txBox="1"/>
          <p:nvPr>
            <p:ph idx="1" type="body"/>
          </p:nvPr>
        </p:nvSpPr>
        <p:spPr>
          <a:xfrm>
            <a:off x="415600" y="1536633"/>
            <a:ext cx="11360800" cy="4555200"/>
          </a:xfrm>
          <a:prstGeom prst="rect">
            <a:avLst/>
          </a:prstGeom>
          <a:noFill/>
          <a:ln>
            <a:noFill/>
          </a:ln>
        </p:spPr>
        <p:txBody>
          <a:bodyPr anchorCtr="0" anchor="t" bIns="121900" lIns="121900" spcFirstLastPara="1" rIns="121900" wrap="square" tIns="121900">
            <a:normAutofit/>
          </a:bodyPr>
          <a:lstStyle/>
          <a:p>
            <a:pPr indent="0" lvl="0" marL="609600" rtl="0" algn="l">
              <a:lnSpc>
                <a:spcPct val="115000"/>
              </a:lnSpc>
              <a:spcBef>
                <a:spcPts val="0"/>
              </a:spcBef>
              <a:spcAft>
                <a:spcPts val="0"/>
              </a:spcAft>
              <a:buNone/>
            </a:pPr>
            <a:r>
              <a:t/>
            </a:r>
            <a:endParaRPr/>
          </a:p>
          <a:p>
            <a:pPr indent="-457200" lvl="0" marL="609600" rtl="0" algn="l">
              <a:lnSpc>
                <a:spcPct val="115000"/>
              </a:lnSpc>
              <a:spcBef>
                <a:spcPts val="1600"/>
              </a:spcBef>
              <a:spcAft>
                <a:spcPts val="0"/>
              </a:spcAft>
              <a:buSzPts val="2400"/>
              <a:buChar char="-"/>
            </a:pPr>
            <a:r>
              <a:rPr lang="en-US"/>
              <a:t>The algorithm contains a while loop that could run forever based on inputs but gets manually stopped if it runs longer than 5 seconds.</a:t>
            </a:r>
            <a:endParaRPr/>
          </a:p>
          <a:p>
            <a:pPr indent="-425450" lvl="1" marL="1219200" rtl="0" algn="l">
              <a:lnSpc>
                <a:spcPct val="115000"/>
              </a:lnSpc>
              <a:spcBef>
                <a:spcPts val="0"/>
              </a:spcBef>
              <a:spcAft>
                <a:spcPts val="0"/>
              </a:spcAft>
              <a:buSzPts val="1900"/>
              <a:buChar char="-"/>
            </a:pPr>
            <a:r>
              <a:rPr lang="en-US"/>
              <a:t>Within the while loop is another while loop but it halts after running at most </a:t>
            </a:r>
            <a:r>
              <a:rPr lang="en-US"/>
              <a:t>w(max weight)</a:t>
            </a:r>
            <a:r>
              <a:rPr lang="en-US"/>
              <a:t> times.</a:t>
            </a:r>
            <a:endParaRPr/>
          </a:p>
          <a:p>
            <a:pPr indent="-457200" lvl="0" marL="609600" rtl="0" algn="l">
              <a:lnSpc>
                <a:spcPct val="115000"/>
              </a:lnSpc>
              <a:spcBef>
                <a:spcPts val="0"/>
              </a:spcBef>
              <a:spcAft>
                <a:spcPts val="0"/>
              </a:spcAft>
              <a:buSzPts val="2400"/>
              <a:buChar char="-"/>
            </a:pPr>
            <a:r>
              <a:rPr lang="en-US"/>
              <a:t>O(nlog(n)) time comes from using python’s sorting methods.</a:t>
            </a:r>
            <a:endParaRPr/>
          </a:p>
          <a:p>
            <a:pPr indent="-425450" lvl="1" marL="1219200" rtl="0" algn="l">
              <a:lnSpc>
                <a:spcPct val="115000"/>
              </a:lnSpc>
              <a:spcBef>
                <a:spcPts val="0"/>
              </a:spcBef>
              <a:spcAft>
                <a:spcPts val="0"/>
              </a:spcAft>
              <a:buSzPts val="1900"/>
              <a:buChar char="-"/>
            </a:pPr>
            <a:r>
              <a:rPr lang="en-US"/>
              <a:t>The larger the input the more time sorting takes and the less time the algorithm has to try random combinations in the specified time.</a:t>
            </a:r>
            <a:endParaRPr/>
          </a:p>
        </p:txBody>
      </p:sp>
      <p:pic>
        <p:nvPicPr>
          <p:cNvPr id="227" name="Google Shape;227;p38"/>
          <p:cNvPicPr preferRelativeResize="0"/>
          <p:nvPr/>
        </p:nvPicPr>
        <p:blipFill>
          <a:blip r:embed="rId3">
            <a:alphaModFix/>
          </a:blip>
          <a:stretch>
            <a:fillRect/>
          </a:stretch>
        </p:blipFill>
        <p:spPr>
          <a:xfrm>
            <a:off x="6214863" y="715946"/>
            <a:ext cx="2889215" cy="641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Special Cases</a:t>
            </a:r>
            <a:endParaRPr/>
          </a:p>
        </p:txBody>
      </p:sp>
      <p:sp>
        <p:nvSpPr>
          <p:cNvPr id="233" name="Google Shape;233;p39"/>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Example when the </a:t>
            </a:r>
            <a:r>
              <a:rPr lang="en-US"/>
              <a:t>approximate</a:t>
            </a:r>
            <a:r>
              <a:rPr lang="en-US"/>
              <a:t> solution does not find the best answer:</a:t>
            </a:r>
            <a:endParaRPr/>
          </a:p>
          <a:p>
            <a:pPr indent="0" lvl="0" marL="0" rtl="0" algn="l">
              <a:spcBef>
                <a:spcPts val="0"/>
              </a:spcBef>
              <a:spcAft>
                <a:spcPts val="0"/>
              </a:spcAft>
              <a:buNone/>
            </a:pPr>
            <a:r>
              <a:t/>
            </a:r>
            <a:endParaRPr/>
          </a:p>
          <a:p>
            <a:pPr indent="-381000" lvl="0" marL="457200" rtl="0" algn="l">
              <a:spcBef>
                <a:spcPts val="0"/>
              </a:spcBef>
              <a:spcAft>
                <a:spcPts val="0"/>
              </a:spcAft>
              <a:buSzPts val="2400"/>
              <a:buChar char="-"/>
            </a:pPr>
            <a:r>
              <a:rPr lang="en-US"/>
              <a:t>When the input size is so large it takes longer to sort the items than it has time to try random combinations to find a solution.</a:t>
            </a:r>
            <a:endParaRPr/>
          </a:p>
          <a:p>
            <a:pPr indent="-349250" lvl="1" marL="914400" rtl="0" algn="l">
              <a:spcBef>
                <a:spcPts val="0"/>
              </a:spcBef>
              <a:spcAft>
                <a:spcPts val="0"/>
              </a:spcAft>
              <a:buSzPts val="1900"/>
              <a:buChar char="-"/>
            </a:pPr>
            <a:r>
              <a:rPr lang="en-US"/>
              <a:t>It needs to be able to try more combinations</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Accuracy</a:t>
            </a:r>
            <a:endParaRPr/>
          </a:p>
        </p:txBody>
      </p:sp>
      <p:sp>
        <p:nvSpPr>
          <p:cNvPr id="239" name="Google Shape;239;p40"/>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b="1" lang="en-US"/>
              <a:t>Based of Two Factors</a:t>
            </a:r>
            <a:endParaRPr b="1"/>
          </a:p>
          <a:p>
            <a:pPr indent="-381000" lvl="0" marL="457200" rtl="0" algn="l">
              <a:spcBef>
                <a:spcPts val="0"/>
              </a:spcBef>
              <a:spcAft>
                <a:spcPts val="0"/>
              </a:spcAft>
              <a:buSzPts val="2400"/>
              <a:buChar char="-"/>
            </a:pPr>
            <a:r>
              <a:rPr lang="en-US"/>
              <a:t>Time allowed</a:t>
            </a:r>
            <a:endParaRPr/>
          </a:p>
          <a:p>
            <a:pPr indent="-349250" lvl="1" marL="914400" rtl="0" algn="l">
              <a:spcBef>
                <a:spcPts val="0"/>
              </a:spcBef>
              <a:spcAft>
                <a:spcPts val="0"/>
              </a:spcAft>
              <a:buSzPts val="1900"/>
              <a:buChar char="-"/>
            </a:pPr>
            <a:r>
              <a:rPr lang="en-US"/>
              <a:t>The more time allowed to bigger inputs the more time it has to try </a:t>
            </a:r>
            <a:r>
              <a:rPr lang="en-US"/>
              <a:t>different</a:t>
            </a:r>
            <a:r>
              <a:rPr lang="en-US"/>
              <a:t> combinations and try to yield a more accurate approximation.</a:t>
            </a:r>
            <a:endParaRPr/>
          </a:p>
          <a:p>
            <a:pPr indent="-349250" lvl="1" marL="914400" rtl="0" algn="l">
              <a:spcBef>
                <a:spcPts val="0"/>
              </a:spcBef>
              <a:spcAft>
                <a:spcPts val="0"/>
              </a:spcAft>
              <a:buSzPts val="1900"/>
              <a:buChar char="-"/>
            </a:pPr>
            <a:r>
              <a:rPr lang="en-US"/>
              <a:t>The better the CPU will also affect accuracy for the given time limit since a CPU that can run instructions faster will be able to try more combinations in the set time.</a:t>
            </a:r>
            <a:endParaRPr/>
          </a:p>
          <a:p>
            <a:pPr indent="-381000" lvl="0" marL="457200" rtl="0" algn="l">
              <a:spcBef>
                <a:spcPts val="0"/>
              </a:spcBef>
              <a:spcAft>
                <a:spcPts val="0"/>
              </a:spcAft>
              <a:buSzPts val="2400"/>
              <a:buChar char="-"/>
            </a:pPr>
            <a:r>
              <a:rPr lang="en-US"/>
              <a:t>Margin for error</a:t>
            </a:r>
            <a:endParaRPr/>
          </a:p>
          <a:p>
            <a:pPr indent="-349250" lvl="1" marL="914400" rtl="0" algn="l">
              <a:spcBef>
                <a:spcPts val="0"/>
              </a:spcBef>
              <a:spcAft>
                <a:spcPts val="0"/>
              </a:spcAft>
              <a:buSzPts val="1900"/>
              <a:buChar char="-"/>
            </a:pPr>
            <a:r>
              <a:rPr lang="en-US"/>
              <a:t>The lower the margin for error, the longer it will take to find a solution within that margin.</a:t>
            </a:r>
            <a:endParaRPr/>
          </a:p>
          <a:p>
            <a:pPr indent="-349250" lvl="1" marL="914400" rtl="0" algn="l">
              <a:spcBef>
                <a:spcPts val="0"/>
              </a:spcBef>
              <a:spcAft>
                <a:spcPts val="0"/>
              </a:spcAft>
              <a:buSzPts val="1900"/>
              <a:buChar char="-"/>
            </a:pPr>
            <a:r>
              <a:rPr lang="en-US"/>
              <a:t>The higher the margin for error is will significantly reduce the runtime of any input size since it won't have to try as many combinations before finding an approximate solution.</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41"/>
          <p:cNvPicPr preferRelativeResize="0"/>
          <p:nvPr/>
        </p:nvPicPr>
        <p:blipFill>
          <a:blip r:embed="rId3">
            <a:alphaModFix/>
          </a:blip>
          <a:stretch>
            <a:fillRect/>
          </a:stretch>
        </p:blipFill>
        <p:spPr>
          <a:xfrm>
            <a:off x="871538" y="352425"/>
            <a:ext cx="10448925" cy="6153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42"/>
          <p:cNvPicPr preferRelativeResize="0"/>
          <p:nvPr/>
        </p:nvPicPr>
        <p:blipFill>
          <a:blip r:embed="rId3">
            <a:alphaModFix/>
          </a:blip>
          <a:stretch>
            <a:fillRect/>
          </a:stretch>
        </p:blipFill>
        <p:spPr>
          <a:xfrm>
            <a:off x="1100138" y="293800"/>
            <a:ext cx="9991725" cy="6153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5"/>
          <p:cNvSpPr txBox="1"/>
          <p:nvPr/>
        </p:nvSpPr>
        <p:spPr>
          <a:xfrm>
            <a:off x="447447" y="968660"/>
            <a:ext cx="10726605" cy="2586193"/>
          </a:xfrm>
          <a:prstGeom prst="rect">
            <a:avLst/>
          </a:prstGeom>
          <a:noFill/>
          <a:ln>
            <a:noFill/>
          </a:ln>
        </p:spPr>
        <p:txBody>
          <a:bodyPr anchorCtr="0" anchor="t" bIns="45700" lIns="91425" spcFirstLastPara="1" rIns="91425" wrap="square" tIns="45700">
            <a:noAutofit/>
          </a:bodyPr>
          <a:lstStyle/>
          <a:p>
            <a:pPr indent="-381000" lvl="0" marL="457200" marR="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0-1 Knapsack Problem (different than Fractional Knapsack)</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rPr lang="en-US" sz="2400">
                <a:solidFill>
                  <a:schemeClr val="dk1"/>
                </a:solidFill>
                <a:latin typeface="Calibri"/>
                <a:ea typeface="Calibri"/>
                <a:cs typeface="Calibri"/>
                <a:sym typeface="Calibri"/>
              </a:rPr>
              <a:t>Decision Problem:</a:t>
            </a:r>
            <a:endParaRPr sz="2400">
              <a:solidFill>
                <a:schemeClr val="dk1"/>
              </a:solidFill>
              <a:latin typeface="Calibri"/>
              <a:ea typeface="Calibri"/>
              <a:cs typeface="Calibri"/>
              <a:sym typeface="Calibri"/>
            </a:endParaRPr>
          </a:p>
          <a:p>
            <a:pPr indent="-381000" lvl="0" marL="457200" marR="0" rtl="0" algn="l">
              <a:lnSpc>
                <a:spcPct val="9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Can the maximum value V be achieved without exceeding the weight W?</a:t>
            </a:r>
            <a:endParaRPr/>
          </a:p>
          <a:p>
            <a:pPr indent="0" lvl="0" marL="0" marR="0" rtl="0" algn="l">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Optimization Version:</a:t>
            </a:r>
            <a:endParaRPr b="0" i="0" sz="1400" u="none" cap="none" strike="noStrike">
              <a:solidFill>
                <a:srgbClr val="000000"/>
              </a:solidFill>
              <a:latin typeface="Arial"/>
              <a:ea typeface="Arial"/>
              <a:cs typeface="Arial"/>
              <a:sym typeface="Arial"/>
            </a:endParaRPr>
          </a:p>
          <a:p>
            <a:pPr indent="-381000" lvl="0" marL="457200" marR="0" rtl="0" algn="l">
              <a:lnSpc>
                <a:spcPct val="90000"/>
              </a:lnSpc>
              <a:spcBef>
                <a:spcPts val="10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What is the maximum value V achievable within a given weight W?</a:t>
            </a:r>
            <a:endParaRPr b="0" i="0" sz="1400" u="none" cap="none" strike="noStrike">
              <a:solidFill>
                <a:srgbClr val="000000"/>
              </a:solidFill>
              <a:latin typeface="Arial"/>
              <a:ea typeface="Arial"/>
              <a:cs typeface="Arial"/>
              <a:sym typeface="Arial"/>
            </a:endParaRPr>
          </a:p>
        </p:txBody>
      </p:sp>
      <p:sp>
        <p:nvSpPr>
          <p:cNvPr id="102" name="Google Shape;102;p25"/>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My Problem</a:t>
            </a:r>
            <a:endParaRPr b="0" i="0" sz="1400" u="none" cap="none" strike="noStrike">
              <a:solidFill>
                <a:srgbClr val="000000"/>
              </a:solidFill>
              <a:latin typeface="Arial"/>
              <a:ea typeface="Arial"/>
              <a:cs typeface="Arial"/>
              <a:sym typeface="Arial"/>
            </a:endParaRPr>
          </a:p>
        </p:txBody>
      </p:sp>
      <p:cxnSp>
        <p:nvCxnSpPr>
          <p:cNvPr id="103" name="Google Shape;103;p25"/>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04" name="Google Shape;104;p25"/>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05" name="Google Shape;105;p25"/>
          <p:cNvPicPr preferRelativeResize="0"/>
          <p:nvPr/>
        </p:nvPicPr>
        <p:blipFill rotWithShape="1">
          <a:blip r:embed="rId3">
            <a:alphaModFix/>
          </a:blip>
          <a:srcRect b="0" l="0" r="0" t="0"/>
          <a:stretch/>
        </p:blipFill>
        <p:spPr>
          <a:xfrm>
            <a:off x="3179999" y="3367623"/>
            <a:ext cx="5619400" cy="31609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43"/>
          <p:cNvPicPr preferRelativeResize="0"/>
          <p:nvPr/>
        </p:nvPicPr>
        <p:blipFill>
          <a:blip r:embed="rId3">
            <a:alphaModFix/>
          </a:blip>
          <a:stretch>
            <a:fillRect/>
          </a:stretch>
        </p:blipFill>
        <p:spPr>
          <a:xfrm>
            <a:off x="152400" y="152400"/>
            <a:ext cx="11660701" cy="655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6"/>
          <p:cNvSpPr txBox="1"/>
          <p:nvPr/>
        </p:nvSpPr>
        <p:spPr>
          <a:xfrm>
            <a:off x="4677102" y="1768307"/>
            <a:ext cx="9368117" cy="3321383"/>
          </a:xfrm>
          <a:prstGeom prst="rect">
            <a:avLst/>
          </a:prstGeom>
          <a:noFill/>
          <a:ln>
            <a:noFill/>
          </a:ln>
        </p:spPr>
        <p:txBody>
          <a:bodyPr anchorCtr="0" anchor="t" bIns="45700" lIns="91425" spcFirstLastPara="1" rIns="91425" wrap="square" tIns="45700">
            <a:noAutofit/>
          </a:bodyPr>
          <a:lstStyle/>
          <a:p>
            <a:pPr indent="0" lvl="0" marL="914400" marR="0" rtl="0" algn="l">
              <a:lnSpc>
                <a:spcPct val="90000"/>
              </a:lnSpc>
              <a:spcBef>
                <a:spcPts val="500"/>
              </a:spcBef>
              <a:spcAft>
                <a:spcPts val="0"/>
              </a:spcAft>
              <a:buClr>
                <a:schemeClr val="dk1"/>
              </a:buClr>
              <a:buSzPts val="1100"/>
              <a:buFont typeface="Arial"/>
              <a:buNone/>
            </a:pPr>
            <a:r>
              <a:rPr b="0" i="0" lang="en-US" sz="2900" u="none" cap="none" strike="noStrike">
                <a:solidFill>
                  <a:srgbClr val="000000"/>
                </a:solidFill>
                <a:latin typeface="Arial"/>
                <a:ea typeface="Arial"/>
                <a:cs typeface="Arial"/>
                <a:sym typeface="Arial"/>
              </a:rPr>
              <a:t>-- Maximum weight of knapsack</a:t>
            </a:r>
            <a:endParaRPr b="0" i="0" sz="2900" u="none" cap="none" strike="noStrike">
              <a:solidFill>
                <a:srgbClr val="000000"/>
              </a:solidFill>
              <a:latin typeface="Arial"/>
              <a:ea typeface="Arial"/>
              <a:cs typeface="Arial"/>
              <a:sym typeface="Arial"/>
            </a:endParaRPr>
          </a:p>
          <a:p>
            <a:pPr indent="0" lvl="0" marL="914400" marR="0" rtl="0" algn="l">
              <a:lnSpc>
                <a:spcPct val="90000"/>
              </a:lnSpc>
              <a:spcBef>
                <a:spcPts val="500"/>
              </a:spcBef>
              <a:spcAft>
                <a:spcPts val="0"/>
              </a:spcAft>
              <a:buClr>
                <a:schemeClr val="dk1"/>
              </a:buClr>
              <a:buSzPts val="1100"/>
              <a:buFont typeface="Arial"/>
              <a:buNone/>
            </a:pPr>
            <a:r>
              <a:rPr b="0" i="0" lang="en-US" sz="2900" u="none" cap="none" strike="noStrike">
                <a:solidFill>
                  <a:srgbClr val="000000"/>
                </a:solidFill>
                <a:latin typeface="Arial"/>
                <a:ea typeface="Arial"/>
                <a:cs typeface="Arial"/>
                <a:sym typeface="Arial"/>
              </a:rPr>
              <a:t>-- Number of available items</a:t>
            </a:r>
            <a:endParaRPr b="0" i="0" sz="2900" u="none" cap="none" strike="noStrike">
              <a:solidFill>
                <a:srgbClr val="000000"/>
              </a:solidFill>
              <a:latin typeface="Arial"/>
              <a:ea typeface="Arial"/>
              <a:cs typeface="Arial"/>
              <a:sym typeface="Arial"/>
            </a:endParaRPr>
          </a:p>
          <a:p>
            <a:pPr indent="0" lvl="0" marL="914400" marR="0" rtl="0" algn="l">
              <a:lnSpc>
                <a:spcPct val="90000"/>
              </a:lnSpc>
              <a:spcBef>
                <a:spcPts val="500"/>
              </a:spcBef>
              <a:spcAft>
                <a:spcPts val="0"/>
              </a:spcAft>
              <a:buClr>
                <a:schemeClr val="dk1"/>
              </a:buClr>
              <a:buSzPts val="1100"/>
              <a:buFont typeface="Arial"/>
              <a:buNone/>
            </a:pPr>
            <a:r>
              <a:rPr b="0" i="0" lang="en-US" sz="2900" u="none" cap="none" strike="noStrike">
                <a:solidFill>
                  <a:srgbClr val="000000"/>
                </a:solidFill>
                <a:latin typeface="Arial"/>
                <a:ea typeface="Arial"/>
                <a:cs typeface="Arial"/>
                <a:sym typeface="Arial"/>
              </a:rPr>
              <a:t>	</a:t>
            </a:r>
            <a:endParaRPr/>
          </a:p>
          <a:p>
            <a:pPr indent="0" lvl="0" marL="914400" marR="0" rtl="0" algn="l">
              <a:lnSpc>
                <a:spcPct val="90000"/>
              </a:lnSpc>
              <a:spcBef>
                <a:spcPts val="500"/>
              </a:spcBef>
              <a:spcAft>
                <a:spcPts val="0"/>
              </a:spcAft>
              <a:buClr>
                <a:schemeClr val="dk1"/>
              </a:buClr>
              <a:buSzPts val="1100"/>
              <a:buFont typeface="Arial"/>
              <a:buNone/>
            </a:pPr>
            <a:r>
              <a:rPr b="0" i="0" lang="en-US" sz="2900" u="none" cap="none" strike="noStrike">
                <a:solidFill>
                  <a:srgbClr val="000000"/>
                </a:solidFill>
                <a:latin typeface="Arial"/>
                <a:ea typeface="Arial"/>
                <a:cs typeface="Arial"/>
                <a:sym typeface="Arial"/>
              </a:rPr>
              <a:t>-- Items given in format: name, </a:t>
            </a:r>
            <a:endParaRPr/>
          </a:p>
          <a:p>
            <a:pPr indent="0" lvl="0" marL="914400" marR="0" rtl="0" algn="l">
              <a:lnSpc>
                <a:spcPct val="90000"/>
              </a:lnSpc>
              <a:spcBef>
                <a:spcPts val="500"/>
              </a:spcBef>
              <a:spcAft>
                <a:spcPts val="0"/>
              </a:spcAft>
              <a:buClr>
                <a:schemeClr val="dk1"/>
              </a:buClr>
              <a:buSzPts val="1100"/>
              <a:buFont typeface="Arial"/>
              <a:buNone/>
            </a:pPr>
            <a:r>
              <a:rPr b="0" i="0" lang="en-US" sz="2900" u="none" cap="none" strike="noStrike">
                <a:solidFill>
                  <a:srgbClr val="000000"/>
                </a:solidFill>
                <a:latin typeface="Arial"/>
                <a:ea typeface="Arial"/>
                <a:cs typeface="Arial"/>
                <a:sym typeface="Arial"/>
              </a:rPr>
              <a:t>    value, weight</a:t>
            </a:r>
            <a:endParaRPr b="0" i="0" sz="2900" u="none" cap="none" strike="noStrike">
              <a:solidFill>
                <a:srgbClr val="000000"/>
              </a:solidFill>
              <a:latin typeface="Arial"/>
              <a:ea typeface="Arial"/>
              <a:cs typeface="Arial"/>
              <a:sym typeface="Arial"/>
            </a:endParaRPr>
          </a:p>
          <a:p>
            <a:pPr indent="0" lvl="0" marL="914400" marR="0" rtl="0" algn="l">
              <a:lnSpc>
                <a:spcPct val="90000"/>
              </a:lnSpc>
              <a:spcBef>
                <a:spcPts val="5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1" marL="457200" marR="0" rtl="0" algn="l">
              <a:lnSpc>
                <a:spcPct val="90000"/>
              </a:lnSpc>
              <a:spcBef>
                <a:spcPts val="5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11" name="Google Shape;111;p26"/>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Problem Input</a:t>
            </a:r>
            <a:endParaRPr b="0" i="0" sz="1400" u="none" cap="none" strike="noStrike">
              <a:solidFill>
                <a:srgbClr val="000000"/>
              </a:solidFill>
              <a:latin typeface="Arial"/>
              <a:ea typeface="Arial"/>
              <a:cs typeface="Arial"/>
              <a:sym typeface="Arial"/>
            </a:endParaRPr>
          </a:p>
        </p:txBody>
      </p:sp>
      <p:cxnSp>
        <p:nvCxnSpPr>
          <p:cNvPr id="112" name="Google Shape;112;p26"/>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13" name="Google Shape;113;p26"/>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descr="Table&#10;&#10;Description automatically generated" id="114" name="Google Shape;114;p26"/>
          <p:cNvPicPr preferRelativeResize="0"/>
          <p:nvPr/>
        </p:nvPicPr>
        <p:blipFill rotWithShape="1">
          <a:blip r:embed="rId3">
            <a:alphaModFix/>
          </a:blip>
          <a:srcRect b="0" l="0" r="0" t="0"/>
          <a:stretch/>
        </p:blipFill>
        <p:spPr>
          <a:xfrm>
            <a:off x="628430" y="1852755"/>
            <a:ext cx="4383454" cy="30830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nvSpPr>
        <p:spPr>
          <a:xfrm>
            <a:off x="11145250" y="1442704"/>
            <a:ext cx="2448128" cy="2151053"/>
          </a:xfrm>
          <a:prstGeom prst="rect">
            <a:avLst/>
          </a:prstGeom>
          <a:noFill/>
          <a:ln>
            <a:noFill/>
          </a:ln>
        </p:spPr>
        <p:txBody>
          <a:bodyPr anchorCtr="0" anchor="t" bIns="45700" lIns="91425" spcFirstLastPara="1" rIns="91425" wrap="square" tIns="45700">
            <a:noAutofit/>
          </a:bodyPr>
          <a:lstStyle/>
          <a:p>
            <a:pPr indent="0" lvl="0" marL="914400" marR="0" rtl="0" algn="l">
              <a:lnSpc>
                <a:spcPct val="90000"/>
              </a:lnSpc>
              <a:spcBef>
                <a:spcPts val="5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1" marL="457200" marR="0" rtl="0" algn="l">
              <a:lnSpc>
                <a:spcPct val="90000"/>
              </a:lnSpc>
              <a:spcBef>
                <a:spcPts val="5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0" name="Google Shape;120;p27"/>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Problem Output</a:t>
            </a:r>
            <a:endParaRPr b="0" i="0" sz="1400" u="none" cap="none" strike="noStrike">
              <a:solidFill>
                <a:srgbClr val="000000"/>
              </a:solidFill>
              <a:latin typeface="Arial"/>
              <a:ea typeface="Arial"/>
              <a:cs typeface="Arial"/>
              <a:sym typeface="Arial"/>
            </a:endParaRPr>
          </a:p>
        </p:txBody>
      </p:sp>
      <p:cxnSp>
        <p:nvCxnSpPr>
          <p:cNvPr id="121" name="Google Shape;121;p27"/>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22" name="Google Shape;122;p27"/>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descr="Table&#10;&#10;Description automatically generated" id="123" name="Google Shape;123;p27"/>
          <p:cNvPicPr preferRelativeResize="0"/>
          <p:nvPr/>
        </p:nvPicPr>
        <p:blipFill rotWithShape="1">
          <a:blip r:embed="rId3">
            <a:alphaModFix/>
          </a:blip>
          <a:srcRect b="0" l="0" r="0" t="0"/>
          <a:stretch/>
        </p:blipFill>
        <p:spPr>
          <a:xfrm>
            <a:off x="170000" y="1055775"/>
            <a:ext cx="2137275" cy="1516250"/>
          </a:xfrm>
          <a:prstGeom prst="rect">
            <a:avLst/>
          </a:prstGeom>
          <a:noFill/>
          <a:ln>
            <a:noFill/>
          </a:ln>
        </p:spPr>
      </p:pic>
      <p:pic>
        <p:nvPicPr>
          <p:cNvPr id="124" name="Google Shape;124;p27"/>
          <p:cNvPicPr preferRelativeResize="0"/>
          <p:nvPr/>
        </p:nvPicPr>
        <p:blipFill>
          <a:blip r:embed="rId4">
            <a:alphaModFix/>
          </a:blip>
          <a:stretch>
            <a:fillRect/>
          </a:stretch>
        </p:blipFill>
        <p:spPr>
          <a:xfrm>
            <a:off x="2459675" y="990600"/>
            <a:ext cx="9024177" cy="55777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8"/>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Applications</a:t>
            </a:r>
            <a:endParaRPr b="0" i="0" sz="1400" u="none" cap="none" strike="noStrike">
              <a:solidFill>
                <a:srgbClr val="000000"/>
              </a:solidFill>
              <a:latin typeface="Arial"/>
              <a:ea typeface="Arial"/>
              <a:cs typeface="Arial"/>
              <a:sym typeface="Arial"/>
            </a:endParaRPr>
          </a:p>
        </p:txBody>
      </p:sp>
      <p:cxnSp>
        <p:nvCxnSpPr>
          <p:cNvPr id="130" name="Google Shape;130;p28"/>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31" name="Google Shape;131;p28"/>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32" name="Google Shape;132;p28"/>
          <p:cNvSpPr txBox="1"/>
          <p:nvPr/>
        </p:nvSpPr>
        <p:spPr>
          <a:xfrm>
            <a:off x="578069" y="1208690"/>
            <a:ext cx="11119800" cy="40944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SzPts val="2000"/>
              <a:buChar char="•"/>
            </a:pPr>
            <a:r>
              <a:rPr b="1" lang="en-US" sz="2000"/>
              <a:t>Mars Rover</a:t>
            </a:r>
            <a:endParaRPr b="1" sz="2000"/>
          </a:p>
          <a:p>
            <a:pPr indent="-355600" lvl="1" marL="914400" marR="0" rtl="0" algn="l">
              <a:lnSpc>
                <a:spcPct val="100000"/>
              </a:lnSpc>
              <a:spcBef>
                <a:spcPts val="0"/>
              </a:spcBef>
              <a:spcAft>
                <a:spcPts val="0"/>
              </a:spcAft>
              <a:buSzPts val="2000"/>
              <a:buChar char="○"/>
            </a:pPr>
            <a:r>
              <a:rPr lang="en-US" sz="2000"/>
              <a:t>Limited Capacity</a:t>
            </a:r>
            <a:endParaRPr sz="2000"/>
          </a:p>
          <a:p>
            <a:pPr indent="-355600" lvl="1" marL="914400" marR="0" rtl="0" algn="l">
              <a:lnSpc>
                <a:spcPct val="100000"/>
              </a:lnSpc>
              <a:spcBef>
                <a:spcPts val="0"/>
              </a:spcBef>
              <a:spcAft>
                <a:spcPts val="0"/>
              </a:spcAft>
              <a:buSzPts val="2000"/>
              <a:buChar char="○"/>
            </a:pPr>
            <a:r>
              <a:rPr lang="en-US" sz="2000"/>
              <a:t>Can only </a:t>
            </a:r>
            <a:r>
              <a:rPr lang="en-US" sz="2000"/>
              <a:t>take the highest value items while maintaining a certain weight</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SzPts val="2000"/>
              <a:buChar char="•"/>
            </a:pPr>
            <a:r>
              <a:rPr b="1" lang="en-US" sz="2000"/>
              <a:t>Diet Tracking</a:t>
            </a:r>
            <a:endParaRPr b="1" sz="2000"/>
          </a:p>
          <a:p>
            <a:pPr indent="-355600" lvl="1" marL="914400" marR="0" rtl="0" algn="l">
              <a:lnSpc>
                <a:spcPct val="100000"/>
              </a:lnSpc>
              <a:spcBef>
                <a:spcPts val="0"/>
              </a:spcBef>
              <a:spcAft>
                <a:spcPts val="0"/>
              </a:spcAft>
              <a:buSzPts val="2000"/>
              <a:buChar char="○"/>
            </a:pPr>
            <a:r>
              <a:rPr lang="en-US" sz="2000"/>
              <a:t>Calories consumed (weight)</a:t>
            </a:r>
            <a:endParaRPr sz="2000"/>
          </a:p>
          <a:p>
            <a:pPr indent="-355600" lvl="1" marL="914400" marR="0" rtl="0" algn="l">
              <a:lnSpc>
                <a:spcPct val="100000"/>
              </a:lnSpc>
              <a:spcBef>
                <a:spcPts val="0"/>
              </a:spcBef>
              <a:spcAft>
                <a:spcPts val="0"/>
              </a:spcAft>
              <a:buSzPts val="2000"/>
              <a:buChar char="○"/>
            </a:pPr>
            <a:r>
              <a:rPr lang="en-US" sz="2000"/>
              <a:t>How full it makes you (value)</a:t>
            </a:r>
            <a:endParaRPr sz="2000"/>
          </a:p>
          <a:p>
            <a:pPr indent="-355600" lvl="1" marL="914400" marR="0" rtl="0" algn="l">
              <a:lnSpc>
                <a:spcPct val="100000"/>
              </a:lnSpc>
              <a:spcBef>
                <a:spcPts val="0"/>
              </a:spcBef>
              <a:spcAft>
                <a:spcPts val="0"/>
              </a:spcAft>
              <a:buSzPts val="2000"/>
              <a:buChar char="○"/>
            </a:pPr>
            <a:r>
              <a:rPr lang="en-US" sz="2000"/>
              <a:t>Hunger level (capacity)</a:t>
            </a:r>
            <a:endParaRPr sz="2000"/>
          </a:p>
          <a:p>
            <a:pPr indent="-342900" lvl="0" marL="342900" marR="0" rtl="0" algn="l">
              <a:lnSpc>
                <a:spcPct val="100000"/>
              </a:lnSpc>
              <a:spcBef>
                <a:spcPts val="0"/>
              </a:spcBef>
              <a:spcAft>
                <a:spcPts val="0"/>
              </a:spcAft>
              <a:buSzPts val="2000"/>
              <a:buChar char="•"/>
            </a:pPr>
            <a:r>
              <a:rPr b="1" lang="en-US" sz="2000"/>
              <a:t>Cramming for a test (from a textbook)</a:t>
            </a:r>
            <a:endParaRPr b="1" sz="2000"/>
          </a:p>
          <a:p>
            <a:pPr indent="-355600" lvl="1" marL="914400" marR="0" rtl="0" algn="l">
              <a:lnSpc>
                <a:spcPct val="100000"/>
              </a:lnSpc>
              <a:spcBef>
                <a:spcPts val="0"/>
              </a:spcBef>
              <a:spcAft>
                <a:spcPts val="0"/>
              </a:spcAft>
              <a:buSzPts val="2000"/>
              <a:buChar char="○"/>
            </a:pPr>
            <a:r>
              <a:rPr lang="en-US" sz="2000"/>
              <a:t>Number of pages per section (weight)</a:t>
            </a:r>
            <a:endParaRPr sz="2000"/>
          </a:p>
          <a:p>
            <a:pPr indent="-355600" lvl="1" marL="914400" marR="0" rtl="0" algn="l">
              <a:lnSpc>
                <a:spcPct val="100000"/>
              </a:lnSpc>
              <a:spcBef>
                <a:spcPts val="0"/>
              </a:spcBef>
              <a:spcAft>
                <a:spcPts val="0"/>
              </a:spcAft>
              <a:buSzPts val="2000"/>
              <a:buChar char="○"/>
            </a:pPr>
            <a:r>
              <a:rPr lang="en-US" sz="2000"/>
              <a:t>Importance of those pages (value)</a:t>
            </a:r>
            <a:endParaRPr sz="2000"/>
          </a:p>
          <a:p>
            <a:pPr indent="-355600" lvl="1" marL="914400" marR="0" rtl="0" algn="l">
              <a:lnSpc>
                <a:spcPct val="100000"/>
              </a:lnSpc>
              <a:spcBef>
                <a:spcPts val="0"/>
              </a:spcBef>
              <a:spcAft>
                <a:spcPts val="0"/>
              </a:spcAft>
              <a:buSzPts val="2000"/>
              <a:buChar char="○"/>
            </a:pPr>
            <a:r>
              <a:rPr lang="en-US" sz="2000"/>
              <a:t>Knowledge gained (capacity)</a:t>
            </a:r>
            <a:endParaRPr sz="2000"/>
          </a:p>
          <a:p>
            <a:pPr indent="-355600" lvl="0" marL="457200" marR="0" rtl="0" algn="l">
              <a:lnSpc>
                <a:spcPct val="100000"/>
              </a:lnSpc>
              <a:spcBef>
                <a:spcPts val="0"/>
              </a:spcBef>
              <a:spcAft>
                <a:spcPts val="0"/>
              </a:spcAft>
              <a:buSzPts val="2000"/>
              <a:buChar char="•"/>
            </a:pPr>
            <a:r>
              <a:rPr b="1" lang="en-US" sz="2000"/>
              <a:t>Burglary</a:t>
            </a:r>
            <a:endParaRPr sz="2000"/>
          </a:p>
          <a:p>
            <a:pPr indent="-355600" lvl="1" marL="914400" marR="0" rtl="0" algn="l">
              <a:lnSpc>
                <a:spcPct val="100000"/>
              </a:lnSpc>
              <a:spcBef>
                <a:spcPts val="0"/>
              </a:spcBef>
              <a:spcAft>
                <a:spcPts val="0"/>
              </a:spcAft>
              <a:buSzPts val="2000"/>
              <a:buChar char="○"/>
            </a:pPr>
            <a:r>
              <a:rPr lang="en-US" sz="2000"/>
              <a:t>Self Explanatory</a:t>
            </a:r>
            <a:endParaRPr sz="2000"/>
          </a:p>
        </p:txBody>
      </p:sp>
      <p:pic>
        <p:nvPicPr>
          <p:cNvPr id="133" name="Google Shape;133;p28"/>
          <p:cNvPicPr preferRelativeResize="0"/>
          <p:nvPr/>
        </p:nvPicPr>
        <p:blipFill>
          <a:blip r:embed="rId3">
            <a:alphaModFix/>
          </a:blip>
          <a:stretch>
            <a:fillRect/>
          </a:stretch>
        </p:blipFill>
        <p:spPr>
          <a:xfrm>
            <a:off x="6568550" y="2570500"/>
            <a:ext cx="4671452" cy="37362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9"/>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Reduction (justify its inclusion in  NP-Complete)</a:t>
            </a:r>
            <a:endParaRPr b="0" i="0" sz="1400" u="none" cap="none" strike="noStrike">
              <a:solidFill>
                <a:srgbClr val="000000"/>
              </a:solidFill>
              <a:latin typeface="Arial"/>
              <a:ea typeface="Arial"/>
              <a:cs typeface="Arial"/>
              <a:sym typeface="Arial"/>
            </a:endParaRPr>
          </a:p>
        </p:txBody>
      </p:sp>
      <p:cxnSp>
        <p:nvCxnSpPr>
          <p:cNvPr id="139" name="Google Shape;139;p29"/>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40" name="Google Shape;140;p29"/>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41" name="Google Shape;141;p29"/>
          <p:cNvPicPr preferRelativeResize="0"/>
          <p:nvPr/>
        </p:nvPicPr>
        <p:blipFill>
          <a:blip r:embed="rId3">
            <a:alphaModFix/>
          </a:blip>
          <a:stretch>
            <a:fillRect/>
          </a:stretch>
        </p:blipFill>
        <p:spPr>
          <a:xfrm>
            <a:off x="4786313" y="3096187"/>
            <a:ext cx="2619375" cy="314325"/>
          </a:xfrm>
          <a:prstGeom prst="rect">
            <a:avLst/>
          </a:prstGeom>
          <a:noFill/>
          <a:ln>
            <a:noFill/>
          </a:ln>
        </p:spPr>
      </p:pic>
      <p:pic>
        <p:nvPicPr>
          <p:cNvPr id="142" name="Google Shape;142;p29"/>
          <p:cNvPicPr preferRelativeResize="0"/>
          <p:nvPr/>
        </p:nvPicPr>
        <p:blipFill>
          <a:blip r:embed="rId4">
            <a:alphaModFix/>
          </a:blip>
          <a:stretch>
            <a:fillRect/>
          </a:stretch>
        </p:blipFill>
        <p:spPr>
          <a:xfrm>
            <a:off x="4379075" y="6302599"/>
            <a:ext cx="3433852" cy="276225"/>
          </a:xfrm>
          <a:prstGeom prst="rect">
            <a:avLst/>
          </a:prstGeom>
          <a:noFill/>
          <a:ln>
            <a:noFill/>
          </a:ln>
        </p:spPr>
      </p:pic>
      <p:pic>
        <p:nvPicPr>
          <p:cNvPr id="143" name="Google Shape;143;p29"/>
          <p:cNvPicPr preferRelativeResize="0"/>
          <p:nvPr/>
        </p:nvPicPr>
        <p:blipFill>
          <a:blip r:embed="rId5">
            <a:alphaModFix/>
          </a:blip>
          <a:stretch>
            <a:fillRect/>
          </a:stretch>
        </p:blipFill>
        <p:spPr>
          <a:xfrm>
            <a:off x="2900478" y="1355889"/>
            <a:ext cx="6391046" cy="467638"/>
          </a:xfrm>
          <a:prstGeom prst="rect">
            <a:avLst/>
          </a:prstGeom>
          <a:noFill/>
          <a:ln>
            <a:noFill/>
          </a:ln>
        </p:spPr>
      </p:pic>
      <p:sp>
        <p:nvSpPr>
          <p:cNvPr id="144" name="Google Shape;144;p29"/>
          <p:cNvSpPr txBox="1"/>
          <p:nvPr/>
        </p:nvSpPr>
        <p:spPr>
          <a:xfrm>
            <a:off x="3200550" y="1977263"/>
            <a:ext cx="5790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a:t>
            </a:r>
            <a:r>
              <a:rPr lang="en-US"/>
              <a:t>o check if the total weight is less than or equal to the capacity and if the corresponding profit is maximized. It takes only linear time to add the weights and profits of all the goods to find the true/false result.</a:t>
            </a:r>
            <a:endParaRPr/>
          </a:p>
        </p:txBody>
      </p:sp>
      <p:pic>
        <p:nvPicPr>
          <p:cNvPr id="145" name="Google Shape;145;p29"/>
          <p:cNvPicPr preferRelativeResize="0"/>
          <p:nvPr/>
        </p:nvPicPr>
        <p:blipFill>
          <a:blip r:embed="rId6">
            <a:alphaModFix/>
          </a:blip>
          <a:stretch>
            <a:fillRect/>
          </a:stretch>
        </p:blipFill>
        <p:spPr>
          <a:xfrm>
            <a:off x="912200" y="4826937"/>
            <a:ext cx="4873306" cy="542925"/>
          </a:xfrm>
          <a:prstGeom prst="rect">
            <a:avLst/>
          </a:prstGeom>
          <a:noFill/>
          <a:ln>
            <a:noFill/>
          </a:ln>
        </p:spPr>
      </p:pic>
      <p:pic>
        <p:nvPicPr>
          <p:cNvPr id="146" name="Google Shape;146;p29"/>
          <p:cNvPicPr preferRelativeResize="0"/>
          <p:nvPr/>
        </p:nvPicPr>
        <p:blipFill>
          <a:blip r:embed="rId7">
            <a:alphaModFix/>
          </a:blip>
          <a:stretch>
            <a:fillRect/>
          </a:stretch>
        </p:blipFill>
        <p:spPr>
          <a:xfrm>
            <a:off x="912200" y="5467500"/>
            <a:ext cx="5047051" cy="542925"/>
          </a:xfrm>
          <a:prstGeom prst="rect">
            <a:avLst/>
          </a:prstGeom>
          <a:noFill/>
          <a:ln>
            <a:noFill/>
          </a:ln>
        </p:spPr>
      </p:pic>
      <p:pic>
        <p:nvPicPr>
          <p:cNvPr id="147" name="Google Shape;147;p29"/>
          <p:cNvPicPr preferRelativeResize="0"/>
          <p:nvPr/>
        </p:nvPicPr>
        <p:blipFill>
          <a:blip r:embed="rId8">
            <a:alphaModFix/>
          </a:blip>
          <a:stretch>
            <a:fillRect/>
          </a:stretch>
        </p:blipFill>
        <p:spPr>
          <a:xfrm>
            <a:off x="410175" y="4889522"/>
            <a:ext cx="295194" cy="942350"/>
          </a:xfrm>
          <a:prstGeom prst="rect">
            <a:avLst/>
          </a:prstGeom>
          <a:noFill/>
          <a:ln>
            <a:noFill/>
          </a:ln>
        </p:spPr>
      </p:pic>
      <p:pic>
        <p:nvPicPr>
          <p:cNvPr id="148" name="Google Shape;148;p29"/>
          <p:cNvPicPr preferRelativeResize="0"/>
          <p:nvPr/>
        </p:nvPicPr>
        <p:blipFill>
          <a:blip r:embed="rId9">
            <a:alphaModFix/>
          </a:blip>
          <a:stretch>
            <a:fillRect/>
          </a:stretch>
        </p:blipFill>
        <p:spPr>
          <a:xfrm>
            <a:off x="6166084" y="4963721"/>
            <a:ext cx="5466842" cy="1046700"/>
          </a:xfrm>
          <a:prstGeom prst="rect">
            <a:avLst/>
          </a:prstGeom>
          <a:noFill/>
          <a:ln>
            <a:noFill/>
          </a:ln>
        </p:spPr>
      </p:pic>
      <p:pic>
        <p:nvPicPr>
          <p:cNvPr id="149" name="Google Shape;149;p29"/>
          <p:cNvPicPr preferRelativeResize="0"/>
          <p:nvPr/>
        </p:nvPicPr>
        <p:blipFill>
          <a:blip r:embed="rId10">
            <a:alphaModFix/>
          </a:blip>
          <a:stretch>
            <a:fillRect/>
          </a:stretch>
        </p:blipFill>
        <p:spPr>
          <a:xfrm>
            <a:off x="809450" y="3896173"/>
            <a:ext cx="1699732" cy="225325"/>
          </a:xfrm>
          <a:prstGeom prst="rect">
            <a:avLst/>
          </a:prstGeom>
          <a:noFill/>
          <a:ln>
            <a:noFill/>
          </a:ln>
        </p:spPr>
      </p:pic>
      <p:pic>
        <p:nvPicPr>
          <p:cNvPr id="150" name="Google Shape;150;p29"/>
          <p:cNvPicPr preferRelativeResize="0"/>
          <p:nvPr/>
        </p:nvPicPr>
        <p:blipFill>
          <a:blip r:embed="rId11">
            <a:alphaModFix/>
          </a:blip>
          <a:stretch>
            <a:fillRect/>
          </a:stretch>
        </p:blipFill>
        <p:spPr>
          <a:xfrm>
            <a:off x="809438" y="4258800"/>
            <a:ext cx="4372415" cy="225325"/>
          </a:xfrm>
          <a:prstGeom prst="rect">
            <a:avLst/>
          </a:prstGeom>
          <a:noFill/>
          <a:ln>
            <a:noFill/>
          </a:ln>
        </p:spPr>
      </p:pic>
      <p:pic>
        <p:nvPicPr>
          <p:cNvPr id="151" name="Google Shape;151;p29"/>
          <p:cNvPicPr preferRelativeResize="0"/>
          <p:nvPr/>
        </p:nvPicPr>
        <p:blipFill>
          <a:blip r:embed="rId8">
            <a:alphaModFix/>
          </a:blip>
          <a:stretch>
            <a:fillRect/>
          </a:stretch>
        </p:blipFill>
        <p:spPr>
          <a:xfrm>
            <a:off x="410175" y="3698097"/>
            <a:ext cx="295194" cy="942350"/>
          </a:xfrm>
          <a:prstGeom prst="rect">
            <a:avLst/>
          </a:prstGeom>
          <a:noFill/>
          <a:ln>
            <a:noFill/>
          </a:ln>
        </p:spPr>
      </p:pic>
      <p:pic>
        <p:nvPicPr>
          <p:cNvPr id="152" name="Google Shape;152;p29"/>
          <p:cNvPicPr preferRelativeResize="0"/>
          <p:nvPr/>
        </p:nvPicPr>
        <p:blipFill>
          <a:blip r:embed="rId12">
            <a:alphaModFix/>
          </a:blip>
          <a:stretch>
            <a:fillRect/>
          </a:stretch>
        </p:blipFill>
        <p:spPr>
          <a:xfrm>
            <a:off x="8179300" y="3410512"/>
            <a:ext cx="2841869" cy="542925"/>
          </a:xfrm>
          <a:prstGeom prst="rect">
            <a:avLst/>
          </a:prstGeom>
          <a:noFill/>
          <a:ln>
            <a:noFill/>
          </a:ln>
        </p:spPr>
      </p:pic>
      <p:pic>
        <p:nvPicPr>
          <p:cNvPr id="153" name="Google Shape;153;p29"/>
          <p:cNvPicPr preferRelativeResize="0"/>
          <p:nvPr/>
        </p:nvPicPr>
        <p:blipFill>
          <a:blip r:embed="rId13">
            <a:alphaModFix/>
          </a:blip>
          <a:stretch>
            <a:fillRect/>
          </a:stretch>
        </p:blipFill>
        <p:spPr>
          <a:xfrm>
            <a:off x="8628912" y="4227569"/>
            <a:ext cx="1699725" cy="2853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Sketch of Exact Solution (pseudo-code)</a:t>
            </a:r>
            <a:endParaRPr b="0" i="0" sz="1400" u="none" cap="none" strike="noStrike">
              <a:solidFill>
                <a:srgbClr val="000000"/>
              </a:solidFill>
              <a:latin typeface="Arial"/>
              <a:ea typeface="Arial"/>
              <a:cs typeface="Arial"/>
              <a:sym typeface="Arial"/>
            </a:endParaRPr>
          </a:p>
        </p:txBody>
      </p:sp>
      <p:cxnSp>
        <p:nvCxnSpPr>
          <p:cNvPr id="159" name="Google Shape;159;p30"/>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60" name="Google Shape;160;p30"/>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61" name="Google Shape;161;p30"/>
          <p:cNvSpPr txBox="1"/>
          <p:nvPr/>
        </p:nvSpPr>
        <p:spPr>
          <a:xfrm>
            <a:off x="338675" y="1147700"/>
            <a:ext cx="11279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0"/>
          <p:cNvSpPr txBox="1"/>
          <p:nvPr/>
        </p:nvSpPr>
        <p:spPr>
          <a:xfrm>
            <a:off x="338675" y="1135194"/>
            <a:ext cx="6924622" cy="618630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ourier"/>
                <a:ea typeface="Courier"/>
                <a:cs typeface="Courier"/>
                <a:sym typeface="Courier"/>
              </a:rPr>
              <a:t>knapSack</a:t>
            </a:r>
            <a:r>
              <a:rPr b="0" i="0" lang="en-US" sz="1800" u="none" cap="none" strike="noStrike">
                <a:solidFill>
                  <a:srgbClr val="000000"/>
                </a:solidFill>
                <a:latin typeface="Courier"/>
                <a:ea typeface="Courier"/>
                <a:cs typeface="Courier"/>
                <a:sym typeface="Courier"/>
              </a:rPr>
              <a:t>(capacity, wts, vals, 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if</a:t>
            </a:r>
            <a:r>
              <a:rPr b="0" i="0" lang="en-US" sz="1800" u="none" cap="none" strike="noStrike">
                <a:solidFill>
                  <a:srgbClr val="000000"/>
                </a:solidFill>
                <a:latin typeface="Courier"/>
                <a:ea typeface="Courier"/>
                <a:cs typeface="Courier"/>
                <a:sym typeface="Courier"/>
              </a:rPr>
              <a:t> n = 0 or capacity = 0 </a:t>
            </a:r>
            <a:r>
              <a:rPr b="1" i="0" lang="en-US" sz="1800" u="none" cap="none" strike="noStrike">
                <a:solidFill>
                  <a:srgbClr val="000000"/>
                </a:solidFill>
                <a:latin typeface="Courier"/>
                <a:ea typeface="Courier"/>
                <a:cs typeface="Courier"/>
                <a:sym typeface="Courier"/>
              </a:rPr>
              <a:t>then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return</a:t>
            </a:r>
            <a:r>
              <a:rPr b="0" i="0" lang="en-US" sz="1800" u="none" cap="none" strike="noStrike">
                <a:solidFill>
                  <a:srgbClr val="000000"/>
                </a:solidFill>
                <a:latin typeface="Courier"/>
                <a:ea typeface="Courier"/>
                <a:cs typeface="Courier"/>
                <a:sym typeface="Courier"/>
              </a:rPr>
              <a:t> 0</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if</a:t>
            </a:r>
            <a:r>
              <a:rPr b="0" i="0" lang="en-US" sz="1800" u="none" cap="none" strike="noStrike">
                <a:solidFill>
                  <a:srgbClr val="000000"/>
                </a:solidFill>
                <a:latin typeface="Courier"/>
                <a:ea typeface="Courier"/>
                <a:cs typeface="Courier"/>
                <a:sym typeface="Courier"/>
              </a:rPr>
              <a:t> wts[n-1] &gt; capacity </a:t>
            </a:r>
            <a:r>
              <a:rPr b="1" i="0" lang="en-US" sz="1800" u="none" cap="none" strike="noStrike">
                <a:solidFill>
                  <a:srgbClr val="000000"/>
                </a:solidFill>
                <a:latin typeface="Courier"/>
                <a:ea typeface="Courier"/>
                <a:cs typeface="Courier"/>
                <a:sym typeface="Courier"/>
              </a:rPr>
              <a:t>then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return</a:t>
            </a: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knapSack</a:t>
            </a:r>
            <a:r>
              <a:rPr b="0" i="0" lang="en-US" sz="1800" u="none" cap="none" strike="noStrike">
                <a:solidFill>
                  <a:srgbClr val="000000"/>
                </a:solidFill>
                <a:latin typeface="Courier"/>
                <a:ea typeface="Courier"/>
                <a:cs typeface="Courier"/>
                <a:sym typeface="Courier"/>
              </a:rPr>
              <a:t>(capacity, wts, vals, n-1)</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else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return</a:t>
            </a: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max</a:t>
            </a:r>
            <a:r>
              <a:rPr b="0" i="0" lang="en-US" sz="1800" u="none" cap="none" strike="noStrike">
                <a:solidFill>
                  <a:srgbClr val="000000"/>
                </a:solidFill>
                <a:latin typeface="Courier"/>
                <a:ea typeface="Courier"/>
                <a:cs typeface="Courier"/>
                <a:sym typeface="Courier"/>
              </a:rPr>
              <a:t>(vals[n-1] + </a:t>
            </a:r>
            <a:r>
              <a:rPr b="1" i="0" lang="en-US" sz="1800" u="none" cap="none" strike="noStrike">
                <a:solidFill>
                  <a:srgbClr val="000000"/>
                </a:solidFill>
                <a:latin typeface="Courier"/>
                <a:ea typeface="Courier"/>
                <a:cs typeface="Courier"/>
                <a:sym typeface="Courier"/>
              </a:rPr>
              <a:t>knapSack</a:t>
            </a:r>
            <a:r>
              <a:rPr b="0" i="0" lang="en-US" sz="1800" u="none" cap="none" strike="noStrik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capacity-wts[n-1], wts,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vals, n-1), </a:t>
            </a:r>
            <a:r>
              <a:rPr b="1" i="0" lang="en-US" sz="1800" u="none" cap="none" strike="noStrike">
                <a:solidFill>
                  <a:srgbClr val="000000"/>
                </a:solidFill>
                <a:latin typeface="Courier"/>
                <a:ea typeface="Courier"/>
                <a:cs typeface="Courier"/>
                <a:sym typeface="Courier"/>
              </a:rPr>
              <a:t>knapSack</a:t>
            </a:r>
            <a:r>
              <a:rPr b="0" i="0" lang="en-US" sz="1800" u="none" cap="none" strike="noStrik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capacity, wts, vals, n-1))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end</a:t>
            </a:r>
            <a:r>
              <a:rPr b="0" i="0" lang="en-US" sz="1800" u="none" cap="none" strike="noStrik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a:ea typeface="Courier"/>
                <a:cs typeface="Courier"/>
                <a:sym typeface="Courier"/>
              </a:rPr>
              <a:t>end</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p:txBody>
      </p:sp>
      <p:sp>
        <p:nvSpPr>
          <p:cNvPr id="163" name="Google Shape;163;p30"/>
          <p:cNvSpPr txBox="1"/>
          <p:nvPr/>
        </p:nvSpPr>
        <p:spPr>
          <a:xfrm>
            <a:off x="7610167" y="1147701"/>
            <a:ext cx="4689987" cy="32624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No items to select or max capacity is 0</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Weight of nth item exceeds the capacity of the knapsack, cannot be included in optimal solution</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Return the maximum of two cases: nth item included, nth item not included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Test Cases</a:t>
            </a:r>
            <a:endParaRPr b="0" i="0" sz="1400" u="none" cap="none" strike="noStrike">
              <a:solidFill>
                <a:srgbClr val="000000"/>
              </a:solidFill>
              <a:latin typeface="Arial"/>
              <a:ea typeface="Arial"/>
              <a:cs typeface="Arial"/>
              <a:sym typeface="Arial"/>
            </a:endParaRPr>
          </a:p>
        </p:txBody>
      </p:sp>
      <p:cxnSp>
        <p:nvCxnSpPr>
          <p:cNvPr id="169" name="Google Shape;169;p31"/>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70" name="Google Shape;170;p31"/>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71" name="Google Shape;171;p31"/>
          <p:cNvSpPr txBox="1"/>
          <p:nvPr/>
        </p:nvSpPr>
        <p:spPr>
          <a:xfrm>
            <a:off x="447450" y="968650"/>
            <a:ext cx="10726500" cy="27690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9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Created Python script that used a stepped for loop to print integers from 10-100,000 in intervals of 100.</a:t>
            </a:r>
            <a:endParaRPr b="0" i="0" sz="2400" u="none" cap="none" strike="noStrike">
              <a:solidFill>
                <a:schemeClr val="dk1"/>
              </a:solidFill>
              <a:latin typeface="Calibri"/>
              <a:ea typeface="Calibri"/>
              <a:cs typeface="Calibri"/>
              <a:sym typeface="Calibri"/>
            </a:endParaRPr>
          </a:p>
          <a:p>
            <a:pPr indent="-381000" lvl="0" marL="45720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Generated a random integer from 1-100 to select that quantity of random ”items”.</a:t>
            </a:r>
            <a:endParaRPr sz="2400">
              <a:solidFill>
                <a:schemeClr val="dk1"/>
              </a:solidFill>
              <a:latin typeface="Calibri"/>
              <a:ea typeface="Calibri"/>
              <a:cs typeface="Calibri"/>
              <a:sym typeface="Calibri"/>
            </a:endParaRPr>
          </a:p>
          <a:p>
            <a:pPr indent="-381000" lvl="0" marL="45720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Two more random integers were generated in each iteration to decide the item’s weight and value. </a:t>
            </a:r>
            <a:endParaRPr sz="2400">
              <a:solidFill>
                <a:schemeClr val="dk1"/>
              </a:solidFill>
              <a:latin typeface="Calibri"/>
              <a:ea typeface="Calibri"/>
              <a:cs typeface="Calibri"/>
              <a:sym typeface="Calibri"/>
            </a:endParaRPr>
          </a:p>
          <a:p>
            <a:pPr indent="-381000" lvl="0" marL="45720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All test cases used the same randomly generated list of 63, 120, 180, and 240 items with each test increasing its maximum capacity.</a:t>
            </a:r>
            <a:endParaRPr sz="2400">
              <a:solidFill>
                <a:schemeClr val="dk1"/>
              </a:solidFill>
              <a:latin typeface="Calibri"/>
              <a:ea typeface="Calibri"/>
              <a:cs typeface="Calibri"/>
              <a:sym typeface="Calibri"/>
            </a:endParaRPr>
          </a:p>
          <a:p>
            <a:pPr indent="0" lvl="0" marL="457200" marR="0" rtl="0" algn="l">
              <a:lnSpc>
                <a:spcPct val="90000"/>
              </a:lnSpc>
              <a:spcBef>
                <a:spcPts val="100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nvSpPr>
        <p:spPr>
          <a:xfrm>
            <a:off x="447447" y="968660"/>
            <a:ext cx="10726605" cy="258619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2"/>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Runtime Analysis</a:t>
            </a:r>
            <a:endParaRPr b="0" i="0" sz="1400" u="none" cap="none" strike="noStrike">
              <a:solidFill>
                <a:srgbClr val="000000"/>
              </a:solidFill>
              <a:latin typeface="Arial"/>
              <a:ea typeface="Arial"/>
              <a:cs typeface="Arial"/>
              <a:sym typeface="Arial"/>
            </a:endParaRPr>
          </a:p>
        </p:txBody>
      </p:sp>
      <p:cxnSp>
        <p:nvCxnSpPr>
          <p:cNvPr id="178" name="Google Shape;178;p32"/>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79" name="Google Shape;179;p32"/>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80" name="Google Shape;180;p32"/>
          <p:cNvSpPr txBox="1"/>
          <p:nvPr/>
        </p:nvSpPr>
        <p:spPr>
          <a:xfrm>
            <a:off x="7553490" y="3177480"/>
            <a:ext cx="3620562" cy="255454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Around input size 100, the runtime began to grow exponentially.</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No real “worst case”. Performance decreases as maximum capacity increases</a:t>
            </a:r>
            <a:endParaRPr/>
          </a:p>
        </p:txBody>
      </p:sp>
      <p:pic>
        <p:nvPicPr>
          <p:cNvPr id="181" name="Google Shape;181;p32"/>
          <p:cNvPicPr preferRelativeResize="0"/>
          <p:nvPr/>
        </p:nvPicPr>
        <p:blipFill rotWithShape="1">
          <a:blip r:embed="rId3">
            <a:alphaModFix/>
          </a:blip>
          <a:srcRect b="0" l="0" r="0" t="0"/>
          <a:stretch/>
        </p:blipFill>
        <p:spPr>
          <a:xfrm>
            <a:off x="521697" y="968659"/>
            <a:ext cx="5734707" cy="5328826"/>
          </a:xfrm>
          <a:prstGeom prst="rect">
            <a:avLst/>
          </a:prstGeom>
          <a:noFill/>
          <a:ln>
            <a:noFill/>
          </a:ln>
        </p:spPr>
      </p:pic>
      <p:sp>
        <p:nvSpPr>
          <p:cNvPr id="182" name="Google Shape;182;p32"/>
          <p:cNvSpPr txBox="1"/>
          <p:nvPr/>
        </p:nvSpPr>
        <p:spPr>
          <a:xfrm>
            <a:off x="1250731" y="5735451"/>
            <a:ext cx="540231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Items: 63</a:t>
            </a:r>
            <a:endParaRPr/>
          </a:p>
        </p:txBody>
      </p:sp>
      <p:pic>
        <p:nvPicPr>
          <p:cNvPr id="183" name="Google Shape;183;p32"/>
          <p:cNvPicPr preferRelativeResize="0"/>
          <p:nvPr/>
        </p:nvPicPr>
        <p:blipFill rotWithShape="1">
          <a:blip r:embed="rId4">
            <a:alphaModFix/>
          </a:blip>
          <a:srcRect b="0" l="0" r="0" t="0"/>
          <a:stretch/>
        </p:blipFill>
        <p:spPr>
          <a:xfrm>
            <a:off x="7805810" y="1695450"/>
            <a:ext cx="2665828" cy="118851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