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9F60F-123F-4C90-A89C-C13C2109F0F1}" v="30" dt="2023-10-12T01:30:52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Millsap" userId="784d89bc317757c6" providerId="LiveId" clId="{EDC9F60F-123F-4C90-A89C-C13C2109F0F1}"/>
    <pc:docChg chg="undo custSel modSld sldOrd">
      <pc:chgData name="Justin Millsap" userId="784d89bc317757c6" providerId="LiveId" clId="{EDC9F60F-123F-4C90-A89C-C13C2109F0F1}" dt="2023-10-12T01:33:53.857" v="809" actId="255"/>
      <pc:docMkLst>
        <pc:docMk/>
      </pc:docMkLst>
      <pc:sldChg chg="modSp mod ord">
        <pc:chgData name="Justin Millsap" userId="784d89bc317757c6" providerId="LiveId" clId="{EDC9F60F-123F-4C90-A89C-C13C2109F0F1}" dt="2023-10-12T01:30:52.563" v="805" actId="20577"/>
        <pc:sldMkLst>
          <pc:docMk/>
          <pc:sldMk cId="999234676" sldId="258"/>
        </pc:sldMkLst>
        <pc:spChg chg="mod">
          <ac:chgData name="Justin Millsap" userId="784d89bc317757c6" providerId="LiveId" clId="{EDC9F60F-123F-4C90-A89C-C13C2109F0F1}" dt="2023-10-12T01:30:52.563" v="805" actId="20577"/>
          <ac:spMkLst>
            <pc:docMk/>
            <pc:sldMk cId="999234676" sldId="258"/>
            <ac:spMk id="5" creationId="{C3EDA9F6-1622-F356-4BA8-247F0D1728E2}"/>
          </ac:spMkLst>
        </pc:spChg>
      </pc:sldChg>
      <pc:sldChg chg="modSp mod ord">
        <pc:chgData name="Justin Millsap" userId="784d89bc317757c6" providerId="LiveId" clId="{EDC9F60F-123F-4C90-A89C-C13C2109F0F1}" dt="2023-10-12T01:33:53.857" v="809" actId="255"/>
        <pc:sldMkLst>
          <pc:docMk/>
          <pc:sldMk cId="466636814" sldId="259"/>
        </pc:sldMkLst>
        <pc:spChg chg="mod">
          <ac:chgData name="Justin Millsap" userId="784d89bc317757c6" providerId="LiveId" clId="{EDC9F60F-123F-4C90-A89C-C13C2109F0F1}" dt="2023-10-12T01:33:53.857" v="809" actId="255"/>
          <ac:spMkLst>
            <pc:docMk/>
            <pc:sldMk cId="466636814" sldId="259"/>
            <ac:spMk id="3" creationId="{BEEE775E-DA2D-1F52-1730-929461A9039E}"/>
          </ac:spMkLst>
        </pc:spChg>
      </pc:sldChg>
      <pc:sldChg chg="ord">
        <pc:chgData name="Justin Millsap" userId="784d89bc317757c6" providerId="LiveId" clId="{EDC9F60F-123F-4C90-A89C-C13C2109F0F1}" dt="2023-10-12T01:04:46.670" v="484"/>
        <pc:sldMkLst>
          <pc:docMk/>
          <pc:sldMk cId="2584159546" sldId="260"/>
        </pc:sldMkLst>
      </pc:sldChg>
      <pc:sldChg chg="modSp mod">
        <pc:chgData name="Justin Millsap" userId="784d89bc317757c6" providerId="LiveId" clId="{EDC9F60F-123F-4C90-A89C-C13C2109F0F1}" dt="2023-10-12T01:05:31.422" v="493" actId="255"/>
        <pc:sldMkLst>
          <pc:docMk/>
          <pc:sldMk cId="898361216" sldId="261"/>
        </pc:sldMkLst>
        <pc:spChg chg="mod">
          <ac:chgData name="Justin Millsap" userId="784d89bc317757c6" providerId="LiveId" clId="{EDC9F60F-123F-4C90-A89C-C13C2109F0F1}" dt="2023-10-12T01:05:31.422" v="493" actId="255"/>
          <ac:spMkLst>
            <pc:docMk/>
            <pc:sldMk cId="898361216" sldId="261"/>
            <ac:spMk id="3" creationId="{D229F106-D808-5EA3-2D1A-699CDC02F721}"/>
          </ac:spMkLst>
        </pc:spChg>
      </pc:sldChg>
      <pc:sldChg chg="delSp modSp mod">
        <pc:chgData name="Justin Millsap" userId="784d89bc317757c6" providerId="LiveId" clId="{EDC9F60F-123F-4C90-A89C-C13C2109F0F1}" dt="2023-10-12T01:31:49.478" v="808" actId="113"/>
        <pc:sldMkLst>
          <pc:docMk/>
          <pc:sldMk cId="760740851" sldId="262"/>
        </pc:sldMkLst>
        <pc:spChg chg="mod">
          <ac:chgData name="Justin Millsap" userId="784d89bc317757c6" providerId="LiveId" clId="{EDC9F60F-123F-4C90-A89C-C13C2109F0F1}" dt="2023-10-12T01:31:49.478" v="808" actId="113"/>
          <ac:spMkLst>
            <pc:docMk/>
            <pc:sldMk cId="760740851" sldId="262"/>
            <ac:spMk id="3" creationId="{017A9D0F-C134-307A-0DB7-0A07582BCE8D}"/>
          </ac:spMkLst>
        </pc:spChg>
        <pc:spChg chg="mod">
          <ac:chgData name="Justin Millsap" userId="784d89bc317757c6" providerId="LiveId" clId="{EDC9F60F-123F-4C90-A89C-C13C2109F0F1}" dt="2023-10-12T01:02:41.107" v="475" actId="255"/>
          <ac:spMkLst>
            <pc:docMk/>
            <pc:sldMk cId="760740851" sldId="262"/>
            <ac:spMk id="6" creationId="{93D808B8-6771-BF65-A752-C229A3DDF10F}"/>
          </ac:spMkLst>
        </pc:spChg>
        <pc:spChg chg="del">
          <ac:chgData name="Justin Millsap" userId="784d89bc317757c6" providerId="LiveId" clId="{EDC9F60F-123F-4C90-A89C-C13C2109F0F1}" dt="2023-10-12T00:52:48.976" v="30" actId="478"/>
          <ac:spMkLst>
            <pc:docMk/>
            <pc:sldMk cId="760740851" sldId="262"/>
            <ac:spMk id="24" creationId="{74805DED-9E49-EA61-304E-EB86E0040F9C}"/>
          </ac:spMkLst>
        </pc:spChg>
        <pc:spChg chg="del">
          <ac:chgData name="Justin Millsap" userId="784d89bc317757c6" providerId="LiveId" clId="{EDC9F60F-123F-4C90-A89C-C13C2109F0F1}" dt="2023-10-12T00:52:46.434" v="29" actId="478"/>
          <ac:spMkLst>
            <pc:docMk/>
            <pc:sldMk cId="760740851" sldId="262"/>
            <ac:spMk id="25" creationId="{821C3C79-ACDF-ABD8-9F7F-AA160A05A7EA}"/>
          </ac:spMkLst>
        </pc:spChg>
        <pc:picChg chg="del">
          <ac:chgData name="Justin Millsap" userId="784d89bc317757c6" providerId="LiveId" clId="{EDC9F60F-123F-4C90-A89C-C13C2109F0F1}" dt="2023-10-12T00:52:42.715" v="28" actId="478"/>
          <ac:picMkLst>
            <pc:docMk/>
            <pc:sldMk cId="760740851" sldId="262"/>
            <ac:picMk id="7" creationId="{C7E83E33-28B6-B4AF-649C-1597B65F1530}"/>
          </ac:picMkLst>
        </pc:picChg>
        <pc:picChg chg="mod">
          <ac:chgData name="Justin Millsap" userId="784d89bc317757c6" providerId="LiveId" clId="{EDC9F60F-123F-4C90-A89C-C13C2109F0F1}" dt="2023-10-12T01:03:47.320" v="478" actId="1076"/>
          <ac:picMkLst>
            <pc:docMk/>
            <pc:sldMk cId="760740851" sldId="262"/>
            <ac:picMk id="18" creationId="{FAF1E722-1ACC-E71F-CE0E-3560A8FEBC02}"/>
          </ac:picMkLst>
        </pc:picChg>
        <pc:picChg chg="del">
          <ac:chgData name="Justin Millsap" userId="784d89bc317757c6" providerId="LiveId" clId="{EDC9F60F-123F-4C90-A89C-C13C2109F0F1}" dt="2023-10-12T00:52:48.976" v="30" actId="478"/>
          <ac:picMkLst>
            <pc:docMk/>
            <pc:sldMk cId="760740851" sldId="262"/>
            <ac:picMk id="19" creationId="{2E1D18AD-3807-D20D-B51A-4707751B58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4719-0B62-43E0-83F4-4CCEFB95BC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3FBE-4C45-4364-8055-8C100CA7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0390-FD8F-4191-88AF-0401DC64903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FE72-B034-4EB7-86E2-664228C20A0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0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0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58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4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0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618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49F0-E6CB-4455-A8C9-BE8207E24E2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166-2D45-4B03-A847-90EDA86B8F27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74E9-8EC3-4D73-8E7F-3E5E2792220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49F-3EE2-4802-B6DD-148E441F9EA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57B7-AB54-4878-B790-3584DEABB8A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69A-C4DD-4F2C-BCFE-7FE5DCCEE50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0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2D5-3D1F-4D33-8687-769FAB32FB8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8565-E76E-418E-8EF5-57F549D7E67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28F-9B28-476A-8D87-4D773D7A4840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4A32-70E5-4C7D-B95B-D8418F02804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21A9D0-3078-4493-B373-FDA16305F0D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logo of a college of engineering&#10;&#10;Description automatically generated">
            <a:extLst>
              <a:ext uri="{FF2B5EF4-FFF2-40B4-BE49-F238E27FC236}">
                <a16:creationId xmlns:a16="http://schemas.microsoft.com/office/drawing/2014/main" id="{1A7A5A15-42D0-6004-CB81-C0C93522A0B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100189"/>
            <a:ext cx="1243577" cy="1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Sikorsky_Aircraf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Sikorsky S-64 </a:t>
            </a:r>
            <a:r>
              <a:rPr lang="en-US" sz="3400" dirty="0" err="1"/>
              <a:t>Skycrane</a:t>
            </a:r>
            <a:r>
              <a:rPr lang="en-US" sz="3400"/>
              <a:t> – Lifting the Impossible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Justin Millsap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ARO – 3011 – 02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October 12th, 2023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" name="Picture 9" descr="A helicopter flying over the water">
            <a:extLst>
              <a:ext uri="{FF2B5EF4-FFF2-40B4-BE49-F238E27FC236}">
                <a16:creationId xmlns:a16="http://schemas.microsoft.com/office/drawing/2014/main" id="{00EE3485-C8DB-6D8D-BBD7-F51F1BED8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2" r="-1" b="1337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F3F3-87EE-8925-B22E-3673C8D5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75" y="1824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Need for the Sikorsky S-64 Skycrane</a:t>
            </a:r>
            <a:endParaRPr lang="en-US" sz="3400" b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sz="34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9D0F-C134-307A-0DB7-0A07582B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1104771"/>
            <a:ext cx="4881463" cy="33366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406908">
              <a:spcBef>
                <a:spcPts val="0"/>
              </a:spcBef>
              <a:spcAft>
                <a:spcPts val="534"/>
              </a:spcAft>
              <a:buNone/>
            </a:pPr>
            <a:r>
              <a:rPr lang="en-US" sz="1700" b="1" kern="1200" cap="small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Previous Model : Sikorsky S-60 (Fig 2.1)</a:t>
            </a:r>
          </a:p>
          <a:p>
            <a:pPr marL="0" indent="0" defTabSz="406908">
              <a:spcBef>
                <a:spcPts val="0"/>
              </a:spcBef>
              <a:spcAft>
                <a:spcPts val="534"/>
              </a:spcAft>
              <a:buNone/>
            </a:pPr>
            <a:endParaRPr lang="en-US" sz="1700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Comparison between S-64 vs. S-60</a:t>
            </a:r>
          </a:p>
          <a:p>
            <a:pPr marL="662850" lvl="1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Maximum Take off Weight</a:t>
            </a:r>
            <a:endParaRPr lang="en-US" sz="1700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S-64</a:t>
            </a: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38,000 pounds</a:t>
            </a: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S-60: 31,200 Pounds</a:t>
            </a:r>
          </a:p>
          <a:p>
            <a:pPr marL="662850" lvl="1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Empty Weight</a:t>
            </a: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S-64: 17,240 pounds</a:t>
            </a: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S-60: 19,613 Pounds</a:t>
            </a:r>
            <a:endParaRPr lang="en-US" sz="1700" b="1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662850" lvl="1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Number of Blades</a:t>
            </a: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S-64: 6 Blades</a:t>
            </a: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r>
              <a:rPr lang="en-US" sz="1700" b="1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S-60</a:t>
            </a:r>
            <a:r>
              <a:rPr lang="en-US" sz="17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5 Blades</a:t>
            </a:r>
            <a:endParaRPr lang="en-US" sz="1700" b="1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968850" lvl="2" indent="-285750" defTabSz="406908">
              <a:spcBef>
                <a:spcPts val="0"/>
              </a:spcBef>
              <a:spcAft>
                <a:spcPts val="534"/>
              </a:spcAft>
            </a:pPr>
            <a:endParaRPr lang="en-US" sz="1700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77100" lvl="1" indent="0" defTabSz="406908">
              <a:spcBef>
                <a:spcPts val="0"/>
              </a:spcBef>
              <a:spcAft>
                <a:spcPts val="534"/>
              </a:spcAft>
              <a:buNone/>
            </a:pPr>
            <a:endParaRPr lang="en-US" sz="1700" b="1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indent="0" defTabSz="406908">
              <a:spcBef>
                <a:spcPts val="0"/>
              </a:spcBef>
              <a:spcAft>
                <a:spcPts val="534"/>
              </a:spcAft>
              <a:buNone/>
            </a:pPr>
            <a:endParaRPr lang="en-US" sz="1700" b="1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800B1-7E0A-0999-181B-14700C50697D}"/>
              </a:ext>
            </a:extLst>
          </p:cNvPr>
          <p:cNvSpPr txBox="1"/>
          <p:nvPr/>
        </p:nvSpPr>
        <p:spPr>
          <a:xfrm>
            <a:off x="5295900" y="442461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C58F13-F8D0-44C3-A6B2-619847A52804}"/>
              </a:ext>
            </a:extLst>
          </p:cNvPr>
          <p:cNvSpPr txBox="1"/>
          <p:nvPr/>
        </p:nvSpPr>
        <p:spPr>
          <a:xfrm>
            <a:off x="6371665" y="574690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8" name="Picture 17" descr="Sikorsky S-60 Skycrane">
            <a:extLst>
              <a:ext uri="{FF2B5EF4-FFF2-40B4-BE49-F238E27FC236}">
                <a16:creationId xmlns:a16="http://schemas.microsoft.com/office/drawing/2014/main" id="{FAF1E722-1ACC-E71F-CE0E-3560A8FE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8" y="3473376"/>
            <a:ext cx="3854305" cy="23191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302584-2B40-DA37-D8B3-0EC4275D756E}"/>
              </a:ext>
            </a:extLst>
          </p:cNvPr>
          <p:cNvSpPr txBox="1"/>
          <p:nvPr/>
        </p:nvSpPr>
        <p:spPr>
          <a:xfrm>
            <a:off x="1482215" y="5792490"/>
            <a:ext cx="26155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2.1 - Sikorsky S-60</a:t>
            </a:r>
            <a:endParaRPr lang="en-US" sz="1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D808B8-6771-BF65-A752-C229A3DDF10F}"/>
              </a:ext>
            </a:extLst>
          </p:cNvPr>
          <p:cNvSpPr txBox="1">
            <a:spLocks/>
          </p:cNvSpPr>
          <p:nvPr/>
        </p:nvSpPr>
        <p:spPr>
          <a:xfrm>
            <a:off x="672010" y="1141396"/>
            <a:ext cx="4254383" cy="3336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13816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kern="1200" dirty="0">
                <a:latin typeface="+mn-lt"/>
                <a:ea typeface="+mn-ea"/>
                <a:cs typeface="+mn-cs"/>
              </a:rPr>
              <a:t>What did the S-64 need to satisfy?</a:t>
            </a:r>
            <a:endParaRPr lang="en-US" sz="1700" b="1" kern="1200" dirty="0">
              <a:latin typeface="+mn-lt"/>
            </a:endParaRPr>
          </a:p>
          <a:p>
            <a:pPr marL="254000" indent="-254000" defTabSz="813816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 kern="1200" dirty="0">
                <a:latin typeface="+mn-lt"/>
                <a:ea typeface="+mn-ea"/>
                <a:cs typeface="+mn-cs"/>
              </a:rPr>
              <a:t>Heavy cargo transport</a:t>
            </a:r>
            <a:endParaRPr lang="en-US" sz="1700" kern="1200" dirty="0">
              <a:latin typeface="+mn-lt"/>
            </a:endParaRPr>
          </a:p>
          <a:p>
            <a:pPr marL="254000" indent="-254000" defTabSz="813816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 kern="1200" dirty="0">
                <a:latin typeface="+mn-lt"/>
                <a:ea typeface="+mn-ea"/>
                <a:cs typeface="+mn-cs"/>
              </a:rPr>
              <a:t>Quick-safe-efficient turn-around time</a:t>
            </a:r>
            <a:endParaRPr lang="en-US" sz="1700" kern="1200" dirty="0">
              <a:latin typeface="+mn-lt"/>
            </a:endParaRPr>
          </a:p>
          <a:p>
            <a:pPr marL="254000" indent="-254000" defTabSz="813816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 kern="1200" dirty="0">
                <a:latin typeface="+mn-lt"/>
                <a:ea typeface="+mn-ea"/>
                <a:cs typeface="+mn-cs"/>
              </a:rPr>
              <a:t>Lifting capabilities in rigid spaces</a:t>
            </a:r>
            <a:endParaRPr lang="en-US" sz="1700" kern="1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6074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F9A-43BA-8FAB-E258-D94A5F2F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609600"/>
            <a:ext cx="413938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Sikorsky S-64 </a:t>
            </a:r>
            <a:r>
              <a:rPr lang="en-US" sz="2800" b="1" dirty="0" err="1"/>
              <a:t>Skycrane</a:t>
            </a:r>
            <a:r>
              <a:rPr lang="en-US" sz="2800" b="1" dirty="0"/>
              <a:t>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DA9F6-1622-F356-4BA8-247F0D1728E2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Cabin - "Stick Fuselage"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Pratt &amp; Whitney JFTD – 12 Turbine engines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72 – ft Diameter Rotor (6 blades)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Tail skid 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Tricycle landing gear 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Fly-by-wire controls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Rear Facing Cockpit</a:t>
            </a: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71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9" name="Content Placeholder 3" descr="A drawing of a helicopter&#10;&#10;Description automatically generated">
            <a:extLst>
              <a:ext uri="{FF2B5EF4-FFF2-40B4-BE49-F238E27FC236}">
                <a16:creationId xmlns:a16="http://schemas.microsoft.com/office/drawing/2014/main" id="{36327551-FF16-44D4-619D-38D5FB47C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9"/>
          <a:stretch/>
        </p:blipFill>
        <p:spPr>
          <a:xfrm>
            <a:off x="4630994" y="1323678"/>
            <a:ext cx="6916633" cy="389060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992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B2D-9AEF-A13A-9978-C0F10F1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9" y="208546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"Low-speed" Aerodynamics/propulsion design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775E-DA2D-1F52-1730-929461A9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Aerodynamic attributes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Large rotor blades – Produces more lift + allows heavier payloads.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Tail Rotor – Counteracts the torque produces by main rotor blades for stability.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Arial"/>
                <a:cs typeface="Arial"/>
              </a:rPr>
              <a:t>Transmission tiled 3 degrees </a:t>
            </a:r>
          </a:p>
          <a:p>
            <a:pPr marL="450000" lvl="1" indent="0">
              <a:lnSpc>
                <a:spcPct val="90000"/>
              </a:lnSpc>
              <a:buNone/>
            </a:pPr>
            <a:endParaRPr lang="en-US" sz="1500" b="1" dirty="0"/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1500" b="1" dirty="0"/>
              <a:t>Propulsion attributes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Two Pratt and Whitney engines to produce necessary lift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Variable Pitch rotors to control stability during different level loads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 marL="3690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Picture 3" descr="A helicopter engine on a helicopter&#10;&#10;Description automatically generated">
            <a:extLst>
              <a:ext uri="{FF2B5EF4-FFF2-40B4-BE49-F238E27FC236}">
                <a16:creationId xmlns:a16="http://schemas.microsoft.com/office/drawing/2014/main" id="{9FCB6BB2-C8D3-C12F-832C-3E3D94904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83" r="27299" b="2"/>
          <a:stretch/>
        </p:blipFill>
        <p:spPr>
          <a:xfrm>
            <a:off x="7552042" y="3078922"/>
            <a:ext cx="3416888" cy="324012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helicopter with a black background&#10;&#10;Description automatically generated">
            <a:extLst>
              <a:ext uri="{FF2B5EF4-FFF2-40B4-BE49-F238E27FC236}">
                <a16:creationId xmlns:a16="http://schemas.microsoft.com/office/drawing/2014/main" id="{8DE6F04E-A350-C867-D75F-1F7890612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3" r="10613" b="4"/>
          <a:stretch/>
        </p:blipFill>
        <p:spPr>
          <a:xfrm>
            <a:off x="7612200" y="719889"/>
            <a:ext cx="3416888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6663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63B7-C989-3D2D-0018-AEE36C57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200097"/>
          </a:xfrm>
        </p:spPr>
        <p:txBody>
          <a:bodyPr>
            <a:normAutofit/>
          </a:bodyPr>
          <a:lstStyle/>
          <a:p>
            <a:r>
              <a:rPr lang="en-US"/>
              <a:t>Design and Manufacturing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604543-815E-4A29-B3F3-AC4439D3A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0B21162A-8384-2236-B8AE-38D90314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81" r="2" b="2"/>
          <a:stretch/>
        </p:blipFill>
        <p:spPr>
          <a:xfrm>
            <a:off x="1110316" y="1629102"/>
            <a:ext cx="3397653" cy="1238514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B428BD-1513-C803-1E1C-6CB6555E3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16" y="3910669"/>
            <a:ext cx="3397653" cy="1494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EFC8-5591-D806-847C-70CCD41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938867"/>
            <a:ext cx="5978072" cy="3998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Company</a:t>
            </a:r>
            <a:r>
              <a:rPr lang="en-US"/>
              <a:t>: Sikorsky Aircraft Corporation</a:t>
            </a:r>
          </a:p>
          <a:p>
            <a:r>
              <a:rPr lang="en-US" b="1"/>
              <a:t>Initial Development to first prototype flight</a:t>
            </a:r>
            <a:r>
              <a:rPr lang="en-US"/>
              <a:t>: April 1961 (Program "Go-Ahead")   -&gt;  May 1962 (First flight)</a:t>
            </a:r>
          </a:p>
          <a:p>
            <a:r>
              <a:rPr lang="en-US" b="1"/>
              <a:t>Number Produced</a:t>
            </a:r>
            <a:r>
              <a:rPr lang="en-US"/>
              <a:t>: 99</a:t>
            </a:r>
          </a:p>
          <a:p>
            <a:r>
              <a:rPr lang="en-US" b="1"/>
              <a:t>Unit Cost:</a:t>
            </a:r>
            <a:r>
              <a:rPr lang="en-US"/>
              <a:t> ~ $30 million</a:t>
            </a:r>
          </a:p>
          <a:p>
            <a:r>
              <a:rPr lang="en-US" b="1"/>
              <a:t>Operational life cycle:</a:t>
            </a:r>
            <a:r>
              <a:rPr lang="en-US"/>
              <a:t> 1962 - Present</a:t>
            </a:r>
          </a:p>
        </p:txBody>
      </p:sp>
    </p:spTree>
    <p:extLst>
      <p:ext uri="{BB962C8B-B14F-4D97-AF65-F5344CB8AC3E}">
        <p14:creationId xmlns:p14="http://schemas.microsoft.com/office/powerpoint/2010/main" val="25841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B08-8971-1D5E-ECEB-0BA069E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10199094" cy="1325236"/>
          </a:xfrm>
        </p:spPr>
        <p:txBody>
          <a:bodyPr anchor="t">
            <a:normAutofit/>
          </a:bodyPr>
          <a:lstStyle/>
          <a:p>
            <a:r>
              <a:rPr lang="en-US"/>
              <a:t>Impact of the S-64 </a:t>
            </a:r>
            <a:r>
              <a:rPr lang="en-US" err="1"/>
              <a:t>Skycrane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F106-D808-5EA3-2D1A-699CDC02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140" y="1210025"/>
            <a:ext cx="4382975" cy="37470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500" b="1" dirty="0">
                <a:latin typeface="Neue Haas Grotesk Text Pro"/>
                <a:cs typeface="Arial"/>
              </a:rPr>
              <a:t>Military Application:</a:t>
            </a:r>
            <a:endParaRPr lang="en-US" sz="1500" dirty="0">
              <a:latin typeface="Neue Haas Grotesk Text Pro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n-US" sz="1500" dirty="0">
                <a:latin typeface="Neue Haas Grotesk Text Pro"/>
                <a:cs typeface="Arial"/>
              </a:rPr>
              <a:t>During the 1950's &amp; 1960's the S-64 was used to frequently transport troops, fuel, ammunition, &amp; equipment to bases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Neue Haas Grotesk Text Pro"/>
                <a:cs typeface="Arial"/>
              </a:rPr>
              <a:t>Alpine National Park Fire ( Jan 5th – 14th 1998):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latin typeface="Neue Haas Grotesk Text Pro"/>
                <a:cs typeface="Arial"/>
              </a:rPr>
              <a:t>94 loads ~ 810,000 Liters used for fire suppression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/>
                <a:cs typeface="Arial"/>
              </a:rPr>
              <a:t>Impact on Future Designs</a:t>
            </a:r>
          </a:p>
          <a:p>
            <a:pPr lvl="1" indent="-285750">
              <a:lnSpc>
                <a:spcPct val="11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Successful external load operations influenced future use of S-64</a:t>
            </a:r>
            <a:endParaRPr lang="en-US" sz="1500" dirty="0">
              <a:latin typeface="Neue Haas Grotesk Text Pro"/>
              <a:cs typeface="Arial"/>
            </a:endParaRPr>
          </a:p>
          <a:p>
            <a:pPr lvl="1" indent="-285750">
              <a:lnSpc>
                <a:spcPct val="11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Knowledge gained from S-64 helped the development of the Sikorsky S-92 &amp; CH-53K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References: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https://sikorskyarchives.com/home/sikorsky-product-history/helicopter-innovation-era/sikorsky-s-64/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lvl="1" indent="-285750">
              <a:lnSpc>
                <a:spcPct val="110000"/>
              </a:lnSpc>
              <a:buFont typeface="Arial"/>
              <a:buChar char="•"/>
            </a:pPr>
            <a:endParaRPr lang="en-US" sz="1500" dirty="0"/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latin typeface="Neue Haas Grotesk Text Pro"/>
              <a:cs typeface="Arial"/>
            </a:endParaRPr>
          </a:p>
          <a:p>
            <a:pPr>
              <a:lnSpc>
                <a:spcPct val="110000"/>
              </a:lnSpc>
            </a:pPr>
            <a:endParaRPr lang="en-US" sz="1500" dirty="0">
              <a:latin typeface="Neue Haas Grotesk Text Pro"/>
              <a:cs typeface="Arial"/>
            </a:endParaRPr>
          </a:p>
          <a:p>
            <a:pPr>
              <a:lnSpc>
                <a:spcPct val="110000"/>
              </a:lnSpc>
            </a:pPr>
            <a:endParaRPr lang="en-US" sz="1500" dirty="0">
              <a:latin typeface="Neue Haas Grotesk Text Pro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latin typeface="Neue Haas Grotesk Text Pro"/>
              <a:cs typeface="Arial"/>
            </a:endParaRP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" name="Picture 4" descr="A helicopter dropping water into a forest fire&#10;&#10;Description automatically generated">
            <a:extLst>
              <a:ext uri="{FF2B5EF4-FFF2-40B4-BE49-F238E27FC236}">
                <a16:creationId xmlns:a16="http://schemas.microsoft.com/office/drawing/2014/main" id="{A9E39B5D-B12C-2E02-AEDD-8EA4E225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1" y="1574823"/>
            <a:ext cx="4765430" cy="2584892"/>
          </a:xfrm>
          <a:prstGeom prst="rect">
            <a:avLst/>
          </a:prstGeom>
        </p:spPr>
      </p:pic>
      <p:pic>
        <p:nvPicPr>
          <p:cNvPr id="6" name="Picture 5" descr="A helicopter landing on a plane&#10;&#10;Description automatically generated">
            <a:extLst>
              <a:ext uri="{FF2B5EF4-FFF2-40B4-BE49-F238E27FC236}">
                <a16:creationId xmlns:a16="http://schemas.microsoft.com/office/drawing/2014/main" id="{526980EB-456E-90F2-061E-B1CBC4778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15" y="4323130"/>
            <a:ext cx="2743200" cy="2138971"/>
          </a:xfrm>
          <a:prstGeom prst="rect">
            <a:avLst/>
          </a:prstGeom>
        </p:spPr>
      </p:pic>
      <p:pic>
        <p:nvPicPr>
          <p:cNvPr id="7" name="Picture 6" descr="A helicopter flying over a house&#10;&#10;Description automatically generated">
            <a:extLst>
              <a:ext uri="{FF2B5EF4-FFF2-40B4-BE49-F238E27FC236}">
                <a16:creationId xmlns:a16="http://schemas.microsoft.com/office/drawing/2014/main" id="{BC5DFBB2-F54A-7F5D-8C6E-BD2303F1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31" y="4367477"/>
            <a:ext cx="2743200" cy="18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467</TotalTime>
  <Words>335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Arial,Sans-Serif</vt:lpstr>
      <vt:lpstr>Calibri</vt:lpstr>
      <vt:lpstr>Calisto MT</vt:lpstr>
      <vt:lpstr>Neue Haas Grotesk Text Pro</vt:lpstr>
      <vt:lpstr>Wingdings 2</vt:lpstr>
      <vt:lpstr>Slate</vt:lpstr>
      <vt:lpstr>Sikorsky S-64 Skycrane – Lifting the Impossible</vt:lpstr>
      <vt:lpstr>Need for the Sikorsky S-64 Skycrane </vt:lpstr>
      <vt:lpstr>Sikorsky S-64 Skycrane Configuration</vt:lpstr>
      <vt:lpstr>"Low-speed" Aerodynamics/propulsion design attributes</vt:lpstr>
      <vt:lpstr>Design and Manufacturing</vt:lpstr>
      <vt:lpstr>Impact of the S-64 Skycrane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Millsap</dc:creator>
  <cp:lastModifiedBy>Justin Millsap</cp:lastModifiedBy>
  <cp:revision>468</cp:revision>
  <dcterms:created xsi:type="dcterms:W3CDTF">2023-09-26T11:35:39Z</dcterms:created>
  <dcterms:modified xsi:type="dcterms:W3CDTF">2023-10-12T01:34:02Z</dcterms:modified>
</cp:coreProperties>
</file>