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6" autoAdjust="0"/>
    <p:restoredTop sz="86441" autoAdjust="0"/>
  </p:normalViewPr>
  <p:slideViewPr>
    <p:cSldViewPr snapToGrid="0">
      <p:cViewPr varScale="1">
        <p:scale>
          <a:sx n="62" d="100"/>
          <a:sy n="62" d="100"/>
        </p:scale>
        <p:origin x="102" y="81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283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EF3CCF-E11A-4A5F-9DD9-201012AA95CF}" type="doc">
      <dgm:prSet loTypeId="urn:microsoft.com/office/officeart/2005/8/layout/cycle8" loCatId="cycle" qsTypeId="urn:microsoft.com/office/officeart/2005/8/quickstyle/simple1" qsCatId="simple" csTypeId="urn:microsoft.com/office/officeart/2005/8/colors/accent1_2" csCatId="accent1" phldr="1"/>
      <dgm:spPr/>
    </dgm:pt>
    <dgm:pt modelId="{1A99082C-C801-477D-AD49-A8F426C7EEA7}">
      <dgm:prSet phldrT="[Text]"/>
      <dgm:spPr/>
      <dgm:t>
        <a:bodyPr/>
        <a:lstStyle/>
        <a:p>
          <a:r>
            <a:rPr lang="en-US" dirty="0"/>
            <a:t>Sprint planning</a:t>
          </a:r>
        </a:p>
      </dgm:t>
    </dgm:pt>
    <dgm:pt modelId="{378D0008-3E68-492E-AF0F-33C9049DA7E3}" type="parTrans" cxnId="{86D13353-3A00-462B-908D-B993113AC962}">
      <dgm:prSet/>
      <dgm:spPr/>
      <dgm:t>
        <a:bodyPr/>
        <a:lstStyle/>
        <a:p>
          <a:endParaRPr lang="en-US"/>
        </a:p>
      </dgm:t>
    </dgm:pt>
    <dgm:pt modelId="{4E67F1DA-7987-4DDD-9B47-D9EB695E69CE}" type="sibTrans" cxnId="{86D13353-3A00-462B-908D-B993113AC962}">
      <dgm:prSet/>
      <dgm:spPr/>
      <dgm:t>
        <a:bodyPr/>
        <a:lstStyle/>
        <a:p>
          <a:endParaRPr lang="en-US"/>
        </a:p>
      </dgm:t>
    </dgm:pt>
    <dgm:pt modelId="{A6BD829D-DCE4-4672-B441-D2703F36CEAB}">
      <dgm:prSet phldrT="[Text]"/>
      <dgm:spPr/>
      <dgm:t>
        <a:bodyPr/>
        <a:lstStyle/>
        <a:p>
          <a:r>
            <a:rPr lang="en-US" dirty="0"/>
            <a:t>Sprint review</a:t>
          </a:r>
        </a:p>
      </dgm:t>
    </dgm:pt>
    <dgm:pt modelId="{AC8D48B4-F3F8-4116-8762-DAAFDF318DD6}" type="parTrans" cxnId="{61DE2779-8E9F-4670-818C-B59D7F463959}">
      <dgm:prSet/>
      <dgm:spPr/>
      <dgm:t>
        <a:bodyPr/>
        <a:lstStyle/>
        <a:p>
          <a:endParaRPr lang="en-US"/>
        </a:p>
      </dgm:t>
    </dgm:pt>
    <dgm:pt modelId="{54F4B17E-4D66-404F-BD7D-65C09CFA9295}" type="sibTrans" cxnId="{61DE2779-8E9F-4670-818C-B59D7F463959}">
      <dgm:prSet/>
      <dgm:spPr/>
      <dgm:t>
        <a:bodyPr/>
        <a:lstStyle/>
        <a:p>
          <a:endParaRPr lang="en-US"/>
        </a:p>
      </dgm:t>
    </dgm:pt>
    <dgm:pt modelId="{1DBC07F2-23B3-43F8-A38D-B1708507DEFF}">
      <dgm:prSet phldrT="[Text]"/>
      <dgm:spPr/>
      <dgm:t>
        <a:bodyPr/>
        <a:lstStyle/>
        <a:p>
          <a:r>
            <a:rPr lang="en-US" dirty="0"/>
            <a:t>Sprint retrospective</a:t>
          </a:r>
        </a:p>
      </dgm:t>
    </dgm:pt>
    <dgm:pt modelId="{3F200493-50B1-4319-A0DF-3351ABFF5DED}" type="parTrans" cxnId="{C068577B-E701-4FC2-8EE2-B7415936B981}">
      <dgm:prSet/>
      <dgm:spPr/>
      <dgm:t>
        <a:bodyPr/>
        <a:lstStyle/>
        <a:p>
          <a:endParaRPr lang="en-US"/>
        </a:p>
      </dgm:t>
    </dgm:pt>
    <dgm:pt modelId="{257E9593-87DE-4E36-8ADC-4821AF14966C}" type="sibTrans" cxnId="{C068577B-E701-4FC2-8EE2-B7415936B981}">
      <dgm:prSet/>
      <dgm:spPr/>
      <dgm:t>
        <a:bodyPr/>
        <a:lstStyle/>
        <a:p>
          <a:endParaRPr lang="en-US"/>
        </a:p>
      </dgm:t>
    </dgm:pt>
    <dgm:pt modelId="{9F00F793-3AE7-45F3-946A-1E00C0887A0D}">
      <dgm:prSet phldrT="[Text]"/>
      <dgm:spPr/>
      <dgm:t>
        <a:bodyPr/>
        <a:lstStyle/>
        <a:p>
          <a:r>
            <a:rPr lang="en-US" dirty="0"/>
            <a:t>Sprint execution</a:t>
          </a:r>
        </a:p>
      </dgm:t>
    </dgm:pt>
    <dgm:pt modelId="{4F6D3754-5E37-4ADA-97B1-2A0BA1A72EBF}" type="parTrans" cxnId="{21D1F685-9FEC-44AD-B977-1EA7934C1DF5}">
      <dgm:prSet/>
      <dgm:spPr/>
      <dgm:t>
        <a:bodyPr/>
        <a:lstStyle/>
        <a:p>
          <a:endParaRPr lang="en-US"/>
        </a:p>
      </dgm:t>
    </dgm:pt>
    <dgm:pt modelId="{87D898B6-3A2D-4426-8FB3-34BD6946B83C}" type="sibTrans" cxnId="{21D1F685-9FEC-44AD-B977-1EA7934C1DF5}">
      <dgm:prSet/>
      <dgm:spPr/>
      <dgm:t>
        <a:bodyPr/>
        <a:lstStyle/>
        <a:p>
          <a:endParaRPr lang="en-US"/>
        </a:p>
      </dgm:t>
    </dgm:pt>
    <dgm:pt modelId="{1DC8C96A-7E3B-45C9-9330-A2206A8858FB}" type="pres">
      <dgm:prSet presAssocID="{C3EF3CCF-E11A-4A5F-9DD9-201012AA95CF}" presName="compositeShape" presStyleCnt="0">
        <dgm:presLayoutVars>
          <dgm:chMax val="7"/>
          <dgm:dir/>
          <dgm:resizeHandles val="exact"/>
        </dgm:presLayoutVars>
      </dgm:prSet>
      <dgm:spPr/>
    </dgm:pt>
    <dgm:pt modelId="{71D1D087-1799-4B57-A130-73A9EE4A635E}" type="pres">
      <dgm:prSet presAssocID="{C3EF3CCF-E11A-4A5F-9DD9-201012AA95CF}" presName="wedge1" presStyleLbl="node1" presStyleIdx="0" presStyleCnt="4"/>
      <dgm:spPr/>
    </dgm:pt>
    <dgm:pt modelId="{82B58505-A12A-422D-8132-F476CAF48CC3}" type="pres">
      <dgm:prSet presAssocID="{C3EF3CCF-E11A-4A5F-9DD9-201012AA95CF}" presName="dummy1a" presStyleCnt="0"/>
      <dgm:spPr/>
    </dgm:pt>
    <dgm:pt modelId="{10E59A5E-66F9-4D5D-B35F-0FB3EB674F2B}" type="pres">
      <dgm:prSet presAssocID="{C3EF3CCF-E11A-4A5F-9DD9-201012AA95CF}" presName="dummy1b" presStyleCnt="0"/>
      <dgm:spPr/>
    </dgm:pt>
    <dgm:pt modelId="{71D4A604-06BA-4B65-890A-FA9901F7106C}" type="pres">
      <dgm:prSet presAssocID="{C3EF3CCF-E11A-4A5F-9DD9-201012AA95CF}" presName="wedge1Tx" presStyleLbl="node1" presStyleIdx="0" presStyleCnt="4">
        <dgm:presLayoutVars>
          <dgm:chMax val="0"/>
          <dgm:chPref val="0"/>
          <dgm:bulletEnabled val="1"/>
        </dgm:presLayoutVars>
      </dgm:prSet>
      <dgm:spPr/>
    </dgm:pt>
    <dgm:pt modelId="{4A844846-B585-4718-B62C-089BD533C891}" type="pres">
      <dgm:prSet presAssocID="{C3EF3CCF-E11A-4A5F-9DD9-201012AA95CF}" presName="wedge2" presStyleLbl="node1" presStyleIdx="1" presStyleCnt="4"/>
      <dgm:spPr/>
    </dgm:pt>
    <dgm:pt modelId="{37C1A79F-F342-4981-8EC0-38EA8A1C1845}" type="pres">
      <dgm:prSet presAssocID="{C3EF3CCF-E11A-4A5F-9DD9-201012AA95CF}" presName="dummy2a" presStyleCnt="0"/>
      <dgm:spPr/>
    </dgm:pt>
    <dgm:pt modelId="{59ED1664-04C8-4130-BFF1-1629BDE97884}" type="pres">
      <dgm:prSet presAssocID="{C3EF3CCF-E11A-4A5F-9DD9-201012AA95CF}" presName="dummy2b" presStyleCnt="0"/>
      <dgm:spPr/>
    </dgm:pt>
    <dgm:pt modelId="{AE42D388-9DE2-4F45-8905-7D4AA8DA2B22}" type="pres">
      <dgm:prSet presAssocID="{C3EF3CCF-E11A-4A5F-9DD9-201012AA95CF}" presName="wedge2Tx" presStyleLbl="node1" presStyleIdx="1" presStyleCnt="4">
        <dgm:presLayoutVars>
          <dgm:chMax val="0"/>
          <dgm:chPref val="0"/>
          <dgm:bulletEnabled val="1"/>
        </dgm:presLayoutVars>
      </dgm:prSet>
      <dgm:spPr/>
    </dgm:pt>
    <dgm:pt modelId="{D065AD68-ED17-492A-96DD-A998F8FE6BFE}" type="pres">
      <dgm:prSet presAssocID="{C3EF3CCF-E11A-4A5F-9DD9-201012AA95CF}" presName="wedge3" presStyleLbl="node1" presStyleIdx="2" presStyleCnt="4"/>
      <dgm:spPr/>
    </dgm:pt>
    <dgm:pt modelId="{98B0CFEE-34DF-42BE-ACEC-98BBAC7D98B8}" type="pres">
      <dgm:prSet presAssocID="{C3EF3CCF-E11A-4A5F-9DD9-201012AA95CF}" presName="dummy3a" presStyleCnt="0"/>
      <dgm:spPr/>
    </dgm:pt>
    <dgm:pt modelId="{21CB0195-ED23-4C1D-9B49-57B1AF63789C}" type="pres">
      <dgm:prSet presAssocID="{C3EF3CCF-E11A-4A5F-9DD9-201012AA95CF}" presName="dummy3b" presStyleCnt="0"/>
      <dgm:spPr/>
    </dgm:pt>
    <dgm:pt modelId="{78053F91-727A-4F5F-A005-2D9B931CCA38}" type="pres">
      <dgm:prSet presAssocID="{C3EF3CCF-E11A-4A5F-9DD9-201012AA95CF}" presName="wedge3Tx" presStyleLbl="node1" presStyleIdx="2" presStyleCnt="4">
        <dgm:presLayoutVars>
          <dgm:chMax val="0"/>
          <dgm:chPref val="0"/>
          <dgm:bulletEnabled val="1"/>
        </dgm:presLayoutVars>
      </dgm:prSet>
      <dgm:spPr/>
    </dgm:pt>
    <dgm:pt modelId="{A094BEE9-BE3B-4644-AFE7-9AC691FE881F}" type="pres">
      <dgm:prSet presAssocID="{C3EF3CCF-E11A-4A5F-9DD9-201012AA95CF}" presName="wedge4" presStyleLbl="node1" presStyleIdx="3" presStyleCnt="4"/>
      <dgm:spPr/>
    </dgm:pt>
    <dgm:pt modelId="{6C01CA2C-8FA3-4641-A684-2EEC62662CC6}" type="pres">
      <dgm:prSet presAssocID="{C3EF3CCF-E11A-4A5F-9DD9-201012AA95CF}" presName="dummy4a" presStyleCnt="0"/>
      <dgm:spPr/>
    </dgm:pt>
    <dgm:pt modelId="{FAF1E4E3-DD1F-48BB-B98C-088CEE2B3238}" type="pres">
      <dgm:prSet presAssocID="{C3EF3CCF-E11A-4A5F-9DD9-201012AA95CF}" presName="dummy4b" presStyleCnt="0"/>
      <dgm:spPr/>
    </dgm:pt>
    <dgm:pt modelId="{D36D224E-C122-426D-BC0A-0E3A02A84905}" type="pres">
      <dgm:prSet presAssocID="{C3EF3CCF-E11A-4A5F-9DD9-201012AA95CF}" presName="wedge4Tx" presStyleLbl="node1" presStyleIdx="3" presStyleCnt="4">
        <dgm:presLayoutVars>
          <dgm:chMax val="0"/>
          <dgm:chPref val="0"/>
          <dgm:bulletEnabled val="1"/>
        </dgm:presLayoutVars>
      </dgm:prSet>
      <dgm:spPr/>
    </dgm:pt>
    <dgm:pt modelId="{8B7A0132-4843-44AD-8982-42BD9152756D}" type="pres">
      <dgm:prSet presAssocID="{4E67F1DA-7987-4DDD-9B47-D9EB695E69CE}" presName="arrowWedge1" presStyleLbl="fgSibTrans2D1" presStyleIdx="0" presStyleCnt="4"/>
      <dgm:spPr/>
    </dgm:pt>
    <dgm:pt modelId="{BAB49055-607E-4DE1-BFBE-7F109BBC7661}" type="pres">
      <dgm:prSet presAssocID="{87D898B6-3A2D-4426-8FB3-34BD6946B83C}" presName="arrowWedge2" presStyleLbl="fgSibTrans2D1" presStyleIdx="1" presStyleCnt="4"/>
      <dgm:spPr/>
    </dgm:pt>
    <dgm:pt modelId="{60715E1D-FAE5-46E0-9E48-5152B27E84EE}" type="pres">
      <dgm:prSet presAssocID="{54F4B17E-4D66-404F-BD7D-65C09CFA9295}" presName="arrowWedge3" presStyleLbl="fgSibTrans2D1" presStyleIdx="2" presStyleCnt="4"/>
      <dgm:spPr/>
    </dgm:pt>
    <dgm:pt modelId="{F08BE5B6-5E50-453E-9701-81ADD822BE6B}" type="pres">
      <dgm:prSet presAssocID="{257E9593-87DE-4E36-8ADC-4821AF14966C}" presName="arrowWedge4" presStyleLbl="fgSibTrans2D1" presStyleIdx="3" presStyleCnt="4"/>
      <dgm:spPr/>
    </dgm:pt>
  </dgm:ptLst>
  <dgm:cxnLst>
    <dgm:cxn modelId="{B298EF0E-8A5C-4ACC-B5C1-6A4FA540C185}" type="presOf" srcId="{1DBC07F2-23B3-43F8-A38D-B1708507DEFF}" destId="{D36D224E-C122-426D-BC0A-0E3A02A84905}" srcOrd="1" destOrd="0" presId="urn:microsoft.com/office/officeart/2005/8/layout/cycle8"/>
    <dgm:cxn modelId="{A871BE38-BDB9-4CCC-95AF-831F04D01A21}" type="presOf" srcId="{1A99082C-C801-477D-AD49-A8F426C7EEA7}" destId="{71D1D087-1799-4B57-A130-73A9EE4A635E}" srcOrd="0" destOrd="0" presId="urn:microsoft.com/office/officeart/2005/8/layout/cycle8"/>
    <dgm:cxn modelId="{8F85BA44-C033-4D78-948C-1ED7FE345FC1}" type="presOf" srcId="{9F00F793-3AE7-45F3-946A-1E00C0887A0D}" destId="{4A844846-B585-4718-B62C-089BD533C891}" srcOrd="0" destOrd="0" presId="urn:microsoft.com/office/officeart/2005/8/layout/cycle8"/>
    <dgm:cxn modelId="{C0510869-9673-49CE-A867-9A619795F35E}" type="presOf" srcId="{1DBC07F2-23B3-43F8-A38D-B1708507DEFF}" destId="{A094BEE9-BE3B-4644-AFE7-9AC691FE881F}" srcOrd="0" destOrd="0" presId="urn:microsoft.com/office/officeart/2005/8/layout/cycle8"/>
    <dgm:cxn modelId="{60CE246B-B5BA-4E74-B6A3-93CB9D0BDFCE}" type="presOf" srcId="{1A99082C-C801-477D-AD49-A8F426C7EEA7}" destId="{71D4A604-06BA-4B65-890A-FA9901F7106C}" srcOrd="1" destOrd="0" presId="urn:microsoft.com/office/officeart/2005/8/layout/cycle8"/>
    <dgm:cxn modelId="{86D13353-3A00-462B-908D-B993113AC962}" srcId="{C3EF3CCF-E11A-4A5F-9DD9-201012AA95CF}" destId="{1A99082C-C801-477D-AD49-A8F426C7EEA7}" srcOrd="0" destOrd="0" parTransId="{378D0008-3E68-492E-AF0F-33C9049DA7E3}" sibTransId="{4E67F1DA-7987-4DDD-9B47-D9EB695E69CE}"/>
    <dgm:cxn modelId="{61DE2779-8E9F-4670-818C-B59D7F463959}" srcId="{C3EF3CCF-E11A-4A5F-9DD9-201012AA95CF}" destId="{A6BD829D-DCE4-4672-B441-D2703F36CEAB}" srcOrd="2" destOrd="0" parTransId="{AC8D48B4-F3F8-4116-8762-DAAFDF318DD6}" sibTransId="{54F4B17E-4D66-404F-BD7D-65C09CFA9295}"/>
    <dgm:cxn modelId="{233EA279-9DD7-4E28-ABD4-28B29595A0C9}" type="presOf" srcId="{9F00F793-3AE7-45F3-946A-1E00C0887A0D}" destId="{AE42D388-9DE2-4F45-8905-7D4AA8DA2B22}" srcOrd="1" destOrd="0" presId="urn:microsoft.com/office/officeart/2005/8/layout/cycle8"/>
    <dgm:cxn modelId="{C068577B-E701-4FC2-8EE2-B7415936B981}" srcId="{C3EF3CCF-E11A-4A5F-9DD9-201012AA95CF}" destId="{1DBC07F2-23B3-43F8-A38D-B1708507DEFF}" srcOrd="3" destOrd="0" parTransId="{3F200493-50B1-4319-A0DF-3351ABFF5DED}" sibTransId="{257E9593-87DE-4E36-8ADC-4821AF14966C}"/>
    <dgm:cxn modelId="{E113367E-32C5-4A28-8398-34679F153314}" type="presOf" srcId="{A6BD829D-DCE4-4672-B441-D2703F36CEAB}" destId="{78053F91-727A-4F5F-A005-2D9B931CCA38}" srcOrd="1" destOrd="0" presId="urn:microsoft.com/office/officeart/2005/8/layout/cycle8"/>
    <dgm:cxn modelId="{0D47FE84-A91A-4863-8407-4E8ACE3B5FEC}" type="presOf" srcId="{A6BD829D-DCE4-4672-B441-D2703F36CEAB}" destId="{D065AD68-ED17-492A-96DD-A998F8FE6BFE}" srcOrd="0" destOrd="0" presId="urn:microsoft.com/office/officeart/2005/8/layout/cycle8"/>
    <dgm:cxn modelId="{21D1F685-9FEC-44AD-B977-1EA7934C1DF5}" srcId="{C3EF3CCF-E11A-4A5F-9DD9-201012AA95CF}" destId="{9F00F793-3AE7-45F3-946A-1E00C0887A0D}" srcOrd="1" destOrd="0" parTransId="{4F6D3754-5E37-4ADA-97B1-2A0BA1A72EBF}" sibTransId="{87D898B6-3A2D-4426-8FB3-34BD6946B83C}"/>
    <dgm:cxn modelId="{3E0D76F9-4F10-4C30-8C4B-22C3B55CE3F4}" type="presOf" srcId="{C3EF3CCF-E11A-4A5F-9DD9-201012AA95CF}" destId="{1DC8C96A-7E3B-45C9-9330-A2206A8858FB}" srcOrd="0" destOrd="0" presId="urn:microsoft.com/office/officeart/2005/8/layout/cycle8"/>
    <dgm:cxn modelId="{229BE9E7-35F9-46A3-9D78-F964F22CE81D}" type="presParOf" srcId="{1DC8C96A-7E3B-45C9-9330-A2206A8858FB}" destId="{71D1D087-1799-4B57-A130-73A9EE4A635E}" srcOrd="0" destOrd="0" presId="urn:microsoft.com/office/officeart/2005/8/layout/cycle8"/>
    <dgm:cxn modelId="{931677EA-93A9-4F39-9156-AEC630833837}" type="presParOf" srcId="{1DC8C96A-7E3B-45C9-9330-A2206A8858FB}" destId="{82B58505-A12A-422D-8132-F476CAF48CC3}" srcOrd="1" destOrd="0" presId="urn:microsoft.com/office/officeart/2005/8/layout/cycle8"/>
    <dgm:cxn modelId="{2A5A1965-3CE9-4FDF-83A5-CC0C757CB74C}" type="presParOf" srcId="{1DC8C96A-7E3B-45C9-9330-A2206A8858FB}" destId="{10E59A5E-66F9-4D5D-B35F-0FB3EB674F2B}" srcOrd="2" destOrd="0" presId="urn:microsoft.com/office/officeart/2005/8/layout/cycle8"/>
    <dgm:cxn modelId="{C03D54CA-D425-4108-987E-1BE8AF3AE4FC}" type="presParOf" srcId="{1DC8C96A-7E3B-45C9-9330-A2206A8858FB}" destId="{71D4A604-06BA-4B65-890A-FA9901F7106C}" srcOrd="3" destOrd="0" presId="urn:microsoft.com/office/officeart/2005/8/layout/cycle8"/>
    <dgm:cxn modelId="{CE50184C-D4EF-4420-AC09-D23C00134448}" type="presParOf" srcId="{1DC8C96A-7E3B-45C9-9330-A2206A8858FB}" destId="{4A844846-B585-4718-B62C-089BD533C891}" srcOrd="4" destOrd="0" presId="urn:microsoft.com/office/officeart/2005/8/layout/cycle8"/>
    <dgm:cxn modelId="{4569B0EB-CA24-4B27-B803-E8CC20369520}" type="presParOf" srcId="{1DC8C96A-7E3B-45C9-9330-A2206A8858FB}" destId="{37C1A79F-F342-4981-8EC0-38EA8A1C1845}" srcOrd="5" destOrd="0" presId="urn:microsoft.com/office/officeart/2005/8/layout/cycle8"/>
    <dgm:cxn modelId="{77E02C2B-214D-4421-99A2-EB650E606706}" type="presParOf" srcId="{1DC8C96A-7E3B-45C9-9330-A2206A8858FB}" destId="{59ED1664-04C8-4130-BFF1-1629BDE97884}" srcOrd="6" destOrd="0" presId="urn:microsoft.com/office/officeart/2005/8/layout/cycle8"/>
    <dgm:cxn modelId="{0398F90C-2580-4681-892C-26A93B7F3CB5}" type="presParOf" srcId="{1DC8C96A-7E3B-45C9-9330-A2206A8858FB}" destId="{AE42D388-9DE2-4F45-8905-7D4AA8DA2B22}" srcOrd="7" destOrd="0" presId="urn:microsoft.com/office/officeart/2005/8/layout/cycle8"/>
    <dgm:cxn modelId="{41B5CF69-A4F8-412D-AE20-090266C8762E}" type="presParOf" srcId="{1DC8C96A-7E3B-45C9-9330-A2206A8858FB}" destId="{D065AD68-ED17-492A-96DD-A998F8FE6BFE}" srcOrd="8" destOrd="0" presId="urn:microsoft.com/office/officeart/2005/8/layout/cycle8"/>
    <dgm:cxn modelId="{11D11D74-5581-4F35-A490-51D00AC7FCD2}" type="presParOf" srcId="{1DC8C96A-7E3B-45C9-9330-A2206A8858FB}" destId="{98B0CFEE-34DF-42BE-ACEC-98BBAC7D98B8}" srcOrd="9" destOrd="0" presId="urn:microsoft.com/office/officeart/2005/8/layout/cycle8"/>
    <dgm:cxn modelId="{375C48E7-16E1-45FC-BA00-E3D31525B2D3}" type="presParOf" srcId="{1DC8C96A-7E3B-45C9-9330-A2206A8858FB}" destId="{21CB0195-ED23-4C1D-9B49-57B1AF63789C}" srcOrd="10" destOrd="0" presId="urn:microsoft.com/office/officeart/2005/8/layout/cycle8"/>
    <dgm:cxn modelId="{59E43C88-7491-4A39-B4EE-37DA06C93304}" type="presParOf" srcId="{1DC8C96A-7E3B-45C9-9330-A2206A8858FB}" destId="{78053F91-727A-4F5F-A005-2D9B931CCA38}" srcOrd="11" destOrd="0" presId="urn:microsoft.com/office/officeart/2005/8/layout/cycle8"/>
    <dgm:cxn modelId="{6710AF30-AD07-49CB-BCF1-8A9EFCB6086B}" type="presParOf" srcId="{1DC8C96A-7E3B-45C9-9330-A2206A8858FB}" destId="{A094BEE9-BE3B-4644-AFE7-9AC691FE881F}" srcOrd="12" destOrd="0" presId="urn:microsoft.com/office/officeart/2005/8/layout/cycle8"/>
    <dgm:cxn modelId="{B11B9082-E56D-4CB0-A73C-1B3C7D4A053A}" type="presParOf" srcId="{1DC8C96A-7E3B-45C9-9330-A2206A8858FB}" destId="{6C01CA2C-8FA3-4641-A684-2EEC62662CC6}" srcOrd="13" destOrd="0" presId="urn:microsoft.com/office/officeart/2005/8/layout/cycle8"/>
    <dgm:cxn modelId="{73884CAF-8E99-44EC-9DE9-00AA1FE02BF4}" type="presParOf" srcId="{1DC8C96A-7E3B-45C9-9330-A2206A8858FB}" destId="{FAF1E4E3-DD1F-48BB-B98C-088CEE2B3238}" srcOrd="14" destOrd="0" presId="urn:microsoft.com/office/officeart/2005/8/layout/cycle8"/>
    <dgm:cxn modelId="{C96F7CD5-1537-461E-9CFD-7F1DB8921869}" type="presParOf" srcId="{1DC8C96A-7E3B-45C9-9330-A2206A8858FB}" destId="{D36D224E-C122-426D-BC0A-0E3A02A84905}" srcOrd="15" destOrd="0" presId="urn:microsoft.com/office/officeart/2005/8/layout/cycle8"/>
    <dgm:cxn modelId="{C59E8147-131F-44D7-BE50-D069328D8DCA}" type="presParOf" srcId="{1DC8C96A-7E3B-45C9-9330-A2206A8858FB}" destId="{8B7A0132-4843-44AD-8982-42BD9152756D}" srcOrd="16" destOrd="0" presId="urn:microsoft.com/office/officeart/2005/8/layout/cycle8"/>
    <dgm:cxn modelId="{C94F7A47-2830-4F3C-BFBB-B93C3CFFA165}" type="presParOf" srcId="{1DC8C96A-7E3B-45C9-9330-A2206A8858FB}" destId="{BAB49055-607E-4DE1-BFBE-7F109BBC7661}" srcOrd="17" destOrd="0" presId="urn:microsoft.com/office/officeart/2005/8/layout/cycle8"/>
    <dgm:cxn modelId="{33EA73F7-4011-46CC-8840-B0D31AD75FBA}" type="presParOf" srcId="{1DC8C96A-7E3B-45C9-9330-A2206A8858FB}" destId="{60715E1D-FAE5-46E0-9E48-5152B27E84EE}" srcOrd="18" destOrd="0" presId="urn:microsoft.com/office/officeart/2005/8/layout/cycle8"/>
    <dgm:cxn modelId="{70221DF2-8CEE-4390-AECC-1B985F61CD50}" type="presParOf" srcId="{1DC8C96A-7E3B-45C9-9330-A2206A8858FB}" destId="{F08BE5B6-5E50-453E-9701-81ADD822BE6B}"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1C3B17-6C23-4657-8F4B-817D89C29A6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4337CBC-5CE7-40F9-ADDC-76421F1DF217}">
      <dgm:prSet phldrT="[Text]"/>
      <dgm:spPr/>
      <dgm:t>
        <a:bodyPr/>
        <a:lstStyle/>
        <a:p>
          <a:r>
            <a:rPr lang="en-US" dirty="0"/>
            <a:t>User story created</a:t>
          </a:r>
        </a:p>
      </dgm:t>
    </dgm:pt>
    <dgm:pt modelId="{F4269C1D-B454-4D34-98F0-B203C9EDF2C8}" type="parTrans" cxnId="{03B4FA72-DB24-4651-BBC2-21E3E862CFF0}">
      <dgm:prSet/>
      <dgm:spPr/>
      <dgm:t>
        <a:bodyPr/>
        <a:lstStyle/>
        <a:p>
          <a:endParaRPr lang="en-US"/>
        </a:p>
      </dgm:t>
    </dgm:pt>
    <dgm:pt modelId="{87863C5F-9702-4ACA-968D-2C93238F1A92}" type="sibTrans" cxnId="{03B4FA72-DB24-4651-BBC2-21E3E862CFF0}">
      <dgm:prSet/>
      <dgm:spPr/>
      <dgm:t>
        <a:bodyPr/>
        <a:lstStyle/>
        <a:p>
          <a:endParaRPr lang="en-US"/>
        </a:p>
      </dgm:t>
    </dgm:pt>
    <dgm:pt modelId="{EF8C1408-1503-4470-BD43-29D1DCF39361}">
      <dgm:prSet phldrT="[Text]"/>
      <dgm:spPr/>
      <dgm:t>
        <a:bodyPr/>
        <a:lstStyle/>
        <a:p>
          <a:r>
            <a:rPr lang="en-US" dirty="0"/>
            <a:t>User story prioritized</a:t>
          </a:r>
        </a:p>
      </dgm:t>
    </dgm:pt>
    <dgm:pt modelId="{225E24F2-1BC5-402A-93E9-68C824DF7401}" type="parTrans" cxnId="{C66B0402-F216-4D14-80C5-B87EEF6DC4A0}">
      <dgm:prSet/>
      <dgm:spPr/>
      <dgm:t>
        <a:bodyPr/>
        <a:lstStyle/>
        <a:p>
          <a:endParaRPr lang="en-US"/>
        </a:p>
      </dgm:t>
    </dgm:pt>
    <dgm:pt modelId="{E93BFF6F-D672-403E-828E-5BF45E7A5E43}" type="sibTrans" cxnId="{C66B0402-F216-4D14-80C5-B87EEF6DC4A0}">
      <dgm:prSet/>
      <dgm:spPr/>
      <dgm:t>
        <a:bodyPr/>
        <a:lstStyle/>
        <a:p>
          <a:endParaRPr lang="en-US"/>
        </a:p>
      </dgm:t>
    </dgm:pt>
    <dgm:pt modelId="{60D6C1FC-698D-496B-9A88-ED871AB50A62}">
      <dgm:prSet phldrT="[Text]"/>
      <dgm:spPr/>
      <dgm:t>
        <a:bodyPr/>
        <a:lstStyle/>
        <a:p>
          <a:r>
            <a:rPr lang="en-US" dirty="0"/>
            <a:t>User story developed</a:t>
          </a:r>
        </a:p>
      </dgm:t>
    </dgm:pt>
    <dgm:pt modelId="{738DDA32-B82A-407A-AA7B-692C154C39A8}" type="parTrans" cxnId="{964EBD05-6F18-42D5-8F38-8F31EF22B23A}">
      <dgm:prSet/>
      <dgm:spPr/>
      <dgm:t>
        <a:bodyPr/>
        <a:lstStyle/>
        <a:p>
          <a:endParaRPr lang="en-US"/>
        </a:p>
      </dgm:t>
    </dgm:pt>
    <dgm:pt modelId="{672EFE1F-568F-40B8-BD14-45F1350CC1F9}" type="sibTrans" cxnId="{964EBD05-6F18-42D5-8F38-8F31EF22B23A}">
      <dgm:prSet/>
      <dgm:spPr/>
      <dgm:t>
        <a:bodyPr/>
        <a:lstStyle/>
        <a:p>
          <a:endParaRPr lang="en-US"/>
        </a:p>
      </dgm:t>
    </dgm:pt>
    <dgm:pt modelId="{4110B633-4DCB-427D-AB21-038FC6C213C5}">
      <dgm:prSet phldrT="[Text]"/>
      <dgm:spPr/>
      <dgm:t>
        <a:bodyPr/>
        <a:lstStyle/>
        <a:p>
          <a:r>
            <a:rPr lang="en-US" dirty="0"/>
            <a:t>User story tested</a:t>
          </a:r>
        </a:p>
      </dgm:t>
    </dgm:pt>
    <dgm:pt modelId="{8EDC58A2-65C5-4B81-B474-31B2EFE4BC08}" type="parTrans" cxnId="{CC811853-DF36-4A7E-B89C-0E0C651FB244}">
      <dgm:prSet/>
      <dgm:spPr/>
      <dgm:t>
        <a:bodyPr/>
        <a:lstStyle/>
        <a:p>
          <a:endParaRPr lang="en-US"/>
        </a:p>
      </dgm:t>
    </dgm:pt>
    <dgm:pt modelId="{F4937DF2-FBB2-4C4B-9A88-FC367AD12552}" type="sibTrans" cxnId="{CC811853-DF36-4A7E-B89C-0E0C651FB244}">
      <dgm:prSet/>
      <dgm:spPr/>
      <dgm:t>
        <a:bodyPr/>
        <a:lstStyle/>
        <a:p>
          <a:endParaRPr lang="en-US"/>
        </a:p>
      </dgm:t>
    </dgm:pt>
    <dgm:pt modelId="{EA4CA65A-3484-49F0-82CA-1C7934EFE383}">
      <dgm:prSet phldrT="[Text]"/>
      <dgm:spPr/>
      <dgm:t>
        <a:bodyPr/>
        <a:lstStyle/>
        <a:p>
          <a:r>
            <a:rPr lang="en-US" dirty="0"/>
            <a:t>Merged branch</a:t>
          </a:r>
        </a:p>
      </dgm:t>
    </dgm:pt>
    <dgm:pt modelId="{989C894B-5EEA-4DB9-897F-D49181627905}" type="parTrans" cxnId="{AD3B655E-7268-4437-A465-AA5090B59E3D}">
      <dgm:prSet/>
      <dgm:spPr/>
      <dgm:t>
        <a:bodyPr/>
        <a:lstStyle/>
        <a:p>
          <a:endParaRPr lang="en-US"/>
        </a:p>
      </dgm:t>
    </dgm:pt>
    <dgm:pt modelId="{C148551B-EF82-4CFF-93B8-EE2C4745B842}" type="sibTrans" cxnId="{AD3B655E-7268-4437-A465-AA5090B59E3D}">
      <dgm:prSet/>
      <dgm:spPr/>
      <dgm:t>
        <a:bodyPr/>
        <a:lstStyle/>
        <a:p>
          <a:endParaRPr lang="en-US"/>
        </a:p>
      </dgm:t>
    </dgm:pt>
    <dgm:pt modelId="{3ADDDFB2-25C8-4971-832B-D44415EC4ED7}" type="pres">
      <dgm:prSet presAssocID="{FD1C3B17-6C23-4657-8F4B-817D89C29A61}" presName="cycle" presStyleCnt="0">
        <dgm:presLayoutVars>
          <dgm:dir/>
          <dgm:resizeHandles val="exact"/>
        </dgm:presLayoutVars>
      </dgm:prSet>
      <dgm:spPr/>
    </dgm:pt>
    <dgm:pt modelId="{5194540D-DC16-4347-A510-A5724218C98E}" type="pres">
      <dgm:prSet presAssocID="{74337CBC-5CE7-40F9-ADDC-76421F1DF217}" presName="node" presStyleLbl="node1" presStyleIdx="0" presStyleCnt="5">
        <dgm:presLayoutVars>
          <dgm:bulletEnabled val="1"/>
        </dgm:presLayoutVars>
      </dgm:prSet>
      <dgm:spPr/>
    </dgm:pt>
    <dgm:pt modelId="{F6D75344-B7F2-42C1-947B-E02A6030E4FC}" type="pres">
      <dgm:prSet presAssocID="{87863C5F-9702-4ACA-968D-2C93238F1A92}" presName="sibTrans" presStyleLbl="sibTrans2D1" presStyleIdx="0" presStyleCnt="5"/>
      <dgm:spPr/>
    </dgm:pt>
    <dgm:pt modelId="{80F7A14D-B8C9-440F-BCC9-40219FF22250}" type="pres">
      <dgm:prSet presAssocID="{87863C5F-9702-4ACA-968D-2C93238F1A92}" presName="connectorText" presStyleLbl="sibTrans2D1" presStyleIdx="0" presStyleCnt="5"/>
      <dgm:spPr/>
    </dgm:pt>
    <dgm:pt modelId="{3A9EB691-A574-4250-B422-FDCC817DEB70}" type="pres">
      <dgm:prSet presAssocID="{EF8C1408-1503-4470-BD43-29D1DCF39361}" presName="node" presStyleLbl="node1" presStyleIdx="1" presStyleCnt="5">
        <dgm:presLayoutVars>
          <dgm:bulletEnabled val="1"/>
        </dgm:presLayoutVars>
      </dgm:prSet>
      <dgm:spPr/>
    </dgm:pt>
    <dgm:pt modelId="{B0A81FBF-BC82-436C-A83F-B0700919A7DF}" type="pres">
      <dgm:prSet presAssocID="{E93BFF6F-D672-403E-828E-5BF45E7A5E43}" presName="sibTrans" presStyleLbl="sibTrans2D1" presStyleIdx="1" presStyleCnt="5"/>
      <dgm:spPr/>
    </dgm:pt>
    <dgm:pt modelId="{95ACDDDB-23FB-4215-95B9-D5604F1715B3}" type="pres">
      <dgm:prSet presAssocID="{E93BFF6F-D672-403E-828E-5BF45E7A5E43}" presName="connectorText" presStyleLbl="sibTrans2D1" presStyleIdx="1" presStyleCnt="5"/>
      <dgm:spPr/>
    </dgm:pt>
    <dgm:pt modelId="{F99306CA-F140-4465-B956-3AB5C7484994}" type="pres">
      <dgm:prSet presAssocID="{60D6C1FC-698D-496B-9A88-ED871AB50A62}" presName="node" presStyleLbl="node1" presStyleIdx="2" presStyleCnt="5">
        <dgm:presLayoutVars>
          <dgm:bulletEnabled val="1"/>
        </dgm:presLayoutVars>
      </dgm:prSet>
      <dgm:spPr/>
    </dgm:pt>
    <dgm:pt modelId="{E9D81CC8-55A4-4860-8CD0-77A9C821A2DA}" type="pres">
      <dgm:prSet presAssocID="{672EFE1F-568F-40B8-BD14-45F1350CC1F9}" presName="sibTrans" presStyleLbl="sibTrans2D1" presStyleIdx="2" presStyleCnt="5"/>
      <dgm:spPr/>
    </dgm:pt>
    <dgm:pt modelId="{33DDDCCC-A7AA-4776-B4FF-EA1ACFEB2843}" type="pres">
      <dgm:prSet presAssocID="{672EFE1F-568F-40B8-BD14-45F1350CC1F9}" presName="connectorText" presStyleLbl="sibTrans2D1" presStyleIdx="2" presStyleCnt="5"/>
      <dgm:spPr/>
    </dgm:pt>
    <dgm:pt modelId="{2E1F7E55-FCB2-4C9A-BFFE-68889145C6C6}" type="pres">
      <dgm:prSet presAssocID="{4110B633-4DCB-427D-AB21-038FC6C213C5}" presName="node" presStyleLbl="node1" presStyleIdx="3" presStyleCnt="5">
        <dgm:presLayoutVars>
          <dgm:bulletEnabled val="1"/>
        </dgm:presLayoutVars>
      </dgm:prSet>
      <dgm:spPr/>
    </dgm:pt>
    <dgm:pt modelId="{237D62A7-D81B-4590-831D-9288BE44DBFD}" type="pres">
      <dgm:prSet presAssocID="{F4937DF2-FBB2-4C4B-9A88-FC367AD12552}" presName="sibTrans" presStyleLbl="sibTrans2D1" presStyleIdx="3" presStyleCnt="5"/>
      <dgm:spPr/>
    </dgm:pt>
    <dgm:pt modelId="{71259B60-32DB-4BC1-A742-5CCE096B554A}" type="pres">
      <dgm:prSet presAssocID="{F4937DF2-FBB2-4C4B-9A88-FC367AD12552}" presName="connectorText" presStyleLbl="sibTrans2D1" presStyleIdx="3" presStyleCnt="5"/>
      <dgm:spPr/>
    </dgm:pt>
    <dgm:pt modelId="{9C254081-B899-4990-A452-4C0B4CFCC5D3}" type="pres">
      <dgm:prSet presAssocID="{EA4CA65A-3484-49F0-82CA-1C7934EFE383}" presName="node" presStyleLbl="node1" presStyleIdx="4" presStyleCnt="5">
        <dgm:presLayoutVars>
          <dgm:bulletEnabled val="1"/>
        </dgm:presLayoutVars>
      </dgm:prSet>
      <dgm:spPr/>
    </dgm:pt>
    <dgm:pt modelId="{01DC8736-A50E-464E-9E4E-05ADFA0926DE}" type="pres">
      <dgm:prSet presAssocID="{C148551B-EF82-4CFF-93B8-EE2C4745B842}" presName="sibTrans" presStyleLbl="sibTrans2D1" presStyleIdx="4" presStyleCnt="5"/>
      <dgm:spPr/>
    </dgm:pt>
    <dgm:pt modelId="{C4E1E869-36A1-46B5-AD42-EB7EE6B4639F}" type="pres">
      <dgm:prSet presAssocID="{C148551B-EF82-4CFF-93B8-EE2C4745B842}" presName="connectorText" presStyleLbl="sibTrans2D1" presStyleIdx="4" presStyleCnt="5"/>
      <dgm:spPr/>
    </dgm:pt>
  </dgm:ptLst>
  <dgm:cxnLst>
    <dgm:cxn modelId="{DCA34C01-27E3-4EE5-8987-DB2688B60F83}" type="presOf" srcId="{EF8C1408-1503-4470-BD43-29D1DCF39361}" destId="{3A9EB691-A574-4250-B422-FDCC817DEB70}" srcOrd="0" destOrd="0" presId="urn:microsoft.com/office/officeart/2005/8/layout/cycle2"/>
    <dgm:cxn modelId="{C66B0402-F216-4D14-80C5-B87EEF6DC4A0}" srcId="{FD1C3B17-6C23-4657-8F4B-817D89C29A61}" destId="{EF8C1408-1503-4470-BD43-29D1DCF39361}" srcOrd="1" destOrd="0" parTransId="{225E24F2-1BC5-402A-93E9-68C824DF7401}" sibTransId="{E93BFF6F-D672-403E-828E-5BF45E7A5E43}"/>
    <dgm:cxn modelId="{964EBD05-6F18-42D5-8F38-8F31EF22B23A}" srcId="{FD1C3B17-6C23-4657-8F4B-817D89C29A61}" destId="{60D6C1FC-698D-496B-9A88-ED871AB50A62}" srcOrd="2" destOrd="0" parTransId="{738DDA32-B82A-407A-AA7B-692C154C39A8}" sibTransId="{672EFE1F-568F-40B8-BD14-45F1350CC1F9}"/>
    <dgm:cxn modelId="{CA4CE037-10D2-4592-BF16-4A9340A0ADE5}" type="presOf" srcId="{F4937DF2-FBB2-4C4B-9A88-FC367AD12552}" destId="{71259B60-32DB-4BC1-A742-5CCE096B554A}" srcOrd="1" destOrd="0" presId="urn:microsoft.com/office/officeart/2005/8/layout/cycle2"/>
    <dgm:cxn modelId="{2EABAD40-8F66-474C-8C20-7FF4D34CB064}" type="presOf" srcId="{4110B633-4DCB-427D-AB21-038FC6C213C5}" destId="{2E1F7E55-FCB2-4C9A-BFFE-68889145C6C6}" srcOrd="0" destOrd="0" presId="urn:microsoft.com/office/officeart/2005/8/layout/cycle2"/>
    <dgm:cxn modelId="{E939DD5C-DE55-439D-808F-3C4BB787F485}" type="presOf" srcId="{E93BFF6F-D672-403E-828E-5BF45E7A5E43}" destId="{B0A81FBF-BC82-436C-A83F-B0700919A7DF}" srcOrd="0" destOrd="0" presId="urn:microsoft.com/office/officeart/2005/8/layout/cycle2"/>
    <dgm:cxn modelId="{AD3B655E-7268-4437-A465-AA5090B59E3D}" srcId="{FD1C3B17-6C23-4657-8F4B-817D89C29A61}" destId="{EA4CA65A-3484-49F0-82CA-1C7934EFE383}" srcOrd="4" destOrd="0" parTransId="{989C894B-5EEA-4DB9-897F-D49181627905}" sibTransId="{C148551B-EF82-4CFF-93B8-EE2C4745B842}"/>
    <dgm:cxn modelId="{EE5A875F-4FB0-4C17-B4D6-522A95C178A5}" type="presOf" srcId="{F4937DF2-FBB2-4C4B-9A88-FC367AD12552}" destId="{237D62A7-D81B-4590-831D-9288BE44DBFD}" srcOrd="0" destOrd="0" presId="urn:microsoft.com/office/officeart/2005/8/layout/cycle2"/>
    <dgm:cxn modelId="{DD1A2C64-0980-46C3-95CA-A3229968B996}" type="presOf" srcId="{EA4CA65A-3484-49F0-82CA-1C7934EFE383}" destId="{9C254081-B899-4990-A452-4C0B4CFCC5D3}" srcOrd="0" destOrd="0" presId="urn:microsoft.com/office/officeart/2005/8/layout/cycle2"/>
    <dgm:cxn modelId="{04EA234B-25C6-4D0E-8C9E-9433346B6B6E}" type="presOf" srcId="{87863C5F-9702-4ACA-968D-2C93238F1A92}" destId="{F6D75344-B7F2-42C1-947B-E02A6030E4FC}" srcOrd="0" destOrd="0" presId="urn:microsoft.com/office/officeart/2005/8/layout/cycle2"/>
    <dgm:cxn modelId="{EE3FCB4F-6B72-49F2-AAF0-A813C8B140A5}" type="presOf" srcId="{87863C5F-9702-4ACA-968D-2C93238F1A92}" destId="{80F7A14D-B8C9-440F-BCC9-40219FF22250}" srcOrd="1" destOrd="0" presId="urn:microsoft.com/office/officeart/2005/8/layout/cycle2"/>
    <dgm:cxn modelId="{1275F250-2CF0-405E-B6DF-33BD480E476B}" type="presOf" srcId="{672EFE1F-568F-40B8-BD14-45F1350CC1F9}" destId="{33DDDCCC-A7AA-4776-B4FF-EA1ACFEB2843}" srcOrd="1" destOrd="0" presId="urn:microsoft.com/office/officeart/2005/8/layout/cycle2"/>
    <dgm:cxn modelId="{03B4FA72-DB24-4651-BBC2-21E3E862CFF0}" srcId="{FD1C3B17-6C23-4657-8F4B-817D89C29A61}" destId="{74337CBC-5CE7-40F9-ADDC-76421F1DF217}" srcOrd="0" destOrd="0" parTransId="{F4269C1D-B454-4D34-98F0-B203C9EDF2C8}" sibTransId="{87863C5F-9702-4ACA-968D-2C93238F1A92}"/>
    <dgm:cxn modelId="{CC811853-DF36-4A7E-B89C-0E0C651FB244}" srcId="{FD1C3B17-6C23-4657-8F4B-817D89C29A61}" destId="{4110B633-4DCB-427D-AB21-038FC6C213C5}" srcOrd="3" destOrd="0" parTransId="{8EDC58A2-65C5-4B81-B474-31B2EFE4BC08}" sibTransId="{F4937DF2-FBB2-4C4B-9A88-FC367AD12552}"/>
    <dgm:cxn modelId="{C3E1377B-E495-4A1B-81ED-C1230708C2DE}" type="presOf" srcId="{60D6C1FC-698D-496B-9A88-ED871AB50A62}" destId="{F99306CA-F140-4465-B956-3AB5C7484994}" srcOrd="0" destOrd="0" presId="urn:microsoft.com/office/officeart/2005/8/layout/cycle2"/>
    <dgm:cxn modelId="{BF1BD187-3091-47B5-AFA6-5891C5F82A6E}" type="presOf" srcId="{C148551B-EF82-4CFF-93B8-EE2C4745B842}" destId="{01DC8736-A50E-464E-9E4E-05ADFA0926DE}" srcOrd="0" destOrd="0" presId="urn:microsoft.com/office/officeart/2005/8/layout/cycle2"/>
    <dgm:cxn modelId="{A7364089-E8A1-4981-A79E-A0C7B3799F6B}" type="presOf" srcId="{74337CBC-5CE7-40F9-ADDC-76421F1DF217}" destId="{5194540D-DC16-4347-A510-A5724218C98E}" srcOrd="0" destOrd="0" presId="urn:microsoft.com/office/officeart/2005/8/layout/cycle2"/>
    <dgm:cxn modelId="{F9D6B08A-CAAD-4598-B26E-0F590766B980}" type="presOf" srcId="{FD1C3B17-6C23-4657-8F4B-817D89C29A61}" destId="{3ADDDFB2-25C8-4971-832B-D44415EC4ED7}" srcOrd="0" destOrd="0" presId="urn:microsoft.com/office/officeart/2005/8/layout/cycle2"/>
    <dgm:cxn modelId="{241E3EAF-2187-4400-B926-4546F7901809}" type="presOf" srcId="{C148551B-EF82-4CFF-93B8-EE2C4745B842}" destId="{C4E1E869-36A1-46B5-AD42-EB7EE6B4639F}" srcOrd="1" destOrd="0" presId="urn:microsoft.com/office/officeart/2005/8/layout/cycle2"/>
    <dgm:cxn modelId="{FF776EE1-7470-4C58-B759-18A4361F7503}" type="presOf" srcId="{E93BFF6F-D672-403E-828E-5BF45E7A5E43}" destId="{95ACDDDB-23FB-4215-95B9-D5604F1715B3}" srcOrd="1" destOrd="0" presId="urn:microsoft.com/office/officeart/2005/8/layout/cycle2"/>
    <dgm:cxn modelId="{F1DA15FD-B401-43C0-8B80-C166409EE606}" type="presOf" srcId="{672EFE1F-568F-40B8-BD14-45F1350CC1F9}" destId="{E9D81CC8-55A4-4860-8CD0-77A9C821A2DA}" srcOrd="0" destOrd="0" presId="urn:microsoft.com/office/officeart/2005/8/layout/cycle2"/>
    <dgm:cxn modelId="{A72B3A54-D4DF-4D9E-B2F0-52F471B8F373}" type="presParOf" srcId="{3ADDDFB2-25C8-4971-832B-D44415EC4ED7}" destId="{5194540D-DC16-4347-A510-A5724218C98E}" srcOrd="0" destOrd="0" presId="urn:microsoft.com/office/officeart/2005/8/layout/cycle2"/>
    <dgm:cxn modelId="{9CDC4C7C-5C3E-4429-8F07-356EA1FDA30D}" type="presParOf" srcId="{3ADDDFB2-25C8-4971-832B-D44415EC4ED7}" destId="{F6D75344-B7F2-42C1-947B-E02A6030E4FC}" srcOrd="1" destOrd="0" presId="urn:microsoft.com/office/officeart/2005/8/layout/cycle2"/>
    <dgm:cxn modelId="{B279FBB7-9AC4-4265-AF9B-E7A9D0309DA7}" type="presParOf" srcId="{F6D75344-B7F2-42C1-947B-E02A6030E4FC}" destId="{80F7A14D-B8C9-440F-BCC9-40219FF22250}" srcOrd="0" destOrd="0" presId="urn:microsoft.com/office/officeart/2005/8/layout/cycle2"/>
    <dgm:cxn modelId="{4F44F77A-3F2B-43C1-8761-4A400D1C8200}" type="presParOf" srcId="{3ADDDFB2-25C8-4971-832B-D44415EC4ED7}" destId="{3A9EB691-A574-4250-B422-FDCC817DEB70}" srcOrd="2" destOrd="0" presId="urn:microsoft.com/office/officeart/2005/8/layout/cycle2"/>
    <dgm:cxn modelId="{833D4069-DCD2-4E2E-B4DE-094C647C1FC7}" type="presParOf" srcId="{3ADDDFB2-25C8-4971-832B-D44415EC4ED7}" destId="{B0A81FBF-BC82-436C-A83F-B0700919A7DF}" srcOrd="3" destOrd="0" presId="urn:microsoft.com/office/officeart/2005/8/layout/cycle2"/>
    <dgm:cxn modelId="{405338C0-D822-4A87-B5D9-65D918F237AD}" type="presParOf" srcId="{B0A81FBF-BC82-436C-A83F-B0700919A7DF}" destId="{95ACDDDB-23FB-4215-95B9-D5604F1715B3}" srcOrd="0" destOrd="0" presId="urn:microsoft.com/office/officeart/2005/8/layout/cycle2"/>
    <dgm:cxn modelId="{02D882B3-FDDC-45E7-8D22-D86E0F0F2838}" type="presParOf" srcId="{3ADDDFB2-25C8-4971-832B-D44415EC4ED7}" destId="{F99306CA-F140-4465-B956-3AB5C7484994}" srcOrd="4" destOrd="0" presId="urn:microsoft.com/office/officeart/2005/8/layout/cycle2"/>
    <dgm:cxn modelId="{A217C931-C437-49B3-9F23-ED143BE1CC6D}" type="presParOf" srcId="{3ADDDFB2-25C8-4971-832B-D44415EC4ED7}" destId="{E9D81CC8-55A4-4860-8CD0-77A9C821A2DA}" srcOrd="5" destOrd="0" presId="urn:microsoft.com/office/officeart/2005/8/layout/cycle2"/>
    <dgm:cxn modelId="{54D38C46-B392-4F04-AB2D-7CA55EDF641C}" type="presParOf" srcId="{E9D81CC8-55A4-4860-8CD0-77A9C821A2DA}" destId="{33DDDCCC-A7AA-4776-B4FF-EA1ACFEB2843}" srcOrd="0" destOrd="0" presId="urn:microsoft.com/office/officeart/2005/8/layout/cycle2"/>
    <dgm:cxn modelId="{FC5DBD9A-88A3-43D7-890A-F42C8A6178A5}" type="presParOf" srcId="{3ADDDFB2-25C8-4971-832B-D44415EC4ED7}" destId="{2E1F7E55-FCB2-4C9A-BFFE-68889145C6C6}" srcOrd="6" destOrd="0" presId="urn:microsoft.com/office/officeart/2005/8/layout/cycle2"/>
    <dgm:cxn modelId="{D4BED7E0-167F-4793-A47D-7868FDC9B90F}" type="presParOf" srcId="{3ADDDFB2-25C8-4971-832B-D44415EC4ED7}" destId="{237D62A7-D81B-4590-831D-9288BE44DBFD}" srcOrd="7" destOrd="0" presId="urn:microsoft.com/office/officeart/2005/8/layout/cycle2"/>
    <dgm:cxn modelId="{19AAAD43-EB75-45C2-8E34-EA4C5C7F7825}" type="presParOf" srcId="{237D62A7-D81B-4590-831D-9288BE44DBFD}" destId="{71259B60-32DB-4BC1-A742-5CCE096B554A}" srcOrd="0" destOrd="0" presId="urn:microsoft.com/office/officeart/2005/8/layout/cycle2"/>
    <dgm:cxn modelId="{1406D67B-6590-40FC-8A28-66FA6BBB4806}" type="presParOf" srcId="{3ADDDFB2-25C8-4971-832B-D44415EC4ED7}" destId="{9C254081-B899-4990-A452-4C0B4CFCC5D3}" srcOrd="8" destOrd="0" presId="urn:microsoft.com/office/officeart/2005/8/layout/cycle2"/>
    <dgm:cxn modelId="{08CE1491-61A9-47C6-8535-ABEB3F3EF841}" type="presParOf" srcId="{3ADDDFB2-25C8-4971-832B-D44415EC4ED7}" destId="{01DC8736-A50E-464E-9E4E-05ADFA0926DE}" srcOrd="9" destOrd="0" presId="urn:microsoft.com/office/officeart/2005/8/layout/cycle2"/>
    <dgm:cxn modelId="{771B1D28-DB5A-4659-89A3-85EB0E5F99EC}" type="presParOf" srcId="{01DC8736-A50E-464E-9E4E-05ADFA0926DE}" destId="{C4E1E869-36A1-46B5-AD42-EB7EE6B4639F}"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1D087-1799-4B57-A130-73A9EE4A635E}">
      <dsp:nvSpPr>
        <dsp:cNvPr id="0" name=""/>
        <dsp:cNvSpPr/>
      </dsp:nvSpPr>
      <dsp:spPr>
        <a:xfrm>
          <a:off x="940651" y="227646"/>
          <a:ext cx="3131157" cy="3131157"/>
        </a:xfrm>
        <a:prstGeom prst="pie">
          <a:avLst>
            <a:gd name="adj1" fmla="val 16200000"/>
            <a:gd name="adj2" fmla="val 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Sprint planning</a:t>
          </a:r>
        </a:p>
      </dsp:txBody>
      <dsp:txXfrm>
        <a:off x="2602774" y="876616"/>
        <a:ext cx="1155546" cy="857340"/>
      </dsp:txXfrm>
    </dsp:sp>
    <dsp:sp modelId="{4A844846-B585-4718-B62C-089BD533C891}">
      <dsp:nvSpPr>
        <dsp:cNvPr id="0" name=""/>
        <dsp:cNvSpPr/>
      </dsp:nvSpPr>
      <dsp:spPr>
        <a:xfrm>
          <a:off x="940651" y="332764"/>
          <a:ext cx="3131157" cy="3131157"/>
        </a:xfrm>
        <a:prstGeom prst="pie">
          <a:avLst>
            <a:gd name="adj1" fmla="val 0"/>
            <a:gd name="adj2" fmla="val 54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Sprint execution</a:t>
          </a:r>
        </a:p>
      </dsp:txBody>
      <dsp:txXfrm>
        <a:off x="2602774" y="1957611"/>
        <a:ext cx="1155546" cy="857340"/>
      </dsp:txXfrm>
    </dsp:sp>
    <dsp:sp modelId="{D065AD68-ED17-492A-96DD-A998F8FE6BFE}">
      <dsp:nvSpPr>
        <dsp:cNvPr id="0" name=""/>
        <dsp:cNvSpPr/>
      </dsp:nvSpPr>
      <dsp:spPr>
        <a:xfrm>
          <a:off x="835533" y="332764"/>
          <a:ext cx="3131157" cy="3131157"/>
        </a:xfrm>
        <a:prstGeom prst="pie">
          <a:avLst>
            <a:gd name="adj1" fmla="val 5400000"/>
            <a:gd name="adj2" fmla="val 108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Sprint review</a:t>
          </a:r>
        </a:p>
      </dsp:txBody>
      <dsp:txXfrm>
        <a:off x="1149022" y="1957611"/>
        <a:ext cx="1155546" cy="857340"/>
      </dsp:txXfrm>
    </dsp:sp>
    <dsp:sp modelId="{A094BEE9-BE3B-4644-AFE7-9AC691FE881F}">
      <dsp:nvSpPr>
        <dsp:cNvPr id="0" name=""/>
        <dsp:cNvSpPr/>
      </dsp:nvSpPr>
      <dsp:spPr>
        <a:xfrm>
          <a:off x="835533" y="227646"/>
          <a:ext cx="3131157" cy="3131157"/>
        </a:xfrm>
        <a:prstGeom prst="pie">
          <a:avLst>
            <a:gd name="adj1" fmla="val 108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Sprint retrospective</a:t>
          </a:r>
        </a:p>
      </dsp:txBody>
      <dsp:txXfrm>
        <a:off x="1149022" y="876616"/>
        <a:ext cx="1155546" cy="857340"/>
      </dsp:txXfrm>
    </dsp:sp>
    <dsp:sp modelId="{8B7A0132-4843-44AD-8982-42BD9152756D}">
      <dsp:nvSpPr>
        <dsp:cNvPr id="0" name=""/>
        <dsp:cNvSpPr/>
      </dsp:nvSpPr>
      <dsp:spPr>
        <a:xfrm>
          <a:off x="746817" y="33813"/>
          <a:ext cx="3518825" cy="3518825"/>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B49055-607E-4DE1-BFBE-7F109BBC7661}">
      <dsp:nvSpPr>
        <dsp:cNvPr id="0" name=""/>
        <dsp:cNvSpPr/>
      </dsp:nvSpPr>
      <dsp:spPr>
        <a:xfrm>
          <a:off x="746817" y="138930"/>
          <a:ext cx="3518825" cy="3518825"/>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715E1D-FAE5-46E0-9E48-5152B27E84EE}">
      <dsp:nvSpPr>
        <dsp:cNvPr id="0" name=""/>
        <dsp:cNvSpPr/>
      </dsp:nvSpPr>
      <dsp:spPr>
        <a:xfrm>
          <a:off x="641700" y="138930"/>
          <a:ext cx="3518825" cy="3518825"/>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8BE5B6-5E50-453E-9701-81ADD822BE6B}">
      <dsp:nvSpPr>
        <dsp:cNvPr id="0" name=""/>
        <dsp:cNvSpPr/>
      </dsp:nvSpPr>
      <dsp:spPr>
        <a:xfrm>
          <a:off x="641700" y="33813"/>
          <a:ext cx="3518825" cy="3518825"/>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4540D-DC16-4347-A510-A5724218C98E}">
      <dsp:nvSpPr>
        <dsp:cNvPr id="0" name=""/>
        <dsp:cNvSpPr/>
      </dsp:nvSpPr>
      <dsp:spPr>
        <a:xfrm>
          <a:off x="1174833" y="79329"/>
          <a:ext cx="966748" cy="9667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User story created</a:t>
          </a:r>
        </a:p>
      </dsp:txBody>
      <dsp:txXfrm>
        <a:off x="1316410" y="220906"/>
        <a:ext cx="683594" cy="683594"/>
      </dsp:txXfrm>
    </dsp:sp>
    <dsp:sp modelId="{F6D75344-B7F2-42C1-947B-E02A6030E4FC}">
      <dsp:nvSpPr>
        <dsp:cNvPr id="0" name=""/>
        <dsp:cNvSpPr/>
      </dsp:nvSpPr>
      <dsp:spPr>
        <a:xfrm rot="2160000">
          <a:off x="2111031" y="821923"/>
          <a:ext cx="257005" cy="326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118393" y="864519"/>
        <a:ext cx="179904" cy="195767"/>
      </dsp:txXfrm>
    </dsp:sp>
    <dsp:sp modelId="{3A9EB691-A574-4250-B422-FDCC817DEB70}">
      <dsp:nvSpPr>
        <dsp:cNvPr id="0" name=""/>
        <dsp:cNvSpPr/>
      </dsp:nvSpPr>
      <dsp:spPr>
        <a:xfrm>
          <a:off x="2349255" y="932596"/>
          <a:ext cx="966748" cy="9667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User story prioritized</a:t>
          </a:r>
        </a:p>
      </dsp:txBody>
      <dsp:txXfrm>
        <a:off x="2490832" y="1074173"/>
        <a:ext cx="683594" cy="683594"/>
      </dsp:txXfrm>
    </dsp:sp>
    <dsp:sp modelId="{B0A81FBF-BC82-436C-A83F-B0700919A7DF}">
      <dsp:nvSpPr>
        <dsp:cNvPr id="0" name=""/>
        <dsp:cNvSpPr/>
      </dsp:nvSpPr>
      <dsp:spPr>
        <a:xfrm rot="6480000">
          <a:off x="2482079" y="1936222"/>
          <a:ext cx="257005" cy="326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532542" y="1964813"/>
        <a:ext cx="179904" cy="195767"/>
      </dsp:txXfrm>
    </dsp:sp>
    <dsp:sp modelId="{F99306CA-F140-4465-B956-3AB5C7484994}">
      <dsp:nvSpPr>
        <dsp:cNvPr id="0" name=""/>
        <dsp:cNvSpPr/>
      </dsp:nvSpPr>
      <dsp:spPr>
        <a:xfrm>
          <a:off x="1900666" y="2313212"/>
          <a:ext cx="966748" cy="9667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User story developed</a:t>
          </a:r>
        </a:p>
      </dsp:txBody>
      <dsp:txXfrm>
        <a:off x="2042243" y="2454789"/>
        <a:ext cx="683594" cy="683594"/>
      </dsp:txXfrm>
    </dsp:sp>
    <dsp:sp modelId="{E9D81CC8-55A4-4860-8CD0-77A9C821A2DA}">
      <dsp:nvSpPr>
        <dsp:cNvPr id="0" name=""/>
        <dsp:cNvSpPr/>
      </dsp:nvSpPr>
      <dsp:spPr>
        <a:xfrm rot="10800000">
          <a:off x="1536978" y="2633447"/>
          <a:ext cx="257005" cy="326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1614079" y="2698702"/>
        <a:ext cx="179904" cy="195767"/>
      </dsp:txXfrm>
    </dsp:sp>
    <dsp:sp modelId="{2E1F7E55-FCB2-4C9A-BFFE-68889145C6C6}">
      <dsp:nvSpPr>
        <dsp:cNvPr id="0" name=""/>
        <dsp:cNvSpPr/>
      </dsp:nvSpPr>
      <dsp:spPr>
        <a:xfrm>
          <a:off x="449001" y="2313212"/>
          <a:ext cx="966748" cy="9667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User story tested</a:t>
          </a:r>
        </a:p>
      </dsp:txBody>
      <dsp:txXfrm>
        <a:off x="590578" y="2454789"/>
        <a:ext cx="683594" cy="683594"/>
      </dsp:txXfrm>
    </dsp:sp>
    <dsp:sp modelId="{237D62A7-D81B-4590-831D-9288BE44DBFD}">
      <dsp:nvSpPr>
        <dsp:cNvPr id="0" name=""/>
        <dsp:cNvSpPr/>
      </dsp:nvSpPr>
      <dsp:spPr>
        <a:xfrm rot="15120000">
          <a:off x="581825" y="1950057"/>
          <a:ext cx="257005" cy="326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32288" y="2051976"/>
        <a:ext cx="179904" cy="195767"/>
      </dsp:txXfrm>
    </dsp:sp>
    <dsp:sp modelId="{9C254081-B899-4990-A452-4C0B4CFCC5D3}">
      <dsp:nvSpPr>
        <dsp:cNvPr id="0" name=""/>
        <dsp:cNvSpPr/>
      </dsp:nvSpPr>
      <dsp:spPr>
        <a:xfrm>
          <a:off x="412" y="932596"/>
          <a:ext cx="966748" cy="9667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Merged branch</a:t>
          </a:r>
        </a:p>
      </dsp:txBody>
      <dsp:txXfrm>
        <a:off x="141989" y="1074173"/>
        <a:ext cx="683594" cy="683594"/>
      </dsp:txXfrm>
    </dsp:sp>
    <dsp:sp modelId="{01DC8736-A50E-464E-9E4E-05ADFA0926DE}">
      <dsp:nvSpPr>
        <dsp:cNvPr id="0" name=""/>
        <dsp:cNvSpPr/>
      </dsp:nvSpPr>
      <dsp:spPr>
        <a:xfrm rot="19440000">
          <a:off x="936609" y="830473"/>
          <a:ext cx="257005" cy="326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43971" y="918387"/>
        <a:ext cx="179904" cy="195767"/>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D686E-5A5B-43CD-8982-68F74B144D78}" type="datetimeFigureOut">
              <a:rPr lang="en-US" smtClean="0"/>
              <a:t>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ECFBB-ABE4-416C-BBCA-A21564B8F8FA}" type="slidenum">
              <a:rPr lang="en-US" smtClean="0"/>
              <a:t>‹#›</a:t>
            </a:fld>
            <a:endParaRPr lang="en-US"/>
          </a:p>
        </p:txBody>
      </p:sp>
    </p:spTree>
    <p:extLst>
      <p:ext uri="{BB962C8B-B14F-4D97-AF65-F5344CB8AC3E}">
        <p14:creationId xmlns:p14="http://schemas.microsoft.com/office/powerpoint/2010/main" val="203543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r>
              <a:rPr lang="en-US" baseline="0" dirty="0"/>
              <a:t> and welcome to my presentation on the Scrum-Agile approach. This is a presentation about how Scrum-Agile works, and how it stacks up in a live development environment. </a:t>
            </a:r>
            <a:endParaRPr lang="en-US" dirty="0"/>
          </a:p>
        </p:txBody>
      </p:sp>
      <p:sp>
        <p:nvSpPr>
          <p:cNvPr id="4" name="Slide Number Placeholder 3"/>
          <p:cNvSpPr>
            <a:spLocks noGrp="1"/>
          </p:cNvSpPr>
          <p:nvPr>
            <p:ph type="sldNum" sz="quarter" idx="5"/>
          </p:nvPr>
        </p:nvSpPr>
        <p:spPr/>
        <p:txBody>
          <a:bodyPr/>
          <a:lstStyle/>
          <a:p>
            <a:fld id="{35CECFBB-ABE4-416C-BBCA-A21564B8F8FA}" type="slidenum">
              <a:rPr lang="en-US" smtClean="0"/>
              <a:t>1</a:t>
            </a:fld>
            <a:endParaRPr lang="en-US"/>
          </a:p>
        </p:txBody>
      </p:sp>
    </p:spTree>
    <p:extLst>
      <p:ext uri="{BB962C8B-B14F-4D97-AF65-F5344CB8AC3E}">
        <p14:creationId xmlns:p14="http://schemas.microsoft.com/office/powerpoint/2010/main" val="368868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Scrum-Agile is a software development life cycle approach.</a:t>
            </a:r>
            <a:r>
              <a:rPr lang="en-US" baseline="0" dirty="0"/>
              <a:t> It is based around the idea of the Sprint, an iterative development cycle where a singular goal is defined along with smaller goals along the way. Throughout the course of one or two weeks, the Sprint remains the focus of the Scrum Team, producing a tangible, functional result by the end of the time box. </a:t>
            </a:r>
            <a:endParaRPr lang="en-US" dirty="0"/>
          </a:p>
        </p:txBody>
      </p:sp>
      <p:sp>
        <p:nvSpPr>
          <p:cNvPr id="4" name="Slide Number Placeholder 3"/>
          <p:cNvSpPr>
            <a:spLocks noGrp="1"/>
          </p:cNvSpPr>
          <p:nvPr>
            <p:ph type="sldNum" sz="quarter" idx="5"/>
          </p:nvPr>
        </p:nvSpPr>
        <p:spPr/>
        <p:txBody>
          <a:bodyPr/>
          <a:lstStyle/>
          <a:p>
            <a:fld id="{35CECFBB-ABE4-416C-BBCA-A21564B8F8FA}" type="slidenum">
              <a:rPr lang="en-US" smtClean="0"/>
              <a:t>2</a:t>
            </a:fld>
            <a:endParaRPr lang="en-US"/>
          </a:p>
        </p:txBody>
      </p:sp>
    </p:spTree>
    <p:extLst>
      <p:ext uri="{BB962C8B-B14F-4D97-AF65-F5344CB8AC3E}">
        <p14:creationId xmlns:p14="http://schemas.microsoft.com/office/powerpoint/2010/main" val="269731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the roles the Scrum framework for Agile clearly defines, and their responsibilities. Each Scrum team member must communicate and collaborate to ensure the smooth flow of development and maintain adherence to the Scrum-Agile methodology. It may already be self-evident how these roles will interact. Fundamentally, the Product Owner learns the interests of the stakeholders and end users and their needs. The Scrum Master organizes the Scrum process and removes impediments towards development. The Developer takes action on user stories, and the Tester uses user stories to develop actionable tests and success criteria for the Developer’s output. The Developer takes the feedback of the Tester and refines their work, and the Product Owner verifies the work fulfills the mission, and seeks feedback from the stakeholders. </a:t>
            </a:r>
          </a:p>
        </p:txBody>
      </p:sp>
      <p:sp>
        <p:nvSpPr>
          <p:cNvPr id="4" name="Slide Number Placeholder 3"/>
          <p:cNvSpPr>
            <a:spLocks noGrp="1"/>
          </p:cNvSpPr>
          <p:nvPr>
            <p:ph type="sldNum" sz="quarter" idx="5"/>
          </p:nvPr>
        </p:nvSpPr>
        <p:spPr/>
        <p:txBody>
          <a:bodyPr/>
          <a:lstStyle/>
          <a:p>
            <a:fld id="{35CECFBB-ABE4-416C-BBCA-A21564B8F8FA}" type="slidenum">
              <a:rPr lang="en-US" smtClean="0"/>
              <a:t>3</a:t>
            </a:fld>
            <a:endParaRPr lang="en-US"/>
          </a:p>
        </p:txBody>
      </p:sp>
    </p:spTree>
    <p:extLst>
      <p:ext uri="{BB962C8B-B14F-4D97-AF65-F5344CB8AC3E}">
        <p14:creationId xmlns:p14="http://schemas.microsoft.com/office/powerpoint/2010/main" val="1970856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software</a:t>
            </a:r>
            <a:r>
              <a:rPr lang="en-US" baseline="0" dirty="0"/>
              <a:t> development lifecycle under the Scrum-Agile guidelines. In our development in the SNHU Travel project, we utilized tools such as a Daily Scrum meeting, a 15-minute standup where we talked about our goals for the day, our progress yesterday, and what happens next. We also used user stories to track user needs and turn them into actional plans and development goals. Our process is to plan, implement, test, gather feedback, then deploy and maintain. This is the process inside each sprint cycle. </a:t>
            </a:r>
            <a:endParaRPr lang="en-US" dirty="0"/>
          </a:p>
        </p:txBody>
      </p:sp>
      <p:sp>
        <p:nvSpPr>
          <p:cNvPr id="4" name="Slide Number Placeholder 3"/>
          <p:cNvSpPr>
            <a:spLocks noGrp="1"/>
          </p:cNvSpPr>
          <p:nvPr>
            <p:ph type="sldNum" sz="quarter" idx="5"/>
          </p:nvPr>
        </p:nvSpPr>
        <p:spPr/>
        <p:txBody>
          <a:bodyPr/>
          <a:lstStyle/>
          <a:p>
            <a:fld id="{35CECFBB-ABE4-416C-BBCA-A21564B8F8FA}" type="slidenum">
              <a:rPr lang="en-US" smtClean="0"/>
              <a:t>4</a:t>
            </a:fld>
            <a:endParaRPr lang="en-US"/>
          </a:p>
        </p:txBody>
      </p:sp>
    </p:spTree>
    <p:extLst>
      <p:ext uri="{BB962C8B-B14F-4D97-AF65-F5344CB8AC3E}">
        <p14:creationId xmlns:p14="http://schemas.microsoft.com/office/powerpoint/2010/main" val="196810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Waterfall is a software development cycle that benefits from a higher level of predictability. It’s a structured approach where each phase is fully completed before moving forward. </a:t>
            </a:r>
          </a:p>
          <a:p>
            <a:endParaRPr lang="en-US" dirty="0"/>
          </a:p>
          <a:p>
            <a:r>
              <a:rPr lang="en-US" dirty="0"/>
              <a:t>Adobe communications</a:t>
            </a:r>
          </a:p>
        </p:txBody>
      </p:sp>
      <p:sp>
        <p:nvSpPr>
          <p:cNvPr id="4" name="Slide Number Placeholder 3"/>
          <p:cNvSpPr>
            <a:spLocks noGrp="1"/>
          </p:cNvSpPr>
          <p:nvPr>
            <p:ph type="sldNum" sz="quarter" idx="5"/>
          </p:nvPr>
        </p:nvSpPr>
        <p:spPr/>
        <p:txBody>
          <a:bodyPr/>
          <a:lstStyle/>
          <a:p>
            <a:fld id="{35CECFBB-ABE4-416C-BBCA-A21564B8F8FA}" type="slidenum">
              <a:rPr lang="en-US" smtClean="0"/>
              <a:t>5</a:t>
            </a:fld>
            <a:endParaRPr lang="en-US"/>
          </a:p>
        </p:txBody>
      </p:sp>
    </p:spTree>
    <p:extLst>
      <p:ext uri="{BB962C8B-B14F-4D97-AF65-F5344CB8AC3E}">
        <p14:creationId xmlns:p14="http://schemas.microsoft.com/office/powerpoint/2010/main" val="373113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Waterfall</a:t>
            </a:r>
            <a:r>
              <a:rPr lang="en-US" sz="1200" b="0" i="0" kern="1200" baseline="0" dirty="0">
                <a:solidFill>
                  <a:schemeClr val="tx1"/>
                </a:solidFill>
                <a:effectLst/>
                <a:latin typeface="+mn-lt"/>
                <a:ea typeface="+mn-ea"/>
                <a:cs typeface="+mn-cs"/>
              </a:rPr>
              <a:t> is the other prominent design philosophy driving software development life cycle. What we see here is a comparison between the two of them. Waterfall is sequential, has limited adaptability, and reserves feedback for after the development process. SNHU Travel’s website is a live service, meaning bug fixes and feature updates are time sensitive. Customers have specific needs that need to be met adaptively on our site. </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Which development process is right for our project? Side-by-side, I think Agile is the definitive choice for the product structure.</a:t>
            </a:r>
            <a:endParaRPr lang="en-US" sz="1200" b="0" i="0" kern="1200" dirty="0">
              <a:solidFill>
                <a:schemeClr val="tx1"/>
              </a:solidFill>
              <a:effectLst/>
              <a:latin typeface="+mn-lt"/>
              <a:ea typeface="+mn-ea"/>
              <a:cs typeface="+mn-cs"/>
            </a:endParaRP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Choosing the Right Product Management Method: Scrum or Waterfall?</a:t>
            </a:r>
            <a:r>
              <a:rPr lang="en-US" sz="1200" b="0" i="0" kern="1200" dirty="0">
                <a:solidFill>
                  <a:schemeClr val="tx1"/>
                </a:solidFill>
                <a:effectLst/>
                <a:latin typeface="+mn-lt"/>
                <a:ea typeface="+mn-ea"/>
                <a:cs typeface="+mn-cs"/>
              </a:rPr>
              <a:t> (n.d.). Resources.scrumalliance.org. https://resources.scrumalliance.org/Article/scrum-vs-waterfall</a:t>
            </a:r>
          </a:p>
        </p:txBody>
      </p:sp>
      <p:sp>
        <p:nvSpPr>
          <p:cNvPr id="4" name="Slide Number Placeholder 3"/>
          <p:cNvSpPr>
            <a:spLocks noGrp="1"/>
          </p:cNvSpPr>
          <p:nvPr>
            <p:ph type="sldNum" sz="quarter" idx="5"/>
          </p:nvPr>
        </p:nvSpPr>
        <p:spPr/>
        <p:txBody>
          <a:bodyPr/>
          <a:lstStyle/>
          <a:p>
            <a:fld id="{35CECFBB-ABE4-416C-BBCA-A21564B8F8FA}" type="slidenum">
              <a:rPr lang="en-US" smtClean="0"/>
              <a:t>6</a:t>
            </a:fld>
            <a:endParaRPr lang="en-US"/>
          </a:p>
        </p:txBody>
      </p:sp>
    </p:spTree>
    <p:extLst>
      <p:ext uri="{BB962C8B-B14F-4D97-AF65-F5344CB8AC3E}">
        <p14:creationId xmlns:p14="http://schemas.microsoft.com/office/powerpoint/2010/main" val="2341923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a:t>
            </a:r>
            <a:r>
              <a:rPr lang="en-US" baseline="0" dirty="0"/>
              <a:t> the presentation, these works were used to research portions of how Scrum-Agile benefits us, and what it could bring to the table.</a:t>
            </a:r>
          </a:p>
          <a:p>
            <a:endParaRPr lang="en-US" baseline="0" dirty="0"/>
          </a:p>
          <a:p>
            <a:r>
              <a:rPr lang="en-US" baseline="0" dirty="0"/>
              <a:t>Thank you all. </a:t>
            </a:r>
            <a:endParaRPr lang="en-US" dirty="0"/>
          </a:p>
        </p:txBody>
      </p:sp>
      <p:sp>
        <p:nvSpPr>
          <p:cNvPr id="4" name="Slide Number Placeholder 3"/>
          <p:cNvSpPr>
            <a:spLocks noGrp="1"/>
          </p:cNvSpPr>
          <p:nvPr>
            <p:ph type="sldNum" sz="quarter" idx="5"/>
          </p:nvPr>
        </p:nvSpPr>
        <p:spPr/>
        <p:txBody>
          <a:bodyPr/>
          <a:lstStyle/>
          <a:p>
            <a:fld id="{35CECFBB-ABE4-416C-BBCA-A21564B8F8FA}" type="slidenum">
              <a:rPr lang="en-US" smtClean="0"/>
              <a:t>7</a:t>
            </a:fld>
            <a:endParaRPr lang="en-US"/>
          </a:p>
        </p:txBody>
      </p:sp>
      <p:sp>
        <p:nvSpPr>
          <p:cNvPr id="5" name="TextBox 4">
            <a:extLst>
              <a:ext uri="{FF2B5EF4-FFF2-40B4-BE49-F238E27FC236}">
                <a16:creationId xmlns:a16="http://schemas.microsoft.com/office/drawing/2014/main" id="{B9FEDB5A-9D00-A675-E0EA-7A219F8FBE8E}"/>
              </a:ext>
            </a:extLst>
          </p:cNvPr>
          <p:cNvSpPr txBox="1"/>
          <p:nvPr/>
        </p:nvSpPr>
        <p:spPr>
          <a:xfrm>
            <a:off x="1405890" y="2906748"/>
            <a:ext cx="1863090" cy="830997"/>
          </a:xfrm>
          <a:prstGeom prst="rect">
            <a:avLst/>
          </a:prstGeom>
          <a:noFill/>
        </p:spPr>
        <p:txBody>
          <a:bodyPr wrap="square" rtlCol="0">
            <a:spAutoFit/>
          </a:bodyPr>
          <a:lstStyle/>
          <a:p>
            <a:pPr marL="457200" indent="-457200" algn="l"/>
            <a:r>
              <a:rPr lang="en-US" sz="800" b="0" i="0" dirty="0">
                <a:solidFill>
                  <a:srgbClr val="000000"/>
                </a:solidFill>
                <a:effectLst/>
                <a:latin typeface="Calibri" panose="020F0502020204030204" pitchFamily="34" charset="0"/>
              </a:rPr>
              <a:t>West, D. (2019). </a:t>
            </a:r>
            <a:r>
              <a:rPr lang="en-US" sz="800" b="0" i="1" dirty="0">
                <a:solidFill>
                  <a:srgbClr val="000000"/>
                </a:solidFill>
                <a:effectLst/>
                <a:latin typeface="Calibri" panose="020F0502020204030204" pitchFamily="34" charset="0"/>
              </a:rPr>
              <a:t>Agile Scrum Roles | Atlassian</a:t>
            </a:r>
            <a:r>
              <a:rPr lang="en-US" sz="800" b="0" i="0" dirty="0">
                <a:solidFill>
                  <a:srgbClr val="000000"/>
                </a:solidFill>
                <a:effectLst/>
                <a:latin typeface="Calibri" panose="020F0502020204030204" pitchFamily="34" charset="0"/>
              </a:rPr>
              <a:t>. Atlassian. https://www.atlassian.com/agile/scrum/roles</a:t>
            </a:r>
          </a:p>
          <a:p>
            <a:pPr algn="l"/>
            <a:r>
              <a:rPr lang="en-US" sz="800" b="0" i="0" dirty="0">
                <a:solidFill>
                  <a:srgbClr val="000000"/>
                </a:solidFill>
                <a:effectLst/>
                <a:latin typeface="Calibri" panose="020F0502020204030204" pitchFamily="34" charset="0"/>
              </a:rPr>
              <a:t>‌</a:t>
            </a:r>
          </a:p>
          <a:p>
            <a:endParaRPr lang="en-US" sz="800" dirty="0"/>
          </a:p>
        </p:txBody>
      </p:sp>
    </p:spTree>
    <p:extLst>
      <p:ext uri="{BB962C8B-B14F-4D97-AF65-F5344CB8AC3E}">
        <p14:creationId xmlns:p14="http://schemas.microsoft.com/office/powerpoint/2010/main" val="631847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4EAFCB-D89C-4736-8B7F-D6F91DDCBA00}" type="datetimeFigureOut">
              <a:rPr lang="en-US" smtClean="0"/>
              <a:t>2/25/2024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103303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4EAFCB-D89C-4736-8B7F-D6F91DDCBA00}"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235703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4EAFCB-D89C-4736-8B7F-D6F91DDCBA00}"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167450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4EAFCB-D89C-4736-8B7F-D6F91DDCBA00}"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2582318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4EAFCB-D89C-4736-8B7F-D6F91DDCBA00}"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2470150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4EAFCB-D89C-4736-8B7F-D6F91DDCBA00}"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3261006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4EAFCB-D89C-4736-8B7F-D6F91DDCBA00}"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310066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EAFCB-D89C-4736-8B7F-D6F91DDCBA00}"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3857050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EAFCB-D89C-4736-8B7F-D6F91DDCBA00}"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87265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EAFCB-D89C-4736-8B7F-D6F91DDCBA00}"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2106817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4EAFCB-D89C-4736-8B7F-D6F91DDCBA00}"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299709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4EAFCB-D89C-4736-8B7F-D6F91DDCBA00}"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388435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4EAFCB-D89C-4736-8B7F-D6F91DDCBA00}"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362035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4EAFCB-D89C-4736-8B7F-D6F91DDCBA00}"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2298589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EAFCB-D89C-4736-8B7F-D6F91DDCBA00}"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386804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4EAFCB-D89C-4736-8B7F-D6F91DDCBA00}"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163211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4EAFCB-D89C-4736-8B7F-D6F91DDCBA00}"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392F8-1A90-4F7F-8E0E-AB55C23379FE}" type="slidenum">
              <a:rPr lang="en-US" smtClean="0"/>
              <a:t>‹#›</a:t>
            </a:fld>
            <a:endParaRPr lang="en-US"/>
          </a:p>
        </p:txBody>
      </p:sp>
    </p:spTree>
    <p:extLst>
      <p:ext uri="{BB962C8B-B14F-4D97-AF65-F5344CB8AC3E}">
        <p14:creationId xmlns:p14="http://schemas.microsoft.com/office/powerpoint/2010/main" val="272631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4EAFCB-D89C-4736-8B7F-D6F91DDCBA00}" type="datetimeFigureOut">
              <a:rPr lang="en-US" smtClean="0"/>
              <a:t>2/25/2024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392F8-1A90-4F7F-8E0E-AB55C23379FE}" type="slidenum">
              <a:rPr lang="en-US" smtClean="0"/>
              <a:t>‹#›</a:t>
            </a:fld>
            <a:endParaRPr lang="en-US"/>
          </a:p>
        </p:txBody>
      </p:sp>
    </p:spTree>
    <p:extLst>
      <p:ext uri="{BB962C8B-B14F-4D97-AF65-F5344CB8AC3E}">
        <p14:creationId xmlns:p14="http://schemas.microsoft.com/office/powerpoint/2010/main" val="161982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17/06/relationships/model3d" Target="../media/model3d1.glb"/><Relationship Id="rId13"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9.png"/><Relationship Id="rId4" Type="http://schemas.openxmlformats.org/officeDocument/2006/relationships/diagramData" Target="../diagrams/data2.xml"/><Relationship Id="rId9" Type="http://schemas.microsoft.com/office/2017/06/relationships/model3d" Target="../media/model3d1.glb"/></Relationships>
</file>

<file path=ppt/slides/_rels/slide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hyperlink" Target="https://www.atlassian.com/agile/scrum/scrum-master" TargetMode="External"/><Relationship Id="rId3" Type="http://schemas.openxmlformats.org/officeDocument/2006/relationships/image" Target="../media/image14.jpe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microsoft.com/office/2017/06/relationships/model3d" Target="../media/model3d2.glb"/><Relationship Id="rId9" Type="http://schemas.openxmlformats.org/officeDocument/2006/relationships/hyperlink" Target="https://www.atlassian.com/agile/scrum/ro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ED63-A7AA-7218-F55A-40007541B8CB}"/>
              </a:ext>
            </a:extLst>
          </p:cNvPr>
          <p:cNvSpPr>
            <a:spLocks noGrp="1"/>
          </p:cNvSpPr>
          <p:nvPr>
            <p:ph type="ctrTitle"/>
          </p:nvPr>
        </p:nvSpPr>
        <p:spPr/>
        <p:txBody>
          <a:bodyPr/>
          <a:lstStyle/>
          <a:p>
            <a:r>
              <a:rPr lang="en-US" dirty="0"/>
              <a:t>Scrum-Agile Approach</a:t>
            </a:r>
          </a:p>
        </p:txBody>
      </p:sp>
      <p:sp>
        <p:nvSpPr>
          <p:cNvPr id="3" name="Subtitle 2">
            <a:extLst>
              <a:ext uri="{FF2B5EF4-FFF2-40B4-BE49-F238E27FC236}">
                <a16:creationId xmlns:a16="http://schemas.microsoft.com/office/drawing/2014/main" id="{9DCA121F-D962-AB24-D456-C495C6EF4946}"/>
              </a:ext>
            </a:extLst>
          </p:cNvPr>
          <p:cNvSpPr>
            <a:spLocks noGrp="1"/>
          </p:cNvSpPr>
          <p:nvPr>
            <p:ph type="subTitle" idx="1"/>
          </p:nvPr>
        </p:nvSpPr>
        <p:spPr/>
        <p:txBody>
          <a:bodyPr/>
          <a:lstStyle/>
          <a:p>
            <a:r>
              <a:rPr lang="en-US" dirty="0"/>
              <a:t>How the Scrum-Agile Approach Works and How It Stacks Up!</a:t>
            </a:r>
          </a:p>
          <a:p>
            <a:r>
              <a:rPr lang="en-US" dirty="0"/>
              <a:t>The Building Blocks of a Better Development Lifecycle</a:t>
            </a:r>
          </a:p>
          <a:p>
            <a:r>
              <a:rPr lang="en-US" dirty="0"/>
              <a:t>By Justin Phillips</a:t>
            </a:r>
          </a:p>
        </p:txBody>
      </p:sp>
      <mc:AlternateContent xmlns:mc="http://schemas.openxmlformats.org/markup-compatibility/2006">
        <mc:Choice xmlns:am3d="http://schemas.microsoft.com/office/drawing/2017/model3d" Requires="am3d">
          <p:graphicFrame>
            <p:nvGraphicFramePr>
              <p:cNvPr id="4" name="3D Model 3" descr="Rhombohedra 1 White">
                <a:extLst>
                  <a:ext uri="{FF2B5EF4-FFF2-40B4-BE49-F238E27FC236}">
                    <a16:creationId xmlns:a16="http://schemas.microsoft.com/office/drawing/2014/main" id="{79EFCA12-35FA-C02E-15C4-2AC9D873466D}"/>
                  </a:ext>
                </a:extLst>
              </p:cNvPr>
              <p:cNvGraphicFramePr/>
              <p:nvPr>
                <p:extLst>
                  <p:ext uri="{D42A27DB-BD31-4B8C-83A1-F6EECF244321}">
                    <p14:modId xmlns:p14="http://schemas.microsoft.com/office/powerpoint/2010/main" val="1607440839"/>
                  </p:ext>
                </p:extLst>
              </p:nvPr>
            </p:nvGraphicFramePr>
            <p:xfrm>
              <a:off x="1168958" y="1522698"/>
              <a:ext cx="3001107" cy="3167836"/>
            </p:xfrm>
            <a:graphic>
              <a:graphicData uri="http://schemas.microsoft.com/office/drawing/2017/model3d">
                <am3d:model3d r:embed="rId3">
                  <am3d:spPr>
                    <a:xfrm>
                      <a:off x="0" y="0"/>
                      <a:ext cx="3001107" cy="3167836"/>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m3d:postTrans dx="0" dy="0" dz="0"/>
                  </am3d:trans>
                  <am3d:raster rName="Office3DRenderer" rVer="16.0.8326">
                    <am3d:blip r:embed="rId4"/>
                  </am3d:raster>
                  <am3d:objViewport viewportSz="532563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Rhombohedra 1 White">
                <a:extLst>
                  <a:ext uri="{FF2B5EF4-FFF2-40B4-BE49-F238E27FC236}">
                    <a16:creationId xmlns:a16="http://schemas.microsoft.com/office/drawing/2014/main" id="{79EFCA12-35FA-C02E-15C4-2AC9D873466D}"/>
                  </a:ext>
                </a:extLst>
              </p:cNvPr>
              <p:cNvPicPr>
                <a:picLocks noGrp="1" noRot="1" noChangeAspect="1" noMove="1" noResize="1" noEditPoints="1" noAdjustHandles="1" noChangeArrowheads="1" noChangeShapeType="1" noCrop="1"/>
              </p:cNvPicPr>
              <p:nvPr/>
            </p:nvPicPr>
            <p:blipFill>
              <a:blip r:embed="rId4"/>
              <a:stretch>
                <a:fillRect/>
              </a:stretch>
            </p:blipFill>
            <p:spPr>
              <a:xfrm>
                <a:off x="1168958" y="1522698"/>
                <a:ext cx="3001107" cy="3167836"/>
              </a:xfrm>
              <a:prstGeom prst="rect">
                <a:avLst/>
              </a:prstGeom>
            </p:spPr>
          </p:pic>
        </mc:Fallback>
      </mc:AlternateContent>
    </p:spTree>
    <p:extLst>
      <p:ext uri="{BB962C8B-B14F-4D97-AF65-F5344CB8AC3E}">
        <p14:creationId xmlns:p14="http://schemas.microsoft.com/office/powerpoint/2010/main" val="696096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841B-D2C5-50A9-61C4-4FDB0292CFB4}"/>
              </a:ext>
            </a:extLst>
          </p:cNvPr>
          <p:cNvSpPr>
            <a:spLocks noGrp="1"/>
          </p:cNvSpPr>
          <p:nvPr>
            <p:ph type="title"/>
          </p:nvPr>
        </p:nvSpPr>
        <p:spPr>
          <a:xfrm>
            <a:off x="1484311" y="685800"/>
            <a:ext cx="10018713" cy="923331"/>
          </a:xfrm>
        </p:spPr>
        <p:txBody>
          <a:bodyPr/>
          <a:lstStyle/>
          <a:p>
            <a:r>
              <a:rPr lang="en-US" dirty="0"/>
              <a:t>What is Scrum-Agile?</a:t>
            </a:r>
          </a:p>
        </p:txBody>
      </p:sp>
      <p:sp>
        <p:nvSpPr>
          <p:cNvPr id="4" name="TextBox 3">
            <a:extLst>
              <a:ext uri="{FF2B5EF4-FFF2-40B4-BE49-F238E27FC236}">
                <a16:creationId xmlns:a16="http://schemas.microsoft.com/office/drawing/2014/main" id="{9BF81C95-8685-91F5-563B-9F63F578D56B}"/>
              </a:ext>
            </a:extLst>
          </p:cNvPr>
          <p:cNvSpPr txBox="1"/>
          <p:nvPr/>
        </p:nvSpPr>
        <p:spPr>
          <a:xfrm>
            <a:off x="7692168" y="1602984"/>
            <a:ext cx="4156668" cy="1200329"/>
          </a:xfrm>
          <a:prstGeom prst="rect">
            <a:avLst/>
          </a:prstGeom>
          <a:noFill/>
        </p:spPr>
        <p:txBody>
          <a:bodyPr wrap="square" rtlCol="0">
            <a:spAutoFit/>
          </a:bodyPr>
          <a:lstStyle/>
          <a:p>
            <a:r>
              <a:rPr lang="en-US" dirty="0"/>
              <a:t>Scrum:</a:t>
            </a:r>
          </a:p>
          <a:p>
            <a:pPr marL="285750" indent="-285750">
              <a:buFont typeface="Arial" panose="020B0604020202020204" pitchFamily="34" charset="0"/>
              <a:buChar char="•"/>
            </a:pPr>
            <a:r>
              <a:rPr lang="en-US" dirty="0"/>
              <a:t>Agile-based framework</a:t>
            </a:r>
          </a:p>
          <a:p>
            <a:pPr marL="285750" indent="-285750">
              <a:buFont typeface="Arial" panose="020B0604020202020204" pitchFamily="34" charset="0"/>
              <a:buChar char="•"/>
            </a:pPr>
            <a:r>
              <a:rPr lang="en-US" dirty="0"/>
              <a:t>Time management and roles</a:t>
            </a:r>
          </a:p>
          <a:p>
            <a:endParaRPr lang="en-US" dirty="0"/>
          </a:p>
        </p:txBody>
      </p:sp>
      <p:sp>
        <p:nvSpPr>
          <p:cNvPr id="6" name="TextBox 5">
            <a:extLst>
              <a:ext uri="{FF2B5EF4-FFF2-40B4-BE49-F238E27FC236}">
                <a16:creationId xmlns:a16="http://schemas.microsoft.com/office/drawing/2014/main" id="{A98A7610-5E5A-8C28-FA3B-B9B45C51381A}"/>
              </a:ext>
            </a:extLst>
          </p:cNvPr>
          <p:cNvSpPr txBox="1"/>
          <p:nvPr/>
        </p:nvSpPr>
        <p:spPr>
          <a:xfrm>
            <a:off x="2226713" y="1609131"/>
            <a:ext cx="4560278" cy="923330"/>
          </a:xfrm>
          <a:prstGeom prst="rect">
            <a:avLst/>
          </a:prstGeom>
          <a:noFill/>
        </p:spPr>
        <p:txBody>
          <a:bodyPr wrap="square" rtlCol="0">
            <a:spAutoFit/>
          </a:bodyPr>
          <a:lstStyle/>
          <a:p>
            <a:r>
              <a:rPr lang="en-US" dirty="0"/>
              <a:t>Agile:</a:t>
            </a:r>
          </a:p>
          <a:p>
            <a:pPr marL="285750" indent="-285750">
              <a:buFont typeface="Arial" panose="020B0604020202020204" pitchFamily="34" charset="0"/>
              <a:buChar char="•"/>
            </a:pPr>
            <a:r>
              <a:rPr lang="en-US" dirty="0"/>
              <a:t>Software development approach</a:t>
            </a:r>
          </a:p>
          <a:p>
            <a:pPr marL="285750" indent="-285750">
              <a:buFont typeface="Arial" panose="020B0604020202020204" pitchFamily="34" charset="0"/>
              <a:buChar char="•"/>
            </a:pPr>
            <a:r>
              <a:rPr lang="en-US" dirty="0"/>
              <a:t>Iterative sprint-based development process</a:t>
            </a:r>
          </a:p>
        </p:txBody>
      </p:sp>
      <p:sp>
        <p:nvSpPr>
          <p:cNvPr id="7" name="TextBox 6">
            <a:extLst>
              <a:ext uri="{FF2B5EF4-FFF2-40B4-BE49-F238E27FC236}">
                <a16:creationId xmlns:a16="http://schemas.microsoft.com/office/drawing/2014/main" id="{DFB0BB42-BC63-2DBD-04A9-AA958385E342}"/>
              </a:ext>
            </a:extLst>
          </p:cNvPr>
          <p:cNvSpPr txBox="1"/>
          <p:nvPr/>
        </p:nvSpPr>
        <p:spPr>
          <a:xfrm>
            <a:off x="2226713" y="2744710"/>
            <a:ext cx="7738573" cy="2862322"/>
          </a:xfrm>
          <a:prstGeom prst="rect">
            <a:avLst/>
          </a:prstGeom>
          <a:noFill/>
        </p:spPr>
        <p:txBody>
          <a:bodyPr wrap="square" rtlCol="0">
            <a:spAutoFit/>
          </a:bodyPr>
          <a:lstStyle/>
          <a:p>
            <a:r>
              <a:rPr lang="en-US" dirty="0"/>
              <a:t>Scrum-Agile places emphasis on:</a:t>
            </a:r>
          </a:p>
          <a:p>
            <a:pPr marL="285750" indent="-285750">
              <a:buFont typeface="Arial" panose="020B0604020202020204" pitchFamily="34" charset="0"/>
              <a:buChar char="•"/>
            </a:pPr>
            <a:r>
              <a:rPr lang="en-US" dirty="0"/>
              <a:t>Flexibility</a:t>
            </a:r>
          </a:p>
          <a:p>
            <a:pPr marL="742950" lvl="1" indent="-285750">
              <a:buFont typeface="Arial" panose="020B0604020202020204" pitchFamily="34" charset="0"/>
              <a:buChar char="•"/>
            </a:pPr>
            <a:r>
              <a:rPr lang="en-US" dirty="0"/>
              <a:t>Self-organizing teams</a:t>
            </a:r>
          </a:p>
          <a:p>
            <a:pPr marL="742950" lvl="1" indent="-285750">
              <a:buFont typeface="Arial" panose="020B0604020202020204" pitchFamily="34" charset="0"/>
              <a:buChar char="•"/>
            </a:pPr>
            <a:r>
              <a:rPr lang="en-US" dirty="0"/>
              <a:t>Flexible priorities</a:t>
            </a:r>
          </a:p>
          <a:p>
            <a:pPr marL="285750" indent="-285750">
              <a:buFont typeface="Arial" panose="020B0604020202020204" pitchFamily="34" charset="0"/>
              <a:buChar char="•"/>
            </a:pPr>
            <a:r>
              <a:rPr lang="en-US" dirty="0"/>
              <a:t>Collaboration</a:t>
            </a:r>
          </a:p>
          <a:p>
            <a:pPr marL="742950" lvl="1" indent="-285750">
              <a:buFont typeface="Arial" panose="020B0604020202020204" pitchFamily="34" charset="0"/>
              <a:buChar char="•"/>
            </a:pPr>
            <a:r>
              <a:rPr lang="en-US" dirty="0"/>
              <a:t>Team roles</a:t>
            </a:r>
          </a:p>
          <a:p>
            <a:pPr marL="742950" lvl="1" indent="-285750">
              <a:buFont typeface="Arial" panose="020B0604020202020204" pitchFamily="34" charset="0"/>
              <a:buChar char="•"/>
            </a:pPr>
            <a:r>
              <a:rPr lang="en-US" dirty="0"/>
              <a:t>Communication</a:t>
            </a:r>
          </a:p>
          <a:p>
            <a:pPr marL="285750" indent="-285750">
              <a:buFont typeface="Arial" panose="020B0604020202020204" pitchFamily="34" charset="0"/>
              <a:buChar char="•"/>
            </a:pPr>
            <a:r>
              <a:rPr lang="en-US" dirty="0"/>
              <a:t>Iterative progress</a:t>
            </a:r>
          </a:p>
          <a:p>
            <a:pPr marL="742950" lvl="1" indent="-285750">
              <a:buFont typeface="Arial" panose="020B0604020202020204" pitchFamily="34" charset="0"/>
              <a:buChar char="•"/>
            </a:pPr>
            <a:r>
              <a:rPr lang="en-US" dirty="0"/>
              <a:t>Flexibility</a:t>
            </a:r>
          </a:p>
          <a:p>
            <a:pPr marL="742950" lvl="1" indent="-285750">
              <a:buFont typeface="Arial" panose="020B0604020202020204" pitchFamily="34" charset="0"/>
              <a:buChar char="•"/>
            </a:pPr>
            <a:r>
              <a:rPr lang="en-US" dirty="0"/>
              <a:t>Short development ‘sprints’</a:t>
            </a:r>
          </a:p>
        </p:txBody>
      </p:sp>
      <p:graphicFrame>
        <p:nvGraphicFramePr>
          <p:cNvPr id="9" name="Diagram 8">
            <a:extLst>
              <a:ext uri="{FF2B5EF4-FFF2-40B4-BE49-F238E27FC236}">
                <a16:creationId xmlns:a16="http://schemas.microsoft.com/office/drawing/2014/main" id="{239BD90E-39B3-7E24-D762-AFCC1F51489E}"/>
              </a:ext>
            </a:extLst>
          </p:cNvPr>
          <p:cNvGraphicFramePr/>
          <p:nvPr>
            <p:extLst>
              <p:ext uri="{D42A27DB-BD31-4B8C-83A1-F6EECF244321}">
                <p14:modId xmlns:p14="http://schemas.microsoft.com/office/powerpoint/2010/main" val="845066414"/>
              </p:ext>
            </p:extLst>
          </p:nvPr>
        </p:nvGraphicFramePr>
        <p:xfrm>
          <a:off x="5795513" y="2801145"/>
          <a:ext cx="4943343" cy="3727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am3d="http://schemas.microsoft.com/office/drawing/2017/model3d" Requires="am3d">
          <p:graphicFrame>
            <p:nvGraphicFramePr>
              <p:cNvPr id="10" name="3D Model 9" descr="Rhombohedra 1 White">
                <a:extLst>
                  <a:ext uri="{FF2B5EF4-FFF2-40B4-BE49-F238E27FC236}">
                    <a16:creationId xmlns:a16="http://schemas.microsoft.com/office/drawing/2014/main" id="{F60FAEA5-7DE0-1B0F-19BD-2FAF7B6E0CF1}"/>
                  </a:ext>
                </a:extLst>
              </p:cNvPr>
              <p:cNvGraphicFramePr>
                <a:graphicFrameLocks noChangeAspect="1"/>
              </p:cNvGraphicFramePr>
              <p:nvPr>
                <p:extLst>
                  <p:ext uri="{D42A27DB-BD31-4B8C-83A1-F6EECF244321}">
                    <p14:modId xmlns:p14="http://schemas.microsoft.com/office/powerpoint/2010/main" val="1170256788"/>
                  </p:ext>
                </p:extLst>
              </p:nvPr>
            </p:nvGraphicFramePr>
            <p:xfrm>
              <a:off x="9434842" y="5455809"/>
              <a:ext cx="1614665" cy="1690649"/>
            </p:xfrm>
            <a:graphic>
              <a:graphicData uri="http://schemas.microsoft.com/office/drawing/2017/model3d">
                <am3d:model3d r:embed="rId8">
                  <am3d:spPr>
                    <a:xfrm>
                      <a:off x="0" y="0"/>
                      <a:ext cx="1614665" cy="1690649"/>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6056554" ay="-457746" az="-8731359"/>
                    <am3d:postTrans dx="0" dy="0" dz="0"/>
                  </am3d:trans>
                  <am3d:raster rName="Office3DRenderer" rVer="16.0.8326">
                    <am3d:blip r:embed="rId9"/>
                  </am3d:raster>
                  <am3d:objViewport viewportSz="290639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descr="Rhombohedra 1 White">
                <a:extLst>
                  <a:ext uri="{FF2B5EF4-FFF2-40B4-BE49-F238E27FC236}">
                    <a16:creationId xmlns:a16="http://schemas.microsoft.com/office/drawing/2014/main" id="{F60FAEA5-7DE0-1B0F-19BD-2FAF7B6E0CF1}"/>
                  </a:ext>
                </a:extLst>
              </p:cNvPr>
              <p:cNvPicPr>
                <a:picLocks noGrp="1" noRot="1" noChangeAspect="1" noMove="1" noResize="1" noEditPoints="1" noAdjustHandles="1" noChangeArrowheads="1" noChangeShapeType="1" noCrop="1"/>
              </p:cNvPicPr>
              <p:nvPr/>
            </p:nvPicPr>
            <p:blipFill>
              <a:blip r:embed="rId9"/>
              <a:stretch>
                <a:fillRect/>
              </a:stretch>
            </p:blipFill>
            <p:spPr>
              <a:xfrm>
                <a:off x="9434842" y="5455809"/>
                <a:ext cx="1614665" cy="1690649"/>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1" name="3D Model 10" descr="Rhombohedra 1 White">
                <a:extLst>
                  <a:ext uri="{FF2B5EF4-FFF2-40B4-BE49-F238E27FC236}">
                    <a16:creationId xmlns:a16="http://schemas.microsoft.com/office/drawing/2014/main" id="{DD4CDB1D-7CF7-7705-68A7-ECC945757A3B}"/>
                  </a:ext>
                </a:extLst>
              </p:cNvPr>
              <p:cNvGraphicFramePr>
                <a:graphicFrameLocks noChangeAspect="1"/>
              </p:cNvGraphicFramePr>
              <p:nvPr>
                <p:extLst>
                  <p:ext uri="{D42A27DB-BD31-4B8C-83A1-F6EECF244321}">
                    <p14:modId xmlns:p14="http://schemas.microsoft.com/office/powerpoint/2010/main" val="2489573981"/>
                  </p:ext>
                </p:extLst>
              </p:nvPr>
            </p:nvGraphicFramePr>
            <p:xfrm>
              <a:off x="10841084" y="5607032"/>
              <a:ext cx="1546619" cy="1525859"/>
            </p:xfrm>
            <a:graphic>
              <a:graphicData uri="http://schemas.microsoft.com/office/drawing/2017/model3d">
                <am3d:model3d r:embed="rId8">
                  <am3d:spPr>
                    <a:xfrm>
                      <a:off x="0" y="0"/>
                      <a:ext cx="1546619" cy="1525859"/>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5273932" ay="1332467" az="5067324"/>
                    <am3d:postTrans dx="0" dy="0" dz="0"/>
                  </am3d:trans>
                  <am3d:raster rName="Office3DRenderer" rVer="16.0.8326">
                    <am3d:blip r:embed="rId10"/>
                  </am3d:raster>
                  <am3d:objViewport viewportSz="290639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Rhombohedra 1 White">
                <a:extLst>
                  <a:ext uri="{FF2B5EF4-FFF2-40B4-BE49-F238E27FC236}">
                    <a16:creationId xmlns:a16="http://schemas.microsoft.com/office/drawing/2014/main" id="{DD4CDB1D-7CF7-7705-68A7-ECC945757A3B}"/>
                  </a:ext>
                </a:extLst>
              </p:cNvPr>
              <p:cNvPicPr>
                <a:picLocks noGrp="1" noRot="1" noChangeAspect="1" noMove="1" noResize="1" noEditPoints="1" noAdjustHandles="1" noChangeArrowheads="1" noChangeShapeType="1" noCrop="1"/>
              </p:cNvPicPr>
              <p:nvPr/>
            </p:nvPicPr>
            <p:blipFill>
              <a:blip r:embed="rId10"/>
              <a:stretch>
                <a:fillRect/>
              </a:stretch>
            </p:blipFill>
            <p:spPr>
              <a:xfrm>
                <a:off x="10841084" y="5607032"/>
                <a:ext cx="1546619" cy="1525859"/>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2" name="3D Model 11" descr="Rhombohedra 1 White">
                <a:extLst>
                  <a:ext uri="{FF2B5EF4-FFF2-40B4-BE49-F238E27FC236}">
                    <a16:creationId xmlns:a16="http://schemas.microsoft.com/office/drawing/2014/main" id="{4E31EB4E-9E59-5CFE-1E28-E8352987C234}"/>
                  </a:ext>
                </a:extLst>
              </p:cNvPr>
              <p:cNvGraphicFramePr>
                <a:graphicFrameLocks noChangeAspect="1"/>
              </p:cNvGraphicFramePr>
              <p:nvPr>
                <p:extLst>
                  <p:ext uri="{D42A27DB-BD31-4B8C-83A1-F6EECF244321}">
                    <p14:modId xmlns:p14="http://schemas.microsoft.com/office/powerpoint/2010/main" val="1004246297"/>
                  </p:ext>
                </p:extLst>
              </p:nvPr>
            </p:nvGraphicFramePr>
            <p:xfrm>
              <a:off x="10230683" y="6052231"/>
              <a:ext cx="1728641" cy="1557677"/>
            </p:xfrm>
            <a:graphic>
              <a:graphicData uri="http://schemas.microsoft.com/office/drawing/2017/model3d">
                <am3d:model3d r:embed="rId8">
                  <am3d:spPr>
                    <a:xfrm>
                      <a:off x="0" y="0"/>
                      <a:ext cx="1728641" cy="1557677"/>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5737127" ay="-972371" az="-4235050"/>
                    <am3d:postTrans dx="0" dy="0" dz="0"/>
                  </am3d:trans>
                  <am3d:raster rName="Office3DRenderer" rVer="16.0.8326">
                    <am3d:blip r:embed="rId11"/>
                  </am3d:raster>
                  <am3d:objViewport viewportSz="290639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Model 11" descr="Rhombohedra 1 White">
                <a:extLst>
                  <a:ext uri="{FF2B5EF4-FFF2-40B4-BE49-F238E27FC236}">
                    <a16:creationId xmlns:a16="http://schemas.microsoft.com/office/drawing/2014/main" id="{4E31EB4E-9E59-5CFE-1E28-E8352987C234}"/>
                  </a:ext>
                </a:extLst>
              </p:cNvPr>
              <p:cNvPicPr>
                <a:picLocks noGrp="1" noRot="1" noChangeAspect="1" noMove="1" noResize="1" noEditPoints="1" noAdjustHandles="1" noChangeArrowheads="1" noChangeShapeType="1" noCrop="1"/>
              </p:cNvPicPr>
              <p:nvPr/>
            </p:nvPicPr>
            <p:blipFill>
              <a:blip r:embed="rId11"/>
              <a:stretch>
                <a:fillRect/>
              </a:stretch>
            </p:blipFill>
            <p:spPr>
              <a:xfrm>
                <a:off x="10230683" y="6052231"/>
                <a:ext cx="1728641" cy="1557677"/>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3" name="3D Model 12" descr="Rhombohedra 1 White">
                <a:extLst>
                  <a:ext uri="{FF2B5EF4-FFF2-40B4-BE49-F238E27FC236}">
                    <a16:creationId xmlns:a16="http://schemas.microsoft.com/office/drawing/2014/main" id="{29F7CE58-3CFA-ED2F-E83F-7080BC38F9D4}"/>
                  </a:ext>
                </a:extLst>
              </p:cNvPr>
              <p:cNvGraphicFramePr>
                <a:graphicFrameLocks noChangeAspect="1"/>
              </p:cNvGraphicFramePr>
              <p:nvPr>
                <p:extLst>
                  <p:ext uri="{D42A27DB-BD31-4B8C-83A1-F6EECF244321}">
                    <p14:modId xmlns:p14="http://schemas.microsoft.com/office/powerpoint/2010/main" val="2789948980"/>
                  </p:ext>
                </p:extLst>
              </p:nvPr>
            </p:nvGraphicFramePr>
            <p:xfrm>
              <a:off x="11503024" y="6172200"/>
              <a:ext cx="1633662" cy="1538680"/>
            </p:xfrm>
            <a:graphic>
              <a:graphicData uri="http://schemas.microsoft.com/office/drawing/2017/model3d">
                <am3d:model3d r:embed="rId8">
                  <am3d:spPr>
                    <a:xfrm>
                      <a:off x="0" y="0"/>
                      <a:ext cx="1633662" cy="1538680"/>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5176789" ay="1375009" az="4831108"/>
                    <am3d:postTrans dx="0" dy="0" dz="0"/>
                  </am3d:trans>
                  <am3d:raster rName="Office3DRenderer" rVer="16.0.8326">
                    <am3d:blip r:embed="rId12"/>
                  </am3d:raster>
                  <am3d:objViewport viewportSz="290639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Model 12" descr="Rhombohedra 1 White">
                <a:extLst>
                  <a:ext uri="{FF2B5EF4-FFF2-40B4-BE49-F238E27FC236}">
                    <a16:creationId xmlns:a16="http://schemas.microsoft.com/office/drawing/2014/main" id="{29F7CE58-3CFA-ED2F-E83F-7080BC38F9D4}"/>
                  </a:ext>
                </a:extLst>
              </p:cNvPr>
              <p:cNvPicPr>
                <a:picLocks noGrp="1" noRot="1" noChangeAspect="1" noMove="1" noResize="1" noEditPoints="1" noAdjustHandles="1" noChangeArrowheads="1" noChangeShapeType="1" noCrop="1"/>
              </p:cNvPicPr>
              <p:nvPr/>
            </p:nvPicPr>
            <p:blipFill>
              <a:blip r:embed="rId12"/>
              <a:stretch>
                <a:fillRect/>
              </a:stretch>
            </p:blipFill>
            <p:spPr>
              <a:xfrm>
                <a:off x="11503024" y="6172200"/>
                <a:ext cx="1633662" cy="153868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5" name="3D Model 14" descr="Rhombohedra 1 White">
                <a:extLst>
                  <a:ext uri="{FF2B5EF4-FFF2-40B4-BE49-F238E27FC236}">
                    <a16:creationId xmlns:a16="http://schemas.microsoft.com/office/drawing/2014/main" id="{66955F2E-7D24-828B-7BFB-20A4BB1462BA}"/>
                  </a:ext>
                </a:extLst>
              </p:cNvPr>
              <p:cNvGraphicFramePr>
                <a:graphicFrameLocks noChangeAspect="1"/>
              </p:cNvGraphicFramePr>
              <p:nvPr>
                <p:extLst>
                  <p:ext uri="{D42A27DB-BD31-4B8C-83A1-F6EECF244321}">
                    <p14:modId xmlns:p14="http://schemas.microsoft.com/office/powerpoint/2010/main" val="1991451777"/>
                  </p:ext>
                </p:extLst>
              </p:nvPr>
            </p:nvGraphicFramePr>
            <p:xfrm>
              <a:off x="9091945" y="6301096"/>
              <a:ext cx="1557677" cy="1633661"/>
            </p:xfrm>
            <a:graphic>
              <a:graphicData uri="http://schemas.microsoft.com/office/drawing/2017/model3d">
                <am3d:model3d r:embed="rId8">
                  <am3d:spPr>
                    <a:xfrm>
                      <a:off x="0" y="0"/>
                      <a:ext cx="1557677" cy="1633661"/>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5359826" ay="-1080892" az="-5529947"/>
                    <am3d:postTrans dx="0" dy="0" dz="0"/>
                  </am3d:trans>
                  <am3d:raster rName="Office3DRenderer" rVer="16.0.8326">
                    <am3d:blip r:embed="rId13"/>
                  </am3d:raster>
                  <am3d:objViewport viewportSz="290639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5" name="3D Model 14" descr="Rhombohedra 1 White">
                <a:extLst>
                  <a:ext uri="{FF2B5EF4-FFF2-40B4-BE49-F238E27FC236}">
                    <a16:creationId xmlns:a16="http://schemas.microsoft.com/office/drawing/2014/main" id="{66955F2E-7D24-828B-7BFB-20A4BB1462BA}"/>
                  </a:ext>
                </a:extLst>
              </p:cNvPr>
              <p:cNvPicPr>
                <a:picLocks noGrp="1" noRot="1" noChangeAspect="1" noMove="1" noResize="1" noEditPoints="1" noAdjustHandles="1" noChangeArrowheads="1" noChangeShapeType="1" noCrop="1"/>
              </p:cNvPicPr>
              <p:nvPr/>
            </p:nvPicPr>
            <p:blipFill>
              <a:blip r:embed="rId13"/>
              <a:stretch>
                <a:fillRect/>
              </a:stretch>
            </p:blipFill>
            <p:spPr>
              <a:xfrm>
                <a:off x="9091945" y="6301096"/>
                <a:ext cx="1557677" cy="1633661"/>
              </a:xfrm>
              <a:prstGeom prst="rect">
                <a:avLst/>
              </a:prstGeom>
            </p:spPr>
          </p:pic>
        </mc:Fallback>
      </mc:AlternateContent>
      <p:sp>
        <p:nvSpPr>
          <p:cNvPr id="17" name="TextBox 16">
            <a:extLst>
              <a:ext uri="{FF2B5EF4-FFF2-40B4-BE49-F238E27FC236}">
                <a16:creationId xmlns:a16="http://schemas.microsoft.com/office/drawing/2014/main" id="{7F3797D8-EEB6-5F8D-B77F-A1DD1D984F5B}"/>
              </a:ext>
            </a:extLst>
          </p:cNvPr>
          <p:cNvSpPr txBox="1"/>
          <p:nvPr/>
        </p:nvSpPr>
        <p:spPr>
          <a:xfrm>
            <a:off x="10400448" y="5167501"/>
            <a:ext cx="1721240" cy="369332"/>
          </a:xfrm>
          <a:prstGeom prst="rect">
            <a:avLst/>
          </a:prstGeom>
          <a:noFill/>
        </p:spPr>
        <p:txBody>
          <a:bodyPr wrap="none" rtlCol="0">
            <a:spAutoFit/>
          </a:bodyPr>
          <a:lstStyle/>
          <a:p>
            <a:r>
              <a:rPr lang="en-US" dirty="0"/>
              <a:t>(Coursera, 2023)</a:t>
            </a:r>
          </a:p>
        </p:txBody>
      </p:sp>
    </p:spTree>
    <p:extLst>
      <p:ext uri="{BB962C8B-B14F-4D97-AF65-F5344CB8AC3E}">
        <p14:creationId xmlns:p14="http://schemas.microsoft.com/office/powerpoint/2010/main" val="4278316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98FA-3071-81CC-28D0-B4DD7809D816}"/>
              </a:ext>
            </a:extLst>
          </p:cNvPr>
          <p:cNvSpPr>
            <a:spLocks noGrp="1"/>
          </p:cNvSpPr>
          <p:nvPr>
            <p:ph type="title"/>
          </p:nvPr>
        </p:nvSpPr>
        <p:spPr>
          <a:xfrm>
            <a:off x="1370009" y="482601"/>
            <a:ext cx="10018713" cy="1114083"/>
          </a:xfrm>
        </p:spPr>
        <p:txBody>
          <a:bodyPr/>
          <a:lstStyle/>
          <a:p>
            <a:r>
              <a:rPr lang="en-US" dirty="0"/>
              <a:t>Roles of Agile</a:t>
            </a:r>
          </a:p>
        </p:txBody>
      </p:sp>
      <p:sp>
        <p:nvSpPr>
          <p:cNvPr id="9" name="Text Placeholder 8">
            <a:extLst>
              <a:ext uri="{FF2B5EF4-FFF2-40B4-BE49-F238E27FC236}">
                <a16:creationId xmlns:a16="http://schemas.microsoft.com/office/drawing/2014/main" id="{9FB4EEA1-40E4-8A05-DCA3-D0D5D08DF500}"/>
              </a:ext>
            </a:extLst>
          </p:cNvPr>
          <p:cNvSpPr>
            <a:spLocks noGrp="1"/>
          </p:cNvSpPr>
          <p:nvPr>
            <p:ph type="body" idx="1"/>
          </p:nvPr>
        </p:nvSpPr>
        <p:spPr>
          <a:xfrm>
            <a:off x="1657877" y="1596684"/>
            <a:ext cx="4607188" cy="576262"/>
          </a:xfrm>
        </p:spPr>
        <p:txBody>
          <a:bodyPr/>
          <a:lstStyle/>
          <a:p>
            <a:r>
              <a:rPr lang="en-US" dirty="0"/>
              <a:t>Scrum Master</a:t>
            </a:r>
          </a:p>
        </p:txBody>
      </p:sp>
      <p:sp>
        <p:nvSpPr>
          <p:cNvPr id="4" name="Content Placeholder 3">
            <a:extLst>
              <a:ext uri="{FF2B5EF4-FFF2-40B4-BE49-F238E27FC236}">
                <a16:creationId xmlns:a16="http://schemas.microsoft.com/office/drawing/2014/main" id="{DACBE2D4-817D-6C0B-2EED-9AD582BF5939}"/>
              </a:ext>
            </a:extLst>
          </p:cNvPr>
          <p:cNvSpPr>
            <a:spLocks noGrp="1"/>
          </p:cNvSpPr>
          <p:nvPr>
            <p:ph sz="half" idx="2"/>
          </p:nvPr>
        </p:nvSpPr>
        <p:spPr>
          <a:xfrm>
            <a:off x="1370009" y="2273488"/>
            <a:ext cx="4895056" cy="1164672"/>
          </a:xfrm>
        </p:spPr>
        <p:txBody>
          <a:bodyPr>
            <a:normAutofit lnSpcReduction="10000"/>
          </a:bodyPr>
          <a:lstStyle/>
          <a:p>
            <a:r>
              <a:rPr lang="en-US" dirty="0"/>
              <a:t>Facilitates Scrum events</a:t>
            </a:r>
          </a:p>
          <a:p>
            <a:r>
              <a:rPr lang="en-US" dirty="0"/>
              <a:t>Resolves problems impeding progress</a:t>
            </a:r>
          </a:p>
          <a:p>
            <a:r>
              <a:rPr lang="en-US" dirty="0"/>
              <a:t>Ensures Scrum adherence</a:t>
            </a:r>
          </a:p>
        </p:txBody>
      </p:sp>
      <p:sp>
        <p:nvSpPr>
          <p:cNvPr id="10" name="Text Placeholder 9">
            <a:extLst>
              <a:ext uri="{FF2B5EF4-FFF2-40B4-BE49-F238E27FC236}">
                <a16:creationId xmlns:a16="http://schemas.microsoft.com/office/drawing/2014/main" id="{83AA41CF-7329-550B-B29E-F23991006EA6}"/>
              </a:ext>
            </a:extLst>
          </p:cNvPr>
          <p:cNvSpPr>
            <a:spLocks noGrp="1"/>
          </p:cNvSpPr>
          <p:nvPr>
            <p:ph type="body" sz="quarter" idx="3"/>
          </p:nvPr>
        </p:nvSpPr>
        <p:spPr>
          <a:xfrm>
            <a:off x="6766185" y="1605151"/>
            <a:ext cx="4622537" cy="576262"/>
          </a:xfrm>
        </p:spPr>
        <p:txBody>
          <a:bodyPr/>
          <a:lstStyle/>
          <a:p>
            <a:r>
              <a:rPr lang="en-US"/>
              <a:t>Product Owner</a:t>
            </a:r>
            <a:endParaRPr lang="en-US" dirty="0"/>
          </a:p>
        </p:txBody>
      </p:sp>
      <p:sp>
        <p:nvSpPr>
          <p:cNvPr id="5" name="Content Placeholder 4">
            <a:extLst>
              <a:ext uri="{FF2B5EF4-FFF2-40B4-BE49-F238E27FC236}">
                <a16:creationId xmlns:a16="http://schemas.microsoft.com/office/drawing/2014/main" id="{7141D5A4-561A-DF8F-3746-6C6B773EEE10}"/>
              </a:ext>
            </a:extLst>
          </p:cNvPr>
          <p:cNvSpPr>
            <a:spLocks noGrp="1"/>
          </p:cNvSpPr>
          <p:nvPr>
            <p:ph sz="quarter" idx="4"/>
          </p:nvPr>
        </p:nvSpPr>
        <p:spPr>
          <a:xfrm>
            <a:off x="6493665" y="2273488"/>
            <a:ext cx="4895056" cy="1164672"/>
          </a:xfrm>
        </p:spPr>
        <p:txBody>
          <a:bodyPr>
            <a:normAutofit lnSpcReduction="10000"/>
          </a:bodyPr>
          <a:lstStyle/>
          <a:p>
            <a:r>
              <a:rPr lang="en-US" dirty="0"/>
              <a:t>Represents the stakeholders</a:t>
            </a:r>
          </a:p>
          <a:p>
            <a:r>
              <a:rPr lang="en-US" dirty="0"/>
              <a:t>Prioritized features</a:t>
            </a:r>
          </a:p>
          <a:p>
            <a:r>
              <a:rPr lang="en-US" dirty="0"/>
              <a:t>Ensures value delivery</a:t>
            </a:r>
          </a:p>
        </p:txBody>
      </p:sp>
      <p:sp>
        <p:nvSpPr>
          <p:cNvPr id="11" name="Text Placeholder 8">
            <a:extLst>
              <a:ext uri="{FF2B5EF4-FFF2-40B4-BE49-F238E27FC236}">
                <a16:creationId xmlns:a16="http://schemas.microsoft.com/office/drawing/2014/main" id="{79070933-7706-D446-97F7-BB861404B87B}"/>
              </a:ext>
            </a:extLst>
          </p:cNvPr>
          <p:cNvSpPr txBox="1">
            <a:spLocks/>
          </p:cNvSpPr>
          <p:nvPr/>
        </p:nvSpPr>
        <p:spPr>
          <a:xfrm>
            <a:off x="1657876" y="3538702"/>
            <a:ext cx="4607188"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r>
              <a:rPr lang="en-US" dirty="0"/>
              <a:t>Tester</a:t>
            </a:r>
          </a:p>
        </p:txBody>
      </p:sp>
      <p:sp>
        <p:nvSpPr>
          <p:cNvPr id="12" name="Content Placeholder 3">
            <a:extLst>
              <a:ext uri="{FF2B5EF4-FFF2-40B4-BE49-F238E27FC236}">
                <a16:creationId xmlns:a16="http://schemas.microsoft.com/office/drawing/2014/main" id="{E4A7800F-8B61-DBB4-79B1-90FF2B74C4FB}"/>
              </a:ext>
            </a:extLst>
          </p:cNvPr>
          <p:cNvSpPr txBox="1">
            <a:spLocks/>
          </p:cNvSpPr>
          <p:nvPr/>
        </p:nvSpPr>
        <p:spPr>
          <a:xfrm>
            <a:off x="1370008" y="4215506"/>
            <a:ext cx="4895056" cy="14556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dirty="0"/>
              <a:t>Develops test processes</a:t>
            </a:r>
          </a:p>
          <a:p>
            <a:r>
              <a:rPr lang="en-US" dirty="0"/>
              <a:t>Develops test criteria</a:t>
            </a:r>
          </a:p>
          <a:p>
            <a:r>
              <a:rPr lang="en-US" dirty="0"/>
              <a:t>Gives feedback to the developer</a:t>
            </a:r>
          </a:p>
        </p:txBody>
      </p:sp>
      <p:sp>
        <p:nvSpPr>
          <p:cNvPr id="13" name="Text Placeholder 9">
            <a:extLst>
              <a:ext uri="{FF2B5EF4-FFF2-40B4-BE49-F238E27FC236}">
                <a16:creationId xmlns:a16="http://schemas.microsoft.com/office/drawing/2014/main" id="{1C5A4421-E280-0724-CAC0-2366AE72C939}"/>
              </a:ext>
            </a:extLst>
          </p:cNvPr>
          <p:cNvSpPr txBox="1">
            <a:spLocks/>
          </p:cNvSpPr>
          <p:nvPr/>
        </p:nvSpPr>
        <p:spPr>
          <a:xfrm>
            <a:off x="6766184" y="3547169"/>
            <a:ext cx="4622537"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r>
              <a:rPr lang="en-US"/>
              <a:t>Developer</a:t>
            </a:r>
            <a:endParaRPr lang="en-US" dirty="0"/>
          </a:p>
        </p:txBody>
      </p:sp>
      <p:sp>
        <p:nvSpPr>
          <p:cNvPr id="14" name="Content Placeholder 4">
            <a:extLst>
              <a:ext uri="{FF2B5EF4-FFF2-40B4-BE49-F238E27FC236}">
                <a16:creationId xmlns:a16="http://schemas.microsoft.com/office/drawing/2014/main" id="{6F916FB4-6E25-FF3B-F42A-86152087097B}"/>
              </a:ext>
            </a:extLst>
          </p:cNvPr>
          <p:cNvSpPr txBox="1">
            <a:spLocks/>
          </p:cNvSpPr>
          <p:nvPr/>
        </p:nvSpPr>
        <p:spPr>
          <a:xfrm>
            <a:off x="6493664" y="4215506"/>
            <a:ext cx="4895056" cy="14556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dirty="0"/>
              <a:t>Develops user experiences</a:t>
            </a:r>
          </a:p>
          <a:p>
            <a:r>
              <a:rPr lang="en-US" dirty="0"/>
              <a:t>Fulfills expectations from the user stories</a:t>
            </a:r>
          </a:p>
          <a:p>
            <a:r>
              <a:rPr lang="en-US" dirty="0"/>
              <a:t>Accomplishes the backlog</a:t>
            </a:r>
          </a:p>
        </p:txBody>
      </p:sp>
      <mc:AlternateContent xmlns:mc="http://schemas.openxmlformats.org/markup-compatibility/2006">
        <mc:Choice xmlns:am3d="http://schemas.microsoft.com/office/drawing/2017/model3d" Requires="am3d">
          <p:graphicFrame>
            <p:nvGraphicFramePr>
              <p:cNvPr id="15" name="3D Model 14" descr="Rhombohedra 1 White">
                <a:extLst>
                  <a:ext uri="{FF2B5EF4-FFF2-40B4-BE49-F238E27FC236}">
                    <a16:creationId xmlns:a16="http://schemas.microsoft.com/office/drawing/2014/main" id="{31283C93-A19F-4782-93DD-FF405EC69352}"/>
                  </a:ext>
                </a:extLst>
              </p:cNvPr>
              <p:cNvGraphicFramePr>
                <a:graphicFrameLocks noChangeAspect="1"/>
              </p:cNvGraphicFramePr>
              <p:nvPr>
                <p:extLst>
                  <p:ext uri="{D42A27DB-BD31-4B8C-83A1-F6EECF244321}">
                    <p14:modId xmlns:p14="http://schemas.microsoft.com/office/powerpoint/2010/main" val="2517720954"/>
                  </p:ext>
                </p:extLst>
              </p:nvPr>
            </p:nvGraphicFramePr>
            <p:xfrm>
              <a:off x="-717633" y="5935706"/>
              <a:ext cx="1785629" cy="1595670"/>
            </p:xfrm>
            <a:graphic>
              <a:graphicData uri="http://schemas.microsoft.com/office/drawing/2017/model3d">
                <am3d:model3d r:embed="rId3">
                  <am3d:spPr>
                    <a:xfrm>
                      <a:off x="0" y="0"/>
                      <a:ext cx="1785629" cy="1595670"/>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4833174" ay="909854" az="3452359"/>
                    <am3d:postTrans dx="0" dy="0" dz="0"/>
                  </am3d:trans>
                  <am3d:raster rName="Office3DRenderer" rVer="16.0.8326">
                    <am3d:blip r:embed="rId4"/>
                  </am3d:raster>
                  <am3d:objViewport viewportSz="290639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5" name="3D Model 14" descr="Rhombohedra 1 White">
                <a:extLst>
                  <a:ext uri="{FF2B5EF4-FFF2-40B4-BE49-F238E27FC236}">
                    <a16:creationId xmlns:a16="http://schemas.microsoft.com/office/drawing/2014/main" id="{31283C93-A19F-4782-93DD-FF405EC69352}"/>
                  </a:ext>
                </a:extLst>
              </p:cNvPr>
              <p:cNvPicPr>
                <a:picLocks noGrp="1" noRot="1" noChangeAspect="1" noMove="1" noResize="1" noEditPoints="1" noAdjustHandles="1" noChangeArrowheads="1" noChangeShapeType="1" noCrop="1"/>
              </p:cNvPicPr>
              <p:nvPr/>
            </p:nvPicPr>
            <p:blipFill>
              <a:blip r:embed="rId4"/>
              <a:stretch>
                <a:fillRect/>
              </a:stretch>
            </p:blipFill>
            <p:spPr>
              <a:xfrm>
                <a:off x="-717633" y="5935706"/>
                <a:ext cx="1785629" cy="159567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6" name="3D Model 15" descr="Rhombohedra 1 White">
                <a:extLst>
                  <a:ext uri="{FF2B5EF4-FFF2-40B4-BE49-F238E27FC236}">
                    <a16:creationId xmlns:a16="http://schemas.microsoft.com/office/drawing/2014/main" id="{B88B5259-0826-CBAA-5FE5-01B8F6BEE63E}"/>
                  </a:ext>
                </a:extLst>
              </p:cNvPr>
              <p:cNvGraphicFramePr>
                <a:graphicFrameLocks noChangeAspect="1"/>
              </p:cNvGraphicFramePr>
              <p:nvPr>
                <p:extLst>
                  <p:ext uri="{D42A27DB-BD31-4B8C-83A1-F6EECF244321}">
                    <p14:modId xmlns:p14="http://schemas.microsoft.com/office/powerpoint/2010/main" val="526934149"/>
                  </p:ext>
                </p:extLst>
              </p:nvPr>
            </p:nvGraphicFramePr>
            <p:xfrm>
              <a:off x="111257" y="6448456"/>
              <a:ext cx="1546619" cy="1525859"/>
            </p:xfrm>
            <a:graphic>
              <a:graphicData uri="http://schemas.microsoft.com/office/drawing/2017/model3d">
                <am3d:model3d r:embed="rId3">
                  <am3d:spPr>
                    <a:xfrm>
                      <a:off x="0" y="0"/>
                      <a:ext cx="1546619" cy="1525859"/>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5273932" ay="1332467" az="5067324"/>
                    <am3d:postTrans dx="0" dy="0" dz="0"/>
                  </am3d:trans>
                  <am3d:raster rName="Office3DRenderer" rVer="16.0.8326">
                    <am3d:blip r:embed="rId5"/>
                  </am3d:raster>
                  <am3d:objViewport viewportSz="290639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6" name="3D Model 15" descr="Rhombohedra 1 White">
                <a:extLst>
                  <a:ext uri="{FF2B5EF4-FFF2-40B4-BE49-F238E27FC236}">
                    <a16:creationId xmlns:a16="http://schemas.microsoft.com/office/drawing/2014/main" id="{B88B5259-0826-CBAA-5FE5-01B8F6BEE63E}"/>
                  </a:ext>
                </a:extLst>
              </p:cNvPr>
              <p:cNvPicPr>
                <a:picLocks noGrp="1" noRot="1" noChangeAspect="1" noMove="1" noResize="1" noEditPoints="1" noAdjustHandles="1" noChangeArrowheads="1" noChangeShapeType="1" noCrop="1"/>
              </p:cNvPicPr>
              <p:nvPr/>
            </p:nvPicPr>
            <p:blipFill>
              <a:blip r:embed="rId5"/>
              <a:stretch>
                <a:fillRect/>
              </a:stretch>
            </p:blipFill>
            <p:spPr>
              <a:xfrm>
                <a:off x="111257" y="6448456"/>
                <a:ext cx="1546619" cy="1525859"/>
              </a:xfrm>
              <a:prstGeom prst="rect">
                <a:avLst/>
              </a:prstGeom>
            </p:spPr>
          </p:pic>
        </mc:Fallback>
      </mc:AlternateContent>
      <p:sp>
        <p:nvSpPr>
          <p:cNvPr id="17" name="TextBox 16">
            <a:extLst>
              <a:ext uri="{FF2B5EF4-FFF2-40B4-BE49-F238E27FC236}">
                <a16:creationId xmlns:a16="http://schemas.microsoft.com/office/drawing/2014/main" id="{933E66FD-0DF7-651E-B063-2703D8108F7D}"/>
              </a:ext>
            </a:extLst>
          </p:cNvPr>
          <p:cNvSpPr txBox="1"/>
          <p:nvPr/>
        </p:nvSpPr>
        <p:spPr>
          <a:xfrm>
            <a:off x="10276405" y="6125290"/>
            <a:ext cx="1587294" cy="646331"/>
          </a:xfrm>
          <a:prstGeom prst="rect">
            <a:avLst/>
          </a:prstGeom>
          <a:noFill/>
        </p:spPr>
        <p:txBody>
          <a:bodyPr wrap="none" rtlCol="0">
            <a:spAutoFit/>
          </a:bodyPr>
          <a:lstStyle/>
          <a:p>
            <a:r>
              <a:rPr lang="en-US" dirty="0"/>
              <a:t>(</a:t>
            </a:r>
            <a:r>
              <a:rPr lang="en-US" dirty="0" err="1">
                <a:latin typeface="Times New Roman" panose="02020603050405020304" pitchFamily="18" charset="0"/>
              </a:rPr>
              <a:t>Rehkopf</a:t>
            </a:r>
            <a:r>
              <a:rPr lang="en-US" dirty="0">
                <a:latin typeface="Times New Roman" panose="02020603050405020304" pitchFamily="18" charset="0"/>
              </a:rPr>
              <a:t>, n.d.)</a:t>
            </a:r>
            <a:endParaRPr lang="en-US" dirty="0"/>
          </a:p>
          <a:p>
            <a:r>
              <a:rPr lang="en-US" dirty="0"/>
              <a:t>(West, 2019)</a:t>
            </a:r>
          </a:p>
        </p:txBody>
      </p:sp>
    </p:spTree>
    <p:extLst>
      <p:ext uri="{BB962C8B-B14F-4D97-AF65-F5344CB8AC3E}">
        <p14:creationId xmlns:p14="http://schemas.microsoft.com/office/powerpoint/2010/main" val="1834083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4"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5"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6"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7"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8"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9"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21" name="Rectangle 20">
            <a:extLst>
              <a:ext uri="{FF2B5EF4-FFF2-40B4-BE49-F238E27FC236}">
                <a16:creationId xmlns:a16="http://schemas.microsoft.com/office/drawing/2014/main" id="{66F19654-E532-4129-83CB-D26929EB9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CA57968-8782-447A-A60A-4ABC325FD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62272"/>
            <a:ext cx="12192000" cy="22957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2B094-C76B-5ACE-AD1B-A65D0D9F06AE}"/>
              </a:ext>
            </a:extLst>
          </p:cNvPr>
          <p:cNvSpPr>
            <a:spLocks noGrp="1"/>
          </p:cNvSpPr>
          <p:nvPr>
            <p:ph type="title"/>
          </p:nvPr>
        </p:nvSpPr>
        <p:spPr>
          <a:xfrm>
            <a:off x="1690852" y="4689887"/>
            <a:ext cx="9812171" cy="1021404"/>
          </a:xfrm>
        </p:spPr>
        <p:txBody>
          <a:bodyPr vert="horz" lIns="91440" tIns="45720" rIns="91440" bIns="45720" rtlCol="0" anchor="ctr">
            <a:normAutofit/>
          </a:bodyPr>
          <a:lstStyle/>
          <a:p>
            <a:pPr algn="l"/>
            <a:r>
              <a:rPr lang="en-US" sz="3700" dirty="0"/>
              <a:t>The Software Development Lifecycle and Agile</a:t>
            </a:r>
          </a:p>
        </p:txBody>
      </p:sp>
      <p:sp>
        <p:nvSpPr>
          <p:cNvPr id="25" name="Rectangle 24">
            <a:extLst>
              <a:ext uri="{FF2B5EF4-FFF2-40B4-BE49-F238E27FC236}">
                <a16:creationId xmlns:a16="http://schemas.microsoft.com/office/drawing/2014/main" id="{7E706D8F-0FE3-4512-9B6B-FD5BCFABC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2272"/>
          </a:xfrm>
          <a:prstGeom prst="rect">
            <a:avLst/>
          </a:prstGeom>
          <a:solidFill>
            <a:schemeClr val="bg2"/>
          </a:solidFill>
          <a:ln>
            <a:noFill/>
          </a:ln>
          <a:effectLst>
            <a:innerShdw blurRad="63500" dist="38100" dir="5400000">
              <a:prstClr val="black">
                <a:alpha val="35000"/>
              </a:prstClr>
            </a:innerShdw>
          </a:effectLst>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741DA3C-3404-439B-9779-2E27334DF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2973" y="4562273"/>
            <a:ext cx="570150" cy="838927"/>
          </a:xfrm>
          <a:custGeom>
            <a:avLst/>
            <a:gdLst>
              <a:gd name="connsiteX0" fmla="*/ 189758 w 570150"/>
              <a:gd name="connsiteY0" fmla="*/ 0 h 838927"/>
              <a:gd name="connsiteX1" fmla="*/ 570150 w 570150"/>
              <a:gd name="connsiteY1" fmla="*/ 0 h 838927"/>
              <a:gd name="connsiteX2" fmla="*/ 357188 w 570150"/>
              <a:gd name="connsiteY2" fmla="*/ 838927 h 838927"/>
              <a:gd name="connsiteX3" fmla="*/ 0 w 570150"/>
              <a:gd name="connsiteY3" fmla="*/ 748440 h 838927"/>
            </a:gdLst>
            <a:ahLst/>
            <a:cxnLst>
              <a:cxn ang="0">
                <a:pos x="connsiteX0" y="connsiteY0"/>
              </a:cxn>
              <a:cxn ang="0">
                <a:pos x="connsiteX1" y="connsiteY1"/>
              </a:cxn>
              <a:cxn ang="0">
                <a:pos x="connsiteX2" y="connsiteY2"/>
              </a:cxn>
              <a:cxn ang="0">
                <a:pos x="connsiteX3" y="connsiteY3"/>
              </a:cxn>
            </a:cxnLst>
            <a:rect l="l" t="t" r="r" b="b"/>
            <a:pathLst>
              <a:path w="570150" h="838927">
                <a:moveTo>
                  <a:pt x="189758" y="0"/>
                </a:moveTo>
                <a:lnTo>
                  <a:pt x="570150" y="0"/>
                </a:lnTo>
                <a:lnTo>
                  <a:pt x="357188" y="838927"/>
                </a:lnTo>
                <a:lnTo>
                  <a:pt x="0" y="748440"/>
                </a:lnTo>
                <a:close/>
              </a:path>
            </a:pathLst>
          </a:custGeom>
          <a:solidFill>
            <a:schemeClr val="accent1"/>
          </a:solidFill>
          <a:ln>
            <a:noFill/>
          </a:ln>
        </p:spPr>
        <p:txBody>
          <a:bodyPr/>
          <a:lstStyle/>
          <a:p>
            <a:endParaRPr lang="en-US"/>
          </a:p>
        </p:txBody>
      </p:sp>
      <p:sp>
        <p:nvSpPr>
          <p:cNvPr id="29" name="Freeform: Shape 28">
            <a:extLst>
              <a:ext uri="{FF2B5EF4-FFF2-40B4-BE49-F238E27FC236}">
                <a16:creationId xmlns:a16="http://schemas.microsoft.com/office/drawing/2014/main" id="{CBDC39F9-FC9A-4F8E-82A1-7035AE4A4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823" y="4562273"/>
            <a:ext cx="542134" cy="729389"/>
          </a:xfrm>
          <a:custGeom>
            <a:avLst/>
            <a:gdLst>
              <a:gd name="connsiteX0" fmla="*/ 161394 w 542134"/>
              <a:gd name="connsiteY0" fmla="*/ 0 h 729389"/>
              <a:gd name="connsiteX1" fmla="*/ 542134 w 542134"/>
              <a:gd name="connsiteY1" fmla="*/ 0 h 729389"/>
              <a:gd name="connsiteX2" fmla="*/ 357188 w 542134"/>
              <a:gd name="connsiteY2" fmla="*/ 729389 h 729389"/>
              <a:gd name="connsiteX3" fmla="*/ 347663 w 542134"/>
              <a:gd name="connsiteY3" fmla="*/ 724627 h 729389"/>
              <a:gd name="connsiteX4" fmla="*/ 0 w 542134"/>
              <a:gd name="connsiteY4" fmla="*/ 638902 h 729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134" h="729389">
                <a:moveTo>
                  <a:pt x="161394" y="0"/>
                </a:moveTo>
                <a:lnTo>
                  <a:pt x="542134" y="0"/>
                </a:lnTo>
                <a:lnTo>
                  <a:pt x="357188" y="729389"/>
                </a:lnTo>
                <a:lnTo>
                  <a:pt x="347663" y="724627"/>
                </a:lnTo>
                <a:lnTo>
                  <a:pt x="0" y="638902"/>
                </a:lnTo>
                <a:close/>
              </a:path>
            </a:pathLst>
          </a:custGeom>
          <a:solidFill>
            <a:schemeClr val="tx1">
              <a:lumMod val="65000"/>
              <a:lumOff val="35000"/>
            </a:schemeClr>
          </a:solidFill>
          <a:ln>
            <a:noFill/>
          </a:ln>
        </p:spPr>
        <p:txBody>
          <a:bodyPr/>
          <a:lstStyle/>
          <a:p>
            <a:endParaRPr lang="en-US"/>
          </a:p>
        </p:txBody>
      </p:sp>
      <p:cxnSp>
        <p:nvCxnSpPr>
          <p:cNvPr id="31" name="Straight Connector 30">
            <a:extLst>
              <a:ext uri="{FF2B5EF4-FFF2-40B4-BE49-F238E27FC236}">
                <a16:creationId xmlns:a16="http://schemas.microsoft.com/office/drawing/2014/main" id="{4AA6B760-9F6A-4545-99F6-8F383ADF11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2272"/>
            <a:ext cx="12192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56623676-520C-4DEA-991C-72A357220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823" y="5205936"/>
            <a:ext cx="1043453" cy="1655874"/>
          </a:xfrm>
          <a:custGeom>
            <a:avLst/>
            <a:gdLst>
              <a:gd name="connsiteX0" fmla="*/ 0 w 1043453"/>
              <a:gd name="connsiteY0" fmla="*/ 0 h 1655874"/>
              <a:gd name="connsiteX1" fmla="*/ 1043453 w 1043453"/>
              <a:gd name="connsiteY1" fmla="*/ 1655874 h 1655874"/>
              <a:gd name="connsiteX2" fmla="*/ 997337 w 1043453"/>
              <a:gd name="connsiteY2" fmla="*/ 1655874 h 1655874"/>
            </a:gdLst>
            <a:ahLst/>
            <a:cxnLst>
              <a:cxn ang="0">
                <a:pos x="connsiteX0" y="connsiteY0"/>
              </a:cxn>
              <a:cxn ang="0">
                <a:pos x="connsiteX1" y="connsiteY1"/>
              </a:cxn>
              <a:cxn ang="0">
                <a:pos x="connsiteX2" y="connsiteY2"/>
              </a:cxn>
            </a:cxnLst>
            <a:rect l="l" t="t" r="r" b="b"/>
            <a:pathLst>
              <a:path w="1043453" h="1655874">
                <a:moveTo>
                  <a:pt x="0" y="0"/>
                </a:moveTo>
                <a:lnTo>
                  <a:pt x="1043453" y="1655874"/>
                </a:lnTo>
                <a:lnTo>
                  <a:pt x="997337" y="1655874"/>
                </a:lnTo>
                <a:close/>
              </a:path>
            </a:pathLst>
          </a:custGeom>
          <a:solidFill>
            <a:schemeClr val="tx1">
              <a:lumMod val="85000"/>
              <a:lumOff val="15000"/>
            </a:schemeClr>
          </a:solidFill>
          <a:ln>
            <a:noFill/>
          </a:ln>
        </p:spPr>
        <p:txBody>
          <a:bodyPr/>
          <a:lstStyle/>
          <a:p>
            <a:endParaRPr lang="en-US"/>
          </a:p>
        </p:txBody>
      </p:sp>
      <p:sp>
        <p:nvSpPr>
          <p:cNvPr id="35" name="Freeform: Shape 34">
            <a:extLst>
              <a:ext uri="{FF2B5EF4-FFF2-40B4-BE49-F238E27FC236}">
                <a16:creationId xmlns:a16="http://schemas.microsoft.com/office/drawing/2014/main" id="{C1A327BE-7C0C-4392-90A7-11C281405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736" y="5315474"/>
            <a:ext cx="1233903" cy="1542526"/>
          </a:xfrm>
          <a:custGeom>
            <a:avLst/>
            <a:gdLst>
              <a:gd name="connsiteX0" fmla="*/ 0 w 1233903"/>
              <a:gd name="connsiteY0" fmla="*/ 0 h 1542526"/>
              <a:gd name="connsiteX1" fmla="*/ 1233903 w 1233903"/>
              <a:gd name="connsiteY1" fmla="*/ 1542526 h 1542526"/>
              <a:gd name="connsiteX2" fmla="*/ 1188051 w 1233903"/>
              <a:gd name="connsiteY2" fmla="*/ 1542526 h 1542526"/>
            </a:gdLst>
            <a:ahLst/>
            <a:cxnLst>
              <a:cxn ang="0">
                <a:pos x="connsiteX0" y="connsiteY0"/>
              </a:cxn>
              <a:cxn ang="0">
                <a:pos x="connsiteX1" y="connsiteY1"/>
              </a:cxn>
              <a:cxn ang="0">
                <a:pos x="connsiteX2" y="connsiteY2"/>
              </a:cxn>
            </a:cxnLst>
            <a:rect l="l" t="t" r="r" b="b"/>
            <a:pathLst>
              <a:path w="1233903" h="1542526">
                <a:moveTo>
                  <a:pt x="0" y="0"/>
                </a:moveTo>
                <a:lnTo>
                  <a:pt x="1233903" y="1542526"/>
                </a:lnTo>
                <a:lnTo>
                  <a:pt x="1188051" y="1542526"/>
                </a:lnTo>
                <a:close/>
              </a:path>
            </a:pathLst>
          </a:custGeom>
          <a:solidFill>
            <a:schemeClr val="accent1">
              <a:lumMod val="50000"/>
            </a:schemeClr>
          </a:solidFill>
          <a:ln>
            <a:noFill/>
          </a:ln>
        </p:spPr>
        <p:txBody>
          <a:bodyPr/>
          <a:lstStyle/>
          <a:p>
            <a:endParaRPr lang="en-US"/>
          </a:p>
        </p:txBody>
      </p:sp>
      <p:sp>
        <p:nvSpPr>
          <p:cNvPr id="37" name="Freeform: Shape 36">
            <a:extLst>
              <a:ext uri="{FF2B5EF4-FFF2-40B4-BE49-F238E27FC236}">
                <a16:creationId xmlns:a16="http://schemas.microsoft.com/office/drawing/2014/main" id="{AE0D2D01-64AF-4360-A6B9-059ADA438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2973" y="5310711"/>
            <a:ext cx="1863872" cy="1547289"/>
          </a:xfrm>
          <a:custGeom>
            <a:avLst/>
            <a:gdLst>
              <a:gd name="connsiteX0" fmla="*/ 0 w 1863872"/>
              <a:gd name="connsiteY0" fmla="*/ 0 h 1547289"/>
              <a:gd name="connsiteX1" fmla="*/ 357188 w 1863872"/>
              <a:gd name="connsiteY1" fmla="*/ 90488 h 1547289"/>
              <a:gd name="connsiteX2" fmla="*/ 1863872 w 1863872"/>
              <a:gd name="connsiteY2" fmla="*/ 1547289 h 1547289"/>
              <a:gd name="connsiteX3" fmla="*/ 1238666 w 1863872"/>
              <a:gd name="connsiteY3" fmla="*/ 1547289 h 1547289"/>
              <a:gd name="connsiteX4" fmla="*/ 4763 w 1863872"/>
              <a:gd name="connsiteY4" fmla="*/ 4763 h 1547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872" h="1547289">
                <a:moveTo>
                  <a:pt x="0" y="0"/>
                </a:moveTo>
                <a:lnTo>
                  <a:pt x="357188" y="90488"/>
                </a:lnTo>
                <a:lnTo>
                  <a:pt x="1863872" y="1547289"/>
                </a:lnTo>
                <a:lnTo>
                  <a:pt x="1238666" y="1547289"/>
                </a:lnTo>
                <a:lnTo>
                  <a:pt x="4763" y="4763"/>
                </a:lnTo>
                <a:close/>
              </a:path>
            </a:pathLst>
          </a:custGeom>
          <a:solidFill>
            <a:schemeClr val="accent1">
              <a:lumMod val="75000"/>
            </a:schemeClr>
          </a:solidFill>
          <a:ln>
            <a:noFill/>
          </a:ln>
        </p:spPr>
        <p:txBody>
          <a:bodyPr/>
          <a:lstStyle/>
          <a:p>
            <a:endParaRPr lang="en-US"/>
          </a:p>
        </p:txBody>
      </p:sp>
      <p:sp>
        <p:nvSpPr>
          <p:cNvPr id="39" name="Freeform: Shape 38">
            <a:extLst>
              <a:ext uri="{FF2B5EF4-FFF2-40B4-BE49-F238E27FC236}">
                <a16:creationId xmlns:a16="http://schemas.microsoft.com/office/drawing/2014/main" id="{BC4BB161-2C80-4F04-8D5F-BECE89FEA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823" y="5201174"/>
            <a:ext cx="1561206" cy="1656826"/>
          </a:xfrm>
          <a:custGeom>
            <a:avLst/>
            <a:gdLst>
              <a:gd name="connsiteX0" fmla="*/ 0 w 1561206"/>
              <a:gd name="connsiteY0" fmla="*/ 0 h 1656826"/>
              <a:gd name="connsiteX1" fmla="*/ 357188 w 1561206"/>
              <a:gd name="connsiteY1" fmla="*/ 90488 h 1656826"/>
              <a:gd name="connsiteX2" fmla="*/ 361950 w 1561206"/>
              <a:gd name="connsiteY2" fmla="*/ 95250 h 1656826"/>
              <a:gd name="connsiteX3" fmla="*/ 419100 w 1561206"/>
              <a:gd name="connsiteY3" fmla="*/ 176213 h 1656826"/>
              <a:gd name="connsiteX4" fmla="*/ 1561206 w 1561206"/>
              <a:gd name="connsiteY4" fmla="*/ 1656826 h 1656826"/>
              <a:gd name="connsiteX5" fmla="*/ 1041052 w 1561206"/>
              <a:gd name="connsiteY5" fmla="*/ 1656826 h 1656826"/>
              <a:gd name="connsiteX6" fmla="*/ 0 w 1561206"/>
              <a:gd name="connsiteY6" fmla="*/ 4763 h 165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1206" h="1656826">
                <a:moveTo>
                  <a:pt x="0" y="0"/>
                </a:moveTo>
                <a:lnTo>
                  <a:pt x="357188" y="90488"/>
                </a:lnTo>
                <a:lnTo>
                  <a:pt x="361950" y="95250"/>
                </a:lnTo>
                <a:lnTo>
                  <a:pt x="419100" y="176213"/>
                </a:lnTo>
                <a:lnTo>
                  <a:pt x="1561206" y="1656826"/>
                </a:lnTo>
                <a:lnTo>
                  <a:pt x="1041052" y="1656826"/>
                </a:lnTo>
                <a:lnTo>
                  <a:pt x="0" y="4763"/>
                </a:lnTo>
                <a:close/>
              </a:path>
            </a:pathLst>
          </a:custGeom>
          <a:solidFill>
            <a:schemeClr val="tx1">
              <a:lumMod val="75000"/>
              <a:lumOff val="25000"/>
            </a:schemeClr>
          </a:solidFill>
          <a:ln>
            <a:noFill/>
          </a:ln>
        </p:spPr>
        <p:txBody>
          <a:bodyPr/>
          <a:lstStyle/>
          <a:p>
            <a:endParaRPr lang="en-US"/>
          </a:p>
        </p:txBody>
      </p:sp>
      <p:sp>
        <p:nvSpPr>
          <p:cNvPr id="6" name="Content Placeholder 5">
            <a:extLst>
              <a:ext uri="{FF2B5EF4-FFF2-40B4-BE49-F238E27FC236}">
                <a16:creationId xmlns:a16="http://schemas.microsoft.com/office/drawing/2014/main" id="{916B8CE2-D802-FC81-7A80-9F8CAC5225CD}"/>
              </a:ext>
            </a:extLst>
          </p:cNvPr>
          <p:cNvSpPr>
            <a:spLocks/>
          </p:cNvSpPr>
          <p:nvPr/>
        </p:nvSpPr>
        <p:spPr>
          <a:xfrm>
            <a:off x="64823" y="478096"/>
            <a:ext cx="4521691" cy="4157354"/>
          </a:xfrm>
          <a:prstGeom prst="rect">
            <a:avLst/>
          </a:prstGeom>
        </p:spPr>
        <p:txBody>
          <a:bodyPr vert="horz" lIns="91440" tIns="45720" rIns="91440" bIns="45720" rtlCol="0" anchor="ctr">
            <a:normAutofit lnSpcReduction="10000"/>
          </a:bodyPr>
          <a:lstStyle/>
          <a:p>
            <a:pPr marL="273406" indent="-285293" defTabSz="285293">
              <a:spcBef>
                <a:spcPct val="20000"/>
              </a:spcBef>
              <a:spcAft>
                <a:spcPts val="390"/>
              </a:spcAft>
              <a:buClr>
                <a:schemeClr val="accent1">
                  <a:lumMod val="75000"/>
                </a:schemeClr>
              </a:buClr>
              <a:buSzPct val="145000"/>
              <a:buFont typeface="+mj-lt"/>
              <a:buAutoNum type="arabicPeriod"/>
            </a:pPr>
            <a:r>
              <a:rPr lang="en-US" sz="2000" dirty="0"/>
              <a:t>Plan!</a:t>
            </a:r>
          </a:p>
          <a:p>
            <a:pPr marL="570586" lvl="1" indent="-285293" defTabSz="285293">
              <a:spcBef>
                <a:spcPct val="20000"/>
              </a:spcBef>
              <a:spcAft>
                <a:spcPts val="390"/>
              </a:spcAft>
              <a:buClr>
                <a:schemeClr val="accent1">
                  <a:lumMod val="75000"/>
                </a:schemeClr>
              </a:buClr>
              <a:buSzPct val="145000"/>
              <a:buFont typeface="+mj-lt"/>
              <a:buAutoNum type="arabicPeriod"/>
            </a:pPr>
            <a:r>
              <a:rPr lang="en-US" sz="1400" dirty="0"/>
              <a:t>Collaborate with the stakeholders</a:t>
            </a:r>
          </a:p>
          <a:p>
            <a:pPr marL="570586" lvl="1" indent="-285293" defTabSz="285293">
              <a:spcBef>
                <a:spcPct val="20000"/>
              </a:spcBef>
              <a:spcAft>
                <a:spcPts val="390"/>
              </a:spcAft>
              <a:buClr>
                <a:schemeClr val="accent1">
                  <a:lumMod val="75000"/>
                </a:schemeClr>
              </a:buClr>
              <a:buSzPct val="145000"/>
              <a:buFont typeface="+mj-lt"/>
              <a:buAutoNum type="arabicPeriod"/>
            </a:pPr>
            <a:r>
              <a:rPr lang="en-US" sz="1400" dirty="0"/>
              <a:t>Set the goals</a:t>
            </a:r>
          </a:p>
          <a:p>
            <a:pPr marL="570586" lvl="1" indent="-285293" defTabSz="285293">
              <a:spcBef>
                <a:spcPct val="20000"/>
              </a:spcBef>
              <a:spcAft>
                <a:spcPts val="390"/>
              </a:spcAft>
              <a:buClr>
                <a:schemeClr val="accent1">
                  <a:lumMod val="75000"/>
                </a:schemeClr>
              </a:buClr>
              <a:buSzPct val="145000"/>
              <a:buFont typeface="+mj-lt"/>
              <a:buAutoNum type="arabicPeriod"/>
            </a:pPr>
            <a:r>
              <a:rPr lang="en-US" sz="1400" dirty="0"/>
              <a:t>Identify the risks</a:t>
            </a:r>
          </a:p>
          <a:p>
            <a:pPr marL="570586" lvl="1" indent="-285293" defTabSz="285293">
              <a:spcBef>
                <a:spcPct val="20000"/>
              </a:spcBef>
              <a:spcAft>
                <a:spcPts val="390"/>
              </a:spcAft>
              <a:buClr>
                <a:schemeClr val="accent1">
                  <a:lumMod val="75000"/>
                </a:schemeClr>
              </a:buClr>
              <a:buSzPct val="145000"/>
              <a:buFont typeface="+mj-lt"/>
              <a:buAutoNum type="arabicPeriod"/>
            </a:pPr>
            <a:r>
              <a:rPr lang="en-US" sz="1400" dirty="0"/>
              <a:t>Define the requirements</a:t>
            </a:r>
          </a:p>
          <a:p>
            <a:pPr marL="273406" indent="-285293" defTabSz="285293">
              <a:spcBef>
                <a:spcPct val="20000"/>
              </a:spcBef>
              <a:spcAft>
                <a:spcPts val="390"/>
              </a:spcAft>
              <a:buClr>
                <a:schemeClr val="accent1">
                  <a:lumMod val="75000"/>
                </a:schemeClr>
              </a:buClr>
              <a:buSzPct val="145000"/>
              <a:buFont typeface="+mj-lt"/>
              <a:buAutoNum type="arabicPeriod"/>
            </a:pPr>
            <a:r>
              <a:rPr lang="en-US" sz="2000" dirty="0"/>
              <a:t>Implement!</a:t>
            </a:r>
          </a:p>
          <a:p>
            <a:pPr marL="570586" lvl="1" indent="-285293" defTabSz="285293">
              <a:spcBef>
                <a:spcPct val="20000"/>
              </a:spcBef>
              <a:spcAft>
                <a:spcPts val="390"/>
              </a:spcAft>
              <a:buClr>
                <a:schemeClr val="accent1">
                  <a:lumMod val="75000"/>
                </a:schemeClr>
              </a:buClr>
              <a:buSzPct val="145000"/>
              <a:buFont typeface="+mj-lt"/>
              <a:buAutoNum type="arabicPeriod"/>
            </a:pPr>
            <a:r>
              <a:rPr lang="en-US" sz="1400" dirty="0"/>
              <a:t>Gather user stories</a:t>
            </a:r>
          </a:p>
          <a:p>
            <a:pPr marL="570586" lvl="1" indent="-285293" defTabSz="285293">
              <a:spcBef>
                <a:spcPct val="20000"/>
              </a:spcBef>
              <a:spcAft>
                <a:spcPts val="390"/>
              </a:spcAft>
              <a:buClr>
                <a:schemeClr val="accent1">
                  <a:lumMod val="75000"/>
                </a:schemeClr>
              </a:buClr>
              <a:buSzPct val="145000"/>
              <a:buFont typeface="+mj-lt"/>
              <a:buAutoNum type="arabicPeriod"/>
            </a:pPr>
            <a:r>
              <a:rPr lang="en-US" sz="1400" dirty="0"/>
              <a:t>Develop in accordance with them</a:t>
            </a:r>
          </a:p>
          <a:p>
            <a:pPr marL="273406" indent="-285293" defTabSz="285293">
              <a:spcBef>
                <a:spcPct val="20000"/>
              </a:spcBef>
              <a:spcAft>
                <a:spcPts val="390"/>
              </a:spcAft>
              <a:buClr>
                <a:schemeClr val="accent1">
                  <a:lumMod val="75000"/>
                </a:schemeClr>
              </a:buClr>
              <a:buSzPct val="145000"/>
              <a:buFont typeface="+mj-lt"/>
              <a:buAutoNum type="arabicPeriod"/>
            </a:pPr>
            <a:r>
              <a:rPr lang="en-US" sz="2000" dirty="0"/>
              <a:t>Test!</a:t>
            </a:r>
          </a:p>
          <a:p>
            <a:pPr marL="570586" lvl="1" indent="-285293" defTabSz="285293">
              <a:spcBef>
                <a:spcPct val="20000"/>
              </a:spcBef>
              <a:spcAft>
                <a:spcPts val="390"/>
              </a:spcAft>
              <a:buClr>
                <a:schemeClr val="accent1">
                  <a:lumMod val="75000"/>
                </a:schemeClr>
              </a:buClr>
              <a:buSzPct val="145000"/>
              <a:buFont typeface="+mj-lt"/>
              <a:buAutoNum type="arabicPeriod"/>
            </a:pPr>
            <a:r>
              <a:rPr lang="en-US" sz="1400" dirty="0"/>
              <a:t>Occurs in conjunction with the development process</a:t>
            </a:r>
          </a:p>
          <a:p>
            <a:pPr marL="570586" lvl="1" indent="-285293" defTabSz="285293">
              <a:spcBef>
                <a:spcPct val="20000"/>
              </a:spcBef>
              <a:spcAft>
                <a:spcPts val="390"/>
              </a:spcAft>
              <a:buClr>
                <a:schemeClr val="accent1">
                  <a:lumMod val="75000"/>
                </a:schemeClr>
              </a:buClr>
              <a:buSzPct val="145000"/>
              <a:buFont typeface="+mj-lt"/>
              <a:buAutoNum type="arabicPeriod"/>
            </a:pPr>
            <a:r>
              <a:rPr lang="en-US" sz="1400" dirty="0"/>
              <a:t>Criteria defined by the user stories</a:t>
            </a:r>
          </a:p>
          <a:p>
            <a:pPr marL="570586" lvl="1" indent="-285293" defTabSz="285293">
              <a:spcBef>
                <a:spcPct val="20000"/>
              </a:spcBef>
              <a:spcAft>
                <a:spcPts val="390"/>
              </a:spcAft>
              <a:buClr>
                <a:schemeClr val="accent1">
                  <a:lumMod val="75000"/>
                </a:schemeClr>
              </a:buClr>
              <a:buSzPct val="145000"/>
              <a:buFont typeface="+mj-lt"/>
              <a:buAutoNum type="arabicPeriod"/>
            </a:pPr>
            <a:r>
              <a:rPr lang="en-US" sz="1400" dirty="0"/>
              <a:t>Defects, issues, and flaws reported for tracking</a:t>
            </a:r>
          </a:p>
        </p:txBody>
      </p:sp>
      <p:graphicFrame>
        <p:nvGraphicFramePr>
          <p:cNvPr id="4" name="Diagram 3">
            <a:extLst>
              <a:ext uri="{FF2B5EF4-FFF2-40B4-BE49-F238E27FC236}">
                <a16:creationId xmlns:a16="http://schemas.microsoft.com/office/drawing/2014/main" id="{DB9ED988-47E7-4B57-89D5-37E332E9B24B}"/>
              </a:ext>
            </a:extLst>
          </p:cNvPr>
          <p:cNvGraphicFramePr/>
          <p:nvPr>
            <p:extLst>
              <p:ext uri="{D42A27DB-BD31-4B8C-83A1-F6EECF244321}">
                <p14:modId xmlns:p14="http://schemas.microsoft.com/office/powerpoint/2010/main" val="385576484"/>
              </p:ext>
            </p:extLst>
          </p:nvPr>
        </p:nvGraphicFramePr>
        <p:xfrm>
          <a:off x="8596695" y="875224"/>
          <a:ext cx="3316416" cy="33592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Content Placeholder 5">
            <a:extLst>
              <a:ext uri="{FF2B5EF4-FFF2-40B4-BE49-F238E27FC236}">
                <a16:creationId xmlns:a16="http://schemas.microsoft.com/office/drawing/2014/main" id="{A48B33A9-6341-9C0D-587C-E2C467DE6AEF}"/>
              </a:ext>
            </a:extLst>
          </p:cNvPr>
          <p:cNvSpPr>
            <a:spLocks/>
          </p:cNvSpPr>
          <p:nvPr/>
        </p:nvSpPr>
        <p:spPr>
          <a:xfrm>
            <a:off x="4322204" y="474287"/>
            <a:ext cx="3995603" cy="4161164"/>
          </a:xfrm>
          <a:prstGeom prst="rect">
            <a:avLst/>
          </a:prstGeom>
        </p:spPr>
        <p:txBody>
          <a:bodyPr vert="horz" lIns="91440" tIns="45720" rIns="91440" bIns="45720" rtlCol="0" anchor="ctr">
            <a:normAutofit/>
          </a:bodyPr>
          <a:lstStyle/>
          <a:p>
            <a:pPr marL="331013" indent="-342900" defTabSz="285293">
              <a:spcBef>
                <a:spcPct val="20000"/>
              </a:spcBef>
              <a:spcAft>
                <a:spcPts val="390"/>
              </a:spcAft>
              <a:buClr>
                <a:schemeClr val="accent1">
                  <a:lumMod val="75000"/>
                </a:schemeClr>
              </a:buClr>
              <a:buSzPct val="145000"/>
              <a:buFont typeface="+mj-lt"/>
              <a:buAutoNum type="arabicPeriod" startAt="4"/>
            </a:pPr>
            <a:r>
              <a:rPr lang="en-US" sz="1600" dirty="0"/>
              <a:t>Gather Feedback!</a:t>
            </a:r>
          </a:p>
          <a:p>
            <a:pPr marL="730606" lvl="1" indent="-285293" defTabSz="285293">
              <a:spcBef>
                <a:spcPct val="20000"/>
              </a:spcBef>
              <a:spcAft>
                <a:spcPts val="390"/>
              </a:spcAft>
              <a:buClr>
                <a:schemeClr val="accent1">
                  <a:lumMod val="75000"/>
                </a:schemeClr>
              </a:buClr>
              <a:buSzPct val="145000"/>
              <a:buFont typeface="+mj-lt"/>
              <a:buAutoNum type="arabicPeriod"/>
            </a:pPr>
            <a:r>
              <a:rPr lang="en-US" sz="1600" dirty="0"/>
              <a:t>Before deployment, gain insight </a:t>
            </a:r>
          </a:p>
          <a:p>
            <a:pPr marL="730606" lvl="1" indent="-285293" defTabSz="285293">
              <a:spcBef>
                <a:spcPct val="20000"/>
              </a:spcBef>
              <a:spcAft>
                <a:spcPts val="390"/>
              </a:spcAft>
              <a:buClr>
                <a:schemeClr val="accent1">
                  <a:lumMod val="75000"/>
                </a:schemeClr>
              </a:buClr>
              <a:buSzPct val="145000"/>
              <a:buFont typeface="+mj-lt"/>
              <a:buAutoNum type="arabicPeriod"/>
            </a:pPr>
            <a:r>
              <a:rPr lang="en-US" sz="1600" dirty="0"/>
              <a:t>Run the polished prerelease by the Product Owner</a:t>
            </a:r>
          </a:p>
          <a:p>
            <a:pPr marL="273406" indent="-285293" defTabSz="285293">
              <a:spcBef>
                <a:spcPct val="20000"/>
              </a:spcBef>
              <a:spcAft>
                <a:spcPts val="390"/>
              </a:spcAft>
              <a:buClr>
                <a:schemeClr val="accent1">
                  <a:lumMod val="75000"/>
                </a:schemeClr>
              </a:buClr>
              <a:buSzPct val="145000"/>
              <a:buFont typeface="+mj-lt"/>
              <a:buAutoNum type="arabicPeriod" startAt="4"/>
            </a:pPr>
            <a:r>
              <a:rPr lang="en-US" sz="1600" dirty="0"/>
              <a:t>Deploy!</a:t>
            </a:r>
          </a:p>
          <a:p>
            <a:pPr marL="730606" lvl="1" indent="-285293" defTabSz="285293">
              <a:spcBef>
                <a:spcPct val="20000"/>
              </a:spcBef>
              <a:spcAft>
                <a:spcPts val="390"/>
              </a:spcAft>
              <a:buClr>
                <a:schemeClr val="accent1">
                  <a:lumMod val="75000"/>
                </a:schemeClr>
              </a:buClr>
              <a:buSzPct val="145000"/>
              <a:buFont typeface="+mj-lt"/>
              <a:buAutoNum type="arabicPeriod"/>
            </a:pPr>
            <a:r>
              <a:rPr lang="en-US" sz="1600" dirty="0"/>
              <a:t>Send the iteration to the product</a:t>
            </a:r>
          </a:p>
          <a:p>
            <a:pPr marL="730606" lvl="1" indent="-285293" defTabSz="285293">
              <a:spcBef>
                <a:spcPct val="20000"/>
              </a:spcBef>
              <a:spcAft>
                <a:spcPts val="390"/>
              </a:spcAft>
              <a:buClr>
                <a:schemeClr val="accent1">
                  <a:lumMod val="75000"/>
                </a:schemeClr>
              </a:buClr>
              <a:buSzPct val="145000"/>
              <a:buFont typeface="+mj-lt"/>
              <a:buAutoNum type="arabicPeriod"/>
            </a:pPr>
            <a:r>
              <a:rPr lang="en-US" sz="1600" dirty="0"/>
              <a:t> Release it to market</a:t>
            </a:r>
          </a:p>
          <a:p>
            <a:pPr marL="273406" indent="-285293" defTabSz="285293">
              <a:spcBef>
                <a:spcPct val="20000"/>
              </a:spcBef>
              <a:spcAft>
                <a:spcPts val="390"/>
              </a:spcAft>
              <a:buClr>
                <a:schemeClr val="accent1">
                  <a:lumMod val="75000"/>
                </a:schemeClr>
              </a:buClr>
              <a:buSzPct val="145000"/>
              <a:buFont typeface="+mj-lt"/>
              <a:buAutoNum type="arabicPeriod" startAt="4"/>
            </a:pPr>
            <a:r>
              <a:rPr lang="en-US" sz="1600" dirty="0"/>
              <a:t>Maintain!</a:t>
            </a:r>
          </a:p>
          <a:p>
            <a:pPr marL="730606" lvl="1" indent="-285293" defTabSz="285293">
              <a:spcBef>
                <a:spcPct val="20000"/>
              </a:spcBef>
              <a:spcAft>
                <a:spcPts val="390"/>
              </a:spcAft>
              <a:buClr>
                <a:schemeClr val="accent1">
                  <a:lumMod val="75000"/>
                </a:schemeClr>
              </a:buClr>
              <a:buSzPct val="145000"/>
              <a:buFont typeface="+mj-lt"/>
              <a:buAutoNum type="arabicPeriod"/>
            </a:pPr>
            <a:r>
              <a:rPr lang="en-US" sz="1600" dirty="0"/>
              <a:t>Keep the production environment alive</a:t>
            </a:r>
          </a:p>
          <a:p>
            <a:pPr marL="730606" lvl="1" indent="-285293" defTabSz="285293">
              <a:spcBef>
                <a:spcPct val="20000"/>
              </a:spcBef>
              <a:spcAft>
                <a:spcPts val="390"/>
              </a:spcAft>
              <a:buClr>
                <a:schemeClr val="accent1">
                  <a:lumMod val="75000"/>
                </a:schemeClr>
              </a:buClr>
              <a:buSzPct val="145000"/>
              <a:buFont typeface="+mj-lt"/>
              <a:buAutoNum type="arabicPeriod"/>
            </a:pPr>
            <a:r>
              <a:rPr lang="en-US" sz="1600" dirty="0"/>
              <a:t>Implement new features and fix bugs as the need arises</a:t>
            </a:r>
          </a:p>
        </p:txBody>
      </p:sp>
      <mc:AlternateContent xmlns:mc="http://schemas.openxmlformats.org/markup-compatibility/2006">
        <mc:Choice xmlns:am3d="http://schemas.microsoft.com/office/drawing/2017/model3d" Requires="am3d">
          <p:graphicFrame>
            <p:nvGraphicFramePr>
              <p:cNvPr id="20" name="3D Model 19" descr="Rhombohedra 1 White">
                <a:extLst>
                  <a:ext uri="{FF2B5EF4-FFF2-40B4-BE49-F238E27FC236}">
                    <a16:creationId xmlns:a16="http://schemas.microsoft.com/office/drawing/2014/main" id="{A07F4E81-F09E-9C6E-A6C3-389A56573AC5}"/>
                  </a:ext>
                </a:extLst>
              </p:cNvPr>
              <p:cNvGraphicFramePr>
                <a:graphicFrameLocks noChangeAspect="1"/>
              </p:cNvGraphicFramePr>
              <p:nvPr>
                <p:extLst>
                  <p:ext uri="{D42A27DB-BD31-4B8C-83A1-F6EECF244321}">
                    <p14:modId xmlns:p14="http://schemas.microsoft.com/office/powerpoint/2010/main" val="3602460364"/>
                  </p:ext>
                </p:extLst>
              </p:nvPr>
            </p:nvGraphicFramePr>
            <p:xfrm>
              <a:off x="9630847" y="2173304"/>
              <a:ext cx="1256251" cy="1103979"/>
            </p:xfrm>
            <a:graphic>
              <a:graphicData uri="http://schemas.microsoft.com/office/drawing/2017/model3d">
                <am3d:model3d r:embed="rId9">
                  <am3d:spPr>
                    <a:xfrm>
                      <a:off x="0" y="0"/>
                      <a:ext cx="1256251" cy="1103979"/>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7011188" ay="-614461" az="-9639112"/>
                    <am3d:postTrans dx="0" dy="0" dz="0"/>
                  </am3d:trans>
                  <am3d:raster rName="Office3DRenderer" rVer="16.0.8326">
                    <am3d:blip r:embed="rId10"/>
                  </am3d:raster>
                  <am3d:objViewport viewportSz="220795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 name="3D Model 19" descr="Rhombohedra 1 White">
                <a:extLst>
                  <a:ext uri="{FF2B5EF4-FFF2-40B4-BE49-F238E27FC236}">
                    <a16:creationId xmlns:a16="http://schemas.microsoft.com/office/drawing/2014/main" id="{A07F4E81-F09E-9C6E-A6C3-389A56573AC5}"/>
                  </a:ext>
                </a:extLst>
              </p:cNvPr>
              <p:cNvPicPr>
                <a:picLocks noGrp="1" noRot="1" noChangeAspect="1" noMove="1" noResize="1" noEditPoints="1" noAdjustHandles="1" noChangeArrowheads="1" noChangeShapeType="1" noCrop="1"/>
              </p:cNvPicPr>
              <p:nvPr/>
            </p:nvPicPr>
            <p:blipFill>
              <a:blip r:embed="rId10"/>
              <a:stretch>
                <a:fillRect/>
              </a:stretch>
            </p:blipFill>
            <p:spPr>
              <a:xfrm>
                <a:off x="9630847" y="2173304"/>
                <a:ext cx="1256251" cy="1103979"/>
              </a:xfrm>
              <a:prstGeom prst="rect">
                <a:avLst/>
              </a:prstGeom>
            </p:spPr>
          </p:pic>
        </mc:Fallback>
      </mc:AlternateContent>
      <p:sp>
        <p:nvSpPr>
          <p:cNvPr id="22" name="TextBox 21">
            <a:extLst>
              <a:ext uri="{FF2B5EF4-FFF2-40B4-BE49-F238E27FC236}">
                <a16:creationId xmlns:a16="http://schemas.microsoft.com/office/drawing/2014/main" id="{A394CE2A-ACE0-A280-38A4-FEF24DF33CD0}"/>
              </a:ext>
            </a:extLst>
          </p:cNvPr>
          <p:cNvSpPr txBox="1"/>
          <p:nvPr/>
        </p:nvSpPr>
        <p:spPr>
          <a:xfrm>
            <a:off x="10319948" y="5723432"/>
            <a:ext cx="1721240" cy="369332"/>
          </a:xfrm>
          <a:prstGeom prst="rect">
            <a:avLst/>
          </a:prstGeom>
          <a:noFill/>
        </p:spPr>
        <p:txBody>
          <a:bodyPr wrap="none" rtlCol="0">
            <a:spAutoFit/>
          </a:bodyPr>
          <a:lstStyle/>
          <a:p>
            <a:r>
              <a:rPr lang="en-US" dirty="0"/>
              <a:t>(Coursera, 2023)</a:t>
            </a:r>
          </a:p>
        </p:txBody>
      </p:sp>
    </p:spTree>
    <p:extLst>
      <p:ext uri="{BB962C8B-B14F-4D97-AF65-F5344CB8AC3E}">
        <p14:creationId xmlns:p14="http://schemas.microsoft.com/office/powerpoint/2010/main" val="392951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C764-81EC-3A16-0D56-CB93FFB5AB01}"/>
              </a:ext>
            </a:extLst>
          </p:cNvPr>
          <p:cNvSpPr>
            <a:spLocks noGrp="1"/>
          </p:cNvSpPr>
          <p:nvPr>
            <p:ph type="title"/>
          </p:nvPr>
        </p:nvSpPr>
        <p:spPr>
          <a:xfrm>
            <a:off x="1086643" y="140780"/>
            <a:ext cx="10018713" cy="867972"/>
          </a:xfrm>
        </p:spPr>
        <p:txBody>
          <a:bodyPr/>
          <a:lstStyle/>
          <a:p>
            <a:r>
              <a:rPr lang="en-US" dirty="0"/>
              <a:t>What is Waterfall?</a:t>
            </a:r>
          </a:p>
        </p:txBody>
      </p:sp>
      <p:sp>
        <p:nvSpPr>
          <p:cNvPr id="10" name="Content Placeholder 9">
            <a:extLst>
              <a:ext uri="{FF2B5EF4-FFF2-40B4-BE49-F238E27FC236}">
                <a16:creationId xmlns:a16="http://schemas.microsoft.com/office/drawing/2014/main" id="{B19B3BB3-25A6-6318-B52A-C1BB0E001343}"/>
              </a:ext>
            </a:extLst>
          </p:cNvPr>
          <p:cNvSpPr>
            <a:spLocks noGrp="1"/>
          </p:cNvSpPr>
          <p:nvPr>
            <p:ph idx="1"/>
          </p:nvPr>
        </p:nvSpPr>
        <p:spPr>
          <a:xfrm>
            <a:off x="1865574" y="1085570"/>
            <a:ext cx="8565359" cy="5298297"/>
          </a:xfrm>
        </p:spPr>
        <p:txBody>
          <a:bodyPr>
            <a:normAutofit fontScale="92500" lnSpcReduction="10000"/>
          </a:bodyPr>
          <a:lstStyle/>
          <a:p>
            <a:r>
              <a:rPr lang="en-US" dirty="0"/>
              <a:t>Planning requirements</a:t>
            </a:r>
          </a:p>
          <a:p>
            <a:pPr lvl="1"/>
            <a:r>
              <a:rPr lang="en-US" dirty="0"/>
              <a:t>Follows a well-planned roadmap</a:t>
            </a:r>
          </a:p>
          <a:p>
            <a:pPr lvl="1"/>
            <a:r>
              <a:rPr lang="en-US" dirty="0"/>
              <a:t>Based on phases of development</a:t>
            </a:r>
          </a:p>
          <a:p>
            <a:pPr lvl="1"/>
            <a:r>
              <a:rPr lang="en-US" dirty="0"/>
              <a:t>Aims towards a ‘bigger picture’ of the functionality</a:t>
            </a:r>
          </a:p>
          <a:p>
            <a:r>
              <a:rPr lang="en-US" dirty="0"/>
              <a:t>Designing solutions</a:t>
            </a:r>
          </a:p>
          <a:p>
            <a:pPr lvl="1"/>
            <a:r>
              <a:rPr lang="en-US" dirty="0"/>
              <a:t>Pre-emptive planning</a:t>
            </a:r>
          </a:p>
          <a:p>
            <a:pPr lvl="1"/>
            <a:r>
              <a:rPr lang="en-US" dirty="0"/>
              <a:t>Design decisions are plotted out towards the bigger picture</a:t>
            </a:r>
          </a:p>
          <a:p>
            <a:r>
              <a:rPr lang="en-US" dirty="0"/>
              <a:t>Implementing the software</a:t>
            </a:r>
          </a:p>
          <a:p>
            <a:pPr lvl="1"/>
            <a:r>
              <a:rPr lang="en-US" dirty="0"/>
              <a:t>Programming the software, usually working steadily towards a release goal</a:t>
            </a:r>
          </a:p>
          <a:p>
            <a:r>
              <a:rPr lang="en-US" dirty="0"/>
              <a:t>Testing the software</a:t>
            </a:r>
          </a:p>
          <a:p>
            <a:pPr lvl="1"/>
            <a:r>
              <a:rPr lang="en-US" dirty="0"/>
              <a:t>Debugging, testing the requirements, quality assurance</a:t>
            </a:r>
          </a:p>
          <a:p>
            <a:r>
              <a:rPr lang="en-US" dirty="0"/>
              <a:t>Release and maintenance</a:t>
            </a:r>
          </a:p>
        </p:txBody>
      </p:sp>
      <mc:AlternateContent xmlns:mc="http://schemas.openxmlformats.org/markup-compatibility/2006">
        <mc:Choice xmlns:am3d="http://schemas.microsoft.com/office/drawing/2017/model3d" Requires="am3d">
          <p:graphicFrame>
            <p:nvGraphicFramePr>
              <p:cNvPr id="5" name="3D Model 4" descr="Rhombohedra 1 White">
                <a:extLst>
                  <a:ext uri="{FF2B5EF4-FFF2-40B4-BE49-F238E27FC236}">
                    <a16:creationId xmlns:a16="http://schemas.microsoft.com/office/drawing/2014/main" id="{10E77EE6-68BD-4080-0CB2-A40E7F996F14}"/>
                  </a:ext>
                </a:extLst>
              </p:cNvPr>
              <p:cNvGraphicFramePr>
                <a:graphicFrameLocks noChangeAspect="1"/>
              </p:cNvGraphicFramePr>
              <p:nvPr>
                <p:extLst>
                  <p:ext uri="{D42A27DB-BD31-4B8C-83A1-F6EECF244321}">
                    <p14:modId xmlns:p14="http://schemas.microsoft.com/office/powerpoint/2010/main" val="2599974721"/>
                  </p:ext>
                </p:extLst>
              </p:nvPr>
            </p:nvGraphicFramePr>
            <p:xfrm>
              <a:off x="556290" y="-29600"/>
              <a:ext cx="1198099" cy="1122028"/>
            </p:xfrm>
            <a:graphic>
              <a:graphicData uri="http://schemas.microsoft.com/office/drawing/2017/model3d">
                <am3d:model3d r:embed="rId3">
                  <am3d:spPr>
                    <a:xfrm>
                      <a:off x="0" y="0"/>
                      <a:ext cx="1198099" cy="1122028"/>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5695693" ay="-598309" az="-6988338"/>
                    <am3d:postTrans dx="0" dy="0" dz="0"/>
                  </am3d:trans>
                  <am3d:raster rName="Office3DRenderer" rVer="16.0.8326">
                    <am3d:blip r:embed="rId4"/>
                  </am3d:raster>
                  <am3d:objViewport viewportSz="19207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Rhombohedra 1 White">
                <a:extLst>
                  <a:ext uri="{FF2B5EF4-FFF2-40B4-BE49-F238E27FC236}">
                    <a16:creationId xmlns:a16="http://schemas.microsoft.com/office/drawing/2014/main" id="{10E77EE6-68BD-4080-0CB2-A40E7F996F14}"/>
                  </a:ext>
                </a:extLst>
              </p:cNvPr>
              <p:cNvPicPr>
                <a:picLocks noGrp="1" noRot="1" noChangeAspect="1" noMove="1" noResize="1" noEditPoints="1" noAdjustHandles="1" noChangeArrowheads="1" noChangeShapeType="1" noCrop="1"/>
              </p:cNvPicPr>
              <p:nvPr/>
            </p:nvPicPr>
            <p:blipFill>
              <a:blip r:embed="rId4"/>
              <a:stretch>
                <a:fillRect/>
              </a:stretch>
            </p:blipFill>
            <p:spPr>
              <a:xfrm>
                <a:off x="556290" y="-29600"/>
                <a:ext cx="1198099" cy="1122028"/>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7" name="3D Model 6" descr="Rhombohedra 1 White">
                <a:extLst>
                  <a:ext uri="{FF2B5EF4-FFF2-40B4-BE49-F238E27FC236}">
                    <a16:creationId xmlns:a16="http://schemas.microsoft.com/office/drawing/2014/main" id="{0202AC64-B356-2528-E837-223E34DCAB9B}"/>
                  </a:ext>
                </a:extLst>
              </p:cNvPr>
              <p:cNvGraphicFramePr>
                <a:graphicFrameLocks noChangeAspect="1"/>
              </p:cNvGraphicFramePr>
              <p:nvPr>
                <p:extLst>
                  <p:ext uri="{D42A27DB-BD31-4B8C-83A1-F6EECF244321}">
                    <p14:modId xmlns:p14="http://schemas.microsoft.com/office/powerpoint/2010/main" val="1189110192"/>
                  </p:ext>
                </p:extLst>
              </p:nvPr>
            </p:nvGraphicFramePr>
            <p:xfrm>
              <a:off x="135016" y="5134109"/>
              <a:ext cx="770848" cy="743796"/>
            </p:xfrm>
            <a:graphic>
              <a:graphicData uri="http://schemas.microsoft.com/office/drawing/2017/model3d">
                <am3d:model3d r:embed="rId3">
                  <am3d:spPr>
                    <a:xfrm>
                      <a:off x="0" y="0"/>
                      <a:ext cx="770848" cy="743796"/>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9674253" ay="-2206271" az="10110326"/>
                    <am3d:postTrans dx="0" dy="0" dz="0"/>
                  </am3d:trans>
                  <am3d:raster rName="Office3DRenderer" rVer="16.0.8326">
                    <am3d:blip r:embed="rId5"/>
                  </am3d:raster>
                  <am3d:objViewport viewportSz="122764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Rhombohedra 1 White">
                <a:extLst>
                  <a:ext uri="{FF2B5EF4-FFF2-40B4-BE49-F238E27FC236}">
                    <a16:creationId xmlns:a16="http://schemas.microsoft.com/office/drawing/2014/main" id="{0202AC64-B356-2528-E837-223E34DCAB9B}"/>
                  </a:ext>
                </a:extLst>
              </p:cNvPr>
              <p:cNvPicPr>
                <a:picLocks noGrp="1" noRot="1" noChangeAspect="1" noMove="1" noResize="1" noEditPoints="1" noAdjustHandles="1" noChangeArrowheads="1" noChangeShapeType="1" noCrop="1"/>
              </p:cNvPicPr>
              <p:nvPr/>
            </p:nvPicPr>
            <p:blipFill>
              <a:blip r:embed="rId5"/>
              <a:stretch>
                <a:fillRect/>
              </a:stretch>
            </p:blipFill>
            <p:spPr>
              <a:xfrm>
                <a:off x="135016" y="5134109"/>
                <a:ext cx="770848" cy="743796"/>
              </a:xfrm>
              <a:prstGeom prst="rect">
                <a:avLst/>
              </a:prstGeom>
            </p:spPr>
          </p:pic>
        </mc:Fallback>
      </mc:AlternateContent>
      <p:sp>
        <p:nvSpPr>
          <p:cNvPr id="12" name="TextBox 11">
            <a:extLst>
              <a:ext uri="{FF2B5EF4-FFF2-40B4-BE49-F238E27FC236}">
                <a16:creationId xmlns:a16="http://schemas.microsoft.com/office/drawing/2014/main" id="{B44BEBE8-8443-3BA5-FB63-EAC40F82B16A}"/>
              </a:ext>
            </a:extLst>
          </p:cNvPr>
          <p:cNvSpPr txBox="1"/>
          <p:nvPr/>
        </p:nvSpPr>
        <p:spPr>
          <a:xfrm>
            <a:off x="9144000" y="574766"/>
            <a:ext cx="2630848" cy="646331"/>
          </a:xfrm>
          <a:prstGeom prst="rect">
            <a:avLst/>
          </a:prstGeom>
          <a:noFill/>
        </p:spPr>
        <p:txBody>
          <a:bodyPr wrap="none" rtlCol="0">
            <a:spAutoFit/>
          </a:bodyPr>
          <a:lstStyle/>
          <a:p>
            <a:r>
              <a:rPr lang="en-US" dirty="0"/>
              <a:t>Information sourced from</a:t>
            </a:r>
          </a:p>
          <a:p>
            <a:r>
              <a:rPr lang="en-US" dirty="0"/>
              <a:t>   Adobe Communications</a:t>
            </a:r>
          </a:p>
        </p:txBody>
      </p:sp>
    </p:spTree>
    <p:extLst>
      <p:ext uri="{BB962C8B-B14F-4D97-AF65-F5344CB8AC3E}">
        <p14:creationId xmlns:p14="http://schemas.microsoft.com/office/powerpoint/2010/main" val="219513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57584C-F872-65D4-63CA-31020B8651B9}"/>
              </a:ext>
            </a:extLst>
          </p:cNvPr>
          <p:cNvSpPr>
            <a:spLocks noGrp="1"/>
          </p:cNvSpPr>
          <p:nvPr>
            <p:ph type="body" idx="1"/>
          </p:nvPr>
        </p:nvSpPr>
        <p:spPr>
          <a:xfrm>
            <a:off x="3817470" y="130518"/>
            <a:ext cx="1410917" cy="1015319"/>
          </a:xfrm>
        </p:spPr>
        <p:txBody>
          <a:bodyPr/>
          <a:lstStyle/>
          <a:p>
            <a:r>
              <a:rPr lang="en-US" sz="4400" dirty="0"/>
              <a:t>Agile</a:t>
            </a:r>
          </a:p>
        </p:txBody>
      </p:sp>
      <p:sp>
        <p:nvSpPr>
          <p:cNvPr id="5" name="Content Placeholder 4">
            <a:extLst>
              <a:ext uri="{FF2B5EF4-FFF2-40B4-BE49-F238E27FC236}">
                <a16:creationId xmlns:a16="http://schemas.microsoft.com/office/drawing/2014/main" id="{7C7E1AE3-F428-1548-1F1E-EF3FFE793F41}"/>
              </a:ext>
            </a:extLst>
          </p:cNvPr>
          <p:cNvSpPr>
            <a:spLocks noGrp="1"/>
          </p:cNvSpPr>
          <p:nvPr>
            <p:ph sz="half" idx="2"/>
          </p:nvPr>
        </p:nvSpPr>
        <p:spPr>
          <a:xfrm>
            <a:off x="1484311" y="1478349"/>
            <a:ext cx="4895055" cy="4901671"/>
          </a:xfrm>
        </p:spPr>
        <p:txBody>
          <a:bodyPr>
            <a:normAutofit/>
          </a:bodyPr>
          <a:lstStyle/>
          <a:p>
            <a:r>
              <a:rPr lang="en-US" dirty="0"/>
              <a:t>Iterative and flexible</a:t>
            </a:r>
          </a:p>
          <a:p>
            <a:r>
              <a:rPr lang="en-US" dirty="0"/>
              <a:t>Needs develop alongside functionality</a:t>
            </a:r>
          </a:p>
          <a:p>
            <a:pPr lvl="1"/>
            <a:r>
              <a:rPr lang="en-US" dirty="0"/>
              <a:t>The reverse is also true</a:t>
            </a:r>
          </a:p>
          <a:p>
            <a:r>
              <a:rPr lang="en-US" dirty="0"/>
              <a:t>Rapid adaptability</a:t>
            </a:r>
          </a:p>
          <a:p>
            <a:pPr lvl="1"/>
            <a:r>
              <a:rPr lang="en-US" dirty="0"/>
              <a:t>Needs-adjustments</a:t>
            </a:r>
          </a:p>
          <a:p>
            <a:pPr lvl="1"/>
            <a:r>
              <a:rPr lang="en-US" dirty="0"/>
              <a:t>Feedback</a:t>
            </a:r>
          </a:p>
          <a:p>
            <a:r>
              <a:rPr lang="en-US" dirty="0"/>
              <a:t>Self-organizing teams</a:t>
            </a:r>
          </a:p>
          <a:p>
            <a:r>
              <a:rPr lang="en-US" dirty="0"/>
              <a:t>Focus on collaboration</a:t>
            </a:r>
          </a:p>
          <a:p>
            <a:pPr lvl="1"/>
            <a:r>
              <a:rPr lang="en-US" dirty="0"/>
              <a:t>Communicating goals and the break-down of tasks</a:t>
            </a:r>
          </a:p>
          <a:p>
            <a:pPr lvl="1"/>
            <a:r>
              <a:rPr lang="en-US" dirty="0"/>
              <a:t>Feedback gathered during development</a:t>
            </a:r>
          </a:p>
          <a:p>
            <a:r>
              <a:rPr lang="en-US" dirty="0"/>
              <a:t>Ideal for live projects</a:t>
            </a:r>
          </a:p>
        </p:txBody>
      </p:sp>
      <p:sp>
        <p:nvSpPr>
          <p:cNvPr id="6" name="Text Placeholder 5">
            <a:extLst>
              <a:ext uri="{FF2B5EF4-FFF2-40B4-BE49-F238E27FC236}">
                <a16:creationId xmlns:a16="http://schemas.microsoft.com/office/drawing/2014/main" id="{FC9AC975-D0ED-E7C6-59E7-F66C9D354D69}"/>
              </a:ext>
            </a:extLst>
          </p:cNvPr>
          <p:cNvSpPr>
            <a:spLocks noGrp="1"/>
          </p:cNvSpPr>
          <p:nvPr>
            <p:ph type="body" sz="quarter" idx="3"/>
          </p:nvPr>
        </p:nvSpPr>
        <p:spPr>
          <a:xfrm>
            <a:off x="6797358" y="130518"/>
            <a:ext cx="4622537" cy="1015319"/>
          </a:xfrm>
        </p:spPr>
        <p:txBody>
          <a:bodyPr/>
          <a:lstStyle/>
          <a:p>
            <a:r>
              <a:rPr lang="en-US" sz="4400" dirty="0"/>
              <a:t>Waterfall</a:t>
            </a:r>
          </a:p>
        </p:txBody>
      </p:sp>
      <p:sp>
        <p:nvSpPr>
          <p:cNvPr id="7" name="Content Placeholder 6">
            <a:extLst>
              <a:ext uri="{FF2B5EF4-FFF2-40B4-BE49-F238E27FC236}">
                <a16:creationId xmlns:a16="http://schemas.microsoft.com/office/drawing/2014/main" id="{10DEDEA8-ABFC-0370-5944-64E807C43DE5}"/>
              </a:ext>
            </a:extLst>
          </p:cNvPr>
          <p:cNvSpPr>
            <a:spLocks noGrp="1"/>
          </p:cNvSpPr>
          <p:nvPr>
            <p:ph sz="quarter" idx="4"/>
          </p:nvPr>
        </p:nvSpPr>
        <p:spPr>
          <a:xfrm>
            <a:off x="6607967" y="1478349"/>
            <a:ext cx="5844680" cy="4901671"/>
          </a:xfrm>
        </p:spPr>
        <p:txBody>
          <a:bodyPr>
            <a:normAutofit/>
          </a:bodyPr>
          <a:lstStyle/>
          <a:p>
            <a:r>
              <a:rPr lang="en-US" dirty="0"/>
              <a:t>Linear and sequential</a:t>
            </a:r>
          </a:p>
          <a:p>
            <a:r>
              <a:rPr lang="en-US" dirty="0"/>
              <a:t>Requirements and scope predicted in advance</a:t>
            </a:r>
          </a:p>
          <a:p>
            <a:pPr lvl="1"/>
            <a:r>
              <a:rPr lang="en-US" dirty="0"/>
              <a:t>Limited flexibility</a:t>
            </a:r>
          </a:p>
          <a:p>
            <a:pPr lvl="1"/>
            <a:r>
              <a:rPr lang="en-US" dirty="0"/>
              <a:t>Landmarks in development</a:t>
            </a:r>
          </a:p>
          <a:p>
            <a:r>
              <a:rPr lang="en-US" dirty="0"/>
              <a:t>Shared goals and centralized resources</a:t>
            </a:r>
          </a:p>
          <a:p>
            <a:pPr lvl="1"/>
            <a:r>
              <a:rPr lang="en-US" dirty="0"/>
              <a:t>All working towards one goal</a:t>
            </a:r>
          </a:p>
          <a:p>
            <a:pPr lvl="1"/>
            <a:r>
              <a:rPr lang="en-US" dirty="0"/>
              <a:t>Not self-organizing</a:t>
            </a:r>
          </a:p>
          <a:p>
            <a:r>
              <a:rPr lang="en-US" dirty="0"/>
              <a:t>Not as proficient in collaboration</a:t>
            </a:r>
          </a:p>
          <a:p>
            <a:pPr lvl="1"/>
            <a:r>
              <a:rPr lang="en-US" dirty="0"/>
              <a:t>Less communication</a:t>
            </a:r>
          </a:p>
          <a:p>
            <a:pPr lvl="1"/>
            <a:r>
              <a:rPr lang="en-US" dirty="0"/>
              <a:t>Feedback before release limited</a:t>
            </a:r>
          </a:p>
          <a:p>
            <a:r>
              <a:rPr lang="en-US" dirty="0"/>
              <a:t>Not ideal for live projects</a:t>
            </a:r>
          </a:p>
        </p:txBody>
      </p:sp>
      <p:sp>
        <p:nvSpPr>
          <p:cNvPr id="10" name="TextBox 9">
            <a:extLst>
              <a:ext uri="{FF2B5EF4-FFF2-40B4-BE49-F238E27FC236}">
                <a16:creationId xmlns:a16="http://schemas.microsoft.com/office/drawing/2014/main" id="{96E6D02B-4702-B9A4-ECC5-0931250C8CCF}"/>
              </a:ext>
            </a:extLst>
          </p:cNvPr>
          <p:cNvSpPr txBox="1"/>
          <p:nvPr/>
        </p:nvSpPr>
        <p:spPr>
          <a:xfrm>
            <a:off x="5815660" y="552595"/>
            <a:ext cx="709179" cy="584775"/>
          </a:xfrm>
          <a:prstGeom prst="rect">
            <a:avLst/>
          </a:prstGeom>
          <a:noFill/>
        </p:spPr>
        <p:txBody>
          <a:bodyPr wrap="square" rtlCol="0">
            <a:spAutoFit/>
          </a:bodyPr>
          <a:lstStyle/>
          <a:p>
            <a:r>
              <a:rPr lang="en-US" sz="3200" dirty="0"/>
              <a:t>vs</a:t>
            </a:r>
          </a:p>
        </p:txBody>
      </p:sp>
      <mc:AlternateContent xmlns:mc="http://schemas.openxmlformats.org/markup-compatibility/2006">
        <mc:Choice xmlns:am3d="http://schemas.microsoft.com/office/drawing/2017/model3d" Requires="am3d">
          <p:graphicFrame>
            <p:nvGraphicFramePr>
              <p:cNvPr id="11" name="3D Model 10" descr="Rhombohedra 1 White">
                <a:extLst>
                  <a:ext uri="{FF2B5EF4-FFF2-40B4-BE49-F238E27FC236}">
                    <a16:creationId xmlns:a16="http://schemas.microsoft.com/office/drawing/2014/main" id="{229142E1-61CC-15E1-46FA-FE24EB0D0F32}"/>
                  </a:ext>
                </a:extLst>
              </p:cNvPr>
              <p:cNvGraphicFramePr>
                <a:graphicFrameLocks noChangeAspect="1"/>
              </p:cNvGraphicFramePr>
              <p:nvPr>
                <p:extLst>
                  <p:ext uri="{D42A27DB-BD31-4B8C-83A1-F6EECF244321}">
                    <p14:modId xmlns:p14="http://schemas.microsoft.com/office/powerpoint/2010/main" val="856215514"/>
                  </p:ext>
                </p:extLst>
              </p:nvPr>
            </p:nvGraphicFramePr>
            <p:xfrm>
              <a:off x="-695269" y="5361241"/>
              <a:ext cx="2065279" cy="2037557"/>
            </p:xfrm>
            <a:graphic>
              <a:graphicData uri="http://schemas.microsoft.com/office/drawing/2017/model3d">
                <am3d:model3d r:embed="rId3">
                  <am3d:spPr>
                    <a:xfrm>
                      <a:off x="0" y="0"/>
                      <a:ext cx="2065279" cy="2037557"/>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5273932" ay="1332467" az="5067324"/>
                    <am3d:postTrans dx="0" dy="0" dz="0"/>
                  </am3d:trans>
                  <am3d:raster rName="Office3DRenderer" rVer="16.0.8326">
                    <am3d:blip r:embed="rId4"/>
                  </am3d:raster>
                  <am3d:objViewport viewportSz="38810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Rhombohedra 1 White">
                <a:extLst>
                  <a:ext uri="{FF2B5EF4-FFF2-40B4-BE49-F238E27FC236}">
                    <a16:creationId xmlns:a16="http://schemas.microsoft.com/office/drawing/2014/main" id="{229142E1-61CC-15E1-46FA-FE24EB0D0F32}"/>
                  </a:ext>
                </a:extLst>
              </p:cNvPr>
              <p:cNvPicPr>
                <a:picLocks noGrp="1" noRot="1" noChangeAspect="1" noMove="1" noResize="1" noEditPoints="1" noAdjustHandles="1" noChangeArrowheads="1" noChangeShapeType="1" noCrop="1"/>
              </p:cNvPicPr>
              <p:nvPr/>
            </p:nvPicPr>
            <p:blipFill>
              <a:blip r:embed="rId4"/>
              <a:stretch>
                <a:fillRect/>
              </a:stretch>
            </p:blipFill>
            <p:spPr>
              <a:xfrm>
                <a:off x="-695269" y="5361241"/>
                <a:ext cx="2065279" cy="2037557"/>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2" name="3D Model 11" descr="Rhombohedra 1 White">
                <a:extLst>
                  <a:ext uri="{FF2B5EF4-FFF2-40B4-BE49-F238E27FC236}">
                    <a16:creationId xmlns:a16="http://schemas.microsoft.com/office/drawing/2014/main" id="{281B8A3C-AF33-E01A-27E1-512212C96E9E}"/>
                  </a:ext>
                </a:extLst>
              </p:cNvPr>
              <p:cNvGraphicFramePr>
                <a:graphicFrameLocks noChangeAspect="1"/>
              </p:cNvGraphicFramePr>
              <p:nvPr>
                <p:extLst>
                  <p:ext uri="{D42A27DB-BD31-4B8C-83A1-F6EECF244321}">
                    <p14:modId xmlns:p14="http://schemas.microsoft.com/office/powerpoint/2010/main" val="522258093"/>
                  </p:ext>
                </p:extLst>
              </p:nvPr>
            </p:nvGraphicFramePr>
            <p:xfrm>
              <a:off x="-241764" y="4852924"/>
              <a:ext cx="1168652" cy="1016633"/>
            </p:xfrm>
            <a:graphic>
              <a:graphicData uri="http://schemas.microsoft.com/office/drawing/2017/model3d">
                <am3d:model3d r:embed="rId3">
                  <am3d:spPr>
                    <a:xfrm>
                      <a:off x="0" y="0"/>
                      <a:ext cx="1168652" cy="1016633"/>
                    </a:xfrm>
                    <a:prstGeom prst="rect">
                      <a:avLst/>
                    </a:prstGeom>
                  </am3d:spPr>
                  <am3d:camera>
                    <am3d:pos x="0" y="0" z="75275796"/>
                    <am3d:up dx="0" dy="36000000" dz="0"/>
                    <am3d:lookAt x="0" y="0" z="0"/>
                    <am3d:perspective fov="2700000"/>
                  </am3d:camera>
                  <am3d:trans>
                    <am3d:meterPerModelUnit n="119438" d="1000000"/>
                    <am3d:preTrans dx="-4521" dy="-18000000" dz="-3"/>
                    <am3d:scale>
                      <am3d:sx n="1000000" d="1000000"/>
                      <am3d:sy n="1000000" d="1000000"/>
                      <am3d:sz n="1000000" d="1000000"/>
                    </am3d:scale>
                    <am3d:rot ax="5206817" ay="1921334" az="5036626"/>
                    <am3d:postTrans dx="0" dy="0" dz="0"/>
                  </am3d:trans>
                  <am3d:raster rName="Office3DRenderer" rVer="16.0.8326">
                    <am3d:blip r:embed="rId5"/>
                  </am3d:raster>
                  <am3d:objViewport viewportSz="211877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Model 11" descr="Rhombohedra 1 White">
                <a:extLst>
                  <a:ext uri="{FF2B5EF4-FFF2-40B4-BE49-F238E27FC236}">
                    <a16:creationId xmlns:a16="http://schemas.microsoft.com/office/drawing/2014/main" id="{281B8A3C-AF33-E01A-27E1-512212C96E9E}"/>
                  </a:ext>
                </a:extLst>
              </p:cNvPr>
              <p:cNvPicPr>
                <a:picLocks noGrp="1" noRot="1" noChangeAspect="1" noMove="1" noResize="1" noEditPoints="1" noAdjustHandles="1" noChangeArrowheads="1" noChangeShapeType="1" noCrop="1"/>
              </p:cNvPicPr>
              <p:nvPr/>
            </p:nvPicPr>
            <p:blipFill>
              <a:blip r:embed="rId5"/>
              <a:stretch>
                <a:fillRect/>
              </a:stretch>
            </p:blipFill>
            <p:spPr>
              <a:xfrm>
                <a:off x="-241764" y="4852924"/>
                <a:ext cx="1168652" cy="1016633"/>
              </a:xfrm>
              <a:prstGeom prst="rect">
                <a:avLst/>
              </a:prstGeom>
            </p:spPr>
          </p:pic>
        </mc:Fallback>
      </mc:AlternateContent>
      <p:sp>
        <p:nvSpPr>
          <p:cNvPr id="14" name="TextBox 13">
            <a:extLst>
              <a:ext uri="{FF2B5EF4-FFF2-40B4-BE49-F238E27FC236}">
                <a16:creationId xmlns:a16="http://schemas.microsoft.com/office/drawing/2014/main" id="{3CF9C9D6-E794-C453-EEB6-ECAD0F7AA314}"/>
              </a:ext>
            </a:extLst>
          </p:cNvPr>
          <p:cNvSpPr txBox="1"/>
          <p:nvPr/>
        </p:nvSpPr>
        <p:spPr>
          <a:xfrm>
            <a:off x="6493667" y="6043795"/>
            <a:ext cx="5481565" cy="523220"/>
          </a:xfrm>
          <a:prstGeom prst="rect">
            <a:avLst/>
          </a:prstGeom>
          <a:noFill/>
        </p:spPr>
        <p:txBody>
          <a:bodyPr wrap="none" rtlCol="0">
            <a:spAutoFit/>
          </a:bodyPr>
          <a:lstStyle/>
          <a:p>
            <a:r>
              <a:rPr lang="en-US" sz="1400" dirty="0"/>
              <a:t>(Bottorff, 2022)</a:t>
            </a:r>
          </a:p>
          <a:p>
            <a:r>
              <a:rPr lang="en-US" sz="1400" dirty="0"/>
              <a:t>Insight by Scrum Alliance, resources.scrumaliance.org (</a:t>
            </a:r>
            <a:r>
              <a:rPr lang="en-US" sz="1400" i="1" dirty="0"/>
              <a:t>Choosing…</a:t>
            </a:r>
            <a:r>
              <a:rPr lang="en-US" sz="1400" dirty="0"/>
              <a:t>, n.d.)</a:t>
            </a:r>
          </a:p>
        </p:txBody>
      </p:sp>
    </p:spTree>
    <p:extLst>
      <p:ext uri="{BB962C8B-B14F-4D97-AF65-F5344CB8AC3E}">
        <p14:creationId xmlns:p14="http://schemas.microsoft.com/office/powerpoint/2010/main" val="509050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big red drawing pin in front of many smaller black drawing pins">
            <a:extLst>
              <a:ext uri="{FF2B5EF4-FFF2-40B4-BE49-F238E27FC236}">
                <a16:creationId xmlns:a16="http://schemas.microsoft.com/office/drawing/2014/main" id="{1D79E557-C55B-C567-8221-221C5E5C6C77}"/>
              </a:ext>
            </a:extLst>
          </p:cNvPr>
          <p:cNvPicPr>
            <a:picLocks noChangeAspect="1"/>
          </p:cNvPicPr>
          <p:nvPr/>
        </p:nvPicPr>
        <p:blipFill rotWithShape="1">
          <a:blip r:embed="rId3">
            <a:alphaModFix amt="40000"/>
          </a:blip>
          <a:srcRect t="16741" b="6205"/>
          <a:stretch/>
        </p:blipFill>
        <p:spPr>
          <a:xfrm>
            <a:off x="0" y="474"/>
            <a:ext cx="12191980" cy="6857990"/>
          </a:xfrm>
          <a:prstGeom prst="rect">
            <a:avLst/>
          </a:prstGeom>
        </p:spPr>
      </p:pic>
      <p:sp>
        <p:nvSpPr>
          <p:cNvPr id="6" name="Rectangle 5">
            <a:extLst>
              <a:ext uri="{FF2B5EF4-FFF2-40B4-BE49-F238E27FC236}">
                <a16:creationId xmlns:a16="http://schemas.microsoft.com/office/drawing/2014/main" id="{CC43C662-C5FC-7BA8-8775-69301487D076}"/>
              </a:ext>
            </a:extLst>
          </p:cNvPr>
          <p:cNvSpPr/>
          <p:nvPr/>
        </p:nvSpPr>
        <p:spPr>
          <a:xfrm>
            <a:off x="984250" y="373083"/>
            <a:ext cx="3718379" cy="11624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mc:Choice xmlns:am3d="http://schemas.microsoft.com/office/drawing/2017/model3d" Requires="am3d">
          <p:graphicFrame>
            <p:nvGraphicFramePr>
              <p:cNvPr id="8" name="3D Model 7" descr="Prism And Basal Pinacoid White">
                <a:extLst>
                  <a:ext uri="{FF2B5EF4-FFF2-40B4-BE49-F238E27FC236}">
                    <a16:creationId xmlns:a16="http://schemas.microsoft.com/office/drawing/2014/main" id="{98A87DF2-6AC7-D701-25FF-03FC6DCC9798}"/>
                  </a:ext>
                </a:extLst>
              </p:cNvPr>
              <p:cNvGraphicFramePr>
                <a:graphicFrameLocks noChangeAspect="1"/>
              </p:cNvGraphicFramePr>
              <p:nvPr>
                <p:extLst>
                  <p:ext uri="{D42A27DB-BD31-4B8C-83A1-F6EECF244321}">
                    <p14:modId xmlns:p14="http://schemas.microsoft.com/office/powerpoint/2010/main" val="2315880770"/>
                  </p:ext>
                </p:extLst>
              </p:nvPr>
            </p:nvGraphicFramePr>
            <p:xfrm>
              <a:off x="3240087" y="3191030"/>
              <a:ext cx="4265136" cy="4188931"/>
            </p:xfrm>
            <a:graphic>
              <a:graphicData uri="http://schemas.microsoft.com/office/drawing/2017/model3d">
                <am3d:model3d r:embed="rId4">
                  <am3d:spPr>
                    <a:xfrm>
                      <a:off x="0" y="0"/>
                      <a:ext cx="4265136" cy="4188931"/>
                    </a:xfrm>
                    <a:prstGeom prst="rect">
                      <a:avLst/>
                    </a:prstGeom>
                  </am3d:spPr>
                  <am3d:camera>
                    <am3d:pos x="0" y="0" z="81469150"/>
                    <am3d:up dx="0" dy="36000000" dz="0"/>
                    <am3d:lookAt x="0" y="0" z="0"/>
                    <am3d:perspective fov="2700000"/>
                  </am3d:camera>
                  <am3d:trans>
                    <am3d:meterPerModelUnit n="139970" d="1000000"/>
                    <am3d:preTrans dx="-76" dy="-17999982" dz="1"/>
                    <am3d:scale>
                      <am3d:sx n="1000000" d="1000000"/>
                      <am3d:sy n="1000000" d="1000000"/>
                      <am3d:sz n="1000000" d="1000000"/>
                    </am3d:scale>
                    <am3d:rot ax="-9903089" ay="4484003" az="-9933384"/>
                    <am3d:postTrans dx="0" dy="0" dz="0"/>
                  </am3d:trans>
                  <am3d:raster rName="Office3DRenderer" rVer="16.0.8326">
                    <am3d:blip r:embed="rId5"/>
                  </am3d:raster>
                  <am3d:objViewport viewportSz="541866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Prism And Basal Pinacoid White">
                <a:extLst>
                  <a:ext uri="{FF2B5EF4-FFF2-40B4-BE49-F238E27FC236}">
                    <a16:creationId xmlns:a16="http://schemas.microsoft.com/office/drawing/2014/main" id="{98A87DF2-6AC7-D701-25FF-03FC6DCC9798}"/>
                  </a:ext>
                </a:extLst>
              </p:cNvPr>
              <p:cNvPicPr>
                <a:picLocks noGrp="1" noRot="1" noChangeAspect="1" noMove="1" noResize="1" noEditPoints="1" noAdjustHandles="1" noChangeArrowheads="1" noChangeShapeType="1" noCrop="1"/>
              </p:cNvPicPr>
              <p:nvPr/>
            </p:nvPicPr>
            <p:blipFill>
              <a:blip r:embed="rId5"/>
              <a:stretch>
                <a:fillRect/>
              </a:stretch>
            </p:blipFill>
            <p:spPr>
              <a:xfrm>
                <a:off x="3240087" y="3191030"/>
                <a:ext cx="4265136" cy="4188931"/>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2" name="3D Model 1" descr="Prism And Basal Pinacoid White">
                <a:extLst>
                  <a:ext uri="{FF2B5EF4-FFF2-40B4-BE49-F238E27FC236}">
                    <a16:creationId xmlns:a16="http://schemas.microsoft.com/office/drawing/2014/main" id="{AEA60475-51BD-B7F2-E632-CA118616675C}"/>
                  </a:ext>
                </a:extLst>
              </p:cNvPr>
              <p:cNvGraphicFramePr>
                <a:graphicFrameLocks noChangeAspect="1"/>
              </p:cNvGraphicFramePr>
              <p:nvPr>
                <p:extLst>
                  <p:ext uri="{D42A27DB-BD31-4B8C-83A1-F6EECF244321}">
                    <p14:modId xmlns:p14="http://schemas.microsoft.com/office/powerpoint/2010/main" val="2391438971"/>
                  </p:ext>
                </p:extLst>
              </p:nvPr>
            </p:nvGraphicFramePr>
            <p:xfrm>
              <a:off x="-866415" y="1952514"/>
              <a:ext cx="5828580" cy="5640608"/>
            </p:xfrm>
            <a:graphic>
              <a:graphicData uri="http://schemas.microsoft.com/office/drawing/2017/model3d">
                <am3d:model3d r:embed="rId4">
                  <am3d:spPr>
                    <a:xfrm>
                      <a:off x="0" y="0"/>
                      <a:ext cx="5828580" cy="5640608"/>
                    </a:xfrm>
                    <a:prstGeom prst="rect">
                      <a:avLst/>
                    </a:prstGeom>
                  </am3d:spPr>
                  <am3d:camera>
                    <am3d:pos x="0" y="0" z="81469150"/>
                    <am3d:up dx="0" dy="36000000" dz="0"/>
                    <am3d:lookAt x="0" y="0" z="0"/>
                    <am3d:perspective fov="2700000"/>
                  </am3d:camera>
                  <am3d:trans>
                    <am3d:meterPerModelUnit n="139970" d="1000000"/>
                    <am3d:preTrans dx="-76" dy="-17999982" dz="1"/>
                    <am3d:scale>
                      <am3d:sx n="1000000" d="1000000"/>
                      <am3d:sy n="1000000" d="1000000"/>
                      <am3d:sz n="1000000" d="1000000"/>
                    </am3d:scale>
                    <am3d:rot ax="-571303" ay="4610093" az="-556527"/>
                    <am3d:postTrans dx="0" dy="0" dz="0"/>
                  </am3d:trans>
                  <am3d:raster rName="Office3DRenderer" rVer="16.0.8326">
                    <am3d:blip r:embed="rId6"/>
                  </am3d:raster>
                  <am3d:objViewport viewportSz="75282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Prism And Basal Pinacoid White">
                <a:extLst>
                  <a:ext uri="{FF2B5EF4-FFF2-40B4-BE49-F238E27FC236}">
                    <a16:creationId xmlns:a16="http://schemas.microsoft.com/office/drawing/2014/main" id="{AEA60475-51BD-B7F2-E632-CA118616675C}"/>
                  </a:ext>
                </a:extLst>
              </p:cNvPr>
              <p:cNvPicPr>
                <a:picLocks noGrp="1" noRot="1" noChangeAspect="1" noMove="1" noResize="1" noEditPoints="1" noAdjustHandles="1" noChangeArrowheads="1" noChangeShapeType="1" noCrop="1"/>
              </p:cNvPicPr>
              <p:nvPr/>
            </p:nvPicPr>
            <p:blipFill>
              <a:blip r:embed="rId6"/>
              <a:stretch>
                <a:fillRect/>
              </a:stretch>
            </p:blipFill>
            <p:spPr>
              <a:xfrm>
                <a:off x="-866415" y="1952514"/>
                <a:ext cx="5828580" cy="5640608"/>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3" name="3D Model 2" descr="Prism And Basal Pinacoid White">
                <a:extLst>
                  <a:ext uri="{FF2B5EF4-FFF2-40B4-BE49-F238E27FC236}">
                    <a16:creationId xmlns:a16="http://schemas.microsoft.com/office/drawing/2014/main" id="{530EDC89-CC3C-24A7-0F7D-E554E771AFE3}"/>
                  </a:ext>
                </a:extLst>
              </p:cNvPr>
              <p:cNvGraphicFramePr>
                <a:graphicFrameLocks noChangeAspect="1"/>
              </p:cNvGraphicFramePr>
              <p:nvPr>
                <p:extLst>
                  <p:ext uri="{D42A27DB-BD31-4B8C-83A1-F6EECF244321}">
                    <p14:modId xmlns:p14="http://schemas.microsoft.com/office/powerpoint/2010/main" val="2954172104"/>
                  </p:ext>
                </p:extLst>
              </p:nvPr>
            </p:nvGraphicFramePr>
            <p:xfrm>
              <a:off x="7396720" y="1535513"/>
              <a:ext cx="5968416" cy="5844448"/>
            </p:xfrm>
            <a:graphic>
              <a:graphicData uri="http://schemas.microsoft.com/office/drawing/2017/model3d">
                <am3d:model3d r:embed="rId4">
                  <am3d:spPr>
                    <a:xfrm>
                      <a:off x="0" y="0"/>
                      <a:ext cx="5968416" cy="5844448"/>
                    </a:xfrm>
                    <a:prstGeom prst="rect">
                      <a:avLst/>
                    </a:prstGeom>
                  </am3d:spPr>
                  <am3d:camera>
                    <am3d:pos x="0" y="0" z="81469150"/>
                    <am3d:up dx="0" dy="36000000" dz="0"/>
                    <am3d:lookAt x="0" y="0" z="0"/>
                    <am3d:perspective fov="2700000"/>
                  </am3d:camera>
                  <am3d:trans>
                    <am3d:meterPerModelUnit n="139970" d="1000000"/>
                    <am3d:preTrans dx="-76" dy="-17999982" dz="1"/>
                    <am3d:scale>
                      <am3d:sx n="1000000" d="1000000"/>
                      <am3d:sy n="1000000" d="1000000"/>
                      <am3d:sz n="1000000" d="1000000"/>
                    </am3d:scale>
                    <am3d:rot ax="161586" ay="-519199" az="-24332"/>
                    <am3d:postTrans dx="0" dy="0" dz="0"/>
                  </am3d:trans>
                  <am3d:raster rName="Office3DRenderer" rVer="16.0.8326">
                    <am3d:blip r:embed="rId7"/>
                  </am3d:raster>
                  <am3d:objViewport viewportSz="790474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Prism And Basal Pinacoid White">
                <a:extLst>
                  <a:ext uri="{FF2B5EF4-FFF2-40B4-BE49-F238E27FC236}">
                    <a16:creationId xmlns:a16="http://schemas.microsoft.com/office/drawing/2014/main" id="{530EDC89-CC3C-24A7-0F7D-E554E771AFE3}"/>
                  </a:ext>
                </a:extLst>
              </p:cNvPr>
              <p:cNvPicPr>
                <a:picLocks noGrp="1" noRot="1" noChangeAspect="1" noMove="1" noResize="1" noEditPoints="1" noAdjustHandles="1" noChangeArrowheads="1" noChangeShapeType="1" noCrop="1"/>
              </p:cNvPicPr>
              <p:nvPr/>
            </p:nvPicPr>
            <p:blipFill>
              <a:blip r:embed="rId7"/>
              <a:stretch>
                <a:fillRect/>
              </a:stretch>
            </p:blipFill>
            <p:spPr>
              <a:xfrm>
                <a:off x="7396720" y="1535513"/>
                <a:ext cx="5968416" cy="5844448"/>
              </a:xfrm>
              <a:prstGeom prst="rect">
                <a:avLst/>
              </a:prstGeom>
            </p:spPr>
          </p:pic>
        </mc:Fallback>
      </mc:AlternateContent>
      <p:sp>
        <p:nvSpPr>
          <p:cNvPr id="7" name="TextBox 6">
            <a:extLst>
              <a:ext uri="{FF2B5EF4-FFF2-40B4-BE49-F238E27FC236}">
                <a16:creationId xmlns:a16="http://schemas.microsoft.com/office/drawing/2014/main" id="{00A9AA2F-EF29-095B-927A-B26027E9617D}"/>
              </a:ext>
            </a:extLst>
          </p:cNvPr>
          <p:cNvSpPr txBox="1"/>
          <p:nvPr/>
        </p:nvSpPr>
        <p:spPr>
          <a:xfrm>
            <a:off x="488905" y="1331912"/>
            <a:ext cx="11180959" cy="48013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Choosing the Right Product Management Method: Scrum or Waterfall?</a:t>
            </a:r>
            <a:r>
              <a:rPr lang="en-US" dirty="0"/>
              <a:t> (n.d.). Resources.scrumalliance.org. https://resources.scrumalliance.org/Article/scrum-vs-waterfall</a:t>
            </a:r>
          </a:p>
          <a:p>
            <a:r>
              <a:rPr lang="en-US" dirty="0"/>
              <a:t>‌</a:t>
            </a:r>
            <a:endParaRPr lang="en-US" b="0" i="0" dirty="0">
              <a:solidFill>
                <a:srgbClr val="000000"/>
              </a:solidFill>
              <a:effectLst/>
              <a:latin typeface="Calibri" panose="020F0502020204030204" pitchFamily="34" charset="0"/>
            </a:endParaRPr>
          </a:p>
          <a:p>
            <a:r>
              <a:rPr lang="en-US" b="0" i="0" dirty="0">
                <a:solidFill>
                  <a:srgbClr val="000000"/>
                </a:solidFill>
                <a:effectLst/>
                <a:latin typeface="Calibri" panose="020F0502020204030204" pitchFamily="34" charset="0"/>
              </a:rPr>
              <a:t>‌</a:t>
            </a:r>
            <a:r>
              <a:rPr lang="en-US" sz="1800" dirty="0">
                <a:effectLst/>
                <a:latin typeface="Times New Roman" panose="02020603050405020304" pitchFamily="18" charset="0"/>
              </a:rPr>
              <a:t>Coursera. (2023, November 29). </a:t>
            </a:r>
            <a:r>
              <a:rPr lang="en-US" sz="1800" i="1" dirty="0">
                <a:effectLst/>
                <a:latin typeface="Times New Roman" panose="02020603050405020304" pitchFamily="18" charset="0"/>
              </a:rPr>
              <a:t>What Is the Software Development Life Cycle? SDLC Explained</a:t>
            </a:r>
            <a:r>
              <a:rPr lang="en-US" sz="1800" dirty="0">
                <a:effectLst/>
                <a:latin typeface="Times New Roman" panose="02020603050405020304" pitchFamily="18" charset="0"/>
              </a:rPr>
              <a:t>. Coursera. https://www.coursera.org/articles/software-development-life-cycle</a:t>
            </a:r>
          </a:p>
          <a:p>
            <a:pPr algn="l"/>
            <a:endParaRPr lang="en-US" b="0" i="0" dirty="0">
              <a:solidFill>
                <a:srgbClr val="000000"/>
              </a:solidFill>
              <a:effectLst/>
              <a:latin typeface="Calibri" panose="020F0502020204030204" pitchFamily="34" charset="0"/>
            </a:endParaRPr>
          </a:p>
          <a:p>
            <a:r>
              <a:rPr lang="en-US" sz="1800" dirty="0" err="1">
                <a:effectLst/>
                <a:latin typeface="Times New Roman" panose="02020603050405020304" pitchFamily="18" charset="0"/>
              </a:rPr>
              <a:t>Hoory</a:t>
            </a:r>
            <a:r>
              <a:rPr lang="en-US" sz="1800" dirty="0">
                <a:effectLst/>
                <a:latin typeface="Times New Roman" panose="02020603050405020304" pitchFamily="18" charset="0"/>
              </a:rPr>
              <a:t>, L., &amp; Bottorff, C. (2022, August 10). </a:t>
            </a:r>
            <a:r>
              <a:rPr lang="en-US" sz="1800" i="1" dirty="0">
                <a:effectLst/>
                <a:latin typeface="Times New Roman" panose="02020603050405020304" pitchFamily="18" charset="0"/>
              </a:rPr>
              <a:t>Agile vs. Waterfall: Which Project Management Methodology Should I Use?</a:t>
            </a:r>
            <a:r>
              <a:rPr lang="en-US" sz="1800" dirty="0">
                <a:effectLst/>
                <a:latin typeface="Times New Roman" panose="02020603050405020304" pitchFamily="18" charset="0"/>
              </a:rPr>
              <a:t> Forbes Advisor. https://www.forbes.com/advisor/business/agile-vs-waterfall-methodology/</a:t>
            </a:r>
          </a:p>
          <a:p>
            <a:pPr algn="l"/>
            <a:endParaRPr lang="en-US" b="0" i="0" dirty="0">
              <a:solidFill>
                <a:srgbClr val="000000"/>
              </a:solidFill>
              <a:effectLst/>
              <a:latin typeface="Calibri" panose="020F0502020204030204" pitchFamily="34" charset="0"/>
            </a:endParaRPr>
          </a:p>
          <a:p>
            <a:r>
              <a:rPr lang="en-US" sz="1800" dirty="0" err="1">
                <a:effectLst/>
                <a:latin typeface="Times New Roman" panose="02020603050405020304" pitchFamily="18" charset="0"/>
              </a:rPr>
              <a:t>Rehkopf</a:t>
            </a:r>
            <a:r>
              <a:rPr lang="en-US" sz="1800" dirty="0">
                <a:effectLst/>
                <a:latin typeface="Times New Roman" panose="02020603050405020304" pitchFamily="18" charset="0"/>
              </a:rPr>
              <a:t>, M. (n.d.). </a:t>
            </a:r>
            <a:r>
              <a:rPr lang="en-US" sz="1800" i="1" dirty="0">
                <a:effectLst/>
                <a:latin typeface="Times New Roman" panose="02020603050405020304" pitchFamily="18" charset="0"/>
              </a:rPr>
              <a:t>What is a Scrum Master? | Atlassian</a:t>
            </a:r>
            <a:r>
              <a:rPr lang="en-US" sz="1800" dirty="0">
                <a:effectLst/>
                <a:latin typeface="Times New Roman" panose="02020603050405020304" pitchFamily="18" charset="0"/>
              </a:rPr>
              <a:t>. Atlassian. Retrieved February 23, 2024, from </a:t>
            </a:r>
            <a:r>
              <a:rPr lang="en-US" sz="1800" dirty="0">
                <a:effectLst/>
                <a:latin typeface="Times New Roman" panose="02020603050405020304" pitchFamily="18" charset="0"/>
                <a:hlinkClick r:id="rId8"/>
              </a:rPr>
              <a:t>https://www.atlassian.com/agile/scrum/scrum-master</a:t>
            </a:r>
            <a:endParaRPr lang="en-US" sz="1800" dirty="0">
              <a:effectLst/>
              <a:latin typeface="Times New Roman" panose="02020603050405020304" pitchFamily="18" charset="0"/>
            </a:endParaRPr>
          </a:p>
          <a:p>
            <a:endParaRPr lang="en-US" dirty="0">
              <a:latin typeface="Times New Roman" panose="02020603050405020304" pitchFamily="18" charset="0"/>
            </a:endParaRPr>
          </a:p>
          <a:p>
            <a:r>
              <a:rPr lang="en-US" dirty="0">
                <a:effectLst/>
              </a:rPr>
              <a:t>Team, A. C. (n.d.). </a:t>
            </a:r>
            <a:r>
              <a:rPr lang="en-US" i="1" dirty="0">
                <a:effectLst/>
              </a:rPr>
              <a:t>Waterfall methodology: Project management | Adobe Workfront</a:t>
            </a:r>
            <a:r>
              <a:rPr lang="en-US" dirty="0">
                <a:effectLst/>
              </a:rPr>
              <a:t>. business.adobe.com. https://business.adobe.com/blog/basics/waterfall </a:t>
            </a:r>
          </a:p>
          <a:p>
            <a:endParaRPr lang="en-US" sz="1800" dirty="0">
              <a:effectLst/>
              <a:latin typeface="Times New Roman" panose="02020603050405020304" pitchFamily="18" charset="0"/>
            </a:endParaRPr>
          </a:p>
          <a:p>
            <a:pPr algn="l"/>
            <a:endParaRPr lang="en-US" b="0" i="0" dirty="0">
              <a:solidFill>
                <a:srgbClr val="000000"/>
              </a:solidFill>
              <a:effectLst/>
              <a:latin typeface="Calibri" panose="020F0502020204030204" pitchFamily="34" charset="0"/>
            </a:endParaRPr>
          </a:p>
          <a:p>
            <a:r>
              <a:rPr lang="en-US" b="0" i="0" dirty="0">
                <a:solidFill>
                  <a:srgbClr val="000000"/>
                </a:solidFill>
                <a:effectLst/>
                <a:latin typeface="Calibri" panose="020F0502020204030204" pitchFamily="34" charset="0"/>
              </a:rPr>
              <a:t>West, D. (2019). </a:t>
            </a:r>
            <a:r>
              <a:rPr lang="en-US" b="0" i="1" dirty="0">
                <a:solidFill>
                  <a:srgbClr val="000000"/>
                </a:solidFill>
                <a:effectLst/>
                <a:latin typeface="Calibri" panose="020F0502020204030204" pitchFamily="34" charset="0"/>
              </a:rPr>
              <a:t>Agile Scrum Roles | Atlassian</a:t>
            </a:r>
            <a:r>
              <a:rPr lang="en-US" b="0" i="0" dirty="0">
                <a:solidFill>
                  <a:srgbClr val="000000"/>
                </a:solidFill>
                <a:effectLst/>
                <a:latin typeface="Calibri" panose="020F0502020204030204" pitchFamily="34" charset="0"/>
              </a:rPr>
              <a:t>. Atlassian. </a:t>
            </a:r>
            <a:r>
              <a:rPr lang="en-US" b="0" i="0" dirty="0">
                <a:solidFill>
                  <a:srgbClr val="000000"/>
                </a:solidFill>
                <a:effectLst/>
                <a:latin typeface="Calibri" panose="020F0502020204030204" pitchFamily="34" charset="0"/>
                <a:hlinkClick r:id="rId9"/>
              </a:rPr>
              <a:t>https://www.atlassian.com/agile/scrum/roles</a:t>
            </a:r>
            <a:endParaRPr lang="en-US" b="0" i="0" dirty="0">
              <a:solidFill>
                <a:srgbClr val="000000"/>
              </a:solidFill>
              <a:effectLst/>
              <a:latin typeface="Calibri" panose="020F0502020204030204" pitchFamily="34" charset="0"/>
            </a:endParaRPr>
          </a:p>
        </p:txBody>
      </p:sp>
      <p:sp>
        <p:nvSpPr>
          <p:cNvPr id="4" name="Rectangle 3">
            <a:extLst>
              <a:ext uri="{FF2B5EF4-FFF2-40B4-BE49-F238E27FC236}">
                <a16:creationId xmlns:a16="http://schemas.microsoft.com/office/drawing/2014/main" id="{E255D381-9810-F040-DEF5-CDDFA1C23F39}"/>
              </a:ext>
            </a:extLst>
          </p:cNvPr>
          <p:cNvSpPr/>
          <p:nvPr/>
        </p:nvSpPr>
        <p:spPr>
          <a:xfrm>
            <a:off x="488905" y="373083"/>
            <a:ext cx="4966197" cy="923330"/>
          </a:xfrm>
          <a:prstGeom prst="rect">
            <a:avLst/>
          </a:prstGeom>
          <a:noFill/>
        </p:spPr>
        <p:txBody>
          <a:bodyPr wrap="square" lIns="91440" tIns="45720" rIns="91440" bIns="45720">
            <a:spAutoFit/>
            <a:scene3d>
              <a:camera prst="perspectiveRight"/>
              <a:lightRig rig="threePt" dir="t"/>
            </a:scene3d>
            <a:sp3d extrusionH="57150">
              <a:bevelT w="38100" h="38100"/>
            </a:sp3d>
          </a:bodyPr>
          <a:lstStyle/>
          <a:p>
            <a:pPr algn="ctr"/>
            <a:r>
              <a:rPr lang="en-US" sz="5400" dirty="0">
                <a:ln>
                  <a:solidFill>
                    <a:schemeClr val="bg2"/>
                  </a:solidFill>
                </a:ln>
              </a:rPr>
              <a:t>Works Cited</a:t>
            </a:r>
            <a:endParaRPr lang="en-US" sz="5400" b="1" cap="none" spc="0" dirty="0">
              <a:ln w="12700">
                <a:solidFill>
                  <a:schemeClr val="bg2"/>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4940706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267</TotalTime>
  <Words>1223</Words>
  <Application>Microsoft Office PowerPoint</Application>
  <PresentationFormat>Widescreen</PresentationFormat>
  <Paragraphs>152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Corbel</vt:lpstr>
      <vt:lpstr>Times New Roman</vt:lpstr>
      <vt:lpstr>Parallax</vt:lpstr>
      <vt:lpstr>Scrum-Agile Approach</vt:lpstr>
      <vt:lpstr>What is Scrum-Agile?</vt:lpstr>
      <vt:lpstr>Roles of Agile</vt:lpstr>
      <vt:lpstr>The Software Development Lifecycle and Agile</vt:lpstr>
      <vt:lpstr>What is Waterfall?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Approach</dc:title>
  <dc:creator>Phillips, Justin</dc:creator>
  <cp:lastModifiedBy>Phillips, Justin</cp:lastModifiedBy>
  <cp:revision>11</cp:revision>
  <dcterms:created xsi:type="dcterms:W3CDTF">2024-02-23T02:53:17Z</dcterms:created>
  <dcterms:modified xsi:type="dcterms:W3CDTF">2024-02-26T01:13:12Z</dcterms:modified>
</cp:coreProperties>
</file>