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5" r:id="rId2"/>
    <p:sldId id="268" r:id="rId3"/>
    <p:sldId id="271" r:id="rId4"/>
    <p:sldId id="272" r:id="rId5"/>
    <p:sldId id="269" r:id="rId6"/>
    <p:sldId id="273" r:id="rId7"/>
    <p:sldId id="270" r:id="rId8"/>
    <p:sldId id="274"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FF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73"/>
    <p:restoredTop sz="94840"/>
  </p:normalViewPr>
  <p:slideViewPr>
    <p:cSldViewPr snapToGrid="0" snapToObjects="1">
      <p:cViewPr varScale="1">
        <p:scale>
          <a:sx n="131" d="100"/>
          <a:sy n="131" d="100"/>
        </p:scale>
        <p:origin x="96" y="162"/>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2/25/2020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16805" t="13288" r="3423" b="57134"/>
          <a:stretch/>
        </p:blipFill>
        <p:spPr>
          <a:xfrm>
            <a:off x="2644345" y="387178"/>
            <a:ext cx="6334897" cy="3039762"/>
          </a:xfrm>
          <a:prstGeom prst="rect">
            <a:avLst/>
          </a:prstGeom>
          <a:ln>
            <a:solidFill>
              <a:schemeClr val="tx1">
                <a:lumMod val="20000"/>
                <a:lumOff val="80000"/>
              </a:schemeClr>
            </a:solidFill>
          </a:ln>
        </p:spPr>
      </p:pic>
      <p:sp>
        <p:nvSpPr>
          <p:cNvPr id="3" name="TextBox 2"/>
          <p:cNvSpPr txBox="1"/>
          <p:nvPr userDrawn="1"/>
        </p:nvSpPr>
        <p:spPr>
          <a:xfrm>
            <a:off x="321275" y="222424"/>
            <a:ext cx="2240692" cy="3970318"/>
          </a:xfrm>
          <a:prstGeom prst="rect">
            <a:avLst/>
          </a:prstGeom>
          <a:noFill/>
        </p:spPr>
        <p:txBody>
          <a:bodyPr wrap="square" rtlCol="0">
            <a:spAutoFit/>
          </a:bodyPr>
          <a:lstStyle/>
          <a:p>
            <a:pPr algn="l"/>
            <a:r>
              <a:rPr lang="en-US" sz="1800" b="1" i="1" dirty="0">
                <a:solidFill>
                  <a:srgbClr val="FF0000"/>
                </a:solidFill>
              </a:rPr>
              <a:t>PC Users:</a:t>
            </a:r>
          </a:p>
          <a:p>
            <a:pPr algn="l"/>
            <a:r>
              <a:rPr lang="en-US" sz="1800" i="1" dirty="0">
                <a:solidFill>
                  <a:srgbClr val="FF0000"/>
                </a:solidFill>
              </a:rPr>
              <a:t>Microsoft PowerPoint for Windows has default settings that continually compress images. To avoid loss</a:t>
            </a:r>
            <a:r>
              <a:rPr lang="en-US" sz="1800" i="1" baseline="0" dirty="0">
                <a:solidFill>
                  <a:srgbClr val="FF0000"/>
                </a:solidFill>
              </a:rPr>
              <a:t> of quality </a:t>
            </a:r>
            <a:r>
              <a:rPr lang="en-US" sz="1800" i="1" dirty="0">
                <a:solidFill>
                  <a:srgbClr val="FF0000"/>
                </a:solidFill>
              </a:rPr>
              <a:t>for photos and graphics within this presentation file,</a:t>
            </a:r>
            <a:r>
              <a:rPr lang="en-US" sz="1800" i="1" baseline="0" dirty="0">
                <a:solidFill>
                  <a:srgbClr val="FF0000"/>
                </a:solidFill>
              </a:rPr>
              <a:t> </a:t>
            </a:r>
            <a:r>
              <a:rPr lang="en-US" sz="1800" i="1" dirty="0">
                <a:solidFill>
                  <a:srgbClr val="FF0000"/>
                </a:solidFill>
              </a:rPr>
              <a:t>please follow these</a:t>
            </a:r>
            <a:r>
              <a:rPr lang="en-US" sz="1800" i="1" baseline="0" dirty="0">
                <a:solidFill>
                  <a:srgbClr val="FF0000"/>
                </a:solidFill>
              </a:rPr>
              <a:t> instructions </a:t>
            </a:r>
            <a:r>
              <a:rPr lang="en-US" sz="1800" i="1" dirty="0">
                <a:solidFill>
                  <a:srgbClr val="FF0000"/>
                </a:solidFill>
              </a:rPr>
              <a:t>to change your software settings.</a:t>
            </a:r>
            <a:endParaRPr lang="en-US" sz="1800" dirty="0"/>
          </a:p>
          <a:p>
            <a:endParaRPr lang="en-US" sz="1800" dirty="0"/>
          </a:p>
        </p:txBody>
      </p:sp>
    </p:spTree>
    <p:extLst>
      <p:ext uri="{BB962C8B-B14F-4D97-AF65-F5344CB8AC3E}">
        <p14:creationId xmlns:p14="http://schemas.microsoft.com/office/powerpoint/2010/main" val="16136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49885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3142765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725204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657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145866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2344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567617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7011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2811229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1941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3736975" y="2961483"/>
            <a:ext cx="4322763"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4290127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Tree>
    <p:extLst>
      <p:ext uri="{BB962C8B-B14F-4D97-AF65-F5344CB8AC3E}">
        <p14:creationId xmlns:p14="http://schemas.microsoft.com/office/powerpoint/2010/main" val="3788749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19" name="TextBox 18"/>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332969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3982103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660572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Slide - Half Blue - Half 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0" y="0"/>
            <a:ext cx="9144000" cy="3205163"/>
          </a:xfrm>
          <a:solidFill>
            <a:schemeClr val="bg1">
              <a:lumMod val="95000"/>
            </a:schemeClr>
          </a:solidFill>
        </p:spPr>
        <p:txBody>
          <a:bodyPr/>
          <a:lstStyle>
            <a:lvl1pPr marL="0" indent="0" algn="ctr">
              <a:buNone/>
              <a:defRPr/>
            </a:lvl1pPr>
          </a:lstStyle>
          <a:p>
            <a:r>
              <a:rPr lang="en-US" dirty="0"/>
              <a:t>Insert Photo or Graphic</a:t>
            </a:r>
          </a:p>
        </p:txBody>
      </p:sp>
    </p:spTree>
    <p:extLst>
      <p:ext uri="{BB962C8B-B14F-4D97-AF65-F5344CB8AC3E}">
        <p14:creationId xmlns:p14="http://schemas.microsoft.com/office/powerpoint/2010/main" val="2367864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32044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965837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Slide - Half Blue 2">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7" name="Text Placeholder 7">
            <a:extLst>
              <a:ext uri="{FF2B5EF4-FFF2-40B4-BE49-F238E27FC236}">
                <a16:creationId xmlns:a16="http://schemas.microsoft.com/office/drawing/2014/main" id="{2736CC6A-2FA9-E242-A5D0-FCF48179A1F7}"/>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1408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415261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769799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41405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465B8CD2-BF47-094F-B614-5CEAE71B3F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13933316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7711499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499347" y="0"/>
            <a:ext cx="7644653"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1499347"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286048" y="505618"/>
            <a:ext cx="985919" cy="1096963"/>
          </a:xfrm>
        </p:spPr>
        <p:txBody>
          <a:bodyPr lIns="0" tIns="0" rIns="0" bIns="0">
            <a:noAutofit/>
          </a:bodyPr>
          <a:lstStyle>
            <a:lvl1pPr marL="0" indent="0">
              <a:spcBef>
                <a:spcPts val="0"/>
              </a:spcBef>
              <a:buNone/>
              <a:defRPr sz="1800" b="0">
                <a:solidFill>
                  <a:schemeClr val="bg1"/>
                </a:solidFill>
              </a:defRPr>
            </a:lvl1pPr>
          </a:lstStyle>
          <a:p>
            <a:pPr lvl="0"/>
            <a:r>
              <a:rPr lang="en-US" dirty="0"/>
              <a:t>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425231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userDrawn="1"/>
        </p:nvSpPr>
        <p:spPr>
          <a:xfrm>
            <a:off x="3226702" y="0"/>
            <a:ext cx="5917298" cy="51435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50947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9D95246B-679C-0C47-B3E3-F6535A89622F}"/>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236090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2571750"/>
          </a:xfrm>
          <a:solidFill>
            <a:schemeClr val="bg1"/>
          </a:solidFill>
        </p:spPr>
        <p:txBody>
          <a:bodyPr/>
          <a:lstStyle>
            <a:lvl1pPr marL="0" indent="0" algn="ctr">
              <a:buNone/>
              <a:defRPr/>
            </a:lvl1pPr>
          </a:lstStyle>
          <a:p>
            <a:r>
              <a:rPr lang="en-US" dirty="0"/>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8591145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3648971"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666576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8" name="TextBox 7"/>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634595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Tree>
    <p:extLst>
      <p:ext uri="{BB962C8B-B14F-4D97-AF65-F5344CB8AC3E}">
        <p14:creationId xmlns:p14="http://schemas.microsoft.com/office/powerpoint/2010/main" val="19421678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userDrawn="1"/>
        </p:nvSpPr>
        <p:spPr>
          <a:xfrm>
            <a:off x="107795" y="3835487"/>
            <a:ext cx="5580695" cy="1200329"/>
          </a:xfrm>
          <a:prstGeom prst="rect">
            <a:avLst/>
          </a:prstGeom>
          <a:noFill/>
        </p:spPr>
        <p:txBody>
          <a:bodyPr wrap="square" rtlCol="0">
            <a:spAutoFit/>
          </a:bodyPr>
          <a:lstStyle/>
          <a:p>
            <a:r>
              <a:rPr lang="en-US" sz="900" dirty="0"/>
              <a:t>This work was authored </a:t>
            </a:r>
            <a:r>
              <a:rPr lang="en-US" sz="900" dirty="0">
                <a:solidFill>
                  <a:srgbClr val="FF0000"/>
                </a:solidFill>
              </a:rPr>
              <a:t>[in part]</a:t>
            </a:r>
            <a:r>
              <a:rPr lang="en-US" sz="900" dirty="0"/>
              <a:t> by the National Renewable Energy Laboratory, operated by Alliance for Sustainable Energy, LLC, for the U.S. Department of Energy (DOE) under Contract No. DE-AC36-08GO28308. Funding provided by </a:t>
            </a:r>
            <a:r>
              <a:rPr lang="en-US" sz="9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9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9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userDrawn="1"/>
        </p:nvGrpSpPr>
        <p:grpSpPr>
          <a:xfrm>
            <a:off x="1160290" y="2923341"/>
            <a:ext cx="1200990" cy="891562"/>
            <a:chOff x="2576623" y="33912667"/>
            <a:chExt cx="2971800" cy="2206133"/>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2" y="34195673"/>
              <a:ext cx="2885721" cy="1789714"/>
            </a:xfrm>
            <a:prstGeom prst="rect">
              <a:avLst/>
            </a:prstGeom>
            <a:noFill/>
          </p:spPr>
          <p:txBody>
            <a:bodyPr wrap="square" rtlCol="0">
              <a:spAutoFit/>
            </a:bodyPr>
            <a:lstStyle/>
            <a:p>
              <a:r>
                <a:rPr lang="en-US" sz="1000" dirty="0">
                  <a:solidFill>
                    <a:srgbClr val="FF0000"/>
                  </a:solidFill>
                </a:rPr>
                <a:t>Insert the words “in part” if this work includes </a:t>
              </a:r>
              <a:br>
                <a:rPr lang="en-US" sz="1000" dirty="0">
                  <a:solidFill>
                    <a:srgbClr val="FF0000"/>
                  </a:solidFill>
                </a:rPr>
              </a:br>
              <a:r>
                <a:rPr lang="en-US" sz="1000" dirty="0">
                  <a:solidFill>
                    <a:srgbClr val="FF0000"/>
                  </a:solidFill>
                </a:rPr>
                <a:t>non-NREL authors.</a:t>
              </a:r>
            </a:p>
            <a:p>
              <a:pPr algn="l"/>
              <a:r>
                <a:rPr lang="en-US" sz="100"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userDrawn="1"/>
        </p:nvGrpSpPr>
        <p:grpSpPr>
          <a:xfrm>
            <a:off x="3413774" y="2835776"/>
            <a:ext cx="2316254" cy="1215855"/>
            <a:chOff x="-183051" y="33227554"/>
            <a:chExt cx="5731474" cy="3039310"/>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49" y="33394988"/>
              <a:ext cx="5307072" cy="2627452"/>
            </a:xfrm>
            <a:prstGeom prst="rect">
              <a:avLst/>
            </a:prstGeom>
            <a:grpFill/>
          </p:spPr>
          <p:txBody>
            <a:bodyPr wrap="square" rtlCol="0">
              <a:spAutoFit/>
            </a:bodyPr>
            <a:lstStyle/>
            <a:p>
              <a:r>
                <a:rPr lang="en-US" sz="900" dirty="0">
                  <a:solidFill>
                    <a:srgbClr val="FF0000"/>
                  </a:solidFill>
                </a:rPr>
                <a:t>Edit the red bracketed text as appropriate with the applicable DOE office(s) and program office(s) that sponsored the work and/or add other funding as needed.  For non-EERE funding, see </a:t>
              </a:r>
              <a:r>
                <a:rPr lang="en-US" sz="900" u="sng" dirty="0">
                  <a:solidFill>
                    <a:srgbClr val="FF0000"/>
                  </a:solidFill>
                  <a:hlinkClick r:id="rId4"/>
                </a:rPr>
                <a:t>https://thesource.nrel.gov/publishing/disclaimers.html</a:t>
              </a:r>
              <a:endParaRPr lang="en-US" sz="200" i="0" dirty="0">
                <a:solidFill>
                  <a:srgbClr val="FF0000"/>
                </a:solidFill>
              </a:endParaRPr>
            </a:p>
          </p:txBody>
        </p:sp>
      </p:grpSp>
    </p:spTree>
    <p:extLst>
      <p:ext uri="{BB962C8B-B14F-4D97-AF65-F5344CB8AC3E}">
        <p14:creationId xmlns:p14="http://schemas.microsoft.com/office/powerpoint/2010/main" val="112472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474" y="0"/>
            <a:ext cx="9144000"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821FBE40-03AF-2040-B470-29B21F4E356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383725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7876295-9728-A943-A66A-D4797EDDAE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200339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57199" y="1"/>
            <a:ext cx="8236857" cy="776514"/>
          </a:xfrm>
        </p:spPr>
        <p:txBody>
          <a:bodyPr/>
          <a:lstStyle/>
          <a:p>
            <a:r>
              <a:rPr lang="en-US"/>
              <a:t>Simple Slide</a:t>
            </a:r>
          </a:p>
        </p:txBody>
      </p:sp>
      <p:sp>
        <p:nvSpPr>
          <p:cNvPr id="5" name="TextBox 4"/>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48500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7374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0"/>
            <a:ext cx="5936343" cy="907143"/>
          </a:xfrm>
        </p:spPr>
        <p:txBody>
          <a:bodyPr/>
          <a:lstStyle/>
          <a:p>
            <a:r>
              <a:rPr lang="en-US"/>
              <a:t>Simple Slide</a:t>
            </a:r>
          </a:p>
        </p:txBody>
      </p:sp>
      <p:sp>
        <p:nvSpPr>
          <p:cNvPr id="9" name="Text Placeholder 8"/>
          <p:cNvSpPr>
            <a:spLocks noGrp="1"/>
          </p:cNvSpPr>
          <p:nvPr>
            <p:ph type="body" sz="quarter" idx="10"/>
          </p:nvPr>
        </p:nvSpPr>
        <p:spPr>
          <a:xfrm>
            <a:off x="457200" y="1124857"/>
            <a:ext cx="8120063" cy="3621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82540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27857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4123076" cy="120015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457200" y="1330267"/>
            <a:ext cx="8229600" cy="32643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74" r:id="rId1"/>
    <p:sldLayoutId id="2147483649" r:id="rId2"/>
    <p:sldLayoutId id="2147483651" r:id="rId3"/>
    <p:sldLayoutId id="2147483675" r:id="rId4"/>
    <p:sldLayoutId id="2147483650" r:id="rId5"/>
    <p:sldLayoutId id="2147483653" r:id="rId6"/>
    <p:sldLayoutId id="2147483654" r:id="rId7"/>
    <p:sldLayoutId id="2147483655" r:id="rId8"/>
    <p:sldLayoutId id="2147483656" r:id="rId9"/>
    <p:sldLayoutId id="2147483657" r:id="rId10"/>
    <p:sldLayoutId id="2147483689" r:id="rId11"/>
    <p:sldLayoutId id="2147483690" r:id="rId12"/>
    <p:sldLayoutId id="2147483691" r:id="rId13"/>
    <p:sldLayoutId id="2147483692" r:id="rId14"/>
    <p:sldLayoutId id="2147483693" r:id="rId15"/>
    <p:sldLayoutId id="2147483694" r:id="rId16"/>
    <p:sldLayoutId id="2147483695" r:id="rId17"/>
    <p:sldLayoutId id="2147483666" r:id="rId18"/>
    <p:sldLayoutId id="2147483667" r:id="rId19"/>
    <p:sldLayoutId id="2147483665" r:id="rId20"/>
    <p:sldLayoutId id="2147483668" r:id="rId21"/>
    <p:sldLayoutId id="2147483669" r:id="rId22"/>
    <p:sldLayoutId id="2147483670" r:id="rId23"/>
    <p:sldLayoutId id="2147483671" r:id="rId24"/>
    <p:sldLayoutId id="2147483676" r:id="rId25"/>
    <p:sldLayoutId id="2147483681" r:id="rId26"/>
    <p:sldLayoutId id="2147483682" r:id="rId27"/>
    <p:sldLayoutId id="2147483687" r:id="rId28"/>
    <p:sldLayoutId id="2147483688" r:id="rId29"/>
    <p:sldLayoutId id="2147483678" r:id="rId30"/>
    <p:sldLayoutId id="2147483683" r:id="rId31"/>
    <p:sldLayoutId id="2147483684" r:id="rId32"/>
    <p:sldLayoutId id="2147483685" r:id="rId33"/>
    <p:sldLayoutId id="2147483680" r:id="rId34"/>
    <p:sldLayoutId id="2147483686" r:id="rId35"/>
    <p:sldLayoutId id="2147483672" r:id="rId36"/>
    <p:sldLayoutId id="2147483696" r:id="rId37"/>
    <p:sldLayoutId id="2147483673" r:id="rId38"/>
  </p:sldLayoutIdLst>
  <p:txStyles>
    <p:titleStyle>
      <a:lvl1pPr marL="0" algn="ctr" defTabSz="457200" rtl="0" eaLnBrk="1" latinLnBrk="0" hangingPunct="1">
        <a:lnSpc>
          <a:spcPts val="2800"/>
        </a:lnSpc>
        <a:spcBef>
          <a:spcPct val="0"/>
        </a:spcBef>
        <a:buNone/>
        <a:defRPr sz="3000" kern="1200" spc="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BAR – Inflatable Blade</a:t>
            </a:r>
          </a:p>
        </p:txBody>
      </p:sp>
      <p:sp>
        <p:nvSpPr>
          <p:cNvPr id="3" name="Text Placeholder 2"/>
          <p:cNvSpPr>
            <a:spLocks noGrp="1"/>
          </p:cNvSpPr>
          <p:nvPr>
            <p:ph type="body" sz="quarter" idx="11"/>
          </p:nvPr>
        </p:nvSpPr>
        <p:spPr/>
        <p:txBody>
          <a:bodyPr/>
          <a:lstStyle/>
          <a:p>
            <a:r>
              <a:rPr lang="en-US" dirty="0"/>
              <a:t>Nicole Mendoza, Ph.D.</a:t>
            </a:r>
          </a:p>
        </p:txBody>
      </p:sp>
    </p:spTree>
    <p:extLst>
      <p:ext uri="{BB962C8B-B14F-4D97-AF65-F5344CB8AC3E}">
        <p14:creationId xmlns:p14="http://schemas.microsoft.com/office/powerpoint/2010/main" val="34441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9532A47-1732-4B99-9140-D5CFA7E15B3E}"/>
              </a:ext>
            </a:extLst>
          </p:cNvPr>
          <p:cNvPicPr>
            <a:picLocks noChangeAspect="1"/>
          </p:cNvPicPr>
          <p:nvPr/>
        </p:nvPicPr>
        <p:blipFill rotWithShape="1">
          <a:blip r:embed="rId2"/>
          <a:srcRect l="18011" t="34794" r="25174" b="29777"/>
          <a:stretch/>
        </p:blipFill>
        <p:spPr>
          <a:xfrm>
            <a:off x="2442753" y="2259870"/>
            <a:ext cx="3781697" cy="1822270"/>
          </a:xfrm>
          <a:prstGeom prst="rect">
            <a:avLst/>
          </a:prstGeom>
        </p:spPr>
      </p:pic>
      <p:sp>
        <p:nvSpPr>
          <p:cNvPr id="2" name="Title 1"/>
          <p:cNvSpPr>
            <a:spLocks noGrp="1"/>
          </p:cNvSpPr>
          <p:nvPr>
            <p:ph type="title"/>
          </p:nvPr>
        </p:nvSpPr>
        <p:spPr>
          <a:xfrm>
            <a:off x="457200" y="0"/>
            <a:ext cx="4123076" cy="396875"/>
          </a:xfrm>
        </p:spPr>
        <p:txBody>
          <a:bodyPr/>
          <a:lstStyle/>
          <a:p>
            <a:r>
              <a:rPr lang="en-US" dirty="0"/>
              <a:t>Inflatable Blade Concept</a:t>
            </a:r>
          </a:p>
        </p:txBody>
      </p:sp>
      <p:grpSp>
        <p:nvGrpSpPr>
          <p:cNvPr id="10" name="Group 9">
            <a:extLst>
              <a:ext uri="{FF2B5EF4-FFF2-40B4-BE49-F238E27FC236}">
                <a16:creationId xmlns:a16="http://schemas.microsoft.com/office/drawing/2014/main" id="{A7752FDD-53EC-4518-9131-FCCD13D3B971}"/>
              </a:ext>
            </a:extLst>
          </p:cNvPr>
          <p:cNvGrpSpPr/>
          <p:nvPr/>
        </p:nvGrpSpPr>
        <p:grpSpPr>
          <a:xfrm>
            <a:off x="7678790" y="4122432"/>
            <a:ext cx="1354183" cy="820784"/>
            <a:chOff x="7676606" y="3757748"/>
            <a:chExt cx="1467394" cy="820784"/>
          </a:xfrm>
        </p:grpSpPr>
        <p:sp>
          <p:nvSpPr>
            <p:cNvPr id="6" name="Text Placeholder 2">
              <a:extLst>
                <a:ext uri="{FF2B5EF4-FFF2-40B4-BE49-F238E27FC236}">
                  <a16:creationId xmlns:a16="http://schemas.microsoft.com/office/drawing/2014/main" id="{13774E1D-8922-4D6B-A612-A05126034C27}"/>
                </a:ext>
              </a:extLst>
            </p:cNvPr>
            <p:cNvSpPr txBox="1">
              <a:spLocks/>
            </p:cNvSpPr>
            <p:nvPr/>
          </p:nvSpPr>
          <p:spPr>
            <a:xfrm>
              <a:off x="7676606" y="3757748"/>
              <a:ext cx="1467394" cy="82078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1200" b="1" u="sng" dirty="0"/>
                <a:t>Legend</a:t>
              </a:r>
            </a:p>
            <a:p>
              <a:pPr marL="0" indent="0">
                <a:spcBef>
                  <a:spcPts val="0"/>
                </a:spcBef>
                <a:buNone/>
              </a:pPr>
              <a:r>
                <a:rPr lang="en-US" sz="1200" dirty="0"/>
                <a:t>	Foam filler</a:t>
              </a:r>
            </a:p>
            <a:p>
              <a:pPr marL="0" indent="0">
                <a:spcBef>
                  <a:spcPts val="0"/>
                </a:spcBef>
                <a:buNone/>
              </a:pPr>
              <a:r>
                <a:rPr lang="en-US" sz="1200" dirty="0"/>
                <a:t>	Uniaxial CF</a:t>
              </a:r>
            </a:p>
            <a:p>
              <a:pPr marL="0" indent="0">
                <a:spcBef>
                  <a:spcPts val="0"/>
                </a:spcBef>
                <a:buNone/>
              </a:pPr>
              <a:r>
                <a:rPr lang="en-US" sz="1200" dirty="0"/>
                <a:t>	Air</a:t>
              </a:r>
            </a:p>
          </p:txBody>
        </p:sp>
        <p:sp>
          <p:nvSpPr>
            <p:cNvPr id="7" name="Rectangle 6">
              <a:extLst>
                <a:ext uri="{FF2B5EF4-FFF2-40B4-BE49-F238E27FC236}">
                  <a16:creationId xmlns:a16="http://schemas.microsoft.com/office/drawing/2014/main" id="{9AEFE7F0-8878-4BAF-BBE6-C821F6E4DABC}"/>
                </a:ext>
              </a:extLst>
            </p:cNvPr>
            <p:cNvSpPr/>
            <p:nvPr/>
          </p:nvSpPr>
          <p:spPr>
            <a:xfrm>
              <a:off x="7779525" y="3997234"/>
              <a:ext cx="403761" cy="97972"/>
            </a:xfrm>
            <a:prstGeom prst="rect">
              <a:avLst/>
            </a:prstGeom>
            <a:pattFill prst="smConfetti">
              <a:fgClr>
                <a:schemeClr val="tx1"/>
              </a:fgClr>
              <a:bgClr>
                <a:schemeClr val="bg1"/>
              </a:bgClr>
            </a:patt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BFA1E-CDA5-4713-B15B-108388E08277}"/>
                </a:ext>
              </a:extLst>
            </p:cNvPr>
            <p:cNvSpPr/>
            <p:nvPr/>
          </p:nvSpPr>
          <p:spPr>
            <a:xfrm>
              <a:off x="7779524" y="4163384"/>
              <a:ext cx="403761" cy="97972"/>
            </a:xfrm>
            <a:prstGeom prst="rect">
              <a:avLst/>
            </a:prstGeom>
            <a:pattFill prst="narHorz">
              <a:fgClr>
                <a:schemeClr val="tx1"/>
              </a:fgClr>
              <a:bgClr>
                <a:schemeClr val="bg1"/>
              </a:bgClr>
            </a:patt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D5BA1E8-F779-462A-8035-E4A2011A6DBE}"/>
                </a:ext>
              </a:extLst>
            </p:cNvPr>
            <p:cNvSpPr/>
            <p:nvPr/>
          </p:nvSpPr>
          <p:spPr>
            <a:xfrm>
              <a:off x="7779523" y="4339725"/>
              <a:ext cx="403761" cy="979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6" name="Connector: Curved 15">
            <a:extLst>
              <a:ext uri="{FF2B5EF4-FFF2-40B4-BE49-F238E27FC236}">
                <a16:creationId xmlns:a16="http://schemas.microsoft.com/office/drawing/2014/main" id="{1B0424D8-A995-478F-AA1F-DB9D73BD3367}"/>
              </a:ext>
            </a:extLst>
          </p:cNvPr>
          <p:cNvCxnSpPr>
            <a:cxnSpLocks/>
          </p:cNvCxnSpPr>
          <p:nvPr/>
        </p:nvCxnSpPr>
        <p:spPr>
          <a:xfrm>
            <a:off x="2442753" y="2495006"/>
            <a:ext cx="404950" cy="124097"/>
          </a:xfrm>
          <a:prstGeom prst="curvedConnector3">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59F4879-805C-4D8C-90FC-53C3707294FA}"/>
              </a:ext>
            </a:extLst>
          </p:cNvPr>
          <p:cNvSpPr txBox="1"/>
          <p:nvPr/>
        </p:nvSpPr>
        <p:spPr>
          <a:xfrm>
            <a:off x="713647" y="2326258"/>
            <a:ext cx="1794424" cy="338554"/>
          </a:xfrm>
          <a:prstGeom prst="rect">
            <a:avLst/>
          </a:prstGeom>
          <a:noFill/>
        </p:spPr>
        <p:txBody>
          <a:bodyPr wrap="square" rtlCol="0">
            <a:spAutoFit/>
          </a:bodyPr>
          <a:lstStyle/>
          <a:p>
            <a:pPr algn="r"/>
            <a:r>
              <a:rPr lang="en-US" sz="800" dirty="0">
                <a:latin typeface="Cavolini" panose="020B0502040204020203" pitchFamily="66" charset="0"/>
                <a:cs typeface="Cavolini" panose="020B0502040204020203" pitchFamily="66" charset="0"/>
              </a:rPr>
              <a:t>foam-filled section</a:t>
            </a:r>
          </a:p>
          <a:p>
            <a:pPr algn="r"/>
            <a:r>
              <a:rPr lang="en-US" sz="800" dirty="0">
                <a:latin typeface="Cavolini" panose="020B0502040204020203" pitchFamily="66" charset="0"/>
                <a:cs typeface="Cavolini" panose="020B0502040204020203" pitchFamily="66" charset="0"/>
              </a:rPr>
              <a:t>(hard, rigid)</a:t>
            </a:r>
          </a:p>
        </p:txBody>
      </p:sp>
      <p:cxnSp>
        <p:nvCxnSpPr>
          <p:cNvPr id="19" name="Connector: Curved 18">
            <a:extLst>
              <a:ext uri="{FF2B5EF4-FFF2-40B4-BE49-F238E27FC236}">
                <a16:creationId xmlns:a16="http://schemas.microsoft.com/office/drawing/2014/main" id="{952115CD-852C-4AFD-9390-33ADEC68515A}"/>
              </a:ext>
            </a:extLst>
          </p:cNvPr>
          <p:cNvCxnSpPr>
            <a:cxnSpLocks/>
            <a:stCxn id="20" idx="3"/>
          </p:cNvCxnSpPr>
          <p:nvPr/>
        </p:nvCxnSpPr>
        <p:spPr>
          <a:xfrm>
            <a:off x="2142307" y="2837892"/>
            <a:ext cx="352694" cy="234595"/>
          </a:xfrm>
          <a:prstGeom prst="curvedConnector3">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C5A953B4-AE0A-4435-B576-4174FB878BDC}"/>
              </a:ext>
            </a:extLst>
          </p:cNvPr>
          <p:cNvSpPr txBox="1"/>
          <p:nvPr/>
        </p:nvSpPr>
        <p:spPr>
          <a:xfrm>
            <a:off x="347883" y="2668615"/>
            <a:ext cx="1794424" cy="338554"/>
          </a:xfrm>
          <a:prstGeom prst="rect">
            <a:avLst/>
          </a:prstGeom>
          <a:noFill/>
        </p:spPr>
        <p:txBody>
          <a:bodyPr wrap="square" rtlCol="0">
            <a:spAutoFit/>
          </a:bodyPr>
          <a:lstStyle/>
          <a:p>
            <a:pPr algn="r"/>
            <a:r>
              <a:rPr lang="en-US" sz="800" dirty="0">
                <a:latin typeface="Cavolini" panose="020B0502040204020203" pitchFamily="66" charset="0"/>
                <a:cs typeface="Cavolini" panose="020B0502040204020203" pitchFamily="66" charset="0"/>
              </a:rPr>
              <a:t>exterior Kevlar </a:t>
            </a:r>
            <a:r>
              <a:rPr lang="en-US" sz="800" b="1" dirty="0">
                <a:latin typeface="Cavolini" panose="020B0502040204020203" pitchFamily="66" charset="0"/>
                <a:cs typeface="Cavolini" panose="020B0502040204020203" pitchFamily="66" charset="0"/>
              </a:rPr>
              <a:t>only</a:t>
            </a:r>
          </a:p>
          <a:p>
            <a:pPr algn="r"/>
            <a:r>
              <a:rPr lang="en-US" sz="800" dirty="0">
                <a:latin typeface="Cavolini" panose="020B0502040204020203" pitchFamily="66" charset="0"/>
                <a:cs typeface="Cavolini" panose="020B0502040204020203" pitchFamily="66" charset="0"/>
              </a:rPr>
              <a:t>soaked with Teflon</a:t>
            </a:r>
          </a:p>
        </p:txBody>
      </p:sp>
      <p:cxnSp>
        <p:nvCxnSpPr>
          <p:cNvPr id="21" name="Connector: Curved 20">
            <a:extLst>
              <a:ext uri="{FF2B5EF4-FFF2-40B4-BE49-F238E27FC236}">
                <a16:creationId xmlns:a16="http://schemas.microsoft.com/office/drawing/2014/main" id="{51A4D3EC-0934-4211-9820-27A648BE590F}"/>
              </a:ext>
            </a:extLst>
          </p:cNvPr>
          <p:cNvCxnSpPr>
            <a:cxnSpLocks/>
          </p:cNvCxnSpPr>
          <p:nvPr/>
        </p:nvCxnSpPr>
        <p:spPr>
          <a:xfrm flipV="1">
            <a:off x="2370906" y="3770003"/>
            <a:ext cx="404950" cy="161928"/>
          </a:xfrm>
          <a:prstGeom prst="curvedConnector3">
            <a:avLst>
              <a:gd name="adj1" fmla="val 50000"/>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DF576297-C750-405A-9C27-2D25B89D557B}"/>
              </a:ext>
            </a:extLst>
          </p:cNvPr>
          <p:cNvSpPr txBox="1"/>
          <p:nvPr/>
        </p:nvSpPr>
        <p:spPr>
          <a:xfrm>
            <a:off x="902424" y="3612154"/>
            <a:ext cx="1517473" cy="461665"/>
          </a:xfrm>
          <a:prstGeom prst="rect">
            <a:avLst/>
          </a:prstGeom>
          <a:noFill/>
        </p:spPr>
        <p:txBody>
          <a:bodyPr wrap="square" rtlCol="0">
            <a:spAutoFit/>
          </a:bodyPr>
          <a:lstStyle/>
          <a:p>
            <a:pPr algn="r"/>
            <a:r>
              <a:rPr lang="en-US" sz="800" dirty="0">
                <a:latin typeface="Cavolini" panose="020B0502040204020203" pitchFamily="66" charset="0"/>
                <a:cs typeface="Cavolini" panose="020B0502040204020203" pitchFamily="66" charset="0"/>
              </a:rPr>
              <a:t>Aero shell created with 2 layers of Kevlar with filler in between</a:t>
            </a:r>
          </a:p>
        </p:txBody>
      </p:sp>
      <p:cxnSp>
        <p:nvCxnSpPr>
          <p:cNvPr id="25" name="Connector: Curved 24">
            <a:extLst>
              <a:ext uri="{FF2B5EF4-FFF2-40B4-BE49-F238E27FC236}">
                <a16:creationId xmlns:a16="http://schemas.microsoft.com/office/drawing/2014/main" id="{07EAFF92-AD88-476B-9ECF-6666A992C44D}"/>
              </a:ext>
            </a:extLst>
          </p:cNvPr>
          <p:cNvCxnSpPr>
            <a:cxnSpLocks/>
            <a:stCxn id="26" idx="1"/>
          </p:cNvCxnSpPr>
          <p:nvPr/>
        </p:nvCxnSpPr>
        <p:spPr>
          <a:xfrm rot="10800000" flipV="1">
            <a:off x="4898572" y="2509434"/>
            <a:ext cx="567883" cy="62315"/>
          </a:xfrm>
          <a:prstGeom prst="curvedConnector3">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60EB202-7389-4E2E-BE68-17BA7EED7BC9}"/>
              </a:ext>
            </a:extLst>
          </p:cNvPr>
          <p:cNvSpPr txBox="1"/>
          <p:nvPr/>
        </p:nvSpPr>
        <p:spPr>
          <a:xfrm>
            <a:off x="5466454" y="2340158"/>
            <a:ext cx="1794424" cy="338554"/>
          </a:xfrm>
          <a:prstGeom prst="rect">
            <a:avLst/>
          </a:prstGeom>
          <a:noFill/>
        </p:spPr>
        <p:txBody>
          <a:bodyPr wrap="square" rtlCol="0">
            <a:spAutoFit/>
          </a:bodyPr>
          <a:lstStyle/>
          <a:p>
            <a:r>
              <a:rPr lang="en-US" sz="800" dirty="0">
                <a:latin typeface="Cavolini" panose="020B0502040204020203" pitchFamily="66" charset="0"/>
                <a:cs typeface="Cavolini" panose="020B0502040204020203" pitchFamily="66" charset="0"/>
              </a:rPr>
              <a:t>pre-made pultruded uniaxial CF pre-inserted into pocket</a:t>
            </a:r>
          </a:p>
        </p:txBody>
      </p:sp>
      <p:sp>
        <p:nvSpPr>
          <p:cNvPr id="30" name="TextBox 29">
            <a:extLst>
              <a:ext uri="{FF2B5EF4-FFF2-40B4-BE49-F238E27FC236}">
                <a16:creationId xmlns:a16="http://schemas.microsoft.com/office/drawing/2014/main" id="{3E272E3D-173E-44A5-B2A3-A65511A1A366}"/>
              </a:ext>
            </a:extLst>
          </p:cNvPr>
          <p:cNvSpPr txBox="1"/>
          <p:nvPr/>
        </p:nvSpPr>
        <p:spPr>
          <a:xfrm>
            <a:off x="4825633" y="3623204"/>
            <a:ext cx="1033051" cy="461665"/>
          </a:xfrm>
          <a:prstGeom prst="rect">
            <a:avLst/>
          </a:prstGeom>
          <a:noFill/>
        </p:spPr>
        <p:txBody>
          <a:bodyPr wrap="square" rtlCol="0">
            <a:spAutoFit/>
          </a:bodyPr>
          <a:lstStyle/>
          <a:p>
            <a:pPr algn="ctr"/>
            <a:r>
              <a:rPr lang="en-US" sz="800" dirty="0">
                <a:latin typeface="Cavolini" panose="020B0502040204020203" pitchFamily="66" charset="0"/>
                <a:cs typeface="Cavolini" panose="020B0502040204020203" pitchFamily="66" charset="0"/>
              </a:rPr>
              <a:t>pre-sewn compartment structure</a:t>
            </a:r>
          </a:p>
        </p:txBody>
      </p:sp>
      <p:cxnSp>
        <p:nvCxnSpPr>
          <p:cNvPr id="33" name="Straight Arrow Connector 32">
            <a:extLst>
              <a:ext uri="{FF2B5EF4-FFF2-40B4-BE49-F238E27FC236}">
                <a16:creationId xmlns:a16="http://schemas.microsoft.com/office/drawing/2014/main" id="{6F6CF83A-EF65-4E0B-9B9A-34C214587D05}"/>
              </a:ext>
            </a:extLst>
          </p:cNvPr>
          <p:cNvCxnSpPr>
            <a:cxnSpLocks/>
          </p:cNvCxnSpPr>
          <p:nvPr/>
        </p:nvCxnSpPr>
        <p:spPr>
          <a:xfrm flipH="1" flipV="1">
            <a:off x="4807134" y="3749589"/>
            <a:ext cx="91437" cy="101378"/>
          </a:xfrm>
          <a:prstGeom prst="straightConnector1">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BE1CBDD1-3C60-4849-807A-C3F0184D490D}"/>
              </a:ext>
            </a:extLst>
          </p:cNvPr>
          <p:cNvCxnSpPr>
            <a:cxnSpLocks/>
          </p:cNvCxnSpPr>
          <p:nvPr/>
        </p:nvCxnSpPr>
        <p:spPr>
          <a:xfrm flipH="1" flipV="1">
            <a:off x="5194662" y="3549297"/>
            <a:ext cx="91437" cy="101378"/>
          </a:xfrm>
          <a:prstGeom prst="straightConnector1">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AA48E06A-2C9B-4BD3-A5F9-3EE47CBEC776}"/>
              </a:ext>
            </a:extLst>
          </p:cNvPr>
          <p:cNvSpPr txBox="1"/>
          <p:nvPr/>
        </p:nvSpPr>
        <p:spPr>
          <a:xfrm>
            <a:off x="6358338" y="2677890"/>
            <a:ext cx="1794424" cy="338554"/>
          </a:xfrm>
          <a:prstGeom prst="rect">
            <a:avLst/>
          </a:prstGeom>
          <a:noFill/>
        </p:spPr>
        <p:txBody>
          <a:bodyPr wrap="square" rtlCol="0">
            <a:spAutoFit/>
          </a:bodyPr>
          <a:lstStyle/>
          <a:p>
            <a:r>
              <a:rPr lang="en-US" sz="800" dirty="0">
                <a:latin typeface="Cavolini" panose="020B0502040204020203" pitchFamily="66" charset="0"/>
                <a:cs typeface="Cavolini" panose="020B0502040204020203" pitchFamily="66" charset="0"/>
              </a:rPr>
              <a:t>design can support both rounded and sharp SSTE</a:t>
            </a:r>
          </a:p>
        </p:txBody>
      </p:sp>
      <p:cxnSp>
        <p:nvCxnSpPr>
          <p:cNvPr id="39" name="Straight Arrow Connector 38">
            <a:extLst>
              <a:ext uri="{FF2B5EF4-FFF2-40B4-BE49-F238E27FC236}">
                <a16:creationId xmlns:a16="http://schemas.microsoft.com/office/drawing/2014/main" id="{902279F3-2A8B-461D-9DE0-553209947D6E}"/>
              </a:ext>
            </a:extLst>
          </p:cNvPr>
          <p:cNvCxnSpPr>
            <a:stCxn id="37" idx="1"/>
          </p:cNvCxnSpPr>
          <p:nvPr/>
        </p:nvCxnSpPr>
        <p:spPr>
          <a:xfrm flipH="1">
            <a:off x="6172200" y="2847167"/>
            <a:ext cx="186138" cy="169277"/>
          </a:xfrm>
          <a:prstGeom prst="straightConnector1">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39A26345-45EF-4FF6-94CE-0EB1DE700D2D}"/>
              </a:ext>
            </a:extLst>
          </p:cNvPr>
          <p:cNvSpPr txBox="1"/>
          <p:nvPr/>
        </p:nvSpPr>
        <p:spPr>
          <a:xfrm>
            <a:off x="6399702" y="3078480"/>
            <a:ext cx="1794424" cy="338554"/>
          </a:xfrm>
          <a:prstGeom prst="rect">
            <a:avLst/>
          </a:prstGeom>
          <a:noFill/>
        </p:spPr>
        <p:txBody>
          <a:bodyPr wrap="square" rtlCol="0">
            <a:spAutoFit/>
          </a:bodyPr>
          <a:lstStyle/>
          <a:p>
            <a:r>
              <a:rPr lang="en-US" sz="800" dirty="0">
                <a:latin typeface="Cavolini" panose="020B0502040204020203" pitchFamily="66" charset="0"/>
                <a:cs typeface="Cavolini" panose="020B0502040204020203" pitchFamily="66" charset="0"/>
              </a:rPr>
              <a:t>PSTE must be rigid (foam)</a:t>
            </a:r>
          </a:p>
          <a:p>
            <a:r>
              <a:rPr lang="en-US" sz="800" dirty="0">
                <a:latin typeface="Cavolini" panose="020B0502040204020203" pitchFamily="66" charset="0"/>
                <a:cs typeface="Cavolini" panose="020B0502040204020203" pitchFamily="66" charset="0"/>
              </a:rPr>
              <a:t>to attach TE devices</a:t>
            </a:r>
          </a:p>
        </p:txBody>
      </p:sp>
      <p:cxnSp>
        <p:nvCxnSpPr>
          <p:cNvPr id="41" name="Straight Arrow Connector 40">
            <a:extLst>
              <a:ext uri="{FF2B5EF4-FFF2-40B4-BE49-F238E27FC236}">
                <a16:creationId xmlns:a16="http://schemas.microsoft.com/office/drawing/2014/main" id="{99648CD8-CC09-48BD-A5E2-C9D692E8B7B7}"/>
              </a:ext>
            </a:extLst>
          </p:cNvPr>
          <p:cNvCxnSpPr>
            <a:cxnSpLocks/>
            <a:stCxn id="40" idx="1"/>
          </p:cNvCxnSpPr>
          <p:nvPr/>
        </p:nvCxnSpPr>
        <p:spPr>
          <a:xfrm flipH="1">
            <a:off x="6213564" y="3247757"/>
            <a:ext cx="186138" cy="7077"/>
          </a:xfrm>
          <a:prstGeom prst="straightConnector1">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3" name="Connector: Curved 42">
            <a:extLst>
              <a:ext uri="{FF2B5EF4-FFF2-40B4-BE49-F238E27FC236}">
                <a16:creationId xmlns:a16="http://schemas.microsoft.com/office/drawing/2014/main" id="{565F8CA5-6141-48B9-B3A3-E9AA079D32DB}"/>
              </a:ext>
            </a:extLst>
          </p:cNvPr>
          <p:cNvCxnSpPr>
            <a:cxnSpLocks/>
            <a:stCxn id="44" idx="1"/>
          </p:cNvCxnSpPr>
          <p:nvPr/>
        </p:nvCxnSpPr>
        <p:spPr>
          <a:xfrm rot="10800000">
            <a:off x="5586545" y="3254837"/>
            <a:ext cx="290638" cy="450239"/>
          </a:xfrm>
          <a:prstGeom prst="curvedConnector2">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BCAD9D08-2A83-4F21-A30A-DEF3D2D0C75F}"/>
              </a:ext>
            </a:extLst>
          </p:cNvPr>
          <p:cNvSpPr txBox="1"/>
          <p:nvPr/>
        </p:nvSpPr>
        <p:spPr>
          <a:xfrm>
            <a:off x="5877183" y="3412687"/>
            <a:ext cx="3105701" cy="584775"/>
          </a:xfrm>
          <a:prstGeom prst="rect">
            <a:avLst/>
          </a:prstGeom>
          <a:noFill/>
        </p:spPr>
        <p:txBody>
          <a:bodyPr wrap="square" rtlCol="0">
            <a:spAutoFit/>
          </a:bodyPr>
          <a:lstStyle/>
          <a:p>
            <a:r>
              <a:rPr lang="en-US" sz="800" dirty="0">
                <a:latin typeface="Cavolini" panose="020B0502040204020203" pitchFamily="66" charset="0"/>
                <a:cs typeface="Cavolini" panose="020B0502040204020203" pitchFamily="66" charset="0"/>
              </a:rPr>
              <a:t>air-filled sections allow for shape control &amp;</a:t>
            </a:r>
          </a:p>
          <a:p>
            <a:r>
              <a:rPr lang="en-US" sz="800" dirty="0">
                <a:latin typeface="Cavolini" panose="020B0502040204020203" pitchFamily="66" charset="0"/>
                <a:cs typeface="Cavolini" panose="020B0502040204020203" pitchFamily="66" charset="0"/>
              </a:rPr>
              <a:t>pneumatic actuation (can also sew in air tubes)</a:t>
            </a:r>
          </a:p>
          <a:p>
            <a:pPr algn="ctr"/>
            <a:r>
              <a:rPr lang="en-US" sz="800" b="1" dirty="0">
                <a:latin typeface="Cavolini" panose="020B0502040204020203" pitchFamily="66" charset="0"/>
                <a:cs typeface="Cavolini" panose="020B0502040204020203" pitchFamily="66" charset="0"/>
              </a:rPr>
              <a:t>*** could have spanwise compartments to pneumatically actuate to stall! ***</a:t>
            </a:r>
          </a:p>
        </p:txBody>
      </p:sp>
      <p:sp>
        <p:nvSpPr>
          <p:cNvPr id="54" name="TextBox 53">
            <a:extLst>
              <a:ext uri="{FF2B5EF4-FFF2-40B4-BE49-F238E27FC236}">
                <a16:creationId xmlns:a16="http://schemas.microsoft.com/office/drawing/2014/main" id="{E2A8C61F-5A81-4D55-8BC8-BB2FBF0893E7}"/>
              </a:ext>
            </a:extLst>
          </p:cNvPr>
          <p:cNvSpPr txBox="1"/>
          <p:nvPr/>
        </p:nvSpPr>
        <p:spPr>
          <a:xfrm>
            <a:off x="347883" y="3107725"/>
            <a:ext cx="1794424" cy="461665"/>
          </a:xfrm>
          <a:prstGeom prst="rect">
            <a:avLst/>
          </a:prstGeom>
          <a:noFill/>
        </p:spPr>
        <p:txBody>
          <a:bodyPr wrap="square" rtlCol="0">
            <a:spAutoFit/>
          </a:bodyPr>
          <a:lstStyle/>
          <a:p>
            <a:pPr algn="r"/>
            <a:r>
              <a:rPr lang="en-US" sz="800" dirty="0">
                <a:latin typeface="Cavolini" panose="020B0502040204020203" pitchFamily="66" charset="0"/>
                <a:cs typeface="Cavolini" panose="020B0502040204020203" pitchFamily="66" charset="0"/>
              </a:rPr>
              <a:t>traditionally-constructed</a:t>
            </a:r>
          </a:p>
          <a:p>
            <a:pPr algn="r"/>
            <a:r>
              <a:rPr lang="en-US" sz="800" dirty="0">
                <a:latin typeface="Cavolini" panose="020B0502040204020203" pitchFamily="66" charset="0"/>
                <a:cs typeface="Cavolini" panose="020B0502040204020203" pitchFamily="66" charset="0"/>
              </a:rPr>
              <a:t>primary structure (box beam, double web, etc.)</a:t>
            </a:r>
          </a:p>
        </p:txBody>
      </p:sp>
      <p:cxnSp>
        <p:nvCxnSpPr>
          <p:cNvPr id="55" name="Connector: Curved 54">
            <a:extLst>
              <a:ext uri="{FF2B5EF4-FFF2-40B4-BE49-F238E27FC236}">
                <a16:creationId xmlns:a16="http://schemas.microsoft.com/office/drawing/2014/main" id="{A4B58603-8A4A-449A-A184-703377049672}"/>
              </a:ext>
            </a:extLst>
          </p:cNvPr>
          <p:cNvCxnSpPr>
            <a:cxnSpLocks/>
            <a:stCxn id="54" idx="3"/>
          </p:cNvCxnSpPr>
          <p:nvPr/>
        </p:nvCxnSpPr>
        <p:spPr>
          <a:xfrm>
            <a:off x="2142307" y="3338558"/>
            <a:ext cx="1467167" cy="321510"/>
          </a:xfrm>
          <a:prstGeom prst="curvedConnector3">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5" name="Text Placeholder 2">
            <a:extLst>
              <a:ext uri="{FF2B5EF4-FFF2-40B4-BE49-F238E27FC236}">
                <a16:creationId xmlns:a16="http://schemas.microsoft.com/office/drawing/2014/main" id="{8A9039D5-FFE4-4A77-AF63-5B4FA17D9AC5}"/>
              </a:ext>
            </a:extLst>
          </p:cNvPr>
          <p:cNvSpPr txBox="1">
            <a:spLocks/>
          </p:cNvSpPr>
          <p:nvPr/>
        </p:nvSpPr>
        <p:spPr>
          <a:xfrm>
            <a:off x="4715691" y="444136"/>
            <a:ext cx="4267193" cy="192513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1000" b="1" u="sng" dirty="0"/>
              <a:t>Materials</a:t>
            </a:r>
          </a:p>
          <a:p>
            <a:pPr marL="114300" indent="-114300">
              <a:spcBef>
                <a:spcPts val="0"/>
              </a:spcBef>
            </a:pPr>
            <a:r>
              <a:rPr lang="en-US" sz="1000" dirty="0"/>
              <a:t>Kevlar – reliable (military, re-entry grade), non-conducting (lightening), flame resistant (seams and thread done same as parachutes)</a:t>
            </a:r>
          </a:p>
          <a:p>
            <a:pPr marL="114300" indent="-114300">
              <a:spcBef>
                <a:spcPts val="0"/>
              </a:spcBef>
            </a:pPr>
            <a:r>
              <a:rPr lang="en-US" sz="1000" dirty="0"/>
              <a:t>Teflon – protects Kevlar from UV, mitigates icing and soiling, white (soaked)</a:t>
            </a:r>
          </a:p>
          <a:p>
            <a:pPr marL="114300" indent="-114300">
              <a:spcBef>
                <a:spcPts val="0"/>
              </a:spcBef>
            </a:pPr>
            <a:r>
              <a:rPr lang="en-US" sz="1000" dirty="0"/>
              <a:t>Foam – lightweight, rigid </a:t>
            </a:r>
            <a:r>
              <a:rPr lang="en-US" sz="1000" dirty="0">
                <a:sym typeface="Wingdings" panose="05000000000000000000" pitchFamily="2" charset="2"/>
              </a:rPr>
              <a:t> maintains aerodynamic shape</a:t>
            </a:r>
            <a:endParaRPr lang="en-US" sz="1000" dirty="0"/>
          </a:p>
          <a:p>
            <a:pPr marL="114300" indent="-114300">
              <a:spcBef>
                <a:spcPts val="0"/>
              </a:spcBef>
            </a:pPr>
            <a:r>
              <a:rPr lang="en-US" sz="1000" dirty="0"/>
              <a:t>Uniaxial CF – provides strength for buckling</a:t>
            </a:r>
          </a:p>
        </p:txBody>
      </p:sp>
    </p:spTree>
    <p:extLst>
      <p:ext uri="{BB962C8B-B14F-4D97-AF65-F5344CB8AC3E}">
        <p14:creationId xmlns:p14="http://schemas.microsoft.com/office/powerpoint/2010/main" val="13143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9532A47-1732-4B99-9140-D5CFA7E15B3E}"/>
              </a:ext>
            </a:extLst>
          </p:cNvPr>
          <p:cNvPicPr>
            <a:picLocks noChangeAspect="1"/>
          </p:cNvPicPr>
          <p:nvPr/>
        </p:nvPicPr>
        <p:blipFill rotWithShape="1">
          <a:blip r:embed="rId2"/>
          <a:srcRect l="18011" t="34794" r="25174" b="29777"/>
          <a:stretch/>
        </p:blipFill>
        <p:spPr>
          <a:xfrm>
            <a:off x="2442753" y="2259870"/>
            <a:ext cx="3781697" cy="1822270"/>
          </a:xfrm>
          <a:prstGeom prst="rect">
            <a:avLst/>
          </a:prstGeom>
        </p:spPr>
      </p:pic>
      <p:sp>
        <p:nvSpPr>
          <p:cNvPr id="2" name="Title 1"/>
          <p:cNvSpPr>
            <a:spLocks noGrp="1"/>
          </p:cNvSpPr>
          <p:nvPr>
            <p:ph type="title"/>
          </p:nvPr>
        </p:nvSpPr>
        <p:spPr>
          <a:xfrm>
            <a:off x="457200" y="0"/>
            <a:ext cx="4123076" cy="396875"/>
          </a:xfrm>
        </p:spPr>
        <p:txBody>
          <a:bodyPr/>
          <a:lstStyle/>
          <a:p>
            <a:r>
              <a:rPr lang="en-US" dirty="0"/>
              <a:t>Inflatable Blade Concept</a:t>
            </a:r>
          </a:p>
        </p:txBody>
      </p:sp>
      <p:sp>
        <p:nvSpPr>
          <p:cNvPr id="3" name="Text Placeholder 2"/>
          <p:cNvSpPr>
            <a:spLocks noGrp="1"/>
          </p:cNvSpPr>
          <p:nvPr>
            <p:ph type="body" sz="quarter" idx="10"/>
          </p:nvPr>
        </p:nvSpPr>
        <p:spPr>
          <a:xfrm>
            <a:off x="457200" y="444136"/>
            <a:ext cx="4180114" cy="1925139"/>
          </a:xfrm>
        </p:spPr>
        <p:txBody>
          <a:bodyPr>
            <a:normAutofit fontScale="85000" lnSpcReduction="10000"/>
          </a:bodyPr>
          <a:lstStyle/>
          <a:p>
            <a:pPr marL="0" indent="0">
              <a:spcBef>
                <a:spcPts val="0"/>
              </a:spcBef>
              <a:buNone/>
            </a:pPr>
            <a:r>
              <a:rPr lang="en-US" sz="1200" b="1" u="sng" dirty="0"/>
              <a:t>Factory</a:t>
            </a:r>
          </a:p>
          <a:p>
            <a:pPr marL="114300" indent="-114300">
              <a:spcBef>
                <a:spcPts val="0"/>
              </a:spcBef>
            </a:pPr>
            <a:r>
              <a:rPr lang="en-US" sz="1200" dirty="0"/>
              <a:t>Fabric/textile manufacturing executed </a:t>
            </a:r>
            <a:r>
              <a:rPr lang="en-US" sz="1200" i="1" dirty="0"/>
              <a:t>in parallel with</a:t>
            </a:r>
            <a:r>
              <a:rPr lang="en-US" sz="1200" dirty="0"/>
              <a:t> primary structure manufacturing (traditional), then joined during curing phase, then shipped</a:t>
            </a:r>
          </a:p>
          <a:p>
            <a:pPr marL="0" indent="0">
              <a:spcBef>
                <a:spcPts val="0"/>
              </a:spcBef>
              <a:buNone/>
            </a:pPr>
            <a:endParaRPr lang="en-US" sz="1200" b="1" u="sng" dirty="0"/>
          </a:p>
          <a:p>
            <a:pPr marL="0" indent="0">
              <a:spcBef>
                <a:spcPts val="0"/>
              </a:spcBef>
              <a:buNone/>
            </a:pPr>
            <a:r>
              <a:rPr lang="en-US" sz="1200" b="1" u="sng" dirty="0"/>
              <a:t>Transportation</a:t>
            </a:r>
          </a:p>
          <a:p>
            <a:pPr marL="114300" indent="-114300">
              <a:spcBef>
                <a:spcPts val="0"/>
              </a:spcBef>
            </a:pPr>
            <a:r>
              <a:rPr lang="en-US" sz="1200" dirty="0"/>
              <a:t>Transport by train, deflated and attached (smaller in chord, lighter)</a:t>
            </a:r>
          </a:p>
          <a:p>
            <a:pPr marL="0" indent="0">
              <a:spcBef>
                <a:spcPts val="0"/>
              </a:spcBef>
              <a:buNone/>
            </a:pPr>
            <a:endParaRPr lang="en-US" sz="1200" b="1" u="sng" dirty="0"/>
          </a:p>
          <a:p>
            <a:pPr marL="0" indent="0">
              <a:spcBef>
                <a:spcPts val="0"/>
              </a:spcBef>
              <a:buNone/>
            </a:pPr>
            <a:r>
              <a:rPr lang="en-US" sz="1200" b="1" u="sng" dirty="0"/>
              <a:t>On-site Manufacturing</a:t>
            </a:r>
          </a:p>
          <a:p>
            <a:pPr marL="114300" indent="-114300">
              <a:spcBef>
                <a:spcPts val="0"/>
              </a:spcBef>
            </a:pPr>
            <a:r>
              <a:rPr lang="en-US" sz="1200" dirty="0"/>
              <a:t>Inflate mandrels</a:t>
            </a:r>
          </a:p>
          <a:p>
            <a:pPr marL="114300" indent="-114300">
              <a:spcBef>
                <a:spcPts val="0"/>
              </a:spcBef>
            </a:pPr>
            <a:r>
              <a:rPr lang="en-US" sz="1200" dirty="0"/>
              <a:t>Inject foam </a:t>
            </a:r>
            <a:r>
              <a:rPr lang="en-US" sz="1200" dirty="0">
                <a:sym typeface="Wingdings" panose="05000000000000000000" pitchFamily="2" charset="2"/>
              </a:rPr>
              <a:t> let harden</a:t>
            </a:r>
          </a:p>
          <a:p>
            <a:pPr marL="114300" indent="-114300">
              <a:spcBef>
                <a:spcPts val="0"/>
              </a:spcBef>
            </a:pPr>
            <a:r>
              <a:rPr lang="en-US" sz="1200" dirty="0">
                <a:sym typeface="Wingdings" panose="05000000000000000000" pitchFamily="2" charset="2"/>
              </a:rPr>
              <a:t>Deflate &amp; remove mandrels</a:t>
            </a:r>
          </a:p>
          <a:p>
            <a:pPr marL="114300" indent="-114300">
              <a:spcBef>
                <a:spcPts val="0"/>
              </a:spcBef>
            </a:pPr>
            <a:r>
              <a:rPr lang="en-US" sz="1200" dirty="0">
                <a:sym typeface="Wingdings" panose="05000000000000000000" pitchFamily="2" charset="2"/>
              </a:rPr>
              <a:t>Glue on LEP, passive aero devices</a:t>
            </a:r>
          </a:p>
          <a:p>
            <a:pPr marL="114300" indent="-114300">
              <a:spcBef>
                <a:spcPts val="0"/>
              </a:spcBef>
            </a:pPr>
            <a:r>
              <a:rPr lang="en-US" sz="1200" dirty="0">
                <a:sym typeface="Wingdings" panose="05000000000000000000" pitchFamily="2" charset="2"/>
              </a:rPr>
              <a:t>Smooth/putty over injection ports (no need to paint blade)</a:t>
            </a:r>
            <a:endParaRPr lang="en-US" sz="1200" dirty="0"/>
          </a:p>
        </p:txBody>
      </p:sp>
      <p:grpSp>
        <p:nvGrpSpPr>
          <p:cNvPr id="10" name="Group 9">
            <a:extLst>
              <a:ext uri="{FF2B5EF4-FFF2-40B4-BE49-F238E27FC236}">
                <a16:creationId xmlns:a16="http://schemas.microsoft.com/office/drawing/2014/main" id="{A7752FDD-53EC-4518-9131-FCCD13D3B971}"/>
              </a:ext>
            </a:extLst>
          </p:cNvPr>
          <p:cNvGrpSpPr/>
          <p:nvPr/>
        </p:nvGrpSpPr>
        <p:grpSpPr>
          <a:xfrm>
            <a:off x="7678790" y="4122432"/>
            <a:ext cx="1354183" cy="820784"/>
            <a:chOff x="7676606" y="3757748"/>
            <a:chExt cx="1467394" cy="820784"/>
          </a:xfrm>
        </p:grpSpPr>
        <p:sp>
          <p:nvSpPr>
            <p:cNvPr id="6" name="Text Placeholder 2">
              <a:extLst>
                <a:ext uri="{FF2B5EF4-FFF2-40B4-BE49-F238E27FC236}">
                  <a16:creationId xmlns:a16="http://schemas.microsoft.com/office/drawing/2014/main" id="{13774E1D-8922-4D6B-A612-A05126034C27}"/>
                </a:ext>
              </a:extLst>
            </p:cNvPr>
            <p:cNvSpPr txBox="1">
              <a:spLocks/>
            </p:cNvSpPr>
            <p:nvPr/>
          </p:nvSpPr>
          <p:spPr>
            <a:xfrm>
              <a:off x="7676606" y="3757748"/>
              <a:ext cx="1467394" cy="82078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1200" b="1" u="sng" dirty="0"/>
                <a:t>Legend</a:t>
              </a:r>
            </a:p>
            <a:p>
              <a:pPr marL="0" indent="0">
                <a:spcBef>
                  <a:spcPts val="0"/>
                </a:spcBef>
                <a:buNone/>
              </a:pPr>
              <a:r>
                <a:rPr lang="en-US" sz="1200" dirty="0"/>
                <a:t>	Foam filler</a:t>
              </a:r>
            </a:p>
            <a:p>
              <a:pPr marL="0" indent="0">
                <a:spcBef>
                  <a:spcPts val="0"/>
                </a:spcBef>
                <a:buNone/>
              </a:pPr>
              <a:r>
                <a:rPr lang="en-US" sz="1200" dirty="0"/>
                <a:t>	Uniaxial CF</a:t>
              </a:r>
            </a:p>
            <a:p>
              <a:pPr marL="0" indent="0">
                <a:spcBef>
                  <a:spcPts val="0"/>
                </a:spcBef>
                <a:buNone/>
              </a:pPr>
              <a:r>
                <a:rPr lang="en-US" sz="1200" dirty="0"/>
                <a:t>	Air</a:t>
              </a:r>
            </a:p>
          </p:txBody>
        </p:sp>
        <p:sp>
          <p:nvSpPr>
            <p:cNvPr id="7" name="Rectangle 6">
              <a:extLst>
                <a:ext uri="{FF2B5EF4-FFF2-40B4-BE49-F238E27FC236}">
                  <a16:creationId xmlns:a16="http://schemas.microsoft.com/office/drawing/2014/main" id="{9AEFE7F0-8878-4BAF-BBE6-C821F6E4DABC}"/>
                </a:ext>
              </a:extLst>
            </p:cNvPr>
            <p:cNvSpPr/>
            <p:nvPr/>
          </p:nvSpPr>
          <p:spPr>
            <a:xfrm>
              <a:off x="7779525" y="3997234"/>
              <a:ext cx="403761" cy="97972"/>
            </a:xfrm>
            <a:prstGeom prst="rect">
              <a:avLst/>
            </a:prstGeom>
            <a:pattFill prst="smConfetti">
              <a:fgClr>
                <a:schemeClr val="tx1"/>
              </a:fgClr>
              <a:bgClr>
                <a:schemeClr val="bg1"/>
              </a:bgClr>
            </a:patt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BFA1E-CDA5-4713-B15B-108388E08277}"/>
                </a:ext>
              </a:extLst>
            </p:cNvPr>
            <p:cNvSpPr/>
            <p:nvPr/>
          </p:nvSpPr>
          <p:spPr>
            <a:xfrm>
              <a:off x="7779524" y="4163384"/>
              <a:ext cx="403761" cy="97972"/>
            </a:xfrm>
            <a:prstGeom prst="rect">
              <a:avLst/>
            </a:prstGeom>
            <a:pattFill prst="narHorz">
              <a:fgClr>
                <a:schemeClr val="tx1"/>
              </a:fgClr>
              <a:bgClr>
                <a:schemeClr val="bg1"/>
              </a:bgClr>
            </a:patt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D5BA1E8-F779-462A-8035-E4A2011A6DBE}"/>
                </a:ext>
              </a:extLst>
            </p:cNvPr>
            <p:cNvSpPr/>
            <p:nvPr/>
          </p:nvSpPr>
          <p:spPr>
            <a:xfrm>
              <a:off x="7779523" y="4339725"/>
              <a:ext cx="403761" cy="979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Arc 12">
            <a:extLst>
              <a:ext uri="{FF2B5EF4-FFF2-40B4-BE49-F238E27FC236}">
                <a16:creationId xmlns:a16="http://schemas.microsoft.com/office/drawing/2014/main" id="{9712F234-94D8-4DAF-8B16-16911AC45D65}"/>
              </a:ext>
            </a:extLst>
          </p:cNvPr>
          <p:cNvSpPr/>
          <p:nvPr/>
        </p:nvSpPr>
        <p:spPr>
          <a:xfrm>
            <a:off x="3184296" y="877050"/>
            <a:ext cx="693309" cy="391887"/>
          </a:xfrm>
          <a:prstGeom prst="arc">
            <a:avLst>
              <a:gd name="adj1" fmla="val 18119805"/>
              <a:gd name="adj2" fmla="val 121145"/>
            </a:avLst>
          </a:prstGeom>
          <a:ln w="9525">
            <a:solidFill>
              <a:schemeClr val="tx1"/>
            </a:solidFill>
            <a:headEnd type="arrow" w="med" len="med"/>
            <a:tailEnd type="none" w="med" len="med"/>
          </a:ln>
          <a:effectLst/>
          <a:scene3d>
            <a:camera prst="orthographicFront">
              <a:rot lat="0" lon="0" rev="150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86BBBE6F-46AF-4425-800F-BEB3E5B892D5}"/>
              </a:ext>
            </a:extLst>
          </p:cNvPr>
          <p:cNvSpPr txBox="1"/>
          <p:nvPr/>
        </p:nvSpPr>
        <p:spPr>
          <a:xfrm>
            <a:off x="1815050" y="913851"/>
            <a:ext cx="1794424" cy="215444"/>
          </a:xfrm>
          <a:prstGeom prst="rect">
            <a:avLst/>
          </a:prstGeom>
          <a:noFill/>
        </p:spPr>
        <p:txBody>
          <a:bodyPr wrap="square" rtlCol="0">
            <a:spAutoFit/>
          </a:bodyPr>
          <a:lstStyle/>
          <a:p>
            <a:pPr algn="r"/>
            <a:r>
              <a:rPr lang="en-US" sz="800" dirty="0">
                <a:latin typeface="Cavolini" panose="020B0502040204020203" pitchFamily="66" charset="0"/>
                <a:cs typeface="Cavolini" panose="020B0502040204020203" pitchFamily="66" charset="0"/>
              </a:rPr>
              <a:t>could insert mandrels here</a:t>
            </a:r>
          </a:p>
        </p:txBody>
      </p:sp>
      <p:cxnSp>
        <p:nvCxnSpPr>
          <p:cNvPr id="16" name="Connector: Curved 15">
            <a:extLst>
              <a:ext uri="{FF2B5EF4-FFF2-40B4-BE49-F238E27FC236}">
                <a16:creationId xmlns:a16="http://schemas.microsoft.com/office/drawing/2014/main" id="{1B0424D8-A995-478F-AA1F-DB9D73BD3367}"/>
              </a:ext>
            </a:extLst>
          </p:cNvPr>
          <p:cNvCxnSpPr>
            <a:cxnSpLocks/>
          </p:cNvCxnSpPr>
          <p:nvPr/>
        </p:nvCxnSpPr>
        <p:spPr>
          <a:xfrm>
            <a:off x="2442753" y="2495006"/>
            <a:ext cx="404950" cy="124097"/>
          </a:xfrm>
          <a:prstGeom prst="curvedConnector3">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59F4879-805C-4D8C-90FC-53C3707294FA}"/>
              </a:ext>
            </a:extLst>
          </p:cNvPr>
          <p:cNvSpPr txBox="1"/>
          <p:nvPr/>
        </p:nvSpPr>
        <p:spPr>
          <a:xfrm>
            <a:off x="713647" y="2326258"/>
            <a:ext cx="1794424" cy="338554"/>
          </a:xfrm>
          <a:prstGeom prst="rect">
            <a:avLst/>
          </a:prstGeom>
          <a:noFill/>
        </p:spPr>
        <p:txBody>
          <a:bodyPr wrap="square" rtlCol="0">
            <a:spAutoFit/>
          </a:bodyPr>
          <a:lstStyle/>
          <a:p>
            <a:pPr algn="r"/>
            <a:r>
              <a:rPr lang="en-US" sz="800" dirty="0">
                <a:latin typeface="Cavolini" panose="020B0502040204020203" pitchFamily="66" charset="0"/>
                <a:cs typeface="Cavolini" panose="020B0502040204020203" pitchFamily="66" charset="0"/>
              </a:rPr>
              <a:t>foam-filled section</a:t>
            </a:r>
          </a:p>
          <a:p>
            <a:pPr algn="r"/>
            <a:r>
              <a:rPr lang="en-US" sz="800" dirty="0">
                <a:latin typeface="Cavolini" panose="020B0502040204020203" pitchFamily="66" charset="0"/>
                <a:cs typeface="Cavolini" panose="020B0502040204020203" pitchFamily="66" charset="0"/>
              </a:rPr>
              <a:t>(hard, rigid)</a:t>
            </a:r>
          </a:p>
        </p:txBody>
      </p:sp>
      <p:cxnSp>
        <p:nvCxnSpPr>
          <p:cNvPr id="19" name="Connector: Curved 18">
            <a:extLst>
              <a:ext uri="{FF2B5EF4-FFF2-40B4-BE49-F238E27FC236}">
                <a16:creationId xmlns:a16="http://schemas.microsoft.com/office/drawing/2014/main" id="{952115CD-852C-4AFD-9390-33ADEC68515A}"/>
              </a:ext>
            </a:extLst>
          </p:cNvPr>
          <p:cNvCxnSpPr>
            <a:cxnSpLocks/>
            <a:stCxn id="20" idx="3"/>
          </p:cNvCxnSpPr>
          <p:nvPr/>
        </p:nvCxnSpPr>
        <p:spPr>
          <a:xfrm>
            <a:off x="2142307" y="2837892"/>
            <a:ext cx="352694" cy="234595"/>
          </a:xfrm>
          <a:prstGeom prst="curvedConnector3">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C5A953B4-AE0A-4435-B576-4174FB878BDC}"/>
              </a:ext>
            </a:extLst>
          </p:cNvPr>
          <p:cNvSpPr txBox="1"/>
          <p:nvPr/>
        </p:nvSpPr>
        <p:spPr>
          <a:xfrm>
            <a:off x="347883" y="2668615"/>
            <a:ext cx="1794424" cy="338554"/>
          </a:xfrm>
          <a:prstGeom prst="rect">
            <a:avLst/>
          </a:prstGeom>
          <a:noFill/>
        </p:spPr>
        <p:txBody>
          <a:bodyPr wrap="square" rtlCol="0">
            <a:spAutoFit/>
          </a:bodyPr>
          <a:lstStyle/>
          <a:p>
            <a:pPr algn="r"/>
            <a:r>
              <a:rPr lang="en-US" sz="800" dirty="0">
                <a:latin typeface="Cavolini" panose="020B0502040204020203" pitchFamily="66" charset="0"/>
                <a:cs typeface="Cavolini" panose="020B0502040204020203" pitchFamily="66" charset="0"/>
              </a:rPr>
              <a:t>exterior Kevlar </a:t>
            </a:r>
            <a:r>
              <a:rPr lang="en-US" sz="800" b="1" dirty="0">
                <a:latin typeface="Cavolini" panose="020B0502040204020203" pitchFamily="66" charset="0"/>
                <a:cs typeface="Cavolini" panose="020B0502040204020203" pitchFamily="66" charset="0"/>
              </a:rPr>
              <a:t>only</a:t>
            </a:r>
          </a:p>
          <a:p>
            <a:pPr algn="r"/>
            <a:r>
              <a:rPr lang="en-US" sz="800" dirty="0">
                <a:latin typeface="Cavolini" panose="020B0502040204020203" pitchFamily="66" charset="0"/>
                <a:cs typeface="Cavolini" panose="020B0502040204020203" pitchFamily="66" charset="0"/>
              </a:rPr>
              <a:t>soaked with Teflon</a:t>
            </a:r>
          </a:p>
        </p:txBody>
      </p:sp>
      <p:cxnSp>
        <p:nvCxnSpPr>
          <p:cNvPr id="21" name="Connector: Curved 20">
            <a:extLst>
              <a:ext uri="{FF2B5EF4-FFF2-40B4-BE49-F238E27FC236}">
                <a16:creationId xmlns:a16="http://schemas.microsoft.com/office/drawing/2014/main" id="{51A4D3EC-0934-4211-9820-27A648BE590F}"/>
              </a:ext>
            </a:extLst>
          </p:cNvPr>
          <p:cNvCxnSpPr>
            <a:cxnSpLocks/>
          </p:cNvCxnSpPr>
          <p:nvPr/>
        </p:nvCxnSpPr>
        <p:spPr>
          <a:xfrm flipV="1">
            <a:off x="2370906" y="3770003"/>
            <a:ext cx="404950" cy="161928"/>
          </a:xfrm>
          <a:prstGeom prst="curvedConnector3">
            <a:avLst>
              <a:gd name="adj1" fmla="val 50000"/>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DF576297-C750-405A-9C27-2D25B89D557B}"/>
              </a:ext>
            </a:extLst>
          </p:cNvPr>
          <p:cNvSpPr txBox="1"/>
          <p:nvPr/>
        </p:nvSpPr>
        <p:spPr>
          <a:xfrm>
            <a:off x="902424" y="3612154"/>
            <a:ext cx="1517473" cy="461665"/>
          </a:xfrm>
          <a:prstGeom prst="rect">
            <a:avLst/>
          </a:prstGeom>
          <a:noFill/>
        </p:spPr>
        <p:txBody>
          <a:bodyPr wrap="square" rtlCol="0">
            <a:spAutoFit/>
          </a:bodyPr>
          <a:lstStyle/>
          <a:p>
            <a:pPr algn="r"/>
            <a:r>
              <a:rPr lang="en-US" sz="800" dirty="0">
                <a:latin typeface="Cavolini" panose="020B0502040204020203" pitchFamily="66" charset="0"/>
                <a:cs typeface="Cavolini" panose="020B0502040204020203" pitchFamily="66" charset="0"/>
              </a:rPr>
              <a:t>Aero shell created with 2 layers of Kevlar with filler in between</a:t>
            </a:r>
          </a:p>
        </p:txBody>
      </p:sp>
      <p:cxnSp>
        <p:nvCxnSpPr>
          <p:cNvPr id="25" name="Connector: Curved 24">
            <a:extLst>
              <a:ext uri="{FF2B5EF4-FFF2-40B4-BE49-F238E27FC236}">
                <a16:creationId xmlns:a16="http://schemas.microsoft.com/office/drawing/2014/main" id="{07EAFF92-AD88-476B-9ECF-6666A992C44D}"/>
              </a:ext>
            </a:extLst>
          </p:cNvPr>
          <p:cNvCxnSpPr>
            <a:cxnSpLocks/>
            <a:stCxn id="26" idx="1"/>
          </p:cNvCxnSpPr>
          <p:nvPr/>
        </p:nvCxnSpPr>
        <p:spPr>
          <a:xfrm rot="10800000" flipV="1">
            <a:off x="4898572" y="2509434"/>
            <a:ext cx="567883" cy="62315"/>
          </a:xfrm>
          <a:prstGeom prst="curvedConnector3">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60EB202-7389-4E2E-BE68-17BA7EED7BC9}"/>
              </a:ext>
            </a:extLst>
          </p:cNvPr>
          <p:cNvSpPr txBox="1"/>
          <p:nvPr/>
        </p:nvSpPr>
        <p:spPr>
          <a:xfrm>
            <a:off x="5466454" y="2340158"/>
            <a:ext cx="1794424" cy="338554"/>
          </a:xfrm>
          <a:prstGeom prst="rect">
            <a:avLst/>
          </a:prstGeom>
          <a:noFill/>
        </p:spPr>
        <p:txBody>
          <a:bodyPr wrap="square" rtlCol="0">
            <a:spAutoFit/>
          </a:bodyPr>
          <a:lstStyle/>
          <a:p>
            <a:r>
              <a:rPr lang="en-US" sz="800" dirty="0">
                <a:latin typeface="Cavolini" panose="020B0502040204020203" pitchFamily="66" charset="0"/>
                <a:cs typeface="Cavolini" panose="020B0502040204020203" pitchFamily="66" charset="0"/>
              </a:rPr>
              <a:t>pre-made pultruded uniaxial CF pre-inserted into pocket</a:t>
            </a:r>
          </a:p>
        </p:txBody>
      </p:sp>
      <p:sp>
        <p:nvSpPr>
          <p:cNvPr id="30" name="TextBox 29">
            <a:extLst>
              <a:ext uri="{FF2B5EF4-FFF2-40B4-BE49-F238E27FC236}">
                <a16:creationId xmlns:a16="http://schemas.microsoft.com/office/drawing/2014/main" id="{3E272E3D-173E-44A5-B2A3-A65511A1A366}"/>
              </a:ext>
            </a:extLst>
          </p:cNvPr>
          <p:cNvSpPr txBox="1"/>
          <p:nvPr/>
        </p:nvSpPr>
        <p:spPr>
          <a:xfrm>
            <a:off x="4825633" y="3623204"/>
            <a:ext cx="1033051" cy="461665"/>
          </a:xfrm>
          <a:prstGeom prst="rect">
            <a:avLst/>
          </a:prstGeom>
          <a:noFill/>
        </p:spPr>
        <p:txBody>
          <a:bodyPr wrap="square" rtlCol="0">
            <a:spAutoFit/>
          </a:bodyPr>
          <a:lstStyle/>
          <a:p>
            <a:pPr algn="ctr"/>
            <a:r>
              <a:rPr lang="en-US" sz="800" dirty="0">
                <a:latin typeface="Cavolini" panose="020B0502040204020203" pitchFamily="66" charset="0"/>
                <a:cs typeface="Cavolini" panose="020B0502040204020203" pitchFamily="66" charset="0"/>
              </a:rPr>
              <a:t>pre-sewn compartment structure</a:t>
            </a:r>
          </a:p>
        </p:txBody>
      </p:sp>
      <p:cxnSp>
        <p:nvCxnSpPr>
          <p:cNvPr id="33" name="Straight Arrow Connector 32">
            <a:extLst>
              <a:ext uri="{FF2B5EF4-FFF2-40B4-BE49-F238E27FC236}">
                <a16:creationId xmlns:a16="http://schemas.microsoft.com/office/drawing/2014/main" id="{6F6CF83A-EF65-4E0B-9B9A-34C214587D05}"/>
              </a:ext>
            </a:extLst>
          </p:cNvPr>
          <p:cNvCxnSpPr>
            <a:cxnSpLocks/>
          </p:cNvCxnSpPr>
          <p:nvPr/>
        </p:nvCxnSpPr>
        <p:spPr>
          <a:xfrm flipH="1" flipV="1">
            <a:off x="4807134" y="3749589"/>
            <a:ext cx="91437" cy="101378"/>
          </a:xfrm>
          <a:prstGeom prst="straightConnector1">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BE1CBDD1-3C60-4849-807A-C3F0184D490D}"/>
              </a:ext>
            </a:extLst>
          </p:cNvPr>
          <p:cNvCxnSpPr>
            <a:cxnSpLocks/>
          </p:cNvCxnSpPr>
          <p:nvPr/>
        </p:nvCxnSpPr>
        <p:spPr>
          <a:xfrm flipH="1" flipV="1">
            <a:off x="5194662" y="3549297"/>
            <a:ext cx="91437" cy="101378"/>
          </a:xfrm>
          <a:prstGeom prst="straightConnector1">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AA48E06A-2C9B-4BD3-A5F9-3EE47CBEC776}"/>
              </a:ext>
            </a:extLst>
          </p:cNvPr>
          <p:cNvSpPr txBox="1"/>
          <p:nvPr/>
        </p:nvSpPr>
        <p:spPr>
          <a:xfrm>
            <a:off x="6358338" y="2677890"/>
            <a:ext cx="1794424" cy="338554"/>
          </a:xfrm>
          <a:prstGeom prst="rect">
            <a:avLst/>
          </a:prstGeom>
          <a:noFill/>
        </p:spPr>
        <p:txBody>
          <a:bodyPr wrap="square" rtlCol="0">
            <a:spAutoFit/>
          </a:bodyPr>
          <a:lstStyle/>
          <a:p>
            <a:r>
              <a:rPr lang="en-US" sz="800" dirty="0">
                <a:latin typeface="Cavolini" panose="020B0502040204020203" pitchFamily="66" charset="0"/>
                <a:cs typeface="Cavolini" panose="020B0502040204020203" pitchFamily="66" charset="0"/>
              </a:rPr>
              <a:t>design can support both rounded and sharp SSTE</a:t>
            </a:r>
          </a:p>
        </p:txBody>
      </p:sp>
      <p:cxnSp>
        <p:nvCxnSpPr>
          <p:cNvPr id="39" name="Straight Arrow Connector 38">
            <a:extLst>
              <a:ext uri="{FF2B5EF4-FFF2-40B4-BE49-F238E27FC236}">
                <a16:creationId xmlns:a16="http://schemas.microsoft.com/office/drawing/2014/main" id="{902279F3-2A8B-461D-9DE0-553209947D6E}"/>
              </a:ext>
            </a:extLst>
          </p:cNvPr>
          <p:cNvCxnSpPr>
            <a:stCxn id="37" idx="1"/>
          </p:cNvCxnSpPr>
          <p:nvPr/>
        </p:nvCxnSpPr>
        <p:spPr>
          <a:xfrm flipH="1">
            <a:off x="6172200" y="2847167"/>
            <a:ext cx="186138" cy="169277"/>
          </a:xfrm>
          <a:prstGeom prst="straightConnector1">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39A26345-45EF-4FF6-94CE-0EB1DE700D2D}"/>
              </a:ext>
            </a:extLst>
          </p:cNvPr>
          <p:cNvSpPr txBox="1"/>
          <p:nvPr/>
        </p:nvSpPr>
        <p:spPr>
          <a:xfrm>
            <a:off x="6399702" y="3078480"/>
            <a:ext cx="1794424" cy="338554"/>
          </a:xfrm>
          <a:prstGeom prst="rect">
            <a:avLst/>
          </a:prstGeom>
          <a:noFill/>
        </p:spPr>
        <p:txBody>
          <a:bodyPr wrap="square" rtlCol="0">
            <a:spAutoFit/>
          </a:bodyPr>
          <a:lstStyle/>
          <a:p>
            <a:r>
              <a:rPr lang="en-US" sz="800" dirty="0">
                <a:latin typeface="Cavolini" panose="020B0502040204020203" pitchFamily="66" charset="0"/>
                <a:cs typeface="Cavolini" panose="020B0502040204020203" pitchFamily="66" charset="0"/>
              </a:rPr>
              <a:t>PSTE must be rigid (foam)</a:t>
            </a:r>
          </a:p>
          <a:p>
            <a:r>
              <a:rPr lang="en-US" sz="800" dirty="0">
                <a:latin typeface="Cavolini" panose="020B0502040204020203" pitchFamily="66" charset="0"/>
                <a:cs typeface="Cavolini" panose="020B0502040204020203" pitchFamily="66" charset="0"/>
              </a:rPr>
              <a:t>to attach TE devices</a:t>
            </a:r>
          </a:p>
        </p:txBody>
      </p:sp>
      <p:cxnSp>
        <p:nvCxnSpPr>
          <p:cNvPr id="41" name="Straight Arrow Connector 40">
            <a:extLst>
              <a:ext uri="{FF2B5EF4-FFF2-40B4-BE49-F238E27FC236}">
                <a16:creationId xmlns:a16="http://schemas.microsoft.com/office/drawing/2014/main" id="{99648CD8-CC09-48BD-A5E2-C9D692E8B7B7}"/>
              </a:ext>
            </a:extLst>
          </p:cNvPr>
          <p:cNvCxnSpPr>
            <a:cxnSpLocks/>
            <a:stCxn id="40" idx="1"/>
          </p:cNvCxnSpPr>
          <p:nvPr/>
        </p:nvCxnSpPr>
        <p:spPr>
          <a:xfrm flipH="1">
            <a:off x="6213564" y="3247757"/>
            <a:ext cx="186138" cy="7077"/>
          </a:xfrm>
          <a:prstGeom prst="straightConnector1">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3" name="Connector: Curved 42">
            <a:extLst>
              <a:ext uri="{FF2B5EF4-FFF2-40B4-BE49-F238E27FC236}">
                <a16:creationId xmlns:a16="http://schemas.microsoft.com/office/drawing/2014/main" id="{565F8CA5-6141-48B9-B3A3-E9AA079D32DB}"/>
              </a:ext>
            </a:extLst>
          </p:cNvPr>
          <p:cNvCxnSpPr>
            <a:cxnSpLocks/>
            <a:stCxn id="44" idx="1"/>
          </p:cNvCxnSpPr>
          <p:nvPr/>
        </p:nvCxnSpPr>
        <p:spPr>
          <a:xfrm rot="10800000">
            <a:off x="5586545" y="3254837"/>
            <a:ext cx="290638" cy="450239"/>
          </a:xfrm>
          <a:prstGeom prst="curvedConnector2">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BCAD9D08-2A83-4F21-A30A-DEF3D2D0C75F}"/>
              </a:ext>
            </a:extLst>
          </p:cNvPr>
          <p:cNvSpPr txBox="1"/>
          <p:nvPr/>
        </p:nvSpPr>
        <p:spPr>
          <a:xfrm>
            <a:off x="5877183" y="3412687"/>
            <a:ext cx="3105701" cy="584775"/>
          </a:xfrm>
          <a:prstGeom prst="rect">
            <a:avLst/>
          </a:prstGeom>
          <a:noFill/>
        </p:spPr>
        <p:txBody>
          <a:bodyPr wrap="square" rtlCol="0">
            <a:spAutoFit/>
          </a:bodyPr>
          <a:lstStyle/>
          <a:p>
            <a:r>
              <a:rPr lang="en-US" sz="800" dirty="0">
                <a:latin typeface="Cavolini" panose="020B0502040204020203" pitchFamily="66" charset="0"/>
                <a:cs typeface="Cavolini" panose="020B0502040204020203" pitchFamily="66" charset="0"/>
              </a:rPr>
              <a:t>air-filled sections allow for shape control &amp;</a:t>
            </a:r>
          </a:p>
          <a:p>
            <a:r>
              <a:rPr lang="en-US" sz="800" dirty="0">
                <a:latin typeface="Cavolini" panose="020B0502040204020203" pitchFamily="66" charset="0"/>
                <a:cs typeface="Cavolini" panose="020B0502040204020203" pitchFamily="66" charset="0"/>
              </a:rPr>
              <a:t>pneumatic actuation (can also sew in air tubes)</a:t>
            </a:r>
          </a:p>
          <a:p>
            <a:pPr algn="ctr"/>
            <a:r>
              <a:rPr lang="en-US" sz="800" b="1" dirty="0">
                <a:latin typeface="Cavolini" panose="020B0502040204020203" pitchFamily="66" charset="0"/>
                <a:cs typeface="Cavolini" panose="020B0502040204020203" pitchFamily="66" charset="0"/>
              </a:rPr>
              <a:t>*** could have spanwise compartments to pneumatically actuate to stall! ***</a:t>
            </a:r>
          </a:p>
        </p:txBody>
      </p:sp>
      <p:sp>
        <p:nvSpPr>
          <p:cNvPr id="54" name="TextBox 53">
            <a:extLst>
              <a:ext uri="{FF2B5EF4-FFF2-40B4-BE49-F238E27FC236}">
                <a16:creationId xmlns:a16="http://schemas.microsoft.com/office/drawing/2014/main" id="{E2A8C61F-5A81-4D55-8BC8-BB2FBF0893E7}"/>
              </a:ext>
            </a:extLst>
          </p:cNvPr>
          <p:cNvSpPr txBox="1"/>
          <p:nvPr/>
        </p:nvSpPr>
        <p:spPr>
          <a:xfrm>
            <a:off x="347883" y="3107725"/>
            <a:ext cx="1794424" cy="461665"/>
          </a:xfrm>
          <a:prstGeom prst="rect">
            <a:avLst/>
          </a:prstGeom>
          <a:noFill/>
        </p:spPr>
        <p:txBody>
          <a:bodyPr wrap="square" rtlCol="0">
            <a:spAutoFit/>
          </a:bodyPr>
          <a:lstStyle/>
          <a:p>
            <a:pPr algn="r"/>
            <a:r>
              <a:rPr lang="en-US" sz="800" dirty="0">
                <a:latin typeface="Cavolini" panose="020B0502040204020203" pitchFamily="66" charset="0"/>
                <a:cs typeface="Cavolini" panose="020B0502040204020203" pitchFamily="66" charset="0"/>
              </a:rPr>
              <a:t>traditionally-constructed</a:t>
            </a:r>
          </a:p>
          <a:p>
            <a:pPr algn="r"/>
            <a:r>
              <a:rPr lang="en-US" sz="800" dirty="0">
                <a:latin typeface="Cavolini" panose="020B0502040204020203" pitchFamily="66" charset="0"/>
                <a:cs typeface="Cavolini" panose="020B0502040204020203" pitchFamily="66" charset="0"/>
              </a:rPr>
              <a:t>primary structure (box beam, double web, etc.)</a:t>
            </a:r>
          </a:p>
        </p:txBody>
      </p:sp>
      <p:cxnSp>
        <p:nvCxnSpPr>
          <p:cNvPr id="55" name="Connector: Curved 54">
            <a:extLst>
              <a:ext uri="{FF2B5EF4-FFF2-40B4-BE49-F238E27FC236}">
                <a16:creationId xmlns:a16="http://schemas.microsoft.com/office/drawing/2014/main" id="{A4B58603-8A4A-449A-A184-703377049672}"/>
              </a:ext>
            </a:extLst>
          </p:cNvPr>
          <p:cNvCxnSpPr>
            <a:cxnSpLocks/>
            <a:stCxn id="54" idx="3"/>
          </p:cNvCxnSpPr>
          <p:nvPr/>
        </p:nvCxnSpPr>
        <p:spPr>
          <a:xfrm>
            <a:off x="2142307" y="3338558"/>
            <a:ext cx="1467167" cy="321510"/>
          </a:xfrm>
          <a:prstGeom prst="curvedConnector3">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2372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9532A47-1732-4B99-9140-D5CFA7E15B3E}"/>
              </a:ext>
            </a:extLst>
          </p:cNvPr>
          <p:cNvPicPr>
            <a:picLocks noChangeAspect="1"/>
          </p:cNvPicPr>
          <p:nvPr/>
        </p:nvPicPr>
        <p:blipFill rotWithShape="1">
          <a:blip r:embed="rId2"/>
          <a:srcRect l="18011" t="34794" r="25174" b="29777"/>
          <a:stretch/>
        </p:blipFill>
        <p:spPr>
          <a:xfrm>
            <a:off x="2442753" y="2259870"/>
            <a:ext cx="3781697" cy="1822270"/>
          </a:xfrm>
          <a:prstGeom prst="rect">
            <a:avLst/>
          </a:prstGeom>
        </p:spPr>
      </p:pic>
      <p:sp>
        <p:nvSpPr>
          <p:cNvPr id="2" name="Title 1"/>
          <p:cNvSpPr>
            <a:spLocks noGrp="1"/>
          </p:cNvSpPr>
          <p:nvPr>
            <p:ph type="title"/>
          </p:nvPr>
        </p:nvSpPr>
        <p:spPr>
          <a:xfrm>
            <a:off x="457200" y="0"/>
            <a:ext cx="4123076" cy="396875"/>
          </a:xfrm>
        </p:spPr>
        <p:txBody>
          <a:bodyPr/>
          <a:lstStyle/>
          <a:p>
            <a:r>
              <a:rPr lang="en-US" dirty="0"/>
              <a:t>Inflatable Blade Concept</a:t>
            </a:r>
          </a:p>
        </p:txBody>
      </p:sp>
      <p:sp>
        <p:nvSpPr>
          <p:cNvPr id="4" name="Text Placeholder 2">
            <a:extLst>
              <a:ext uri="{FF2B5EF4-FFF2-40B4-BE49-F238E27FC236}">
                <a16:creationId xmlns:a16="http://schemas.microsoft.com/office/drawing/2014/main" id="{C8277E87-37A3-4E6A-891C-EFDEAEDA9E18}"/>
              </a:ext>
            </a:extLst>
          </p:cNvPr>
          <p:cNvSpPr txBox="1">
            <a:spLocks/>
          </p:cNvSpPr>
          <p:nvPr/>
        </p:nvSpPr>
        <p:spPr>
          <a:xfrm>
            <a:off x="4715691" y="444136"/>
            <a:ext cx="4267193" cy="192513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endParaRPr lang="en-US" sz="1000" b="1" u="sng" dirty="0"/>
          </a:p>
          <a:p>
            <a:pPr marL="114300" indent="-114300">
              <a:spcBef>
                <a:spcPts val="0"/>
              </a:spcBef>
            </a:pPr>
            <a:endParaRPr lang="en-US" sz="1000" dirty="0"/>
          </a:p>
          <a:p>
            <a:pPr marL="114300" indent="-114300">
              <a:spcBef>
                <a:spcPts val="0"/>
              </a:spcBef>
            </a:pPr>
            <a:endParaRPr lang="en-US" sz="1000" dirty="0"/>
          </a:p>
          <a:p>
            <a:pPr marL="114300" indent="-114300">
              <a:spcBef>
                <a:spcPts val="0"/>
              </a:spcBef>
            </a:pPr>
            <a:endParaRPr lang="en-US" sz="1000" dirty="0"/>
          </a:p>
          <a:p>
            <a:pPr marL="114300" indent="-114300">
              <a:spcBef>
                <a:spcPts val="0"/>
              </a:spcBef>
            </a:pPr>
            <a:endParaRPr lang="en-US" sz="1000" dirty="0"/>
          </a:p>
          <a:p>
            <a:pPr marL="114300" indent="-114300">
              <a:spcBef>
                <a:spcPts val="0"/>
              </a:spcBef>
            </a:pPr>
            <a:endParaRPr lang="en-US" sz="1000" dirty="0"/>
          </a:p>
          <a:p>
            <a:pPr marL="0" indent="0">
              <a:spcBef>
                <a:spcPts val="0"/>
              </a:spcBef>
              <a:buNone/>
            </a:pPr>
            <a:endParaRPr lang="en-US" sz="1000" dirty="0"/>
          </a:p>
          <a:p>
            <a:pPr marL="0" indent="0">
              <a:spcBef>
                <a:spcPts val="0"/>
              </a:spcBef>
              <a:buNone/>
            </a:pPr>
            <a:r>
              <a:rPr lang="en-US" sz="1000" b="1" u="sng" dirty="0"/>
              <a:t>Unknowns/Issues</a:t>
            </a:r>
          </a:p>
          <a:p>
            <a:pPr marL="114300" indent="-114300">
              <a:spcBef>
                <a:spcPts val="0"/>
              </a:spcBef>
            </a:pPr>
            <a:r>
              <a:rPr lang="en-US" sz="1000" dirty="0"/>
              <a:t>How thin can get outboard TE? ( </a:t>
            </a:r>
            <a:r>
              <a:rPr lang="en-US" sz="1000" dirty="0">
                <a:sym typeface="Wingdings" panose="05000000000000000000" pitchFamily="2" charset="2"/>
              </a:rPr>
              <a:t> </a:t>
            </a:r>
            <a:r>
              <a:rPr lang="en-US" sz="1000" dirty="0"/>
              <a:t>minimum thickness of 2 Kevlar layers)</a:t>
            </a:r>
          </a:p>
          <a:p>
            <a:pPr marL="114300" indent="-114300">
              <a:spcBef>
                <a:spcPts val="0"/>
              </a:spcBef>
            </a:pPr>
            <a:r>
              <a:rPr lang="en-US" sz="1000" dirty="0"/>
              <a:t>How to glue add-ons to Teflon? ( </a:t>
            </a:r>
            <a:r>
              <a:rPr lang="en-US" sz="1000" dirty="0">
                <a:sym typeface="Wingdings" panose="05000000000000000000" pitchFamily="2" charset="2"/>
              </a:rPr>
              <a:t> </a:t>
            </a:r>
            <a:r>
              <a:rPr lang="en-US" sz="1000" dirty="0"/>
              <a:t>avoid soaking those areas, use seams)</a:t>
            </a:r>
          </a:p>
          <a:p>
            <a:pPr marL="114300" indent="-114300">
              <a:spcBef>
                <a:spcPts val="0"/>
              </a:spcBef>
            </a:pPr>
            <a:r>
              <a:rPr lang="en-US" sz="1000" dirty="0"/>
              <a:t>Possible failure mode is delamination of Teflon-coated Kevlar to foam</a:t>
            </a:r>
          </a:p>
          <a:p>
            <a:pPr marL="114300" indent="-114300">
              <a:spcBef>
                <a:spcPts val="0"/>
              </a:spcBef>
            </a:pPr>
            <a:r>
              <a:rPr lang="en-US" sz="1000" dirty="0"/>
              <a:t>Flap/edge/torsional stiffnesses?</a:t>
            </a:r>
          </a:p>
        </p:txBody>
      </p:sp>
      <p:sp>
        <p:nvSpPr>
          <p:cNvPr id="5" name="Text Placeholder 2">
            <a:extLst>
              <a:ext uri="{FF2B5EF4-FFF2-40B4-BE49-F238E27FC236}">
                <a16:creationId xmlns:a16="http://schemas.microsoft.com/office/drawing/2014/main" id="{E104022D-1155-43E5-8AAA-BE4A17F98E00}"/>
              </a:ext>
            </a:extLst>
          </p:cNvPr>
          <p:cNvSpPr txBox="1">
            <a:spLocks/>
          </p:cNvSpPr>
          <p:nvPr/>
        </p:nvSpPr>
        <p:spPr>
          <a:xfrm>
            <a:off x="457198" y="3918865"/>
            <a:ext cx="8066316" cy="106516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1000" b="1" u="sng" dirty="0"/>
              <a:t>Features</a:t>
            </a:r>
          </a:p>
          <a:p>
            <a:pPr marL="114300" indent="-114300">
              <a:spcBef>
                <a:spcPts val="0"/>
              </a:spcBef>
            </a:pPr>
            <a:r>
              <a:rPr lang="en-US" sz="1000" dirty="0"/>
              <a:t>Re-usable primary structure facilitates derivative blade products (within 2 aero-structural constraints)</a:t>
            </a:r>
          </a:p>
          <a:p>
            <a:pPr marL="114300" indent="-114300">
              <a:spcBef>
                <a:spcPts val="0"/>
              </a:spcBef>
            </a:pPr>
            <a:r>
              <a:rPr lang="en-US" sz="1000" dirty="0"/>
              <a:t>Air-filled compartments yield pneumatic aero shape control (airfoil shape and pitch/stall control)</a:t>
            </a:r>
          </a:p>
          <a:p>
            <a:pPr marL="114300" indent="-114300">
              <a:spcBef>
                <a:spcPts val="0"/>
              </a:spcBef>
            </a:pPr>
            <a:r>
              <a:rPr lang="en-US" sz="1000" dirty="0"/>
              <a:t>No pressurized air (unless have pneumatically actuated compartments), so won't “burst” under extreme conditions</a:t>
            </a:r>
          </a:p>
          <a:p>
            <a:pPr marL="114300" indent="-114300">
              <a:spcBef>
                <a:spcPts val="0"/>
              </a:spcBef>
            </a:pPr>
            <a:r>
              <a:rPr lang="en-US" sz="1000" dirty="0"/>
              <a:t>Compartmental design can easily be segmented/compartmentalized spanwise and chordwise via sewing seams – any size, any #</a:t>
            </a:r>
          </a:p>
          <a:p>
            <a:pPr marL="114300" indent="-114300">
              <a:spcBef>
                <a:spcPts val="0"/>
              </a:spcBef>
            </a:pPr>
            <a:r>
              <a:rPr lang="en-US" sz="1000" dirty="0"/>
              <a:t>This concept does not consider structural spanwise segmenting (joints) </a:t>
            </a:r>
            <a:r>
              <a:rPr lang="en-US" sz="1000" dirty="0">
                <a:sym typeface="Wingdings" panose="05000000000000000000" pitchFamily="2" charset="2"/>
              </a:rPr>
              <a:t></a:t>
            </a:r>
            <a:r>
              <a:rPr lang="en-US" sz="1000" dirty="0"/>
              <a:t> other BAR task</a:t>
            </a:r>
          </a:p>
        </p:txBody>
      </p:sp>
      <p:grpSp>
        <p:nvGrpSpPr>
          <p:cNvPr id="10" name="Group 9">
            <a:extLst>
              <a:ext uri="{FF2B5EF4-FFF2-40B4-BE49-F238E27FC236}">
                <a16:creationId xmlns:a16="http://schemas.microsoft.com/office/drawing/2014/main" id="{A7752FDD-53EC-4518-9131-FCCD13D3B971}"/>
              </a:ext>
            </a:extLst>
          </p:cNvPr>
          <p:cNvGrpSpPr/>
          <p:nvPr/>
        </p:nvGrpSpPr>
        <p:grpSpPr>
          <a:xfrm>
            <a:off x="7678790" y="4122432"/>
            <a:ext cx="1354183" cy="820784"/>
            <a:chOff x="7676606" y="3757748"/>
            <a:chExt cx="1467394" cy="820784"/>
          </a:xfrm>
        </p:grpSpPr>
        <p:sp>
          <p:nvSpPr>
            <p:cNvPr id="6" name="Text Placeholder 2">
              <a:extLst>
                <a:ext uri="{FF2B5EF4-FFF2-40B4-BE49-F238E27FC236}">
                  <a16:creationId xmlns:a16="http://schemas.microsoft.com/office/drawing/2014/main" id="{13774E1D-8922-4D6B-A612-A05126034C27}"/>
                </a:ext>
              </a:extLst>
            </p:cNvPr>
            <p:cNvSpPr txBox="1">
              <a:spLocks/>
            </p:cNvSpPr>
            <p:nvPr/>
          </p:nvSpPr>
          <p:spPr>
            <a:xfrm>
              <a:off x="7676606" y="3757748"/>
              <a:ext cx="1467394" cy="82078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1200" b="1" u="sng" dirty="0"/>
                <a:t>Legend</a:t>
              </a:r>
            </a:p>
            <a:p>
              <a:pPr marL="0" indent="0">
                <a:spcBef>
                  <a:spcPts val="0"/>
                </a:spcBef>
                <a:buNone/>
              </a:pPr>
              <a:r>
                <a:rPr lang="en-US" sz="1200" dirty="0"/>
                <a:t>	Foam filler</a:t>
              </a:r>
            </a:p>
            <a:p>
              <a:pPr marL="0" indent="0">
                <a:spcBef>
                  <a:spcPts val="0"/>
                </a:spcBef>
                <a:buNone/>
              </a:pPr>
              <a:r>
                <a:rPr lang="en-US" sz="1200" dirty="0"/>
                <a:t>	Uniaxial CF</a:t>
              </a:r>
            </a:p>
            <a:p>
              <a:pPr marL="0" indent="0">
                <a:spcBef>
                  <a:spcPts val="0"/>
                </a:spcBef>
                <a:buNone/>
              </a:pPr>
              <a:r>
                <a:rPr lang="en-US" sz="1200" dirty="0"/>
                <a:t>	Air</a:t>
              </a:r>
            </a:p>
          </p:txBody>
        </p:sp>
        <p:sp>
          <p:nvSpPr>
            <p:cNvPr id="7" name="Rectangle 6">
              <a:extLst>
                <a:ext uri="{FF2B5EF4-FFF2-40B4-BE49-F238E27FC236}">
                  <a16:creationId xmlns:a16="http://schemas.microsoft.com/office/drawing/2014/main" id="{9AEFE7F0-8878-4BAF-BBE6-C821F6E4DABC}"/>
                </a:ext>
              </a:extLst>
            </p:cNvPr>
            <p:cNvSpPr/>
            <p:nvPr/>
          </p:nvSpPr>
          <p:spPr>
            <a:xfrm>
              <a:off x="7779525" y="3997234"/>
              <a:ext cx="403761" cy="97972"/>
            </a:xfrm>
            <a:prstGeom prst="rect">
              <a:avLst/>
            </a:prstGeom>
            <a:pattFill prst="smConfetti">
              <a:fgClr>
                <a:schemeClr val="tx1"/>
              </a:fgClr>
              <a:bgClr>
                <a:schemeClr val="bg1"/>
              </a:bgClr>
            </a:patt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BFA1E-CDA5-4713-B15B-108388E08277}"/>
                </a:ext>
              </a:extLst>
            </p:cNvPr>
            <p:cNvSpPr/>
            <p:nvPr/>
          </p:nvSpPr>
          <p:spPr>
            <a:xfrm>
              <a:off x="7779524" y="4163384"/>
              <a:ext cx="403761" cy="97972"/>
            </a:xfrm>
            <a:prstGeom prst="rect">
              <a:avLst/>
            </a:prstGeom>
            <a:pattFill prst="narHorz">
              <a:fgClr>
                <a:schemeClr val="tx1"/>
              </a:fgClr>
              <a:bgClr>
                <a:schemeClr val="bg1"/>
              </a:bgClr>
            </a:patt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D5BA1E8-F779-462A-8035-E4A2011A6DBE}"/>
                </a:ext>
              </a:extLst>
            </p:cNvPr>
            <p:cNvSpPr/>
            <p:nvPr/>
          </p:nvSpPr>
          <p:spPr>
            <a:xfrm>
              <a:off x="7779523" y="4339725"/>
              <a:ext cx="403761" cy="979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6" name="Connector: Curved 15">
            <a:extLst>
              <a:ext uri="{FF2B5EF4-FFF2-40B4-BE49-F238E27FC236}">
                <a16:creationId xmlns:a16="http://schemas.microsoft.com/office/drawing/2014/main" id="{1B0424D8-A995-478F-AA1F-DB9D73BD3367}"/>
              </a:ext>
            </a:extLst>
          </p:cNvPr>
          <p:cNvCxnSpPr>
            <a:cxnSpLocks/>
          </p:cNvCxnSpPr>
          <p:nvPr/>
        </p:nvCxnSpPr>
        <p:spPr>
          <a:xfrm>
            <a:off x="2442753" y="2495006"/>
            <a:ext cx="404950" cy="124097"/>
          </a:xfrm>
          <a:prstGeom prst="curvedConnector3">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59F4879-805C-4D8C-90FC-53C3707294FA}"/>
              </a:ext>
            </a:extLst>
          </p:cNvPr>
          <p:cNvSpPr txBox="1"/>
          <p:nvPr/>
        </p:nvSpPr>
        <p:spPr>
          <a:xfrm>
            <a:off x="713647" y="2326258"/>
            <a:ext cx="1794424" cy="338554"/>
          </a:xfrm>
          <a:prstGeom prst="rect">
            <a:avLst/>
          </a:prstGeom>
          <a:noFill/>
        </p:spPr>
        <p:txBody>
          <a:bodyPr wrap="square" rtlCol="0">
            <a:spAutoFit/>
          </a:bodyPr>
          <a:lstStyle/>
          <a:p>
            <a:pPr algn="r"/>
            <a:r>
              <a:rPr lang="en-US" sz="800" dirty="0">
                <a:latin typeface="Cavolini" panose="020B0502040204020203" pitchFamily="66" charset="0"/>
                <a:cs typeface="Cavolini" panose="020B0502040204020203" pitchFamily="66" charset="0"/>
              </a:rPr>
              <a:t>foam-filled section</a:t>
            </a:r>
          </a:p>
          <a:p>
            <a:pPr algn="r"/>
            <a:r>
              <a:rPr lang="en-US" sz="800" dirty="0">
                <a:latin typeface="Cavolini" panose="020B0502040204020203" pitchFamily="66" charset="0"/>
                <a:cs typeface="Cavolini" panose="020B0502040204020203" pitchFamily="66" charset="0"/>
              </a:rPr>
              <a:t>(hard, rigid)</a:t>
            </a:r>
          </a:p>
        </p:txBody>
      </p:sp>
      <p:cxnSp>
        <p:nvCxnSpPr>
          <p:cNvPr id="19" name="Connector: Curved 18">
            <a:extLst>
              <a:ext uri="{FF2B5EF4-FFF2-40B4-BE49-F238E27FC236}">
                <a16:creationId xmlns:a16="http://schemas.microsoft.com/office/drawing/2014/main" id="{952115CD-852C-4AFD-9390-33ADEC68515A}"/>
              </a:ext>
            </a:extLst>
          </p:cNvPr>
          <p:cNvCxnSpPr>
            <a:cxnSpLocks/>
            <a:stCxn id="20" idx="3"/>
          </p:cNvCxnSpPr>
          <p:nvPr/>
        </p:nvCxnSpPr>
        <p:spPr>
          <a:xfrm>
            <a:off x="2142307" y="2837892"/>
            <a:ext cx="352694" cy="234595"/>
          </a:xfrm>
          <a:prstGeom prst="curvedConnector3">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C5A953B4-AE0A-4435-B576-4174FB878BDC}"/>
              </a:ext>
            </a:extLst>
          </p:cNvPr>
          <p:cNvSpPr txBox="1"/>
          <p:nvPr/>
        </p:nvSpPr>
        <p:spPr>
          <a:xfrm>
            <a:off x="347883" y="2668615"/>
            <a:ext cx="1794424" cy="338554"/>
          </a:xfrm>
          <a:prstGeom prst="rect">
            <a:avLst/>
          </a:prstGeom>
          <a:noFill/>
        </p:spPr>
        <p:txBody>
          <a:bodyPr wrap="square" rtlCol="0">
            <a:spAutoFit/>
          </a:bodyPr>
          <a:lstStyle/>
          <a:p>
            <a:pPr algn="r"/>
            <a:r>
              <a:rPr lang="en-US" sz="800" dirty="0">
                <a:latin typeface="Cavolini" panose="020B0502040204020203" pitchFamily="66" charset="0"/>
                <a:cs typeface="Cavolini" panose="020B0502040204020203" pitchFamily="66" charset="0"/>
              </a:rPr>
              <a:t>exterior Kevlar </a:t>
            </a:r>
            <a:r>
              <a:rPr lang="en-US" sz="800" b="1" dirty="0">
                <a:latin typeface="Cavolini" panose="020B0502040204020203" pitchFamily="66" charset="0"/>
                <a:cs typeface="Cavolini" panose="020B0502040204020203" pitchFamily="66" charset="0"/>
              </a:rPr>
              <a:t>only</a:t>
            </a:r>
          </a:p>
          <a:p>
            <a:pPr algn="r"/>
            <a:r>
              <a:rPr lang="en-US" sz="800" dirty="0">
                <a:latin typeface="Cavolini" panose="020B0502040204020203" pitchFamily="66" charset="0"/>
                <a:cs typeface="Cavolini" panose="020B0502040204020203" pitchFamily="66" charset="0"/>
              </a:rPr>
              <a:t>soaked with Teflon</a:t>
            </a:r>
          </a:p>
        </p:txBody>
      </p:sp>
      <p:cxnSp>
        <p:nvCxnSpPr>
          <p:cNvPr id="21" name="Connector: Curved 20">
            <a:extLst>
              <a:ext uri="{FF2B5EF4-FFF2-40B4-BE49-F238E27FC236}">
                <a16:creationId xmlns:a16="http://schemas.microsoft.com/office/drawing/2014/main" id="{51A4D3EC-0934-4211-9820-27A648BE590F}"/>
              </a:ext>
            </a:extLst>
          </p:cNvPr>
          <p:cNvCxnSpPr>
            <a:cxnSpLocks/>
          </p:cNvCxnSpPr>
          <p:nvPr/>
        </p:nvCxnSpPr>
        <p:spPr>
          <a:xfrm flipV="1">
            <a:off x="2370906" y="3770003"/>
            <a:ext cx="404950" cy="161928"/>
          </a:xfrm>
          <a:prstGeom prst="curvedConnector3">
            <a:avLst>
              <a:gd name="adj1" fmla="val 50000"/>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DF576297-C750-405A-9C27-2D25B89D557B}"/>
              </a:ext>
            </a:extLst>
          </p:cNvPr>
          <p:cNvSpPr txBox="1"/>
          <p:nvPr/>
        </p:nvSpPr>
        <p:spPr>
          <a:xfrm>
            <a:off x="902424" y="3612154"/>
            <a:ext cx="1517473" cy="461665"/>
          </a:xfrm>
          <a:prstGeom prst="rect">
            <a:avLst/>
          </a:prstGeom>
          <a:noFill/>
        </p:spPr>
        <p:txBody>
          <a:bodyPr wrap="square" rtlCol="0">
            <a:spAutoFit/>
          </a:bodyPr>
          <a:lstStyle/>
          <a:p>
            <a:pPr algn="r"/>
            <a:r>
              <a:rPr lang="en-US" sz="800" dirty="0">
                <a:latin typeface="Cavolini" panose="020B0502040204020203" pitchFamily="66" charset="0"/>
                <a:cs typeface="Cavolini" panose="020B0502040204020203" pitchFamily="66" charset="0"/>
              </a:rPr>
              <a:t>Aero shell created with 2 layers of Kevlar with filler in between</a:t>
            </a:r>
          </a:p>
        </p:txBody>
      </p:sp>
      <p:cxnSp>
        <p:nvCxnSpPr>
          <p:cNvPr id="25" name="Connector: Curved 24">
            <a:extLst>
              <a:ext uri="{FF2B5EF4-FFF2-40B4-BE49-F238E27FC236}">
                <a16:creationId xmlns:a16="http://schemas.microsoft.com/office/drawing/2014/main" id="{07EAFF92-AD88-476B-9ECF-6666A992C44D}"/>
              </a:ext>
            </a:extLst>
          </p:cNvPr>
          <p:cNvCxnSpPr>
            <a:cxnSpLocks/>
            <a:stCxn id="26" idx="1"/>
          </p:cNvCxnSpPr>
          <p:nvPr/>
        </p:nvCxnSpPr>
        <p:spPr>
          <a:xfrm rot="10800000" flipV="1">
            <a:off x="4898572" y="2509434"/>
            <a:ext cx="567883" cy="62315"/>
          </a:xfrm>
          <a:prstGeom prst="curvedConnector3">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60EB202-7389-4E2E-BE68-17BA7EED7BC9}"/>
              </a:ext>
            </a:extLst>
          </p:cNvPr>
          <p:cNvSpPr txBox="1"/>
          <p:nvPr/>
        </p:nvSpPr>
        <p:spPr>
          <a:xfrm>
            <a:off x="5466454" y="2340158"/>
            <a:ext cx="1794424" cy="338554"/>
          </a:xfrm>
          <a:prstGeom prst="rect">
            <a:avLst/>
          </a:prstGeom>
          <a:noFill/>
        </p:spPr>
        <p:txBody>
          <a:bodyPr wrap="square" rtlCol="0">
            <a:spAutoFit/>
          </a:bodyPr>
          <a:lstStyle/>
          <a:p>
            <a:r>
              <a:rPr lang="en-US" sz="800" dirty="0">
                <a:latin typeface="Cavolini" panose="020B0502040204020203" pitchFamily="66" charset="0"/>
                <a:cs typeface="Cavolini" panose="020B0502040204020203" pitchFamily="66" charset="0"/>
              </a:rPr>
              <a:t>pre-made pultruded uniaxial CF pre-inserted into pocket</a:t>
            </a:r>
          </a:p>
        </p:txBody>
      </p:sp>
      <p:sp>
        <p:nvSpPr>
          <p:cNvPr id="30" name="TextBox 29">
            <a:extLst>
              <a:ext uri="{FF2B5EF4-FFF2-40B4-BE49-F238E27FC236}">
                <a16:creationId xmlns:a16="http://schemas.microsoft.com/office/drawing/2014/main" id="{3E272E3D-173E-44A5-B2A3-A65511A1A366}"/>
              </a:ext>
            </a:extLst>
          </p:cNvPr>
          <p:cNvSpPr txBox="1"/>
          <p:nvPr/>
        </p:nvSpPr>
        <p:spPr>
          <a:xfrm>
            <a:off x="4825633" y="3623204"/>
            <a:ext cx="1033051" cy="461665"/>
          </a:xfrm>
          <a:prstGeom prst="rect">
            <a:avLst/>
          </a:prstGeom>
          <a:noFill/>
        </p:spPr>
        <p:txBody>
          <a:bodyPr wrap="square" rtlCol="0">
            <a:spAutoFit/>
          </a:bodyPr>
          <a:lstStyle/>
          <a:p>
            <a:pPr algn="ctr"/>
            <a:r>
              <a:rPr lang="en-US" sz="800" dirty="0">
                <a:latin typeface="Cavolini" panose="020B0502040204020203" pitchFamily="66" charset="0"/>
                <a:cs typeface="Cavolini" panose="020B0502040204020203" pitchFamily="66" charset="0"/>
              </a:rPr>
              <a:t>pre-sewn compartment structure</a:t>
            </a:r>
          </a:p>
        </p:txBody>
      </p:sp>
      <p:cxnSp>
        <p:nvCxnSpPr>
          <p:cNvPr id="33" name="Straight Arrow Connector 32">
            <a:extLst>
              <a:ext uri="{FF2B5EF4-FFF2-40B4-BE49-F238E27FC236}">
                <a16:creationId xmlns:a16="http://schemas.microsoft.com/office/drawing/2014/main" id="{6F6CF83A-EF65-4E0B-9B9A-34C214587D05}"/>
              </a:ext>
            </a:extLst>
          </p:cNvPr>
          <p:cNvCxnSpPr>
            <a:cxnSpLocks/>
          </p:cNvCxnSpPr>
          <p:nvPr/>
        </p:nvCxnSpPr>
        <p:spPr>
          <a:xfrm flipH="1" flipV="1">
            <a:off x="4807134" y="3749589"/>
            <a:ext cx="91437" cy="101378"/>
          </a:xfrm>
          <a:prstGeom prst="straightConnector1">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BE1CBDD1-3C60-4849-807A-C3F0184D490D}"/>
              </a:ext>
            </a:extLst>
          </p:cNvPr>
          <p:cNvCxnSpPr>
            <a:cxnSpLocks/>
          </p:cNvCxnSpPr>
          <p:nvPr/>
        </p:nvCxnSpPr>
        <p:spPr>
          <a:xfrm flipH="1" flipV="1">
            <a:off x="5194662" y="3549297"/>
            <a:ext cx="91437" cy="101378"/>
          </a:xfrm>
          <a:prstGeom prst="straightConnector1">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AA48E06A-2C9B-4BD3-A5F9-3EE47CBEC776}"/>
              </a:ext>
            </a:extLst>
          </p:cNvPr>
          <p:cNvSpPr txBox="1"/>
          <p:nvPr/>
        </p:nvSpPr>
        <p:spPr>
          <a:xfrm>
            <a:off x="6358338" y="2677890"/>
            <a:ext cx="1794424" cy="338554"/>
          </a:xfrm>
          <a:prstGeom prst="rect">
            <a:avLst/>
          </a:prstGeom>
          <a:noFill/>
        </p:spPr>
        <p:txBody>
          <a:bodyPr wrap="square" rtlCol="0">
            <a:spAutoFit/>
          </a:bodyPr>
          <a:lstStyle/>
          <a:p>
            <a:r>
              <a:rPr lang="en-US" sz="800" dirty="0">
                <a:latin typeface="Cavolini" panose="020B0502040204020203" pitchFamily="66" charset="0"/>
                <a:cs typeface="Cavolini" panose="020B0502040204020203" pitchFamily="66" charset="0"/>
              </a:rPr>
              <a:t>design can support both rounded and sharp SSTE</a:t>
            </a:r>
          </a:p>
        </p:txBody>
      </p:sp>
      <p:cxnSp>
        <p:nvCxnSpPr>
          <p:cNvPr id="39" name="Straight Arrow Connector 38">
            <a:extLst>
              <a:ext uri="{FF2B5EF4-FFF2-40B4-BE49-F238E27FC236}">
                <a16:creationId xmlns:a16="http://schemas.microsoft.com/office/drawing/2014/main" id="{902279F3-2A8B-461D-9DE0-553209947D6E}"/>
              </a:ext>
            </a:extLst>
          </p:cNvPr>
          <p:cNvCxnSpPr>
            <a:stCxn id="37" idx="1"/>
          </p:cNvCxnSpPr>
          <p:nvPr/>
        </p:nvCxnSpPr>
        <p:spPr>
          <a:xfrm flipH="1">
            <a:off x="6172200" y="2847167"/>
            <a:ext cx="186138" cy="169277"/>
          </a:xfrm>
          <a:prstGeom prst="straightConnector1">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39A26345-45EF-4FF6-94CE-0EB1DE700D2D}"/>
              </a:ext>
            </a:extLst>
          </p:cNvPr>
          <p:cNvSpPr txBox="1"/>
          <p:nvPr/>
        </p:nvSpPr>
        <p:spPr>
          <a:xfrm>
            <a:off x="6399702" y="3078480"/>
            <a:ext cx="1794424" cy="338554"/>
          </a:xfrm>
          <a:prstGeom prst="rect">
            <a:avLst/>
          </a:prstGeom>
          <a:noFill/>
        </p:spPr>
        <p:txBody>
          <a:bodyPr wrap="square" rtlCol="0">
            <a:spAutoFit/>
          </a:bodyPr>
          <a:lstStyle/>
          <a:p>
            <a:r>
              <a:rPr lang="en-US" sz="800" dirty="0">
                <a:latin typeface="Cavolini" panose="020B0502040204020203" pitchFamily="66" charset="0"/>
                <a:cs typeface="Cavolini" panose="020B0502040204020203" pitchFamily="66" charset="0"/>
              </a:rPr>
              <a:t>PSTE must be rigid (foam)</a:t>
            </a:r>
          </a:p>
          <a:p>
            <a:r>
              <a:rPr lang="en-US" sz="800" dirty="0">
                <a:latin typeface="Cavolini" panose="020B0502040204020203" pitchFamily="66" charset="0"/>
                <a:cs typeface="Cavolini" panose="020B0502040204020203" pitchFamily="66" charset="0"/>
              </a:rPr>
              <a:t>to attach TE devices</a:t>
            </a:r>
          </a:p>
        </p:txBody>
      </p:sp>
      <p:cxnSp>
        <p:nvCxnSpPr>
          <p:cNvPr id="41" name="Straight Arrow Connector 40">
            <a:extLst>
              <a:ext uri="{FF2B5EF4-FFF2-40B4-BE49-F238E27FC236}">
                <a16:creationId xmlns:a16="http://schemas.microsoft.com/office/drawing/2014/main" id="{99648CD8-CC09-48BD-A5E2-C9D692E8B7B7}"/>
              </a:ext>
            </a:extLst>
          </p:cNvPr>
          <p:cNvCxnSpPr>
            <a:cxnSpLocks/>
            <a:stCxn id="40" idx="1"/>
          </p:cNvCxnSpPr>
          <p:nvPr/>
        </p:nvCxnSpPr>
        <p:spPr>
          <a:xfrm flipH="1">
            <a:off x="6213564" y="3247757"/>
            <a:ext cx="186138" cy="7077"/>
          </a:xfrm>
          <a:prstGeom prst="straightConnector1">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3" name="Connector: Curved 42">
            <a:extLst>
              <a:ext uri="{FF2B5EF4-FFF2-40B4-BE49-F238E27FC236}">
                <a16:creationId xmlns:a16="http://schemas.microsoft.com/office/drawing/2014/main" id="{565F8CA5-6141-48B9-B3A3-E9AA079D32DB}"/>
              </a:ext>
            </a:extLst>
          </p:cNvPr>
          <p:cNvCxnSpPr>
            <a:cxnSpLocks/>
            <a:stCxn id="44" idx="1"/>
          </p:cNvCxnSpPr>
          <p:nvPr/>
        </p:nvCxnSpPr>
        <p:spPr>
          <a:xfrm rot="10800000">
            <a:off x="5586545" y="3254837"/>
            <a:ext cx="290638" cy="450239"/>
          </a:xfrm>
          <a:prstGeom prst="curvedConnector2">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BCAD9D08-2A83-4F21-A30A-DEF3D2D0C75F}"/>
              </a:ext>
            </a:extLst>
          </p:cNvPr>
          <p:cNvSpPr txBox="1"/>
          <p:nvPr/>
        </p:nvSpPr>
        <p:spPr>
          <a:xfrm>
            <a:off x="5877183" y="3412687"/>
            <a:ext cx="3105701" cy="584775"/>
          </a:xfrm>
          <a:prstGeom prst="rect">
            <a:avLst/>
          </a:prstGeom>
          <a:noFill/>
        </p:spPr>
        <p:txBody>
          <a:bodyPr wrap="square" rtlCol="0">
            <a:spAutoFit/>
          </a:bodyPr>
          <a:lstStyle/>
          <a:p>
            <a:r>
              <a:rPr lang="en-US" sz="800" dirty="0">
                <a:latin typeface="Cavolini" panose="020B0502040204020203" pitchFamily="66" charset="0"/>
                <a:cs typeface="Cavolini" panose="020B0502040204020203" pitchFamily="66" charset="0"/>
              </a:rPr>
              <a:t>air-filled sections allow for shape control &amp;</a:t>
            </a:r>
          </a:p>
          <a:p>
            <a:r>
              <a:rPr lang="en-US" sz="800" dirty="0">
                <a:latin typeface="Cavolini" panose="020B0502040204020203" pitchFamily="66" charset="0"/>
                <a:cs typeface="Cavolini" panose="020B0502040204020203" pitchFamily="66" charset="0"/>
              </a:rPr>
              <a:t>pneumatic actuation (can also sew in air tubes)</a:t>
            </a:r>
          </a:p>
          <a:p>
            <a:pPr algn="ctr"/>
            <a:r>
              <a:rPr lang="en-US" sz="800" b="1" dirty="0">
                <a:latin typeface="Cavolini" panose="020B0502040204020203" pitchFamily="66" charset="0"/>
                <a:cs typeface="Cavolini" panose="020B0502040204020203" pitchFamily="66" charset="0"/>
              </a:rPr>
              <a:t>*** could have spanwise compartments to pneumatically actuate to stall! ***</a:t>
            </a:r>
          </a:p>
        </p:txBody>
      </p:sp>
      <p:sp>
        <p:nvSpPr>
          <p:cNvPr id="54" name="TextBox 53">
            <a:extLst>
              <a:ext uri="{FF2B5EF4-FFF2-40B4-BE49-F238E27FC236}">
                <a16:creationId xmlns:a16="http://schemas.microsoft.com/office/drawing/2014/main" id="{E2A8C61F-5A81-4D55-8BC8-BB2FBF0893E7}"/>
              </a:ext>
            </a:extLst>
          </p:cNvPr>
          <p:cNvSpPr txBox="1"/>
          <p:nvPr/>
        </p:nvSpPr>
        <p:spPr>
          <a:xfrm>
            <a:off x="347883" y="3107725"/>
            <a:ext cx="1794424" cy="461665"/>
          </a:xfrm>
          <a:prstGeom prst="rect">
            <a:avLst/>
          </a:prstGeom>
          <a:noFill/>
        </p:spPr>
        <p:txBody>
          <a:bodyPr wrap="square" rtlCol="0">
            <a:spAutoFit/>
          </a:bodyPr>
          <a:lstStyle/>
          <a:p>
            <a:pPr algn="r"/>
            <a:r>
              <a:rPr lang="en-US" sz="800" dirty="0">
                <a:latin typeface="Cavolini" panose="020B0502040204020203" pitchFamily="66" charset="0"/>
                <a:cs typeface="Cavolini" panose="020B0502040204020203" pitchFamily="66" charset="0"/>
              </a:rPr>
              <a:t>traditionally-constructed</a:t>
            </a:r>
          </a:p>
          <a:p>
            <a:pPr algn="r"/>
            <a:r>
              <a:rPr lang="en-US" sz="800" dirty="0">
                <a:latin typeface="Cavolini" panose="020B0502040204020203" pitchFamily="66" charset="0"/>
                <a:cs typeface="Cavolini" panose="020B0502040204020203" pitchFamily="66" charset="0"/>
              </a:rPr>
              <a:t>primary structure (box beam, double web, etc.)</a:t>
            </a:r>
          </a:p>
        </p:txBody>
      </p:sp>
      <p:cxnSp>
        <p:nvCxnSpPr>
          <p:cNvPr id="55" name="Connector: Curved 54">
            <a:extLst>
              <a:ext uri="{FF2B5EF4-FFF2-40B4-BE49-F238E27FC236}">
                <a16:creationId xmlns:a16="http://schemas.microsoft.com/office/drawing/2014/main" id="{A4B58603-8A4A-449A-A184-703377049672}"/>
              </a:ext>
            </a:extLst>
          </p:cNvPr>
          <p:cNvCxnSpPr>
            <a:cxnSpLocks/>
            <a:stCxn id="54" idx="3"/>
          </p:cNvCxnSpPr>
          <p:nvPr/>
        </p:nvCxnSpPr>
        <p:spPr>
          <a:xfrm>
            <a:off x="2142307" y="3338558"/>
            <a:ext cx="1467167" cy="321510"/>
          </a:xfrm>
          <a:prstGeom prst="curvedConnector3">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46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4123076" cy="396875"/>
          </a:xfrm>
        </p:spPr>
        <p:txBody>
          <a:bodyPr/>
          <a:lstStyle/>
          <a:p>
            <a:r>
              <a:rPr lang="en-US" dirty="0"/>
              <a:t>Design Considerations</a:t>
            </a:r>
          </a:p>
        </p:txBody>
      </p:sp>
      <p:sp>
        <p:nvSpPr>
          <p:cNvPr id="3" name="Text Placeholder 2"/>
          <p:cNvSpPr>
            <a:spLocks noGrp="1"/>
          </p:cNvSpPr>
          <p:nvPr>
            <p:ph type="body" sz="quarter" idx="10"/>
          </p:nvPr>
        </p:nvSpPr>
        <p:spPr>
          <a:xfrm>
            <a:off x="457200" y="444135"/>
            <a:ext cx="4267193" cy="1076745"/>
          </a:xfrm>
        </p:spPr>
        <p:txBody>
          <a:bodyPr>
            <a:normAutofit fontScale="92500" lnSpcReduction="10000"/>
          </a:bodyPr>
          <a:lstStyle/>
          <a:p>
            <a:pPr marL="0" indent="0">
              <a:spcBef>
                <a:spcPts val="0"/>
              </a:spcBef>
              <a:buNone/>
            </a:pPr>
            <a:r>
              <a:rPr lang="en-US" sz="1100" b="1" u="sng" dirty="0"/>
              <a:t>Attachment Mechanism (Shell to Structure)</a:t>
            </a:r>
          </a:p>
          <a:p>
            <a:pPr marL="114300" indent="-114300">
              <a:spcBef>
                <a:spcPts val="0"/>
              </a:spcBef>
            </a:pPr>
            <a:r>
              <a:rPr lang="en-US" sz="1100" dirty="0"/>
              <a:t>Include 2 Kevlar layers (minimum) in top and bottom of primary structure inside mold @ SS/PS max </a:t>
            </a:r>
            <a:r>
              <a:rPr lang="en-US" sz="1100" dirty="0" err="1"/>
              <a:t>thk</a:t>
            </a:r>
            <a:r>
              <a:rPr lang="en-US" sz="1100" dirty="0"/>
              <a:t> pos before curing </a:t>
            </a:r>
          </a:p>
          <a:p>
            <a:pPr marL="514350" lvl="1" indent="-114300">
              <a:spcBef>
                <a:spcPts val="0"/>
              </a:spcBef>
            </a:pPr>
            <a:r>
              <a:rPr lang="en-US" sz="1100" dirty="0"/>
              <a:t>would need new molds anyways (smaller, lighter)</a:t>
            </a:r>
          </a:p>
          <a:p>
            <a:pPr marL="114300" indent="-114300">
              <a:spcBef>
                <a:spcPts val="0"/>
              </a:spcBef>
            </a:pPr>
            <a:r>
              <a:rPr lang="en-US" sz="1100" dirty="0"/>
              <a:t>Cure primary structure + Kevlar layers, remove from molds</a:t>
            </a:r>
          </a:p>
          <a:p>
            <a:pPr marL="114300" indent="-114300">
              <a:spcBef>
                <a:spcPts val="0"/>
              </a:spcBef>
            </a:pPr>
            <a:r>
              <a:rPr lang="en-US" sz="1100" dirty="0"/>
              <a:t>Sew/join Kevlar shell to dry Kevlar on primary structure</a:t>
            </a:r>
          </a:p>
          <a:p>
            <a:pPr marL="114300" indent="-114300">
              <a:spcBef>
                <a:spcPts val="0"/>
              </a:spcBef>
            </a:pPr>
            <a:r>
              <a:rPr lang="en-US" sz="1100" dirty="0"/>
              <a:t>Design supports both traditional and filament-wound primary structures</a:t>
            </a:r>
          </a:p>
        </p:txBody>
      </p:sp>
      <p:sp>
        <p:nvSpPr>
          <p:cNvPr id="4" name="Text Placeholder 2">
            <a:extLst>
              <a:ext uri="{FF2B5EF4-FFF2-40B4-BE49-F238E27FC236}">
                <a16:creationId xmlns:a16="http://schemas.microsoft.com/office/drawing/2014/main" id="{C8277E87-37A3-4E6A-891C-EFDEAEDA9E18}"/>
              </a:ext>
            </a:extLst>
          </p:cNvPr>
          <p:cNvSpPr txBox="1">
            <a:spLocks/>
          </p:cNvSpPr>
          <p:nvPr/>
        </p:nvSpPr>
        <p:spPr>
          <a:xfrm>
            <a:off x="4747371" y="391880"/>
            <a:ext cx="4267193" cy="762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1000" b="1" u="sng" dirty="0"/>
              <a:t>Aft Panel Spar Caps / Side Beam</a:t>
            </a:r>
          </a:p>
          <a:p>
            <a:pPr marL="114300" indent="-114300">
              <a:spcBef>
                <a:spcPts val="0"/>
              </a:spcBef>
            </a:pPr>
            <a:r>
              <a:rPr lang="en-US" sz="1000" dirty="0"/>
              <a:t>Designs fully supports addition with no restrictions</a:t>
            </a:r>
          </a:p>
          <a:p>
            <a:pPr marL="114300" indent="-114300">
              <a:spcBef>
                <a:spcPts val="0"/>
              </a:spcBef>
            </a:pPr>
            <a:r>
              <a:rPr lang="en-US" sz="1000" dirty="0"/>
              <a:t>Simply create compartment and fill with rigid foam</a:t>
            </a:r>
          </a:p>
          <a:p>
            <a:pPr marL="114300" indent="-114300">
              <a:spcBef>
                <a:spcPts val="0"/>
              </a:spcBef>
            </a:pPr>
            <a:r>
              <a:rPr lang="en-US" sz="1000" dirty="0"/>
              <a:t>Will need another mandrel for internal aft section</a:t>
            </a:r>
          </a:p>
        </p:txBody>
      </p:sp>
      <p:pic>
        <p:nvPicPr>
          <p:cNvPr id="12" name="Picture 11">
            <a:extLst>
              <a:ext uri="{FF2B5EF4-FFF2-40B4-BE49-F238E27FC236}">
                <a16:creationId xmlns:a16="http://schemas.microsoft.com/office/drawing/2014/main" id="{96DB1062-1F82-4A90-8016-31BAFEE7B480}"/>
              </a:ext>
            </a:extLst>
          </p:cNvPr>
          <p:cNvPicPr>
            <a:picLocks noChangeAspect="1"/>
          </p:cNvPicPr>
          <p:nvPr/>
        </p:nvPicPr>
        <p:blipFill rotWithShape="1">
          <a:blip r:embed="rId2"/>
          <a:srcRect l="4078" t="11174" r="52158" b="65650"/>
          <a:stretch/>
        </p:blipFill>
        <p:spPr>
          <a:xfrm>
            <a:off x="542108" y="1550273"/>
            <a:ext cx="2913019" cy="1192077"/>
          </a:xfrm>
          <a:prstGeom prst="rect">
            <a:avLst/>
          </a:prstGeom>
        </p:spPr>
      </p:pic>
      <p:pic>
        <p:nvPicPr>
          <p:cNvPr id="15" name="Picture 14">
            <a:extLst>
              <a:ext uri="{FF2B5EF4-FFF2-40B4-BE49-F238E27FC236}">
                <a16:creationId xmlns:a16="http://schemas.microsoft.com/office/drawing/2014/main" id="{74325836-8A49-4CC2-8D58-0AFA0AED54C0}"/>
              </a:ext>
            </a:extLst>
          </p:cNvPr>
          <p:cNvPicPr>
            <a:picLocks noChangeAspect="1"/>
          </p:cNvPicPr>
          <p:nvPr/>
        </p:nvPicPr>
        <p:blipFill rotWithShape="1">
          <a:blip r:embed="rId2"/>
          <a:srcRect l="10292" t="55280" r="57922" b="27450"/>
          <a:stretch/>
        </p:blipFill>
        <p:spPr>
          <a:xfrm>
            <a:off x="542108" y="2809090"/>
            <a:ext cx="2115801" cy="888274"/>
          </a:xfrm>
          <a:prstGeom prst="rect">
            <a:avLst/>
          </a:prstGeom>
        </p:spPr>
      </p:pic>
      <p:pic>
        <p:nvPicPr>
          <p:cNvPr id="16" name="Picture 15">
            <a:extLst>
              <a:ext uri="{FF2B5EF4-FFF2-40B4-BE49-F238E27FC236}">
                <a16:creationId xmlns:a16="http://schemas.microsoft.com/office/drawing/2014/main" id="{24A936C3-7A9E-45F6-85DE-A3BFFBAE5D3F}"/>
              </a:ext>
            </a:extLst>
          </p:cNvPr>
          <p:cNvPicPr>
            <a:picLocks noChangeAspect="1"/>
          </p:cNvPicPr>
          <p:nvPr/>
        </p:nvPicPr>
        <p:blipFill rotWithShape="1">
          <a:blip r:embed="rId2"/>
          <a:srcRect l="53426" t="32982" r="15289" b="38470"/>
          <a:stretch/>
        </p:blipFill>
        <p:spPr>
          <a:xfrm>
            <a:off x="5137319" y="1154679"/>
            <a:ext cx="2082430" cy="1468381"/>
          </a:xfrm>
          <a:prstGeom prst="rect">
            <a:avLst/>
          </a:prstGeom>
        </p:spPr>
      </p:pic>
      <p:pic>
        <p:nvPicPr>
          <p:cNvPr id="17" name="Picture 16">
            <a:extLst>
              <a:ext uri="{FF2B5EF4-FFF2-40B4-BE49-F238E27FC236}">
                <a16:creationId xmlns:a16="http://schemas.microsoft.com/office/drawing/2014/main" id="{7EB4EBFC-77AD-45B3-9325-0A54AEEDB019}"/>
              </a:ext>
            </a:extLst>
          </p:cNvPr>
          <p:cNvPicPr>
            <a:picLocks noChangeAspect="1"/>
          </p:cNvPicPr>
          <p:nvPr/>
        </p:nvPicPr>
        <p:blipFill rotWithShape="1">
          <a:blip r:embed="rId2"/>
          <a:srcRect l="47580" t="76614" r="1592" b="7513"/>
          <a:stretch/>
        </p:blipFill>
        <p:spPr>
          <a:xfrm>
            <a:off x="542108" y="4128000"/>
            <a:ext cx="3383280" cy="816429"/>
          </a:xfrm>
          <a:prstGeom prst="rect">
            <a:avLst/>
          </a:prstGeom>
        </p:spPr>
      </p:pic>
      <p:sp>
        <p:nvSpPr>
          <p:cNvPr id="18" name="TextBox 17">
            <a:extLst>
              <a:ext uri="{FF2B5EF4-FFF2-40B4-BE49-F238E27FC236}">
                <a16:creationId xmlns:a16="http://schemas.microsoft.com/office/drawing/2014/main" id="{1659990D-3C45-4A54-A99F-AD283F50316D}"/>
              </a:ext>
            </a:extLst>
          </p:cNvPr>
          <p:cNvSpPr txBox="1"/>
          <p:nvPr/>
        </p:nvSpPr>
        <p:spPr>
          <a:xfrm>
            <a:off x="2663113" y="2842460"/>
            <a:ext cx="1001164" cy="707886"/>
          </a:xfrm>
          <a:prstGeom prst="rect">
            <a:avLst/>
          </a:prstGeom>
          <a:noFill/>
        </p:spPr>
        <p:txBody>
          <a:bodyPr wrap="square" rtlCol="0">
            <a:spAutoFit/>
          </a:bodyPr>
          <a:lstStyle/>
          <a:p>
            <a:r>
              <a:rPr lang="en-US" sz="1000" dirty="0">
                <a:solidFill>
                  <a:srgbClr val="0000CC"/>
                </a:solidFill>
              </a:rPr>
              <a:t>Peel Ply</a:t>
            </a:r>
          </a:p>
          <a:p>
            <a:r>
              <a:rPr lang="en-US" sz="1000" dirty="0"/>
              <a:t>Vacuum Bag</a:t>
            </a:r>
          </a:p>
          <a:p>
            <a:r>
              <a:rPr lang="en-US" sz="1000" dirty="0">
                <a:solidFill>
                  <a:srgbClr val="FF0000"/>
                </a:solidFill>
              </a:rPr>
              <a:t>Kevlar</a:t>
            </a:r>
          </a:p>
          <a:p>
            <a:r>
              <a:rPr lang="en-US" sz="1000" dirty="0">
                <a:solidFill>
                  <a:srgbClr val="00FF00"/>
                </a:solidFill>
              </a:rPr>
              <a:t>Tacky Tape</a:t>
            </a:r>
          </a:p>
        </p:txBody>
      </p:sp>
      <p:cxnSp>
        <p:nvCxnSpPr>
          <p:cNvPr id="19" name="Connector: Curved 18">
            <a:extLst>
              <a:ext uri="{FF2B5EF4-FFF2-40B4-BE49-F238E27FC236}">
                <a16:creationId xmlns:a16="http://schemas.microsoft.com/office/drawing/2014/main" id="{18043F0E-2D93-4954-A649-513ECB22C57A}"/>
              </a:ext>
            </a:extLst>
          </p:cNvPr>
          <p:cNvCxnSpPr>
            <a:cxnSpLocks/>
          </p:cNvCxnSpPr>
          <p:nvPr/>
        </p:nvCxnSpPr>
        <p:spPr>
          <a:xfrm rot="10800000" flipV="1">
            <a:off x="2657910" y="1536271"/>
            <a:ext cx="532479" cy="124098"/>
          </a:xfrm>
          <a:prstGeom prst="curvedConnector3">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78E1F2F8-BA32-4147-86C9-B11031526DA3}"/>
              </a:ext>
            </a:extLst>
          </p:cNvPr>
          <p:cNvSpPr txBox="1"/>
          <p:nvPr/>
        </p:nvSpPr>
        <p:spPr>
          <a:xfrm>
            <a:off x="3134849" y="1414243"/>
            <a:ext cx="533860" cy="215444"/>
          </a:xfrm>
          <a:prstGeom prst="rect">
            <a:avLst/>
          </a:prstGeom>
          <a:noFill/>
        </p:spPr>
        <p:txBody>
          <a:bodyPr wrap="square" rtlCol="0">
            <a:spAutoFit/>
          </a:bodyPr>
          <a:lstStyle/>
          <a:p>
            <a:r>
              <a:rPr lang="en-US" sz="800" dirty="0">
                <a:latin typeface="Cavolini" panose="020B0502040204020203" pitchFamily="66" charset="0"/>
                <a:cs typeface="Cavolini" panose="020B0502040204020203" pitchFamily="66" charset="0"/>
              </a:rPr>
              <a:t>mold</a:t>
            </a:r>
          </a:p>
        </p:txBody>
      </p:sp>
      <p:cxnSp>
        <p:nvCxnSpPr>
          <p:cNvPr id="23" name="Connector: Curved 22">
            <a:extLst>
              <a:ext uri="{FF2B5EF4-FFF2-40B4-BE49-F238E27FC236}">
                <a16:creationId xmlns:a16="http://schemas.microsoft.com/office/drawing/2014/main" id="{C9C85FBE-1079-4371-AB0A-EF93A9BB26C6}"/>
              </a:ext>
            </a:extLst>
          </p:cNvPr>
          <p:cNvCxnSpPr>
            <a:cxnSpLocks/>
          </p:cNvCxnSpPr>
          <p:nvPr/>
        </p:nvCxnSpPr>
        <p:spPr>
          <a:xfrm rot="10800000">
            <a:off x="2073117" y="2422291"/>
            <a:ext cx="423545" cy="91346"/>
          </a:xfrm>
          <a:prstGeom prst="curvedConnector3">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BE40D7C3-C977-42F4-8BD1-945967C0E52E}"/>
              </a:ext>
            </a:extLst>
          </p:cNvPr>
          <p:cNvSpPr txBox="1"/>
          <p:nvPr/>
        </p:nvSpPr>
        <p:spPr>
          <a:xfrm>
            <a:off x="2489987" y="2396416"/>
            <a:ext cx="1001163" cy="215444"/>
          </a:xfrm>
          <a:prstGeom prst="rect">
            <a:avLst/>
          </a:prstGeom>
          <a:noFill/>
        </p:spPr>
        <p:txBody>
          <a:bodyPr wrap="square" rtlCol="0">
            <a:spAutoFit/>
          </a:bodyPr>
          <a:lstStyle/>
          <a:p>
            <a:r>
              <a:rPr lang="en-US" sz="800" dirty="0">
                <a:latin typeface="Cavolini" panose="020B0502040204020203" pitchFamily="66" charset="0"/>
                <a:cs typeface="Cavolini" panose="020B0502040204020203" pitchFamily="66" charset="0"/>
              </a:rPr>
              <a:t>shear web</a:t>
            </a:r>
          </a:p>
        </p:txBody>
      </p:sp>
      <p:cxnSp>
        <p:nvCxnSpPr>
          <p:cNvPr id="25" name="Connector: Curved 24">
            <a:extLst>
              <a:ext uri="{FF2B5EF4-FFF2-40B4-BE49-F238E27FC236}">
                <a16:creationId xmlns:a16="http://schemas.microsoft.com/office/drawing/2014/main" id="{ED24A4CA-7500-4DC9-A550-06BF6DBBDDF5}"/>
              </a:ext>
            </a:extLst>
          </p:cNvPr>
          <p:cNvCxnSpPr>
            <a:cxnSpLocks/>
            <a:stCxn id="26" idx="1"/>
          </p:cNvCxnSpPr>
          <p:nvPr/>
        </p:nvCxnSpPr>
        <p:spPr>
          <a:xfrm rot="10800000">
            <a:off x="2200796" y="1943462"/>
            <a:ext cx="287049" cy="320426"/>
          </a:xfrm>
          <a:prstGeom prst="curvedConnector2">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E2E66F61-9BAF-44C5-82EF-E4ECD18BE5D8}"/>
              </a:ext>
            </a:extLst>
          </p:cNvPr>
          <p:cNvSpPr txBox="1"/>
          <p:nvPr/>
        </p:nvSpPr>
        <p:spPr>
          <a:xfrm>
            <a:off x="2487844" y="2156166"/>
            <a:ext cx="1311573" cy="215444"/>
          </a:xfrm>
          <a:prstGeom prst="rect">
            <a:avLst/>
          </a:prstGeom>
          <a:noFill/>
        </p:spPr>
        <p:txBody>
          <a:bodyPr wrap="square" rtlCol="0">
            <a:spAutoFit/>
          </a:bodyPr>
          <a:lstStyle/>
          <a:p>
            <a:r>
              <a:rPr lang="en-US" sz="800" dirty="0">
                <a:latin typeface="Cavolini" panose="020B0502040204020203" pitchFamily="66" charset="0"/>
                <a:cs typeface="Cavolini" panose="020B0502040204020203" pitchFamily="66" charset="0"/>
              </a:rPr>
              <a:t>CF spar cap/beam</a:t>
            </a:r>
          </a:p>
        </p:txBody>
      </p:sp>
      <p:sp>
        <p:nvSpPr>
          <p:cNvPr id="30" name="TextBox 29">
            <a:extLst>
              <a:ext uri="{FF2B5EF4-FFF2-40B4-BE49-F238E27FC236}">
                <a16:creationId xmlns:a16="http://schemas.microsoft.com/office/drawing/2014/main" id="{4D6FB58E-1EE7-44A0-AA74-4A399FD65225}"/>
              </a:ext>
            </a:extLst>
          </p:cNvPr>
          <p:cNvSpPr txBox="1"/>
          <p:nvPr/>
        </p:nvSpPr>
        <p:spPr>
          <a:xfrm>
            <a:off x="542108" y="3677211"/>
            <a:ext cx="2121005" cy="215444"/>
          </a:xfrm>
          <a:prstGeom prst="rect">
            <a:avLst/>
          </a:prstGeom>
          <a:noFill/>
        </p:spPr>
        <p:txBody>
          <a:bodyPr wrap="square" rtlCol="0">
            <a:spAutoFit/>
          </a:bodyPr>
          <a:lstStyle/>
          <a:p>
            <a:r>
              <a:rPr lang="en-US" sz="800" dirty="0">
                <a:latin typeface="Cavolini" panose="020B0502040204020203" pitchFamily="66" charset="0"/>
                <a:cs typeface="Cavolini" panose="020B0502040204020203" pitchFamily="66" charset="0"/>
              </a:rPr>
              <a:t>Note: Drawings NOT TO SCALE</a:t>
            </a:r>
          </a:p>
        </p:txBody>
      </p:sp>
      <p:sp>
        <p:nvSpPr>
          <p:cNvPr id="31" name="Text Placeholder 2">
            <a:extLst>
              <a:ext uri="{FF2B5EF4-FFF2-40B4-BE49-F238E27FC236}">
                <a16:creationId xmlns:a16="http://schemas.microsoft.com/office/drawing/2014/main" id="{767A5A7B-0F77-4C98-BA7A-BDF730994BE9}"/>
              </a:ext>
            </a:extLst>
          </p:cNvPr>
          <p:cNvSpPr txBox="1">
            <a:spLocks/>
          </p:cNvSpPr>
          <p:nvPr/>
        </p:nvSpPr>
        <p:spPr>
          <a:xfrm>
            <a:off x="457200" y="3841327"/>
            <a:ext cx="4267193" cy="30654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1000" b="1" u="sng" dirty="0"/>
              <a:t>Example of Chordwise and Spanwise Compartmentalization</a:t>
            </a:r>
          </a:p>
        </p:txBody>
      </p:sp>
      <p:cxnSp>
        <p:nvCxnSpPr>
          <p:cNvPr id="32" name="Connector: Curved 31">
            <a:extLst>
              <a:ext uri="{FF2B5EF4-FFF2-40B4-BE49-F238E27FC236}">
                <a16:creationId xmlns:a16="http://schemas.microsoft.com/office/drawing/2014/main" id="{C8D3B46A-D316-4A6E-878E-A85E9AF3832D}"/>
              </a:ext>
            </a:extLst>
          </p:cNvPr>
          <p:cNvCxnSpPr>
            <a:cxnSpLocks/>
          </p:cNvCxnSpPr>
          <p:nvPr/>
        </p:nvCxnSpPr>
        <p:spPr>
          <a:xfrm rot="5400000">
            <a:off x="6681008" y="993420"/>
            <a:ext cx="896093" cy="881745"/>
          </a:xfrm>
          <a:prstGeom prst="curvedConnector3">
            <a:avLst/>
          </a:prstGeom>
          <a:ln w="127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5" name="Text Placeholder 2">
            <a:extLst>
              <a:ext uri="{FF2B5EF4-FFF2-40B4-BE49-F238E27FC236}">
                <a16:creationId xmlns:a16="http://schemas.microsoft.com/office/drawing/2014/main" id="{935A1789-E4A8-47DD-9C48-EDD828CBEA40}"/>
              </a:ext>
            </a:extLst>
          </p:cNvPr>
          <p:cNvSpPr txBox="1">
            <a:spLocks/>
          </p:cNvSpPr>
          <p:nvPr/>
        </p:nvSpPr>
        <p:spPr>
          <a:xfrm>
            <a:off x="4747371" y="2743409"/>
            <a:ext cx="4267193" cy="93770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1000" b="1" u="sng" dirty="0"/>
              <a:t>Aero-Structure Coupling</a:t>
            </a:r>
          </a:p>
          <a:p>
            <a:pPr marL="114300" indent="-114300">
              <a:spcBef>
                <a:spcPts val="0"/>
              </a:spcBef>
            </a:pPr>
            <a:r>
              <a:rPr lang="en-US" sz="1000" dirty="0"/>
              <a:t>Reusability of primary structure to create derivative blades is subject to two design restrictions/constraints</a:t>
            </a:r>
          </a:p>
          <a:p>
            <a:pPr marL="514350" lvl="1" indent="-114300">
              <a:spcBef>
                <a:spcPts val="0"/>
              </a:spcBef>
            </a:pPr>
            <a:r>
              <a:rPr lang="en-US" sz="1000" dirty="0"/>
              <a:t>Airfoil families (geometry)</a:t>
            </a:r>
          </a:p>
          <a:p>
            <a:pPr marL="514350" lvl="1" indent="-114300">
              <a:spcBef>
                <a:spcPts val="0"/>
              </a:spcBef>
            </a:pPr>
            <a:r>
              <a:rPr lang="en-US" sz="1000" dirty="0"/>
              <a:t>Blade absolute thickness spanwise distribution</a:t>
            </a:r>
          </a:p>
          <a:p>
            <a:pPr marL="114300" indent="-114300">
              <a:spcBef>
                <a:spcPts val="0"/>
              </a:spcBef>
            </a:pPr>
            <a:r>
              <a:rPr lang="en-US" sz="1000" dirty="0"/>
              <a:t>Most likely structure will constrain aero (will have some wiggle room)</a:t>
            </a:r>
          </a:p>
        </p:txBody>
      </p:sp>
      <p:pic>
        <p:nvPicPr>
          <p:cNvPr id="37" name="Picture 36">
            <a:extLst>
              <a:ext uri="{FF2B5EF4-FFF2-40B4-BE49-F238E27FC236}">
                <a16:creationId xmlns:a16="http://schemas.microsoft.com/office/drawing/2014/main" id="{D3D6B667-2208-49C9-8F2F-18C74A5918C3}"/>
              </a:ext>
            </a:extLst>
          </p:cNvPr>
          <p:cNvPicPr>
            <a:picLocks noChangeAspect="1"/>
          </p:cNvPicPr>
          <p:nvPr/>
        </p:nvPicPr>
        <p:blipFill rotWithShape="1">
          <a:blip r:embed="rId3"/>
          <a:srcRect l="4961" t="3820" r="56237" b="71193"/>
          <a:stretch/>
        </p:blipFill>
        <p:spPr>
          <a:xfrm>
            <a:off x="4847948" y="3682869"/>
            <a:ext cx="2582799" cy="1285165"/>
          </a:xfrm>
          <a:prstGeom prst="rect">
            <a:avLst/>
          </a:prstGeom>
        </p:spPr>
      </p:pic>
      <p:sp>
        <p:nvSpPr>
          <p:cNvPr id="39" name="TextBox 38">
            <a:extLst>
              <a:ext uri="{FF2B5EF4-FFF2-40B4-BE49-F238E27FC236}">
                <a16:creationId xmlns:a16="http://schemas.microsoft.com/office/drawing/2014/main" id="{AB02C3D4-F762-436E-85F2-4266748490F6}"/>
              </a:ext>
            </a:extLst>
          </p:cNvPr>
          <p:cNvSpPr txBox="1"/>
          <p:nvPr/>
        </p:nvSpPr>
        <p:spPr>
          <a:xfrm>
            <a:off x="7424215" y="3698140"/>
            <a:ext cx="1674067" cy="553998"/>
          </a:xfrm>
          <a:prstGeom prst="rect">
            <a:avLst/>
          </a:prstGeom>
          <a:noFill/>
        </p:spPr>
        <p:txBody>
          <a:bodyPr wrap="square" rtlCol="0">
            <a:spAutoFit/>
          </a:bodyPr>
          <a:lstStyle/>
          <a:p>
            <a:r>
              <a:rPr lang="en-US" sz="1000" dirty="0">
                <a:solidFill>
                  <a:srgbClr val="0000CC"/>
                </a:solidFill>
              </a:rPr>
              <a:t>PS max </a:t>
            </a:r>
            <a:r>
              <a:rPr lang="en-US" sz="1000" dirty="0" err="1">
                <a:solidFill>
                  <a:srgbClr val="0000CC"/>
                </a:solidFill>
              </a:rPr>
              <a:t>thk</a:t>
            </a:r>
            <a:r>
              <a:rPr lang="en-US" sz="1000" dirty="0">
                <a:solidFill>
                  <a:srgbClr val="0000CC"/>
                </a:solidFill>
              </a:rPr>
              <a:t> pos &amp; value</a:t>
            </a:r>
          </a:p>
          <a:p>
            <a:r>
              <a:rPr lang="en-US" sz="1000" dirty="0">
                <a:solidFill>
                  <a:srgbClr val="FF0000"/>
                </a:solidFill>
              </a:rPr>
              <a:t>SS max </a:t>
            </a:r>
            <a:r>
              <a:rPr lang="en-US" sz="1000" dirty="0" err="1">
                <a:solidFill>
                  <a:srgbClr val="FF0000"/>
                </a:solidFill>
              </a:rPr>
              <a:t>thk</a:t>
            </a:r>
            <a:r>
              <a:rPr lang="en-US" sz="1000" dirty="0">
                <a:solidFill>
                  <a:srgbClr val="FF0000"/>
                </a:solidFill>
              </a:rPr>
              <a:t> pos &amp; value</a:t>
            </a:r>
          </a:p>
          <a:p>
            <a:r>
              <a:rPr lang="en-US" sz="1000" dirty="0"/>
              <a:t>Airfoil max </a:t>
            </a:r>
            <a:r>
              <a:rPr lang="en-US" sz="1000" dirty="0" err="1"/>
              <a:t>thk</a:t>
            </a:r>
            <a:r>
              <a:rPr lang="en-US" sz="1000" dirty="0"/>
              <a:t> pos &amp; value</a:t>
            </a:r>
          </a:p>
        </p:txBody>
      </p:sp>
    </p:spTree>
    <p:extLst>
      <p:ext uri="{BB962C8B-B14F-4D97-AF65-F5344CB8AC3E}">
        <p14:creationId xmlns:p14="http://schemas.microsoft.com/office/powerpoint/2010/main" val="39996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8E29CD-9F7F-40FD-A192-B5E3000E1751}"/>
              </a:ext>
            </a:extLst>
          </p:cNvPr>
          <p:cNvSpPr>
            <a:spLocks noGrp="1"/>
          </p:cNvSpPr>
          <p:nvPr>
            <p:ph type="body" sz="quarter" idx="10"/>
          </p:nvPr>
        </p:nvSpPr>
        <p:spPr>
          <a:xfrm>
            <a:off x="457200" y="468174"/>
            <a:ext cx="8120063" cy="2260396"/>
          </a:xfrm>
        </p:spPr>
        <p:txBody>
          <a:bodyPr>
            <a:normAutofit/>
          </a:bodyPr>
          <a:lstStyle/>
          <a:p>
            <a:pPr marL="0" indent="0">
              <a:buNone/>
            </a:pPr>
            <a:r>
              <a:rPr lang="en-US" sz="1000" b="1" u="sng" dirty="0"/>
              <a:t>Exterior Shape Control</a:t>
            </a:r>
          </a:p>
          <a:p>
            <a:pPr marL="0" indent="0">
              <a:buNone/>
            </a:pPr>
            <a:r>
              <a:rPr lang="en-US" sz="1000" dirty="0"/>
              <a:t>			Option # 1				Option # 2					Option # 3</a:t>
            </a:r>
          </a:p>
          <a:p>
            <a:pPr marL="0" indent="0">
              <a:buNone/>
            </a:pPr>
            <a:r>
              <a:rPr lang="en-US" sz="1000" dirty="0"/>
              <a:t>	        	        Station Templates			          Traditional Mold				      3D-Printed Segments</a:t>
            </a:r>
          </a:p>
          <a:p>
            <a:pPr marL="0" indent="0">
              <a:buNone/>
            </a:pPr>
            <a:endParaRPr lang="en-US" sz="1000" dirty="0"/>
          </a:p>
          <a:p>
            <a:pPr marL="0" indent="0">
              <a:buNone/>
            </a:pPr>
            <a:endParaRPr lang="en-US" sz="1000" dirty="0"/>
          </a:p>
          <a:p>
            <a:pPr marL="0" indent="0">
              <a:buNone/>
            </a:pPr>
            <a:endParaRPr lang="en-US" sz="1000" dirty="0"/>
          </a:p>
        </p:txBody>
      </p:sp>
      <p:sp>
        <p:nvSpPr>
          <p:cNvPr id="4" name="Title 1">
            <a:extLst>
              <a:ext uri="{FF2B5EF4-FFF2-40B4-BE49-F238E27FC236}">
                <a16:creationId xmlns:a16="http://schemas.microsoft.com/office/drawing/2014/main" id="{C5F6DC66-F298-41F5-A024-8A60DCD6DDCF}"/>
              </a:ext>
            </a:extLst>
          </p:cNvPr>
          <p:cNvSpPr>
            <a:spLocks noGrp="1"/>
          </p:cNvSpPr>
          <p:nvPr>
            <p:ph type="title"/>
          </p:nvPr>
        </p:nvSpPr>
        <p:spPr>
          <a:xfrm>
            <a:off x="457200" y="0"/>
            <a:ext cx="4123076" cy="396875"/>
          </a:xfrm>
        </p:spPr>
        <p:txBody>
          <a:bodyPr/>
          <a:lstStyle/>
          <a:p>
            <a:r>
              <a:rPr lang="en-US" dirty="0"/>
              <a:t>Design Considerations</a:t>
            </a:r>
          </a:p>
        </p:txBody>
      </p:sp>
      <p:sp>
        <p:nvSpPr>
          <p:cNvPr id="6" name="Text Placeholder 2">
            <a:extLst>
              <a:ext uri="{FF2B5EF4-FFF2-40B4-BE49-F238E27FC236}">
                <a16:creationId xmlns:a16="http://schemas.microsoft.com/office/drawing/2014/main" id="{E8D4BA62-E38A-485E-88B0-99EF04F3A5AF}"/>
              </a:ext>
            </a:extLst>
          </p:cNvPr>
          <p:cNvSpPr txBox="1">
            <a:spLocks/>
          </p:cNvSpPr>
          <p:nvPr/>
        </p:nvSpPr>
        <p:spPr>
          <a:xfrm>
            <a:off x="457200" y="2799870"/>
            <a:ext cx="8452714" cy="2093998"/>
          </a:xfrm>
          <a:prstGeom prst="rect">
            <a:avLst/>
          </a:prstGeom>
        </p:spPr>
        <p:txBody>
          <a:bodyPr vert="horz" lIns="91440" tIns="45720" rIns="91440" bIns="45720" numCol="3"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dirty="0"/>
              <a:t>Price: $ (or less)</a:t>
            </a:r>
          </a:p>
          <a:p>
            <a:r>
              <a:rPr lang="en-US" sz="1000" dirty="0"/>
              <a:t>Can be made in parallel to or before blade manufacturing (laser cut)</a:t>
            </a:r>
          </a:p>
          <a:p>
            <a:r>
              <a:rPr lang="en-US" sz="1000" dirty="0"/>
              <a:t>Easily storable (low space required)</a:t>
            </a:r>
          </a:p>
          <a:p>
            <a:r>
              <a:rPr lang="en-US" sz="1000" dirty="0"/>
              <a:t>Recyclable</a:t>
            </a:r>
          </a:p>
          <a:p>
            <a:r>
              <a:rPr lang="en-US" sz="1000" dirty="0"/>
              <a:t>Any # along span (20-25?)</a:t>
            </a:r>
          </a:p>
          <a:p>
            <a:r>
              <a:rPr lang="en-US" sz="1000" dirty="0"/>
              <a:t>Split @ LE, TE mold release lines</a:t>
            </a:r>
          </a:p>
          <a:p>
            <a:r>
              <a:rPr lang="en-US" sz="1000" dirty="0"/>
              <a:t>Least/smallest amount of shape control</a:t>
            </a:r>
          </a:p>
          <a:p>
            <a:r>
              <a:rPr lang="en-US" sz="1000" dirty="0"/>
              <a:t>Most likely wood or recycled plastic</a:t>
            </a:r>
          </a:p>
          <a:p>
            <a:r>
              <a:rPr lang="en-US" sz="1000" dirty="0"/>
              <a:t>On-site usage (easily transported)</a:t>
            </a:r>
          </a:p>
          <a:p>
            <a:r>
              <a:rPr lang="en-US" sz="1000" dirty="0"/>
              <a:t>Interchangeable for new blades</a:t>
            </a:r>
          </a:p>
          <a:p>
            <a:r>
              <a:rPr lang="en-US" sz="1000" dirty="0"/>
              <a:t>Price: $$</a:t>
            </a:r>
          </a:p>
          <a:p>
            <a:r>
              <a:rPr lang="en-US" sz="1000" dirty="0"/>
              <a:t>Create traditional mold using standard methods</a:t>
            </a:r>
          </a:p>
          <a:p>
            <a:r>
              <a:rPr lang="en-US" sz="1000" dirty="0"/>
              <a:t>Need to transport to site (large, lighter)</a:t>
            </a:r>
          </a:p>
          <a:p>
            <a:r>
              <a:rPr lang="en-US" sz="1000" dirty="0"/>
              <a:t>Make prior to blade manufacturing</a:t>
            </a:r>
          </a:p>
          <a:p>
            <a:r>
              <a:rPr lang="en-US" sz="1000" dirty="0"/>
              <a:t>Must have injection ports</a:t>
            </a:r>
          </a:p>
          <a:p>
            <a:r>
              <a:rPr lang="en-US" sz="1000" dirty="0"/>
              <a:t>Most/highest amount of shape control</a:t>
            </a:r>
          </a:p>
          <a:p>
            <a:r>
              <a:rPr lang="en-US" sz="1000" dirty="0"/>
              <a:t>Not reusable/recyclable</a:t>
            </a:r>
          </a:p>
          <a:p>
            <a:r>
              <a:rPr lang="en-US" sz="1000" dirty="0"/>
              <a:t>Split @ LE, TE mold release lines</a:t>
            </a:r>
          </a:p>
          <a:p>
            <a:r>
              <a:rPr lang="en-US" sz="1000" dirty="0"/>
              <a:t>Need supporting equipment (cranes, etc.)</a:t>
            </a:r>
          </a:p>
          <a:p>
            <a:r>
              <a:rPr lang="en-US" sz="1000" dirty="0"/>
              <a:t>?</a:t>
            </a:r>
          </a:p>
          <a:p>
            <a:r>
              <a:rPr lang="en-US" sz="1000" dirty="0"/>
              <a:t>Price: ? = OPEX (segments) + CAPEX (machine)</a:t>
            </a:r>
          </a:p>
          <a:p>
            <a:r>
              <a:rPr lang="en-US" sz="1000" dirty="0"/>
              <a:t>Any # of variably-sized spanwise blade segments </a:t>
            </a:r>
            <a:r>
              <a:rPr lang="en-US" sz="1000" dirty="0">
                <a:sym typeface="Wingdings" panose="05000000000000000000" pitchFamily="2" charset="2"/>
              </a:rPr>
              <a:t> variable amount of shape control</a:t>
            </a:r>
            <a:endParaRPr lang="en-US" sz="1000" dirty="0"/>
          </a:p>
          <a:p>
            <a:r>
              <a:rPr lang="en-US" sz="1000" dirty="0"/>
              <a:t>Depends on University of Maine printer:     30m X 6.7m X 3m (L X W X H)</a:t>
            </a:r>
          </a:p>
          <a:p>
            <a:r>
              <a:rPr lang="en-US" sz="1000" dirty="0"/>
              <a:t>Easily </a:t>
            </a:r>
            <a:r>
              <a:rPr lang="en-US" sz="1000" dirty="0" err="1"/>
              <a:t>segmentable</a:t>
            </a:r>
            <a:r>
              <a:rPr lang="en-US" sz="1000" dirty="0"/>
              <a:t> and transportable</a:t>
            </a:r>
          </a:p>
          <a:p>
            <a:r>
              <a:rPr lang="en-US" sz="1000" dirty="0"/>
              <a:t>Use recyclable materials (wood cellulose and/or recycled plastic)</a:t>
            </a:r>
          </a:p>
          <a:p>
            <a:r>
              <a:rPr lang="en-US" sz="1000" dirty="0"/>
              <a:t>Split @ LE, TE mold release lines</a:t>
            </a:r>
          </a:p>
          <a:p>
            <a:r>
              <a:rPr lang="en-US" sz="1000" dirty="0"/>
              <a:t>Can be made in parallel to or before blade manufacturing</a:t>
            </a:r>
          </a:p>
        </p:txBody>
      </p:sp>
      <p:pic>
        <p:nvPicPr>
          <p:cNvPr id="7" name="Picture 6">
            <a:extLst>
              <a:ext uri="{FF2B5EF4-FFF2-40B4-BE49-F238E27FC236}">
                <a16:creationId xmlns:a16="http://schemas.microsoft.com/office/drawing/2014/main" id="{B4711498-8E70-4A0A-A2FA-200E28A452BE}"/>
              </a:ext>
            </a:extLst>
          </p:cNvPr>
          <p:cNvPicPr>
            <a:picLocks noChangeAspect="1"/>
          </p:cNvPicPr>
          <p:nvPr/>
        </p:nvPicPr>
        <p:blipFill>
          <a:blip r:embed="rId2"/>
          <a:stretch>
            <a:fillRect/>
          </a:stretch>
        </p:blipFill>
        <p:spPr>
          <a:xfrm>
            <a:off x="1289026" y="994867"/>
            <a:ext cx="1672672" cy="1805003"/>
          </a:xfrm>
          <a:prstGeom prst="rect">
            <a:avLst/>
          </a:prstGeom>
        </p:spPr>
      </p:pic>
      <p:pic>
        <p:nvPicPr>
          <p:cNvPr id="8" name="Picture 7">
            <a:extLst>
              <a:ext uri="{FF2B5EF4-FFF2-40B4-BE49-F238E27FC236}">
                <a16:creationId xmlns:a16="http://schemas.microsoft.com/office/drawing/2014/main" id="{74EE61AA-A781-499D-82DD-9561EBEEDEA3}"/>
              </a:ext>
            </a:extLst>
          </p:cNvPr>
          <p:cNvPicPr>
            <a:picLocks noChangeAspect="1"/>
          </p:cNvPicPr>
          <p:nvPr/>
        </p:nvPicPr>
        <p:blipFill>
          <a:blip r:embed="rId3"/>
          <a:stretch>
            <a:fillRect/>
          </a:stretch>
        </p:blipFill>
        <p:spPr>
          <a:xfrm>
            <a:off x="6581851" y="1026630"/>
            <a:ext cx="1450239" cy="1812799"/>
          </a:xfrm>
          <a:prstGeom prst="rect">
            <a:avLst/>
          </a:prstGeom>
        </p:spPr>
      </p:pic>
    </p:spTree>
    <p:extLst>
      <p:ext uri="{BB962C8B-B14F-4D97-AF65-F5344CB8AC3E}">
        <p14:creationId xmlns:p14="http://schemas.microsoft.com/office/powerpoint/2010/main" val="48682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B22F-0EEE-4F24-A48F-9EBA7153042C}"/>
              </a:ext>
            </a:extLst>
          </p:cNvPr>
          <p:cNvSpPr>
            <a:spLocks noGrp="1"/>
          </p:cNvSpPr>
          <p:nvPr>
            <p:ph type="title"/>
          </p:nvPr>
        </p:nvSpPr>
        <p:spPr>
          <a:xfrm>
            <a:off x="457199" y="0"/>
            <a:ext cx="4123944" cy="393192"/>
          </a:xfrm>
        </p:spPr>
        <p:txBody>
          <a:bodyPr/>
          <a:lstStyle/>
          <a:p>
            <a:r>
              <a:rPr lang="en-US" dirty="0"/>
              <a:t>Design Challenges</a:t>
            </a:r>
          </a:p>
        </p:txBody>
      </p:sp>
      <p:graphicFrame>
        <p:nvGraphicFramePr>
          <p:cNvPr id="4" name="Table 4">
            <a:extLst>
              <a:ext uri="{FF2B5EF4-FFF2-40B4-BE49-F238E27FC236}">
                <a16:creationId xmlns:a16="http://schemas.microsoft.com/office/drawing/2014/main" id="{47E7A71D-DDEE-4E8F-8552-82F158773719}"/>
              </a:ext>
            </a:extLst>
          </p:cNvPr>
          <p:cNvGraphicFramePr>
            <a:graphicFrameLocks noGrp="1"/>
          </p:cNvGraphicFramePr>
          <p:nvPr>
            <p:extLst>
              <p:ext uri="{D42A27DB-BD31-4B8C-83A1-F6EECF244321}">
                <p14:modId xmlns:p14="http://schemas.microsoft.com/office/powerpoint/2010/main" val="1557352205"/>
              </p:ext>
            </p:extLst>
          </p:nvPr>
        </p:nvGraphicFramePr>
        <p:xfrm>
          <a:off x="1524000" y="1497296"/>
          <a:ext cx="6096000" cy="3332907"/>
        </p:xfrm>
        <a:graphic>
          <a:graphicData uri="http://schemas.openxmlformats.org/drawingml/2006/table">
            <a:tbl>
              <a:tblPr firstRow="1" bandRow="1">
                <a:tableStyleId>{5C22544A-7EE6-4342-B048-85BDC9FD1C3A}</a:tableStyleId>
              </a:tblPr>
              <a:tblGrid>
                <a:gridCol w="2721429">
                  <a:extLst>
                    <a:ext uri="{9D8B030D-6E8A-4147-A177-3AD203B41FA5}">
                      <a16:colId xmlns:a16="http://schemas.microsoft.com/office/drawing/2014/main" val="993163519"/>
                    </a:ext>
                  </a:extLst>
                </a:gridCol>
                <a:gridCol w="3374571">
                  <a:extLst>
                    <a:ext uri="{9D8B030D-6E8A-4147-A177-3AD203B41FA5}">
                      <a16:colId xmlns:a16="http://schemas.microsoft.com/office/drawing/2014/main" val="1628132440"/>
                    </a:ext>
                  </a:extLst>
                </a:gridCol>
              </a:tblGrid>
              <a:tr h="297675">
                <a:tc>
                  <a:txBody>
                    <a:bodyPr/>
                    <a:lstStyle/>
                    <a:p>
                      <a:pPr algn="ctr"/>
                      <a:r>
                        <a:rPr lang="en-US" sz="1600" dirty="0"/>
                        <a:t>Problem/Challenge</a:t>
                      </a:r>
                    </a:p>
                  </a:txBody>
                  <a:tcPr/>
                </a:tc>
                <a:tc>
                  <a:txBody>
                    <a:bodyPr/>
                    <a:lstStyle/>
                    <a:p>
                      <a:pPr algn="ctr"/>
                      <a:r>
                        <a:rPr lang="en-US" sz="1600" dirty="0"/>
                        <a:t>Proposed Solution</a:t>
                      </a:r>
                    </a:p>
                  </a:txBody>
                  <a:tcPr/>
                </a:tc>
                <a:extLst>
                  <a:ext uri="{0D108BD9-81ED-4DB2-BD59-A6C34878D82A}">
                    <a16:rowId xmlns:a16="http://schemas.microsoft.com/office/drawing/2014/main" val="4142185191"/>
                  </a:ext>
                </a:extLst>
              </a:tr>
              <a:tr h="252668">
                <a:tc>
                  <a:txBody>
                    <a:bodyPr/>
                    <a:lstStyle/>
                    <a:p>
                      <a:r>
                        <a:rPr lang="en-US" sz="1200" dirty="0"/>
                        <a:t>Flap/edge/torsional stiffness</a:t>
                      </a:r>
                    </a:p>
                  </a:txBody>
                  <a:tcPr/>
                </a:tc>
                <a:tc>
                  <a:txBody>
                    <a:bodyPr/>
                    <a:lstStyle/>
                    <a:p>
                      <a:r>
                        <a:rPr lang="en-US" sz="1200" dirty="0"/>
                        <a:t>?</a:t>
                      </a:r>
                    </a:p>
                  </a:txBody>
                  <a:tcPr/>
                </a:tc>
                <a:extLst>
                  <a:ext uri="{0D108BD9-81ED-4DB2-BD59-A6C34878D82A}">
                    <a16:rowId xmlns:a16="http://schemas.microsoft.com/office/drawing/2014/main" val="3160026165"/>
                  </a:ext>
                </a:extLst>
              </a:tr>
              <a:tr h="436428">
                <a:tc>
                  <a:txBody>
                    <a:bodyPr/>
                    <a:lstStyle/>
                    <a:p>
                      <a:r>
                        <a:rPr lang="en-US" sz="1200" dirty="0"/>
                        <a:t>Attachment/loads transfer</a:t>
                      </a:r>
                    </a:p>
                  </a:txBody>
                  <a:tcPr/>
                </a:tc>
                <a:tc>
                  <a:txBody>
                    <a:bodyPr/>
                    <a:lstStyle/>
                    <a:p>
                      <a:r>
                        <a:rPr lang="en-US" sz="1200" dirty="0"/>
                        <a:t>Include Kevlar layers in primary structure curing process</a:t>
                      </a:r>
                    </a:p>
                  </a:txBody>
                  <a:tcPr/>
                </a:tc>
                <a:extLst>
                  <a:ext uri="{0D108BD9-81ED-4DB2-BD59-A6C34878D82A}">
                    <a16:rowId xmlns:a16="http://schemas.microsoft.com/office/drawing/2014/main" val="565723161"/>
                  </a:ext>
                </a:extLst>
              </a:tr>
              <a:tr h="252668">
                <a:tc>
                  <a:txBody>
                    <a:bodyPr/>
                    <a:lstStyle/>
                    <a:p>
                      <a:r>
                        <a:rPr lang="en-US" sz="1200" dirty="0"/>
                        <a:t>Buckling</a:t>
                      </a:r>
                    </a:p>
                  </a:txBody>
                  <a:tcPr/>
                </a:tc>
                <a:tc>
                  <a:txBody>
                    <a:bodyPr/>
                    <a:lstStyle/>
                    <a:p>
                      <a:r>
                        <a:rPr lang="en-US" sz="1200" dirty="0"/>
                        <a:t>Pre-made, pre-inserted uniaxial CF</a:t>
                      </a:r>
                    </a:p>
                  </a:txBody>
                  <a:tcPr/>
                </a:tc>
                <a:extLst>
                  <a:ext uri="{0D108BD9-81ED-4DB2-BD59-A6C34878D82A}">
                    <a16:rowId xmlns:a16="http://schemas.microsoft.com/office/drawing/2014/main" val="1364162747"/>
                  </a:ext>
                </a:extLst>
              </a:tr>
              <a:tr h="252668">
                <a:tc>
                  <a:txBody>
                    <a:bodyPr/>
                    <a:lstStyle/>
                    <a:p>
                      <a:r>
                        <a:rPr lang="en-US" sz="1200" dirty="0"/>
                        <a:t>Material reliability / O&amp;M costs</a:t>
                      </a:r>
                    </a:p>
                  </a:txBody>
                  <a:tcPr/>
                </a:tc>
                <a:tc>
                  <a:txBody>
                    <a:bodyPr/>
                    <a:lstStyle/>
                    <a:p>
                      <a:r>
                        <a:rPr lang="en-US" sz="1200" dirty="0"/>
                        <a:t>Kevlar, Teflon coating</a:t>
                      </a:r>
                    </a:p>
                  </a:txBody>
                  <a:tcPr/>
                </a:tc>
                <a:extLst>
                  <a:ext uri="{0D108BD9-81ED-4DB2-BD59-A6C34878D82A}">
                    <a16:rowId xmlns:a16="http://schemas.microsoft.com/office/drawing/2014/main" val="2490873065"/>
                  </a:ext>
                </a:extLst>
              </a:tr>
              <a:tr h="252668">
                <a:tc>
                  <a:txBody>
                    <a:bodyPr/>
                    <a:lstStyle/>
                    <a:p>
                      <a:r>
                        <a:rPr lang="en-US" sz="1200" dirty="0"/>
                        <a:t>Aero shape/performance/airfoils</a:t>
                      </a:r>
                    </a:p>
                  </a:txBody>
                  <a:tcPr/>
                </a:tc>
                <a:tc>
                  <a:txBody>
                    <a:bodyPr/>
                    <a:lstStyle/>
                    <a:p>
                      <a:r>
                        <a:rPr lang="en-US" sz="1200" dirty="0"/>
                        <a:t>Rigid foam</a:t>
                      </a:r>
                    </a:p>
                  </a:txBody>
                  <a:tcPr/>
                </a:tc>
                <a:extLst>
                  <a:ext uri="{0D108BD9-81ED-4DB2-BD59-A6C34878D82A}">
                    <a16:rowId xmlns:a16="http://schemas.microsoft.com/office/drawing/2014/main" val="2386300856"/>
                  </a:ext>
                </a:extLst>
              </a:tr>
              <a:tr h="252668">
                <a:tc>
                  <a:txBody>
                    <a:bodyPr/>
                    <a:lstStyle/>
                    <a:p>
                      <a:r>
                        <a:rPr lang="en-US" sz="1200" dirty="0"/>
                        <a:t>Aeroelasticity/aeroacoustics/wake</a:t>
                      </a:r>
                    </a:p>
                  </a:txBody>
                  <a:tcPr/>
                </a:tc>
                <a:tc>
                  <a:txBody>
                    <a:bodyPr/>
                    <a:lstStyle/>
                    <a:p>
                      <a:r>
                        <a:rPr lang="en-US" sz="1200" dirty="0"/>
                        <a:t>Rigid foam</a:t>
                      </a:r>
                    </a:p>
                  </a:txBody>
                  <a:tcPr/>
                </a:tc>
                <a:extLst>
                  <a:ext uri="{0D108BD9-81ED-4DB2-BD59-A6C34878D82A}">
                    <a16:rowId xmlns:a16="http://schemas.microsoft.com/office/drawing/2014/main" val="3916643463"/>
                  </a:ext>
                </a:extLst>
              </a:tr>
              <a:tr h="620187">
                <a:tc>
                  <a:txBody>
                    <a:bodyPr/>
                    <a:lstStyle/>
                    <a:p>
                      <a:r>
                        <a:rPr lang="en-US" sz="1200" dirty="0"/>
                        <a:t>Controls</a:t>
                      </a:r>
                    </a:p>
                  </a:txBody>
                  <a:tcPr/>
                </a:tc>
                <a:tc>
                  <a:txBody>
                    <a:bodyPr/>
                    <a:lstStyle/>
                    <a:p>
                      <a:r>
                        <a:rPr lang="en-US" sz="1200" dirty="0"/>
                        <a:t>Neutral; Would simplify pitch system &amp; give more control authority if use active air devices</a:t>
                      </a:r>
                    </a:p>
                  </a:txBody>
                  <a:tcPr/>
                </a:tc>
                <a:extLst>
                  <a:ext uri="{0D108BD9-81ED-4DB2-BD59-A6C34878D82A}">
                    <a16:rowId xmlns:a16="http://schemas.microsoft.com/office/drawing/2014/main" val="710820866"/>
                  </a:ext>
                </a:extLst>
              </a:tr>
              <a:tr h="252668">
                <a:tc>
                  <a:txBody>
                    <a:bodyPr/>
                    <a:lstStyle/>
                    <a:p>
                      <a:r>
                        <a:rPr lang="en-US" sz="1200" dirty="0"/>
                        <a:t>Transport/logistics/installation</a:t>
                      </a:r>
                    </a:p>
                  </a:txBody>
                  <a:tcPr/>
                </a:tc>
                <a:tc>
                  <a:txBody>
                    <a:bodyPr/>
                    <a:lstStyle/>
                    <a:p>
                      <a:r>
                        <a:rPr lang="en-US" sz="1200" dirty="0"/>
                        <a:t>Easier due to reduced chord and weight</a:t>
                      </a:r>
                    </a:p>
                  </a:txBody>
                  <a:tcPr/>
                </a:tc>
                <a:extLst>
                  <a:ext uri="{0D108BD9-81ED-4DB2-BD59-A6C34878D82A}">
                    <a16:rowId xmlns:a16="http://schemas.microsoft.com/office/drawing/2014/main" val="164447479"/>
                  </a:ext>
                </a:extLst>
              </a:tr>
              <a:tr h="252668">
                <a:tc>
                  <a:txBody>
                    <a:bodyPr/>
                    <a:lstStyle/>
                    <a:p>
                      <a:r>
                        <a:rPr lang="en-US" sz="1200" dirty="0"/>
                        <a:t>Rest of turbine design</a:t>
                      </a:r>
                    </a:p>
                  </a:txBody>
                  <a:tcPr/>
                </a:tc>
                <a:tc>
                  <a:txBody>
                    <a:bodyPr/>
                    <a:lstStyle/>
                    <a:p>
                      <a:r>
                        <a:rPr lang="en-US" sz="1200" dirty="0"/>
                        <a:t>Minimally affected (easier due to reduced weight)</a:t>
                      </a:r>
                    </a:p>
                  </a:txBody>
                  <a:tcPr/>
                </a:tc>
                <a:extLst>
                  <a:ext uri="{0D108BD9-81ED-4DB2-BD59-A6C34878D82A}">
                    <a16:rowId xmlns:a16="http://schemas.microsoft.com/office/drawing/2014/main" val="1505909063"/>
                  </a:ext>
                </a:extLst>
              </a:tr>
            </a:tbl>
          </a:graphicData>
        </a:graphic>
      </p:graphicFrame>
      <p:sp>
        <p:nvSpPr>
          <p:cNvPr id="3" name="TextBox 2">
            <a:extLst>
              <a:ext uri="{FF2B5EF4-FFF2-40B4-BE49-F238E27FC236}">
                <a16:creationId xmlns:a16="http://schemas.microsoft.com/office/drawing/2014/main" id="{792EF2FE-D0EF-4D00-889E-24E5927020EF}"/>
              </a:ext>
            </a:extLst>
          </p:cNvPr>
          <p:cNvSpPr txBox="1"/>
          <p:nvPr/>
        </p:nvSpPr>
        <p:spPr>
          <a:xfrm>
            <a:off x="457199" y="502920"/>
            <a:ext cx="8014064" cy="830997"/>
          </a:xfrm>
          <a:prstGeom prst="rect">
            <a:avLst/>
          </a:prstGeom>
          <a:noFill/>
        </p:spPr>
        <p:txBody>
          <a:bodyPr wrap="square" rtlCol="0">
            <a:spAutoFit/>
          </a:bodyPr>
          <a:lstStyle/>
          <a:p>
            <a:r>
              <a:rPr lang="en-US" sz="1200" b="1" dirty="0"/>
              <a:t>Primary design benefits:</a:t>
            </a:r>
          </a:p>
          <a:p>
            <a:pPr marL="285750" indent="-285750">
              <a:buFont typeface="Arial" panose="020B0604020202020204" pitchFamily="34" charset="0"/>
              <a:buChar char="•"/>
            </a:pPr>
            <a:r>
              <a:rPr lang="en-US" sz="1200" dirty="0"/>
              <a:t>Reduced mass/weight</a:t>
            </a:r>
          </a:p>
          <a:p>
            <a:pPr marL="285750" indent="-285750">
              <a:buFont typeface="Arial" panose="020B0604020202020204" pitchFamily="34" charset="0"/>
              <a:buChar char="•"/>
            </a:pPr>
            <a:r>
              <a:rPr lang="en-US" sz="1200" dirty="0"/>
              <a:t>Reduced chord during transportation </a:t>
            </a:r>
            <a:r>
              <a:rPr lang="en-US" sz="1200" dirty="0">
                <a:sym typeface="Wingdings" panose="05000000000000000000" pitchFamily="2" charset="2"/>
              </a:rPr>
              <a:t> no maximum chord constraint!</a:t>
            </a:r>
            <a:endParaRPr lang="en-US" sz="1200" dirty="0"/>
          </a:p>
          <a:p>
            <a:pPr marL="285750" indent="-285750">
              <a:buFont typeface="Arial" panose="020B0604020202020204" pitchFamily="34" charset="0"/>
              <a:buChar char="•"/>
            </a:pPr>
            <a:r>
              <a:rPr lang="en-US" sz="1200" dirty="0"/>
              <a:t>Design supports all structural and aerodynamic needs of all OEMs</a:t>
            </a:r>
          </a:p>
        </p:txBody>
      </p:sp>
    </p:spTree>
    <p:extLst>
      <p:ext uri="{BB962C8B-B14F-4D97-AF65-F5344CB8AC3E}">
        <p14:creationId xmlns:p14="http://schemas.microsoft.com/office/powerpoint/2010/main" val="376247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B22F-0EEE-4F24-A48F-9EBA7153042C}"/>
              </a:ext>
            </a:extLst>
          </p:cNvPr>
          <p:cNvSpPr>
            <a:spLocks noGrp="1"/>
          </p:cNvSpPr>
          <p:nvPr>
            <p:ph type="title"/>
          </p:nvPr>
        </p:nvSpPr>
        <p:spPr>
          <a:xfrm>
            <a:off x="457199" y="0"/>
            <a:ext cx="4123944" cy="393192"/>
          </a:xfrm>
        </p:spPr>
        <p:txBody>
          <a:bodyPr/>
          <a:lstStyle/>
          <a:p>
            <a:r>
              <a:rPr lang="en-US" dirty="0"/>
              <a:t>Project Plan</a:t>
            </a:r>
          </a:p>
        </p:txBody>
      </p:sp>
      <p:sp>
        <p:nvSpPr>
          <p:cNvPr id="5" name="TextBox 4">
            <a:extLst>
              <a:ext uri="{FF2B5EF4-FFF2-40B4-BE49-F238E27FC236}">
                <a16:creationId xmlns:a16="http://schemas.microsoft.com/office/drawing/2014/main" id="{E60A9DAA-E444-4656-B858-A611A776DDAC}"/>
              </a:ext>
            </a:extLst>
          </p:cNvPr>
          <p:cNvSpPr txBox="1"/>
          <p:nvPr/>
        </p:nvSpPr>
        <p:spPr>
          <a:xfrm>
            <a:off x="197511" y="2465223"/>
            <a:ext cx="8748980" cy="369332"/>
          </a:xfrm>
          <a:prstGeom prst="rect">
            <a:avLst/>
          </a:prstGeom>
          <a:noFill/>
          <a:ln>
            <a:solidFill>
              <a:srgbClr val="000000"/>
            </a:solidFill>
          </a:ln>
        </p:spPr>
        <p:txBody>
          <a:bodyPr wrap="square" rtlCol="0">
            <a:spAutoFit/>
          </a:bodyPr>
          <a:lstStyle/>
          <a:p>
            <a:r>
              <a:rPr lang="en-US" dirty="0"/>
              <a:t>|    Mar    |    Apr    |    May    |    Jun    |    Jul    |    Aug    |    Sept    |    Oct    |    Nov    |    Dec</a:t>
            </a:r>
          </a:p>
        </p:txBody>
      </p:sp>
      <p:sp>
        <p:nvSpPr>
          <p:cNvPr id="6" name="Isosceles Triangle 5">
            <a:extLst>
              <a:ext uri="{FF2B5EF4-FFF2-40B4-BE49-F238E27FC236}">
                <a16:creationId xmlns:a16="http://schemas.microsoft.com/office/drawing/2014/main" id="{DD38782D-BAA2-44AB-ADEE-E509E2F4079A}"/>
              </a:ext>
            </a:extLst>
          </p:cNvPr>
          <p:cNvSpPr/>
          <p:nvPr/>
        </p:nvSpPr>
        <p:spPr>
          <a:xfrm>
            <a:off x="1353312" y="2165299"/>
            <a:ext cx="241402" cy="292609"/>
          </a:xfrm>
          <a:prstGeom prst="triangle">
            <a:avLst/>
          </a:prstGeom>
          <a:noFill/>
          <a:ln w="38100">
            <a:solidFill>
              <a:schemeClr val="accent3"/>
            </a:solidFill>
          </a:ln>
          <a:effectLst/>
          <a:scene3d>
            <a:camera prst="orthographicFront">
              <a:rot lat="0" lon="0" rev="10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F28A0A3-F8E1-4D88-8792-F304001AB9B5}"/>
              </a:ext>
            </a:extLst>
          </p:cNvPr>
          <p:cNvSpPr/>
          <p:nvPr/>
        </p:nvSpPr>
        <p:spPr>
          <a:xfrm>
            <a:off x="3963619" y="2165298"/>
            <a:ext cx="241402" cy="292609"/>
          </a:xfrm>
          <a:prstGeom prst="triangle">
            <a:avLst/>
          </a:prstGeom>
          <a:noFill/>
          <a:ln w="38100">
            <a:solidFill>
              <a:schemeClr val="accent3"/>
            </a:solidFill>
          </a:ln>
          <a:effectLst/>
          <a:scene3d>
            <a:camera prst="orthographicFront">
              <a:rot lat="0" lon="0" rev="10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D5953E7B-BC81-4659-9220-CE1D29AA7B98}"/>
              </a:ext>
            </a:extLst>
          </p:cNvPr>
          <p:cNvSpPr/>
          <p:nvPr/>
        </p:nvSpPr>
        <p:spPr>
          <a:xfrm>
            <a:off x="6339839" y="2165297"/>
            <a:ext cx="241402" cy="292609"/>
          </a:xfrm>
          <a:prstGeom prst="triangle">
            <a:avLst/>
          </a:prstGeom>
          <a:noFill/>
          <a:ln w="38100">
            <a:solidFill>
              <a:schemeClr val="accent3"/>
            </a:solidFill>
          </a:ln>
          <a:effectLst/>
          <a:scene3d>
            <a:camera prst="orthographicFront">
              <a:rot lat="0" lon="0" rev="10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A2EB9393-7C88-435B-B5A4-EC07ED8CF668}"/>
              </a:ext>
            </a:extLst>
          </p:cNvPr>
          <p:cNvSpPr/>
          <p:nvPr/>
        </p:nvSpPr>
        <p:spPr>
          <a:xfrm>
            <a:off x="5070651" y="2165296"/>
            <a:ext cx="241402" cy="292609"/>
          </a:xfrm>
          <a:prstGeom prst="triangle">
            <a:avLst/>
          </a:prstGeom>
          <a:noFill/>
          <a:ln w="38100">
            <a:solidFill>
              <a:srgbClr val="00B050"/>
            </a:solidFill>
          </a:ln>
          <a:effectLst/>
          <a:scene3d>
            <a:camera prst="orthographicFront">
              <a:rot lat="0" lon="0" rev="10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9BF5E5F8-4B63-4459-92B6-44463132D319}"/>
              </a:ext>
            </a:extLst>
          </p:cNvPr>
          <p:cNvSpPr/>
          <p:nvPr/>
        </p:nvSpPr>
        <p:spPr>
          <a:xfrm>
            <a:off x="3105910" y="2172614"/>
            <a:ext cx="241402" cy="292609"/>
          </a:xfrm>
          <a:prstGeom prst="triangle">
            <a:avLst/>
          </a:prstGeom>
          <a:noFill/>
          <a:ln w="38100">
            <a:solidFill>
              <a:srgbClr val="00B050"/>
            </a:solidFill>
          </a:ln>
          <a:effectLst/>
          <a:scene3d>
            <a:camera prst="orthographicFront">
              <a:rot lat="0" lon="0" rev="10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5AD4396-407C-437F-8463-87E2F6D0D25D}"/>
              </a:ext>
            </a:extLst>
          </p:cNvPr>
          <p:cNvSpPr txBox="1"/>
          <p:nvPr/>
        </p:nvSpPr>
        <p:spPr>
          <a:xfrm>
            <a:off x="1009501" y="1565454"/>
            <a:ext cx="943660" cy="584775"/>
          </a:xfrm>
          <a:prstGeom prst="rect">
            <a:avLst/>
          </a:prstGeom>
          <a:noFill/>
        </p:spPr>
        <p:txBody>
          <a:bodyPr wrap="square" rtlCol="0">
            <a:spAutoFit/>
          </a:bodyPr>
          <a:lstStyle/>
          <a:p>
            <a:pPr algn="ctr"/>
            <a:r>
              <a:rPr lang="en-US" sz="1600" dirty="0"/>
              <a:t>Industry AB Mtg</a:t>
            </a:r>
          </a:p>
        </p:txBody>
      </p:sp>
      <p:sp>
        <p:nvSpPr>
          <p:cNvPr id="12" name="TextBox 11">
            <a:extLst>
              <a:ext uri="{FF2B5EF4-FFF2-40B4-BE49-F238E27FC236}">
                <a16:creationId xmlns:a16="http://schemas.microsoft.com/office/drawing/2014/main" id="{9A29414B-5EA7-470E-96B1-F5F2D152A9A3}"/>
              </a:ext>
            </a:extLst>
          </p:cNvPr>
          <p:cNvSpPr txBox="1"/>
          <p:nvPr/>
        </p:nvSpPr>
        <p:spPr>
          <a:xfrm>
            <a:off x="3605178" y="1565453"/>
            <a:ext cx="943660" cy="584775"/>
          </a:xfrm>
          <a:prstGeom prst="rect">
            <a:avLst/>
          </a:prstGeom>
          <a:noFill/>
        </p:spPr>
        <p:txBody>
          <a:bodyPr wrap="square" rtlCol="0">
            <a:spAutoFit/>
          </a:bodyPr>
          <a:lstStyle/>
          <a:p>
            <a:pPr algn="ctr"/>
            <a:r>
              <a:rPr lang="en-US" sz="1600" dirty="0"/>
              <a:t>Industry AB Mtg</a:t>
            </a:r>
          </a:p>
        </p:txBody>
      </p:sp>
      <p:sp>
        <p:nvSpPr>
          <p:cNvPr id="13" name="TextBox 12">
            <a:extLst>
              <a:ext uri="{FF2B5EF4-FFF2-40B4-BE49-F238E27FC236}">
                <a16:creationId xmlns:a16="http://schemas.microsoft.com/office/drawing/2014/main" id="{5FE6D086-D9AE-4999-94C6-516AAF37BDAF}"/>
              </a:ext>
            </a:extLst>
          </p:cNvPr>
          <p:cNvSpPr txBox="1"/>
          <p:nvPr/>
        </p:nvSpPr>
        <p:spPr>
          <a:xfrm>
            <a:off x="5833871" y="1565452"/>
            <a:ext cx="1238708" cy="584775"/>
          </a:xfrm>
          <a:prstGeom prst="rect">
            <a:avLst/>
          </a:prstGeom>
          <a:noFill/>
        </p:spPr>
        <p:txBody>
          <a:bodyPr wrap="square" rtlCol="0">
            <a:spAutoFit/>
          </a:bodyPr>
          <a:lstStyle/>
          <a:p>
            <a:pPr algn="ctr"/>
            <a:r>
              <a:rPr lang="en-US" sz="1600" dirty="0"/>
              <a:t>FY20 Reports Due</a:t>
            </a:r>
          </a:p>
        </p:txBody>
      </p:sp>
      <p:sp>
        <p:nvSpPr>
          <p:cNvPr id="14" name="TextBox 13">
            <a:extLst>
              <a:ext uri="{FF2B5EF4-FFF2-40B4-BE49-F238E27FC236}">
                <a16:creationId xmlns:a16="http://schemas.microsoft.com/office/drawing/2014/main" id="{4209AB83-6D15-443A-8B5E-67E8A4572654}"/>
              </a:ext>
            </a:extLst>
          </p:cNvPr>
          <p:cNvSpPr txBox="1"/>
          <p:nvPr/>
        </p:nvSpPr>
        <p:spPr>
          <a:xfrm>
            <a:off x="2437185" y="1565451"/>
            <a:ext cx="1378296" cy="584775"/>
          </a:xfrm>
          <a:prstGeom prst="rect">
            <a:avLst/>
          </a:prstGeom>
          <a:noFill/>
        </p:spPr>
        <p:txBody>
          <a:bodyPr wrap="square" rtlCol="0">
            <a:spAutoFit/>
          </a:bodyPr>
          <a:lstStyle/>
          <a:p>
            <a:pPr algn="ctr"/>
            <a:r>
              <a:rPr lang="en-US" sz="1600" dirty="0">
                <a:solidFill>
                  <a:srgbClr val="00B050"/>
                </a:solidFill>
              </a:rPr>
              <a:t>AIAA SciTech abstracts due</a:t>
            </a:r>
          </a:p>
        </p:txBody>
      </p:sp>
      <p:sp>
        <p:nvSpPr>
          <p:cNvPr id="15" name="TextBox 14">
            <a:extLst>
              <a:ext uri="{FF2B5EF4-FFF2-40B4-BE49-F238E27FC236}">
                <a16:creationId xmlns:a16="http://schemas.microsoft.com/office/drawing/2014/main" id="{D49E2A4A-F13D-4E35-9CEC-E30DFFDAF002}"/>
              </a:ext>
            </a:extLst>
          </p:cNvPr>
          <p:cNvSpPr txBox="1"/>
          <p:nvPr/>
        </p:nvSpPr>
        <p:spPr>
          <a:xfrm>
            <a:off x="4395211" y="1563788"/>
            <a:ext cx="1573069" cy="584775"/>
          </a:xfrm>
          <a:prstGeom prst="rect">
            <a:avLst/>
          </a:prstGeom>
          <a:noFill/>
        </p:spPr>
        <p:txBody>
          <a:bodyPr wrap="square" rtlCol="0">
            <a:spAutoFit/>
          </a:bodyPr>
          <a:lstStyle/>
          <a:p>
            <a:pPr algn="ctr"/>
            <a:r>
              <a:rPr lang="en-US" sz="1600" dirty="0">
                <a:solidFill>
                  <a:srgbClr val="00B050"/>
                </a:solidFill>
              </a:rPr>
              <a:t>Sandia Blade Workshop</a:t>
            </a:r>
          </a:p>
        </p:txBody>
      </p:sp>
      <p:sp>
        <p:nvSpPr>
          <p:cNvPr id="16" name="Isosceles Triangle 15">
            <a:extLst>
              <a:ext uri="{FF2B5EF4-FFF2-40B4-BE49-F238E27FC236}">
                <a16:creationId xmlns:a16="http://schemas.microsoft.com/office/drawing/2014/main" id="{3BCD3872-8EF7-4BB4-B3A6-63D893F89B5E}"/>
              </a:ext>
            </a:extLst>
          </p:cNvPr>
          <p:cNvSpPr/>
          <p:nvPr/>
        </p:nvSpPr>
        <p:spPr>
          <a:xfrm>
            <a:off x="1203351" y="2856500"/>
            <a:ext cx="241402" cy="292609"/>
          </a:xfrm>
          <a:prstGeom prst="triangle">
            <a:avLst/>
          </a:prstGeom>
          <a:noFill/>
          <a:ln w="38100">
            <a:solidFill>
              <a:schemeClr val="accent2"/>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98F52D1-8175-49A2-AD4F-366E4EE42A2A}"/>
              </a:ext>
            </a:extLst>
          </p:cNvPr>
          <p:cNvSpPr/>
          <p:nvPr/>
        </p:nvSpPr>
        <p:spPr>
          <a:xfrm>
            <a:off x="2474974" y="2856500"/>
            <a:ext cx="241402" cy="292609"/>
          </a:xfrm>
          <a:prstGeom prst="triangle">
            <a:avLst/>
          </a:prstGeom>
          <a:noFill/>
          <a:ln w="38100">
            <a:solidFill>
              <a:schemeClr val="accent2"/>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29CAC081-F355-466E-869E-B5EAD1CD33A5}"/>
              </a:ext>
            </a:extLst>
          </p:cNvPr>
          <p:cNvSpPr/>
          <p:nvPr/>
        </p:nvSpPr>
        <p:spPr>
          <a:xfrm>
            <a:off x="3102256" y="2856499"/>
            <a:ext cx="241402" cy="292609"/>
          </a:xfrm>
          <a:prstGeom prst="triangle">
            <a:avLst/>
          </a:prstGeom>
          <a:noFill/>
          <a:ln w="38100">
            <a:solidFill>
              <a:schemeClr val="accent2"/>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DD7EF1D-99A6-478D-A023-DB28377E7BD9}"/>
              </a:ext>
            </a:extLst>
          </p:cNvPr>
          <p:cNvSpPr/>
          <p:nvPr/>
        </p:nvSpPr>
        <p:spPr>
          <a:xfrm>
            <a:off x="3842918" y="2855280"/>
            <a:ext cx="241402" cy="292609"/>
          </a:xfrm>
          <a:prstGeom prst="triangle">
            <a:avLst/>
          </a:prstGeom>
          <a:noFill/>
          <a:ln w="38100">
            <a:solidFill>
              <a:schemeClr val="accent2"/>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7386FC2-567A-4AF3-8A20-11F352330403}"/>
              </a:ext>
            </a:extLst>
          </p:cNvPr>
          <p:cNvSpPr/>
          <p:nvPr/>
        </p:nvSpPr>
        <p:spPr>
          <a:xfrm>
            <a:off x="4609190" y="2852759"/>
            <a:ext cx="241402" cy="292609"/>
          </a:xfrm>
          <a:prstGeom prst="triangle">
            <a:avLst/>
          </a:prstGeom>
          <a:noFill/>
          <a:ln w="38100">
            <a:solidFill>
              <a:schemeClr val="accent2"/>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77CC8CC7-2143-4775-984C-6D148DA869C0}"/>
              </a:ext>
            </a:extLst>
          </p:cNvPr>
          <p:cNvSpPr/>
          <p:nvPr/>
        </p:nvSpPr>
        <p:spPr>
          <a:xfrm>
            <a:off x="6339839" y="2856499"/>
            <a:ext cx="241402" cy="292609"/>
          </a:xfrm>
          <a:prstGeom prst="triangle">
            <a:avLst/>
          </a:prstGeom>
          <a:noFill/>
          <a:ln w="38100">
            <a:solidFill>
              <a:schemeClr val="accent2"/>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313A4C78-28C5-45E9-A27A-5BD17DEA9660}"/>
              </a:ext>
            </a:extLst>
          </p:cNvPr>
          <p:cNvCxnSpPr>
            <a:stCxn id="20" idx="5"/>
            <a:endCxn id="21" idx="1"/>
          </p:cNvCxnSpPr>
          <p:nvPr/>
        </p:nvCxnSpPr>
        <p:spPr>
          <a:xfrm>
            <a:off x="4790242" y="2999064"/>
            <a:ext cx="1609948" cy="3740"/>
          </a:xfrm>
          <a:prstGeom prst="line">
            <a:avLst/>
          </a:prstGeom>
          <a:ln w="3810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2AE62AA-73B5-4599-BB28-3EACF7BE9B8D}"/>
              </a:ext>
            </a:extLst>
          </p:cNvPr>
          <p:cNvSpPr txBox="1"/>
          <p:nvPr/>
        </p:nvSpPr>
        <p:spPr>
          <a:xfrm>
            <a:off x="665682" y="3174800"/>
            <a:ext cx="1324051" cy="646331"/>
          </a:xfrm>
          <a:prstGeom prst="rect">
            <a:avLst/>
          </a:prstGeom>
          <a:noFill/>
        </p:spPr>
        <p:txBody>
          <a:bodyPr wrap="square" rtlCol="0">
            <a:spAutoFit/>
          </a:bodyPr>
          <a:lstStyle/>
          <a:p>
            <a:pPr algn="ctr"/>
            <a:r>
              <a:rPr lang="en-US" sz="1200" dirty="0"/>
              <a:t>Go/No-Go</a:t>
            </a:r>
          </a:p>
          <a:p>
            <a:pPr algn="ctr"/>
            <a:r>
              <a:rPr lang="en-US" sz="1200" dirty="0"/>
              <a:t>Steps 0, ½, 1a)-1x)</a:t>
            </a:r>
          </a:p>
          <a:p>
            <a:pPr algn="ctr"/>
            <a:r>
              <a:rPr lang="en-US" sz="1200" dirty="0"/>
              <a:t>1 cross-section</a:t>
            </a:r>
          </a:p>
        </p:txBody>
      </p:sp>
      <p:sp>
        <p:nvSpPr>
          <p:cNvPr id="25" name="TextBox 24">
            <a:extLst>
              <a:ext uri="{FF2B5EF4-FFF2-40B4-BE49-F238E27FC236}">
                <a16:creationId xmlns:a16="http://schemas.microsoft.com/office/drawing/2014/main" id="{28C27B81-51BA-4B9E-A4EF-CD13E42DC3B1}"/>
              </a:ext>
            </a:extLst>
          </p:cNvPr>
          <p:cNvSpPr txBox="1"/>
          <p:nvPr/>
        </p:nvSpPr>
        <p:spPr>
          <a:xfrm>
            <a:off x="457199" y="502920"/>
            <a:ext cx="8014064" cy="646331"/>
          </a:xfrm>
          <a:prstGeom prst="rect">
            <a:avLst/>
          </a:prstGeom>
          <a:noFill/>
        </p:spPr>
        <p:txBody>
          <a:bodyPr wrap="square" rtlCol="0">
            <a:spAutoFit/>
          </a:bodyPr>
          <a:lstStyle/>
          <a:p>
            <a:r>
              <a:rPr lang="en-US" sz="1200" b="1" dirty="0"/>
              <a:t>Resources:</a:t>
            </a:r>
          </a:p>
          <a:p>
            <a:pPr marL="285750" indent="-285750">
              <a:buFont typeface="Arial" panose="020B0604020202020204" pitchFamily="34" charset="0"/>
              <a:buChar char="•"/>
            </a:pPr>
            <a:r>
              <a:rPr lang="en-US" sz="1200" dirty="0"/>
              <a:t>Roland: ~20% time</a:t>
            </a:r>
          </a:p>
          <a:p>
            <a:pPr marL="285750" indent="-285750">
              <a:buFont typeface="Arial" panose="020B0604020202020204" pitchFamily="34" charset="0"/>
              <a:buChar char="•"/>
            </a:pPr>
            <a:r>
              <a:rPr lang="en-US" sz="1200" dirty="0"/>
              <a:t>Nicole: ~12 </a:t>
            </a:r>
            <a:r>
              <a:rPr lang="en-US" sz="1200" dirty="0" err="1"/>
              <a:t>hrs</a:t>
            </a:r>
            <a:r>
              <a:rPr lang="en-US" sz="1200" dirty="0"/>
              <a:t>/month</a:t>
            </a:r>
          </a:p>
        </p:txBody>
      </p:sp>
      <p:sp>
        <p:nvSpPr>
          <p:cNvPr id="26" name="TextBox 25">
            <a:extLst>
              <a:ext uri="{FF2B5EF4-FFF2-40B4-BE49-F238E27FC236}">
                <a16:creationId xmlns:a16="http://schemas.microsoft.com/office/drawing/2014/main" id="{6E8D8502-4D86-47C1-9B01-964A435D6627}"/>
              </a:ext>
            </a:extLst>
          </p:cNvPr>
          <p:cNvSpPr txBox="1"/>
          <p:nvPr/>
        </p:nvSpPr>
        <p:spPr>
          <a:xfrm>
            <a:off x="2114087" y="3174800"/>
            <a:ext cx="777847" cy="646331"/>
          </a:xfrm>
          <a:prstGeom prst="rect">
            <a:avLst/>
          </a:prstGeom>
          <a:noFill/>
        </p:spPr>
        <p:txBody>
          <a:bodyPr wrap="square" rtlCol="0">
            <a:spAutoFit/>
          </a:bodyPr>
          <a:lstStyle/>
          <a:p>
            <a:pPr algn="ctr"/>
            <a:r>
              <a:rPr lang="en-US" sz="1200" dirty="0"/>
              <a:t>1 Cross-section:</a:t>
            </a:r>
          </a:p>
          <a:p>
            <a:pPr algn="ctr"/>
            <a:r>
              <a:rPr lang="en-US" sz="1200" dirty="0"/>
              <a:t>Steps 2,3</a:t>
            </a:r>
          </a:p>
        </p:txBody>
      </p:sp>
      <p:sp>
        <p:nvSpPr>
          <p:cNvPr id="27" name="TextBox 26">
            <a:extLst>
              <a:ext uri="{FF2B5EF4-FFF2-40B4-BE49-F238E27FC236}">
                <a16:creationId xmlns:a16="http://schemas.microsoft.com/office/drawing/2014/main" id="{26B1FDBC-1708-4728-ABC7-77F258CD9E28}"/>
              </a:ext>
            </a:extLst>
          </p:cNvPr>
          <p:cNvSpPr txBox="1"/>
          <p:nvPr/>
        </p:nvSpPr>
        <p:spPr>
          <a:xfrm>
            <a:off x="2674317" y="3180895"/>
            <a:ext cx="1093015" cy="646331"/>
          </a:xfrm>
          <a:prstGeom prst="rect">
            <a:avLst/>
          </a:prstGeom>
          <a:noFill/>
        </p:spPr>
        <p:txBody>
          <a:bodyPr wrap="square" rtlCol="0">
            <a:spAutoFit/>
          </a:bodyPr>
          <a:lstStyle/>
          <a:p>
            <a:pPr algn="ctr"/>
            <a:r>
              <a:rPr lang="en-US" sz="1200" dirty="0"/>
              <a:t>Multiple stations (blade)</a:t>
            </a:r>
          </a:p>
        </p:txBody>
      </p:sp>
      <p:sp>
        <p:nvSpPr>
          <p:cNvPr id="28" name="TextBox 27">
            <a:extLst>
              <a:ext uri="{FF2B5EF4-FFF2-40B4-BE49-F238E27FC236}">
                <a16:creationId xmlns:a16="http://schemas.microsoft.com/office/drawing/2014/main" id="{82DD9AD8-FFE0-4CC7-975C-C0B25CF0EB36}"/>
              </a:ext>
            </a:extLst>
          </p:cNvPr>
          <p:cNvSpPr txBox="1"/>
          <p:nvPr/>
        </p:nvSpPr>
        <p:spPr>
          <a:xfrm>
            <a:off x="3506418" y="3176741"/>
            <a:ext cx="903428" cy="646331"/>
          </a:xfrm>
          <a:prstGeom prst="rect">
            <a:avLst/>
          </a:prstGeom>
          <a:noFill/>
        </p:spPr>
        <p:txBody>
          <a:bodyPr wrap="square" rtlCol="0">
            <a:spAutoFit/>
          </a:bodyPr>
          <a:lstStyle/>
          <a:p>
            <a:pPr algn="ctr"/>
            <a:r>
              <a:rPr lang="en-US" sz="1200" dirty="0" err="1"/>
              <a:t>openFAST</a:t>
            </a:r>
            <a:r>
              <a:rPr lang="en-US" sz="1200" dirty="0"/>
              <a:t> (&amp; LCOE) calcs</a:t>
            </a:r>
          </a:p>
        </p:txBody>
      </p:sp>
      <p:sp>
        <p:nvSpPr>
          <p:cNvPr id="29" name="TextBox 28">
            <a:extLst>
              <a:ext uri="{FF2B5EF4-FFF2-40B4-BE49-F238E27FC236}">
                <a16:creationId xmlns:a16="http://schemas.microsoft.com/office/drawing/2014/main" id="{74635DD2-E80F-464B-9DF0-4A63ED1CB0E6}"/>
              </a:ext>
            </a:extLst>
          </p:cNvPr>
          <p:cNvSpPr txBox="1"/>
          <p:nvPr/>
        </p:nvSpPr>
        <p:spPr>
          <a:xfrm>
            <a:off x="4073956" y="3180895"/>
            <a:ext cx="1324051" cy="461665"/>
          </a:xfrm>
          <a:prstGeom prst="rect">
            <a:avLst/>
          </a:prstGeom>
          <a:noFill/>
        </p:spPr>
        <p:txBody>
          <a:bodyPr wrap="square" rtlCol="0">
            <a:spAutoFit/>
          </a:bodyPr>
          <a:lstStyle/>
          <a:p>
            <a:pPr algn="ctr"/>
            <a:r>
              <a:rPr lang="en-US" sz="1200" dirty="0"/>
              <a:t>New blade designs</a:t>
            </a:r>
          </a:p>
        </p:txBody>
      </p:sp>
      <p:sp>
        <p:nvSpPr>
          <p:cNvPr id="30" name="TextBox 29">
            <a:extLst>
              <a:ext uri="{FF2B5EF4-FFF2-40B4-BE49-F238E27FC236}">
                <a16:creationId xmlns:a16="http://schemas.microsoft.com/office/drawing/2014/main" id="{176C615E-BF64-4E92-96D0-8D6545E9BD67}"/>
              </a:ext>
            </a:extLst>
          </p:cNvPr>
          <p:cNvSpPr txBox="1"/>
          <p:nvPr/>
        </p:nvSpPr>
        <p:spPr>
          <a:xfrm>
            <a:off x="5788453" y="3174220"/>
            <a:ext cx="1324051" cy="461665"/>
          </a:xfrm>
          <a:prstGeom prst="rect">
            <a:avLst/>
          </a:prstGeom>
          <a:noFill/>
        </p:spPr>
        <p:txBody>
          <a:bodyPr wrap="square" rtlCol="0">
            <a:spAutoFit/>
          </a:bodyPr>
          <a:lstStyle/>
          <a:p>
            <a:pPr algn="ctr"/>
            <a:r>
              <a:rPr lang="en-US" sz="1200" dirty="0"/>
              <a:t>Tech Reports &amp; documentation</a:t>
            </a:r>
          </a:p>
        </p:txBody>
      </p:sp>
      <p:sp>
        <p:nvSpPr>
          <p:cNvPr id="31" name="Isosceles Triangle 30">
            <a:extLst>
              <a:ext uri="{FF2B5EF4-FFF2-40B4-BE49-F238E27FC236}">
                <a16:creationId xmlns:a16="http://schemas.microsoft.com/office/drawing/2014/main" id="{789F1435-A803-45C2-B973-0782FAF6333E}"/>
              </a:ext>
            </a:extLst>
          </p:cNvPr>
          <p:cNvSpPr/>
          <p:nvPr/>
        </p:nvSpPr>
        <p:spPr>
          <a:xfrm>
            <a:off x="8470996" y="2859019"/>
            <a:ext cx="241402" cy="292609"/>
          </a:xfrm>
          <a:prstGeom prst="triangle">
            <a:avLst/>
          </a:prstGeom>
          <a:noFill/>
          <a:ln w="38100">
            <a:solidFill>
              <a:schemeClr val="accent2"/>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30B2B6-979E-4C6F-92A3-AE6D6C5ACD23}"/>
              </a:ext>
            </a:extLst>
          </p:cNvPr>
          <p:cNvCxnSpPr>
            <a:cxnSpLocks/>
            <a:stCxn id="21" idx="5"/>
            <a:endCxn id="31" idx="1"/>
          </p:cNvCxnSpPr>
          <p:nvPr/>
        </p:nvCxnSpPr>
        <p:spPr>
          <a:xfrm>
            <a:off x="6520891" y="3002804"/>
            <a:ext cx="2010456" cy="2520"/>
          </a:xfrm>
          <a:prstGeom prst="line">
            <a:avLst/>
          </a:prstGeom>
          <a:ln w="3810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757EFCBC-BDD7-4436-9F41-23BDC361BBFD}"/>
              </a:ext>
            </a:extLst>
          </p:cNvPr>
          <p:cNvSpPr txBox="1"/>
          <p:nvPr/>
        </p:nvSpPr>
        <p:spPr>
          <a:xfrm>
            <a:off x="7912295" y="3184055"/>
            <a:ext cx="1324051" cy="646331"/>
          </a:xfrm>
          <a:prstGeom prst="rect">
            <a:avLst/>
          </a:prstGeom>
          <a:noFill/>
        </p:spPr>
        <p:txBody>
          <a:bodyPr wrap="square" rtlCol="0">
            <a:spAutoFit/>
          </a:bodyPr>
          <a:lstStyle/>
          <a:p>
            <a:pPr algn="ctr"/>
            <a:r>
              <a:rPr lang="en-US" sz="1200" dirty="0"/>
              <a:t>Journal &amp; conference papers</a:t>
            </a:r>
          </a:p>
        </p:txBody>
      </p:sp>
    </p:spTree>
    <p:extLst>
      <p:ext uri="{BB962C8B-B14F-4D97-AF65-F5344CB8AC3E}">
        <p14:creationId xmlns:p14="http://schemas.microsoft.com/office/powerpoint/2010/main" val="3623712378"/>
      </p:ext>
    </p:extLst>
  </p:cSld>
  <p:clrMapOvr>
    <a:masterClrMapping/>
  </p:clrMapOvr>
</p:sld>
</file>

<file path=ppt/theme/theme1.xml><?xml version="1.0" encoding="utf-8"?>
<a:theme xmlns:a="http://schemas.openxmlformats.org/drawingml/2006/main" name="Office Theme">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arrow"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presentation-2019" id="{E8A68D52-70D5-1F45-9E2B-50DC26CDF849}" vid="{0CCD6724-4B42-BC4D-AA89-F63B9FDE5D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5204</TotalTime>
  <Words>1256</Words>
  <Application>Microsoft Office PowerPoint</Application>
  <PresentationFormat>On-screen Show (16:9)</PresentationFormat>
  <Paragraphs>203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Cavolini</vt:lpstr>
      <vt:lpstr>Office Theme</vt:lpstr>
      <vt:lpstr>PowerPoint Presentation</vt:lpstr>
      <vt:lpstr>Inflatable Blade Concept</vt:lpstr>
      <vt:lpstr>Inflatable Blade Concept</vt:lpstr>
      <vt:lpstr>Inflatable Blade Concept</vt:lpstr>
      <vt:lpstr>Design Considerations</vt:lpstr>
      <vt:lpstr>Design Considerations</vt:lpstr>
      <vt:lpstr>Design Challenges</vt:lpstr>
      <vt:lpstr>Project Plan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NREL Preferred 16:9 Widescreen Presentation Template (.pptx)</dc:title>
  <dc:subject>PowerPoint presentation template for newer wide-screen monitors and TVs.</dc:subject>
  <dc:creator>NREL</dc:creator>
  <cp:keywords/>
  <dc:description/>
  <cp:lastModifiedBy>Mendoza, Nicole</cp:lastModifiedBy>
  <cp:revision>61</cp:revision>
  <cp:lastPrinted>2018-01-04T20:30:58Z</cp:lastPrinted>
  <dcterms:created xsi:type="dcterms:W3CDTF">2019-02-01T22:56:44Z</dcterms:created>
  <dcterms:modified xsi:type="dcterms:W3CDTF">2020-02-26T17:31:21Z</dcterms:modified>
  <cp:category/>
</cp:coreProperties>
</file>