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30" autoAdjust="0"/>
    <p:restoredTop sz="94660"/>
  </p:normalViewPr>
  <p:slideViewPr>
    <p:cSldViewPr snapToGrid="0">
      <p:cViewPr varScale="1">
        <p:scale>
          <a:sx n="120" d="100"/>
          <a:sy n="120" d="100"/>
        </p:scale>
        <p:origin x="1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E52D8976-E01E-48D6-AB0E-AD418FF065B9}" type="datetimeFigureOut">
              <a:rPr lang="en-US" smtClean="0"/>
              <a:t>8/11/2020</a:t>
            </a:fld>
            <a:endParaRPr lang="en-US"/>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endParaRPr lang="en-US"/>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035F0AFB-FB27-4336-B8F2-B90A33789F64}" type="slidenum">
              <a:rPr lang="en-US" smtClean="0"/>
              <a:t>‹#›</a:t>
            </a:fld>
            <a:endParaRPr lang="en-US"/>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641746"/>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81600" y="640080"/>
            <a:ext cx="6248398" cy="558414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2D8976-E01E-48D6-AB0E-AD418FF065B9}"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F0AFB-FB27-4336-B8F2-B90A33789F64}" type="slidenum">
              <a:rPr lang="en-US" smtClean="0"/>
              <a:t>‹#›</a:t>
            </a:fld>
            <a:endParaRPr lang="en-US"/>
          </a:p>
        </p:txBody>
      </p:sp>
    </p:spTree>
    <p:extLst>
      <p:ext uri="{BB962C8B-B14F-4D97-AF65-F5344CB8AC3E}">
        <p14:creationId xmlns:p14="http://schemas.microsoft.com/office/powerpoint/2010/main" val="124011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2"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rgbClr val="262626"/>
          </a:solidFill>
          <a:ln w="0">
            <a:noFill/>
            <a:prstDash val="solid"/>
            <a:round/>
            <a:headEnd/>
            <a:tailEnd/>
          </a:ln>
        </p:spPr>
      </p:sp>
      <p:sp>
        <p:nvSpPr>
          <p:cNvPr id="2" name="Vertical Title 1"/>
          <p:cNvSpPr>
            <a:spLocks noGrp="1"/>
          </p:cNvSpPr>
          <p:nvPr>
            <p:ph type="title" orient="vert"/>
          </p:nvPr>
        </p:nvSpPr>
        <p:spPr>
          <a:xfrm>
            <a:off x="7990765" y="642931"/>
            <a:ext cx="2446670" cy="4678106"/>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642932"/>
            <a:ext cx="7070678" cy="46781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536187" y="5927131"/>
            <a:ext cx="3814856" cy="365125"/>
          </a:xfrm>
        </p:spPr>
        <p:txBody>
          <a:bodyPr/>
          <a:lstStyle/>
          <a:p>
            <a:fld id="{E52D8976-E01E-48D6-AB0E-AD418FF065B9}" type="datetimeFigureOut">
              <a:rPr lang="en-US" smtClean="0"/>
              <a:t>8/11/2020</a:t>
            </a:fld>
            <a:endParaRPr lang="en-US"/>
          </a:p>
        </p:txBody>
      </p:sp>
      <p:sp>
        <p:nvSpPr>
          <p:cNvPr id="5" name="Footer Placeholder 4"/>
          <p:cNvSpPr>
            <a:spLocks noGrp="1"/>
          </p:cNvSpPr>
          <p:nvPr>
            <p:ph type="ftr" sz="quarter" idx="11"/>
          </p:nvPr>
        </p:nvSpPr>
        <p:spPr>
          <a:xfrm>
            <a:off x="6536187" y="6315949"/>
            <a:ext cx="3814856" cy="365125"/>
          </a:xfrm>
        </p:spPr>
        <p:txBody>
          <a:bodyPr/>
          <a:lstStyle/>
          <a:p>
            <a:endParaRPr lang="en-US"/>
          </a:p>
        </p:txBody>
      </p:sp>
      <p:sp>
        <p:nvSpPr>
          <p:cNvPr id="6" name="Slide Number Placeholder 5"/>
          <p:cNvSpPr>
            <a:spLocks noGrp="1"/>
          </p:cNvSpPr>
          <p:nvPr>
            <p:ph type="sldNum" sz="quarter" idx="12"/>
          </p:nvPr>
        </p:nvSpPr>
        <p:spPr>
          <a:xfrm>
            <a:off x="11784011" y="5607592"/>
            <a:ext cx="407988" cy="365125"/>
          </a:xfrm>
        </p:spPr>
        <p:txBody>
          <a:bodyPr/>
          <a:lstStyle/>
          <a:p>
            <a:fld id="{035F0AFB-FB27-4336-B8F2-B90A33789F64}" type="slidenum">
              <a:rPr lang="en-US" smtClean="0"/>
              <a:t>‹#›</a:t>
            </a:fld>
            <a:endParaRPr lang="en-US"/>
          </a:p>
        </p:txBody>
      </p:sp>
      <p:cxnSp>
        <p:nvCxnSpPr>
          <p:cNvPr id="13" name="Straight Connector 12" title="Horizontal Rule Line"/>
          <p:cNvCxnSpPr/>
          <p:nvPr/>
        </p:nvCxnSpPr>
        <p:spPr>
          <a:xfrm>
            <a:off x="0" y="6199730"/>
            <a:ext cx="10260011"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21140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2D8976-E01E-48D6-AB0E-AD418FF065B9}" type="datetimeFigureOut">
              <a:rPr lang="en-US" smtClean="0"/>
              <a:t>8/11/2020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5F0AFB-FB27-4336-B8F2-B90A33789F64}" type="slidenum">
              <a:rPr lang="en-US" smtClean="0"/>
              <a:t>‹#›</a:t>
            </a:fld>
            <a:endParaRPr lang="en-US"/>
          </a:p>
        </p:txBody>
      </p:sp>
    </p:spTree>
    <p:extLst>
      <p:ext uri="{BB962C8B-B14F-4D97-AF65-F5344CB8AC3E}">
        <p14:creationId xmlns:p14="http://schemas.microsoft.com/office/powerpoint/2010/main" val="138528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E52D8976-E01E-48D6-AB0E-AD418FF065B9}" type="datetimeFigureOut">
              <a:rPr lang="en-US" smtClean="0"/>
              <a:t>8/11/2020</a:t>
            </a:fld>
            <a:endParaRPr lang="en-US"/>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035F0AFB-FB27-4336-B8F2-B90A33789F64}" type="slidenum">
              <a:rPr lang="en-US" smtClean="0"/>
              <a:t>‹#›</a:t>
            </a:fld>
            <a:endParaRPr lang="en-US"/>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47238"/>
      </p:ext>
    </p:extLst>
  </p:cSld>
  <p:clrMapOvr>
    <a:masterClrMapping/>
  </p:clrMapOvr>
  <p:extLst mod="1">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81600" y="540628"/>
            <a:ext cx="6248400" cy="248894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81600" y="3712467"/>
            <a:ext cx="6248400" cy="248222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2D8976-E01E-48D6-AB0E-AD418FF065B9}"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F0AFB-FB27-4336-B8F2-B90A33789F64}" type="slidenum">
              <a:rPr lang="en-US" smtClean="0"/>
              <a:t>‹#›</a:t>
            </a:fld>
            <a:endParaRPr lang="en-US"/>
          </a:p>
        </p:txBody>
      </p:sp>
    </p:spTree>
    <p:extLst>
      <p:ext uri="{BB962C8B-B14F-4D97-AF65-F5344CB8AC3E}">
        <p14:creationId xmlns:p14="http://schemas.microsoft.com/office/powerpoint/2010/main" val="1003594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2D8976-E01E-48D6-AB0E-AD418FF065B9}" type="datetimeFigureOut">
              <a:rPr lang="en-US" smtClean="0"/>
              <a:t>8/11/2020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5F0AFB-FB27-4336-B8F2-B90A33789F64}" type="slidenum">
              <a:rPr lang="en-US" smtClean="0"/>
              <a:t>‹#›</a:t>
            </a:fld>
            <a:endParaRPr lang="en-US"/>
          </a:p>
        </p:txBody>
      </p:sp>
    </p:spTree>
    <p:extLst>
      <p:ext uri="{BB962C8B-B14F-4D97-AF65-F5344CB8AC3E}">
        <p14:creationId xmlns:p14="http://schemas.microsoft.com/office/powerpoint/2010/main" val="3400761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2D8976-E01E-48D6-AB0E-AD418FF065B9}" type="datetimeFigureOut">
              <a:rPr lang="en-US" smtClean="0"/>
              <a:t>8/11/2020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5F0AFB-FB27-4336-B8F2-B90A33789F64}" type="slidenum">
              <a:rPr lang="en-US" smtClean="0"/>
              <a:t>‹#›</a:t>
            </a:fld>
            <a:endParaRPr lang="en-US"/>
          </a:p>
        </p:txBody>
      </p:sp>
    </p:spTree>
    <p:extLst>
      <p:ext uri="{BB962C8B-B14F-4D97-AF65-F5344CB8AC3E}">
        <p14:creationId xmlns:p14="http://schemas.microsoft.com/office/powerpoint/2010/main" val="108065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2D8976-E01E-48D6-AB0E-AD418FF065B9}" type="datetimeFigureOut">
              <a:rPr lang="en-US" smtClean="0"/>
              <a:t>8/11/2020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5F0AFB-FB27-4336-B8F2-B90A33789F64}" type="slidenum">
              <a:rPr lang="en-US" smtClean="0"/>
              <a:t>‹#›</a:t>
            </a:fld>
            <a:endParaRPr lang="en-US"/>
          </a:p>
        </p:txBody>
      </p:sp>
    </p:spTree>
    <p:extLst>
      <p:ext uri="{BB962C8B-B14F-4D97-AF65-F5344CB8AC3E}">
        <p14:creationId xmlns:p14="http://schemas.microsoft.com/office/powerpoint/2010/main" val="227631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5479"/>
            <a:ext cx="3838776" cy="1921022"/>
          </a:xfrm>
        </p:spPr>
        <p:txBody>
          <a:bodyPr anchor="t">
            <a:noAutofit/>
          </a:bodyPr>
          <a:lstStyle>
            <a:lvl1pPr>
              <a:lnSpc>
                <a:spcPct val="93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2D8976-E01E-48D6-AB0E-AD418FF065B9}"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F0AFB-FB27-4336-B8F2-B90A33789F64}" type="slidenum">
              <a:rPr lang="en-US" smtClean="0"/>
              <a:t>‹#›</a:t>
            </a:fld>
            <a:endParaRPr lang="en-US"/>
          </a:p>
        </p:txBody>
      </p:sp>
    </p:spTree>
    <p:extLst>
      <p:ext uri="{BB962C8B-B14F-4D97-AF65-F5344CB8AC3E}">
        <p14:creationId xmlns:p14="http://schemas.microsoft.com/office/powerpoint/2010/main" val="132334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557261"/>
            <a:ext cx="3840480" cy="1919239"/>
          </a:xfrm>
        </p:spPr>
        <p:txBody>
          <a:bodyPr anchor="t">
            <a:noAutofit/>
          </a:bodyPr>
          <a:lstStyle>
            <a:lvl1pPr>
              <a:lnSpc>
                <a:spcPct val="93000"/>
              </a:lnSpc>
              <a:defRPr sz="40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57800" y="0"/>
            <a:ext cx="6172200"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58952" y="2621512"/>
            <a:ext cx="3840480" cy="3236976"/>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2D8976-E01E-48D6-AB0E-AD418FF065B9}" type="datetimeFigureOut">
              <a:rPr lang="en-US" smtClean="0"/>
              <a:t>8/11/2020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5F0AFB-FB27-4336-B8F2-B90A33789F64}" type="slidenum">
              <a:rPr lang="en-US" smtClean="0"/>
              <a:t>‹#›</a:t>
            </a:fld>
            <a:endParaRPr lang="en-US"/>
          </a:p>
        </p:txBody>
      </p:sp>
    </p:spTree>
    <p:extLst>
      <p:ext uri="{BB962C8B-B14F-4D97-AF65-F5344CB8AC3E}">
        <p14:creationId xmlns:p14="http://schemas.microsoft.com/office/powerpoint/2010/main" val="930867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E52D8976-E01E-48D6-AB0E-AD418FF065B9}" type="datetimeFigureOut">
              <a:rPr lang="en-US" smtClean="0"/>
              <a:t>8/11/2020</a:t>
            </a:fld>
            <a:endParaRPr lang="en-US"/>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035F0AFB-FB27-4336-B8F2-B90A33789F64}" type="slidenum">
              <a:rPr lang="en-US" smtClean="0"/>
              <a:t>‹#›</a:t>
            </a:fld>
            <a:endParaRPr lang="en-US"/>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8696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8912" y="1143293"/>
            <a:ext cx="10195859" cy="1234147"/>
          </a:xfrm>
        </p:spPr>
        <p:txBody>
          <a:bodyPr>
            <a:normAutofit fontScale="90000"/>
          </a:bodyPr>
          <a:lstStyle/>
          <a:p>
            <a:r>
              <a:rPr lang="en-US" sz="6600" dirty="0" smtClean="0"/>
              <a:t>IBM Data Science</a:t>
            </a:r>
            <a:br>
              <a:rPr lang="en-US" sz="6600" dirty="0" smtClean="0"/>
            </a:br>
            <a:r>
              <a:rPr lang="en-US" sz="6600" dirty="0" smtClean="0"/>
              <a:t>Capstone Project</a:t>
            </a:r>
            <a:endParaRPr lang="en-US" sz="6600" dirty="0"/>
          </a:p>
        </p:txBody>
      </p:sp>
      <p:sp>
        <p:nvSpPr>
          <p:cNvPr id="3" name="Subtitle 2"/>
          <p:cNvSpPr>
            <a:spLocks noGrp="1"/>
          </p:cNvSpPr>
          <p:nvPr>
            <p:ph type="subTitle" idx="1"/>
          </p:nvPr>
        </p:nvSpPr>
        <p:spPr/>
        <p:txBody>
          <a:bodyPr>
            <a:normAutofit fontScale="92500" lnSpcReduction="10000"/>
          </a:bodyPr>
          <a:lstStyle/>
          <a:p>
            <a:r>
              <a:rPr lang="en-US" dirty="0" smtClean="0"/>
              <a:t>Justin Line</a:t>
            </a:r>
          </a:p>
          <a:p>
            <a:r>
              <a:rPr lang="en-US" dirty="0" smtClean="0"/>
              <a:t>8/11/2020</a:t>
            </a:r>
            <a:endParaRPr lang="en-US" dirty="0"/>
          </a:p>
        </p:txBody>
      </p:sp>
      <p:sp>
        <p:nvSpPr>
          <p:cNvPr id="5" name="Subtitle 2"/>
          <p:cNvSpPr txBox="1">
            <a:spLocks/>
          </p:cNvSpPr>
          <p:nvPr/>
        </p:nvSpPr>
        <p:spPr>
          <a:xfrm>
            <a:off x="1187526" y="3011671"/>
            <a:ext cx="7034362" cy="706355"/>
          </a:xfrm>
          <a:prstGeom prst="rect">
            <a:avLst/>
          </a:prstGeom>
        </p:spPr>
        <p:txBody>
          <a:bodyPr vert="horz" lIns="91440" tIns="45720" rIns="91440" bIns="45720" rtlCol="0">
            <a:normAutofit/>
          </a:bodyPr>
          <a:lstStyle>
            <a:lvl1pPr marL="0" indent="0" algn="l" defTabSz="914400" rtl="0" eaLnBrk="1" latinLnBrk="0" hangingPunct="1">
              <a:lnSpc>
                <a:spcPct val="114000"/>
              </a:lnSpc>
              <a:spcBef>
                <a:spcPts val="0"/>
              </a:spcBef>
              <a:buFont typeface="Arial" panose="020B0604020202020204" pitchFamily="34" charset="0"/>
              <a:buNone/>
              <a:defRPr sz="2000" b="0" i="1" kern="1200" baseline="0">
                <a:solidFill>
                  <a:schemeClr val="tx2"/>
                </a:solidFill>
                <a:latin typeface="+mn-lt"/>
                <a:ea typeface="+mn-ea"/>
                <a:cs typeface="+mn-cs"/>
              </a:defRPr>
            </a:lvl1pPr>
            <a:lvl2pPr marL="457200" indent="0" algn="ctr" defTabSz="914400" rtl="0" eaLnBrk="1" latinLnBrk="0" hangingPunct="1">
              <a:lnSpc>
                <a:spcPct val="112000"/>
              </a:lnSpc>
              <a:spcBef>
                <a:spcPts val="900"/>
              </a:spcBef>
              <a:buFont typeface="Corbel" panose="020B0503020204020204" pitchFamily="34" charset="0"/>
              <a:buNone/>
              <a:defRPr sz="2000" kern="1200" baseline="0">
                <a:solidFill>
                  <a:schemeClr val="tx1">
                    <a:lumMod val="85000"/>
                    <a:lumOff val="15000"/>
                  </a:schemeClr>
                </a:solidFill>
                <a:latin typeface="+mn-lt"/>
                <a:ea typeface="+mn-ea"/>
                <a:cs typeface="+mn-cs"/>
              </a:defRPr>
            </a:lvl2pPr>
            <a:lvl3pPr marL="914400" indent="0" algn="ctr" defTabSz="914400" rtl="0" eaLnBrk="1" latinLnBrk="0" hangingPunct="1">
              <a:lnSpc>
                <a:spcPct val="112000"/>
              </a:lnSpc>
              <a:spcBef>
                <a:spcPts val="900"/>
              </a:spcBef>
              <a:buFont typeface="Arial" panose="020B0604020202020204" pitchFamily="34" charset="0"/>
              <a:buNone/>
              <a:defRPr sz="1800" kern="1200" baseline="0">
                <a:solidFill>
                  <a:schemeClr val="tx1">
                    <a:lumMod val="85000"/>
                    <a:lumOff val="15000"/>
                  </a:schemeClr>
                </a:solidFill>
                <a:latin typeface="+mn-lt"/>
                <a:ea typeface="+mn-ea"/>
                <a:cs typeface="+mn-cs"/>
              </a:defRPr>
            </a:lvl3pPr>
            <a:lvl4pPr marL="1371600" indent="0" algn="ctr" defTabSz="914400" rtl="0" eaLnBrk="1" latinLnBrk="0" hangingPunct="1">
              <a:lnSpc>
                <a:spcPct val="112000"/>
              </a:lnSpc>
              <a:spcBef>
                <a:spcPts val="900"/>
              </a:spcBef>
              <a:buFont typeface="Corbel" panose="020B0503020204020204" pitchFamily="34" charset="0"/>
              <a:buNone/>
              <a:defRPr sz="1600" kern="1200" baseline="0">
                <a:solidFill>
                  <a:schemeClr val="tx1">
                    <a:lumMod val="85000"/>
                    <a:lumOff val="15000"/>
                  </a:schemeClr>
                </a:solidFill>
                <a:latin typeface="+mn-lt"/>
                <a:ea typeface="+mn-ea"/>
                <a:cs typeface="+mn-cs"/>
              </a:defRPr>
            </a:lvl4pPr>
            <a:lvl5pPr marL="1828800" indent="0" algn="ctr" defTabSz="914400" rtl="0" eaLnBrk="1" latinLnBrk="0" hangingPunct="1">
              <a:lnSpc>
                <a:spcPct val="112000"/>
              </a:lnSpc>
              <a:spcBef>
                <a:spcPts val="900"/>
              </a:spcBef>
              <a:buFont typeface="Arial" panose="020B0604020202020204" pitchFamily="34" charset="0"/>
              <a:buNone/>
              <a:defRPr sz="1600" i="1" kern="1200" baseline="0">
                <a:solidFill>
                  <a:schemeClr val="tx1">
                    <a:lumMod val="85000"/>
                    <a:lumOff val="15000"/>
                  </a:schemeClr>
                </a:solidFill>
                <a:latin typeface="+mn-lt"/>
                <a:ea typeface="+mn-ea"/>
                <a:cs typeface="+mn-cs"/>
              </a:defRPr>
            </a:lvl5pPr>
            <a:lvl6pPr marL="22860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6pPr>
            <a:lvl7pPr marL="2743200" indent="0" algn="ctr" defTabSz="914400" rtl="0" eaLnBrk="1" latinLnBrk="0" hangingPunct="1">
              <a:lnSpc>
                <a:spcPct val="112000"/>
              </a:lnSpc>
              <a:spcBef>
                <a:spcPts val="1300"/>
              </a:spcBef>
              <a:buFont typeface="Arial" panose="020B0604020202020204" pitchFamily="34" charset="0"/>
              <a:buNone/>
              <a:defRPr sz="1600" i="1" kern="1200">
                <a:solidFill>
                  <a:schemeClr val="tx1">
                    <a:lumMod val="85000"/>
                    <a:lumOff val="15000"/>
                  </a:schemeClr>
                </a:solidFill>
                <a:latin typeface="+mn-lt"/>
                <a:ea typeface="+mn-ea"/>
                <a:cs typeface="+mn-cs"/>
              </a:defRPr>
            </a:lvl7pPr>
            <a:lvl8pPr marL="3200400" indent="0" algn="ctr" defTabSz="914400" rtl="0" eaLnBrk="1" latinLnBrk="0" hangingPunct="1">
              <a:lnSpc>
                <a:spcPct val="112000"/>
              </a:lnSpc>
              <a:spcBef>
                <a:spcPts val="1300"/>
              </a:spcBef>
              <a:buFont typeface="Corbel" panose="020B0503020204020204" pitchFamily="34" charset="0"/>
              <a:buNone/>
              <a:defRPr sz="1600" kern="1200">
                <a:solidFill>
                  <a:schemeClr val="tx1">
                    <a:lumMod val="85000"/>
                    <a:lumOff val="15000"/>
                  </a:schemeClr>
                </a:solidFill>
                <a:latin typeface="+mn-lt"/>
                <a:ea typeface="+mn-ea"/>
                <a:cs typeface="+mn-cs"/>
              </a:defRPr>
            </a:lvl8pPr>
            <a:lvl9pPr marL="3657600" indent="0" algn="ctr" defTabSz="914400" rtl="0" eaLnBrk="1" latinLnBrk="0" hangingPunct="1">
              <a:lnSpc>
                <a:spcPct val="112000"/>
              </a:lnSpc>
              <a:spcBef>
                <a:spcPts val="1300"/>
              </a:spcBef>
              <a:buFont typeface="Arial" panose="020B0604020202020204" pitchFamily="34" charset="0"/>
              <a:buNone/>
              <a:defRPr sz="1600" i="1" kern="1200" baseline="0">
                <a:solidFill>
                  <a:schemeClr val="tx1">
                    <a:lumMod val="85000"/>
                    <a:lumOff val="15000"/>
                  </a:schemeClr>
                </a:solidFill>
                <a:latin typeface="+mn-lt"/>
                <a:ea typeface="+mn-ea"/>
                <a:cs typeface="+mn-cs"/>
              </a:defRPr>
            </a:lvl9pPr>
          </a:lstStyle>
          <a:p>
            <a:r>
              <a:rPr lang="en-US" sz="2800" dirty="0" smtClean="0"/>
              <a:t>The battle of the neighborhoods</a:t>
            </a:r>
            <a:endParaRPr lang="en-US" sz="2800" dirty="0"/>
          </a:p>
        </p:txBody>
      </p:sp>
    </p:spTree>
    <p:extLst>
      <p:ext uri="{BB962C8B-B14F-4D97-AF65-F5344CB8AC3E}">
        <p14:creationId xmlns:p14="http://schemas.microsoft.com/office/powerpoint/2010/main" val="3122753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dirty="0" smtClean="0"/>
              <a:t>Business Problem:</a:t>
            </a:r>
            <a:endParaRPr lang="en-US" sz="3200" dirty="0"/>
          </a:p>
        </p:txBody>
      </p:sp>
      <p:sp>
        <p:nvSpPr>
          <p:cNvPr id="3" name="Content Placeholder 2"/>
          <p:cNvSpPr>
            <a:spLocks noGrp="1"/>
          </p:cNvSpPr>
          <p:nvPr>
            <p:ph idx="1"/>
          </p:nvPr>
        </p:nvSpPr>
        <p:spPr/>
        <p:txBody>
          <a:bodyPr/>
          <a:lstStyle/>
          <a:p>
            <a:r>
              <a:rPr lang="en-US" dirty="0"/>
              <a:t>A client has hired me to help their company find a new location for their 5 star seafood restaurant business. They are trying to decide between opening the new business in Manhattan, NY or Paris France. Their preference is to first narrow down the city by researching market saturation. After that, they would like to identify the neighborhood that is best suited for the restaurant. The ideal neighborhood will have an average amount of restaurants, and few </a:t>
            </a:r>
            <a:endParaRPr lang="en-US" dirty="0"/>
          </a:p>
        </p:txBody>
      </p:sp>
      <p:pic>
        <p:nvPicPr>
          <p:cNvPr id="1028" name="Picture 4" descr="i.insider.com/5d0150e06fc9200b5a05f042?width=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06" y="1549410"/>
            <a:ext cx="2823023" cy="211726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Paris Travel Guide | The Complete Guide To The Best Of Paris, Fran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65257" y="3035924"/>
            <a:ext cx="3187855" cy="211726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1688806" y="2743347"/>
            <a:ext cx="1024639" cy="923330"/>
          </a:xfrm>
          <a:prstGeom prst="rect">
            <a:avLst/>
          </a:prstGeom>
          <a:noFill/>
        </p:spPr>
        <p:txBody>
          <a:bodyPr wrap="none" lIns="91440" tIns="45720" rIns="91440" bIns="45720">
            <a:spAutoFit/>
          </a:bodyPr>
          <a:lstStyle/>
          <a:p>
            <a:pPr algn="ctr"/>
            <a:r>
              <a:rPr lang="en-US" sz="54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VS</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28205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Comparing Locations:</a:t>
            </a:r>
            <a:endParaRPr lang="en-US" sz="2800" dirty="0"/>
          </a:p>
        </p:txBody>
      </p:sp>
      <p:sp>
        <p:nvSpPr>
          <p:cNvPr id="3" name="Content Placeholder 2"/>
          <p:cNvSpPr>
            <a:spLocks noGrp="1"/>
          </p:cNvSpPr>
          <p:nvPr>
            <p:ph idx="1"/>
          </p:nvPr>
        </p:nvSpPr>
        <p:spPr/>
        <p:txBody>
          <a:bodyPr>
            <a:normAutofit/>
          </a:bodyPr>
          <a:lstStyle/>
          <a:p>
            <a:r>
              <a:rPr lang="en-US" sz="3600" dirty="0" smtClean="0"/>
              <a:t>Paris: 249 Restaurants in 1,000 meters, 22 Seafood (9%)</a:t>
            </a:r>
          </a:p>
          <a:p>
            <a:r>
              <a:rPr lang="en-US" sz="3600" dirty="0" smtClean="0"/>
              <a:t>Manhattan: 62 Restaurants in 1,000 meters, 5 Seafood (8%)</a:t>
            </a:r>
            <a:endParaRPr lang="en-US" sz="3600" dirty="0"/>
          </a:p>
        </p:txBody>
      </p:sp>
      <p:sp>
        <p:nvSpPr>
          <p:cNvPr id="4" name="TextBox 3"/>
          <p:cNvSpPr txBox="1"/>
          <p:nvPr/>
        </p:nvSpPr>
        <p:spPr>
          <a:xfrm>
            <a:off x="395194" y="1653551"/>
            <a:ext cx="4251063" cy="646331"/>
          </a:xfrm>
          <a:prstGeom prst="rect">
            <a:avLst/>
          </a:prstGeom>
          <a:noFill/>
        </p:spPr>
        <p:txBody>
          <a:bodyPr wrap="square" rtlCol="0">
            <a:spAutoFit/>
          </a:bodyPr>
          <a:lstStyle/>
          <a:p>
            <a:r>
              <a:rPr lang="en-US" sz="3600" b="1" dirty="0" smtClean="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Manhattan Selected</a:t>
            </a:r>
            <a:endParaRPr lang="en-US" sz="36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pic>
        <p:nvPicPr>
          <p:cNvPr id="5" name="Picture 4"/>
          <p:cNvPicPr/>
          <p:nvPr/>
        </p:nvPicPr>
        <p:blipFill>
          <a:blip r:embed="rId2"/>
          <a:stretch>
            <a:fillRect/>
          </a:stretch>
        </p:blipFill>
        <p:spPr>
          <a:xfrm>
            <a:off x="445546" y="2494394"/>
            <a:ext cx="4150360" cy="339217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4924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186" y="226995"/>
            <a:ext cx="3833906" cy="4952492"/>
          </a:xfrm>
        </p:spPr>
        <p:txBody>
          <a:bodyPr/>
          <a:lstStyle/>
          <a:p>
            <a:pPr algn="l"/>
            <a:r>
              <a:rPr lang="en-US" sz="2400" dirty="0" smtClean="0"/>
              <a:t>Neighborhood Selection:</a:t>
            </a:r>
            <a:endParaRPr lang="en-US" dirty="0"/>
          </a:p>
        </p:txBody>
      </p:sp>
      <p:pic>
        <p:nvPicPr>
          <p:cNvPr id="4" name="Content Placeholder 3"/>
          <p:cNvPicPr>
            <a:picLocks noGrp="1" noChangeAspect="1"/>
          </p:cNvPicPr>
          <p:nvPr>
            <p:ph idx="1"/>
          </p:nvPr>
        </p:nvPicPr>
        <p:blipFill>
          <a:blip r:embed="rId2"/>
          <a:stretch>
            <a:fillRect/>
          </a:stretch>
        </p:blipFill>
        <p:spPr>
          <a:xfrm>
            <a:off x="324186" y="691697"/>
            <a:ext cx="4709534" cy="2544231"/>
          </a:xfrm>
          <a:prstGeom prst="rect">
            <a:avLst/>
          </a:prstGeom>
        </p:spPr>
      </p:pic>
      <p:sp>
        <p:nvSpPr>
          <p:cNvPr id="5" name="TextBox 4"/>
          <p:cNvSpPr txBox="1"/>
          <p:nvPr/>
        </p:nvSpPr>
        <p:spPr>
          <a:xfrm>
            <a:off x="5238974" y="1075765"/>
            <a:ext cx="6766560" cy="5632311"/>
          </a:xfrm>
          <a:prstGeom prst="rect">
            <a:avLst/>
          </a:prstGeom>
          <a:noFill/>
        </p:spPr>
        <p:txBody>
          <a:bodyPr wrap="square" rtlCol="0">
            <a:spAutoFit/>
          </a:bodyPr>
          <a:lstStyle/>
          <a:p>
            <a:r>
              <a:rPr lang="en-US" sz="2400" dirty="0"/>
              <a:t>To start to deep dive into the neighborhoods that would be the best for the new restaurant, I prepared a new call to pull in only restaurants around each neighborhood. </a:t>
            </a:r>
            <a:endParaRPr lang="en-US" sz="2400" dirty="0" smtClean="0"/>
          </a:p>
          <a:p>
            <a:endParaRPr lang="en-US" sz="2400" dirty="0" smtClean="0"/>
          </a:p>
          <a:p>
            <a:r>
              <a:rPr lang="en-US" sz="2400" dirty="0" smtClean="0"/>
              <a:t>This </a:t>
            </a:r>
            <a:r>
              <a:rPr lang="en-US" sz="2400" dirty="0"/>
              <a:t>gave me a total restaurant count, and allowed me to see what types of restaurants were available in each area. </a:t>
            </a:r>
            <a:endParaRPr lang="en-US" sz="2400" dirty="0" smtClean="0"/>
          </a:p>
          <a:p>
            <a:endParaRPr lang="en-US" sz="2400" dirty="0" smtClean="0"/>
          </a:p>
          <a:p>
            <a:r>
              <a:rPr lang="en-US" sz="2400" dirty="0" smtClean="0"/>
              <a:t>Keeping </a:t>
            </a:r>
            <a:r>
              <a:rPr lang="en-US" sz="2400" dirty="0"/>
              <a:t>in mind that our goal was to find a market that was not oversaturated, had little to no seafood restaurants, but had a solid dining out culture, I narrowed down the list to 6 neighborhoods that had between 30 and 80 restaurants, and </a:t>
            </a:r>
            <a:r>
              <a:rPr lang="en-US" sz="2400" dirty="0" smtClean="0"/>
              <a:t>0 </a:t>
            </a:r>
            <a:r>
              <a:rPr lang="en-US" sz="2400" dirty="0"/>
              <a:t>seafood restaurants.</a:t>
            </a:r>
          </a:p>
        </p:txBody>
      </p:sp>
      <p:pic>
        <p:nvPicPr>
          <p:cNvPr id="6" name="Picture 5"/>
          <p:cNvPicPr/>
          <p:nvPr/>
        </p:nvPicPr>
        <p:blipFill>
          <a:blip r:embed="rId3"/>
          <a:stretch>
            <a:fillRect/>
          </a:stretch>
        </p:blipFill>
        <p:spPr>
          <a:xfrm>
            <a:off x="324186" y="3235928"/>
            <a:ext cx="4709534" cy="3422416"/>
          </a:xfrm>
          <a:prstGeom prst="rect">
            <a:avLst/>
          </a:prstGeom>
        </p:spPr>
      </p:pic>
    </p:spTree>
    <p:extLst>
      <p:ext uri="{BB962C8B-B14F-4D97-AF65-F5344CB8AC3E}">
        <p14:creationId xmlns:p14="http://schemas.microsoft.com/office/powerpoint/2010/main" val="3925549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0184" y="441064"/>
            <a:ext cx="6599814" cy="5783158"/>
          </a:xfrm>
        </p:spPr>
        <p:txBody>
          <a:bodyPr/>
          <a:lstStyle/>
          <a:p>
            <a:pPr lvl="0"/>
            <a:r>
              <a:rPr lang="en-US" b="1" dirty="0"/>
              <a:t>Lower East Side</a:t>
            </a:r>
            <a:endParaRPr lang="en-US" dirty="0"/>
          </a:p>
          <a:p>
            <a:pPr lvl="1"/>
            <a:r>
              <a:rPr lang="en-US" dirty="0"/>
              <a:t>Forty-two total restaurants, zero of which are seafood restaurants</a:t>
            </a:r>
          </a:p>
          <a:p>
            <a:pPr lvl="1"/>
            <a:r>
              <a:rPr lang="en-US" dirty="0"/>
              <a:t>5 restaurants in the top 10 most common venues, shows a healthy dining out culture</a:t>
            </a:r>
          </a:p>
          <a:p>
            <a:pPr lvl="1"/>
            <a:r>
              <a:rPr lang="en-US" dirty="0"/>
              <a:t>Art gallery and Cocktail Bar are also top venues in the neighborhood, which pair well with an upscale restaurant.</a:t>
            </a:r>
          </a:p>
          <a:p>
            <a:endParaRPr lang="en-US" dirty="0"/>
          </a:p>
        </p:txBody>
      </p:sp>
      <p:sp>
        <p:nvSpPr>
          <p:cNvPr id="4" name="Title 1"/>
          <p:cNvSpPr txBox="1">
            <a:spLocks/>
          </p:cNvSpPr>
          <p:nvPr/>
        </p:nvSpPr>
        <p:spPr>
          <a:xfrm>
            <a:off x="762000" y="227703"/>
            <a:ext cx="3833906" cy="2413968"/>
          </a:xfrm>
          <a:prstGeom prst="rect">
            <a:avLst/>
          </a:prstGeom>
        </p:spPr>
        <p:txBody>
          <a:bodyPr vert="horz" lIns="91440" tIns="45720" rIns="91440" bIns="45720" rtlCol="0" anchor="t">
            <a:normAutofit/>
          </a:bodyPr>
          <a:lst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a:lstStyle>
          <a:p>
            <a:pPr algn="l"/>
            <a:r>
              <a:rPr lang="en-US" dirty="0" smtClean="0"/>
              <a:t>Results:</a:t>
            </a:r>
            <a:endParaRPr lang="en-US" dirty="0"/>
          </a:p>
        </p:txBody>
      </p:sp>
      <p:pic>
        <p:nvPicPr>
          <p:cNvPr id="2050" name="Picture 2" descr="Extell's Lower East Side Tower wants to raise heights again - New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09" y="1975144"/>
            <a:ext cx="4943957" cy="2779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836439"/>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ECD25A4C-D97E-4C12-84B1-63580BFFAEEB}"/>
    </a:ext>
  </a:extLst>
</a:theme>
</file>

<file path=docProps/app.xml><?xml version="1.0" encoding="utf-8"?>
<Properties xmlns="http://schemas.openxmlformats.org/officeDocument/2006/extended-properties" xmlns:vt="http://schemas.openxmlformats.org/officeDocument/2006/docPropsVTypes">
  <Template>TM10001103[[fn=Headlines]]</Template>
  <TotalTime>23</TotalTime>
  <Words>295</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Schoolbook</vt:lpstr>
      <vt:lpstr>Corbel</vt:lpstr>
      <vt:lpstr>Headlines</vt:lpstr>
      <vt:lpstr>IBM Data Science Capstone Project</vt:lpstr>
      <vt:lpstr>Business Problem:</vt:lpstr>
      <vt:lpstr>Comparing Locations:</vt:lpstr>
      <vt:lpstr>Neighborhood Selection:</vt:lpstr>
      <vt:lpstr>PowerPoint Presentation</vt:lpstr>
    </vt:vector>
  </TitlesOfParts>
  <Company>Tenet Healthcare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Data Science Capstone Project</dc:title>
  <dc:creator>Line, Justin</dc:creator>
  <cp:lastModifiedBy>Line, Justin</cp:lastModifiedBy>
  <cp:revision>3</cp:revision>
  <dcterms:created xsi:type="dcterms:W3CDTF">2020-08-11T18:04:09Z</dcterms:created>
  <dcterms:modified xsi:type="dcterms:W3CDTF">2020-08-11T18:27:36Z</dcterms:modified>
</cp:coreProperties>
</file>