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_rels/notesSlide13.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omments/comment12.xml" ContentType="application/vnd.openxmlformats-officedocument.presentationml.comments+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1.png" ContentType="image/png"/>
  <Override PartName="/ppt/media/image2.jpeg" ContentType="image/jpeg"/>
  <Override PartName="/ppt/media/image3.jpeg" ContentType="image/jpeg"/>
  <Override PartName="/ppt/media/image4.jpeg" ContentType="image/jpeg"/>
  <Override PartName="/ppt/media/image7.png" ContentType="image/png"/>
  <Override PartName="/ppt/media/image11.png" ContentType="image/png"/>
  <Override PartName="/ppt/media/image5.jpeg" ContentType="image/jpeg"/>
  <Override PartName="/ppt/media/image21.png" ContentType="image/png"/>
  <Override PartName="/ppt/media/image6.jpeg" ContentType="image/jpeg"/>
  <Override PartName="/ppt/media/image8.jpeg" ContentType="image/jpeg"/>
  <Override PartName="/ppt/media/image9.jpeg" ContentType="image/jpeg"/>
  <Override PartName="/ppt/media/image10.jpeg" ContentType="image/jpeg"/>
  <Override PartName="/ppt/media/image12.png" ContentType="image/png"/>
  <Override PartName="/ppt/media/image13.png" ContentType="image/png"/>
  <Override PartName="/ppt/media/image14.png" ContentType="image/png"/>
  <Override PartName="/ppt/media/image15.jpeg" ContentType="image/jpeg"/>
  <Override PartName="/ppt/media/image16.jpeg" ContentType="image/jpeg"/>
  <Override PartName="/ppt/media/image17.png" ContentType="image/png"/>
  <Override PartName="/ppt/media/image18.png" ContentType="image/png"/>
  <Override PartName="/ppt/media/image19.png" ContentType="image/png"/>
  <Override PartName="/ppt/media/image20.jpeg" ContentType="image/jpeg"/>
  <Override PartName="/ppt/media/image22.png" ContentType="image/png"/>
  <Override PartName="/ppt/media/image23.png" ContentType="image/png"/>
  <Override PartName="/ppt/media/image24.png" ContentType="image/png"/>
  <Override PartName="/ppt/media/image25.png" ContentType="image/png"/>
  <Override PartName="/ppt/commentAuthors.xml" ContentType="application/vnd.openxmlformats-officedocument.presentationml.commentAuthor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9144000" cy="6858000"/>
  <p:notesSz cx="6858000" cy="9144000"/>
</p:presentation>
</file>

<file path=ppt/commentAuthors.xml><?xml version="1.0" encoding="utf-8"?>
<p:cmAuthorLst xmlns:p="http://schemas.openxmlformats.org/presentationml/2006/main">
  <p:cmAuthor id="0" name="" initial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commentAuthors" Target="commentAuthors.xml"/>
</Relationships>
</file>

<file path=ppt/comments/comment12.xml><?xml version="1.0" encoding="utf-8"?>
<p:cmLst xmlns:p="http://schemas.openxmlformats.org/presentationml/2006/main">
  <p:cm authorId="0" dt="2017-10-25T17:24:41.000000000" idx="1">
    <p:pos x="0" y="0"/>
    <p:text>Mutageniue with EMS, grow on high nutrient plates, then perform a selection with a plate filled with the agent. Select for those who grow in those conditions.
Same as above but cross the F1.
</p:text>
  </p:cm>
</p:cmLst>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67" name="PlaceHolder 2"/>
          <p:cNvSpPr>
            <a:spLocks noGrp="1"/>
          </p:cNvSpPr>
          <p:nvPr>
            <p:ph type="hdr"/>
          </p:nvPr>
        </p:nvSpPr>
        <p:spPr>
          <a:xfrm>
            <a:off x="1512000" y="5880600"/>
            <a:ext cx="6047640" cy="48110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68" name="PlaceHolder 3"/>
          <p:cNvSpPr>
            <a:spLocks noGrp="1"/>
          </p:cNvSpPr>
          <p:nvPr>
            <p:ph type="dt"/>
          </p:nvPr>
        </p:nvSpPr>
        <p:spPr>
          <a:xfrm>
            <a:off x="0" y="1015740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69" name="PlaceHolder 4"/>
          <p:cNvSpPr>
            <a:spLocks noGrp="1"/>
          </p:cNvSpPr>
          <p:nvPr>
            <p:ph type="ftr"/>
          </p:nvPr>
        </p:nvSpPr>
        <p:spPr>
          <a:xfrm>
            <a:off x="0" y="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70" name="PlaceHolder 5"/>
          <p:cNvSpPr>
            <a:spLocks noGrp="1"/>
          </p:cNvSpPr>
          <p:nvPr>
            <p:ph type="sldNum"/>
          </p:nvPr>
        </p:nvSpPr>
        <p:spPr>
          <a:xfrm>
            <a:off x="4278960" y="0"/>
            <a:ext cx="3280680" cy="534240"/>
          </a:xfrm>
          <a:prstGeom prst="rect">
            <a:avLst/>
          </a:prstGeom>
        </p:spPr>
        <p:txBody>
          <a:bodyPr lIns="0" rIns="0" tIns="0" bIns="0" anchor="b"/>
          <a:p>
            <a:pPr algn="r"/>
            <a:fld id="{7A206C91-2912-468E-89F5-F5B27ED09C77}"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TextShape 1"/>
          <p:cNvSpPr txBox="1"/>
          <p:nvPr/>
        </p:nvSpPr>
        <p:spPr>
          <a:xfrm>
            <a:off x="3886200" y="8686800"/>
            <a:ext cx="2971440" cy="456840"/>
          </a:xfrm>
          <a:prstGeom prst="rect">
            <a:avLst/>
          </a:prstGeom>
          <a:noFill/>
          <a:ln>
            <a:noFill/>
          </a:ln>
        </p:spPr>
        <p:txBody>
          <a:bodyPr anchor="b"/>
          <a:p>
            <a:pPr algn="r">
              <a:lnSpc>
                <a:spcPct val="100000"/>
              </a:lnSpc>
            </a:pPr>
            <a:fld id="{ACE43B51-5F05-4D3F-B08F-4D77B1B626F1}" type="slidenum">
              <a:rPr b="0" lang="en-GB" sz="1200" spc="-1" strike="noStrike">
                <a:latin typeface="Times New Roman"/>
              </a:rPr>
              <a:t>&lt;number&gt;</a:t>
            </a:fld>
            <a:endParaRPr b="0" lang="en-GB" sz="1200" spc="-1" strike="noStrike">
              <a:latin typeface="Times New Roman"/>
            </a:endParaRPr>
          </a:p>
        </p:txBody>
      </p:sp>
      <p:sp>
        <p:nvSpPr>
          <p:cNvPr id="618"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
        <p:nvSpPr>
          <p:cNvPr id="620" name="TextShape 2"/>
          <p:cNvSpPr txBox="1"/>
          <p:nvPr/>
        </p:nvSpPr>
        <p:spPr>
          <a:xfrm>
            <a:off x="3886200" y="8686800"/>
            <a:ext cx="2971440" cy="456840"/>
          </a:xfrm>
          <a:prstGeom prst="rect">
            <a:avLst/>
          </a:prstGeom>
          <a:noFill/>
          <a:ln>
            <a:noFill/>
          </a:ln>
        </p:spPr>
        <p:txBody>
          <a:bodyPr anchor="b"/>
          <a:p>
            <a:pPr algn="r">
              <a:lnSpc>
                <a:spcPct val="100000"/>
              </a:lnSpc>
            </a:pPr>
            <a:fld id="{6CFDF17B-2F66-45C0-8404-BC685FA7AD7A}"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TextShape 1"/>
          <p:cNvSpPr txBox="1"/>
          <p:nvPr/>
        </p:nvSpPr>
        <p:spPr>
          <a:xfrm>
            <a:off x="3886200" y="8686800"/>
            <a:ext cx="2971440" cy="456840"/>
          </a:xfrm>
          <a:prstGeom prst="rect">
            <a:avLst/>
          </a:prstGeom>
          <a:noFill/>
          <a:ln>
            <a:noFill/>
          </a:ln>
        </p:spPr>
        <p:txBody>
          <a:bodyPr anchor="b"/>
          <a:p>
            <a:pPr algn="r">
              <a:lnSpc>
                <a:spcPct val="100000"/>
              </a:lnSpc>
            </a:pPr>
            <a:fld id="{2EDFB3B9-D4D5-4B59-A47C-7794DDBCA749}" type="slidenum">
              <a:rPr b="0" lang="en-GB" sz="1200" spc="-1" strike="noStrike">
                <a:latin typeface="Times New Roman"/>
              </a:rPr>
              <a:t>&lt;number&gt;</a:t>
            </a:fld>
            <a:endParaRPr b="0" lang="en-GB" sz="1200" spc="-1" strike="noStrike">
              <a:latin typeface="Times New Roman"/>
            </a:endParaRPr>
          </a:p>
        </p:txBody>
      </p:sp>
      <p:sp>
        <p:nvSpPr>
          <p:cNvPr id="622"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TextShape 1"/>
          <p:cNvSpPr txBox="1"/>
          <p:nvPr/>
        </p:nvSpPr>
        <p:spPr>
          <a:xfrm>
            <a:off x="3886200" y="8686800"/>
            <a:ext cx="2971440" cy="456840"/>
          </a:xfrm>
          <a:prstGeom prst="rect">
            <a:avLst/>
          </a:prstGeom>
          <a:noFill/>
          <a:ln>
            <a:noFill/>
          </a:ln>
        </p:spPr>
        <p:txBody>
          <a:bodyPr anchor="b"/>
          <a:p>
            <a:pPr algn="r">
              <a:lnSpc>
                <a:spcPct val="100000"/>
              </a:lnSpc>
            </a:pPr>
            <a:fld id="{FA711236-3F51-4811-A9D1-CF3A8C5451AC}" type="slidenum">
              <a:rPr b="0" lang="en-GB" sz="1200" spc="-1" strike="noStrike">
                <a:latin typeface="Times New Roman"/>
              </a:rPr>
              <a:t>&lt;number&gt;</a:t>
            </a:fld>
            <a:endParaRPr b="0" lang="en-GB" sz="1200" spc="-1" strike="noStrike">
              <a:latin typeface="Times New Roman"/>
            </a:endParaRPr>
          </a:p>
        </p:txBody>
      </p:sp>
      <p:sp>
        <p:nvSpPr>
          <p:cNvPr id="624"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TextShape 1"/>
          <p:cNvSpPr txBox="1"/>
          <p:nvPr/>
        </p:nvSpPr>
        <p:spPr>
          <a:xfrm>
            <a:off x="3886200" y="8686800"/>
            <a:ext cx="2971440" cy="456840"/>
          </a:xfrm>
          <a:prstGeom prst="rect">
            <a:avLst/>
          </a:prstGeom>
          <a:noFill/>
          <a:ln>
            <a:noFill/>
          </a:ln>
        </p:spPr>
        <p:txBody>
          <a:bodyPr anchor="b"/>
          <a:p>
            <a:pPr algn="r">
              <a:lnSpc>
                <a:spcPct val="100000"/>
              </a:lnSpc>
            </a:pPr>
            <a:fld id="{AC9ADD33-A4AD-43F5-B69F-300511BE055C}" type="slidenum">
              <a:rPr b="0" lang="en-GB" sz="1200" spc="-1" strike="noStrike">
                <a:latin typeface="Times New Roman"/>
              </a:rPr>
              <a:t>&lt;number&gt;</a:t>
            </a:fld>
            <a:endParaRPr b="0" lang="en-GB" sz="1200" spc="-1" strike="noStrike">
              <a:latin typeface="Times New Roman"/>
            </a:endParaRPr>
          </a:p>
        </p:txBody>
      </p:sp>
      <p:sp>
        <p:nvSpPr>
          <p:cNvPr id="626"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TextShape 1"/>
          <p:cNvSpPr txBox="1"/>
          <p:nvPr/>
        </p:nvSpPr>
        <p:spPr>
          <a:xfrm>
            <a:off x="3886200" y="8686800"/>
            <a:ext cx="2971440" cy="456840"/>
          </a:xfrm>
          <a:prstGeom prst="rect">
            <a:avLst/>
          </a:prstGeom>
          <a:noFill/>
          <a:ln>
            <a:noFill/>
          </a:ln>
        </p:spPr>
        <p:txBody>
          <a:bodyPr anchor="b"/>
          <a:p>
            <a:pPr algn="r">
              <a:lnSpc>
                <a:spcPct val="100000"/>
              </a:lnSpc>
            </a:pPr>
            <a:fld id="{82334331-F62F-4E1C-A1F2-34F0CCE81E4C}" type="slidenum">
              <a:rPr b="0" lang="en-GB" sz="1200" spc="-1" strike="noStrike">
                <a:latin typeface="Times New Roman"/>
              </a:rPr>
              <a:t>&lt;number&gt;</a:t>
            </a:fld>
            <a:endParaRPr b="0" lang="en-GB" sz="1200" spc="-1" strike="noStrike">
              <a:latin typeface="Times New Roman"/>
            </a:endParaRPr>
          </a:p>
        </p:txBody>
      </p:sp>
      <p:sp>
        <p:nvSpPr>
          <p:cNvPr id="628"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TextShape 1"/>
          <p:cNvSpPr txBox="1"/>
          <p:nvPr/>
        </p:nvSpPr>
        <p:spPr>
          <a:xfrm>
            <a:off x="3886200" y="8686800"/>
            <a:ext cx="2971440" cy="456840"/>
          </a:xfrm>
          <a:prstGeom prst="rect">
            <a:avLst/>
          </a:prstGeom>
          <a:noFill/>
          <a:ln>
            <a:noFill/>
          </a:ln>
        </p:spPr>
        <p:txBody>
          <a:bodyPr anchor="b"/>
          <a:p>
            <a:pPr algn="r">
              <a:lnSpc>
                <a:spcPct val="100000"/>
              </a:lnSpc>
            </a:pPr>
            <a:fld id="{4C3C267D-3322-4D57-A69E-2E82FA8A43C0}" type="slidenum">
              <a:rPr b="0" lang="en-GB" sz="1200" spc="-1" strike="noStrike">
                <a:latin typeface="Times New Roman"/>
              </a:rPr>
              <a:t>&lt;number&gt;</a:t>
            </a:fld>
            <a:endParaRPr b="0" lang="en-GB" sz="1200" spc="-1" strike="noStrike">
              <a:latin typeface="Times New Roman"/>
            </a:endParaRPr>
          </a:p>
        </p:txBody>
      </p:sp>
      <p:sp>
        <p:nvSpPr>
          <p:cNvPr id="630"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TextShape 1"/>
          <p:cNvSpPr txBox="1"/>
          <p:nvPr/>
        </p:nvSpPr>
        <p:spPr>
          <a:xfrm>
            <a:off x="3886200" y="8686800"/>
            <a:ext cx="2971440" cy="456840"/>
          </a:xfrm>
          <a:prstGeom prst="rect">
            <a:avLst/>
          </a:prstGeom>
          <a:noFill/>
          <a:ln>
            <a:noFill/>
          </a:ln>
        </p:spPr>
        <p:txBody>
          <a:bodyPr anchor="b"/>
          <a:p>
            <a:pPr algn="r">
              <a:lnSpc>
                <a:spcPct val="100000"/>
              </a:lnSpc>
            </a:pPr>
            <a:fld id="{B1F0C24D-76C4-408A-8C0D-CD8FC9BE3F9A}" type="slidenum">
              <a:rPr b="0" lang="en-GB" sz="1200" spc="-1" strike="noStrike">
                <a:latin typeface="Times New Roman"/>
              </a:rPr>
              <a:t>&lt;number&gt;</a:t>
            </a:fld>
            <a:endParaRPr b="0" lang="en-GB" sz="1200" spc="-1" strike="noStrike">
              <a:latin typeface="Times New Roman"/>
            </a:endParaRPr>
          </a:p>
        </p:txBody>
      </p:sp>
      <p:sp>
        <p:nvSpPr>
          <p:cNvPr id="632"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TextShape 1"/>
          <p:cNvSpPr txBox="1"/>
          <p:nvPr/>
        </p:nvSpPr>
        <p:spPr>
          <a:xfrm>
            <a:off x="3886200" y="8686800"/>
            <a:ext cx="2971440" cy="456840"/>
          </a:xfrm>
          <a:prstGeom prst="rect">
            <a:avLst/>
          </a:prstGeom>
          <a:noFill/>
          <a:ln>
            <a:noFill/>
          </a:ln>
        </p:spPr>
        <p:txBody>
          <a:bodyPr anchor="b"/>
          <a:p>
            <a:pPr algn="r">
              <a:lnSpc>
                <a:spcPct val="100000"/>
              </a:lnSpc>
            </a:pPr>
            <a:fld id="{D5A437F8-9E91-48E1-8B24-32AAAD3D268F}" type="slidenum">
              <a:rPr b="0" lang="en-GB" sz="1200" spc="-1" strike="noStrike">
                <a:latin typeface="Times New Roman"/>
              </a:rPr>
              <a:t>&lt;number&gt;</a:t>
            </a:fld>
            <a:endParaRPr b="0" lang="en-GB" sz="1200" spc="-1" strike="noStrike">
              <a:latin typeface="Times New Roman"/>
            </a:endParaRPr>
          </a:p>
        </p:txBody>
      </p:sp>
      <p:sp>
        <p:nvSpPr>
          <p:cNvPr id="634"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TextShape 1"/>
          <p:cNvSpPr txBox="1"/>
          <p:nvPr/>
        </p:nvSpPr>
        <p:spPr>
          <a:xfrm>
            <a:off x="3886200" y="8686800"/>
            <a:ext cx="2971440" cy="456840"/>
          </a:xfrm>
          <a:prstGeom prst="rect">
            <a:avLst/>
          </a:prstGeom>
          <a:noFill/>
          <a:ln>
            <a:noFill/>
          </a:ln>
        </p:spPr>
        <p:txBody>
          <a:bodyPr anchor="b"/>
          <a:p>
            <a:pPr algn="r">
              <a:lnSpc>
                <a:spcPct val="100000"/>
              </a:lnSpc>
            </a:pPr>
            <a:fld id="{C160C664-410E-4082-BB9B-F5515689E6C7}" type="slidenum">
              <a:rPr b="0" lang="en-GB" sz="1200" spc="-1" strike="noStrike">
                <a:latin typeface="Times New Roman"/>
              </a:rPr>
              <a:t>&lt;number&gt;</a:t>
            </a:fld>
            <a:endParaRPr b="0" lang="en-GB" sz="1200" spc="-1" strike="noStrike">
              <a:latin typeface="Times New Roman"/>
            </a:endParaRPr>
          </a:p>
        </p:txBody>
      </p:sp>
      <p:sp>
        <p:nvSpPr>
          <p:cNvPr id="636"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TextShape 1"/>
          <p:cNvSpPr txBox="1"/>
          <p:nvPr/>
        </p:nvSpPr>
        <p:spPr>
          <a:xfrm>
            <a:off x="3886200" y="8686800"/>
            <a:ext cx="2971440" cy="456840"/>
          </a:xfrm>
          <a:prstGeom prst="rect">
            <a:avLst/>
          </a:prstGeom>
          <a:noFill/>
          <a:ln>
            <a:noFill/>
          </a:ln>
        </p:spPr>
        <p:txBody>
          <a:bodyPr anchor="b"/>
          <a:p>
            <a:pPr algn="r">
              <a:lnSpc>
                <a:spcPct val="100000"/>
              </a:lnSpc>
            </a:pPr>
            <a:fld id="{6126DC6D-DD16-4452-A44F-DC04BF580155}" type="slidenum">
              <a:rPr b="0" lang="en-GB" sz="1200" spc="-1" strike="noStrike">
                <a:latin typeface="Times New Roman"/>
              </a:rPr>
              <a:t>&lt;number&gt;</a:t>
            </a:fld>
            <a:endParaRPr b="0" lang="en-GB" sz="1200" spc="-1" strike="noStrike">
              <a:latin typeface="Times New Roman"/>
            </a:endParaRPr>
          </a:p>
        </p:txBody>
      </p:sp>
      <p:sp>
        <p:nvSpPr>
          <p:cNvPr id="638"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TextShape 1"/>
          <p:cNvSpPr txBox="1"/>
          <p:nvPr/>
        </p:nvSpPr>
        <p:spPr>
          <a:xfrm>
            <a:off x="3886200" y="8686800"/>
            <a:ext cx="2971440" cy="456840"/>
          </a:xfrm>
          <a:prstGeom prst="rect">
            <a:avLst/>
          </a:prstGeom>
          <a:noFill/>
          <a:ln>
            <a:noFill/>
          </a:ln>
        </p:spPr>
        <p:txBody>
          <a:bodyPr anchor="b"/>
          <a:p>
            <a:pPr algn="r">
              <a:lnSpc>
                <a:spcPct val="100000"/>
              </a:lnSpc>
            </a:pPr>
            <a:fld id="{4BC337E3-97D5-41EC-B7E4-30F0D4E12151}" type="slidenum">
              <a:rPr b="0" lang="en-GB" sz="1200" spc="-1" strike="noStrike">
                <a:latin typeface="Times New Roman"/>
              </a:rPr>
              <a:t>&lt;number&gt;</a:t>
            </a:fld>
            <a:endParaRPr b="0" lang="en-GB" sz="1200" spc="-1" strike="noStrike">
              <a:latin typeface="Times New Roman"/>
            </a:endParaRPr>
          </a:p>
        </p:txBody>
      </p:sp>
      <p:sp>
        <p:nvSpPr>
          <p:cNvPr id="640"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TextShape 1"/>
          <p:cNvSpPr txBox="1"/>
          <p:nvPr/>
        </p:nvSpPr>
        <p:spPr>
          <a:xfrm>
            <a:off x="3886200" y="8686800"/>
            <a:ext cx="2971440" cy="456840"/>
          </a:xfrm>
          <a:prstGeom prst="rect">
            <a:avLst/>
          </a:prstGeom>
          <a:noFill/>
          <a:ln>
            <a:noFill/>
          </a:ln>
        </p:spPr>
        <p:txBody>
          <a:bodyPr anchor="b"/>
          <a:p>
            <a:pPr algn="r">
              <a:lnSpc>
                <a:spcPct val="100000"/>
              </a:lnSpc>
            </a:pPr>
            <a:fld id="{20AF5DF1-C51F-4628-901F-775B0B92A0CE}" type="slidenum">
              <a:rPr b="0" lang="en-GB" sz="1200" spc="-1" strike="noStrike">
                <a:latin typeface="Times New Roman"/>
              </a:rPr>
              <a:t>&lt;number&gt;</a:t>
            </a:fld>
            <a:endParaRPr b="0" lang="en-GB" sz="1200" spc="-1" strike="noStrike">
              <a:latin typeface="Times New Roman"/>
            </a:endParaRPr>
          </a:p>
        </p:txBody>
      </p:sp>
      <p:sp>
        <p:nvSpPr>
          <p:cNvPr id="642"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TextShape 1"/>
          <p:cNvSpPr txBox="1"/>
          <p:nvPr/>
        </p:nvSpPr>
        <p:spPr>
          <a:xfrm>
            <a:off x="3886200" y="8686800"/>
            <a:ext cx="2971440" cy="456840"/>
          </a:xfrm>
          <a:prstGeom prst="rect">
            <a:avLst/>
          </a:prstGeom>
          <a:noFill/>
          <a:ln>
            <a:noFill/>
          </a:ln>
        </p:spPr>
        <p:txBody>
          <a:bodyPr anchor="b"/>
          <a:p>
            <a:pPr algn="r">
              <a:lnSpc>
                <a:spcPct val="100000"/>
              </a:lnSpc>
            </a:pPr>
            <a:fld id="{E5C30334-1F8C-4BA8-BD49-1A0897D990AE}" type="slidenum">
              <a:rPr b="0" lang="en-GB" sz="1200" spc="-1" strike="noStrike">
                <a:latin typeface="Times New Roman"/>
              </a:rPr>
              <a:t>&lt;number&gt;</a:t>
            </a:fld>
            <a:endParaRPr b="0" lang="en-GB" sz="1200" spc="-1" strike="noStrike">
              <a:latin typeface="Times New Roman"/>
            </a:endParaRPr>
          </a:p>
        </p:txBody>
      </p:sp>
      <p:sp>
        <p:nvSpPr>
          <p:cNvPr id="644"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TextShape 1"/>
          <p:cNvSpPr txBox="1"/>
          <p:nvPr/>
        </p:nvSpPr>
        <p:spPr>
          <a:xfrm>
            <a:off x="3886200" y="8686800"/>
            <a:ext cx="2971440" cy="456840"/>
          </a:xfrm>
          <a:prstGeom prst="rect">
            <a:avLst/>
          </a:prstGeom>
          <a:noFill/>
          <a:ln>
            <a:noFill/>
          </a:ln>
        </p:spPr>
        <p:txBody>
          <a:bodyPr anchor="b"/>
          <a:p>
            <a:pPr algn="r">
              <a:lnSpc>
                <a:spcPct val="100000"/>
              </a:lnSpc>
            </a:pPr>
            <a:fld id="{A16EC6CD-3126-44EA-BB20-42C3D94A1259}" type="slidenum">
              <a:rPr b="0" lang="en-GB" sz="1200" spc="-1" strike="noStrike">
                <a:latin typeface="Times New Roman"/>
              </a:rPr>
              <a:t>&lt;number&gt;</a:t>
            </a:fld>
            <a:endParaRPr b="0" lang="en-GB" sz="1200" spc="-1" strike="noStrike">
              <a:latin typeface="Times New Roman"/>
            </a:endParaRPr>
          </a:p>
        </p:txBody>
      </p:sp>
      <p:sp>
        <p:nvSpPr>
          <p:cNvPr id="646"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TextShape 1"/>
          <p:cNvSpPr txBox="1"/>
          <p:nvPr/>
        </p:nvSpPr>
        <p:spPr>
          <a:xfrm>
            <a:off x="3886200" y="8686800"/>
            <a:ext cx="2971440" cy="456840"/>
          </a:xfrm>
          <a:prstGeom prst="rect">
            <a:avLst/>
          </a:prstGeom>
          <a:noFill/>
          <a:ln>
            <a:noFill/>
          </a:ln>
        </p:spPr>
        <p:txBody>
          <a:bodyPr anchor="b"/>
          <a:p>
            <a:pPr algn="r">
              <a:lnSpc>
                <a:spcPct val="100000"/>
              </a:lnSpc>
            </a:pPr>
            <a:fld id="{C243A0D6-B8E7-4921-8515-5139CAA29176}" type="slidenum">
              <a:rPr b="0" lang="en-GB" sz="1200" spc="-1" strike="noStrike">
                <a:latin typeface="Times New Roman"/>
              </a:rPr>
              <a:t>&lt;number&gt;</a:t>
            </a:fld>
            <a:endParaRPr b="0" lang="en-GB" sz="1200" spc="-1" strike="noStrike">
              <a:latin typeface="Times New Roman"/>
            </a:endParaRPr>
          </a:p>
        </p:txBody>
      </p:sp>
      <p:sp>
        <p:nvSpPr>
          <p:cNvPr id="648"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TextShape 1"/>
          <p:cNvSpPr txBox="1"/>
          <p:nvPr/>
        </p:nvSpPr>
        <p:spPr>
          <a:xfrm>
            <a:off x="3886200" y="8686800"/>
            <a:ext cx="2971440" cy="456840"/>
          </a:xfrm>
          <a:prstGeom prst="rect">
            <a:avLst/>
          </a:prstGeom>
          <a:noFill/>
          <a:ln>
            <a:noFill/>
          </a:ln>
        </p:spPr>
        <p:txBody>
          <a:bodyPr anchor="b"/>
          <a:p>
            <a:pPr algn="r">
              <a:lnSpc>
                <a:spcPct val="100000"/>
              </a:lnSpc>
            </a:pPr>
            <a:fld id="{935D421F-ED25-49B8-A6DB-0656DA0EBA3C}" type="slidenum">
              <a:rPr b="0" lang="en-GB" sz="1200" spc="-1" strike="noStrike">
                <a:latin typeface="Times New Roman"/>
              </a:rPr>
              <a:t>&lt;number&gt;</a:t>
            </a:fld>
            <a:endParaRPr b="0" lang="en-GB" sz="1200" spc="-1" strike="noStrike">
              <a:latin typeface="Times New Roman"/>
            </a:endParaRPr>
          </a:p>
        </p:txBody>
      </p:sp>
      <p:sp>
        <p:nvSpPr>
          <p:cNvPr id="650"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TextShape 1"/>
          <p:cNvSpPr txBox="1"/>
          <p:nvPr/>
        </p:nvSpPr>
        <p:spPr>
          <a:xfrm>
            <a:off x="3886200" y="8686800"/>
            <a:ext cx="2971440" cy="456840"/>
          </a:xfrm>
          <a:prstGeom prst="rect">
            <a:avLst/>
          </a:prstGeom>
          <a:noFill/>
          <a:ln>
            <a:noFill/>
          </a:ln>
        </p:spPr>
        <p:txBody>
          <a:bodyPr anchor="b"/>
          <a:p>
            <a:pPr algn="r">
              <a:lnSpc>
                <a:spcPct val="100000"/>
              </a:lnSpc>
            </a:pPr>
            <a:fld id="{D2450DE8-EC6D-4380-B8B9-4519B78ECE6D}" type="slidenum">
              <a:rPr b="0" lang="en-GB" sz="1200" spc="-1" strike="noStrike">
                <a:latin typeface="Times New Roman"/>
              </a:rPr>
              <a:t>&lt;number&gt;</a:t>
            </a:fld>
            <a:endParaRPr b="0" lang="en-GB" sz="1200" spc="-1" strike="noStrike">
              <a:latin typeface="Times New Roman"/>
            </a:endParaRPr>
          </a:p>
        </p:txBody>
      </p:sp>
      <p:sp>
        <p:nvSpPr>
          <p:cNvPr id="652"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TextShape 1"/>
          <p:cNvSpPr txBox="1"/>
          <p:nvPr/>
        </p:nvSpPr>
        <p:spPr>
          <a:xfrm>
            <a:off x="3886200" y="8686800"/>
            <a:ext cx="2971440" cy="456840"/>
          </a:xfrm>
          <a:prstGeom prst="rect">
            <a:avLst/>
          </a:prstGeom>
          <a:noFill/>
          <a:ln>
            <a:noFill/>
          </a:ln>
        </p:spPr>
        <p:txBody>
          <a:bodyPr anchor="b"/>
          <a:p>
            <a:pPr algn="r">
              <a:lnSpc>
                <a:spcPct val="100000"/>
              </a:lnSpc>
            </a:pPr>
            <a:fld id="{17F6A4CE-03F7-4DA4-8EAF-D9EC124990DA}" type="slidenum">
              <a:rPr b="0" lang="en-GB" sz="1200" spc="-1" strike="noStrike">
                <a:latin typeface="Times New Roman"/>
              </a:rPr>
              <a:t>&lt;number&gt;</a:t>
            </a:fld>
            <a:endParaRPr b="0" lang="en-GB" sz="1200" spc="-1" strike="noStrike">
              <a:latin typeface="Times New Roman"/>
            </a:endParaRPr>
          </a:p>
        </p:txBody>
      </p:sp>
      <p:sp>
        <p:nvSpPr>
          <p:cNvPr id="654" name="PlaceHolder 2"/>
          <p:cNvSpPr>
            <a:spLocks noGrp="1"/>
          </p:cNvSpPr>
          <p:nvPr>
            <p:ph type="body"/>
          </p:nvPr>
        </p:nvSpPr>
        <p:spPr>
          <a:xfrm>
            <a:off x="914400" y="4343400"/>
            <a:ext cx="5028840" cy="4114440"/>
          </a:xfrm>
          <a:prstGeom prst="rect">
            <a:avLst/>
          </a:prstGeom>
        </p:spPr>
        <p:txBody>
          <a:bodyPr/>
          <a:p>
            <a:endParaRPr b="0" lang="en-GB"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27" name="PlaceHolder 2"/>
          <p:cNvSpPr>
            <a:spLocks noGrp="1"/>
          </p:cNvSpPr>
          <p:nvPr>
            <p:ph type="body"/>
          </p:nvPr>
        </p:nvSpPr>
        <p:spPr>
          <a:xfrm>
            <a:off x="685800" y="1981080"/>
            <a:ext cx="777204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28" name="PlaceHolder 3"/>
          <p:cNvSpPr>
            <a:spLocks noGrp="1"/>
          </p:cNvSpPr>
          <p:nvPr>
            <p:ph type="body"/>
          </p:nvPr>
        </p:nvSpPr>
        <p:spPr>
          <a:xfrm>
            <a:off x="685800" y="4130280"/>
            <a:ext cx="777204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30"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31"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32" name="PlaceHolder 4"/>
          <p:cNvSpPr>
            <a:spLocks noGrp="1"/>
          </p:cNvSpPr>
          <p:nvPr>
            <p:ph type="body"/>
          </p:nvPr>
        </p:nvSpPr>
        <p:spPr>
          <a:xfrm>
            <a:off x="466848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33" name="PlaceHolder 5"/>
          <p:cNvSpPr>
            <a:spLocks noGrp="1"/>
          </p:cNvSpPr>
          <p:nvPr>
            <p:ph type="body"/>
          </p:nvPr>
        </p:nvSpPr>
        <p:spPr>
          <a:xfrm>
            <a:off x="68580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35" name="PlaceHolder 2"/>
          <p:cNvSpPr>
            <a:spLocks noGrp="1"/>
          </p:cNvSpPr>
          <p:nvPr>
            <p:ph type="body"/>
          </p:nvPr>
        </p:nvSpPr>
        <p:spPr>
          <a:xfrm>
            <a:off x="685800" y="19810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36" name="PlaceHolder 3"/>
          <p:cNvSpPr>
            <a:spLocks noGrp="1"/>
          </p:cNvSpPr>
          <p:nvPr>
            <p:ph type="body"/>
          </p:nvPr>
        </p:nvSpPr>
        <p:spPr>
          <a:xfrm>
            <a:off x="3313800" y="19810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37" name="PlaceHolder 4"/>
          <p:cNvSpPr>
            <a:spLocks noGrp="1"/>
          </p:cNvSpPr>
          <p:nvPr>
            <p:ph type="body"/>
          </p:nvPr>
        </p:nvSpPr>
        <p:spPr>
          <a:xfrm>
            <a:off x="5941440" y="19810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38" name="PlaceHolder 5"/>
          <p:cNvSpPr>
            <a:spLocks noGrp="1"/>
          </p:cNvSpPr>
          <p:nvPr>
            <p:ph type="body"/>
          </p:nvPr>
        </p:nvSpPr>
        <p:spPr>
          <a:xfrm>
            <a:off x="5941440" y="41302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39" name="PlaceHolder 6"/>
          <p:cNvSpPr>
            <a:spLocks noGrp="1"/>
          </p:cNvSpPr>
          <p:nvPr>
            <p:ph type="body"/>
          </p:nvPr>
        </p:nvSpPr>
        <p:spPr>
          <a:xfrm>
            <a:off x="3313800" y="41302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40" name="PlaceHolder 7"/>
          <p:cNvSpPr>
            <a:spLocks noGrp="1"/>
          </p:cNvSpPr>
          <p:nvPr>
            <p:ph type="body"/>
          </p:nvPr>
        </p:nvSpPr>
        <p:spPr>
          <a:xfrm>
            <a:off x="685800" y="41302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47" name="PlaceHolder 2"/>
          <p:cNvSpPr>
            <a:spLocks noGrp="1"/>
          </p:cNvSpPr>
          <p:nvPr>
            <p:ph type="subTitle"/>
          </p:nvPr>
        </p:nvSpPr>
        <p:spPr>
          <a:xfrm>
            <a:off x="685800" y="1981080"/>
            <a:ext cx="7772040" cy="41144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49" name="PlaceHolder 2"/>
          <p:cNvSpPr>
            <a:spLocks noGrp="1"/>
          </p:cNvSpPr>
          <p:nvPr>
            <p:ph type="body"/>
          </p:nvPr>
        </p:nvSpPr>
        <p:spPr>
          <a:xfrm>
            <a:off x="685800" y="1981080"/>
            <a:ext cx="7772040" cy="411444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51"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
        <p:nvSpPr>
          <p:cNvPr id="52"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609480"/>
            <a:ext cx="77720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56"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57" name="PlaceHolder 3"/>
          <p:cNvSpPr>
            <a:spLocks noGrp="1"/>
          </p:cNvSpPr>
          <p:nvPr>
            <p:ph type="body"/>
          </p:nvPr>
        </p:nvSpPr>
        <p:spPr>
          <a:xfrm>
            <a:off x="68580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58" name="PlaceHolder 4"/>
          <p:cNvSpPr>
            <a:spLocks noGrp="1"/>
          </p:cNvSpPr>
          <p:nvPr>
            <p:ph type="body"/>
          </p:nvPr>
        </p:nvSpPr>
        <p:spPr>
          <a:xfrm>
            <a:off x="466848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6" name="PlaceHolder 2"/>
          <p:cNvSpPr>
            <a:spLocks noGrp="1"/>
          </p:cNvSpPr>
          <p:nvPr>
            <p:ph type="subTitle"/>
          </p:nvPr>
        </p:nvSpPr>
        <p:spPr>
          <a:xfrm>
            <a:off x="685800" y="1981080"/>
            <a:ext cx="7772040" cy="41144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60"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
        <p:nvSpPr>
          <p:cNvPr id="61"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62" name="PlaceHolder 4"/>
          <p:cNvSpPr>
            <a:spLocks noGrp="1"/>
          </p:cNvSpPr>
          <p:nvPr>
            <p:ph type="body"/>
          </p:nvPr>
        </p:nvSpPr>
        <p:spPr>
          <a:xfrm>
            <a:off x="466848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64"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65"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66" name="PlaceHolder 4"/>
          <p:cNvSpPr>
            <a:spLocks noGrp="1"/>
          </p:cNvSpPr>
          <p:nvPr>
            <p:ph type="body"/>
          </p:nvPr>
        </p:nvSpPr>
        <p:spPr>
          <a:xfrm>
            <a:off x="685800" y="4130280"/>
            <a:ext cx="777204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68" name="PlaceHolder 2"/>
          <p:cNvSpPr>
            <a:spLocks noGrp="1"/>
          </p:cNvSpPr>
          <p:nvPr>
            <p:ph type="body"/>
          </p:nvPr>
        </p:nvSpPr>
        <p:spPr>
          <a:xfrm>
            <a:off x="685800" y="1981080"/>
            <a:ext cx="777204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69" name="PlaceHolder 3"/>
          <p:cNvSpPr>
            <a:spLocks noGrp="1"/>
          </p:cNvSpPr>
          <p:nvPr>
            <p:ph type="body"/>
          </p:nvPr>
        </p:nvSpPr>
        <p:spPr>
          <a:xfrm>
            <a:off x="685800" y="4130280"/>
            <a:ext cx="777204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71"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72"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73" name="PlaceHolder 4"/>
          <p:cNvSpPr>
            <a:spLocks noGrp="1"/>
          </p:cNvSpPr>
          <p:nvPr>
            <p:ph type="body"/>
          </p:nvPr>
        </p:nvSpPr>
        <p:spPr>
          <a:xfrm>
            <a:off x="466848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74" name="PlaceHolder 5"/>
          <p:cNvSpPr>
            <a:spLocks noGrp="1"/>
          </p:cNvSpPr>
          <p:nvPr>
            <p:ph type="body"/>
          </p:nvPr>
        </p:nvSpPr>
        <p:spPr>
          <a:xfrm>
            <a:off x="68580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76" name="PlaceHolder 2"/>
          <p:cNvSpPr>
            <a:spLocks noGrp="1"/>
          </p:cNvSpPr>
          <p:nvPr>
            <p:ph type="body"/>
          </p:nvPr>
        </p:nvSpPr>
        <p:spPr>
          <a:xfrm>
            <a:off x="685800" y="19810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77" name="PlaceHolder 3"/>
          <p:cNvSpPr>
            <a:spLocks noGrp="1"/>
          </p:cNvSpPr>
          <p:nvPr>
            <p:ph type="body"/>
          </p:nvPr>
        </p:nvSpPr>
        <p:spPr>
          <a:xfrm>
            <a:off x="3313800" y="19810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78" name="PlaceHolder 4"/>
          <p:cNvSpPr>
            <a:spLocks noGrp="1"/>
          </p:cNvSpPr>
          <p:nvPr>
            <p:ph type="body"/>
          </p:nvPr>
        </p:nvSpPr>
        <p:spPr>
          <a:xfrm>
            <a:off x="5941440" y="19810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79" name="PlaceHolder 5"/>
          <p:cNvSpPr>
            <a:spLocks noGrp="1"/>
          </p:cNvSpPr>
          <p:nvPr>
            <p:ph type="body"/>
          </p:nvPr>
        </p:nvSpPr>
        <p:spPr>
          <a:xfrm>
            <a:off x="5941440" y="41302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80" name="PlaceHolder 6"/>
          <p:cNvSpPr>
            <a:spLocks noGrp="1"/>
          </p:cNvSpPr>
          <p:nvPr>
            <p:ph type="body"/>
          </p:nvPr>
        </p:nvSpPr>
        <p:spPr>
          <a:xfrm>
            <a:off x="3313800" y="41302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81" name="PlaceHolder 7"/>
          <p:cNvSpPr>
            <a:spLocks noGrp="1"/>
          </p:cNvSpPr>
          <p:nvPr>
            <p:ph type="body"/>
          </p:nvPr>
        </p:nvSpPr>
        <p:spPr>
          <a:xfrm>
            <a:off x="685800" y="41302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88" name="PlaceHolder 2"/>
          <p:cNvSpPr>
            <a:spLocks noGrp="1"/>
          </p:cNvSpPr>
          <p:nvPr>
            <p:ph type="subTitle"/>
          </p:nvPr>
        </p:nvSpPr>
        <p:spPr>
          <a:xfrm>
            <a:off x="685800" y="1981080"/>
            <a:ext cx="7772040" cy="41144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90" name="PlaceHolder 2"/>
          <p:cNvSpPr>
            <a:spLocks noGrp="1"/>
          </p:cNvSpPr>
          <p:nvPr>
            <p:ph type="body"/>
          </p:nvPr>
        </p:nvSpPr>
        <p:spPr>
          <a:xfrm>
            <a:off x="685800" y="1981080"/>
            <a:ext cx="7772040" cy="411444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92"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
        <p:nvSpPr>
          <p:cNvPr id="93"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8" name="PlaceHolder 2"/>
          <p:cNvSpPr>
            <a:spLocks noGrp="1"/>
          </p:cNvSpPr>
          <p:nvPr>
            <p:ph type="body"/>
          </p:nvPr>
        </p:nvSpPr>
        <p:spPr>
          <a:xfrm>
            <a:off x="685800" y="1981080"/>
            <a:ext cx="7772040" cy="411444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85800" y="609480"/>
            <a:ext cx="77720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97"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98" name="PlaceHolder 3"/>
          <p:cNvSpPr>
            <a:spLocks noGrp="1"/>
          </p:cNvSpPr>
          <p:nvPr>
            <p:ph type="body"/>
          </p:nvPr>
        </p:nvSpPr>
        <p:spPr>
          <a:xfrm>
            <a:off x="68580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99" name="PlaceHolder 4"/>
          <p:cNvSpPr>
            <a:spLocks noGrp="1"/>
          </p:cNvSpPr>
          <p:nvPr>
            <p:ph type="body"/>
          </p:nvPr>
        </p:nvSpPr>
        <p:spPr>
          <a:xfrm>
            <a:off x="466848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01"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
        <p:nvSpPr>
          <p:cNvPr id="102"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03" name="PlaceHolder 4"/>
          <p:cNvSpPr>
            <a:spLocks noGrp="1"/>
          </p:cNvSpPr>
          <p:nvPr>
            <p:ph type="body"/>
          </p:nvPr>
        </p:nvSpPr>
        <p:spPr>
          <a:xfrm>
            <a:off x="466848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05"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06"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07" name="PlaceHolder 4"/>
          <p:cNvSpPr>
            <a:spLocks noGrp="1"/>
          </p:cNvSpPr>
          <p:nvPr>
            <p:ph type="body"/>
          </p:nvPr>
        </p:nvSpPr>
        <p:spPr>
          <a:xfrm>
            <a:off x="685800" y="4130280"/>
            <a:ext cx="777204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09" name="PlaceHolder 2"/>
          <p:cNvSpPr>
            <a:spLocks noGrp="1"/>
          </p:cNvSpPr>
          <p:nvPr>
            <p:ph type="body"/>
          </p:nvPr>
        </p:nvSpPr>
        <p:spPr>
          <a:xfrm>
            <a:off x="685800" y="1981080"/>
            <a:ext cx="777204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10" name="PlaceHolder 3"/>
          <p:cNvSpPr>
            <a:spLocks noGrp="1"/>
          </p:cNvSpPr>
          <p:nvPr>
            <p:ph type="body"/>
          </p:nvPr>
        </p:nvSpPr>
        <p:spPr>
          <a:xfrm>
            <a:off x="685800" y="4130280"/>
            <a:ext cx="777204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12"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13"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14" name="PlaceHolder 4"/>
          <p:cNvSpPr>
            <a:spLocks noGrp="1"/>
          </p:cNvSpPr>
          <p:nvPr>
            <p:ph type="body"/>
          </p:nvPr>
        </p:nvSpPr>
        <p:spPr>
          <a:xfrm>
            <a:off x="466848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15" name="PlaceHolder 5"/>
          <p:cNvSpPr>
            <a:spLocks noGrp="1"/>
          </p:cNvSpPr>
          <p:nvPr>
            <p:ph type="body"/>
          </p:nvPr>
        </p:nvSpPr>
        <p:spPr>
          <a:xfrm>
            <a:off x="68580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17" name="PlaceHolder 2"/>
          <p:cNvSpPr>
            <a:spLocks noGrp="1"/>
          </p:cNvSpPr>
          <p:nvPr>
            <p:ph type="body"/>
          </p:nvPr>
        </p:nvSpPr>
        <p:spPr>
          <a:xfrm>
            <a:off x="685800" y="19810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18" name="PlaceHolder 3"/>
          <p:cNvSpPr>
            <a:spLocks noGrp="1"/>
          </p:cNvSpPr>
          <p:nvPr>
            <p:ph type="body"/>
          </p:nvPr>
        </p:nvSpPr>
        <p:spPr>
          <a:xfrm>
            <a:off x="3313800" y="19810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19" name="PlaceHolder 4"/>
          <p:cNvSpPr>
            <a:spLocks noGrp="1"/>
          </p:cNvSpPr>
          <p:nvPr>
            <p:ph type="body"/>
          </p:nvPr>
        </p:nvSpPr>
        <p:spPr>
          <a:xfrm>
            <a:off x="5941440" y="19810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20" name="PlaceHolder 5"/>
          <p:cNvSpPr>
            <a:spLocks noGrp="1"/>
          </p:cNvSpPr>
          <p:nvPr>
            <p:ph type="body"/>
          </p:nvPr>
        </p:nvSpPr>
        <p:spPr>
          <a:xfrm>
            <a:off x="5941440" y="41302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21" name="PlaceHolder 6"/>
          <p:cNvSpPr>
            <a:spLocks noGrp="1"/>
          </p:cNvSpPr>
          <p:nvPr>
            <p:ph type="body"/>
          </p:nvPr>
        </p:nvSpPr>
        <p:spPr>
          <a:xfrm>
            <a:off x="3313800" y="41302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22" name="PlaceHolder 7"/>
          <p:cNvSpPr>
            <a:spLocks noGrp="1"/>
          </p:cNvSpPr>
          <p:nvPr>
            <p:ph type="body"/>
          </p:nvPr>
        </p:nvSpPr>
        <p:spPr>
          <a:xfrm>
            <a:off x="685800" y="41302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31" name="PlaceHolder 2"/>
          <p:cNvSpPr>
            <a:spLocks noGrp="1"/>
          </p:cNvSpPr>
          <p:nvPr>
            <p:ph type="subTitle"/>
          </p:nvPr>
        </p:nvSpPr>
        <p:spPr>
          <a:xfrm>
            <a:off x="685800" y="1981080"/>
            <a:ext cx="7772040" cy="41144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33" name="PlaceHolder 2"/>
          <p:cNvSpPr>
            <a:spLocks noGrp="1"/>
          </p:cNvSpPr>
          <p:nvPr>
            <p:ph type="body"/>
          </p:nvPr>
        </p:nvSpPr>
        <p:spPr>
          <a:xfrm>
            <a:off x="685800" y="1981080"/>
            <a:ext cx="7772040" cy="411444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0"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
        <p:nvSpPr>
          <p:cNvPr id="11"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35"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
        <p:nvSpPr>
          <p:cNvPr id="136"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85800" y="609480"/>
            <a:ext cx="77720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40"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41" name="PlaceHolder 3"/>
          <p:cNvSpPr>
            <a:spLocks noGrp="1"/>
          </p:cNvSpPr>
          <p:nvPr>
            <p:ph type="body"/>
          </p:nvPr>
        </p:nvSpPr>
        <p:spPr>
          <a:xfrm>
            <a:off x="68580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42" name="PlaceHolder 4"/>
          <p:cNvSpPr>
            <a:spLocks noGrp="1"/>
          </p:cNvSpPr>
          <p:nvPr>
            <p:ph type="body"/>
          </p:nvPr>
        </p:nvSpPr>
        <p:spPr>
          <a:xfrm>
            <a:off x="466848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44"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
        <p:nvSpPr>
          <p:cNvPr id="145"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46" name="PlaceHolder 4"/>
          <p:cNvSpPr>
            <a:spLocks noGrp="1"/>
          </p:cNvSpPr>
          <p:nvPr>
            <p:ph type="body"/>
          </p:nvPr>
        </p:nvSpPr>
        <p:spPr>
          <a:xfrm>
            <a:off x="466848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48"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49"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50" name="PlaceHolder 4"/>
          <p:cNvSpPr>
            <a:spLocks noGrp="1"/>
          </p:cNvSpPr>
          <p:nvPr>
            <p:ph type="body"/>
          </p:nvPr>
        </p:nvSpPr>
        <p:spPr>
          <a:xfrm>
            <a:off x="685800" y="4130280"/>
            <a:ext cx="777204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52" name="PlaceHolder 2"/>
          <p:cNvSpPr>
            <a:spLocks noGrp="1"/>
          </p:cNvSpPr>
          <p:nvPr>
            <p:ph type="body"/>
          </p:nvPr>
        </p:nvSpPr>
        <p:spPr>
          <a:xfrm>
            <a:off x="685800" y="1981080"/>
            <a:ext cx="777204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53" name="PlaceHolder 3"/>
          <p:cNvSpPr>
            <a:spLocks noGrp="1"/>
          </p:cNvSpPr>
          <p:nvPr>
            <p:ph type="body"/>
          </p:nvPr>
        </p:nvSpPr>
        <p:spPr>
          <a:xfrm>
            <a:off x="685800" y="4130280"/>
            <a:ext cx="777204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55"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56"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57" name="PlaceHolder 4"/>
          <p:cNvSpPr>
            <a:spLocks noGrp="1"/>
          </p:cNvSpPr>
          <p:nvPr>
            <p:ph type="body"/>
          </p:nvPr>
        </p:nvSpPr>
        <p:spPr>
          <a:xfrm>
            <a:off x="466848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58" name="PlaceHolder 5"/>
          <p:cNvSpPr>
            <a:spLocks noGrp="1"/>
          </p:cNvSpPr>
          <p:nvPr>
            <p:ph type="body"/>
          </p:nvPr>
        </p:nvSpPr>
        <p:spPr>
          <a:xfrm>
            <a:off x="68580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60" name="PlaceHolder 2"/>
          <p:cNvSpPr>
            <a:spLocks noGrp="1"/>
          </p:cNvSpPr>
          <p:nvPr>
            <p:ph type="body"/>
          </p:nvPr>
        </p:nvSpPr>
        <p:spPr>
          <a:xfrm>
            <a:off x="685800" y="19810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61" name="PlaceHolder 3"/>
          <p:cNvSpPr>
            <a:spLocks noGrp="1"/>
          </p:cNvSpPr>
          <p:nvPr>
            <p:ph type="body"/>
          </p:nvPr>
        </p:nvSpPr>
        <p:spPr>
          <a:xfrm>
            <a:off x="3313800" y="19810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62" name="PlaceHolder 4"/>
          <p:cNvSpPr>
            <a:spLocks noGrp="1"/>
          </p:cNvSpPr>
          <p:nvPr>
            <p:ph type="body"/>
          </p:nvPr>
        </p:nvSpPr>
        <p:spPr>
          <a:xfrm>
            <a:off x="5941440" y="19810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63" name="PlaceHolder 5"/>
          <p:cNvSpPr>
            <a:spLocks noGrp="1"/>
          </p:cNvSpPr>
          <p:nvPr>
            <p:ph type="body"/>
          </p:nvPr>
        </p:nvSpPr>
        <p:spPr>
          <a:xfrm>
            <a:off x="5941440" y="41302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64" name="PlaceHolder 6"/>
          <p:cNvSpPr>
            <a:spLocks noGrp="1"/>
          </p:cNvSpPr>
          <p:nvPr>
            <p:ph type="body"/>
          </p:nvPr>
        </p:nvSpPr>
        <p:spPr>
          <a:xfrm>
            <a:off x="3313800" y="41302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65" name="PlaceHolder 7"/>
          <p:cNvSpPr>
            <a:spLocks noGrp="1"/>
          </p:cNvSpPr>
          <p:nvPr>
            <p:ph type="body"/>
          </p:nvPr>
        </p:nvSpPr>
        <p:spPr>
          <a:xfrm>
            <a:off x="685800" y="4130280"/>
            <a:ext cx="250236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609480"/>
            <a:ext cx="77720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5"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6" name="PlaceHolder 3"/>
          <p:cNvSpPr>
            <a:spLocks noGrp="1"/>
          </p:cNvSpPr>
          <p:nvPr>
            <p:ph type="body"/>
          </p:nvPr>
        </p:nvSpPr>
        <p:spPr>
          <a:xfrm>
            <a:off x="68580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17" name="PlaceHolder 4"/>
          <p:cNvSpPr>
            <a:spLocks noGrp="1"/>
          </p:cNvSpPr>
          <p:nvPr>
            <p:ph type="body"/>
          </p:nvPr>
        </p:nvSpPr>
        <p:spPr>
          <a:xfrm>
            <a:off x="466848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19"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1600" spc="-1" strike="noStrike">
              <a:solidFill>
                <a:srgbClr val="292934"/>
              </a:solidFill>
              <a:latin typeface="Arial"/>
            </a:endParaRPr>
          </a:p>
        </p:txBody>
      </p:sp>
      <p:sp>
        <p:nvSpPr>
          <p:cNvPr id="20"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21" name="PlaceHolder 4"/>
          <p:cNvSpPr>
            <a:spLocks noGrp="1"/>
          </p:cNvSpPr>
          <p:nvPr>
            <p:ph type="body"/>
          </p:nvPr>
        </p:nvSpPr>
        <p:spPr>
          <a:xfrm>
            <a:off x="4668480" y="41302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609480"/>
            <a:ext cx="7772040" cy="1142640"/>
          </a:xfrm>
          <a:prstGeom prst="rect">
            <a:avLst/>
          </a:prstGeom>
        </p:spPr>
        <p:txBody>
          <a:bodyPr lIns="0" rIns="0" tIns="0" bIns="0" anchor="ctr"/>
          <a:p>
            <a:endParaRPr b="0" lang="en-US" sz="2400" spc="-1" strike="noStrike">
              <a:solidFill>
                <a:srgbClr val="292934"/>
              </a:solidFill>
              <a:latin typeface="Times New Roman"/>
            </a:endParaRPr>
          </a:p>
        </p:txBody>
      </p:sp>
      <p:sp>
        <p:nvSpPr>
          <p:cNvPr id="23"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24"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1600" spc="-1" strike="noStrike">
              <a:solidFill>
                <a:srgbClr val="292934"/>
              </a:solidFill>
              <a:latin typeface="Arial"/>
            </a:endParaRPr>
          </a:p>
        </p:txBody>
      </p:sp>
      <p:sp>
        <p:nvSpPr>
          <p:cNvPr id="25" name="PlaceHolder 4"/>
          <p:cNvSpPr>
            <a:spLocks noGrp="1"/>
          </p:cNvSpPr>
          <p:nvPr>
            <p:ph type="body"/>
          </p:nvPr>
        </p:nvSpPr>
        <p:spPr>
          <a:xfrm>
            <a:off x="685800" y="4130280"/>
            <a:ext cx="7772040" cy="1962360"/>
          </a:xfrm>
          <a:prstGeom prst="rect">
            <a:avLst/>
          </a:prstGeom>
        </p:spPr>
        <p:txBody>
          <a:bodyPr lIns="0" rIns="0" tIns="0" bIns="0">
            <a:normAutofit/>
          </a:bodyPr>
          <a:p>
            <a:endParaRPr b="0" lang="en-US" sz="1600" spc="-1" strike="noStrike">
              <a:solidFill>
                <a:srgbClr val="292934"/>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1" lang="en-US" sz="3200" spc="-1" strike="noStrike">
                <a:solidFill>
                  <a:srgbClr val="af824b"/>
                </a:solidFill>
                <a:latin typeface="Arial"/>
                <a:ea typeface="ＭＳ Ｐゴシック"/>
              </a:rPr>
              <a:t>Click to edit Master title style</a:t>
            </a:r>
            <a:endParaRPr b="0" lang="en-US" sz="3200" spc="-1" strike="noStrike">
              <a:solidFill>
                <a:srgbClr val="292934"/>
              </a:solidFill>
              <a:latin typeface="Times New Roman"/>
            </a:endParaRPr>
          </a:p>
        </p:txBody>
      </p:sp>
      <p:sp>
        <p:nvSpPr>
          <p:cNvPr id="1" name="PlaceHolder 2"/>
          <p:cNvSpPr>
            <a:spLocks noGrp="1"/>
          </p:cNvSpPr>
          <p:nvPr>
            <p:ph type="dt"/>
          </p:nvPr>
        </p:nvSpPr>
        <p:spPr>
          <a:xfrm>
            <a:off x="685800" y="6248520"/>
            <a:ext cx="1904760" cy="456840"/>
          </a:xfrm>
          <a:prstGeom prst="rect">
            <a:avLst/>
          </a:prstGeom>
        </p:spPr>
        <p:txBody>
          <a:bodyPr/>
          <a:p>
            <a:endParaRPr b="0" lang="en-GB" sz="2400" spc="-1" strike="noStrike">
              <a:latin typeface="Times New Roman"/>
            </a:endParaRPr>
          </a:p>
        </p:txBody>
      </p:sp>
      <p:sp>
        <p:nvSpPr>
          <p:cNvPr id="2" name="PlaceHolder 3"/>
          <p:cNvSpPr>
            <a:spLocks noGrp="1"/>
          </p:cNvSpPr>
          <p:nvPr>
            <p:ph type="ftr"/>
          </p:nvPr>
        </p:nvSpPr>
        <p:spPr>
          <a:xfrm>
            <a:off x="3124080" y="6248520"/>
            <a:ext cx="2895120" cy="456840"/>
          </a:xfrm>
          <a:prstGeom prst="rect">
            <a:avLst/>
          </a:prstGeom>
        </p:spPr>
        <p:txBody>
          <a:bodyPr/>
          <a:p>
            <a:endParaRPr b="0" lang="en-GB" sz="2400" spc="-1" strike="noStrike">
              <a:latin typeface="Times New Roman"/>
            </a:endParaRPr>
          </a:p>
        </p:txBody>
      </p:sp>
      <p:sp>
        <p:nvSpPr>
          <p:cNvPr id="3" name="PlaceHolder 4"/>
          <p:cNvSpPr>
            <a:spLocks noGrp="1"/>
          </p:cNvSpPr>
          <p:nvPr>
            <p:ph type="sldNum"/>
          </p:nvPr>
        </p:nvSpPr>
        <p:spPr>
          <a:xfrm>
            <a:off x="6553080" y="6248520"/>
            <a:ext cx="1904760" cy="456840"/>
          </a:xfrm>
          <a:prstGeom prst="rect">
            <a:avLst/>
          </a:prstGeom>
        </p:spPr>
        <p:txBody>
          <a:bodyPr/>
          <a:p>
            <a:pPr algn="r">
              <a:lnSpc>
                <a:spcPct val="100000"/>
              </a:lnSpc>
            </a:pPr>
            <a:fld id="{949382FE-0555-419C-8FAE-42D1E4AEC99E}" type="slidenum">
              <a:rPr b="0" lang="en-GB" sz="1400" spc="-1" strike="noStrike">
                <a:solidFill>
                  <a:srgbClr val="292934"/>
                </a:solidFill>
                <a:latin typeface="Times New Roman"/>
                <a:ea typeface="ＭＳ Ｐゴシック"/>
              </a:rPr>
              <a:t>&lt;number&gt;</a:t>
            </a:fld>
            <a:endParaRPr b="0" lang="en-GB" sz="14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600" spc="-1" strike="noStrike">
                <a:solidFill>
                  <a:srgbClr val="292934"/>
                </a:solidFill>
                <a:latin typeface="Arial"/>
              </a:rPr>
              <a:t>Click to edit the outline text format</a:t>
            </a:r>
            <a:endParaRPr b="0" lang="en-US" sz="1600" spc="-1" strike="noStrike">
              <a:solidFill>
                <a:srgbClr val="292934"/>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292934"/>
                </a:solidFill>
                <a:latin typeface="Arial"/>
              </a:rPr>
              <a:t>Second Outline Level</a:t>
            </a:r>
            <a:endParaRPr b="0" lang="en-US" sz="1600" spc="-1" strike="noStrike">
              <a:solidFill>
                <a:srgbClr val="292934"/>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292934"/>
                </a:solidFill>
                <a:latin typeface="Arial"/>
              </a:rPr>
              <a:t>Third Outline Level</a:t>
            </a:r>
            <a:endParaRPr b="0" lang="en-US" sz="1600" spc="-1" strike="noStrike">
              <a:solidFill>
                <a:srgbClr val="292934"/>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292934"/>
                </a:solidFill>
                <a:latin typeface="Arial"/>
              </a:rPr>
              <a:t>Fourth Outline Level</a:t>
            </a:r>
            <a:endParaRPr b="0" lang="en-US" sz="1600" spc="-1" strike="noStrike">
              <a:solidFill>
                <a:srgbClr val="292934"/>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292934"/>
                </a:solidFill>
                <a:latin typeface="Arial"/>
              </a:rPr>
              <a:t>Fifth Outline Level</a:t>
            </a:r>
            <a:endParaRPr b="0" lang="en-US" sz="2000" spc="-1" strike="noStrike">
              <a:solidFill>
                <a:srgbClr val="292934"/>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292934"/>
                </a:solidFill>
                <a:latin typeface="Arial"/>
              </a:rPr>
              <a:t>Sixth Outline Level</a:t>
            </a:r>
            <a:endParaRPr b="0" lang="en-US" sz="2000" spc="-1" strike="noStrike">
              <a:solidFill>
                <a:srgbClr val="292934"/>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292934"/>
                </a:solidFill>
                <a:latin typeface="Arial"/>
              </a:rPr>
              <a:t>Seventh Outline Level</a:t>
            </a:r>
            <a:endParaRPr b="0" lang="en-US" sz="2000" spc="-1" strike="noStrike">
              <a:solidFill>
                <a:srgbClr val="292934"/>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609480"/>
            <a:ext cx="7772040" cy="1142640"/>
          </a:xfrm>
          <a:prstGeom prst="rect">
            <a:avLst/>
          </a:prstGeom>
        </p:spPr>
        <p:txBody>
          <a:bodyPr anchor="ctr"/>
          <a:p>
            <a:pPr algn="ctr">
              <a:lnSpc>
                <a:spcPct val="100000"/>
              </a:lnSpc>
            </a:pPr>
            <a:r>
              <a:rPr b="1" lang="en-US" sz="3200" spc="-1" strike="noStrike">
                <a:solidFill>
                  <a:srgbClr val="af824b"/>
                </a:solidFill>
                <a:latin typeface="Arial"/>
                <a:ea typeface="ＭＳ Ｐゴシック"/>
              </a:rPr>
              <a:t>Click to edit Master title style</a:t>
            </a:r>
            <a:endParaRPr b="0" lang="en-US" sz="3200" spc="-1" strike="noStrike">
              <a:solidFill>
                <a:srgbClr val="292934"/>
              </a:solidFill>
              <a:latin typeface="Times New Roman"/>
            </a:endParaRPr>
          </a:p>
        </p:txBody>
      </p:sp>
      <p:sp>
        <p:nvSpPr>
          <p:cNvPr id="42" name="PlaceHolder 2"/>
          <p:cNvSpPr>
            <a:spLocks noGrp="1"/>
          </p:cNvSpPr>
          <p:nvPr>
            <p:ph type="dt"/>
          </p:nvPr>
        </p:nvSpPr>
        <p:spPr>
          <a:xfrm>
            <a:off x="685800" y="6248520"/>
            <a:ext cx="1904760" cy="456840"/>
          </a:xfrm>
          <a:prstGeom prst="rect">
            <a:avLst/>
          </a:prstGeom>
        </p:spPr>
        <p:txBody>
          <a:bodyPr/>
          <a:p>
            <a:endParaRPr b="0" lang="en-GB" sz="2400" spc="-1" strike="noStrike">
              <a:latin typeface="Times New Roman"/>
            </a:endParaRPr>
          </a:p>
        </p:txBody>
      </p:sp>
      <p:sp>
        <p:nvSpPr>
          <p:cNvPr id="43" name="PlaceHolder 3"/>
          <p:cNvSpPr>
            <a:spLocks noGrp="1"/>
          </p:cNvSpPr>
          <p:nvPr>
            <p:ph type="ftr"/>
          </p:nvPr>
        </p:nvSpPr>
        <p:spPr>
          <a:xfrm>
            <a:off x="3124080" y="6248520"/>
            <a:ext cx="2895120" cy="456840"/>
          </a:xfrm>
          <a:prstGeom prst="rect">
            <a:avLst/>
          </a:prstGeom>
        </p:spPr>
        <p:txBody>
          <a:bodyPr/>
          <a:p>
            <a:endParaRPr b="0" lang="en-GB" sz="2400" spc="-1" strike="noStrike">
              <a:latin typeface="Times New Roman"/>
            </a:endParaRPr>
          </a:p>
        </p:txBody>
      </p:sp>
      <p:sp>
        <p:nvSpPr>
          <p:cNvPr id="44" name="PlaceHolder 4"/>
          <p:cNvSpPr>
            <a:spLocks noGrp="1"/>
          </p:cNvSpPr>
          <p:nvPr>
            <p:ph type="sldNum"/>
          </p:nvPr>
        </p:nvSpPr>
        <p:spPr>
          <a:xfrm>
            <a:off x="6553080" y="6248520"/>
            <a:ext cx="1904760" cy="456840"/>
          </a:xfrm>
          <a:prstGeom prst="rect">
            <a:avLst/>
          </a:prstGeom>
        </p:spPr>
        <p:txBody>
          <a:bodyPr/>
          <a:p>
            <a:pPr algn="r">
              <a:lnSpc>
                <a:spcPct val="100000"/>
              </a:lnSpc>
            </a:pPr>
            <a:fld id="{AF125A29-BA37-4006-ADD4-2962F5994551}" type="slidenum">
              <a:rPr b="0" lang="en-GB" sz="1400" spc="-1" strike="noStrike">
                <a:solidFill>
                  <a:srgbClr val="292934"/>
                </a:solidFill>
                <a:latin typeface="Times New Roman"/>
                <a:ea typeface="ＭＳ Ｐゴシック"/>
              </a:rPr>
              <a:t>&lt;number&gt;</a:t>
            </a:fld>
            <a:endParaRPr b="0" lang="en-GB" sz="1400" spc="-1" strike="noStrike">
              <a:latin typeface="Times New Roman"/>
            </a:endParaRPr>
          </a:p>
        </p:txBody>
      </p:sp>
      <p:sp>
        <p:nvSpPr>
          <p:cNvPr id="4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600" spc="-1" strike="noStrike">
                <a:solidFill>
                  <a:srgbClr val="292934"/>
                </a:solidFill>
                <a:latin typeface="Arial"/>
              </a:rPr>
              <a:t>Click to edit the outline text format</a:t>
            </a:r>
            <a:endParaRPr b="0" lang="en-US" sz="1600" spc="-1" strike="noStrike">
              <a:solidFill>
                <a:srgbClr val="292934"/>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292934"/>
                </a:solidFill>
                <a:latin typeface="Arial"/>
              </a:rPr>
              <a:t>Second Outline Level</a:t>
            </a:r>
            <a:endParaRPr b="0" lang="en-US" sz="1600" spc="-1" strike="noStrike">
              <a:solidFill>
                <a:srgbClr val="292934"/>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292934"/>
                </a:solidFill>
                <a:latin typeface="Arial"/>
              </a:rPr>
              <a:t>Third Outline Level</a:t>
            </a:r>
            <a:endParaRPr b="0" lang="en-US" sz="1600" spc="-1" strike="noStrike">
              <a:solidFill>
                <a:srgbClr val="292934"/>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292934"/>
                </a:solidFill>
                <a:latin typeface="Arial"/>
              </a:rPr>
              <a:t>Fourth Outline Level</a:t>
            </a:r>
            <a:endParaRPr b="0" lang="en-US" sz="1600" spc="-1" strike="noStrike">
              <a:solidFill>
                <a:srgbClr val="292934"/>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292934"/>
                </a:solidFill>
                <a:latin typeface="Arial"/>
              </a:rPr>
              <a:t>Fifth Outline Level</a:t>
            </a:r>
            <a:endParaRPr b="0" lang="en-US" sz="2000" spc="-1" strike="noStrike">
              <a:solidFill>
                <a:srgbClr val="292934"/>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292934"/>
                </a:solidFill>
                <a:latin typeface="Arial"/>
              </a:rPr>
              <a:t>Sixth Outline Level</a:t>
            </a:r>
            <a:endParaRPr b="0" lang="en-US" sz="2000" spc="-1" strike="noStrike">
              <a:solidFill>
                <a:srgbClr val="292934"/>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292934"/>
                </a:solidFill>
                <a:latin typeface="Arial"/>
              </a:rPr>
              <a:t>Seventh Outline Level</a:t>
            </a:r>
            <a:endParaRPr b="0" lang="en-US" sz="2000" spc="-1" strike="noStrike">
              <a:solidFill>
                <a:srgbClr val="292934"/>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609480"/>
            <a:ext cx="7772040" cy="1142640"/>
          </a:xfrm>
          <a:prstGeom prst="rect">
            <a:avLst/>
          </a:prstGeom>
        </p:spPr>
        <p:txBody>
          <a:bodyPr anchor="ctr"/>
          <a:p>
            <a:pPr algn="ctr">
              <a:lnSpc>
                <a:spcPct val="100000"/>
              </a:lnSpc>
            </a:pPr>
            <a:r>
              <a:rPr b="1" lang="en-US" sz="3200" spc="-1" strike="noStrike">
                <a:solidFill>
                  <a:srgbClr val="af824b"/>
                </a:solidFill>
                <a:latin typeface="Arial"/>
                <a:ea typeface="ＭＳ Ｐゴシック"/>
              </a:rPr>
              <a:t>Click to edit Master title style</a:t>
            </a:r>
            <a:endParaRPr b="0" lang="en-US" sz="3200" spc="-1" strike="noStrike">
              <a:solidFill>
                <a:srgbClr val="292934"/>
              </a:solidFill>
              <a:latin typeface="Times New Roman"/>
            </a:endParaRPr>
          </a:p>
        </p:txBody>
      </p:sp>
      <p:sp>
        <p:nvSpPr>
          <p:cNvPr id="83" name="PlaceHolder 2"/>
          <p:cNvSpPr>
            <a:spLocks noGrp="1"/>
          </p:cNvSpPr>
          <p:nvPr>
            <p:ph type="body"/>
          </p:nvPr>
        </p:nvSpPr>
        <p:spPr>
          <a:xfrm>
            <a:off x="685800" y="1981080"/>
            <a:ext cx="7772040" cy="4114440"/>
          </a:xfrm>
          <a:prstGeom prst="rect">
            <a:avLst/>
          </a:prstGeom>
        </p:spPr>
        <p:txBody>
          <a:bodyPr/>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Click to edit Master text styles</a:t>
            </a:r>
            <a:endParaRPr b="0" lang="en-US" sz="1600" spc="-1" strike="noStrike">
              <a:solidFill>
                <a:srgbClr val="292934"/>
              </a:solidFill>
              <a:latin typeface="Arial"/>
            </a:endParaRPr>
          </a:p>
          <a:p>
            <a:pPr lvl="1" marL="743040" indent="-28548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Second level</a:t>
            </a:r>
            <a:endParaRPr b="0" lang="en-US" sz="1600" spc="-1" strike="noStrike">
              <a:solidFill>
                <a:srgbClr val="292934"/>
              </a:solidFill>
              <a:latin typeface="Arial"/>
            </a:endParaRPr>
          </a:p>
          <a:p>
            <a:pPr lvl="2" marL="1143000" indent="-22824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Third level</a:t>
            </a:r>
            <a:endParaRPr b="0" lang="en-US" sz="1600" spc="-1" strike="noStrike">
              <a:solidFill>
                <a:srgbClr val="292934"/>
              </a:solidFill>
              <a:latin typeface="Arial"/>
            </a:endParaRPr>
          </a:p>
          <a:p>
            <a:pPr lvl="3" marL="1600200" indent="-22824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Fourth level</a:t>
            </a:r>
            <a:endParaRPr b="0" lang="en-US" sz="1600" spc="-1" strike="noStrike">
              <a:solidFill>
                <a:srgbClr val="292934"/>
              </a:solidFill>
              <a:latin typeface="Arial"/>
            </a:endParaRPr>
          </a:p>
          <a:p>
            <a:pPr lvl="4" marL="2057400" indent="-228240">
              <a:lnSpc>
                <a:spcPct val="100000"/>
              </a:lnSpc>
              <a:spcBef>
                <a:spcPts val="320"/>
              </a:spcBef>
              <a:buClr>
                <a:srgbClr val="292934"/>
              </a:buClr>
              <a:buFont typeface="StarSymbol"/>
              <a:buChar char="»"/>
            </a:pPr>
            <a:r>
              <a:rPr b="0" lang="en-US" sz="1600" spc="-1" strike="noStrike">
                <a:solidFill>
                  <a:srgbClr val="292934"/>
                </a:solidFill>
                <a:latin typeface="Arial"/>
                <a:ea typeface="ＭＳ Ｐゴシック"/>
              </a:rPr>
              <a:t>Fifth level</a:t>
            </a:r>
            <a:endParaRPr b="0" lang="en-US" sz="1600" spc="-1" strike="noStrike">
              <a:solidFill>
                <a:srgbClr val="292934"/>
              </a:solidFill>
              <a:latin typeface="Arial"/>
            </a:endParaRPr>
          </a:p>
        </p:txBody>
      </p:sp>
      <p:sp>
        <p:nvSpPr>
          <p:cNvPr id="84" name="PlaceHolder 3"/>
          <p:cNvSpPr>
            <a:spLocks noGrp="1"/>
          </p:cNvSpPr>
          <p:nvPr>
            <p:ph type="dt"/>
          </p:nvPr>
        </p:nvSpPr>
        <p:spPr>
          <a:xfrm>
            <a:off x="685800" y="6248520"/>
            <a:ext cx="1904760" cy="456840"/>
          </a:xfrm>
          <a:prstGeom prst="rect">
            <a:avLst/>
          </a:prstGeom>
        </p:spPr>
        <p:txBody>
          <a:bodyPr/>
          <a:p>
            <a:endParaRPr b="0" lang="en-GB" sz="2400" spc="-1" strike="noStrike">
              <a:latin typeface="Times New Roman"/>
            </a:endParaRPr>
          </a:p>
        </p:txBody>
      </p:sp>
      <p:sp>
        <p:nvSpPr>
          <p:cNvPr id="85" name="PlaceHolder 4"/>
          <p:cNvSpPr>
            <a:spLocks noGrp="1"/>
          </p:cNvSpPr>
          <p:nvPr>
            <p:ph type="ftr"/>
          </p:nvPr>
        </p:nvSpPr>
        <p:spPr>
          <a:xfrm>
            <a:off x="3124080" y="6248520"/>
            <a:ext cx="2895120" cy="456840"/>
          </a:xfrm>
          <a:prstGeom prst="rect">
            <a:avLst/>
          </a:prstGeom>
        </p:spPr>
        <p:txBody>
          <a:bodyPr/>
          <a:p>
            <a:endParaRPr b="0" lang="en-GB" sz="2400" spc="-1" strike="noStrike">
              <a:latin typeface="Times New Roman"/>
            </a:endParaRPr>
          </a:p>
        </p:txBody>
      </p:sp>
      <p:sp>
        <p:nvSpPr>
          <p:cNvPr id="86" name="PlaceHolder 5"/>
          <p:cNvSpPr>
            <a:spLocks noGrp="1"/>
          </p:cNvSpPr>
          <p:nvPr>
            <p:ph type="sldNum"/>
          </p:nvPr>
        </p:nvSpPr>
        <p:spPr>
          <a:xfrm>
            <a:off x="6553080" y="6248520"/>
            <a:ext cx="1904760" cy="456840"/>
          </a:xfrm>
          <a:prstGeom prst="rect">
            <a:avLst/>
          </a:prstGeom>
        </p:spPr>
        <p:txBody>
          <a:bodyPr/>
          <a:p>
            <a:pPr algn="r">
              <a:lnSpc>
                <a:spcPct val="100000"/>
              </a:lnSpc>
            </a:pPr>
            <a:fld id="{6C7EB6E6-141C-4965-B5B0-4D1FDAAEB3F9}" type="slidenum">
              <a:rPr b="0" lang="en-GB" sz="1400" spc="-1" strike="noStrike">
                <a:solidFill>
                  <a:srgbClr val="292934"/>
                </a:solidFill>
                <a:latin typeface="Times New Roman"/>
                <a:ea typeface="ＭＳ Ｐゴシック"/>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685800" y="609480"/>
            <a:ext cx="7772040" cy="1142640"/>
          </a:xfrm>
          <a:prstGeom prst="rect">
            <a:avLst/>
          </a:prstGeom>
        </p:spPr>
        <p:txBody>
          <a:bodyPr anchor="ctr"/>
          <a:p>
            <a:pPr algn="ctr">
              <a:lnSpc>
                <a:spcPct val="100000"/>
              </a:lnSpc>
            </a:pPr>
            <a:r>
              <a:rPr b="1" lang="en-US" sz="3200" spc="-1" strike="noStrike">
                <a:solidFill>
                  <a:srgbClr val="af824b"/>
                </a:solidFill>
                <a:latin typeface="Arial"/>
                <a:ea typeface="ＭＳ Ｐゴシック"/>
              </a:rPr>
              <a:t>Click to edit Master title style</a:t>
            </a:r>
            <a:endParaRPr b="0" lang="en-US" sz="3200" spc="-1" strike="noStrike">
              <a:solidFill>
                <a:srgbClr val="292934"/>
              </a:solidFill>
              <a:latin typeface="Times New Roman"/>
            </a:endParaRPr>
          </a:p>
        </p:txBody>
      </p:sp>
      <p:sp>
        <p:nvSpPr>
          <p:cNvPr id="124" name="PlaceHolder 2"/>
          <p:cNvSpPr>
            <a:spLocks noGrp="1"/>
          </p:cNvSpPr>
          <p:nvPr>
            <p:ph type="body"/>
          </p:nvPr>
        </p:nvSpPr>
        <p:spPr>
          <a:xfrm>
            <a:off x="685800" y="1981080"/>
            <a:ext cx="3809520" cy="4114440"/>
          </a:xfrm>
          <a:prstGeom prst="rect">
            <a:avLst/>
          </a:prstGeom>
        </p:spPr>
        <p:txBody>
          <a:bodyPr/>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Click to edit Master text styles</a:t>
            </a:r>
            <a:endParaRPr b="0" lang="en-US" sz="1600" spc="-1" strike="noStrike">
              <a:solidFill>
                <a:srgbClr val="292934"/>
              </a:solidFill>
              <a:latin typeface="Arial"/>
            </a:endParaRPr>
          </a:p>
          <a:p>
            <a:pPr lvl="1" marL="743040" indent="-28548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Second level</a:t>
            </a:r>
            <a:endParaRPr b="0" lang="en-US" sz="1600" spc="-1" strike="noStrike">
              <a:solidFill>
                <a:srgbClr val="292934"/>
              </a:solidFill>
              <a:latin typeface="Arial"/>
            </a:endParaRPr>
          </a:p>
          <a:p>
            <a:pPr lvl="2" marL="1143000" indent="-22824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Third level</a:t>
            </a:r>
            <a:endParaRPr b="0" lang="en-US" sz="1600" spc="-1" strike="noStrike">
              <a:solidFill>
                <a:srgbClr val="292934"/>
              </a:solidFill>
              <a:latin typeface="Arial"/>
            </a:endParaRPr>
          </a:p>
          <a:p>
            <a:pPr lvl="3" marL="1600200" indent="-22824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Fourth level</a:t>
            </a:r>
            <a:endParaRPr b="0" lang="en-US" sz="1600" spc="-1" strike="noStrike">
              <a:solidFill>
                <a:srgbClr val="292934"/>
              </a:solidFill>
              <a:latin typeface="Arial"/>
            </a:endParaRPr>
          </a:p>
          <a:p>
            <a:pPr lvl="4" marL="2057400" indent="-228240">
              <a:lnSpc>
                <a:spcPct val="100000"/>
              </a:lnSpc>
              <a:spcBef>
                <a:spcPts val="320"/>
              </a:spcBef>
              <a:buClr>
                <a:srgbClr val="292934"/>
              </a:buClr>
              <a:buFont typeface="StarSymbol"/>
              <a:buChar char="»"/>
            </a:pPr>
            <a:r>
              <a:rPr b="0" lang="en-US" sz="1600" spc="-1" strike="noStrike">
                <a:solidFill>
                  <a:srgbClr val="292934"/>
                </a:solidFill>
                <a:latin typeface="Arial"/>
                <a:ea typeface="ＭＳ Ｐゴシック"/>
              </a:rPr>
              <a:t>Fifth level</a:t>
            </a:r>
            <a:endParaRPr b="0" lang="en-US" sz="1600" spc="-1" strike="noStrike">
              <a:solidFill>
                <a:srgbClr val="292934"/>
              </a:solidFill>
              <a:latin typeface="Arial"/>
            </a:endParaRPr>
          </a:p>
        </p:txBody>
      </p:sp>
      <p:sp>
        <p:nvSpPr>
          <p:cNvPr id="125" name="PlaceHolder 3"/>
          <p:cNvSpPr>
            <a:spLocks noGrp="1"/>
          </p:cNvSpPr>
          <p:nvPr>
            <p:ph type="body"/>
          </p:nvPr>
        </p:nvSpPr>
        <p:spPr>
          <a:xfrm>
            <a:off x="4648320" y="1981080"/>
            <a:ext cx="3809520" cy="1980720"/>
          </a:xfrm>
          <a:prstGeom prst="rect">
            <a:avLst/>
          </a:prstGeom>
        </p:spPr>
        <p:txBody>
          <a:bodyPr/>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Click to edit Master text styles</a:t>
            </a:r>
            <a:endParaRPr b="0" lang="en-US" sz="1600" spc="-1" strike="noStrike">
              <a:solidFill>
                <a:srgbClr val="292934"/>
              </a:solidFill>
              <a:latin typeface="Arial"/>
            </a:endParaRPr>
          </a:p>
          <a:p>
            <a:pPr lvl="1" marL="743040" indent="-28548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Second level</a:t>
            </a:r>
            <a:endParaRPr b="0" lang="en-US" sz="1600" spc="-1" strike="noStrike">
              <a:solidFill>
                <a:srgbClr val="292934"/>
              </a:solidFill>
              <a:latin typeface="Arial"/>
            </a:endParaRPr>
          </a:p>
          <a:p>
            <a:pPr lvl="2" marL="1143000" indent="-22824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Third level</a:t>
            </a:r>
            <a:endParaRPr b="0" lang="en-US" sz="1600" spc="-1" strike="noStrike">
              <a:solidFill>
                <a:srgbClr val="292934"/>
              </a:solidFill>
              <a:latin typeface="Arial"/>
            </a:endParaRPr>
          </a:p>
          <a:p>
            <a:pPr lvl="3" marL="1600200" indent="-22824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Fourth level</a:t>
            </a:r>
            <a:endParaRPr b="0" lang="en-US" sz="1600" spc="-1" strike="noStrike">
              <a:solidFill>
                <a:srgbClr val="292934"/>
              </a:solidFill>
              <a:latin typeface="Arial"/>
            </a:endParaRPr>
          </a:p>
          <a:p>
            <a:pPr lvl="4" marL="2057400" indent="-228240">
              <a:lnSpc>
                <a:spcPct val="100000"/>
              </a:lnSpc>
              <a:spcBef>
                <a:spcPts val="320"/>
              </a:spcBef>
              <a:buClr>
                <a:srgbClr val="292934"/>
              </a:buClr>
              <a:buFont typeface="StarSymbol"/>
              <a:buChar char="»"/>
            </a:pPr>
            <a:r>
              <a:rPr b="0" lang="en-US" sz="1600" spc="-1" strike="noStrike">
                <a:solidFill>
                  <a:srgbClr val="292934"/>
                </a:solidFill>
                <a:latin typeface="Arial"/>
                <a:ea typeface="ＭＳ Ｐゴシック"/>
              </a:rPr>
              <a:t>Fifth level</a:t>
            </a:r>
            <a:endParaRPr b="0" lang="en-US" sz="1600" spc="-1" strike="noStrike">
              <a:solidFill>
                <a:srgbClr val="292934"/>
              </a:solidFill>
              <a:latin typeface="Arial"/>
            </a:endParaRPr>
          </a:p>
        </p:txBody>
      </p:sp>
      <p:sp>
        <p:nvSpPr>
          <p:cNvPr id="126" name="PlaceHolder 4"/>
          <p:cNvSpPr>
            <a:spLocks noGrp="1"/>
          </p:cNvSpPr>
          <p:nvPr>
            <p:ph type="body"/>
          </p:nvPr>
        </p:nvSpPr>
        <p:spPr>
          <a:xfrm>
            <a:off x="4648320" y="4114800"/>
            <a:ext cx="3809520" cy="1980720"/>
          </a:xfrm>
          <a:prstGeom prst="rect">
            <a:avLst/>
          </a:prstGeom>
        </p:spPr>
        <p:txBody>
          <a:bodyPr/>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Click to edit Master text styles</a:t>
            </a:r>
            <a:endParaRPr b="0" lang="en-US" sz="1600" spc="-1" strike="noStrike">
              <a:solidFill>
                <a:srgbClr val="292934"/>
              </a:solidFill>
              <a:latin typeface="Arial"/>
            </a:endParaRPr>
          </a:p>
          <a:p>
            <a:pPr lvl="1" marL="743040" indent="-28548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Second level</a:t>
            </a:r>
            <a:endParaRPr b="0" lang="en-US" sz="1600" spc="-1" strike="noStrike">
              <a:solidFill>
                <a:srgbClr val="292934"/>
              </a:solidFill>
              <a:latin typeface="Arial"/>
            </a:endParaRPr>
          </a:p>
          <a:p>
            <a:pPr lvl="2" marL="1143000" indent="-22824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Third level</a:t>
            </a:r>
            <a:endParaRPr b="0" lang="en-US" sz="1600" spc="-1" strike="noStrike">
              <a:solidFill>
                <a:srgbClr val="292934"/>
              </a:solidFill>
              <a:latin typeface="Arial"/>
            </a:endParaRPr>
          </a:p>
          <a:p>
            <a:pPr lvl="3" marL="1600200" indent="-22824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Fourth level</a:t>
            </a:r>
            <a:endParaRPr b="0" lang="en-US" sz="1600" spc="-1" strike="noStrike">
              <a:solidFill>
                <a:srgbClr val="292934"/>
              </a:solidFill>
              <a:latin typeface="Arial"/>
            </a:endParaRPr>
          </a:p>
          <a:p>
            <a:pPr lvl="4" marL="2057400" indent="-228240">
              <a:lnSpc>
                <a:spcPct val="100000"/>
              </a:lnSpc>
              <a:spcBef>
                <a:spcPts val="320"/>
              </a:spcBef>
              <a:buClr>
                <a:srgbClr val="292934"/>
              </a:buClr>
              <a:buFont typeface="StarSymbol"/>
              <a:buChar char="»"/>
            </a:pPr>
            <a:r>
              <a:rPr b="0" lang="en-US" sz="1600" spc="-1" strike="noStrike">
                <a:solidFill>
                  <a:srgbClr val="292934"/>
                </a:solidFill>
                <a:latin typeface="Arial"/>
                <a:ea typeface="ＭＳ Ｐゴシック"/>
              </a:rPr>
              <a:t>Fifth level</a:t>
            </a:r>
            <a:endParaRPr b="0" lang="en-US" sz="1600" spc="-1" strike="noStrike">
              <a:solidFill>
                <a:srgbClr val="292934"/>
              </a:solidFill>
              <a:latin typeface="Arial"/>
            </a:endParaRPr>
          </a:p>
        </p:txBody>
      </p:sp>
      <p:sp>
        <p:nvSpPr>
          <p:cNvPr id="127" name="PlaceHolder 5"/>
          <p:cNvSpPr>
            <a:spLocks noGrp="1"/>
          </p:cNvSpPr>
          <p:nvPr>
            <p:ph type="dt"/>
          </p:nvPr>
        </p:nvSpPr>
        <p:spPr>
          <a:xfrm>
            <a:off x="685800" y="6248520"/>
            <a:ext cx="1904760" cy="456840"/>
          </a:xfrm>
          <a:prstGeom prst="rect">
            <a:avLst/>
          </a:prstGeom>
        </p:spPr>
        <p:txBody>
          <a:bodyPr/>
          <a:p>
            <a:endParaRPr b="0" lang="en-GB" sz="2400" spc="-1" strike="noStrike">
              <a:latin typeface="Times New Roman"/>
            </a:endParaRPr>
          </a:p>
        </p:txBody>
      </p:sp>
      <p:sp>
        <p:nvSpPr>
          <p:cNvPr id="128" name="PlaceHolder 6"/>
          <p:cNvSpPr>
            <a:spLocks noGrp="1"/>
          </p:cNvSpPr>
          <p:nvPr>
            <p:ph type="ftr"/>
          </p:nvPr>
        </p:nvSpPr>
        <p:spPr>
          <a:xfrm>
            <a:off x="3124080" y="6248520"/>
            <a:ext cx="2895120" cy="456840"/>
          </a:xfrm>
          <a:prstGeom prst="rect">
            <a:avLst/>
          </a:prstGeom>
        </p:spPr>
        <p:txBody>
          <a:bodyPr/>
          <a:p>
            <a:endParaRPr b="0" lang="en-GB" sz="2400" spc="-1" strike="noStrike">
              <a:latin typeface="Times New Roman"/>
            </a:endParaRPr>
          </a:p>
        </p:txBody>
      </p:sp>
      <p:sp>
        <p:nvSpPr>
          <p:cNvPr id="129" name="PlaceHolder 7"/>
          <p:cNvSpPr>
            <a:spLocks noGrp="1"/>
          </p:cNvSpPr>
          <p:nvPr>
            <p:ph type="sldNum"/>
          </p:nvPr>
        </p:nvSpPr>
        <p:spPr>
          <a:xfrm>
            <a:off x="6553080" y="6248520"/>
            <a:ext cx="1904760" cy="456840"/>
          </a:xfrm>
          <a:prstGeom prst="rect">
            <a:avLst/>
          </a:prstGeom>
        </p:spPr>
        <p:txBody>
          <a:bodyPr/>
          <a:p>
            <a:pPr algn="r">
              <a:lnSpc>
                <a:spcPct val="100000"/>
              </a:lnSpc>
            </a:pPr>
            <a:fld id="{D6EE7B16-EF5C-4B59-9876-670E4290EBB1}" type="slidenum">
              <a:rPr b="0" lang="en-GB" sz="1400" spc="-1" strike="noStrike">
                <a:solidFill>
                  <a:srgbClr val="292934"/>
                </a:solidFill>
                <a:latin typeface="Times New Roman"/>
                <a:ea typeface="ＭＳ Ｐゴシック"/>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7.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17.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7.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7.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4.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4.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4.xml"/>
</Relationships>
</file>

<file path=ppt/slides/_rels/slide2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44.xml"/>
</Relationships>
</file>

<file path=ppt/slides/_rels/slide28.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44.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4.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4.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4.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606600" y="124920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  </a:t>
            </a:r>
            <a:r>
              <a:rPr b="1" lang="en-US" sz="3200" spc="-1" strike="noStrike">
                <a:solidFill>
                  <a:srgbClr val="af824b"/>
                </a:solidFill>
                <a:latin typeface="Arial"/>
              </a:rPr>
              <a:t>Finding functional interactions between genes/ Genomics</a:t>
            </a:r>
            <a:endParaRPr b="0" lang="en-US" sz="3200" spc="-1" strike="noStrike">
              <a:solidFill>
                <a:srgbClr val="292934"/>
              </a:solidFill>
              <a:latin typeface="Times New Roman"/>
            </a:endParaRPr>
          </a:p>
        </p:txBody>
      </p:sp>
      <p:sp>
        <p:nvSpPr>
          <p:cNvPr id="172" name="TextShape 2"/>
          <p:cNvSpPr txBox="1"/>
          <p:nvPr/>
        </p:nvSpPr>
        <p:spPr>
          <a:xfrm>
            <a:off x="990720" y="2590920"/>
            <a:ext cx="6400440" cy="1752120"/>
          </a:xfrm>
          <a:prstGeom prst="rect">
            <a:avLst/>
          </a:prstGeom>
          <a:noFill/>
          <a:ln>
            <a:noFill/>
          </a:ln>
        </p:spPr>
        <p:txBody>
          <a:bodyPr/>
          <a:p>
            <a:pPr>
              <a:lnSpc>
                <a:spcPct val="100000"/>
              </a:lnSpc>
              <a:spcBef>
                <a:spcPts val="320"/>
              </a:spcBef>
              <a:buClr>
                <a:srgbClr val="292934"/>
              </a:buClr>
              <a:buFont typeface="Symbol" charset="2"/>
              <a:buChar char=""/>
            </a:pPr>
            <a:r>
              <a:rPr b="0" lang="en-GB" sz="1600" spc="-1" strike="noStrike">
                <a:solidFill>
                  <a:srgbClr val="292934"/>
                </a:solidFill>
                <a:latin typeface="Arial"/>
              </a:rPr>
              <a:t>Suppressor Selection</a:t>
            </a:r>
            <a:endParaRPr b="0" lang="en-GB" sz="1600" spc="-1" strike="noStrike">
              <a:latin typeface="Arial"/>
            </a:endParaRPr>
          </a:p>
          <a:p>
            <a:pPr marL="457200">
              <a:lnSpc>
                <a:spcPct val="100000"/>
              </a:lnSpc>
              <a:spcBef>
                <a:spcPts val="320"/>
              </a:spcBef>
            </a:pPr>
            <a:r>
              <a:rPr b="0" lang="en-GB" sz="1600" spc="-1" strike="noStrike">
                <a:solidFill>
                  <a:srgbClr val="292934"/>
                </a:solidFill>
                <a:latin typeface="Arial"/>
              </a:rPr>
              <a:t>-Single copy suppressor mutations</a:t>
            </a:r>
            <a:endParaRPr b="0" lang="en-GB" sz="1600" spc="-1" strike="noStrike">
              <a:latin typeface="Arial"/>
            </a:endParaRPr>
          </a:p>
          <a:p>
            <a:pPr marL="457200">
              <a:lnSpc>
                <a:spcPct val="100000"/>
              </a:lnSpc>
              <a:spcBef>
                <a:spcPts val="320"/>
              </a:spcBef>
            </a:pPr>
            <a:r>
              <a:rPr b="0" lang="en-GB" sz="1600" spc="-1" strike="noStrike">
                <a:solidFill>
                  <a:srgbClr val="292934"/>
                </a:solidFill>
                <a:latin typeface="Arial"/>
              </a:rPr>
              <a:t>	</a:t>
            </a:r>
            <a:r>
              <a:rPr b="0" lang="en-GB" sz="1600" spc="-1" strike="noStrike">
                <a:solidFill>
                  <a:srgbClr val="292934"/>
                </a:solidFill>
                <a:latin typeface="Arial"/>
              </a:rPr>
              <a:t>Structural/Interaction suppressors</a:t>
            </a:r>
            <a:endParaRPr b="0" lang="en-GB" sz="1600" spc="-1" strike="noStrike">
              <a:latin typeface="Arial"/>
            </a:endParaRPr>
          </a:p>
          <a:p>
            <a:pPr marL="914400">
              <a:lnSpc>
                <a:spcPct val="100000"/>
              </a:lnSpc>
              <a:spcBef>
                <a:spcPts val="320"/>
              </a:spcBef>
            </a:pPr>
            <a:r>
              <a:rPr b="0" lang="en-GB" sz="1600" spc="-1" strike="noStrike">
                <a:solidFill>
                  <a:srgbClr val="292934"/>
                </a:solidFill>
                <a:latin typeface="Arial"/>
              </a:rPr>
              <a:t>Bypass suppressors</a:t>
            </a:r>
            <a:endParaRPr b="0" lang="en-GB" sz="1600" spc="-1" strike="noStrike">
              <a:latin typeface="Arial"/>
            </a:endParaRPr>
          </a:p>
          <a:p>
            <a:pPr marL="457200">
              <a:lnSpc>
                <a:spcPct val="100000"/>
              </a:lnSpc>
              <a:spcBef>
                <a:spcPts val="320"/>
              </a:spcBef>
            </a:pPr>
            <a:r>
              <a:rPr b="0" lang="en-GB" sz="1600" spc="-1" strike="noStrike">
                <a:solidFill>
                  <a:srgbClr val="292934"/>
                </a:solidFill>
                <a:latin typeface="Arial"/>
              </a:rPr>
              <a:t>-High Copy suppressor mutation</a:t>
            </a:r>
            <a:endParaRPr b="0" lang="en-GB" sz="1600" spc="-1" strike="noStrike">
              <a:latin typeface="Arial"/>
            </a:endParaRPr>
          </a:p>
          <a:p>
            <a:pPr>
              <a:lnSpc>
                <a:spcPct val="100000"/>
              </a:lnSpc>
              <a:spcBef>
                <a:spcPts val="320"/>
              </a:spcBef>
              <a:buClr>
                <a:srgbClr val="292934"/>
              </a:buClr>
              <a:buFont typeface="Symbol" charset="2"/>
              <a:buChar char=""/>
            </a:pPr>
            <a:r>
              <a:rPr b="0" lang="en-GB" sz="1600" spc="-1" strike="noStrike">
                <a:solidFill>
                  <a:srgbClr val="292934"/>
                </a:solidFill>
                <a:latin typeface="Arial"/>
              </a:rPr>
              <a:t>Synthetic Lethality Screening</a:t>
            </a:r>
            <a:endParaRPr b="0" lang="en-GB" sz="1600" spc="-1" strike="noStrike">
              <a:latin typeface="Arial"/>
            </a:endParaRPr>
          </a:p>
          <a:p>
            <a:pPr>
              <a:lnSpc>
                <a:spcPct val="100000"/>
              </a:lnSpc>
              <a:spcBef>
                <a:spcPts val="320"/>
              </a:spcBef>
              <a:buClr>
                <a:srgbClr val="292934"/>
              </a:buClr>
              <a:buFont typeface="Symbol" charset="2"/>
              <a:buChar char=""/>
            </a:pPr>
            <a:r>
              <a:rPr b="0" lang="en-GB" sz="1600" spc="-1" strike="noStrike">
                <a:solidFill>
                  <a:srgbClr val="292934"/>
                </a:solidFill>
                <a:latin typeface="Arial"/>
              </a:rPr>
              <a:t>Two-hybrid Selection/Screening</a:t>
            </a:r>
            <a:endParaRPr b="0" lang="en-GB" sz="1600" spc="-1" strike="noStrike">
              <a:latin typeface="Arial"/>
            </a:endParaRPr>
          </a:p>
          <a:p>
            <a:pPr>
              <a:lnSpc>
                <a:spcPct val="100000"/>
              </a:lnSpc>
              <a:spcBef>
                <a:spcPts val="320"/>
              </a:spcBef>
              <a:buClr>
                <a:srgbClr val="292934"/>
              </a:buClr>
              <a:buFont typeface="Symbol" charset="2"/>
              <a:buChar char=""/>
            </a:pPr>
            <a:r>
              <a:rPr b="0" lang="en-GB" sz="1600" spc="-1" strike="noStrike">
                <a:solidFill>
                  <a:srgbClr val="292934"/>
                </a:solidFill>
                <a:latin typeface="Arial"/>
              </a:rPr>
              <a:t> </a:t>
            </a:r>
            <a:r>
              <a:rPr b="0" lang="en-GB" sz="1600" spc="-1" strike="noStrike">
                <a:solidFill>
                  <a:srgbClr val="292934"/>
                </a:solidFill>
                <a:latin typeface="Arial"/>
              </a:rPr>
              <a:t>Expression profiling with hybridization Arrays and RNA Seq.</a:t>
            </a:r>
            <a:endParaRPr b="0" lang="en-GB" sz="1600" spc="-1" strike="noStrike">
              <a:latin typeface="Arial"/>
            </a:endParaRPr>
          </a:p>
          <a:p>
            <a:pPr>
              <a:lnSpc>
                <a:spcPct val="100000"/>
              </a:lnSpc>
              <a:spcBef>
                <a:spcPts val="320"/>
              </a:spcBef>
              <a:buClr>
                <a:srgbClr val="292934"/>
              </a:buClr>
              <a:buFont typeface="Symbol" charset="2"/>
              <a:buChar char=""/>
            </a:pPr>
            <a:r>
              <a:rPr b="0" lang="en-GB" sz="1600" spc="-1" strike="noStrike">
                <a:solidFill>
                  <a:srgbClr val="292934"/>
                </a:solidFill>
                <a:latin typeface="Arial"/>
              </a:rPr>
              <a:t>Functional profiling with the Knock-out collection</a:t>
            </a:r>
            <a:endParaRPr b="0" lang="en-GB" sz="1600" spc="-1" strike="noStrike">
              <a:latin typeface="Arial"/>
            </a:endParaRPr>
          </a:p>
          <a:p>
            <a:pPr>
              <a:lnSpc>
                <a:spcPct val="100000"/>
              </a:lnSpc>
              <a:spcBef>
                <a:spcPts val="320"/>
              </a:spcBef>
              <a:buClr>
                <a:srgbClr val="292934"/>
              </a:buClr>
              <a:buFont typeface="Symbol" charset="2"/>
              <a:buChar char=""/>
            </a:pPr>
            <a:r>
              <a:rPr b="0" lang="en-GB" sz="1600" spc="-1" strike="noStrike">
                <a:solidFill>
                  <a:srgbClr val="292934"/>
                </a:solidFill>
                <a:latin typeface="Arial"/>
              </a:rPr>
              <a:t>Comparison of functional and expression profiling: Closing lesson on the importance of mutants in the analysis of function.</a:t>
            </a:r>
            <a:endParaRPr b="0" lang="en-GB" sz="1600" spc="-1" strike="noStrike">
              <a:latin typeface="Arial"/>
            </a:endParaRPr>
          </a:p>
          <a:p>
            <a:pPr>
              <a:lnSpc>
                <a:spcPct val="100000"/>
              </a:lnSpc>
              <a:spcBef>
                <a:spcPts val="320"/>
              </a:spcBef>
            </a:pPr>
            <a:endParaRPr b="0" lang="en-GB" sz="1600" spc="-1" strike="noStrike">
              <a:latin typeface="Arial"/>
            </a:endParaRPr>
          </a:p>
          <a:p>
            <a:pPr>
              <a:lnSpc>
                <a:spcPct val="100000"/>
              </a:lnSpc>
              <a:spcBef>
                <a:spcPts val="320"/>
              </a:spcBef>
            </a:pPr>
            <a:endParaRPr b="0" lang="en-GB" sz="1600" spc="-1" strike="noStrike">
              <a:latin typeface="Arial"/>
            </a:endParaRPr>
          </a:p>
          <a:p>
            <a:pPr>
              <a:lnSpc>
                <a:spcPct val="100000"/>
              </a:lnSpc>
              <a:spcBef>
                <a:spcPts val="320"/>
              </a:spcBef>
            </a:pPr>
            <a:endParaRPr b="0" lang="en-GB" sz="1600" spc="-1" strike="noStrike">
              <a:latin typeface="Arial"/>
            </a:endParaRPr>
          </a:p>
        </p:txBody>
      </p:sp>
      <p:sp>
        <p:nvSpPr>
          <p:cNvPr id="173" name="CustomShape 3"/>
          <p:cNvSpPr/>
          <p:nvPr/>
        </p:nvSpPr>
        <p:spPr>
          <a:xfrm>
            <a:off x="129960" y="228600"/>
            <a:ext cx="31100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Doug Bishop </a:t>
            </a:r>
            <a:r>
              <a:rPr b="0" lang="en-GB" sz="2400" spc="-1" strike="noStrike">
                <a:solidFill>
                  <a:srgbClr val="292934"/>
                </a:solidFill>
                <a:latin typeface="Times New Roman"/>
                <a:ea typeface="ＭＳ Ｐゴシック"/>
              </a:rPr>
              <a:t>Lecture 6 </a:t>
            </a:r>
            <a:endParaRPr b="0" lang="en-GB" sz="2400" spc="-1" strike="noStrike">
              <a:latin typeface="Arial"/>
            </a:endParaRPr>
          </a:p>
        </p:txBody>
      </p:sp>
      <p:sp>
        <p:nvSpPr>
          <p:cNvPr id="174" name="CustomShape 4"/>
          <p:cNvSpPr/>
          <p:nvPr/>
        </p:nvSpPr>
        <p:spPr>
          <a:xfrm>
            <a:off x="5946120" y="152280"/>
            <a:ext cx="2989800" cy="821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GENE314/BIOS21236</a:t>
            </a:r>
            <a:endParaRPr b="0" lang="en-GB" sz="2400" spc="-1" strike="noStrike">
              <a:latin typeface="Arial"/>
            </a:endParaRPr>
          </a:p>
          <a:p>
            <a:pPr>
              <a:lnSpc>
                <a:spcPct val="100000"/>
              </a:lnSpc>
            </a:pPr>
            <a:r>
              <a:rPr b="0" lang="en-GB" sz="2400" spc="-1" strike="noStrike">
                <a:solidFill>
                  <a:srgbClr val="292934"/>
                </a:solidFill>
                <a:latin typeface="Times New Roman"/>
                <a:ea typeface="ＭＳ Ｐゴシック"/>
              </a:rPr>
              <a:t>           </a:t>
            </a:r>
            <a:r>
              <a:rPr b="0" lang="en-GB" sz="2400" spc="-1" strike="noStrike">
                <a:solidFill>
                  <a:srgbClr val="292934"/>
                </a:solidFill>
                <a:latin typeface="Times New Roman"/>
                <a:ea typeface="ＭＳ Ｐゴシック"/>
              </a:rPr>
              <a:t>GAMO</a:t>
            </a:r>
            <a:endParaRPr b="0" lang="en-GB" sz="2400" spc="-1" strike="noStrike">
              <a:latin typeface="Arial"/>
            </a:endParaRPr>
          </a:p>
        </p:txBody>
      </p:sp>
      <p:sp>
        <p:nvSpPr>
          <p:cNvPr id="175" name="CustomShape 5"/>
          <p:cNvSpPr/>
          <p:nvPr/>
        </p:nvSpPr>
        <p:spPr>
          <a:xfrm>
            <a:off x="5199120" y="4521240"/>
            <a:ext cx="183960" cy="46152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685800" y="15876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How to </a:t>
            </a:r>
            <a:r>
              <a:rPr b="1" lang="en-US" sz="3200" spc="-1" strike="noStrike">
                <a:solidFill>
                  <a:srgbClr val="af824b"/>
                </a:solidFill>
                <a:latin typeface="Arial"/>
                <a:ea typeface="ＭＳ Ｐゴシック"/>
              </a:rPr>
              <a:t>characterize </a:t>
            </a:r>
            <a:r>
              <a:rPr b="1" lang="en-US" sz="3200" spc="-1" strike="noStrike">
                <a:solidFill>
                  <a:srgbClr val="af824b"/>
                </a:solidFill>
                <a:latin typeface="Arial"/>
                <a:ea typeface="ＭＳ Ｐゴシック"/>
              </a:rPr>
              <a:t>suppressors</a:t>
            </a:r>
            <a:endParaRPr b="0" lang="en-US" sz="3200" spc="-1" strike="noStrike">
              <a:solidFill>
                <a:srgbClr val="292934"/>
              </a:solidFill>
              <a:latin typeface="Times New Roman"/>
            </a:endParaRPr>
          </a:p>
        </p:txBody>
      </p:sp>
      <p:sp>
        <p:nvSpPr>
          <p:cNvPr id="222" name="CustomShape 2"/>
          <p:cNvSpPr/>
          <p:nvPr/>
        </p:nvSpPr>
        <p:spPr>
          <a:xfrm>
            <a:off x="259560" y="1143000"/>
            <a:ext cx="5756040" cy="8204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Does my suppressor mutation confer a phenotype on its own?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Cross suppressed haploid to </a:t>
            </a:r>
            <a:r>
              <a:rPr b="0" i="1" lang="en-GB" sz="1600" spc="-1" strike="noStrike" u="sng">
                <a:solidFill>
                  <a:srgbClr val="292934"/>
                </a:solidFill>
                <a:uFillTx/>
                <a:latin typeface="Arial"/>
                <a:ea typeface="ＭＳ Ｐゴシック"/>
              </a:rPr>
              <a:t>WT</a:t>
            </a:r>
            <a:r>
              <a:rPr b="0" lang="en-GB" sz="1600" spc="-1" strike="noStrike">
                <a:solidFill>
                  <a:srgbClr val="292934"/>
                </a:solidFill>
                <a:latin typeface="Arial"/>
                <a:ea typeface="ＭＳ Ｐゴシック"/>
              </a:rPr>
              <a:t> haploid strain.</a:t>
            </a:r>
            <a:endParaRPr b="0" lang="en-GB" sz="1600" spc="-1" strike="noStrike">
              <a:latin typeface="Arial"/>
            </a:endParaRPr>
          </a:p>
        </p:txBody>
      </p:sp>
      <p:sp>
        <p:nvSpPr>
          <p:cNvPr id="223" name="CustomShape 3"/>
          <p:cNvSpPr/>
          <p:nvPr/>
        </p:nvSpPr>
        <p:spPr>
          <a:xfrm>
            <a:off x="634320" y="2209680"/>
            <a:ext cx="1433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gal1-ts  SUP1</a:t>
            </a:r>
            <a:endParaRPr b="0" lang="en-GB" sz="1600" spc="-1" strike="noStrike">
              <a:latin typeface="Arial"/>
            </a:endParaRPr>
          </a:p>
        </p:txBody>
      </p:sp>
      <p:sp>
        <p:nvSpPr>
          <p:cNvPr id="224" name="CustomShape 4"/>
          <p:cNvSpPr/>
          <p:nvPr/>
        </p:nvSpPr>
        <p:spPr>
          <a:xfrm>
            <a:off x="2996280" y="2209680"/>
            <a:ext cx="1423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r>
              <a:rPr b="0" i="1" lang="en-GB" sz="1600" spc="-1" strike="noStrike">
                <a:solidFill>
                  <a:srgbClr val="292934"/>
                </a:solidFill>
                <a:latin typeface="Arial"/>
                <a:ea typeface="ＭＳ Ｐゴシック"/>
              </a:rPr>
              <a:t> 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25" name="CustomShape 5"/>
          <p:cNvSpPr/>
          <p:nvPr/>
        </p:nvSpPr>
        <p:spPr>
          <a:xfrm>
            <a:off x="2476800" y="2162160"/>
            <a:ext cx="2833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x</a:t>
            </a:r>
            <a:endParaRPr b="0" lang="en-GB" sz="1600" spc="-1" strike="noStrike">
              <a:latin typeface="Arial"/>
            </a:endParaRPr>
          </a:p>
        </p:txBody>
      </p:sp>
      <p:sp>
        <p:nvSpPr>
          <p:cNvPr id="226" name="CustomShape 6"/>
          <p:cNvSpPr/>
          <p:nvPr/>
        </p:nvSpPr>
        <p:spPr>
          <a:xfrm>
            <a:off x="2786040" y="4091040"/>
            <a:ext cx="183960" cy="337680"/>
          </a:xfrm>
          <a:prstGeom prst="rect">
            <a:avLst/>
          </a:prstGeom>
          <a:noFill/>
          <a:ln>
            <a:noFill/>
          </a:ln>
        </p:spPr>
        <p:style>
          <a:lnRef idx="0"/>
          <a:fillRef idx="0"/>
          <a:effectRef idx="0"/>
          <a:fontRef idx="minor"/>
        </p:style>
      </p:sp>
      <p:sp>
        <p:nvSpPr>
          <p:cNvPr id="227" name="CustomShape 7"/>
          <p:cNvSpPr/>
          <p:nvPr/>
        </p:nvSpPr>
        <p:spPr>
          <a:xfrm>
            <a:off x="251640" y="2819520"/>
            <a:ext cx="46537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u="sng">
                <a:solidFill>
                  <a:srgbClr val="292934"/>
                </a:solidFill>
                <a:uFillTx/>
                <a:latin typeface="Arial"/>
                <a:ea typeface="ＭＳ Ｐゴシック"/>
              </a:rPr>
              <a:t>Assume</a:t>
            </a:r>
            <a:r>
              <a:rPr b="0" lang="en-GB" sz="1600" spc="-1" strike="noStrike">
                <a:solidFill>
                  <a:srgbClr val="292934"/>
                </a:solidFill>
                <a:latin typeface="Arial"/>
                <a:ea typeface="ＭＳ Ｐゴシック"/>
              </a:rPr>
              <a:t> suppressor locus </a:t>
            </a:r>
            <a:r>
              <a:rPr b="0" lang="en-GB" sz="1600" spc="-1" strike="noStrike" u="sng">
                <a:solidFill>
                  <a:srgbClr val="292934"/>
                </a:solidFill>
                <a:uFillTx/>
                <a:latin typeface="Arial"/>
                <a:ea typeface="ＭＳ Ｐゴシック"/>
              </a:rPr>
              <a:t>unlinked</a:t>
            </a:r>
            <a:r>
              <a:rPr b="0" lang="en-GB" sz="1600" spc="-1" strike="noStrike">
                <a:solidFill>
                  <a:srgbClr val="292934"/>
                </a:solidFill>
                <a:latin typeface="Arial"/>
                <a:ea typeface="ＭＳ Ｐゴシック"/>
              </a:rPr>
              <a:t> to </a:t>
            </a:r>
            <a:r>
              <a:rPr b="0" i="1" lang="en-GB" sz="1600" spc="-1" strike="noStrike">
                <a:solidFill>
                  <a:srgbClr val="292934"/>
                </a:solidFill>
                <a:latin typeface="Arial"/>
                <a:ea typeface="ＭＳ Ｐゴシック"/>
              </a:rPr>
              <a:t>GAL1 </a:t>
            </a:r>
            <a:r>
              <a:rPr b="0" lang="en-GB" sz="1600" spc="-1" strike="noStrike">
                <a:solidFill>
                  <a:srgbClr val="292934"/>
                </a:solidFill>
                <a:latin typeface="Arial"/>
                <a:ea typeface="ＭＳ Ｐゴシック"/>
              </a:rPr>
              <a:t>locus</a:t>
            </a:r>
            <a:endParaRPr b="0" lang="en-GB" sz="1600" spc="-1" strike="noStrike">
              <a:latin typeface="Arial"/>
            </a:endParaRPr>
          </a:p>
        </p:txBody>
      </p:sp>
      <p:sp>
        <p:nvSpPr>
          <p:cNvPr id="228" name="CustomShape 8"/>
          <p:cNvSpPr/>
          <p:nvPr/>
        </p:nvSpPr>
        <p:spPr>
          <a:xfrm>
            <a:off x="6357240" y="2176560"/>
            <a:ext cx="15465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gal1-ts    SUP1</a:t>
            </a:r>
            <a:endParaRPr b="0" lang="en-GB" sz="1600" spc="-1" strike="noStrike">
              <a:latin typeface="Arial"/>
            </a:endParaRPr>
          </a:p>
        </p:txBody>
      </p:sp>
      <p:sp>
        <p:nvSpPr>
          <p:cNvPr id="229" name="CustomShape 9"/>
          <p:cNvSpPr/>
          <p:nvPr/>
        </p:nvSpPr>
        <p:spPr>
          <a:xfrm>
            <a:off x="6426000" y="2481120"/>
            <a:ext cx="14796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r>
              <a:rPr b="0" i="1" lang="en-GB" sz="1600" spc="-1" strike="noStrike">
                <a:solidFill>
                  <a:srgbClr val="292934"/>
                </a:solidFill>
                <a:latin typeface="Arial"/>
                <a:ea typeface="ＭＳ Ｐゴシック"/>
              </a:rPr>
              <a:t>  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30" name="Line 10"/>
          <p:cNvSpPr/>
          <p:nvPr/>
        </p:nvSpPr>
        <p:spPr>
          <a:xfrm>
            <a:off x="6235560" y="2504880"/>
            <a:ext cx="824040" cy="360"/>
          </a:xfrm>
          <a:prstGeom prst="line">
            <a:avLst/>
          </a:prstGeom>
          <a:ln w="9360">
            <a:solidFill>
              <a:schemeClr val="tx1"/>
            </a:solidFill>
            <a:round/>
          </a:ln>
        </p:spPr>
        <p:style>
          <a:lnRef idx="0"/>
          <a:fillRef idx="0"/>
          <a:effectRef idx="0"/>
          <a:fontRef idx="minor"/>
        </p:style>
      </p:sp>
      <p:sp>
        <p:nvSpPr>
          <p:cNvPr id="231" name="Line 11"/>
          <p:cNvSpPr/>
          <p:nvPr/>
        </p:nvSpPr>
        <p:spPr>
          <a:xfrm>
            <a:off x="7176960" y="2525400"/>
            <a:ext cx="824040" cy="360"/>
          </a:xfrm>
          <a:prstGeom prst="line">
            <a:avLst/>
          </a:prstGeom>
          <a:ln w="9360">
            <a:solidFill>
              <a:schemeClr val="tx1"/>
            </a:solidFill>
            <a:round/>
          </a:ln>
        </p:spPr>
        <p:style>
          <a:lnRef idx="0"/>
          <a:fillRef idx="0"/>
          <a:effectRef idx="0"/>
          <a:fontRef idx="minor"/>
        </p:style>
      </p:sp>
      <p:sp>
        <p:nvSpPr>
          <p:cNvPr id="232" name="CustomShape 12"/>
          <p:cNvSpPr/>
          <p:nvPr/>
        </p:nvSpPr>
        <p:spPr>
          <a:xfrm>
            <a:off x="1856160" y="3429000"/>
            <a:ext cx="4023000" cy="3337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292934"/>
                </a:solidFill>
                <a:latin typeface="Arial"/>
                <a:ea typeface="ＭＳ Ｐゴシック"/>
              </a:rPr>
              <a:t>Case #1 </a:t>
            </a:r>
            <a:r>
              <a:rPr b="1" lang="en-GB" sz="1600" spc="-1" strike="noStrike" u="sng">
                <a:solidFill>
                  <a:srgbClr val="292934"/>
                </a:solidFill>
                <a:uFillTx/>
                <a:latin typeface="Arial"/>
                <a:ea typeface="ＭＳ Ｐゴシック"/>
              </a:rPr>
              <a:t>no</a:t>
            </a:r>
            <a:r>
              <a:rPr b="1" lang="en-GB" sz="1600" spc="-1" strike="noStrike">
                <a:solidFill>
                  <a:srgbClr val="292934"/>
                </a:solidFill>
                <a:latin typeface="Arial"/>
                <a:ea typeface="ＭＳ Ｐゴシック"/>
              </a:rPr>
              <a:t> phenotype alone (=bummer)</a:t>
            </a:r>
            <a:endParaRPr b="0" lang="en-GB" sz="1600" spc="-1" strike="noStrike">
              <a:latin typeface="Arial"/>
            </a:endParaRPr>
          </a:p>
        </p:txBody>
      </p:sp>
      <p:sp>
        <p:nvSpPr>
          <p:cNvPr id="233" name="CustomShape 13"/>
          <p:cNvSpPr/>
          <p:nvPr/>
        </p:nvSpPr>
        <p:spPr>
          <a:xfrm>
            <a:off x="492120" y="4495680"/>
            <a:ext cx="56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endParaRPr b="0" lang="en-GB" sz="1600" spc="-1" strike="noStrike">
              <a:latin typeface="Arial"/>
            </a:endParaRPr>
          </a:p>
        </p:txBody>
      </p:sp>
      <p:sp>
        <p:nvSpPr>
          <p:cNvPr id="234" name="CustomShape 14"/>
          <p:cNvSpPr/>
          <p:nvPr/>
        </p:nvSpPr>
        <p:spPr>
          <a:xfrm>
            <a:off x="492120" y="4838760"/>
            <a:ext cx="56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endParaRPr b="0" lang="en-GB" sz="1600" spc="-1" strike="noStrike">
              <a:latin typeface="Arial"/>
            </a:endParaRPr>
          </a:p>
        </p:txBody>
      </p:sp>
      <p:sp>
        <p:nvSpPr>
          <p:cNvPr id="235" name="CustomShape 15"/>
          <p:cNvSpPr/>
          <p:nvPr/>
        </p:nvSpPr>
        <p:spPr>
          <a:xfrm>
            <a:off x="353160" y="5205240"/>
            <a:ext cx="767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36" name="CustomShape 16"/>
          <p:cNvSpPr/>
          <p:nvPr/>
        </p:nvSpPr>
        <p:spPr>
          <a:xfrm>
            <a:off x="351720" y="5605560"/>
            <a:ext cx="767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37" name="CustomShape 17"/>
          <p:cNvSpPr/>
          <p:nvPr/>
        </p:nvSpPr>
        <p:spPr>
          <a:xfrm>
            <a:off x="3670200" y="4495680"/>
            <a:ext cx="56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endParaRPr b="0" lang="en-GB" sz="1600" spc="-1" strike="noStrike">
              <a:latin typeface="Arial"/>
            </a:endParaRPr>
          </a:p>
        </p:txBody>
      </p:sp>
      <p:sp>
        <p:nvSpPr>
          <p:cNvPr id="238" name="CustomShape 18"/>
          <p:cNvSpPr/>
          <p:nvPr/>
        </p:nvSpPr>
        <p:spPr>
          <a:xfrm>
            <a:off x="3665520" y="4838760"/>
            <a:ext cx="56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endParaRPr b="0" lang="en-GB" sz="1600" spc="-1" strike="noStrike">
              <a:latin typeface="Arial"/>
            </a:endParaRPr>
          </a:p>
        </p:txBody>
      </p:sp>
      <p:sp>
        <p:nvSpPr>
          <p:cNvPr id="239" name="CustomShape 19"/>
          <p:cNvSpPr/>
          <p:nvPr/>
        </p:nvSpPr>
        <p:spPr>
          <a:xfrm>
            <a:off x="3598200" y="5205240"/>
            <a:ext cx="767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40" name="CustomShape 20"/>
          <p:cNvSpPr/>
          <p:nvPr/>
        </p:nvSpPr>
        <p:spPr>
          <a:xfrm>
            <a:off x="3639600" y="5605560"/>
            <a:ext cx="767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41" name="CustomShape 21"/>
          <p:cNvSpPr/>
          <p:nvPr/>
        </p:nvSpPr>
        <p:spPr>
          <a:xfrm>
            <a:off x="6823080" y="4495680"/>
            <a:ext cx="56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endParaRPr b="0" lang="en-GB" sz="1600" spc="-1" strike="noStrike">
              <a:latin typeface="Arial"/>
            </a:endParaRPr>
          </a:p>
        </p:txBody>
      </p:sp>
      <p:sp>
        <p:nvSpPr>
          <p:cNvPr id="242" name="CustomShape 22"/>
          <p:cNvSpPr/>
          <p:nvPr/>
        </p:nvSpPr>
        <p:spPr>
          <a:xfrm>
            <a:off x="6759360" y="4838760"/>
            <a:ext cx="56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endParaRPr b="0" lang="en-GB" sz="1600" spc="-1" strike="noStrike">
              <a:latin typeface="Arial"/>
            </a:endParaRPr>
          </a:p>
        </p:txBody>
      </p:sp>
      <p:sp>
        <p:nvSpPr>
          <p:cNvPr id="243" name="CustomShape 23"/>
          <p:cNvSpPr/>
          <p:nvPr/>
        </p:nvSpPr>
        <p:spPr>
          <a:xfrm>
            <a:off x="6665040" y="5205240"/>
            <a:ext cx="767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44" name="CustomShape 24"/>
          <p:cNvSpPr/>
          <p:nvPr/>
        </p:nvSpPr>
        <p:spPr>
          <a:xfrm>
            <a:off x="6647760" y="5605560"/>
            <a:ext cx="767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45" name="CustomShape 25"/>
          <p:cNvSpPr/>
          <p:nvPr/>
        </p:nvSpPr>
        <p:spPr>
          <a:xfrm>
            <a:off x="1315080" y="4495680"/>
            <a:ext cx="711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endParaRPr b="0" lang="en-GB" sz="1600" spc="-1" strike="noStrike">
              <a:latin typeface="Arial"/>
            </a:endParaRPr>
          </a:p>
        </p:txBody>
      </p:sp>
      <p:sp>
        <p:nvSpPr>
          <p:cNvPr id="246" name="CustomShape 26"/>
          <p:cNvSpPr/>
          <p:nvPr/>
        </p:nvSpPr>
        <p:spPr>
          <a:xfrm>
            <a:off x="1315080" y="4838760"/>
            <a:ext cx="711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endParaRPr b="0" lang="en-GB" sz="1600" spc="-1" strike="noStrike">
              <a:latin typeface="Arial"/>
            </a:endParaRPr>
          </a:p>
        </p:txBody>
      </p:sp>
      <p:sp>
        <p:nvSpPr>
          <p:cNvPr id="247" name="CustomShape 27"/>
          <p:cNvSpPr/>
          <p:nvPr/>
        </p:nvSpPr>
        <p:spPr>
          <a:xfrm>
            <a:off x="1251720" y="5205240"/>
            <a:ext cx="780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48" name="CustomShape 28"/>
          <p:cNvSpPr/>
          <p:nvPr/>
        </p:nvSpPr>
        <p:spPr>
          <a:xfrm>
            <a:off x="4541040" y="4838760"/>
            <a:ext cx="780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49" name="CustomShape 29"/>
          <p:cNvSpPr/>
          <p:nvPr/>
        </p:nvSpPr>
        <p:spPr>
          <a:xfrm>
            <a:off x="4536000" y="4495680"/>
            <a:ext cx="711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endParaRPr b="0" lang="en-GB" sz="1600" spc="-1" strike="noStrike">
              <a:latin typeface="Arial"/>
            </a:endParaRPr>
          </a:p>
        </p:txBody>
      </p:sp>
      <p:sp>
        <p:nvSpPr>
          <p:cNvPr id="250" name="CustomShape 30"/>
          <p:cNvSpPr/>
          <p:nvPr/>
        </p:nvSpPr>
        <p:spPr>
          <a:xfrm>
            <a:off x="4628160" y="5205240"/>
            <a:ext cx="711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endParaRPr b="0" lang="en-GB" sz="1600" spc="-1" strike="noStrike">
              <a:latin typeface="Arial"/>
            </a:endParaRPr>
          </a:p>
        </p:txBody>
      </p:sp>
      <p:sp>
        <p:nvSpPr>
          <p:cNvPr id="251" name="CustomShape 31"/>
          <p:cNvSpPr/>
          <p:nvPr/>
        </p:nvSpPr>
        <p:spPr>
          <a:xfrm>
            <a:off x="4575960" y="5605560"/>
            <a:ext cx="780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52" name="CustomShape 32"/>
          <p:cNvSpPr/>
          <p:nvPr/>
        </p:nvSpPr>
        <p:spPr>
          <a:xfrm>
            <a:off x="1274040" y="5605560"/>
            <a:ext cx="780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53" name="CustomShape 33"/>
          <p:cNvSpPr/>
          <p:nvPr/>
        </p:nvSpPr>
        <p:spPr>
          <a:xfrm>
            <a:off x="7657200" y="5205240"/>
            <a:ext cx="711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endParaRPr b="0" lang="en-GB" sz="1600" spc="-1" strike="noStrike">
              <a:latin typeface="Arial"/>
            </a:endParaRPr>
          </a:p>
        </p:txBody>
      </p:sp>
      <p:sp>
        <p:nvSpPr>
          <p:cNvPr id="254" name="CustomShape 34"/>
          <p:cNvSpPr/>
          <p:nvPr/>
        </p:nvSpPr>
        <p:spPr>
          <a:xfrm>
            <a:off x="7665120" y="5605560"/>
            <a:ext cx="711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endParaRPr b="0" lang="en-GB" sz="1600" spc="-1" strike="noStrike">
              <a:latin typeface="Arial"/>
            </a:endParaRPr>
          </a:p>
        </p:txBody>
      </p:sp>
      <p:sp>
        <p:nvSpPr>
          <p:cNvPr id="255" name="CustomShape 35"/>
          <p:cNvSpPr/>
          <p:nvPr/>
        </p:nvSpPr>
        <p:spPr>
          <a:xfrm>
            <a:off x="7551000" y="4495680"/>
            <a:ext cx="780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56" name="CustomShape 36"/>
          <p:cNvSpPr/>
          <p:nvPr/>
        </p:nvSpPr>
        <p:spPr>
          <a:xfrm>
            <a:off x="7600320" y="4838760"/>
            <a:ext cx="780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57" name="CustomShape 37"/>
          <p:cNvSpPr/>
          <p:nvPr/>
        </p:nvSpPr>
        <p:spPr>
          <a:xfrm>
            <a:off x="906480" y="4091040"/>
            <a:ext cx="462960" cy="3337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292934"/>
                </a:solidFill>
                <a:latin typeface="Arial"/>
                <a:ea typeface="ＭＳ Ｐゴシック"/>
              </a:rPr>
              <a:t>PD</a:t>
            </a:r>
            <a:endParaRPr b="0" lang="en-GB" sz="1600" spc="-1" strike="noStrike">
              <a:latin typeface="Arial"/>
            </a:endParaRPr>
          </a:p>
        </p:txBody>
      </p:sp>
      <p:sp>
        <p:nvSpPr>
          <p:cNvPr id="258" name="CustomShape 38"/>
          <p:cNvSpPr/>
          <p:nvPr/>
        </p:nvSpPr>
        <p:spPr>
          <a:xfrm>
            <a:off x="4305960" y="4091040"/>
            <a:ext cx="304560" cy="3337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292934"/>
                </a:solidFill>
                <a:latin typeface="Arial"/>
                <a:ea typeface="ＭＳ Ｐゴシック"/>
              </a:rPr>
              <a:t>T</a:t>
            </a:r>
            <a:endParaRPr b="0" lang="en-GB" sz="1600" spc="-1" strike="noStrike">
              <a:latin typeface="Arial"/>
            </a:endParaRPr>
          </a:p>
        </p:txBody>
      </p:sp>
      <p:sp>
        <p:nvSpPr>
          <p:cNvPr id="259" name="CustomShape 39"/>
          <p:cNvSpPr/>
          <p:nvPr/>
        </p:nvSpPr>
        <p:spPr>
          <a:xfrm>
            <a:off x="7293240" y="4091040"/>
            <a:ext cx="609480" cy="3337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292934"/>
                </a:solidFill>
                <a:latin typeface="Arial"/>
                <a:ea typeface="ＭＳ Ｐゴシック"/>
              </a:rPr>
              <a:t>NPD</a:t>
            </a:r>
            <a:endParaRPr b="0" lang="en-GB" sz="1600" spc="-1" strike="noStrike">
              <a:latin typeface="Arial"/>
            </a:endParaRPr>
          </a:p>
        </p:txBody>
      </p:sp>
      <p:sp>
        <p:nvSpPr>
          <p:cNvPr id="260" name="CustomShape 40"/>
          <p:cNvSpPr/>
          <p:nvPr/>
        </p:nvSpPr>
        <p:spPr>
          <a:xfrm>
            <a:off x="1062360" y="6043680"/>
            <a:ext cx="322920" cy="3952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000" spc="-1" strike="noStrike">
                <a:solidFill>
                  <a:srgbClr val="292934"/>
                </a:solidFill>
                <a:latin typeface="Arial"/>
                <a:ea typeface="ＭＳ Ｐゴシック"/>
              </a:rPr>
              <a:t>1</a:t>
            </a:r>
            <a:endParaRPr b="0" lang="en-GB" sz="2000" spc="-1" strike="noStrike">
              <a:latin typeface="Arial"/>
            </a:endParaRPr>
          </a:p>
        </p:txBody>
      </p:sp>
      <p:sp>
        <p:nvSpPr>
          <p:cNvPr id="261" name="CustomShape 41"/>
          <p:cNvSpPr/>
          <p:nvPr/>
        </p:nvSpPr>
        <p:spPr>
          <a:xfrm>
            <a:off x="4278600" y="6095880"/>
            <a:ext cx="322920" cy="3952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000" spc="-1" strike="noStrike">
                <a:solidFill>
                  <a:srgbClr val="292934"/>
                </a:solidFill>
                <a:latin typeface="Arial"/>
                <a:ea typeface="ＭＳ Ｐゴシック"/>
              </a:rPr>
              <a:t>4</a:t>
            </a:r>
            <a:endParaRPr b="0" lang="en-GB" sz="2000" spc="-1" strike="noStrike">
              <a:latin typeface="Arial"/>
            </a:endParaRPr>
          </a:p>
        </p:txBody>
      </p:sp>
      <p:sp>
        <p:nvSpPr>
          <p:cNvPr id="262" name="CustomShape 42"/>
          <p:cNvSpPr/>
          <p:nvPr/>
        </p:nvSpPr>
        <p:spPr>
          <a:xfrm>
            <a:off x="7520040" y="6192720"/>
            <a:ext cx="322920" cy="3952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000" spc="-1" strike="noStrike">
                <a:solidFill>
                  <a:srgbClr val="292934"/>
                </a:solidFill>
                <a:latin typeface="Arial"/>
                <a:ea typeface="ＭＳ Ｐゴシック"/>
              </a:rPr>
              <a:t>1</a:t>
            </a:r>
            <a:endParaRPr b="0" lang="en-GB" sz="2000" spc="-1" strike="noStrike">
              <a:latin typeface="Arial"/>
            </a:endParaRPr>
          </a:p>
        </p:txBody>
      </p:sp>
      <p:sp>
        <p:nvSpPr>
          <p:cNvPr id="263" name="CustomShape 43"/>
          <p:cNvSpPr/>
          <p:nvPr/>
        </p:nvSpPr>
        <p:spPr>
          <a:xfrm>
            <a:off x="2590920" y="4495680"/>
            <a:ext cx="183960" cy="339480"/>
          </a:xfrm>
          <a:prstGeom prst="rect">
            <a:avLst/>
          </a:prstGeom>
          <a:noFill/>
          <a:ln>
            <a:noFill/>
          </a:ln>
        </p:spPr>
        <p:style>
          <a:lnRef idx="0"/>
          <a:fillRef idx="0"/>
          <a:effectRef idx="0"/>
          <a:fontRef idx="minor"/>
        </p:style>
      </p:sp>
      <p:sp>
        <p:nvSpPr>
          <p:cNvPr id="264" name="CustomShape 44"/>
          <p:cNvSpPr/>
          <p:nvPr/>
        </p:nvSpPr>
        <p:spPr>
          <a:xfrm>
            <a:off x="2249640" y="4091040"/>
            <a:ext cx="496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u="sng">
                <a:solidFill>
                  <a:srgbClr val="292934"/>
                </a:solidFill>
                <a:uFillTx/>
                <a:latin typeface="Arial"/>
                <a:ea typeface="ＭＳ Ｐゴシック"/>
              </a:rPr>
              <a:t>Gal</a:t>
            </a:r>
            <a:endParaRPr b="0" lang="en-GB" sz="1600" spc="-1" strike="noStrike">
              <a:latin typeface="Arial"/>
            </a:endParaRPr>
          </a:p>
        </p:txBody>
      </p:sp>
      <p:sp>
        <p:nvSpPr>
          <p:cNvPr id="265" name="CustomShape 45"/>
          <p:cNvSpPr/>
          <p:nvPr/>
        </p:nvSpPr>
        <p:spPr>
          <a:xfrm>
            <a:off x="2326320" y="449568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266" name="CustomShape 46"/>
          <p:cNvSpPr/>
          <p:nvPr/>
        </p:nvSpPr>
        <p:spPr>
          <a:xfrm>
            <a:off x="2326320" y="483876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267" name="CustomShape 47"/>
          <p:cNvSpPr/>
          <p:nvPr/>
        </p:nvSpPr>
        <p:spPr>
          <a:xfrm>
            <a:off x="2326320" y="520524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268" name="CustomShape 48"/>
          <p:cNvSpPr/>
          <p:nvPr/>
        </p:nvSpPr>
        <p:spPr>
          <a:xfrm>
            <a:off x="2326320" y="560556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269" name="CustomShape 49"/>
          <p:cNvSpPr/>
          <p:nvPr/>
        </p:nvSpPr>
        <p:spPr>
          <a:xfrm>
            <a:off x="5436000" y="449568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270" name="CustomShape 50"/>
          <p:cNvSpPr/>
          <p:nvPr/>
        </p:nvSpPr>
        <p:spPr>
          <a:xfrm>
            <a:off x="5436000" y="520524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271" name="CustomShape 51"/>
          <p:cNvSpPr/>
          <p:nvPr/>
        </p:nvSpPr>
        <p:spPr>
          <a:xfrm>
            <a:off x="5436000" y="560556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272" name="CustomShape 52"/>
          <p:cNvSpPr/>
          <p:nvPr/>
        </p:nvSpPr>
        <p:spPr>
          <a:xfrm>
            <a:off x="5415480" y="4800600"/>
            <a:ext cx="339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ts</a:t>
            </a:r>
            <a:endParaRPr b="0" lang="en-GB" sz="1600" spc="-1" strike="noStrike">
              <a:latin typeface="Arial"/>
            </a:endParaRPr>
          </a:p>
        </p:txBody>
      </p:sp>
      <p:sp>
        <p:nvSpPr>
          <p:cNvPr id="273" name="CustomShape 53"/>
          <p:cNvSpPr/>
          <p:nvPr/>
        </p:nvSpPr>
        <p:spPr>
          <a:xfrm>
            <a:off x="8626320" y="4495680"/>
            <a:ext cx="339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ts</a:t>
            </a:r>
            <a:endParaRPr b="0" lang="en-GB" sz="1600" spc="-1" strike="noStrike">
              <a:latin typeface="Arial"/>
            </a:endParaRPr>
          </a:p>
        </p:txBody>
      </p:sp>
      <p:sp>
        <p:nvSpPr>
          <p:cNvPr id="274" name="CustomShape 54"/>
          <p:cNvSpPr/>
          <p:nvPr/>
        </p:nvSpPr>
        <p:spPr>
          <a:xfrm>
            <a:off x="8626320" y="4838760"/>
            <a:ext cx="339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ts</a:t>
            </a:r>
            <a:endParaRPr b="0" lang="en-GB" sz="1600" spc="-1" strike="noStrike">
              <a:latin typeface="Arial"/>
            </a:endParaRPr>
          </a:p>
        </p:txBody>
      </p:sp>
      <p:sp>
        <p:nvSpPr>
          <p:cNvPr id="275" name="CustomShape 55"/>
          <p:cNvSpPr/>
          <p:nvPr/>
        </p:nvSpPr>
        <p:spPr>
          <a:xfrm>
            <a:off x="8646120" y="520524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276" name="CustomShape 56"/>
          <p:cNvSpPr/>
          <p:nvPr/>
        </p:nvSpPr>
        <p:spPr>
          <a:xfrm>
            <a:off x="8646120" y="560556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277" name="CustomShape 57"/>
          <p:cNvSpPr/>
          <p:nvPr/>
        </p:nvSpPr>
        <p:spPr>
          <a:xfrm>
            <a:off x="5337360" y="4091040"/>
            <a:ext cx="496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u="sng">
                <a:solidFill>
                  <a:srgbClr val="292934"/>
                </a:solidFill>
                <a:uFillTx/>
                <a:latin typeface="Arial"/>
                <a:ea typeface="ＭＳ Ｐゴシック"/>
              </a:rPr>
              <a:t>Gal</a:t>
            </a:r>
            <a:endParaRPr b="0" lang="en-GB" sz="1600" spc="-1" strike="noStrike">
              <a:latin typeface="Arial"/>
            </a:endParaRPr>
          </a:p>
        </p:txBody>
      </p:sp>
      <p:sp>
        <p:nvSpPr>
          <p:cNvPr id="278" name="CustomShape 58"/>
          <p:cNvSpPr/>
          <p:nvPr/>
        </p:nvSpPr>
        <p:spPr>
          <a:xfrm>
            <a:off x="8547840" y="4091040"/>
            <a:ext cx="496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u="sng">
                <a:solidFill>
                  <a:srgbClr val="292934"/>
                </a:solidFill>
                <a:uFillTx/>
                <a:latin typeface="Arial"/>
                <a:ea typeface="ＭＳ Ｐゴシック"/>
              </a:rPr>
              <a:t>Gal</a:t>
            </a:r>
            <a:endParaRPr b="0" lang="en-GB" sz="1600" spc="-1" strike="noStrike">
              <a:latin typeface="Arial"/>
            </a:endParaRPr>
          </a:p>
        </p:txBody>
      </p:sp>
      <p:sp>
        <p:nvSpPr>
          <p:cNvPr id="279" name="CustomShape 59"/>
          <p:cNvSpPr/>
          <p:nvPr/>
        </p:nvSpPr>
        <p:spPr>
          <a:xfrm>
            <a:off x="4495680" y="2438280"/>
            <a:ext cx="1523520" cy="360"/>
          </a:xfrm>
          <a:custGeom>
            <a:avLst/>
            <a:gdLst/>
            <a:ahLst/>
            <a:rect l="l" t="t" r="r" b="b"/>
            <a:pathLst>
              <a:path w="21600" h="21600">
                <a:moveTo>
                  <a:pt x="0" y="0"/>
                </a:moveTo>
                <a:lnTo>
                  <a:pt x="21600" y="21600"/>
                </a:lnTo>
              </a:path>
            </a:pathLst>
          </a:custGeom>
          <a:solidFill>
            <a:schemeClr val="accent1"/>
          </a:solidFill>
          <a:ln w="9360">
            <a:solidFill>
              <a:schemeClr val="tx1"/>
            </a:solidFill>
            <a:round/>
            <a:tailEnd len="med" type="triangle" w="med"/>
          </a:ln>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169360" y="2666880"/>
            <a:ext cx="5038200" cy="10638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292934"/>
                </a:solidFill>
                <a:latin typeface="Arial"/>
                <a:ea typeface="ＭＳ Ｐゴシック"/>
              </a:rPr>
              <a:t>Case #2 suppressor has a </a:t>
            </a:r>
            <a:r>
              <a:rPr b="1" lang="en-GB" sz="1600" spc="-1" strike="noStrike" u="sng">
                <a:solidFill>
                  <a:srgbClr val="292934"/>
                </a:solidFill>
                <a:uFillTx/>
                <a:latin typeface="Arial"/>
                <a:ea typeface="ＭＳ Ｐゴシック"/>
              </a:rPr>
              <a:t>distinct</a:t>
            </a:r>
            <a:r>
              <a:rPr b="1" lang="en-GB" sz="1600" spc="-1" strike="noStrike">
                <a:solidFill>
                  <a:srgbClr val="292934"/>
                </a:solidFill>
                <a:latin typeface="Arial"/>
                <a:ea typeface="ＭＳ Ｐゴシック"/>
              </a:rPr>
              <a:t> phenotype </a:t>
            </a:r>
            <a:endParaRPr b="0" lang="en-GB" sz="1600" spc="-1" strike="noStrike">
              <a:latin typeface="Arial"/>
            </a:endParaRPr>
          </a:p>
          <a:p>
            <a:pPr>
              <a:lnSpc>
                <a:spcPct val="100000"/>
              </a:lnSpc>
            </a:pPr>
            <a:r>
              <a:rPr b="1" lang="en-GB" sz="1600" spc="-1" strike="noStrike">
                <a:solidFill>
                  <a:srgbClr val="292934"/>
                </a:solidFill>
                <a:latin typeface="Arial"/>
                <a:ea typeface="ＭＳ Ｐゴシック"/>
              </a:rPr>
              <a:t>when separated from the starting mutation (better)</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(in this case new phenotype is cold sensitive=</a:t>
            </a:r>
            <a:r>
              <a:rPr b="0" lang="en-GB" sz="1600" spc="-1" strike="noStrike">
                <a:solidFill>
                  <a:srgbClr val="ff0000"/>
                </a:solidFill>
                <a:latin typeface="Arial"/>
                <a:ea typeface="ＭＳ Ｐゴシック"/>
              </a:rPr>
              <a:t>cs</a:t>
            </a:r>
            <a:r>
              <a:rPr b="0" lang="en-GB" sz="1600" spc="-1" strike="noStrike">
                <a:solidFill>
                  <a:srgbClr val="292934"/>
                </a:solidFill>
                <a:latin typeface="Arial"/>
                <a:ea typeface="ＭＳ Ｐゴシック"/>
              </a:rPr>
              <a:t>)</a:t>
            </a:r>
            <a:endParaRPr b="0" lang="en-GB" sz="1600" spc="-1" strike="noStrike">
              <a:latin typeface="Arial"/>
            </a:endParaRPr>
          </a:p>
        </p:txBody>
      </p:sp>
      <p:sp>
        <p:nvSpPr>
          <p:cNvPr id="281" name="CustomShape 2"/>
          <p:cNvSpPr/>
          <p:nvPr/>
        </p:nvSpPr>
        <p:spPr>
          <a:xfrm>
            <a:off x="3339360" y="1700280"/>
            <a:ext cx="15465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gal1-ts    SUP1</a:t>
            </a:r>
            <a:endParaRPr b="0" lang="en-GB" sz="1600" spc="-1" strike="noStrike">
              <a:latin typeface="Arial"/>
            </a:endParaRPr>
          </a:p>
        </p:txBody>
      </p:sp>
      <p:sp>
        <p:nvSpPr>
          <p:cNvPr id="282" name="CustomShape 3"/>
          <p:cNvSpPr/>
          <p:nvPr/>
        </p:nvSpPr>
        <p:spPr>
          <a:xfrm>
            <a:off x="3428640" y="2100240"/>
            <a:ext cx="14796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r>
              <a:rPr b="0" i="1" lang="en-GB" sz="1600" spc="-1" strike="noStrike">
                <a:solidFill>
                  <a:srgbClr val="292934"/>
                </a:solidFill>
                <a:latin typeface="Arial"/>
                <a:ea typeface="ＭＳ Ｐゴシック"/>
              </a:rPr>
              <a:t>  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83" name="Line 4"/>
          <p:cNvSpPr/>
          <p:nvPr/>
        </p:nvSpPr>
        <p:spPr>
          <a:xfrm>
            <a:off x="3446280" y="2104920"/>
            <a:ext cx="824040" cy="360"/>
          </a:xfrm>
          <a:prstGeom prst="line">
            <a:avLst/>
          </a:prstGeom>
          <a:ln w="9360">
            <a:solidFill>
              <a:schemeClr val="tx1"/>
            </a:solidFill>
            <a:round/>
          </a:ln>
        </p:spPr>
        <p:style>
          <a:lnRef idx="0"/>
          <a:fillRef idx="0"/>
          <a:effectRef idx="0"/>
          <a:fontRef idx="minor"/>
        </p:style>
      </p:sp>
      <p:sp>
        <p:nvSpPr>
          <p:cNvPr id="284" name="Line 5"/>
          <p:cNvSpPr/>
          <p:nvPr/>
        </p:nvSpPr>
        <p:spPr>
          <a:xfrm>
            <a:off x="4541760" y="2125440"/>
            <a:ext cx="823680" cy="360"/>
          </a:xfrm>
          <a:prstGeom prst="line">
            <a:avLst/>
          </a:prstGeom>
          <a:ln w="9360">
            <a:solidFill>
              <a:schemeClr val="tx1"/>
            </a:solidFill>
            <a:round/>
          </a:ln>
        </p:spPr>
        <p:style>
          <a:lnRef idx="0"/>
          <a:fillRef idx="0"/>
          <a:effectRef idx="0"/>
          <a:fontRef idx="minor"/>
        </p:style>
      </p:sp>
      <p:sp>
        <p:nvSpPr>
          <p:cNvPr id="285" name="CustomShape 6"/>
          <p:cNvSpPr/>
          <p:nvPr/>
        </p:nvSpPr>
        <p:spPr>
          <a:xfrm>
            <a:off x="2398680" y="4371840"/>
            <a:ext cx="183960" cy="337680"/>
          </a:xfrm>
          <a:prstGeom prst="rect">
            <a:avLst/>
          </a:prstGeom>
          <a:noFill/>
          <a:ln>
            <a:noFill/>
          </a:ln>
        </p:spPr>
        <p:style>
          <a:lnRef idx="0"/>
          <a:fillRef idx="0"/>
          <a:effectRef idx="0"/>
          <a:fontRef idx="minor"/>
        </p:style>
      </p:sp>
      <p:sp>
        <p:nvSpPr>
          <p:cNvPr id="286" name="TextShape 7"/>
          <p:cNvSpPr txBox="1"/>
          <p:nvPr/>
        </p:nvSpPr>
        <p:spPr>
          <a:xfrm>
            <a:off x="685800" y="15876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How to </a:t>
            </a:r>
            <a:r>
              <a:rPr b="1" lang="en-US" sz="3200" spc="-1" strike="noStrike">
                <a:solidFill>
                  <a:srgbClr val="af824b"/>
                </a:solidFill>
                <a:latin typeface="Arial"/>
                <a:ea typeface="ＭＳ Ｐゴシック"/>
              </a:rPr>
              <a:t>characterize suppressors</a:t>
            </a:r>
            <a:endParaRPr b="0" lang="en-US" sz="3200" spc="-1" strike="noStrike">
              <a:solidFill>
                <a:srgbClr val="292934"/>
              </a:solidFill>
              <a:latin typeface="Times New Roman"/>
            </a:endParaRPr>
          </a:p>
        </p:txBody>
      </p:sp>
      <p:sp>
        <p:nvSpPr>
          <p:cNvPr id="287" name="CustomShape 8"/>
          <p:cNvSpPr/>
          <p:nvPr/>
        </p:nvSpPr>
        <p:spPr>
          <a:xfrm>
            <a:off x="2786040" y="4091040"/>
            <a:ext cx="183960" cy="337680"/>
          </a:xfrm>
          <a:prstGeom prst="rect">
            <a:avLst/>
          </a:prstGeom>
          <a:noFill/>
          <a:ln>
            <a:noFill/>
          </a:ln>
        </p:spPr>
        <p:style>
          <a:lnRef idx="0"/>
          <a:fillRef idx="0"/>
          <a:effectRef idx="0"/>
          <a:fontRef idx="minor"/>
        </p:style>
      </p:sp>
      <p:sp>
        <p:nvSpPr>
          <p:cNvPr id="288" name="CustomShape 9"/>
          <p:cNvSpPr/>
          <p:nvPr/>
        </p:nvSpPr>
        <p:spPr>
          <a:xfrm>
            <a:off x="492120" y="4495680"/>
            <a:ext cx="56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endParaRPr b="0" lang="en-GB" sz="1600" spc="-1" strike="noStrike">
              <a:latin typeface="Arial"/>
            </a:endParaRPr>
          </a:p>
        </p:txBody>
      </p:sp>
      <p:sp>
        <p:nvSpPr>
          <p:cNvPr id="289" name="CustomShape 10"/>
          <p:cNvSpPr/>
          <p:nvPr/>
        </p:nvSpPr>
        <p:spPr>
          <a:xfrm>
            <a:off x="492120" y="4838760"/>
            <a:ext cx="56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endParaRPr b="0" lang="en-GB" sz="1600" spc="-1" strike="noStrike">
              <a:latin typeface="Arial"/>
            </a:endParaRPr>
          </a:p>
        </p:txBody>
      </p:sp>
      <p:sp>
        <p:nvSpPr>
          <p:cNvPr id="290" name="CustomShape 11"/>
          <p:cNvSpPr/>
          <p:nvPr/>
        </p:nvSpPr>
        <p:spPr>
          <a:xfrm>
            <a:off x="353160" y="5205240"/>
            <a:ext cx="767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91" name="CustomShape 12"/>
          <p:cNvSpPr/>
          <p:nvPr/>
        </p:nvSpPr>
        <p:spPr>
          <a:xfrm>
            <a:off x="351720" y="5605560"/>
            <a:ext cx="767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92" name="CustomShape 13"/>
          <p:cNvSpPr/>
          <p:nvPr/>
        </p:nvSpPr>
        <p:spPr>
          <a:xfrm>
            <a:off x="3670200" y="4495680"/>
            <a:ext cx="56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endParaRPr b="0" lang="en-GB" sz="1600" spc="-1" strike="noStrike">
              <a:latin typeface="Arial"/>
            </a:endParaRPr>
          </a:p>
        </p:txBody>
      </p:sp>
      <p:sp>
        <p:nvSpPr>
          <p:cNvPr id="293" name="CustomShape 14"/>
          <p:cNvSpPr/>
          <p:nvPr/>
        </p:nvSpPr>
        <p:spPr>
          <a:xfrm>
            <a:off x="3665520" y="4838760"/>
            <a:ext cx="56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endParaRPr b="0" lang="en-GB" sz="1600" spc="-1" strike="noStrike">
              <a:latin typeface="Arial"/>
            </a:endParaRPr>
          </a:p>
        </p:txBody>
      </p:sp>
      <p:sp>
        <p:nvSpPr>
          <p:cNvPr id="294" name="CustomShape 15"/>
          <p:cNvSpPr/>
          <p:nvPr/>
        </p:nvSpPr>
        <p:spPr>
          <a:xfrm>
            <a:off x="3598200" y="5205240"/>
            <a:ext cx="767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95" name="CustomShape 16"/>
          <p:cNvSpPr/>
          <p:nvPr/>
        </p:nvSpPr>
        <p:spPr>
          <a:xfrm>
            <a:off x="3639600" y="5605560"/>
            <a:ext cx="767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96" name="CustomShape 17"/>
          <p:cNvSpPr/>
          <p:nvPr/>
        </p:nvSpPr>
        <p:spPr>
          <a:xfrm>
            <a:off x="6823080" y="4495680"/>
            <a:ext cx="56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endParaRPr b="0" lang="en-GB" sz="1600" spc="-1" strike="noStrike">
              <a:latin typeface="Arial"/>
            </a:endParaRPr>
          </a:p>
        </p:txBody>
      </p:sp>
      <p:sp>
        <p:nvSpPr>
          <p:cNvPr id="297" name="CustomShape 18"/>
          <p:cNvSpPr/>
          <p:nvPr/>
        </p:nvSpPr>
        <p:spPr>
          <a:xfrm>
            <a:off x="6759360" y="4838760"/>
            <a:ext cx="56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endParaRPr b="0" lang="en-GB" sz="1600" spc="-1" strike="noStrike">
              <a:latin typeface="Arial"/>
            </a:endParaRPr>
          </a:p>
        </p:txBody>
      </p:sp>
      <p:sp>
        <p:nvSpPr>
          <p:cNvPr id="298" name="CustomShape 19"/>
          <p:cNvSpPr/>
          <p:nvPr/>
        </p:nvSpPr>
        <p:spPr>
          <a:xfrm>
            <a:off x="6665040" y="5205240"/>
            <a:ext cx="767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299" name="CustomShape 20"/>
          <p:cNvSpPr/>
          <p:nvPr/>
        </p:nvSpPr>
        <p:spPr>
          <a:xfrm>
            <a:off x="6647760" y="5605560"/>
            <a:ext cx="767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GAL1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300" name="CustomShape 21"/>
          <p:cNvSpPr/>
          <p:nvPr/>
        </p:nvSpPr>
        <p:spPr>
          <a:xfrm>
            <a:off x="1315080" y="4495680"/>
            <a:ext cx="711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endParaRPr b="0" lang="en-GB" sz="1600" spc="-1" strike="noStrike">
              <a:latin typeface="Arial"/>
            </a:endParaRPr>
          </a:p>
        </p:txBody>
      </p:sp>
      <p:sp>
        <p:nvSpPr>
          <p:cNvPr id="301" name="CustomShape 22"/>
          <p:cNvSpPr/>
          <p:nvPr/>
        </p:nvSpPr>
        <p:spPr>
          <a:xfrm>
            <a:off x="1315080" y="4838760"/>
            <a:ext cx="711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endParaRPr b="0" lang="en-GB" sz="1600" spc="-1" strike="noStrike">
              <a:latin typeface="Arial"/>
            </a:endParaRPr>
          </a:p>
        </p:txBody>
      </p:sp>
      <p:sp>
        <p:nvSpPr>
          <p:cNvPr id="302" name="CustomShape 23"/>
          <p:cNvSpPr/>
          <p:nvPr/>
        </p:nvSpPr>
        <p:spPr>
          <a:xfrm>
            <a:off x="1251720" y="5205240"/>
            <a:ext cx="780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303" name="CustomShape 24"/>
          <p:cNvSpPr/>
          <p:nvPr/>
        </p:nvSpPr>
        <p:spPr>
          <a:xfrm>
            <a:off x="4541040" y="4838760"/>
            <a:ext cx="780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304" name="CustomShape 25"/>
          <p:cNvSpPr/>
          <p:nvPr/>
        </p:nvSpPr>
        <p:spPr>
          <a:xfrm>
            <a:off x="4536000" y="4495680"/>
            <a:ext cx="711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endParaRPr b="0" lang="en-GB" sz="1600" spc="-1" strike="noStrike">
              <a:latin typeface="Arial"/>
            </a:endParaRPr>
          </a:p>
        </p:txBody>
      </p:sp>
      <p:sp>
        <p:nvSpPr>
          <p:cNvPr id="305" name="CustomShape 26"/>
          <p:cNvSpPr/>
          <p:nvPr/>
        </p:nvSpPr>
        <p:spPr>
          <a:xfrm>
            <a:off x="4628160" y="5205240"/>
            <a:ext cx="711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endParaRPr b="0" lang="en-GB" sz="1600" spc="-1" strike="noStrike">
              <a:latin typeface="Arial"/>
            </a:endParaRPr>
          </a:p>
        </p:txBody>
      </p:sp>
      <p:sp>
        <p:nvSpPr>
          <p:cNvPr id="306" name="CustomShape 27"/>
          <p:cNvSpPr/>
          <p:nvPr/>
        </p:nvSpPr>
        <p:spPr>
          <a:xfrm>
            <a:off x="4575960" y="5605560"/>
            <a:ext cx="780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307" name="CustomShape 28"/>
          <p:cNvSpPr/>
          <p:nvPr/>
        </p:nvSpPr>
        <p:spPr>
          <a:xfrm>
            <a:off x="1274040" y="5605560"/>
            <a:ext cx="780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308" name="CustomShape 29"/>
          <p:cNvSpPr/>
          <p:nvPr/>
        </p:nvSpPr>
        <p:spPr>
          <a:xfrm>
            <a:off x="7657200" y="5205240"/>
            <a:ext cx="711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endParaRPr b="0" lang="en-GB" sz="1600" spc="-1" strike="noStrike">
              <a:latin typeface="Arial"/>
            </a:endParaRPr>
          </a:p>
        </p:txBody>
      </p:sp>
      <p:sp>
        <p:nvSpPr>
          <p:cNvPr id="309" name="CustomShape 30"/>
          <p:cNvSpPr/>
          <p:nvPr/>
        </p:nvSpPr>
        <p:spPr>
          <a:xfrm>
            <a:off x="7665120" y="5605560"/>
            <a:ext cx="711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endParaRPr b="0" lang="en-GB" sz="1600" spc="-1" strike="noStrike">
              <a:latin typeface="Arial"/>
            </a:endParaRPr>
          </a:p>
        </p:txBody>
      </p:sp>
      <p:sp>
        <p:nvSpPr>
          <p:cNvPr id="310" name="CustomShape 31"/>
          <p:cNvSpPr/>
          <p:nvPr/>
        </p:nvSpPr>
        <p:spPr>
          <a:xfrm>
            <a:off x="7551000" y="4495680"/>
            <a:ext cx="780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311" name="CustomShape 32"/>
          <p:cNvSpPr/>
          <p:nvPr/>
        </p:nvSpPr>
        <p:spPr>
          <a:xfrm>
            <a:off x="7600320" y="4838760"/>
            <a:ext cx="780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SUP1</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312" name="CustomShape 33"/>
          <p:cNvSpPr/>
          <p:nvPr/>
        </p:nvSpPr>
        <p:spPr>
          <a:xfrm>
            <a:off x="906480" y="4091040"/>
            <a:ext cx="462960" cy="3337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292934"/>
                </a:solidFill>
                <a:latin typeface="Arial"/>
                <a:ea typeface="ＭＳ Ｐゴシック"/>
              </a:rPr>
              <a:t>PD</a:t>
            </a:r>
            <a:endParaRPr b="0" lang="en-GB" sz="1600" spc="-1" strike="noStrike">
              <a:latin typeface="Arial"/>
            </a:endParaRPr>
          </a:p>
        </p:txBody>
      </p:sp>
      <p:sp>
        <p:nvSpPr>
          <p:cNvPr id="313" name="CustomShape 34"/>
          <p:cNvSpPr/>
          <p:nvPr/>
        </p:nvSpPr>
        <p:spPr>
          <a:xfrm>
            <a:off x="4305960" y="4091040"/>
            <a:ext cx="304560" cy="3337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292934"/>
                </a:solidFill>
                <a:latin typeface="Arial"/>
                <a:ea typeface="ＭＳ Ｐゴシック"/>
              </a:rPr>
              <a:t>T</a:t>
            </a:r>
            <a:endParaRPr b="0" lang="en-GB" sz="1600" spc="-1" strike="noStrike">
              <a:latin typeface="Arial"/>
            </a:endParaRPr>
          </a:p>
        </p:txBody>
      </p:sp>
      <p:sp>
        <p:nvSpPr>
          <p:cNvPr id="314" name="CustomShape 35"/>
          <p:cNvSpPr/>
          <p:nvPr/>
        </p:nvSpPr>
        <p:spPr>
          <a:xfrm>
            <a:off x="7293240" y="4091040"/>
            <a:ext cx="609480" cy="3337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292934"/>
                </a:solidFill>
                <a:latin typeface="Arial"/>
                <a:ea typeface="ＭＳ Ｐゴシック"/>
              </a:rPr>
              <a:t>NPD</a:t>
            </a:r>
            <a:endParaRPr b="0" lang="en-GB" sz="1600" spc="-1" strike="noStrike">
              <a:latin typeface="Arial"/>
            </a:endParaRPr>
          </a:p>
        </p:txBody>
      </p:sp>
      <p:sp>
        <p:nvSpPr>
          <p:cNvPr id="315" name="CustomShape 36"/>
          <p:cNvSpPr/>
          <p:nvPr/>
        </p:nvSpPr>
        <p:spPr>
          <a:xfrm>
            <a:off x="1062360" y="6043680"/>
            <a:ext cx="322920" cy="3952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000" spc="-1" strike="noStrike">
                <a:solidFill>
                  <a:srgbClr val="292934"/>
                </a:solidFill>
                <a:latin typeface="Arial"/>
                <a:ea typeface="ＭＳ Ｐゴシック"/>
              </a:rPr>
              <a:t>1</a:t>
            </a:r>
            <a:endParaRPr b="0" lang="en-GB" sz="2000" spc="-1" strike="noStrike">
              <a:latin typeface="Arial"/>
            </a:endParaRPr>
          </a:p>
        </p:txBody>
      </p:sp>
      <p:sp>
        <p:nvSpPr>
          <p:cNvPr id="316" name="CustomShape 37"/>
          <p:cNvSpPr/>
          <p:nvPr/>
        </p:nvSpPr>
        <p:spPr>
          <a:xfrm>
            <a:off x="4278600" y="6095880"/>
            <a:ext cx="322920" cy="3952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000" spc="-1" strike="noStrike">
                <a:solidFill>
                  <a:srgbClr val="292934"/>
                </a:solidFill>
                <a:latin typeface="Arial"/>
                <a:ea typeface="ＭＳ Ｐゴシック"/>
              </a:rPr>
              <a:t>4</a:t>
            </a:r>
            <a:endParaRPr b="0" lang="en-GB" sz="2000" spc="-1" strike="noStrike">
              <a:latin typeface="Arial"/>
            </a:endParaRPr>
          </a:p>
        </p:txBody>
      </p:sp>
      <p:sp>
        <p:nvSpPr>
          <p:cNvPr id="317" name="CustomShape 38"/>
          <p:cNvSpPr/>
          <p:nvPr/>
        </p:nvSpPr>
        <p:spPr>
          <a:xfrm>
            <a:off x="7520040" y="6192720"/>
            <a:ext cx="322920" cy="3952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000" spc="-1" strike="noStrike">
                <a:solidFill>
                  <a:srgbClr val="292934"/>
                </a:solidFill>
                <a:latin typeface="Arial"/>
                <a:ea typeface="ＭＳ Ｐゴシック"/>
              </a:rPr>
              <a:t>1</a:t>
            </a:r>
            <a:endParaRPr b="0" lang="en-GB" sz="2000" spc="-1" strike="noStrike">
              <a:latin typeface="Arial"/>
            </a:endParaRPr>
          </a:p>
        </p:txBody>
      </p:sp>
      <p:sp>
        <p:nvSpPr>
          <p:cNvPr id="318" name="CustomShape 39"/>
          <p:cNvSpPr/>
          <p:nvPr/>
        </p:nvSpPr>
        <p:spPr>
          <a:xfrm>
            <a:off x="2590920" y="4495680"/>
            <a:ext cx="183960" cy="339480"/>
          </a:xfrm>
          <a:prstGeom prst="rect">
            <a:avLst/>
          </a:prstGeom>
          <a:noFill/>
          <a:ln>
            <a:noFill/>
          </a:ln>
        </p:spPr>
        <p:style>
          <a:lnRef idx="0"/>
          <a:fillRef idx="0"/>
          <a:effectRef idx="0"/>
          <a:fontRef idx="minor"/>
        </p:style>
      </p:sp>
      <p:sp>
        <p:nvSpPr>
          <p:cNvPr id="319" name="CustomShape 40"/>
          <p:cNvSpPr/>
          <p:nvPr/>
        </p:nvSpPr>
        <p:spPr>
          <a:xfrm>
            <a:off x="2249640" y="4091040"/>
            <a:ext cx="496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u="sng">
                <a:solidFill>
                  <a:srgbClr val="292934"/>
                </a:solidFill>
                <a:uFillTx/>
                <a:latin typeface="Arial"/>
                <a:ea typeface="ＭＳ Ｐゴシック"/>
              </a:rPr>
              <a:t>Gal</a:t>
            </a:r>
            <a:endParaRPr b="0" lang="en-GB" sz="1600" spc="-1" strike="noStrike">
              <a:latin typeface="Arial"/>
            </a:endParaRPr>
          </a:p>
        </p:txBody>
      </p:sp>
      <p:sp>
        <p:nvSpPr>
          <p:cNvPr id="320" name="CustomShape 41"/>
          <p:cNvSpPr/>
          <p:nvPr/>
        </p:nvSpPr>
        <p:spPr>
          <a:xfrm>
            <a:off x="2326320" y="449568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321" name="CustomShape 42"/>
          <p:cNvSpPr/>
          <p:nvPr/>
        </p:nvSpPr>
        <p:spPr>
          <a:xfrm>
            <a:off x="2326320" y="483876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322" name="CustomShape 43"/>
          <p:cNvSpPr/>
          <p:nvPr/>
        </p:nvSpPr>
        <p:spPr>
          <a:xfrm>
            <a:off x="2326320" y="520524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323" name="CustomShape 44"/>
          <p:cNvSpPr/>
          <p:nvPr/>
        </p:nvSpPr>
        <p:spPr>
          <a:xfrm>
            <a:off x="2326320" y="560556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324" name="CustomShape 45"/>
          <p:cNvSpPr/>
          <p:nvPr/>
        </p:nvSpPr>
        <p:spPr>
          <a:xfrm>
            <a:off x="5436000" y="449568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325" name="CustomShape 46"/>
          <p:cNvSpPr/>
          <p:nvPr/>
        </p:nvSpPr>
        <p:spPr>
          <a:xfrm>
            <a:off x="5393520" y="5205240"/>
            <a:ext cx="38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ff0000"/>
                </a:solidFill>
                <a:latin typeface="Arial"/>
                <a:ea typeface="ＭＳ Ｐゴシック"/>
              </a:rPr>
              <a:t>cs</a:t>
            </a:r>
            <a:endParaRPr b="0" lang="en-GB" sz="1600" spc="-1" strike="noStrike">
              <a:latin typeface="Arial"/>
            </a:endParaRPr>
          </a:p>
        </p:txBody>
      </p:sp>
      <p:sp>
        <p:nvSpPr>
          <p:cNvPr id="326" name="CustomShape 47"/>
          <p:cNvSpPr/>
          <p:nvPr/>
        </p:nvSpPr>
        <p:spPr>
          <a:xfrm>
            <a:off x="5436000" y="5605560"/>
            <a:ext cx="299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a:t>
            </a:r>
            <a:endParaRPr b="0" lang="en-GB" sz="1600" spc="-1" strike="noStrike">
              <a:latin typeface="Arial"/>
            </a:endParaRPr>
          </a:p>
        </p:txBody>
      </p:sp>
      <p:sp>
        <p:nvSpPr>
          <p:cNvPr id="327" name="CustomShape 48"/>
          <p:cNvSpPr/>
          <p:nvPr/>
        </p:nvSpPr>
        <p:spPr>
          <a:xfrm>
            <a:off x="5415480" y="4800600"/>
            <a:ext cx="339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ts</a:t>
            </a:r>
            <a:endParaRPr b="0" lang="en-GB" sz="1600" spc="-1" strike="noStrike">
              <a:latin typeface="Arial"/>
            </a:endParaRPr>
          </a:p>
        </p:txBody>
      </p:sp>
      <p:sp>
        <p:nvSpPr>
          <p:cNvPr id="328" name="CustomShape 49"/>
          <p:cNvSpPr/>
          <p:nvPr/>
        </p:nvSpPr>
        <p:spPr>
          <a:xfrm>
            <a:off x="8626320" y="4495680"/>
            <a:ext cx="339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ts</a:t>
            </a:r>
            <a:endParaRPr b="0" lang="en-GB" sz="1600" spc="-1" strike="noStrike">
              <a:latin typeface="Arial"/>
            </a:endParaRPr>
          </a:p>
        </p:txBody>
      </p:sp>
      <p:sp>
        <p:nvSpPr>
          <p:cNvPr id="329" name="CustomShape 50"/>
          <p:cNvSpPr/>
          <p:nvPr/>
        </p:nvSpPr>
        <p:spPr>
          <a:xfrm>
            <a:off x="8626320" y="4838760"/>
            <a:ext cx="339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ts</a:t>
            </a:r>
            <a:endParaRPr b="0" lang="en-GB" sz="1600" spc="-1" strike="noStrike">
              <a:latin typeface="Arial"/>
            </a:endParaRPr>
          </a:p>
        </p:txBody>
      </p:sp>
      <p:sp>
        <p:nvSpPr>
          <p:cNvPr id="330" name="CustomShape 51"/>
          <p:cNvSpPr/>
          <p:nvPr/>
        </p:nvSpPr>
        <p:spPr>
          <a:xfrm>
            <a:off x="8603640" y="5205240"/>
            <a:ext cx="38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ff0000"/>
                </a:solidFill>
                <a:latin typeface="Arial"/>
                <a:ea typeface="ＭＳ Ｐゴシック"/>
              </a:rPr>
              <a:t>cs</a:t>
            </a:r>
            <a:endParaRPr b="0" lang="en-GB" sz="1600" spc="-1" strike="noStrike">
              <a:latin typeface="Arial"/>
            </a:endParaRPr>
          </a:p>
        </p:txBody>
      </p:sp>
      <p:sp>
        <p:nvSpPr>
          <p:cNvPr id="331" name="CustomShape 52"/>
          <p:cNvSpPr/>
          <p:nvPr/>
        </p:nvSpPr>
        <p:spPr>
          <a:xfrm>
            <a:off x="8603640" y="5605560"/>
            <a:ext cx="38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ff0000"/>
                </a:solidFill>
                <a:latin typeface="Arial"/>
                <a:ea typeface="ＭＳ Ｐゴシック"/>
              </a:rPr>
              <a:t>cs</a:t>
            </a:r>
            <a:endParaRPr b="0" lang="en-GB" sz="1600" spc="-1" strike="noStrike">
              <a:latin typeface="Arial"/>
            </a:endParaRPr>
          </a:p>
        </p:txBody>
      </p:sp>
      <p:sp>
        <p:nvSpPr>
          <p:cNvPr id="332" name="CustomShape 53"/>
          <p:cNvSpPr/>
          <p:nvPr/>
        </p:nvSpPr>
        <p:spPr>
          <a:xfrm>
            <a:off x="5337360" y="4091040"/>
            <a:ext cx="496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u="sng">
                <a:solidFill>
                  <a:srgbClr val="292934"/>
                </a:solidFill>
                <a:uFillTx/>
                <a:latin typeface="Arial"/>
                <a:ea typeface="ＭＳ Ｐゴシック"/>
              </a:rPr>
              <a:t>Gal</a:t>
            </a:r>
            <a:endParaRPr b="0" lang="en-GB" sz="1600" spc="-1" strike="noStrike">
              <a:latin typeface="Arial"/>
            </a:endParaRPr>
          </a:p>
        </p:txBody>
      </p:sp>
      <p:sp>
        <p:nvSpPr>
          <p:cNvPr id="333" name="CustomShape 54"/>
          <p:cNvSpPr/>
          <p:nvPr/>
        </p:nvSpPr>
        <p:spPr>
          <a:xfrm>
            <a:off x="8547840" y="4091040"/>
            <a:ext cx="496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u="sng">
                <a:solidFill>
                  <a:srgbClr val="292934"/>
                </a:solidFill>
                <a:uFillTx/>
                <a:latin typeface="Arial"/>
                <a:ea typeface="ＭＳ Ｐゴシック"/>
              </a:rPr>
              <a:t>Gal</a:t>
            </a:r>
            <a:endParaRPr b="0" lang="en-GB" sz="16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609480" y="91440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Review of cloning genes in yeast: </a:t>
            </a:r>
            <a:br/>
            <a:r>
              <a:rPr b="1" lang="en-US" sz="3200" spc="-1" strike="noStrike">
                <a:solidFill>
                  <a:srgbClr val="af824b"/>
                </a:solidFill>
                <a:latin typeface="Arial"/>
              </a:rPr>
              <a:t>How would you clone suppressor genes?</a:t>
            </a:r>
            <a:endParaRPr b="0" lang="en-US" sz="3200" spc="-1" strike="noStrike">
              <a:solidFill>
                <a:srgbClr val="292934"/>
              </a:solidFill>
              <a:latin typeface="Times New Roman"/>
            </a:endParaRPr>
          </a:p>
        </p:txBody>
      </p:sp>
      <p:sp>
        <p:nvSpPr>
          <p:cNvPr id="335" name="CustomShape 2"/>
          <p:cNvSpPr/>
          <p:nvPr/>
        </p:nvSpPr>
        <p:spPr>
          <a:xfrm>
            <a:off x="698400" y="2959200"/>
            <a:ext cx="7606800" cy="179388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292934"/>
                </a:solidFill>
                <a:latin typeface="Arial"/>
                <a:ea typeface="ＭＳ Ｐゴシック"/>
              </a:rPr>
              <a:t>…</a:t>
            </a:r>
            <a:r>
              <a:rPr b="0" lang="en-GB" sz="1600" spc="-1" strike="noStrike">
                <a:solidFill>
                  <a:srgbClr val="292934"/>
                </a:solidFill>
                <a:latin typeface="Arial"/>
                <a:ea typeface="ＭＳ Ｐゴシック"/>
              </a:rPr>
              <a:t>if they had a recessive phenotype (growth defect) as single mutant?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a:t>
            </a:r>
            <a:r>
              <a:rPr b="0" lang="en-GB" sz="1600" spc="-1" strike="noStrike">
                <a:solidFill>
                  <a:srgbClr val="292934"/>
                </a:solidFill>
                <a:latin typeface="Arial"/>
                <a:ea typeface="ＭＳ Ｐゴシック"/>
              </a:rPr>
              <a:t>if they only confer phenotype in the background of the original mutation and are recessive?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a:t>
            </a:r>
            <a:r>
              <a:rPr b="0" lang="en-GB" sz="1600" spc="-1" strike="noStrike">
                <a:solidFill>
                  <a:srgbClr val="292934"/>
                </a:solidFill>
                <a:latin typeface="Arial"/>
                <a:ea typeface="ＭＳ Ｐゴシック"/>
              </a:rPr>
              <a:t>if they only confer a phenotype in the background of the original mutation and suppression is dominant?</a:t>
            </a:r>
            <a:endParaRPr b="0" lang="en-GB" sz="16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838080" y="15228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Bypass suppressors</a:t>
            </a:r>
            <a:endParaRPr b="0" lang="en-US" sz="3200" spc="-1" strike="noStrike">
              <a:solidFill>
                <a:srgbClr val="292934"/>
              </a:solidFill>
              <a:latin typeface="Times New Roman"/>
            </a:endParaRPr>
          </a:p>
        </p:txBody>
      </p:sp>
      <p:sp>
        <p:nvSpPr>
          <p:cNvPr id="337" name="CustomShape 2"/>
          <p:cNvSpPr/>
          <p:nvPr/>
        </p:nvSpPr>
        <p:spPr>
          <a:xfrm>
            <a:off x="234360" y="1447920"/>
            <a:ext cx="6310440" cy="5770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Unlike interaction (structural)  suppressors, bypass suppressors are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not usually allele-specific. Null mutations are can be suppressed.  </a:t>
            </a:r>
            <a:endParaRPr b="0" lang="en-GB" sz="1600" spc="-1" strike="noStrike">
              <a:latin typeface="Arial"/>
            </a:endParaRPr>
          </a:p>
        </p:txBody>
      </p:sp>
      <p:sp>
        <p:nvSpPr>
          <p:cNvPr id="338" name="CustomShape 3"/>
          <p:cNvSpPr/>
          <p:nvPr/>
        </p:nvSpPr>
        <p:spPr>
          <a:xfrm>
            <a:off x="1397160" y="3309840"/>
            <a:ext cx="400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X</a:t>
            </a:r>
            <a:endParaRPr b="0" lang="en-GB" sz="2400" spc="-1" strike="noStrike">
              <a:latin typeface="Arial"/>
            </a:endParaRPr>
          </a:p>
        </p:txBody>
      </p:sp>
      <p:sp>
        <p:nvSpPr>
          <p:cNvPr id="339" name="CustomShape 4"/>
          <p:cNvSpPr/>
          <p:nvPr/>
        </p:nvSpPr>
        <p:spPr>
          <a:xfrm>
            <a:off x="3054600" y="2511360"/>
            <a:ext cx="400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Y</a:t>
            </a:r>
            <a:endParaRPr b="0" lang="en-GB" sz="2400" spc="-1" strike="noStrike">
              <a:latin typeface="Arial"/>
            </a:endParaRPr>
          </a:p>
        </p:txBody>
      </p:sp>
      <p:sp>
        <p:nvSpPr>
          <p:cNvPr id="340" name="CustomShape 5"/>
          <p:cNvSpPr/>
          <p:nvPr/>
        </p:nvSpPr>
        <p:spPr>
          <a:xfrm>
            <a:off x="5182560" y="2475000"/>
            <a:ext cx="366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Z</a:t>
            </a:r>
            <a:endParaRPr b="0" lang="en-GB" sz="2400" spc="-1" strike="noStrike">
              <a:latin typeface="Arial"/>
            </a:endParaRPr>
          </a:p>
        </p:txBody>
      </p:sp>
      <p:sp>
        <p:nvSpPr>
          <p:cNvPr id="341" name="CustomShape 6"/>
          <p:cNvSpPr/>
          <p:nvPr/>
        </p:nvSpPr>
        <p:spPr>
          <a:xfrm>
            <a:off x="3077640" y="3914640"/>
            <a:ext cx="4690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W</a:t>
            </a:r>
            <a:endParaRPr b="0" lang="en-GB" sz="2400" spc="-1" strike="noStrike">
              <a:latin typeface="Arial"/>
            </a:endParaRPr>
          </a:p>
        </p:txBody>
      </p:sp>
      <p:sp>
        <p:nvSpPr>
          <p:cNvPr id="342" name="CustomShape 7"/>
          <p:cNvSpPr/>
          <p:nvPr/>
        </p:nvSpPr>
        <p:spPr>
          <a:xfrm>
            <a:off x="5320800" y="3878280"/>
            <a:ext cx="4338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Z</a:t>
            </a:r>
            <a:r>
              <a:rPr b="0" lang="en-GB" sz="2400" spc="-1" strike="noStrike">
                <a:solidFill>
                  <a:srgbClr val="292934"/>
                </a:solidFill>
                <a:latin typeface="Arial"/>
                <a:ea typeface="ＭＳ Ｐゴシック"/>
              </a:rPr>
              <a:t>’</a:t>
            </a:r>
            <a:endParaRPr b="0" lang="en-GB" sz="2400" spc="-1" strike="noStrike">
              <a:latin typeface="Arial"/>
            </a:endParaRPr>
          </a:p>
        </p:txBody>
      </p:sp>
      <p:sp>
        <p:nvSpPr>
          <p:cNvPr id="343" name="Line 8"/>
          <p:cNvSpPr/>
          <p:nvPr/>
        </p:nvSpPr>
        <p:spPr>
          <a:xfrm>
            <a:off x="568080" y="3533760"/>
            <a:ext cx="725400" cy="360"/>
          </a:xfrm>
          <a:prstGeom prst="line">
            <a:avLst/>
          </a:prstGeom>
          <a:ln w="9360">
            <a:solidFill>
              <a:schemeClr val="tx1"/>
            </a:solidFill>
            <a:round/>
            <a:tailEnd len="med" type="triangle" w="med"/>
          </a:ln>
        </p:spPr>
        <p:style>
          <a:lnRef idx="0"/>
          <a:fillRef idx="0"/>
          <a:effectRef idx="0"/>
          <a:fontRef idx="minor"/>
        </p:style>
      </p:sp>
      <p:sp>
        <p:nvSpPr>
          <p:cNvPr id="344" name="Line 9"/>
          <p:cNvSpPr/>
          <p:nvPr/>
        </p:nvSpPr>
        <p:spPr>
          <a:xfrm flipV="1">
            <a:off x="1904760" y="2852640"/>
            <a:ext cx="944640" cy="519120"/>
          </a:xfrm>
          <a:prstGeom prst="line">
            <a:avLst/>
          </a:prstGeom>
          <a:ln w="38160">
            <a:solidFill>
              <a:schemeClr val="tx1"/>
            </a:solidFill>
            <a:round/>
            <a:tailEnd len="med" type="triangle" w="med"/>
          </a:ln>
        </p:spPr>
        <p:style>
          <a:lnRef idx="0"/>
          <a:fillRef idx="0"/>
          <a:effectRef idx="0"/>
          <a:fontRef idx="minor"/>
        </p:style>
      </p:sp>
      <p:sp>
        <p:nvSpPr>
          <p:cNvPr id="345" name="Line 10"/>
          <p:cNvSpPr/>
          <p:nvPr/>
        </p:nvSpPr>
        <p:spPr>
          <a:xfrm flipV="1">
            <a:off x="3519360" y="2776320"/>
            <a:ext cx="1415880" cy="11160"/>
          </a:xfrm>
          <a:prstGeom prst="line">
            <a:avLst/>
          </a:prstGeom>
          <a:ln w="9360">
            <a:solidFill>
              <a:schemeClr val="tx1"/>
            </a:solidFill>
            <a:round/>
            <a:tailEnd len="med" type="triangle" w="med"/>
          </a:ln>
        </p:spPr>
        <p:style>
          <a:lnRef idx="0"/>
          <a:fillRef idx="0"/>
          <a:effectRef idx="0"/>
          <a:fontRef idx="minor"/>
        </p:style>
      </p:sp>
      <p:sp>
        <p:nvSpPr>
          <p:cNvPr id="346" name="CustomShape 11"/>
          <p:cNvSpPr/>
          <p:nvPr/>
        </p:nvSpPr>
        <p:spPr>
          <a:xfrm>
            <a:off x="3841560" y="2209680"/>
            <a:ext cx="790560" cy="4561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2400" spc="-1" strike="noStrike">
                <a:solidFill>
                  <a:srgbClr val="ff0000"/>
                </a:solidFill>
                <a:latin typeface="Times New Roman"/>
                <a:ea typeface="ＭＳ Ｐゴシック"/>
              </a:rPr>
              <a:t>mut1</a:t>
            </a:r>
            <a:endParaRPr b="0" lang="en-GB" sz="2400" spc="-1" strike="noStrike">
              <a:latin typeface="Arial"/>
            </a:endParaRPr>
          </a:p>
        </p:txBody>
      </p:sp>
      <p:sp>
        <p:nvSpPr>
          <p:cNvPr id="347" name="Line 12"/>
          <p:cNvSpPr/>
          <p:nvPr/>
        </p:nvSpPr>
        <p:spPr>
          <a:xfrm>
            <a:off x="4197240" y="2638080"/>
            <a:ext cx="11160" cy="411480"/>
          </a:xfrm>
          <a:prstGeom prst="line">
            <a:avLst/>
          </a:prstGeom>
          <a:ln w="38160">
            <a:solidFill>
              <a:srgbClr val="ff0000"/>
            </a:solidFill>
            <a:round/>
          </a:ln>
        </p:spPr>
        <p:style>
          <a:lnRef idx="0"/>
          <a:fillRef idx="0"/>
          <a:effectRef idx="0"/>
          <a:fontRef idx="minor"/>
        </p:style>
      </p:sp>
      <p:sp>
        <p:nvSpPr>
          <p:cNvPr id="348" name="Line 13"/>
          <p:cNvSpPr/>
          <p:nvPr/>
        </p:nvSpPr>
        <p:spPr>
          <a:xfrm>
            <a:off x="2141280" y="3584520"/>
            <a:ext cx="908280" cy="485640"/>
          </a:xfrm>
          <a:prstGeom prst="line">
            <a:avLst/>
          </a:prstGeom>
          <a:ln cap="rnd" w="9360">
            <a:solidFill>
              <a:schemeClr val="tx1"/>
            </a:solidFill>
            <a:custDash>
              <a:ds d="100000" sp="100000"/>
            </a:custDash>
            <a:round/>
            <a:tailEnd len="med" type="triangle" w="med"/>
          </a:ln>
        </p:spPr>
        <p:style>
          <a:lnRef idx="0"/>
          <a:fillRef idx="0"/>
          <a:effectRef idx="0"/>
          <a:fontRef idx="minor"/>
        </p:style>
      </p:sp>
      <p:sp>
        <p:nvSpPr>
          <p:cNvPr id="349" name="Line 14"/>
          <p:cNvSpPr/>
          <p:nvPr/>
        </p:nvSpPr>
        <p:spPr>
          <a:xfrm>
            <a:off x="3647880" y="4160520"/>
            <a:ext cx="1355760" cy="14400"/>
          </a:xfrm>
          <a:prstGeom prst="line">
            <a:avLst/>
          </a:prstGeom>
          <a:ln cap="rnd" w="9360">
            <a:solidFill>
              <a:schemeClr val="tx1"/>
            </a:solidFill>
            <a:custDash>
              <a:ds d="100000" sp="100000"/>
            </a:custDash>
            <a:round/>
            <a:tailEnd len="med" type="triangle" w="med"/>
          </a:ln>
        </p:spPr>
        <p:style>
          <a:lnRef idx="0"/>
          <a:fillRef idx="0"/>
          <a:effectRef idx="0"/>
          <a:fontRef idx="minor"/>
        </p:style>
      </p:sp>
      <p:sp>
        <p:nvSpPr>
          <p:cNvPr id="350" name="CustomShape 15"/>
          <p:cNvSpPr/>
          <p:nvPr/>
        </p:nvSpPr>
        <p:spPr>
          <a:xfrm>
            <a:off x="6328440" y="2500200"/>
            <a:ext cx="1776600" cy="5770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X to Y irreversible</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Can’t make Z</a:t>
            </a:r>
            <a:endParaRPr b="0" lang="en-GB" sz="1600" spc="-1" strike="noStrike">
              <a:latin typeface="Arial"/>
            </a:endParaRPr>
          </a:p>
        </p:txBody>
      </p:sp>
      <p:sp>
        <p:nvSpPr>
          <p:cNvPr id="351" name="CustomShape 16"/>
          <p:cNvSpPr/>
          <p:nvPr/>
        </p:nvSpPr>
        <p:spPr>
          <a:xfrm>
            <a:off x="237960" y="2971800"/>
            <a:ext cx="16012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Formal diagram</a:t>
            </a:r>
            <a:endParaRPr b="0" lang="en-GB" sz="16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685800" y="60948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Bypass suppressors</a:t>
            </a:r>
            <a:endParaRPr b="0" lang="en-US" sz="3200" spc="-1" strike="noStrike">
              <a:solidFill>
                <a:srgbClr val="292934"/>
              </a:solidFill>
              <a:latin typeface="Times New Roman"/>
            </a:endParaRPr>
          </a:p>
        </p:txBody>
      </p:sp>
      <p:sp>
        <p:nvSpPr>
          <p:cNvPr id="353" name="CustomShape 2"/>
          <p:cNvSpPr/>
          <p:nvPr/>
        </p:nvSpPr>
        <p:spPr>
          <a:xfrm>
            <a:off x="1397160" y="2519280"/>
            <a:ext cx="400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X</a:t>
            </a:r>
            <a:endParaRPr b="0" lang="en-GB" sz="2400" spc="-1" strike="noStrike">
              <a:latin typeface="Arial"/>
            </a:endParaRPr>
          </a:p>
        </p:txBody>
      </p:sp>
      <p:sp>
        <p:nvSpPr>
          <p:cNvPr id="354" name="CustomShape 3"/>
          <p:cNvSpPr/>
          <p:nvPr/>
        </p:nvSpPr>
        <p:spPr>
          <a:xfrm>
            <a:off x="3054600" y="1720800"/>
            <a:ext cx="400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Y</a:t>
            </a:r>
            <a:endParaRPr b="0" lang="en-GB" sz="2400" spc="-1" strike="noStrike">
              <a:latin typeface="Arial"/>
            </a:endParaRPr>
          </a:p>
        </p:txBody>
      </p:sp>
      <p:sp>
        <p:nvSpPr>
          <p:cNvPr id="355" name="CustomShape 4"/>
          <p:cNvSpPr/>
          <p:nvPr/>
        </p:nvSpPr>
        <p:spPr>
          <a:xfrm>
            <a:off x="5182560" y="1684440"/>
            <a:ext cx="366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Z</a:t>
            </a:r>
            <a:endParaRPr b="0" lang="en-GB" sz="2400" spc="-1" strike="noStrike">
              <a:latin typeface="Arial"/>
            </a:endParaRPr>
          </a:p>
        </p:txBody>
      </p:sp>
      <p:sp>
        <p:nvSpPr>
          <p:cNvPr id="356" name="CustomShape 5"/>
          <p:cNvSpPr/>
          <p:nvPr/>
        </p:nvSpPr>
        <p:spPr>
          <a:xfrm>
            <a:off x="3077640" y="3124080"/>
            <a:ext cx="4690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W</a:t>
            </a:r>
            <a:endParaRPr b="0" lang="en-GB" sz="2400" spc="-1" strike="noStrike">
              <a:latin typeface="Arial"/>
            </a:endParaRPr>
          </a:p>
        </p:txBody>
      </p:sp>
      <p:sp>
        <p:nvSpPr>
          <p:cNvPr id="357" name="CustomShape 6"/>
          <p:cNvSpPr/>
          <p:nvPr/>
        </p:nvSpPr>
        <p:spPr>
          <a:xfrm>
            <a:off x="5320800" y="3087720"/>
            <a:ext cx="4338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Z</a:t>
            </a:r>
            <a:r>
              <a:rPr b="0" lang="en-GB" sz="2400" spc="-1" strike="noStrike">
                <a:solidFill>
                  <a:srgbClr val="292934"/>
                </a:solidFill>
                <a:latin typeface="Arial"/>
                <a:ea typeface="ＭＳ Ｐゴシック"/>
              </a:rPr>
              <a:t>’</a:t>
            </a:r>
            <a:endParaRPr b="0" lang="en-GB" sz="2400" spc="-1" strike="noStrike">
              <a:latin typeface="Arial"/>
            </a:endParaRPr>
          </a:p>
        </p:txBody>
      </p:sp>
      <p:sp>
        <p:nvSpPr>
          <p:cNvPr id="358" name="Line 7"/>
          <p:cNvSpPr/>
          <p:nvPr/>
        </p:nvSpPr>
        <p:spPr>
          <a:xfrm>
            <a:off x="568080" y="2743200"/>
            <a:ext cx="725400" cy="360"/>
          </a:xfrm>
          <a:prstGeom prst="line">
            <a:avLst/>
          </a:prstGeom>
          <a:ln w="9360">
            <a:solidFill>
              <a:schemeClr val="tx1"/>
            </a:solidFill>
            <a:round/>
            <a:tailEnd len="med" type="triangle" w="med"/>
          </a:ln>
        </p:spPr>
        <p:style>
          <a:lnRef idx="0"/>
          <a:fillRef idx="0"/>
          <a:effectRef idx="0"/>
          <a:fontRef idx="minor"/>
        </p:style>
      </p:sp>
      <p:sp>
        <p:nvSpPr>
          <p:cNvPr id="359" name="Line 8"/>
          <p:cNvSpPr/>
          <p:nvPr/>
        </p:nvSpPr>
        <p:spPr>
          <a:xfrm flipV="1">
            <a:off x="1904760" y="2062080"/>
            <a:ext cx="944640" cy="519120"/>
          </a:xfrm>
          <a:prstGeom prst="line">
            <a:avLst/>
          </a:prstGeom>
          <a:ln w="38160">
            <a:solidFill>
              <a:schemeClr val="tx1"/>
            </a:solidFill>
            <a:round/>
            <a:tailEnd len="med" type="triangle" w="med"/>
          </a:ln>
        </p:spPr>
        <p:style>
          <a:lnRef idx="0"/>
          <a:fillRef idx="0"/>
          <a:effectRef idx="0"/>
          <a:fontRef idx="minor"/>
        </p:style>
      </p:sp>
      <p:sp>
        <p:nvSpPr>
          <p:cNvPr id="360" name="Line 9"/>
          <p:cNvSpPr/>
          <p:nvPr/>
        </p:nvSpPr>
        <p:spPr>
          <a:xfrm flipV="1">
            <a:off x="3519360" y="1985760"/>
            <a:ext cx="1415880" cy="11160"/>
          </a:xfrm>
          <a:prstGeom prst="line">
            <a:avLst/>
          </a:prstGeom>
          <a:ln w="9360">
            <a:solidFill>
              <a:schemeClr val="tx1"/>
            </a:solidFill>
            <a:round/>
            <a:tailEnd len="med" type="triangle" w="med"/>
          </a:ln>
        </p:spPr>
        <p:style>
          <a:lnRef idx="0"/>
          <a:fillRef idx="0"/>
          <a:effectRef idx="0"/>
          <a:fontRef idx="minor"/>
        </p:style>
      </p:sp>
      <p:sp>
        <p:nvSpPr>
          <p:cNvPr id="361" name="CustomShape 10"/>
          <p:cNvSpPr/>
          <p:nvPr/>
        </p:nvSpPr>
        <p:spPr>
          <a:xfrm>
            <a:off x="3841560" y="1419120"/>
            <a:ext cx="790560" cy="4561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2400" spc="-1" strike="noStrike">
                <a:solidFill>
                  <a:srgbClr val="ff0000"/>
                </a:solidFill>
                <a:latin typeface="Times New Roman"/>
                <a:ea typeface="ＭＳ Ｐゴシック"/>
              </a:rPr>
              <a:t>mut1</a:t>
            </a:r>
            <a:endParaRPr b="0" lang="en-GB" sz="2400" spc="-1" strike="noStrike">
              <a:latin typeface="Arial"/>
            </a:endParaRPr>
          </a:p>
        </p:txBody>
      </p:sp>
      <p:sp>
        <p:nvSpPr>
          <p:cNvPr id="362" name="Line 11"/>
          <p:cNvSpPr/>
          <p:nvPr/>
        </p:nvSpPr>
        <p:spPr>
          <a:xfrm>
            <a:off x="4197240" y="1847520"/>
            <a:ext cx="11160" cy="411480"/>
          </a:xfrm>
          <a:prstGeom prst="line">
            <a:avLst/>
          </a:prstGeom>
          <a:ln w="38160">
            <a:solidFill>
              <a:srgbClr val="ff0000"/>
            </a:solidFill>
            <a:round/>
          </a:ln>
        </p:spPr>
        <p:style>
          <a:lnRef idx="0"/>
          <a:fillRef idx="0"/>
          <a:effectRef idx="0"/>
          <a:fontRef idx="minor"/>
        </p:style>
      </p:sp>
      <p:sp>
        <p:nvSpPr>
          <p:cNvPr id="363" name="Line 12"/>
          <p:cNvSpPr/>
          <p:nvPr/>
        </p:nvSpPr>
        <p:spPr>
          <a:xfrm>
            <a:off x="2141280" y="2793960"/>
            <a:ext cx="908280" cy="485640"/>
          </a:xfrm>
          <a:prstGeom prst="line">
            <a:avLst/>
          </a:prstGeom>
          <a:ln w="57240">
            <a:solidFill>
              <a:schemeClr val="tx1"/>
            </a:solidFill>
            <a:round/>
            <a:tailEnd len="med" type="triangle" w="med"/>
          </a:ln>
        </p:spPr>
        <p:style>
          <a:lnRef idx="0"/>
          <a:fillRef idx="0"/>
          <a:effectRef idx="0"/>
          <a:fontRef idx="minor"/>
        </p:style>
      </p:sp>
      <p:sp>
        <p:nvSpPr>
          <p:cNvPr id="364" name="CustomShape 13"/>
          <p:cNvSpPr/>
          <p:nvPr/>
        </p:nvSpPr>
        <p:spPr>
          <a:xfrm>
            <a:off x="1477800" y="1746360"/>
            <a:ext cx="757080" cy="4561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2400" spc="-1" strike="noStrike">
                <a:solidFill>
                  <a:srgbClr val="ff0000"/>
                </a:solidFill>
                <a:latin typeface="Times New Roman"/>
                <a:ea typeface="ＭＳ Ｐゴシック"/>
              </a:rPr>
              <a:t>sup1</a:t>
            </a:r>
            <a:endParaRPr b="0" lang="en-GB" sz="2400" spc="-1" strike="noStrike">
              <a:latin typeface="Arial"/>
            </a:endParaRPr>
          </a:p>
        </p:txBody>
      </p:sp>
      <p:sp>
        <p:nvSpPr>
          <p:cNvPr id="365" name="Line 14"/>
          <p:cNvSpPr/>
          <p:nvPr/>
        </p:nvSpPr>
        <p:spPr>
          <a:xfrm>
            <a:off x="2257200" y="2133360"/>
            <a:ext cx="181080" cy="387360"/>
          </a:xfrm>
          <a:prstGeom prst="line">
            <a:avLst/>
          </a:prstGeom>
          <a:ln w="38160">
            <a:solidFill>
              <a:srgbClr val="ff0000"/>
            </a:solidFill>
            <a:round/>
          </a:ln>
        </p:spPr>
        <p:style>
          <a:lnRef idx="0"/>
          <a:fillRef idx="0"/>
          <a:effectRef idx="0"/>
          <a:fontRef idx="minor"/>
        </p:style>
      </p:sp>
      <p:sp>
        <p:nvSpPr>
          <p:cNvPr id="366" name="Line 15"/>
          <p:cNvSpPr/>
          <p:nvPr/>
        </p:nvSpPr>
        <p:spPr>
          <a:xfrm>
            <a:off x="3600360" y="3357360"/>
            <a:ext cx="1500120" cy="15840"/>
          </a:xfrm>
          <a:prstGeom prst="line">
            <a:avLst/>
          </a:prstGeom>
          <a:ln w="57240">
            <a:solidFill>
              <a:schemeClr val="tx1"/>
            </a:solidFill>
            <a:round/>
            <a:tailEnd len="med" type="triangle" w="med"/>
          </a:ln>
        </p:spPr>
        <p:style>
          <a:lnRef idx="0"/>
          <a:fillRef idx="0"/>
          <a:effectRef idx="0"/>
          <a:fontRef idx="minor"/>
        </p:style>
      </p:sp>
      <p:sp>
        <p:nvSpPr>
          <p:cNvPr id="367" name="CustomShape 16"/>
          <p:cNvSpPr/>
          <p:nvPr/>
        </p:nvSpPr>
        <p:spPr>
          <a:xfrm>
            <a:off x="5729040" y="1870200"/>
            <a:ext cx="2767320" cy="8204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Suppressor mutation</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Allows X to be processed</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by an alternative mechanism</a:t>
            </a:r>
            <a:endParaRPr b="0" lang="en-GB" sz="1600" spc="-1" strike="noStrike">
              <a:latin typeface="Arial"/>
            </a:endParaRPr>
          </a:p>
        </p:txBody>
      </p:sp>
      <p:sp>
        <p:nvSpPr>
          <p:cNvPr id="368" name="CustomShape 17"/>
          <p:cNvSpPr/>
          <p:nvPr/>
        </p:nvSpPr>
        <p:spPr>
          <a:xfrm>
            <a:off x="237960" y="1336680"/>
            <a:ext cx="16012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Formal diagram</a:t>
            </a:r>
            <a:endParaRPr b="0" lang="en-GB" sz="1600" spc="-1" strike="noStrike">
              <a:latin typeface="Arial"/>
            </a:endParaRPr>
          </a:p>
        </p:txBody>
      </p:sp>
      <p:sp>
        <p:nvSpPr>
          <p:cNvPr id="369" name="CustomShape 18"/>
          <p:cNvSpPr/>
          <p:nvPr/>
        </p:nvSpPr>
        <p:spPr>
          <a:xfrm>
            <a:off x="228600" y="4019040"/>
            <a:ext cx="8686440" cy="22806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292934"/>
                </a:solidFill>
                <a:latin typeface="Arial"/>
                <a:ea typeface="ＭＳ Ｐゴシック"/>
              </a:rPr>
              <a:t>Often, bypass suppressors do not completely restore the wild type phenotype.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Example: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The low spore viability of a spo11 mutant is caused by non-disjunction at the first meiotic</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division.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spo13 mutations rescue the spore viability defect caused by spo11 mutation, but the result</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is not a normal meiotic division, it is an equasional (i.e. mitotic like division)</a:t>
            </a:r>
            <a:endParaRPr b="0" lang="en-GB" sz="16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609480" y="45720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ea typeface="ＭＳ Ｐゴシック"/>
              </a:rPr>
              <a:t>Bypass of regulatory circuits</a:t>
            </a:r>
            <a:endParaRPr b="0" lang="en-US" sz="3200" spc="-1" strike="noStrike">
              <a:solidFill>
                <a:srgbClr val="292934"/>
              </a:solidFill>
              <a:latin typeface="Times New Roman"/>
            </a:endParaRPr>
          </a:p>
        </p:txBody>
      </p:sp>
      <p:sp>
        <p:nvSpPr>
          <p:cNvPr id="371" name="CustomShape 2"/>
          <p:cNvSpPr/>
          <p:nvPr/>
        </p:nvSpPr>
        <p:spPr>
          <a:xfrm>
            <a:off x="228600" y="4019040"/>
            <a:ext cx="7924320" cy="276732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292934"/>
                </a:solidFill>
                <a:latin typeface="Arial"/>
                <a:ea typeface="ＭＳ Ｐゴシック"/>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Cdc7=kinase that phosphorylates, and thereby activates, a protein complex called the Mcm complex that is required for replication.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The </a:t>
            </a:r>
            <a:r>
              <a:rPr b="0" i="1" lang="en-GB" sz="1600" spc="-1" strike="noStrike">
                <a:solidFill>
                  <a:srgbClr val="292934"/>
                </a:solidFill>
                <a:latin typeface="Arial"/>
                <a:ea typeface="ＭＳ Ｐゴシック"/>
              </a:rPr>
              <a:t>CDC7</a:t>
            </a:r>
            <a:r>
              <a:rPr b="0" lang="en-GB" sz="1600" spc="-1" strike="noStrike">
                <a:solidFill>
                  <a:srgbClr val="292934"/>
                </a:solidFill>
                <a:latin typeface="Arial"/>
                <a:ea typeface="ＭＳ Ｐゴシック"/>
              </a:rPr>
              <a:t> gene is an essential gene. Bob Sclafani isolated a mutation in the </a:t>
            </a:r>
            <a:r>
              <a:rPr b="0" i="1" lang="en-GB" sz="1600" spc="-1" strike="noStrike">
                <a:solidFill>
                  <a:srgbClr val="292934"/>
                </a:solidFill>
                <a:latin typeface="Arial"/>
                <a:ea typeface="ＭＳ Ｐゴシック"/>
              </a:rPr>
              <a:t>MCM5</a:t>
            </a:r>
            <a:r>
              <a:rPr b="0" lang="en-GB" sz="1600" spc="-1" strike="noStrike">
                <a:solidFill>
                  <a:srgbClr val="292934"/>
                </a:solidFill>
                <a:latin typeface="Arial"/>
                <a:ea typeface="ＭＳ Ｐゴシック"/>
              </a:rPr>
              <a:t> gene, called mcm5</a:t>
            </a:r>
            <a:r>
              <a:rPr b="0" i="1" lang="en-GB" sz="1600" spc="-1" strike="noStrike">
                <a:solidFill>
                  <a:srgbClr val="292934"/>
                </a:solidFill>
                <a:latin typeface="Arial"/>
                <a:ea typeface="ＭＳ Ｐゴシック"/>
              </a:rPr>
              <a:t>-bob1</a:t>
            </a:r>
            <a:r>
              <a:rPr b="0" lang="en-GB" sz="1600" spc="-1" strike="noStrike">
                <a:solidFill>
                  <a:srgbClr val="292934"/>
                </a:solidFill>
                <a:latin typeface="Arial"/>
                <a:ea typeface="ＭＳ Ｐゴシック"/>
              </a:rPr>
              <a:t>, that rescues growth in </a:t>
            </a:r>
            <a:r>
              <a:rPr b="0" i="1" lang="en-GB" sz="1600" spc="-1" strike="noStrike">
                <a:solidFill>
                  <a:srgbClr val="292934"/>
                </a:solidFill>
                <a:latin typeface="Arial"/>
                <a:ea typeface="ＭＳ Ｐゴシック"/>
              </a:rPr>
              <a:t>cdc7</a:t>
            </a:r>
            <a:r>
              <a:rPr b="0" lang="en-GB" sz="1600" spc="-1" strike="noStrike">
                <a:solidFill>
                  <a:srgbClr val="292934"/>
                </a:solidFill>
                <a:latin typeface="Arial"/>
                <a:ea typeface="ＭＳ Ｐゴシック"/>
              </a:rPr>
              <a:t> null mutants. The Mcm5-bob1 mutant protein is thought to alter the conformation of the Mcm complex in a manner that mimics activation by Cdc7 kinase.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pic>
        <p:nvPicPr>
          <p:cNvPr id="372" name="Picture 4" descr=""/>
          <p:cNvPicPr/>
          <p:nvPr/>
        </p:nvPicPr>
        <p:blipFill>
          <a:blip r:embed="rId1"/>
          <a:stretch/>
        </p:blipFill>
        <p:spPr>
          <a:xfrm>
            <a:off x="7848720" y="5105520"/>
            <a:ext cx="1112040" cy="1445760"/>
          </a:xfrm>
          <a:prstGeom prst="rect">
            <a:avLst/>
          </a:prstGeom>
          <a:ln>
            <a:noFill/>
          </a:ln>
        </p:spPr>
      </p:pic>
      <p:sp>
        <p:nvSpPr>
          <p:cNvPr id="373" name="CustomShape 3"/>
          <p:cNvSpPr/>
          <p:nvPr/>
        </p:nvSpPr>
        <p:spPr>
          <a:xfrm>
            <a:off x="7626960" y="4495680"/>
            <a:ext cx="13226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Bob Sclafani</a:t>
            </a:r>
            <a:endParaRPr b="0" lang="en-GB" sz="1600" spc="-1" strike="noStrike">
              <a:latin typeface="Arial"/>
            </a:endParaRPr>
          </a:p>
        </p:txBody>
      </p:sp>
      <p:sp>
        <p:nvSpPr>
          <p:cNvPr id="374" name="CustomShape 4"/>
          <p:cNvSpPr/>
          <p:nvPr/>
        </p:nvSpPr>
        <p:spPr>
          <a:xfrm>
            <a:off x="228600" y="2669400"/>
            <a:ext cx="101880" cy="82116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292934"/>
                </a:solidFill>
                <a:latin typeface="Times New Roman"/>
                <a:ea typeface="ＭＳ Ｐゴシック"/>
              </a:rPr>
              <a:t>A </a:t>
            </a:r>
            <a:endParaRPr b="0" lang="en-GB" sz="2400" spc="-1" strike="noStrike">
              <a:latin typeface="Arial"/>
            </a:endParaRPr>
          </a:p>
        </p:txBody>
      </p:sp>
      <p:sp>
        <p:nvSpPr>
          <p:cNvPr id="375" name="CustomShape 5"/>
          <p:cNvSpPr/>
          <p:nvPr/>
        </p:nvSpPr>
        <p:spPr>
          <a:xfrm>
            <a:off x="2061000" y="2669400"/>
            <a:ext cx="5529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A*</a:t>
            </a:r>
            <a:endParaRPr b="0" lang="en-GB" sz="2400" spc="-1" strike="noStrike">
              <a:latin typeface="Arial"/>
            </a:endParaRPr>
          </a:p>
        </p:txBody>
      </p:sp>
      <p:sp>
        <p:nvSpPr>
          <p:cNvPr id="376" name="CustomShape 6"/>
          <p:cNvSpPr/>
          <p:nvPr/>
        </p:nvSpPr>
        <p:spPr>
          <a:xfrm>
            <a:off x="609480" y="2900160"/>
            <a:ext cx="1371240" cy="360"/>
          </a:xfrm>
          <a:custGeom>
            <a:avLst/>
            <a:gdLst/>
            <a:ahLst/>
            <a:rect l="l" t="t" r="r" b="b"/>
            <a:pathLst>
              <a:path w="21600" h="21600">
                <a:moveTo>
                  <a:pt x="0" y="0"/>
                </a:moveTo>
                <a:lnTo>
                  <a:pt x="21600" y="21600"/>
                </a:lnTo>
              </a:path>
            </a:pathLst>
          </a:custGeom>
          <a:solidFill>
            <a:schemeClr val="accent1"/>
          </a:solidFill>
          <a:ln w="9360">
            <a:solidFill>
              <a:schemeClr val="tx1"/>
            </a:solidFill>
            <a:round/>
            <a:tailEnd len="med" type="triangle" w="med"/>
          </a:ln>
        </p:spPr>
        <p:style>
          <a:lnRef idx="0"/>
          <a:fillRef idx="0"/>
          <a:effectRef idx="0"/>
          <a:fontRef idx="minor"/>
        </p:style>
      </p:sp>
      <p:sp>
        <p:nvSpPr>
          <p:cNvPr id="377" name="CustomShape 7"/>
          <p:cNvSpPr/>
          <p:nvPr/>
        </p:nvSpPr>
        <p:spPr>
          <a:xfrm>
            <a:off x="990720" y="2478600"/>
            <a:ext cx="380520" cy="380520"/>
          </a:xfrm>
          <a:prstGeom prst="ellipse">
            <a:avLst/>
          </a:prstGeom>
          <a:noFill/>
          <a:ln w="9360">
            <a:solidFill>
              <a:schemeClr val="bg2">
                <a:lumMod val="10000"/>
              </a:schemeClr>
            </a:solidFill>
            <a:round/>
          </a:ln>
        </p:spPr>
        <p:style>
          <a:lnRef idx="0"/>
          <a:fillRef idx="0"/>
          <a:effectRef idx="0"/>
          <a:fontRef idx="minor"/>
        </p:style>
      </p:sp>
      <p:sp>
        <p:nvSpPr>
          <p:cNvPr id="378" name="CustomShape 8"/>
          <p:cNvSpPr/>
          <p:nvPr/>
        </p:nvSpPr>
        <p:spPr>
          <a:xfrm>
            <a:off x="609480" y="2174040"/>
            <a:ext cx="1142640" cy="456840"/>
          </a:xfrm>
          <a:prstGeom prst="rect">
            <a:avLst/>
          </a:prstGeom>
          <a:solidFill>
            <a:srgbClr val="ffffff"/>
          </a:solidFill>
          <a:ln w="9360">
            <a:noFill/>
          </a:ln>
        </p:spPr>
        <p:style>
          <a:lnRef idx="0"/>
          <a:fillRef idx="0"/>
          <a:effectRef idx="0"/>
          <a:fontRef idx="minor"/>
        </p:style>
      </p:sp>
      <p:sp>
        <p:nvSpPr>
          <p:cNvPr id="379" name="CustomShape 9"/>
          <p:cNvSpPr/>
          <p:nvPr/>
        </p:nvSpPr>
        <p:spPr>
          <a:xfrm flipV="1">
            <a:off x="1371600" y="2554920"/>
            <a:ext cx="360" cy="151920"/>
          </a:xfrm>
          <a:custGeom>
            <a:avLst/>
            <a:gdLst/>
            <a:ahLst/>
            <a:rect l="l" t="t" r="r" b="b"/>
            <a:pathLst>
              <a:path w="21600" h="21600">
                <a:moveTo>
                  <a:pt x="0" y="0"/>
                </a:moveTo>
                <a:lnTo>
                  <a:pt x="21600" y="21600"/>
                </a:lnTo>
              </a:path>
            </a:pathLst>
          </a:custGeom>
          <a:solidFill>
            <a:schemeClr val="accent1"/>
          </a:solidFill>
          <a:ln w="9360">
            <a:solidFill>
              <a:schemeClr val="tx1"/>
            </a:solidFill>
            <a:round/>
            <a:tailEnd len="med" type="triangle" w="med"/>
          </a:ln>
        </p:spPr>
        <p:style>
          <a:lnRef idx="0"/>
          <a:fillRef idx="0"/>
          <a:effectRef idx="0"/>
          <a:fontRef idx="minor"/>
        </p:style>
      </p:sp>
      <p:sp>
        <p:nvSpPr>
          <p:cNvPr id="380" name="CustomShape 10"/>
          <p:cNvSpPr/>
          <p:nvPr/>
        </p:nvSpPr>
        <p:spPr>
          <a:xfrm>
            <a:off x="831960" y="2245680"/>
            <a:ext cx="3837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B</a:t>
            </a:r>
            <a:endParaRPr b="0" lang="en-GB" sz="2400" spc="-1" strike="noStrike">
              <a:latin typeface="Arial"/>
            </a:endParaRPr>
          </a:p>
        </p:txBody>
      </p:sp>
      <p:sp>
        <p:nvSpPr>
          <p:cNvPr id="381" name="CustomShape 11"/>
          <p:cNvSpPr/>
          <p:nvPr/>
        </p:nvSpPr>
        <p:spPr>
          <a:xfrm>
            <a:off x="2209680" y="3240720"/>
            <a:ext cx="360" cy="304560"/>
          </a:xfrm>
          <a:custGeom>
            <a:avLst/>
            <a:gdLst/>
            <a:ahLst/>
            <a:rect l="l" t="t" r="r" b="b"/>
            <a:pathLst>
              <a:path w="21600" h="21600">
                <a:moveTo>
                  <a:pt x="0" y="0"/>
                </a:moveTo>
                <a:lnTo>
                  <a:pt x="21600" y="21600"/>
                </a:lnTo>
              </a:path>
            </a:pathLst>
          </a:custGeom>
          <a:solidFill>
            <a:schemeClr val="accent1"/>
          </a:solidFill>
          <a:ln w="9360">
            <a:solidFill>
              <a:schemeClr val="tx1"/>
            </a:solidFill>
            <a:round/>
            <a:tailEnd len="med" type="triangle" w="med"/>
          </a:ln>
        </p:spPr>
        <p:style>
          <a:lnRef idx="0"/>
          <a:fillRef idx="0"/>
          <a:effectRef idx="0"/>
          <a:fontRef idx="minor"/>
        </p:style>
      </p:sp>
      <p:sp>
        <p:nvSpPr>
          <p:cNvPr id="382" name="CustomShape 12"/>
          <p:cNvSpPr/>
          <p:nvPr/>
        </p:nvSpPr>
        <p:spPr>
          <a:xfrm>
            <a:off x="1680840" y="3469320"/>
            <a:ext cx="10983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8000"/>
                </a:solidFill>
                <a:latin typeface="Times New Roman"/>
                <a:ea typeface="ＭＳ Ｐゴシック"/>
              </a:rPr>
              <a:t>activity</a:t>
            </a:r>
            <a:endParaRPr b="0" lang="en-GB" sz="2400" spc="-1" strike="noStrike">
              <a:latin typeface="Arial"/>
            </a:endParaRPr>
          </a:p>
        </p:txBody>
      </p:sp>
      <p:sp>
        <p:nvSpPr>
          <p:cNvPr id="383" name="CustomShape 13"/>
          <p:cNvSpPr/>
          <p:nvPr/>
        </p:nvSpPr>
        <p:spPr>
          <a:xfrm>
            <a:off x="765720" y="1752480"/>
            <a:ext cx="6552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WT</a:t>
            </a:r>
            <a:endParaRPr b="0" lang="en-GB" sz="2400" spc="-1" strike="noStrike">
              <a:latin typeface="Arial"/>
            </a:endParaRPr>
          </a:p>
        </p:txBody>
      </p:sp>
      <p:sp>
        <p:nvSpPr>
          <p:cNvPr id="384" name="CustomShape 14"/>
          <p:cNvSpPr/>
          <p:nvPr/>
        </p:nvSpPr>
        <p:spPr>
          <a:xfrm>
            <a:off x="3210120" y="1752480"/>
            <a:ext cx="22842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mutant lacking B</a:t>
            </a:r>
            <a:endParaRPr b="0" lang="en-GB" sz="2400" spc="-1" strike="noStrike">
              <a:latin typeface="Arial"/>
            </a:endParaRPr>
          </a:p>
        </p:txBody>
      </p:sp>
      <p:sp>
        <p:nvSpPr>
          <p:cNvPr id="385" name="CustomShape 15"/>
          <p:cNvSpPr/>
          <p:nvPr/>
        </p:nvSpPr>
        <p:spPr>
          <a:xfrm>
            <a:off x="4194000" y="2586240"/>
            <a:ext cx="400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A</a:t>
            </a:r>
            <a:endParaRPr b="0" lang="en-GB" sz="2400" spc="-1" strike="noStrike">
              <a:latin typeface="Arial"/>
            </a:endParaRPr>
          </a:p>
        </p:txBody>
      </p:sp>
      <p:sp>
        <p:nvSpPr>
          <p:cNvPr id="386" name="CustomShape 16"/>
          <p:cNvSpPr/>
          <p:nvPr/>
        </p:nvSpPr>
        <p:spPr>
          <a:xfrm>
            <a:off x="3663720" y="3429000"/>
            <a:ext cx="14796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ff0000"/>
                </a:solidFill>
                <a:latin typeface="Times New Roman"/>
                <a:ea typeface="ＭＳ Ｐゴシック"/>
              </a:rPr>
              <a:t>no activity</a:t>
            </a:r>
            <a:endParaRPr b="0" lang="en-GB" sz="2400" spc="-1" strike="noStrike">
              <a:latin typeface="Arial"/>
            </a:endParaRPr>
          </a:p>
        </p:txBody>
      </p:sp>
      <p:sp>
        <p:nvSpPr>
          <p:cNvPr id="387" name="CustomShape 17"/>
          <p:cNvSpPr/>
          <p:nvPr/>
        </p:nvSpPr>
        <p:spPr>
          <a:xfrm>
            <a:off x="6129000" y="1752480"/>
            <a:ext cx="2394000" cy="8218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GB" sz="2400" spc="-1" strike="noStrike">
                <a:solidFill>
                  <a:srgbClr val="292934"/>
                </a:solidFill>
                <a:latin typeface="Times New Roman"/>
                <a:ea typeface="ＭＳ Ｐゴシック"/>
              </a:rPr>
              <a:t>bypass suppressor</a:t>
            </a:r>
            <a:endParaRPr b="0" lang="en-GB" sz="2400" spc="-1" strike="noStrike">
              <a:latin typeface="Arial"/>
            </a:endParaRPr>
          </a:p>
          <a:p>
            <a:pPr algn="ctr">
              <a:lnSpc>
                <a:spcPct val="100000"/>
              </a:lnSpc>
            </a:pPr>
            <a:r>
              <a:rPr b="0" lang="en-GB" sz="2400" spc="-1" strike="noStrike">
                <a:solidFill>
                  <a:srgbClr val="292934"/>
                </a:solidFill>
                <a:latin typeface="Times New Roman"/>
                <a:ea typeface="ＭＳ Ｐゴシック"/>
              </a:rPr>
              <a:t>in A</a:t>
            </a:r>
            <a:endParaRPr b="0" lang="en-GB" sz="2400" spc="-1" strike="noStrike">
              <a:latin typeface="Arial"/>
            </a:endParaRPr>
          </a:p>
        </p:txBody>
      </p:sp>
      <p:sp>
        <p:nvSpPr>
          <p:cNvPr id="388" name="CustomShape 18"/>
          <p:cNvSpPr/>
          <p:nvPr/>
        </p:nvSpPr>
        <p:spPr>
          <a:xfrm>
            <a:off x="6992280" y="2666880"/>
            <a:ext cx="499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A</a:t>
            </a:r>
            <a:r>
              <a:rPr b="0" lang="en-GB" sz="2400" spc="-1" strike="noStrike" baseline="30000">
                <a:solidFill>
                  <a:srgbClr val="292934"/>
                </a:solidFill>
                <a:latin typeface="Times New Roman"/>
                <a:ea typeface="ＭＳ Ｐゴシック"/>
              </a:rPr>
              <a:t>S</a:t>
            </a:r>
            <a:endParaRPr b="0" lang="en-GB" sz="2400" spc="-1" strike="noStrike">
              <a:latin typeface="Arial"/>
            </a:endParaRPr>
          </a:p>
        </p:txBody>
      </p:sp>
      <p:sp>
        <p:nvSpPr>
          <p:cNvPr id="389" name="CustomShape 19"/>
          <p:cNvSpPr/>
          <p:nvPr/>
        </p:nvSpPr>
        <p:spPr>
          <a:xfrm>
            <a:off x="7261200" y="3200400"/>
            <a:ext cx="360" cy="304560"/>
          </a:xfrm>
          <a:custGeom>
            <a:avLst/>
            <a:gdLst/>
            <a:ahLst/>
            <a:rect l="l" t="t" r="r" b="b"/>
            <a:pathLst>
              <a:path w="21600" h="21600">
                <a:moveTo>
                  <a:pt x="0" y="0"/>
                </a:moveTo>
                <a:lnTo>
                  <a:pt x="21600" y="21600"/>
                </a:lnTo>
              </a:path>
            </a:pathLst>
          </a:custGeom>
          <a:solidFill>
            <a:schemeClr val="accent1"/>
          </a:solidFill>
          <a:ln w="9360">
            <a:solidFill>
              <a:schemeClr val="tx1"/>
            </a:solidFill>
            <a:round/>
            <a:tailEnd len="med" type="triangle" w="med"/>
          </a:ln>
        </p:spPr>
        <p:style>
          <a:lnRef idx="0"/>
          <a:fillRef idx="0"/>
          <a:effectRef idx="0"/>
          <a:fontRef idx="minor"/>
        </p:style>
      </p:sp>
      <p:sp>
        <p:nvSpPr>
          <p:cNvPr id="390" name="CustomShape 20"/>
          <p:cNvSpPr/>
          <p:nvPr/>
        </p:nvSpPr>
        <p:spPr>
          <a:xfrm>
            <a:off x="6732360" y="3429000"/>
            <a:ext cx="10983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8000"/>
                </a:solidFill>
                <a:latin typeface="Times New Roman"/>
                <a:ea typeface="ＭＳ Ｐゴシック"/>
              </a:rPr>
              <a:t>activity</a:t>
            </a:r>
            <a:endParaRPr b="0" lang="en-GB" sz="24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685800" y="60948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High Copy (Dosage) Suppressors</a:t>
            </a:r>
            <a:endParaRPr b="0" lang="en-US" sz="3200" spc="-1" strike="noStrike">
              <a:solidFill>
                <a:srgbClr val="292934"/>
              </a:solidFill>
              <a:latin typeface="Times New Roman"/>
            </a:endParaRPr>
          </a:p>
        </p:txBody>
      </p:sp>
      <p:sp>
        <p:nvSpPr>
          <p:cNvPr id="392" name="TextShape 2"/>
          <p:cNvSpPr txBox="1"/>
          <p:nvPr/>
        </p:nvSpPr>
        <p:spPr>
          <a:xfrm>
            <a:off x="533520" y="2438280"/>
            <a:ext cx="7772040" cy="3504960"/>
          </a:xfrm>
          <a:prstGeom prst="rect">
            <a:avLst/>
          </a:prstGeom>
          <a:noFill/>
          <a:ln>
            <a:noFill/>
          </a:ln>
        </p:spPr>
        <p:txBody>
          <a:bodyPr/>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rPr>
              <a:t>Transform a genomic library of plasmids that uses a high-copy, 2-micron or YEp vector.</a:t>
            </a:r>
            <a:endParaRPr b="0" lang="en-US" sz="1600" spc="-1" strike="noStrike">
              <a:solidFill>
                <a:srgbClr val="292934"/>
              </a:solidFill>
              <a:latin typeface="Arial"/>
            </a:endParaRPr>
          </a:p>
          <a:p>
            <a:pPr>
              <a:lnSpc>
                <a:spcPct val="100000"/>
              </a:lnSpc>
              <a:spcBef>
                <a:spcPts val="320"/>
              </a:spcBef>
            </a:pP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rPr>
              <a:t>Bypass suppression</a:t>
            </a:r>
            <a:endParaRPr b="0" lang="en-US" sz="1600" spc="-1" strike="noStrike">
              <a:solidFill>
                <a:srgbClr val="292934"/>
              </a:solidFill>
              <a:latin typeface="Arial"/>
            </a:endParaRPr>
          </a:p>
          <a:p>
            <a:pPr lvl="1" marL="743040" indent="-285480">
              <a:lnSpc>
                <a:spcPct val="100000"/>
              </a:lnSpc>
              <a:spcBef>
                <a:spcPts val="320"/>
              </a:spcBef>
              <a:buClr>
                <a:srgbClr val="292934"/>
              </a:buClr>
              <a:buFont typeface="Symbol" charset="2"/>
              <a:buChar char=""/>
            </a:pPr>
            <a:r>
              <a:rPr b="0" lang="en-US" sz="1600" spc="-1" strike="noStrike">
                <a:solidFill>
                  <a:srgbClr val="292934"/>
                </a:solidFill>
                <a:latin typeface="Arial"/>
              </a:rPr>
              <a:t>Turn up expression of a key component of an alternative pathway.</a:t>
            </a:r>
            <a:endParaRPr b="0" lang="en-US" sz="1600" spc="-1" strike="noStrike">
              <a:solidFill>
                <a:srgbClr val="292934"/>
              </a:solidFill>
              <a:latin typeface="Arial"/>
            </a:endParaRPr>
          </a:p>
          <a:p>
            <a:pPr lvl="1" marL="743040" indent="-285480">
              <a:lnSpc>
                <a:spcPct val="100000"/>
              </a:lnSpc>
              <a:spcBef>
                <a:spcPts val="320"/>
              </a:spcBef>
              <a:buClr>
                <a:srgbClr val="292934"/>
              </a:buClr>
              <a:buFont typeface="Symbol" charset="2"/>
              <a:buChar char=""/>
            </a:pPr>
            <a:r>
              <a:rPr b="0" lang="en-US" sz="1600" spc="-1" strike="noStrike">
                <a:solidFill>
                  <a:srgbClr val="292934"/>
                </a:solidFill>
                <a:latin typeface="Arial"/>
              </a:rPr>
              <a:t>Create an earlier block that allows entry into an alternative pathway.</a:t>
            </a:r>
            <a:endParaRPr b="0" lang="en-US" sz="1600" spc="-1" strike="noStrike">
              <a:solidFill>
                <a:srgbClr val="292934"/>
              </a:solidFill>
              <a:latin typeface="Arial"/>
            </a:endParaRPr>
          </a:p>
          <a:p>
            <a:pPr lvl="1" marL="743040" indent="-285480">
              <a:lnSpc>
                <a:spcPct val="100000"/>
              </a:lnSpc>
              <a:spcBef>
                <a:spcPts val="320"/>
              </a:spcBef>
              <a:buClr>
                <a:srgbClr val="292934"/>
              </a:buClr>
              <a:buFont typeface="Symbol" charset="2"/>
              <a:buChar char=""/>
            </a:pPr>
            <a:r>
              <a:rPr b="0" lang="en-US" sz="1600" spc="-1" strike="noStrike">
                <a:solidFill>
                  <a:srgbClr val="292934"/>
                </a:solidFill>
                <a:latin typeface="Arial"/>
              </a:rPr>
              <a:t>Overwhelm a negative regulator</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rPr>
              <a:t>Structural suppression (e.g. if you start with a mutation that reduces affinity for a partner protein).</a:t>
            </a:r>
            <a:endParaRPr b="0" lang="en-US" sz="1600" spc="-1" strike="noStrike">
              <a:solidFill>
                <a:srgbClr val="292934"/>
              </a:solidFill>
              <a:latin typeface="Arial"/>
            </a:endParaRPr>
          </a:p>
          <a:p>
            <a:pPr>
              <a:lnSpc>
                <a:spcPct val="100000"/>
              </a:lnSpc>
              <a:spcBef>
                <a:spcPts val="320"/>
              </a:spcBef>
            </a:pPr>
            <a:endParaRPr b="0" lang="en-US" sz="1600" spc="-1" strike="noStrike">
              <a:solidFill>
                <a:srgbClr val="292934"/>
              </a:solidFill>
              <a:latin typeface="Arial"/>
            </a:endParaRPr>
          </a:p>
          <a:p>
            <a:pPr>
              <a:lnSpc>
                <a:spcPct val="100000"/>
              </a:lnSpc>
              <a:spcBef>
                <a:spcPts val="320"/>
              </a:spcBef>
            </a:pPr>
            <a:r>
              <a:rPr b="0" lang="en-US" sz="1600" spc="-1" strike="noStrike">
                <a:solidFill>
                  <a:srgbClr val="292934"/>
                </a:solidFill>
                <a:latin typeface="Arial"/>
              </a:rPr>
              <a:t>This is easier than isolating EMS mutants because it is easy to recover suppressor plasmids into </a:t>
            </a:r>
            <a:r>
              <a:rPr b="0" i="1" lang="en-US" sz="1600" spc="-1" strike="noStrike">
                <a:solidFill>
                  <a:srgbClr val="292934"/>
                </a:solidFill>
                <a:latin typeface="Arial"/>
              </a:rPr>
              <a:t>E. coli </a:t>
            </a:r>
            <a:r>
              <a:rPr b="0" lang="en-US" sz="1600" spc="-1" strike="noStrike">
                <a:solidFill>
                  <a:srgbClr val="292934"/>
                </a:solidFill>
                <a:latin typeface="Arial"/>
              </a:rPr>
              <a:t>and identify the suppressor genes. Just make DNA from the yeast strain and transform </a:t>
            </a:r>
            <a:r>
              <a:rPr b="0" i="1" lang="en-US" sz="1600" spc="-1" strike="noStrike">
                <a:solidFill>
                  <a:srgbClr val="292934"/>
                </a:solidFill>
                <a:latin typeface="Arial"/>
              </a:rPr>
              <a:t>E. coli. </a:t>
            </a:r>
            <a:endParaRPr b="0" lang="en-US" sz="1600" spc="-1" strike="noStrike">
              <a:solidFill>
                <a:srgbClr val="292934"/>
              </a:solid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Shape 1"/>
          <p:cNvSpPr txBox="1"/>
          <p:nvPr/>
        </p:nvSpPr>
        <p:spPr>
          <a:xfrm>
            <a:off x="762120" y="30492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Synthetic Lethality </a:t>
            </a:r>
            <a:endParaRPr b="0" lang="en-US" sz="3200" spc="-1" strike="noStrike">
              <a:solidFill>
                <a:srgbClr val="292934"/>
              </a:solidFill>
              <a:latin typeface="Times New Roman"/>
            </a:endParaRPr>
          </a:p>
        </p:txBody>
      </p:sp>
      <p:sp>
        <p:nvSpPr>
          <p:cNvPr id="394" name="CustomShape 2"/>
          <p:cNvSpPr/>
          <p:nvPr/>
        </p:nvSpPr>
        <p:spPr>
          <a:xfrm>
            <a:off x="304920" y="1413720"/>
            <a:ext cx="5790960" cy="5201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1600" spc="-1" strike="noStrike">
                <a:solidFill>
                  <a:srgbClr val="292934"/>
                </a:solidFill>
                <a:latin typeface="Arial"/>
                <a:ea typeface="ＭＳ Ｐゴシック"/>
              </a:rPr>
              <a:t>Find mutations that confer a lethal phenotype, but</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only in a specific </a:t>
            </a:r>
            <a:r>
              <a:rPr b="0" lang="en-GB" sz="1600" spc="-1" strike="noStrike" u="sng">
                <a:solidFill>
                  <a:srgbClr val="292934"/>
                </a:solidFill>
                <a:uFillTx/>
                <a:latin typeface="Arial"/>
                <a:ea typeface="ＭＳ Ｐゴシック"/>
              </a:rPr>
              <a:t>mutant</a:t>
            </a:r>
            <a:r>
              <a:rPr b="0" lang="en-GB" sz="1600" spc="-1" strike="noStrike">
                <a:solidFill>
                  <a:srgbClr val="292934"/>
                </a:solidFill>
                <a:latin typeface="Arial"/>
                <a:ea typeface="ＭＳ Ｐゴシック"/>
              </a:rPr>
              <a:t> background.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Can be thought of as the opposite of genetic suppressors.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Also a method to find genes that are functionally related to a starting gene.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If parental allele is a partial loss-of-function allele,</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It is possible to get synthetic lethals that are also partial loss-of-function on the same pathway.</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If parental allele=null allele, more likely to get</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mutations that block a parallel (redundant) pathway.</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This is an extreme example of “phenotypic enhancement” in which adding a second mutation makes the phenotype conferred by the first mutation more severe.  It is common for Drosophila geneticists like to look for phenotypic enhancement AND phenotypic suppression in the same screen. </a:t>
            </a:r>
            <a:endParaRPr b="0" lang="en-GB" sz="16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152280" y="4191120"/>
            <a:ext cx="3504960" cy="2590560"/>
          </a:xfrm>
          <a:prstGeom prst="roundRect">
            <a:avLst>
              <a:gd name="adj" fmla="val 16667"/>
            </a:avLst>
          </a:prstGeom>
          <a:solidFill>
            <a:schemeClr val="accent1"/>
          </a:solidFill>
          <a:ln w="9360">
            <a:solidFill>
              <a:schemeClr val="tx1"/>
            </a:solidFill>
            <a:round/>
          </a:ln>
        </p:spPr>
        <p:style>
          <a:lnRef idx="0"/>
          <a:fillRef idx="0"/>
          <a:effectRef idx="0"/>
          <a:fontRef idx="minor"/>
        </p:style>
      </p:sp>
      <p:sp>
        <p:nvSpPr>
          <p:cNvPr id="396" name="TextShape 2"/>
          <p:cNvSpPr txBox="1"/>
          <p:nvPr/>
        </p:nvSpPr>
        <p:spPr>
          <a:xfrm>
            <a:off x="762120" y="30492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Synthetic Lethals</a:t>
            </a:r>
            <a:endParaRPr b="0" lang="en-US" sz="3200" spc="-1" strike="noStrike">
              <a:solidFill>
                <a:srgbClr val="292934"/>
              </a:solidFill>
              <a:latin typeface="Times New Roman"/>
            </a:endParaRPr>
          </a:p>
        </p:txBody>
      </p:sp>
      <p:sp>
        <p:nvSpPr>
          <p:cNvPr id="397" name="CustomShape 3"/>
          <p:cNvSpPr/>
          <p:nvPr/>
        </p:nvSpPr>
        <p:spPr>
          <a:xfrm>
            <a:off x="1498680" y="1981080"/>
            <a:ext cx="609120" cy="609120"/>
          </a:xfrm>
          <a:prstGeom prst="ellipse">
            <a:avLst/>
          </a:prstGeom>
          <a:noFill/>
          <a:ln w="9360">
            <a:solidFill>
              <a:schemeClr val="tx1"/>
            </a:solidFill>
            <a:round/>
          </a:ln>
        </p:spPr>
        <p:style>
          <a:lnRef idx="0"/>
          <a:fillRef idx="0"/>
          <a:effectRef idx="0"/>
          <a:fontRef idx="minor"/>
        </p:style>
      </p:sp>
      <p:sp>
        <p:nvSpPr>
          <p:cNvPr id="398" name="CustomShape 4"/>
          <p:cNvSpPr/>
          <p:nvPr/>
        </p:nvSpPr>
        <p:spPr>
          <a:xfrm>
            <a:off x="1650960" y="2514600"/>
            <a:ext cx="380520" cy="151920"/>
          </a:xfrm>
          <a:prstGeom prst="rect">
            <a:avLst/>
          </a:prstGeom>
          <a:solidFill>
            <a:schemeClr val="accent1"/>
          </a:solidFill>
          <a:ln w="9360">
            <a:solidFill>
              <a:schemeClr val="tx1"/>
            </a:solidFill>
            <a:miter/>
          </a:ln>
        </p:spPr>
        <p:style>
          <a:lnRef idx="0"/>
          <a:fillRef idx="0"/>
          <a:effectRef idx="0"/>
          <a:fontRef idx="minor"/>
        </p:style>
      </p:sp>
      <p:sp>
        <p:nvSpPr>
          <p:cNvPr id="399" name="CustomShape 5"/>
          <p:cNvSpPr/>
          <p:nvPr/>
        </p:nvSpPr>
        <p:spPr>
          <a:xfrm>
            <a:off x="1550520" y="2606760"/>
            <a:ext cx="666000" cy="33408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i="1" lang="en-GB" sz="1600" spc="-1" strike="noStrike">
                <a:solidFill>
                  <a:srgbClr val="292934"/>
                </a:solidFill>
                <a:latin typeface="Arial"/>
                <a:ea typeface="ＭＳ Ｐゴシック"/>
              </a:rPr>
              <a:t>YFG</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400" name="CustomShape 6"/>
          <p:cNvSpPr/>
          <p:nvPr/>
        </p:nvSpPr>
        <p:spPr>
          <a:xfrm>
            <a:off x="1953720" y="1905840"/>
            <a:ext cx="668880" cy="33408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i="1" lang="en-GB" sz="1600" spc="-1" strike="noStrike">
                <a:solidFill>
                  <a:srgbClr val="292934"/>
                </a:solidFill>
                <a:latin typeface="Arial"/>
                <a:ea typeface="ＭＳ Ｐゴシック"/>
              </a:rPr>
              <a:t>CYH</a:t>
            </a:r>
            <a:r>
              <a:rPr b="0" i="1" lang="en-GB" sz="1600" spc="-1" strike="noStrike" baseline="30000">
                <a:solidFill>
                  <a:srgbClr val="292934"/>
                </a:solidFill>
                <a:latin typeface="Arial"/>
                <a:ea typeface="ＭＳ Ｐゴシック"/>
              </a:rPr>
              <a:t>s</a:t>
            </a:r>
            <a:endParaRPr b="0" lang="en-GB" sz="1600" spc="-1" strike="noStrike">
              <a:latin typeface="Arial"/>
            </a:endParaRPr>
          </a:p>
        </p:txBody>
      </p:sp>
      <p:sp>
        <p:nvSpPr>
          <p:cNvPr id="401" name="CustomShape 7"/>
          <p:cNvSpPr/>
          <p:nvPr/>
        </p:nvSpPr>
        <p:spPr>
          <a:xfrm>
            <a:off x="879480" y="1982160"/>
            <a:ext cx="688680" cy="33408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i="1" lang="en-GB" sz="1600" spc="-1" strike="noStrike">
                <a:solidFill>
                  <a:srgbClr val="292934"/>
                </a:solidFill>
                <a:latin typeface="Arial"/>
                <a:ea typeface="ＭＳ Ｐゴシック"/>
              </a:rPr>
              <a:t>LEU2</a:t>
            </a:r>
            <a:endParaRPr b="0" lang="en-GB" sz="1600" spc="-1" strike="noStrike">
              <a:latin typeface="Arial"/>
            </a:endParaRPr>
          </a:p>
        </p:txBody>
      </p:sp>
      <p:sp>
        <p:nvSpPr>
          <p:cNvPr id="402" name="CustomShape 8"/>
          <p:cNvSpPr/>
          <p:nvPr/>
        </p:nvSpPr>
        <p:spPr>
          <a:xfrm>
            <a:off x="660240" y="1752480"/>
            <a:ext cx="4190760" cy="1447560"/>
          </a:xfrm>
          <a:prstGeom prst="ellipse">
            <a:avLst/>
          </a:prstGeom>
          <a:noFill/>
          <a:ln w="9360">
            <a:solidFill>
              <a:schemeClr val="tx1"/>
            </a:solidFill>
            <a:round/>
          </a:ln>
        </p:spPr>
        <p:style>
          <a:lnRef idx="0"/>
          <a:fillRef idx="0"/>
          <a:effectRef idx="0"/>
          <a:fontRef idx="minor"/>
        </p:style>
      </p:sp>
      <p:sp>
        <p:nvSpPr>
          <p:cNvPr id="403" name="CustomShape 9"/>
          <p:cNvSpPr/>
          <p:nvPr/>
        </p:nvSpPr>
        <p:spPr>
          <a:xfrm>
            <a:off x="2631960" y="2318400"/>
            <a:ext cx="1253880" cy="57744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lang="en-GB" sz="1600" spc="-1" strike="noStrike">
                <a:solidFill>
                  <a:srgbClr val="292934"/>
                </a:solidFill>
                <a:latin typeface="Arial"/>
                <a:ea typeface="ＭＳ Ｐゴシック"/>
              </a:rPr>
              <a:t>   </a:t>
            </a:r>
            <a:r>
              <a:rPr b="0" i="1" lang="en-GB" sz="1600" spc="-1" strike="noStrike">
                <a:solidFill>
                  <a:srgbClr val="292934"/>
                </a:solidFill>
                <a:latin typeface="Arial"/>
                <a:ea typeface="ＭＳ Ｐゴシック"/>
              </a:rPr>
              <a:t>leu2 cyhR</a:t>
            </a:r>
            <a:endParaRPr b="0" lang="en-GB" sz="1600" spc="-1" strike="noStrike">
              <a:latin typeface="Arial"/>
            </a:endParaRPr>
          </a:p>
          <a:p>
            <a:pPr algn="ctr">
              <a:lnSpc>
                <a:spcPct val="100000"/>
              </a:lnSpc>
            </a:pPr>
            <a:r>
              <a:rPr b="0" i="1" lang="en-GB" sz="1600" spc="-1" strike="noStrike">
                <a:solidFill>
                  <a:srgbClr val="292934"/>
                </a:solidFill>
                <a:latin typeface="Arial"/>
                <a:ea typeface="ＭＳ Ｐゴシック"/>
              </a:rPr>
              <a:t> </a:t>
            </a:r>
            <a:r>
              <a:rPr b="0" i="1" lang="en-GB" sz="1600" spc="-1" strike="noStrike">
                <a:solidFill>
                  <a:srgbClr val="292934"/>
                </a:solidFill>
                <a:latin typeface="Arial"/>
                <a:ea typeface="ＭＳ Ｐゴシック"/>
              </a:rPr>
              <a:t>yfg</a:t>
            </a:r>
            <a:r>
              <a:rPr b="0" lang="en-GB" sz="1600" spc="-1" strike="noStrike">
                <a:solidFill>
                  <a:srgbClr val="292934"/>
                </a:solidFill>
                <a:latin typeface="Arial"/>
                <a:ea typeface="ＭＳ Ｐゴシック"/>
              </a:rPr>
              <a:t>-</a:t>
            </a:r>
            <a:endParaRPr b="0" lang="en-GB" sz="1600" spc="-1" strike="noStrike">
              <a:latin typeface="Arial"/>
            </a:endParaRPr>
          </a:p>
        </p:txBody>
      </p:sp>
      <p:sp>
        <p:nvSpPr>
          <p:cNvPr id="404" name="Line 10"/>
          <p:cNvSpPr/>
          <p:nvPr/>
        </p:nvSpPr>
        <p:spPr>
          <a:xfrm>
            <a:off x="2971800" y="3200400"/>
            <a:ext cx="1371600" cy="1066680"/>
          </a:xfrm>
          <a:prstGeom prst="line">
            <a:avLst/>
          </a:prstGeom>
          <a:ln w="9360">
            <a:solidFill>
              <a:schemeClr val="tx1"/>
            </a:solidFill>
            <a:round/>
            <a:tailEnd len="med" type="triangle" w="med"/>
          </a:ln>
        </p:spPr>
        <p:style>
          <a:lnRef idx="0"/>
          <a:fillRef idx="0"/>
          <a:effectRef idx="0"/>
          <a:fontRef idx="minor"/>
        </p:style>
      </p:sp>
      <p:sp>
        <p:nvSpPr>
          <p:cNvPr id="405" name="CustomShape 11"/>
          <p:cNvSpPr/>
          <p:nvPr/>
        </p:nvSpPr>
        <p:spPr>
          <a:xfrm>
            <a:off x="4734720" y="1722600"/>
            <a:ext cx="1285920" cy="57744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lang="en-GB" sz="1600" spc="-1" strike="noStrike">
                <a:solidFill>
                  <a:srgbClr val="292934"/>
                </a:solidFill>
                <a:latin typeface="Arial"/>
                <a:ea typeface="ＭＳ Ｐゴシック"/>
              </a:rPr>
              <a:t>mutagenize </a:t>
            </a:r>
            <a:endParaRPr b="0" lang="en-GB" sz="1600" spc="-1" strike="noStrike">
              <a:latin typeface="Arial"/>
            </a:endParaRPr>
          </a:p>
          <a:p>
            <a:pPr algn="ctr">
              <a:lnSpc>
                <a:spcPct val="100000"/>
              </a:lnSpc>
            </a:pPr>
            <a:r>
              <a:rPr b="0" lang="en-GB" sz="1600" spc="-1" strike="noStrike">
                <a:solidFill>
                  <a:srgbClr val="292934"/>
                </a:solidFill>
                <a:latin typeface="Arial"/>
                <a:ea typeface="ＭＳ Ｐゴシック"/>
              </a:rPr>
              <a:t>host</a:t>
            </a:r>
            <a:endParaRPr b="0" lang="en-GB" sz="1600" spc="-1" strike="noStrike">
              <a:latin typeface="Arial"/>
            </a:endParaRPr>
          </a:p>
        </p:txBody>
      </p:sp>
      <p:sp>
        <p:nvSpPr>
          <p:cNvPr id="406" name="Line 12"/>
          <p:cNvSpPr/>
          <p:nvPr/>
        </p:nvSpPr>
        <p:spPr>
          <a:xfrm>
            <a:off x="6167160" y="5013000"/>
            <a:ext cx="1143000" cy="360"/>
          </a:xfrm>
          <a:prstGeom prst="line">
            <a:avLst/>
          </a:prstGeom>
          <a:ln w="9360">
            <a:solidFill>
              <a:schemeClr val="tx1"/>
            </a:solidFill>
            <a:round/>
            <a:tailEnd len="med" type="triangle" w="med"/>
          </a:ln>
        </p:spPr>
        <p:style>
          <a:lnRef idx="0"/>
          <a:fillRef idx="0"/>
          <a:effectRef idx="0"/>
          <a:fontRef idx="minor"/>
        </p:style>
      </p:sp>
      <p:sp>
        <p:nvSpPr>
          <p:cNvPr id="407" name="CustomShape 13"/>
          <p:cNvSpPr/>
          <p:nvPr/>
        </p:nvSpPr>
        <p:spPr>
          <a:xfrm>
            <a:off x="7467480" y="3200400"/>
            <a:ext cx="1142640" cy="1142640"/>
          </a:xfrm>
          <a:prstGeom prst="ellipse">
            <a:avLst/>
          </a:prstGeom>
          <a:solidFill>
            <a:srgbClr val="ffcc99"/>
          </a:solidFill>
          <a:ln w="9360">
            <a:solidFill>
              <a:schemeClr val="tx1"/>
            </a:solidFill>
            <a:round/>
          </a:ln>
        </p:spPr>
        <p:style>
          <a:lnRef idx="0"/>
          <a:fillRef idx="0"/>
          <a:effectRef idx="0"/>
          <a:fontRef idx="minor"/>
        </p:style>
      </p:sp>
      <p:sp>
        <p:nvSpPr>
          <p:cNvPr id="408" name="CustomShape 14"/>
          <p:cNvSpPr/>
          <p:nvPr/>
        </p:nvSpPr>
        <p:spPr>
          <a:xfrm>
            <a:off x="7467480" y="5105520"/>
            <a:ext cx="1142640" cy="1142640"/>
          </a:xfrm>
          <a:prstGeom prst="ellipse">
            <a:avLst/>
          </a:prstGeom>
          <a:solidFill>
            <a:srgbClr val="ffcc99"/>
          </a:solidFill>
          <a:ln w="9360">
            <a:solidFill>
              <a:schemeClr val="tx1"/>
            </a:solidFill>
            <a:round/>
          </a:ln>
        </p:spPr>
        <p:style>
          <a:lnRef idx="0"/>
          <a:fillRef idx="0"/>
          <a:effectRef idx="0"/>
          <a:fontRef idx="minor"/>
        </p:style>
      </p:sp>
      <p:sp>
        <p:nvSpPr>
          <p:cNvPr id="409" name="CustomShape 15"/>
          <p:cNvSpPr/>
          <p:nvPr/>
        </p:nvSpPr>
        <p:spPr>
          <a:xfrm>
            <a:off x="6223320" y="3901320"/>
            <a:ext cx="859320" cy="106416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lang="en-GB" sz="1600" spc="-1" strike="noStrike">
                <a:solidFill>
                  <a:srgbClr val="292934"/>
                </a:solidFill>
                <a:latin typeface="Arial"/>
                <a:ea typeface="ＭＳ Ｐゴシック"/>
              </a:rPr>
              <a:t>  </a:t>
            </a:r>
            <a:endParaRPr b="0" lang="en-GB" sz="1600" spc="-1" strike="noStrike">
              <a:latin typeface="Arial"/>
            </a:endParaRPr>
          </a:p>
          <a:p>
            <a:pPr algn="ctr">
              <a:lnSpc>
                <a:spcPct val="100000"/>
              </a:lnSpc>
            </a:pPr>
            <a:r>
              <a:rPr b="0" lang="en-GB" sz="1600" spc="-1" strike="noStrike">
                <a:solidFill>
                  <a:srgbClr val="292934"/>
                </a:solidFill>
                <a:latin typeface="Arial"/>
                <a:ea typeface="ＭＳ Ｐゴシック"/>
              </a:rPr>
              <a:t>Replica</a:t>
            </a:r>
            <a:endParaRPr b="0" lang="en-GB" sz="1600" spc="-1" strike="noStrike">
              <a:latin typeface="Arial"/>
            </a:endParaRPr>
          </a:p>
          <a:p>
            <a:pPr algn="ctr">
              <a:lnSpc>
                <a:spcPct val="100000"/>
              </a:lnSpc>
            </a:pPr>
            <a:r>
              <a:rPr b="0" lang="en-GB" sz="1600" spc="-1" strike="noStrike">
                <a:solidFill>
                  <a:srgbClr val="292934"/>
                </a:solidFill>
                <a:latin typeface="Arial"/>
                <a:ea typeface="ＭＳ Ｐゴシック"/>
              </a:rPr>
              <a:t>Plate</a:t>
            </a:r>
            <a:endParaRPr b="0" lang="en-GB" sz="1600" spc="-1" strike="noStrike">
              <a:latin typeface="Arial"/>
            </a:endParaRPr>
          </a:p>
          <a:p>
            <a:pPr algn="ctr">
              <a:lnSpc>
                <a:spcPct val="100000"/>
              </a:lnSpc>
            </a:pPr>
            <a:r>
              <a:rPr b="0" lang="en-GB" sz="1600" spc="-1" strike="noStrike">
                <a:solidFill>
                  <a:srgbClr val="292934"/>
                </a:solidFill>
                <a:latin typeface="Arial"/>
                <a:ea typeface="ＭＳ Ｐゴシック"/>
              </a:rPr>
              <a:t> </a:t>
            </a:r>
            <a:endParaRPr b="0" lang="en-GB" sz="1600" spc="-1" strike="noStrike">
              <a:latin typeface="Arial"/>
            </a:endParaRPr>
          </a:p>
        </p:txBody>
      </p:sp>
      <p:sp>
        <p:nvSpPr>
          <p:cNvPr id="410" name="CustomShape 16"/>
          <p:cNvSpPr/>
          <p:nvPr/>
        </p:nvSpPr>
        <p:spPr>
          <a:xfrm>
            <a:off x="7659000" y="4404600"/>
            <a:ext cx="661320" cy="33408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lang="en-GB" sz="1600" spc="-1" strike="noStrike">
                <a:solidFill>
                  <a:srgbClr val="292934"/>
                </a:solidFill>
                <a:latin typeface="Arial"/>
                <a:ea typeface="ＭＳ Ｐゴシック"/>
              </a:rPr>
              <a:t>+Cyh</a:t>
            </a:r>
            <a:endParaRPr b="0" lang="en-GB" sz="1600" spc="-1" strike="noStrike">
              <a:latin typeface="Arial"/>
            </a:endParaRPr>
          </a:p>
        </p:txBody>
      </p:sp>
      <p:sp>
        <p:nvSpPr>
          <p:cNvPr id="411" name="CustomShape 17"/>
          <p:cNvSpPr/>
          <p:nvPr/>
        </p:nvSpPr>
        <p:spPr>
          <a:xfrm>
            <a:off x="7706160" y="6309720"/>
            <a:ext cx="586440" cy="33408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lang="en-GB" sz="1600" spc="-1" strike="noStrike">
                <a:solidFill>
                  <a:srgbClr val="292934"/>
                </a:solidFill>
                <a:latin typeface="Arial"/>
                <a:ea typeface="ＭＳ Ｐゴシック"/>
              </a:rPr>
              <a:t>-Leu</a:t>
            </a:r>
            <a:endParaRPr b="0" lang="en-GB" sz="1600" spc="-1" strike="noStrike">
              <a:latin typeface="Arial"/>
            </a:endParaRPr>
          </a:p>
        </p:txBody>
      </p:sp>
      <p:sp>
        <p:nvSpPr>
          <p:cNvPr id="412" name="CustomShape 18"/>
          <p:cNvSpPr/>
          <p:nvPr/>
        </p:nvSpPr>
        <p:spPr>
          <a:xfrm>
            <a:off x="3200400" y="1371600"/>
            <a:ext cx="1294920" cy="456840"/>
          </a:xfrm>
          <a:prstGeom prst="ellipse">
            <a:avLst/>
          </a:prstGeom>
          <a:solidFill>
            <a:schemeClr val="bg1"/>
          </a:solidFill>
          <a:ln w="9360">
            <a:solidFill>
              <a:schemeClr val="tx1"/>
            </a:solidFill>
            <a:round/>
          </a:ln>
        </p:spPr>
        <p:style>
          <a:lnRef idx="0"/>
          <a:fillRef idx="0"/>
          <a:effectRef idx="0"/>
          <a:fontRef idx="minor"/>
        </p:style>
      </p:sp>
      <p:sp>
        <p:nvSpPr>
          <p:cNvPr id="413" name="CustomShape 19"/>
          <p:cNvSpPr/>
          <p:nvPr/>
        </p:nvSpPr>
        <p:spPr>
          <a:xfrm>
            <a:off x="152280" y="5562720"/>
            <a:ext cx="1828440" cy="1142640"/>
          </a:xfrm>
          <a:prstGeom prst="ellipse">
            <a:avLst/>
          </a:prstGeom>
          <a:solidFill>
            <a:schemeClr val="bg1"/>
          </a:solidFill>
          <a:ln w="9360">
            <a:solidFill>
              <a:schemeClr val="tx1"/>
            </a:solidFill>
            <a:round/>
          </a:ln>
        </p:spPr>
        <p:style>
          <a:lnRef idx="0"/>
          <a:fillRef idx="0"/>
          <a:effectRef idx="0"/>
          <a:fontRef idx="minor"/>
        </p:style>
      </p:sp>
      <p:sp>
        <p:nvSpPr>
          <p:cNvPr id="414" name="CustomShape 20"/>
          <p:cNvSpPr/>
          <p:nvPr/>
        </p:nvSpPr>
        <p:spPr>
          <a:xfrm>
            <a:off x="1143000" y="5334120"/>
            <a:ext cx="761760" cy="304560"/>
          </a:xfrm>
          <a:prstGeom prst="ellipse">
            <a:avLst/>
          </a:prstGeom>
          <a:solidFill>
            <a:schemeClr val="bg1"/>
          </a:solidFill>
          <a:ln w="9360">
            <a:solidFill>
              <a:schemeClr val="tx1"/>
            </a:solidFill>
            <a:round/>
          </a:ln>
        </p:spPr>
        <p:style>
          <a:lnRef idx="0"/>
          <a:fillRef idx="0"/>
          <a:effectRef idx="0"/>
          <a:fontRef idx="minor"/>
        </p:style>
      </p:sp>
      <p:sp>
        <p:nvSpPr>
          <p:cNvPr id="415" name="CustomShape 21"/>
          <p:cNvSpPr/>
          <p:nvPr/>
        </p:nvSpPr>
        <p:spPr>
          <a:xfrm>
            <a:off x="380880" y="4927680"/>
            <a:ext cx="1258920" cy="986760"/>
          </a:xfrm>
          <a:prstGeom prst="ellipse">
            <a:avLst/>
          </a:prstGeom>
          <a:solidFill>
            <a:schemeClr val="bg1"/>
          </a:solidFill>
          <a:ln w="9360">
            <a:solidFill>
              <a:schemeClr val="tx1"/>
            </a:solidFill>
            <a:round/>
          </a:ln>
        </p:spPr>
        <p:style>
          <a:lnRef idx="0"/>
          <a:fillRef idx="0"/>
          <a:effectRef idx="0"/>
          <a:fontRef idx="minor"/>
        </p:style>
      </p:sp>
      <p:sp>
        <p:nvSpPr>
          <p:cNvPr id="416" name="CustomShape 22"/>
          <p:cNvSpPr/>
          <p:nvPr/>
        </p:nvSpPr>
        <p:spPr>
          <a:xfrm>
            <a:off x="1064160" y="4728600"/>
            <a:ext cx="523080" cy="263160"/>
          </a:xfrm>
          <a:prstGeom prst="ellipse">
            <a:avLst/>
          </a:prstGeom>
          <a:solidFill>
            <a:schemeClr val="bg1"/>
          </a:solidFill>
          <a:ln w="9360">
            <a:solidFill>
              <a:schemeClr val="tx1"/>
            </a:solidFill>
            <a:round/>
          </a:ln>
        </p:spPr>
        <p:style>
          <a:lnRef idx="0"/>
          <a:fillRef idx="0"/>
          <a:effectRef idx="0"/>
          <a:fontRef idx="minor"/>
        </p:style>
      </p:sp>
      <p:sp>
        <p:nvSpPr>
          <p:cNvPr id="417" name="CustomShape 23"/>
          <p:cNvSpPr/>
          <p:nvPr/>
        </p:nvSpPr>
        <p:spPr>
          <a:xfrm>
            <a:off x="1272960" y="4466160"/>
            <a:ext cx="1258920" cy="986760"/>
          </a:xfrm>
          <a:prstGeom prst="ellipse">
            <a:avLst/>
          </a:prstGeom>
          <a:solidFill>
            <a:schemeClr val="bg1"/>
          </a:solidFill>
          <a:ln w="9360">
            <a:solidFill>
              <a:schemeClr val="tx1"/>
            </a:solidFill>
            <a:round/>
          </a:ln>
        </p:spPr>
        <p:style>
          <a:lnRef idx="0"/>
          <a:fillRef idx="0"/>
          <a:effectRef idx="0"/>
          <a:fontRef idx="minor"/>
        </p:style>
      </p:sp>
      <p:sp>
        <p:nvSpPr>
          <p:cNvPr id="418" name="CustomShape 24"/>
          <p:cNvSpPr/>
          <p:nvPr/>
        </p:nvSpPr>
        <p:spPr>
          <a:xfrm>
            <a:off x="1956240" y="4267080"/>
            <a:ext cx="523080" cy="263160"/>
          </a:xfrm>
          <a:prstGeom prst="ellipse">
            <a:avLst/>
          </a:prstGeom>
          <a:solidFill>
            <a:schemeClr val="bg1"/>
          </a:solidFill>
          <a:ln w="9360">
            <a:solidFill>
              <a:schemeClr val="tx1"/>
            </a:solidFill>
            <a:round/>
          </a:ln>
        </p:spPr>
        <p:style>
          <a:lnRef idx="0"/>
          <a:fillRef idx="0"/>
          <a:effectRef idx="0"/>
          <a:fontRef idx="minor"/>
        </p:style>
      </p:sp>
      <p:sp>
        <p:nvSpPr>
          <p:cNvPr id="419" name="CustomShape 25"/>
          <p:cNvSpPr/>
          <p:nvPr/>
        </p:nvSpPr>
        <p:spPr>
          <a:xfrm>
            <a:off x="2322360" y="5059440"/>
            <a:ext cx="1258920" cy="986760"/>
          </a:xfrm>
          <a:prstGeom prst="ellipse">
            <a:avLst/>
          </a:prstGeom>
          <a:solidFill>
            <a:schemeClr val="bg1"/>
          </a:solidFill>
          <a:ln w="9360">
            <a:solidFill>
              <a:schemeClr val="tx1"/>
            </a:solidFill>
            <a:round/>
          </a:ln>
        </p:spPr>
        <p:style>
          <a:lnRef idx="0"/>
          <a:fillRef idx="0"/>
          <a:effectRef idx="0"/>
          <a:fontRef idx="minor"/>
        </p:style>
      </p:sp>
      <p:sp>
        <p:nvSpPr>
          <p:cNvPr id="420" name="CustomShape 26"/>
          <p:cNvSpPr/>
          <p:nvPr/>
        </p:nvSpPr>
        <p:spPr>
          <a:xfrm>
            <a:off x="3005280" y="4860360"/>
            <a:ext cx="523080" cy="263160"/>
          </a:xfrm>
          <a:prstGeom prst="ellipse">
            <a:avLst/>
          </a:prstGeom>
          <a:solidFill>
            <a:schemeClr val="bg1"/>
          </a:solidFill>
          <a:ln w="9360">
            <a:solidFill>
              <a:schemeClr val="tx1"/>
            </a:solidFill>
            <a:round/>
          </a:ln>
        </p:spPr>
        <p:style>
          <a:lnRef idx="0"/>
          <a:fillRef idx="0"/>
          <a:effectRef idx="0"/>
          <a:fontRef idx="minor"/>
        </p:style>
      </p:sp>
      <p:sp>
        <p:nvSpPr>
          <p:cNvPr id="421" name="CustomShape 27"/>
          <p:cNvSpPr/>
          <p:nvPr/>
        </p:nvSpPr>
        <p:spPr>
          <a:xfrm>
            <a:off x="1220400" y="5519520"/>
            <a:ext cx="1258920" cy="982800"/>
          </a:xfrm>
          <a:prstGeom prst="ellipse">
            <a:avLst/>
          </a:prstGeom>
          <a:solidFill>
            <a:schemeClr val="bg1"/>
          </a:solidFill>
          <a:ln w="9360">
            <a:solidFill>
              <a:schemeClr val="tx1"/>
            </a:solidFill>
            <a:round/>
          </a:ln>
        </p:spPr>
        <p:style>
          <a:lnRef idx="0"/>
          <a:fillRef idx="0"/>
          <a:effectRef idx="0"/>
          <a:fontRef idx="minor"/>
        </p:style>
      </p:sp>
      <p:sp>
        <p:nvSpPr>
          <p:cNvPr id="422" name="CustomShape 28"/>
          <p:cNvSpPr/>
          <p:nvPr/>
        </p:nvSpPr>
        <p:spPr>
          <a:xfrm>
            <a:off x="1903680" y="5321520"/>
            <a:ext cx="523080" cy="263160"/>
          </a:xfrm>
          <a:prstGeom prst="ellipse">
            <a:avLst/>
          </a:prstGeom>
          <a:solidFill>
            <a:schemeClr val="bg1"/>
          </a:solidFill>
          <a:ln w="9360">
            <a:solidFill>
              <a:schemeClr val="tx1"/>
            </a:solidFill>
            <a:round/>
          </a:ln>
        </p:spPr>
        <p:style>
          <a:lnRef idx="0"/>
          <a:fillRef idx="0"/>
          <a:effectRef idx="0"/>
          <a:fontRef idx="minor"/>
        </p:style>
      </p:sp>
      <p:sp>
        <p:nvSpPr>
          <p:cNvPr id="423" name="CustomShape 29"/>
          <p:cNvSpPr/>
          <p:nvPr/>
        </p:nvSpPr>
        <p:spPr>
          <a:xfrm>
            <a:off x="2269800" y="5718600"/>
            <a:ext cx="1258920" cy="986760"/>
          </a:xfrm>
          <a:prstGeom prst="ellipse">
            <a:avLst/>
          </a:prstGeom>
          <a:solidFill>
            <a:schemeClr val="bg1"/>
          </a:solidFill>
          <a:ln w="9360">
            <a:solidFill>
              <a:schemeClr val="tx1"/>
            </a:solidFill>
            <a:round/>
          </a:ln>
        </p:spPr>
        <p:style>
          <a:lnRef idx="0"/>
          <a:fillRef idx="0"/>
          <a:effectRef idx="0"/>
          <a:fontRef idx="minor"/>
        </p:style>
      </p:sp>
      <p:sp>
        <p:nvSpPr>
          <p:cNvPr id="424" name="CustomShape 30"/>
          <p:cNvSpPr/>
          <p:nvPr/>
        </p:nvSpPr>
        <p:spPr>
          <a:xfrm>
            <a:off x="2953080" y="5519520"/>
            <a:ext cx="523080" cy="263160"/>
          </a:xfrm>
          <a:prstGeom prst="ellipse">
            <a:avLst/>
          </a:prstGeom>
          <a:solidFill>
            <a:schemeClr val="bg1"/>
          </a:solidFill>
          <a:ln w="9360">
            <a:solidFill>
              <a:schemeClr val="tx1"/>
            </a:solidFill>
            <a:round/>
          </a:ln>
        </p:spPr>
        <p:style>
          <a:lnRef idx="0"/>
          <a:fillRef idx="0"/>
          <a:effectRef idx="0"/>
          <a:fontRef idx="minor"/>
        </p:style>
      </p:sp>
      <p:sp>
        <p:nvSpPr>
          <p:cNvPr id="425" name="CustomShape 31"/>
          <p:cNvSpPr/>
          <p:nvPr/>
        </p:nvSpPr>
        <p:spPr>
          <a:xfrm>
            <a:off x="643320" y="5123880"/>
            <a:ext cx="315360" cy="394920"/>
          </a:xfrm>
          <a:prstGeom prst="ellipse">
            <a:avLst/>
          </a:prstGeom>
          <a:noFill/>
          <a:ln w="9360">
            <a:solidFill>
              <a:schemeClr val="tx1"/>
            </a:solidFill>
            <a:round/>
          </a:ln>
        </p:spPr>
        <p:style>
          <a:lnRef idx="0"/>
          <a:fillRef idx="0"/>
          <a:effectRef idx="0"/>
          <a:fontRef idx="minor"/>
        </p:style>
      </p:sp>
      <p:sp>
        <p:nvSpPr>
          <p:cNvPr id="426" name="CustomShape 32"/>
          <p:cNvSpPr/>
          <p:nvPr/>
        </p:nvSpPr>
        <p:spPr>
          <a:xfrm>
            <a:off x="709920" y="5486400"/>
            <a:ext cx="195120" cy="98640"/>
          </a:xfrm>
          <a:prstGeom prst="rect">
            <a:avLst/>
          </a:prstGeom>
          <a:solidFill>
            <a:schemeClr val="accent1"/>
          </a:solidFill>
          <a:ln w="9360">
            <a:solidFill>
              <a:schemeClr val="tx1"/>
            </a:solidFill>
            <a:miter/>
          </a:ln>
        </p:spPr>
        <p:style>
          <a:lnRef idx="0"/>
          <a:fillRef idx="0"/>
          <a:effectRef idx="0"/>
          <a:fontRef idx="minor"/>
        </p:style>
      </p:sp>
      <p:sp>
        <p:nvSpPr>
          <p:cNvPr id="427" name="CustomShape 33"/>
          <p:cNvSpPr/>
          <p:nvPr/>
        </p:nvSpPr>
        <p:spPr>
          <a:xfrm>
            <a:off x="1692720" y="5783040"/>
            <a:ext cx="315360" cy="394920"/>
          </a:xfrm>
          <a:prstGeom prst="ellipse">
            <a:avLst/>
          </a:prstGeom>
          <a:noFill/>
          <a:ln w="9360">
            <a:solidFill>
              <a:schemeClr val="tx1"/>
            </a:solidFill>
            <a:round/>
          </a:ln>
        </p:spPr>
        <p:style>
          <a:lnRef idx="0"/>
          <a:fillRef idx="0"/>
          <a:effectRef idx="0"/>
          <a:fontRef idx="minor"/>
        </p:style>
      </p:sp>
      <p:sp>
        <p:nvSpPr>
          <p:cNvPr id="428" name="CustomShape 34"/>
          <p:cNvSpPr/>
          <p:nvPr/>
        </p:nvSpPr>
        <p:spPr>
          <a:xfrm>
            <a:off x="1759320" y="6145560"/>
            <a:ext cx="195120" cy="98640"/>
          </a:xfrm>
          <a:prstGeom prst="rect">
            <a:avLst/>
          </a:prstGeom>
          <a:solidFill>
            <a:schemeClr val="accent1"/>
          </a:solidFill>
          <a:ln w="9360">
            <a:solidFill>
              <a:schemeClr val="tx1"/>
            </a:solidFill>
            <a:miter/>
          </a:ln>
        </p:spPr>
        <p:style>
          <a:lnRef idx="0"/>
          <a:fillRef idx="0"/>
          <a:effectRef idx="0"/>
          <a:fontRef idx="minor"/>
        </p:style>
      </p:sp>
      <p:sp>
        <p:nvSpPr>
          <p:cNvPr id="429" name="CustomShape 35"/>
          <p:cNvSpPr/>
          <p:nvPr/>
        </p:nvSpPr>
        <p:spPr>
          <a:xfrm>
            <a:off x="1640160" y="4794480"/>
            <a:ext cx="314280" cy="394920"/>
          </a:xfrm>
          <a:prstGeom prst="ellipse">
            <a:avLst/>
          </a:prstGeom>
          <a:noFill/>
          <a:ln w="9360">
            <a:solidFill>
              <a:schemeClr val="tx1"/>
            </a:solidFill>
            <a:round/>
          </a:ln>
        </p:spPr>
        <p:style>
          <a:lnRef idx="0"/>
          <a:fillRef idx="0"/>
          <a:effectRef idx="0"/>
          <a:fontRef idx="minor"/>
        </p:style>
      </p:sp>
      <p:sp>
        <p:nvSpPr>
          <p:cNvPr id="430" name="CustomShape 36"/>
          <p:cNvSpPr/>
          <p:nvPr/>
        </p:nvSpPr>
        <p:spPr>
          <a:xfrm>
            <a:off x="1704600" y="5157000"/>
            <a:ext cx="196560" cy="101160"/>
          </a:xfrm>
          <a:prstGeom prst="rect">
            <a:avLst/>
          </a:prstGeom>
          <a:solidFill>
            <a:schemeClr val="accent1"/>
          </a:solidFill>
          <a:ln w="9360">
            <a:solidFill>
              <a:schemeClr val="tx1"/>
            </a:solidFill>
            <a:miter/>
          </a:ln>
        </p:spPr>
        <p:style>
          <a:lnRef idx="0"/>
          <a:fillRef idx="0"/>
          <a:effectRef idx="0"/>
          <a:fontRef idx="minor"/>
        </p:style>
      </p:sp>
      <p:sp>
        <p:nvSpPr>
          <p:cNvPr id="431" name="CustomShape 37"/>
          <p:cNvSpPr/>
          <p:nvPr/>
        </p:nvSpPr>
        <p:spPr>
          <a:xfrm>
            <a:off x="180360" y="3200400"/>
            <a:ext cx="5385600" cy="1063800"/>
          </a:xfrm>
          <a:prstGeom prst="rect">
            <a:avLst/>
          </a:prstGeom>
          <a:solidFill>
            <a:schemeClr val="bg1"/>
          </a:solid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Patch clones of mutant cells on rich medium.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Growth without selection allows occasional plasmid loss.</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Do the cells that lose the plasmid continue to grow? If not,</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then you have a synthetic lethal.</a:t>
            </a:r>
            <a:endParaRPr b="0" lang="en-GB" sz="1600" spc="-1" strike="noStrike">
              <a:latin typeface="Arial"/>
            </a:endParaRPr>
          </a:p>
        </p:txBody>
      </p:sp>
      <p:sp>
        <p:nvSpPr>
          <p:cNvPr id="432" name="CustomShape 38"/>
          <p:cNvSpPr/>
          <p:nvPr/>
        </p:nvSpPr>
        <p:spPr>
          <a:xfrm>
            <a:off x="4495680" y="4191120"/>
            <a:ext cx="1142640" cy="1142640"/>
          </a:xfrm>
          <a:prstGeom prst="ellipse">
            <a:avLst/>
          </a:prstGeom>
          <a:solidFill>
            <a:srgbClr val="ffcc99"/>
          </a:solidFill>
          <a:ln w="9360">
            <a:solidFill>
              <a:schemeClr val="tx1"/>
            </a:solidFill>
            <a:round/>
          </a:ln>
        </p:spPr>
        <p:style>
          <a:lnRef idx="0"/>
          <a:fillRef idx="0"/>
          <a:effectRef idx="0"/>
          <a:fontRef idx="minor"/>
        </p:style>
      </p:sp>
      <p:sp>
        <p:nvSpPr>
          <p:cNvPr id="433" name="CustomShape 39"/>
          <p:cNvSpPr/>
          <p:nvPr/>
        </p:nvSpPr>
        <p:spPr>
          <a:xfrm>
            <a:off x="4648320" y="44956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34" name="CustomShape 40"/>
          <p:cNvSpPr/>
          <p:nvPr/>
        </p:nvSpPr>
        <p:spPr>
          <a:xfrm>
            <a:off x="4876920" y="44956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35" name="CustomShape 41"/>
          <p:cNvSpPr/>
          <p:nvPr/>
        </p:nvSpPr>
        <p:spPr>
          <a:xfrm>
            <a:off x="5105520" y="44956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36" name="CustomShape 42"/>
          <p:cNvSpPr/>
          <p:nvPr/>
        </p:nvSpPr>
        <p:spPr>
          <a:xfrm>
            <a:off x="5334120" y="44956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37" name="CustomShape 43"/>
          <p:cNvSpPr/>
          <p:nvPr/>
        </p:nvSpPr>
        <p:spPr>
          <a:xfrm>
            <a:off x="4648320" y="47242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38" name="CustomShape 44"/>
          <p:cNvSpPr/>
          <p:nvPr/>
        </p:nvSpPr>
        <p:spPr>
          <a:xfrm>
            <a:off x="4876920" y="47242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39" name="CustomShape 45"/>
          <p:cNvSpPr/>
          <p:nvPr/>
        </p:nvSpPr>
        <p:spPr>
          <a:xfrm>
            <a:off x="5105520" y="47242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40" name="CustomShape 46"/>
          <p:cNvSpPr/>
          <p:nvPr/>
        </p:nvSpPr>
        <p:spPr>
          <a:xfrm>
            <a:off x="5334120" y="47242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41" name="CustomShape 47"/>
          <p:cNvSpPr/>
          <p:nvPr/>
        </p:nvSpPr>
        <p:spPr>
          <a:xfrm>
            <a:off x="4648320" y="49528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42" name="CustomShape 48"/>
          <p:cNvSpPr/>
          <p:nvPr/>
        </p:nvSpPr>
        <p:spPr>
          <a:xfrm>
            <a:off x="4876920" y="49528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43" name="CustomShape 49"/>
          <p:cNvSpPr/>
          <p:nvPr/>
        </p:nvSpPr>
        <p:spPr>
          <a:xfrm>
            <a:off x="5105520" y="49528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44" name="CustomShape 50"/>
          <p:cNvSpPr/>
          <p:nvPr/>
        </p:nvSpPr>
        <p:spPr>
          <a:xfrm>
            <a:off x="5334120" y="49528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45" name="Line 51"/>
          <p:cNvSpPr/>
          <p:nvPr/>
        </p:nvSpPr>
        <p:spPr>
          <a:xfrm flipH="1" flipV="1">
            <a:off x="3352680" y="4190760"/>
            <a:ext cx="1295280" cy="381240"/>
          </a:xfrm>
          <a:prstGeom prst="line">
            <a:avLst/>
          </a:prstGeom>
          <a:ln w="9360">
            <a:solidFill>
              <a:schemeClr val="tx1"/>
            </a:solidFill>
            <a:round/>
          </a:ln>
        </p:spPr>
        <p:style>
          <a:lnRef idx="0"/>
          <a:fillRef idx="0"/>
          <a:effectRef idx="0"/>
          <a:fontRef idx="minor"/>
        </p:style>
      </p:sp>
      <p:sp>
        <p:nvSpPr>
          <p:cNvPr id="446" name="Line 52"/>
          <p:cNvSpPr/>
          <p:nvPr/>
        </p:nvSpPr>
        <p:spPr>
          <a:xfrm flipH="1">
            <a:off x="3581280" y="4572000"/>
            <a:ext cx="1066680" cy="2057400"/>
          </a:xfrm>
          <a:prstGeom prst="line">
            <a:avLst/>
          </a:prstGeom>
          <a:ln w="9360">
            <a:solidFill>
              <a:schemeClr val="tx1"/>
            </a:solidFill>
            <a:round/>
          </a:ln>
        </p:spPr>
        <p:style>
          <a:lnRef idx="0"/>
          <a:fillRef idx="0"/>
          <a:effectRef idx="0"/>
          <a:fontRef idx="minor"/>
        </p:style>
      </p:sp>
      <p:sp>
        <p:nvSpPr>
          <p:cNvPr id="447" name="CustomShape 53"/>
          <p:cNvSpPr/>
          <p:nvPr/>
        </p:nvSpPr>
        <p:spPr>
          <a:xfrm>
            <a:off x="5884200" y="2514600"/>
            <a:ext cx="3070440" cy="5770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Find mutations that cause death</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But only in a </a:t>
            </a:r>
            <a:r>
              <a:rPr b="0" i="1" lang="en-GB" sz="1600" spc="-1" strike="noStrike">
                <a:solidFill>
                  <a:srgbClr val="292934"/>
                </a:solidFill>
                <a:latin typeface="Arial"/>
                <a:ea typeface="ＭＳ Ｐゴシック"/>
              </a:rPr>
              <a:t>yfg</a:t>
            </a:r>
            <a:r>
              <a:rPr b="0" i="1" lang="en-GB" sz="1600" spc="-1" strike="noStrike" baseline="30000">
                <a:solidFill>
                  <a:srgbClr val="292934"/>
                </a:solidFill>
                <a:latin typeface="Arial"/>
                <a:ea typeface="ＭＳ Ｐゴシック"/>
              </a:rPr>
              <a:t>-</a:t>
            </a:r>
            <a:r>
              <a:rPr b="0" lang="en-GB" sz="1600" spc="-1" strike="noStrike">
                <a:solidFill>
                  <a:srgbClr val="292934"/>
                </a:solidFill>
                <a:latin typeface="Arial"/>
                <a:ea typeface="ＭＳ Ｐゴシック"/>
              </a:rPr>
              <a:t> background</a:t>
            </a:r>
            <a:endParaRPr b="0" lang="en-GB" sz="1600" spc="-1" strike="noStrike">
              <a:latin typeface="Arial"/>
            </a:endParaRPr>
          </a:p>
        </p:txBody>
      </p:sp>
      <p:sp>
        <p:nvSpPr>
          <p:cNvPr id="448" name="CustomShape 54"/>
          <p:cNvSpPr/>
          <p:nvPr/>
        </p:nvSpPr>
        <p:spPr>
          <a:xfrm>
            <a:off x="6109560" y="1371600"/>
            <a:ext cx="23407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292934"/>
                </a:solidFill>
                <a:latin typeface="Arial"/>
                <a:ea typeface="ＭＳ Ｐゴシック"/>
              </a:rPr>
              <a:t>YFG</a:t>
            </a:r>
            <a:r>
              <a:rPr b="0" lang="en-GB" sz="1600" spc="-1" strike="noStrike">
                <a:solidFill>
                  <a:srgbClr val="292934"/>
                </a:solidFill>
                <a:latin typeface="Arial"/>
                <a:ea typeface="ＭＳ Ｐゴシック"/>
              </a:rPr>
              <a:t>=your favorite gene</a:t>
            </a:r>
            <a:endParaRPr b="0" lang="en-GB" sz="16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762120" y="30492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Synthetic Lethals</a:t>
            </a:r>
            <a:endParaRPr b="0" lang="en-US" sz="3200" spc="-1" strike="noStrike">
              <a:solidFill>
                <a:srgbClr val="292934"/>
              </a:solidFill>
              <a:latin typeface="Times New Roman"/>
            </a:endParaRPr>
          </a:p>
        </p:txBody>
      </p:sp>
      <p:sp>
        <p:nvSpPr>
          <p:cNvPr id="450" name="CustomShape 2"/>
          <p:cNvSpPr/>
          <p:nvPr/>
        </p:nvSpPr>
        <p:spPr>
          <a:xfrm>
            <a:off x="1066680" y="2514600"/>
            <a:ext cx="609120" cy="609120"/>
          </a:xfrm>
          <a:prstGeom prst="ellipse">
            <a:avLst/>
          </a:prstGeom>
          <a:noFill/>
          <a:ln w="9360">
            <a:solidFill>
              <a:schemeClr val="tx1"/>
            </a:solidFill>
            <a:round/>
          </a:ln>
        </p:spPr>
        <p:style>
          <a:lnRef idx="0"/>
          <a:fillRef idx="0"/>
          <a:effectRef idx="0"/>
          <a:fontRef idx="minor"/>
        </p:style>
      </p:sp>
      <p:sp>
        <p:nvSpPr>
          <p:cNvPr id="451" name="CustomShape 3"/>
          <p:cNvSpPr/>
          <p:nvPr/>
        </p:nvSpPr>
        <p:spPr>
          <a:xfrm>
            <a:off x="1219320" y="3048120"/>
            <a:ext cx="380520" cy="151920"/>
          </a:xfrm>
          <a:prstGeom prst="rect">
            <a:avLst/>
          </a:prstGeom>
          <a:solidFill>
            <a:schemeClr val="accent1"/>
          </a:solidFill>
          <a:ln w="9360">
            <a:solidFill>
              <a:schemeClr val="tx1"/>
            </a:solidFill>
            <a:miter/>
          </a:ln>
        </p:spPr>
        <p:style>
          <a:lnRef idx="0"/>
          <a:fillRef idx="0"/>
          <a:effectRef idx="0"/>
          <a:fontRef idx="minor"/>
        </p:style>
      </p:sp>
      <p:sp>
        <p:nvSpPr>
          <p:cNvPr id="452" name="CustomShape 4"/>
          <p:cNvSpPr/>
          <p:nvPr/>
        </p:nvSpPr>
        <p:spPr>
          <a:xfrm>
            <a:off x="1118520" y="3140280"/>
            <a:ext cx="666000" cy="33408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i="1" lang="en-GB" sz="1600" spc="-1" strike="noStrike">
                <a:solidFill>
                  <a:srgbClr val="292934"/>
                </a:solidFill>
                <a:latin typeface="Arial"/>
                <a:ea typeface="ＭＳ Ｐゴシック"/>
              </a:rPr>
              <a:t>YFG</a:t>
            </a:r>
            <a:r>
              <a:rPr b="0" i="1" lang="en-GB" sz="1600" spc="-1" strike="noStrike" baseline="30000">
                <a:solidFill>
                  <a:srgbClr val="292934"/>
                </a:solidFill>
                <a:latin typeface="Arial"/>
                <a:ea typeface="ＭＳ Ｐゴシック"/>
              </a:rPr>
              <a:t>+</a:t>
            </a:r>
            <a:endParaRPr b="0" lang="en-GB" sz="1600" spc="-1" strike="noStrike">
              <a:latin typeface="Arial"/>
            </a:endParaRPr>
          </a:p>
        </p:txBody>
      </p:sp>
      <p:sp>
        <p:nvSpPr>
          <p:cNvPr id="453" name="CustomShape 5"/>
          <p:cNvSpPr/>
          <p:nvPr/>
        </p:nvSpPr>
        <p:spPr>
          <a:xfrm>
            <a:off x="1522080" y="2439360"/>
            <a:ext cx="668880" cy="33408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i="1" lang="en-GB" sz="1600" spc="-1" strike="noStrike">
                <a:solidFill>
                  <a:srgbClr val="292934"/>
                </a:solidFill>
                <a:latin typeface="Arial"/>
                <a:ea typeface="ＭＳ Ｐゴシック"/>
              </a:rPr>
              <a:t>CYH</a:t>
            </a:r>
            <a:r>
              <a:rPr b="0" i="1" lang="en-GB" sz="1600" spc="-1" strike="noStrike" baseline="30000">
                <a:solidFill>
                  <a:srgbClr val="292934"/>
                </a:solidFill>
                <a:latin typeface="Arial"/>
                <a:ea typeface="ＭＳ Ｐゴシック"/>
              </a:rPr>
              <a:t>s</a:t>
            </a:r>
            <a:endParaRPr b="0" lang="en-GB" sz="1600" spc="-1" strike="noStrike">
              <a:latin typeface="Arial"/>
            </a:endParaRPr>
          </a:p>
        </p:txBody>
      </p:sp>
      <p:sp>
        <p:nvSpPr>
          <p:cNvPr id="454" name="CustomShape 6"/>
          <p:cNvSpPr/>
          <p:nvPr/>
        </p:nvSpPr>
        <p:spPr>
          <a:xfrm>
            <a:off x="447480" y="2515680"/>
            <a:ext cx="688680" cy="33408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i="1" lang="en-GB" sz="1600" spc="-1" strike="noStrike">
                <a:solidFill>
                  <a:srgbClr val="292934"/>
                </a:solidFill>
                <a:latin typeface="Arial"/>
                <a:ea typeface="ＭＳ Ｐゴシック"/>
              </a:rPr>
              <a:t>LEU2</a:t>
            </a:r>
            <a:endParaRPr b="0" lang="en-GB" sz="1600" spc="-1" strike="noStrike">
              <a:latin typeface="Arial"/>
            </a:endParaRPr>
          </a:p>
        </p:txBody>
      </p:sp>
      <p:sp>
        <p:nvSpPr>
          <p:cNvPr id="455" name="CustomShape 7"/>
          <p:cNvSpPr/>
          <p:nvPr/>
        </p:nvSpPr>
        <p:spPr>
          <a:xfrm>
            <a:off x="228600" y="2286000"/>
            <a:ext cx="4190760" cy="1447560"/>
          </a:xfrm>
          <a:prstGeom prst="ellipse">
            <a:avLst/>
          </a:prstGeom>
          <a:noFill/>
          <a:ln w="9360">
            <a:solidFill>
              <a:schemeClr val="tx1"/>
            </a:solidFill>
            <a:round/>
          </a:ln>
        </p:spPr>
        <p:style>
          <a:lnRef idx="0"/>
          <a:fillRef idx="0"/>
          <a:effectRef idx="0"/>
          <a:fontRef idx="minor"/>
        </p:style>
      </p:sp>
      <p:sp>
        <p:nvSpPr>
          <p:cNvPr id="456" name="CustomShape 8"/>
          <p:cNvSpPr/>
          <p:nvPr/>
        </p:nvSpPr>
        <p:spPr>
          <a:xfrm>
            <a:off x="7529400" y="1676520"/>
            <a:ext cx="1142640" cy="1142640"/>
          </a:xfrm>
          <a:prstGeom prst="ellipse">
            <a:avLst/>
          </a:prstGeom>
          <a:solidFill>
            <a:srgbClr val="ffcc99"/>
          </a:solidFill>
          <a:ln w="9360">
            <a:solidFill>
              <a:schemeClr val="tx1"/>
            </a:solidFill>
            <a:round/>
          </a:ln>
        </p:spPr>
        <p:style>
          <a:lnRef idx="0"/>
          <a:fillRef idx="0"/>
          <a:effectRef idx="0"/>
          <a:fontRef idx="minor"/>
        </p:style>
      </p:sp>
      <p:sp>
        <p:nvSpPr>
          <p:cNvPr id="457" name="CustomShape 9"/>
          <p:cNvSpPr/>
          <p:nvPr/>
        </p:nvSpPr>
        <p:spPr>
          <a:xfrm>
            <a:off x="7529400" y="3581280"/>
            <a:ext cx="1142640" cy="1142640"/>
          </a:xfrm>
          <a:prstGeom prst="ellipse">
            <a:avLst/>
          </a:prstGeom>
          <a:solidFill>
            <a:srgbClr val="ffcc99"/>
          </a:solidFill>
          <a:ln w="9360">
            <a:solidFill>
              <a:schemeClr val="tx1"/>
            </a:solidFill>
            <a:round/>
          </a:ln>
        </p:spPr>
        <p:style>
          <a:lnRef idx="0"/>
          <a:fillRef idx="0"/>
          <a:effectRef idx="0"/>
          <a:fontRef idx="minor"/>
        </p:style>
      </p:sp>
      <p:sp>
        <p:nvSpPr>
          <p:cNvPr id="458" name="CustomShape 10"/>
          <p:cNvSpPr/>
          <p:nvPr/>
        </p:nvSpPr>
        <p:spPr>
          <a:xfrm>
            <a:off x="7720920" y="2880720"/>
            <a:ext cx="661320" cy="33408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lang="en-GB" sz="1600" spc="-1" strike="noStrike">
                <a:solidFill>
                  <a:srgbClr val="292934"/>
                </a:solidFill>
                <a:latin typeface="Arial"/>
                <a:ea typeface="ＭＳ Ｐゴシック"/>
              </a:rPr>
              <a:t>+Cyh</a:t>
            </a:r>
            <a:endParaRPr b="0" lang="en-GB" sz="1600" spc="-1" strike="noStrike">
              <a:latin typeface="Arial"/>
            </a:endParaRPr>
          </a:p>
        </p:txBody>
      </p:sp>
      <p:sp>
        <p:nvSpPr>
          <p:cNvPr id="459" name="CustomShape 11"/>
          <p:cNvSpPr/>
          <p:nvPr/>
        </p:nvSpPr>
        <p:spPr>
          <a:xfrm>
            <a:off x="7768080" y="4785480"/>
            <a:ext cx="586440" cy="33408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lang="en-GB" sz="1600" spc="-1" strike="noStrike">
                <a:solidFill>
                  <a:srgbClr val="292934"/>
                </a:solidFill>
                <a:latin typeface="Arial"/>
                <a:ea typeface="ＭＳ Ｐゴシック"/>
              </a:rPr>
              <a:t>-Leu</a:t>
            </a:r>
            <a:endParaRPr b="0" lang="en-GB" sz="1600" spc="-1" strike="noStrike">
              <a:latin typeface="Arial"/>
            </a:endParaRPr>
          </a:p>
        </p:txBody>
      </p:sp>
      <p:sp>
        <p:nvSpPr>
          <p:cNvPr id="460" name="CustomShape 12"/>
          <p:cNvSpPr/>
          <p:nvPr/>
        </p:nvSpPr>
        <p:spPr>
          <a:xfrm>
            <a:off x="7682040" y="19810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61" name="CustomShape 13"/>
          <p:cNvSpPr/>
          <p:nvPr/>
        </p:nvSpPr>
        <p:spPr>
          <a:xfrm>
            <a:off x="7910640" y="19810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62" name="CustomShape 14"/>
          <p:cNvSpPr/>
          <p:nvPr/>
        </p:nvSpPr>
        <p:spPr>
          <a:xfrm>
            <a:off x="8139240" y="19810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63" name="CustomShape 15"/>
          <p:cNvSpPr/>
          <p:nvPr/>
        </p:nvSpPr>
        <p:spPr>
          <a:xfrm>
            <a:off x="8367840" y="19810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64" name="CustomShape 16"/>
          <p:cNvSpPr/>
          <p:nvPr/>
        </p:nvSpPr>
        <p:spPr>
          <a:xfrm>
            <a:off x="7682040" y="22096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65" name="CustomShape 17"/>
          <p:cNvSpPr/>
          <p:nvPr/>
        </p:nvSpPr>
        <p:spPr>
          <a:xfrm>
            <a:off x="8139240" y="22096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66" name="CustomShape 18"/>
          <p:cNvSpPr/>
          <p:nvPr/>
        </p:nvSpPr>
        <p:spPr>
          <a:xfrm>
            <a:off x="8367840" y="22096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67" name="CustomShape 19"/>
          <p:cNvSpPr/>
          <p:nvPr/>
        </p:nvSpPr>
        <p:spPr>
          <a:xfrm>
            <a:off x="7682040" y="24382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68" name="CustomShape 20"/>
          <p:cNvSpPr/>
          <p:nvPr/>
        </p:nvSpPr>
        <p:spPr>
          <a:xfrm>
            <a:off x="7910640" y="24382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69" name="CustomShape 21"/>
          <p:cNvSpPr/>
          <p:nvPr/>
        </p:nvSpPr>
        <p:spPr>
          <a:xfrm>
            <a:off x="8139240" y="24382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70" name="CustomShape 22"/>
          <p:cNvSpPr/>
          <p:nvPr/>
        </p:nvSpPr>
        <p:spPr>
          <a:xfrm>
            <a:off x="8367840" y="243828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71" name="CustomShape 23"/>
          <p:cNvSpPr/>
          <p:nvPr/>
        </p:nvSpPr>
        <p:spPr>
          <a:xfrm>
            <a:off x="7682040" y="388620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72" name="CustomShape 24"/>
          <p:cNvSpPr/>
          <p:nvPr/>
        </p:nvSpPr>
        <p:spPr>
          <a:xfrm>
            <a:off x="7910640" y="388620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73" name="CustomShape 25"/>
          <p:cNvSpPr/>
          <p:nvPr/>
        </p:nvSpPr>
        <p:spPr>
          <a:xfrm>
            <a:off x="8139240" y="388620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74" name="CustomShape 26"/>
          <p:cNvSpPr/>
          <p:nvPr/>
        </p:nvSpPr>
        <p:spPr>
          <a:xfrm>
            <a:off x="8367840" y="388620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75" name="CustomShape 27"/>
          <p:cNvSpPr/>
          <p:nvPr/>
        </p:nvSpPr>
        <p:spPr>
          <a:xfrm>
            <a:off x="7682040" y="411480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76" name="CustomShape 28"/>
          <p:cNvSpPr/>
          <p:nvPr/>
        </p:nvSpPr>
        <p:spPr>
          <a:xfrm>
            <a:off x="7910640" y="411480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77" name="CustomShape 29"/>
          <p:cNvSpPr/>
          <p:nvPr/>
        </p:nvSpPr>
        <p:spPr>
          <a:xfrm>
            <a:off x="8139240" y="411480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78" name="CustomShape 30"/>
          <p:cNvSpPr/>
          <p:nvPr/>
        </p:nvSpPr>
        <p:spPr>
          <a:xfrm>
            <a:off x="8367840" y="411480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79" name="CustomShape 31"/>
          <p:cNvSpPr/>
          <p:nvPr/>
        </p:nvSpPr>
        <p:spPr>
          <a:xfrm>
            <a:off x="7682040" y="434340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80" name="CustomShape 32"/>
          <p:cNvSpPr/>
          <p:nvPr/>
        </p:nvSpPr>
        <p:spPr>
          <a:xfrm>
            <a:off x="7910640" y="434340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81" name="CustomShape 33"/>
          <p:cNvSpPr/>
          <p:nvPr/>
        </p:nvSpPr>
        <p:spPr>
          <a:xfrm>
            <a:off x="8139240" y="434340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82" name="CustomShape 34"/>
          <p:cNvSpPr/>
          <p:nvPr/>
        </p:nvSpPr>
        <p:spPr>
          <a:xfrm>
            <a:off x="8367840" y="4343400"/>
            <a:ext cx="151920" cy="151920"/>
          </a:xfrm>
          <a:prstGeom prst="roundRect">
            <a:avLst>
              <a:gd name="adj" fmla="val 16667"/>
            </a:avLst>
          </a:prstGeom>
          <a:solidFill>
            <a:srgbClr val="ffff00"/>
          </a:solidFill>
          <a:ln w="9360">
            <a:solidFill>
              <a:schemeClr val="tx1"/>
            </a:solidFill>
            <a:round/>
          </a:ln>
        </p:spPr>
        <p:style>
          <a:lnRef idx="0"/>
          <a:fillRef idx="0"/>
          <a:effectRef idx="0"/>
          <a:fontRef idx="minor"/>
        </p:style>
      </p:sp>
      <p:sp>
        <p:nvSpPr>
          <p:cNvPr id="483" name="CustomShape 35"/>
          <p:cNvSpPr/>
          <p:nvPr/>
        </p:nvSpPr>
        <p:spPr>
          <a:xfrm>
            <a:off x="2676240" y="2423520"/>
            <a:ext cx="655200" cy="33408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i="1" lang="en-GB" sz="1600" spc="-1" strike="noStrike">
                <a:solidFill>
                  <a:srgbClr val="ff3300"/>
                </a:solidFill>
                <a:latin typeface="Arial"/>
                <a:ea typeface="ＭＳ Ｐゴシック"/>
              </a:rPr>
              <a:t>mutX</a:t>
            </a:r>
            <a:endParaRPr b="0" lang="en-GB" sz="1600" spc="-1" strike="noStrike">
              <a:latin typeface="Arial"/>
            </a:endParaRPr>
          </a:p>
        </p:txBody>
      </p:sp>
      <p:sp>
        <p:nvSpPr>
          <p:cNvPr id="484" name="Line 36"/>
          <p:cNvSpPr/>
          <p:nvPr/>
        </p:nvSpPr>
        <p:spPr>
          <a:xfrm>
            <a:off x="7543800" y="1295280"/>
            <a:ext cx="457200" cy="762120"/>
          </a:xfrm>
          <a:prstGeom prst="line">
            <a:avLst/>
          </a:prstGeom>
          <a:ln w="9360">
            <a:solidFill>
              <a:schemeClr val="tx1"/>
            </a:solidFill>
            <a:round/>
            <a:tailEnd len="med" type="triangle" w="med"/>
          </a:ln>
        </p:spPr>
        <p:style>
          <a:lnRef idx="0"/>
          <a:fillRef idx="0"/>
          <a:effectRef idx="0"/>
          <a:fontRef idx="minor"/>
        </p:style>
      </p:sp>
      <p:sp>
        <p:nvSpPr>
          <p:cNvPr id="485" name="CustomShape 37"/>
          <p:cNvSpPr/>
          <p:nvPr/>
        </p:nvSpPr>
        <p:spPr>
          <a:xfrm>
            <a:off x="7075080" y="975600"/>
            <a:ext cx="1391040" cy="33408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lang="en-GB" sz="1600" spc="-1" strike="noStrike">
                <a:solidFill>
                  <a:srgbClr val="292934"/>
                </a:solidFill>
                <a:latin typeface="Arial"/>
                <a:ea typeface="ＭＳ Ｐゴシック"/>
              </a:rPr>
              <a:t>Patch of cells</a:t>
            </a:r>
            <a:endParaRPr b="0" lang="en-GB" sz="1600" spc="-1" strike="noStrike">
              <a:latin typeface="Arial"/>
            </a:endParaRPr>
          </a:p>
        </p:txBody>
      </p:sp>
      <p:sp>
        <p:nvSpPr>
          <p:cNvPr id="486" name="CustomShape 38"/>
          <p:cNvSpPr/>
          <p:nvPr/>
        </p:nvSpPr>
        <p:spPr>
          <a:xfrm>
            <a:off x="1855800" y="2988360"/>
            <a:ext cx="2030040" cy="577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GB" sz="1600" spc="-1" strike="noStrike">
                <a:solidFill>
                  <a:srgbClr val="292934"/>
                </a:solidFill>
                <a:latin typeface="Arial"/>
                <a:ea typeface="ＭＳ Ｐゴシック"/>
              </a:rPr>
              <a:t>   </a:t>
            </a:r>
            <a:r>
              <a:rPr b="0" i="1" lang="en-GB" sz="1600" spc="-1" strike="noStrike">
                <a:solidFill>
                  <a:srgbClr val="292934"/>
                </a:solidFill>
                <a:latin typeface="Arial"/>
                <a:ea typeface="ＭＳ Ｐゴシック"/>
              </a:rPr>
              <a:t>leu2 cyhR</a:t>
            </a:r>
            <a:endParaRPr b="0" lang="en-GB" sz="1600" spc="-1" strike="noStrike">
              <a:latin typeface="Arial"/>
            </a:endParaRPr>
          </a:p>
          <a:p>
            <a:pPr algn="ctr">
              <a:lnSpc>
                <a:spcPct val="100000"/>
              </a:lnSpc>
            </a:pPr>
            <a:r>
              <a:rPr b="0" i="1" lang="en-GB" sz="1600" spc="-1" strike="noStrike">
                <a:solidFill>
                  <a:srgbClr val="292934"/>
                </a:solidFill>
                <a:latin typeface="Arial"/>
                <a:ea typeface="ＭＳ Ｐゴシック"/>
              </a:rPr>
              <a:t> </a:t>
            </a:r>
            <a:r>
              <a:rPr b="0" i="1" lang="en-GB" sz="1600" spc="-1" strike="noStrike">
                <a:solidFill>
                  <a:srgbClr val="292934"/>
                </a:solidFill>
                <a:latin typeface="Arial"/>
                <a:ea typeface="ＭＳ Ｐゴシック"/>
              </a:rPr>
              <a:t>yfg</a:t>
            </a:r>
            <a:r>
              <a:rPr b="0" lang="en-GB" sz="1600" spc="-1" strike="noStrike">
                <a:solidFill>
                  <a:srgbClr val="292934"/>
                </a:solidFill>
                <a:latin typeface="Arial"/>
                <a:ea typeface="ＭＳ Ｐゴシック"/>
              </a:rPr>
              <a:t>-</a:t>
            </a:r>
            <a:endParaRPr b="0" lang="en-GB" sz="1600" spc="-1" strike="noStrike">
              <a:latin typeface="Arial"/>
            </a:endParaRPr>
          </a:p>
        </p:txBody>
      </p:sp>
      <p:sp>
        <p:nvSpPr>
          <p:cNvPr id="487" name="CustomShape 39"/>
          <p:cNvSpPr/>
          <p:nvPr/>
        </p:nvSpPr>
        <p:spPr>
          <a:xfrm>
            <a:off x="683640" y="3962520"/>
            <a:ext cx="4968000" cy="1793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If combination of </a:t>
            </a:r>
            <a:r>
              <a:rPr b="0" i="1" lang="en-GB" sz="1600" spc="-1" strike="noStrike">
                <a:solidFill>
                  <a:srgbClr val="292934"/>
                </a:solidFill>
                <a:latin typeface="Arial"/>
                <a:ea typeface="ＭＳ Ｐゴシック"/>
              </a:rPr>
              <a:t>mutX and yfg</a:t>
            </a:r>
            <a:r>
              <a:rPr b="0" lang="en-GB" sz="1600" spc="-1" strike="noStrike">
                <a:solidFill>
                  <a:srgbClr val="292934"/>
                </a:solidFill>
                <a:latin typeface="Arial"/>
                <a:ea typeface="ＭＳ Ｐゴシック"/>
              </a:rPr>
              <a:t> inviable</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the cells in the patch that happen to lose the plasmid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will eventually die.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Thus, there will be no growth after replica plating to</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Cyh plates.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This allows you to identify mutations that cause</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death in combination with your favorite mutation.</a:t>
            </a:r>
            <a:endParaRPr b="0" lang="en-GB" sz="16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762120" y="287280"/>
            <a:ext cx="7772040" cy="1142640"/>
          </a:xfrm>
          <a:prstGeom prst="rect">
            <a:avLst/>
          </a:prstGeom>
          <a:noFill/>
          <a:ln>
            <a:noFill/>
          </a:ln>
        </p:spPr>
        <p:txBody>
          <a:bodyPr anchor="ctr"/>
          <a:p>
            <a:pPr algn="ctr">
              <a:lnSpc>
                <a:spcPct val="100000"/>
              </a:lnSpc>
            </a:pPr>
            <a:br/>
            <a:r>
              <a:rPr b="1" lang="en-US" sz="3200" spc="-1" strike="noStrike">
                <a:solidFill>
                  <a:srgbClr val="af824b"/>
                </a:solidFill>
                <a:latin typeface="Arial"/>
              </a:rPr>
              <a:t>Structural supressors =</a:t>
            </a:r>
            <a:br/>
            <a:r>
              <a:rPr b="1" lang="en-US" sz="3200" spc="-1" strike="noStrike">
                <a:solidFill>
                  <a:srgbClr val="af824b"/>
                </a:solidFill>
                <a:latin typeface="Arial"/>
              </a:rPr>
              <a:t>supressors of defects in protein-protein interactions</a:t>
            </a:r>
            <a:endParaRPr b="0" lang="en-US" sz="3200" spc="-1" strike="noStrike">
              <a:solidFill>
                <a:srgbClr val="292934"/>
              </a:solidFill>
              <a:latin typeface="Times New Roman"/>
            </a:endParaRPr>
          </a:p>
        </p:txBody>
      </p:sp>
      <p:pic>
        <p:nvPicPr>
          <p:cNvPr id="177" name="Picture 19" descr=""/>
          <p:cNvPicPr/>
          <p:nvPr/>
        </p:nvPicPr>
        <p:blipFill>
          <a:blip r:embed="rId1"/>
          <a:stretch/>
        </p:blipFill>
        <p:spPr>
          <a:xfrm>
            <a:off x="281160" y="2440080"/>
            <a:ext cx="8679960" cy="4150800"/>
          </a:xfrm>
          <a:prstGeom prst="rect">
            <a:avLst/>
          </a:prstGeom>
          <a:ln>
            <a:noFill/>
          </a:ln>
        </p:spPr>
      </p:pic>
      <p:sp>
        <p:nvSpPr>
          <p:cNvPr id="178" name="CustomShape 2"/>
          <p:cNvSpPr/>
          <p:nvPr/>
        </p:nvSpPr>
        <p:spPr>
          <a:xfrm>
            <a:off x="2882160" y="3700440"/>
            <a:ext cx="571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ffff00"/>
                </a:solidFill>
                <a:latin typeface="Times New Roman"/>
                <a:ea typeface="ＭＳ Ｐゴシック"/>
              </a:rPr>
              <a:t>m1</a:t>
            </a:r>
            <a:endParaRPr b="0" lang="en-GB" sz="2400" spc="-1" strike="noStrike">
              <a:latin typeface="Arial"/>
            </a:endParaRPr>
          </a:p>
        </p:txBody>
      </p:sp>
      <p:sp>
        <p:nvSpPr>
          <p:cNvPr id="179" name="CustomShape 3"/>
          <p:cNvSpPr/>
          <p:nvPr/>
        </p:nvSpPr>
        <p:spPr>
          <a:xfrm>
            <a:off x="5106240" y="3505320"/>
            <a:ext cx="571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ffff00"/>
                </a:solidFill>
                <a:latin typeface="Times New Roman"/>
                <a:ea typeface="ＭＳ Ｐゴシック"/>
              </a:rPr>
              <a:t>m1</a:t>
            </a:r>
            <a:endParaRPr b="0" lang="en-GB" sz="2400" spc="-1" strike="noStrike">
              <a:latin typeface="Arial"/>
            </a:endParaRPr>
          </a:p>
        </p:txBody>
      </p:sp>
      <p:sp>
        <p:nvSpPr>
          <p:cNvPr id="180" name="CustomShape 4"/>
          <p:cNvSpPr/>
          <p:nvPr/>
        </p:nvSpPr>
        <p:spPr>
          <a:xfrm>
            <a:off x="5974560" y="3433680"/>
            <a:ext cx="571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ffff00"/>
                </a:solidFill>
                <a:latin typeface="Times New Roman"/>
                <a:ea typeface="ＭＳ Ｐゴシック"/>
              </a:rPr>
              <a:t>m2</a:t>
            </a:r>
            <a:endParaRPr b="0" lang="en-GB" sz="2400" spc="-1" strike="noStrike">
              <a:latin typeface="Arial"/>
            </a:endParaRPr>
          </a:p>
        </p:txBody>
      </p:sp>
      <p:sp>
        <p:nvSpPr>
          <p:cNvPr id="181" name="CustomShape 5"/>
          <p:cNvSpPr/>
          <p:nvPr/>
        </p:nvSpPr>
        <p:spPr>
          <a:xfrm>
            <a:off x="7993800" y="3452760"/>
            <a:ext cx="571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ffff00"/>
                </a:solidFill>
                <a:latin typeface="Times New Roman"/>
                <a:ea typeface="ＭＳ Ｐゴシック"/>
              </a:rPr>
              <a:t>m2</a:t>
            </a:r>
            <a:endParaRPr b="0" lang="en-GB" sz="2400" spc="-1" strike="noStrike">
              <a:latin typeface="Arial"/>
            </a:endParaRPr>
          </a:p>
        </p:txBody>
      </p:sp>
      <p:sp>
        <p:nvSpPr>
          <p:cNvPr id="182" name="CustomShape 6"/>
          <p:cNvSpPr/>
          <p:nvPr/>
        </p:nvSpPr>
        <p:spPr>
          <a:xfrm>
            <a:off x="8134560" y="4572000"/>
            <a:ext cx="9705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(or cs)</a:t>
            </a:r>
            <a:endParaRPr b="0" lang="en-GB" sz="2400" spc="-1" strike="noStrike">
              <a:latin typeface="Arial"/>
            </a:endParaRPr>
          </a:p>
        </p:txBody>
      </p:sp>
      <p:sp>
        <p:nvSpPr>
          <p:cNvPr id="183" name="CustomShape 7"/>
          <p:cNvSpPr/>
          <p:nvPr/>
        </p:nvSpPr>
        <p:spPr>
          <a:xfrm>
            <a:off x="7010640" y="4572000"/>
            <a:ext cx="70524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292934"/>
                </a:solidFill>
                <a:latin typeface="Times New Roman"/>
                <a:ea typeface="ＭＳ Ｐゴシック"/>
              </a:rPr>
              <a:t>often</a:t>
            </a:r>
            <a:endParaRPr b="0" lang="en-GB" sz="20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TextShape 1"/>
          <p:cNvSpPr txBox="1"/>
          <p:nvPr/>
        </p:nvSpPr>
        <p:spPr>
          <a:xfrm>
            <a:off x="838080" y="0"/>
            <a:ext cx="7772040" cy="1142640"/>
          </a:xfrm>
          <a:prstGeom prst="rect">
            <a:avLst/>
          </a:prstGeom>
          <a:noFill/>
          <a:ln>
            <a:noFill/>
          </a:ln>
        </p:spPr>
        <p:txBody>
          <a:bodyPr anchor="ctr"/>
          <a:p>
            <a:pPr algn="ctr">
              <a:lnSpc>
                <a:spcPct val="100000"/>
              </a:lnSpc>
            </a:pPr>
            <a:r>
              <a:rPr b="1" lang="en-US" sz="2800" spc="-1" strike="noStrike">
                <a:solidFill>
                  <a:srgbClr val="af824b"/>
                </a:solidFill>
                <a:latin typeface="Arial"/>
              </a:rPr>
              <a:t>Synthetic lethality Example: the DNA polymerase Clamp</a:t>
            </a:r>
            <a:endParaRPr b="0" lang="en-US" sz="2800" spc="-1" strike="noStrike">
              <a:solidFill>
                <a:srgbClr val="292934"/>
              </a:solidFill>
              <a:latin typeface="Times New Roman"/>
            </a:endParaRPr>
          </a:p>
        </p:txBody>
      </p:sp>
      <p:sp>
        <p:nvSpPr>
          <p:cNvPr id="489" name="CustomShape 2"/>
          <p:cNvSpPr/>
          <p:nvPr/>
        </p:nvSpPr>
        <p:spPr>
          <a:xfrm>
            <a:off x="312480" y="2743200"/>
            <a:ext cx="13546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Connie Holm</a:t>
            </a:r>
            <a:endParaRPr b="0" lang="en-GB" sz="1600" spc="-1" strike="noStrike">
              <a:latin typeface="Arial"/>
            </a:endParaRPr>
          </a:p>
        </p:txBody>
      </p:sp>
      <p:sp>
        <p:nvSpPr>
          <p:cNvPr id="490" name="CustomShape 3"/>
          <p:cNvSpPr/>
          <p:nvPr/>
        </p:nvSpPr>
        <p:spPr>
          <a:xfrm>
            <a:off x="228600" y="3352680"/>
            <a:ext cx="5486040" cy="325404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292934"/>
                </a:solidFill>
                <a:latin typeface="Arial"/>
                <a:ea typeface="ＭＳ Ｐゴシック"/>
              </a:rPr>
              <a:t>PCNA=replication clamp. Keeps polymerase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bound to the replication fork</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RFC=protein complex that loads the clamp on DNA.</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i="1" lang="en-GB" sz="1600" spc="-1" strike="noStrike">
                <a:solidFill>
                  <a:srgbClr val="292934"/>
                </a:solidFill>
                <a:latin typeface="Arial"/>
                <a:ea typeface="ＭＳ Ｐゴシック"/>
              </a:rPr>
              <a:t>pol30-104 </a:t>
            </a:r>
            <a:r>
              <a:rPr b="0" lang="en-GB" sz="1600" spc="-1" strike="noStrike">
                <a:solidFill>
                  <a:srgbClr val="292934"/>
                </a:solidFill>
                <a:latin typeface="Arial"/>
                <a:ea typeface="ＭＳ Ｐゴシック"/>
              </a:rPr>
              <a:t> =clamp mutant. Confers slow growth on its own.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i="1" lang="en-GB" sz="1600" spc="-1" strike="noStrike">
                <a:solidFill>
                  <a:srgbClr val="292934"/>
                </a:solidFill>
                <a:latin typeface="Arial"/>
                <a:ea typeface="ＭＳ Ｐゴシック"/>
              </a:rPr>
              <a:t>pol30-104 is </a:t>
            </a:r>
            <a:r>
              <a:rPr b="0" lang="en-GB" sz="1600" spc="-1" strike="noStrike">
                <a:solidFill>
                  <a:srgbClr val="292934"/>
                </a:solidFill>
                <a:latin typeface="Arial"/>
                <a:ea typeface="ＭＳ Ｐゴシック"/>
              </a:rPr>
              <a:t>synthetic lethal with mutations in homologous recombination genes!</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One of many observations that led to the understanding that recombination proteins play important roles during DNA replication. </a:t>
            </a:r>
            <a:endParaRPr b="0" lang="en-GB" sz="1600" spc="-1" strike="noStrike">
              <a:latin typeface="Arial"/>
            </a:endParaRPr>
          </a:p>
        </p:txBody>
      </p:sp>
      <p:pic>
        <p:nvPicPr>
          <p:cNvPr id="491" name="Picture 10" descr=""/>
          <p:cNvPicPr/>
          <p:nvPr/>
        </p:nvPicPr>
        <p:blipFill>
          <a:blip r:embed="rId1"/>
          <a:stretch/>
        </p:blipFill>
        <p:spPr>
          <a:xfrm>
            <a:off x="7315200" y="762120"/>
            <a:ext cx="1752120" cy="1752120"/>
          </a:xfrm>
          <a:prstGeom prst="rect">
            <a:avLst/>
          </a:prstGeom>
          <a:ln>
            <a:noFill/>
          </a:ln>
        </p:spPr>
      </p:pic>
      <p:pic>
        <p:nvPicPr>
          <p:cNvPr id="492" name="Picture 11" descr=""/>
          <p:cNvPicPr/>
          <p:nvPr/>
        </p:nvPicPr>
        <p:blipFill>
          <a:blip r:embed="rId2"/>
          <a:stretch/>
        </p:blipFill>
        <p:spPr>
          <a:xfrm>
            <a:off x="5867280" y="2362320"/>
            <a:ext cx="3112560" cy="3052440"/>
          </a:xfrm>
          <a:prstGeom prst="rect">
            <a:avLst/>
          </a:prstGeom>
          <a:ln>
            <a:noFill/>
          </a:ln>
        </p:spPr>
      </p:pic>
      <p:sp>
        <p:nvSpPr>
          <p:cNvPr id="493" name="CustomShape 4"/>
          <p:cNvSpPr/>
          <p:nvPr/>
        </p:nvSpPr>
        <p:spPr>
          <a:xfrm>
            <a:off x="6185880" y="5867280"/>
            <a:ext cx="2301120" cy="5770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Merrill and Holm (1998)</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Genetics 148:611-624</a:t>
            </a:r>
            <a:endParaRPr b="0" lang="en-GB" sz="1600" spc="-1" strike="noStrike">
              <a:latin typeface="Arial"/>
            </a:endParaRPr>
          </a:p>
        </p:txBody>
      </p:sp>
      <p:sp>
        <p:nvSpPr>
          <p:cNvPr id="494" name="CustomShape 5"/>
          <p:cNvSpPr/>
          <p:nvPr/>
        </p:nvSpPr>
        <p:spPr>
          <a:xfrm>
            <a:off x="2074680" y="1447920"/>
            <a:ext cx="43704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Pol30=proliferating cell nuclear antigen=PCNA</a:t>
            </a:r>
            <a:endParaRPr b="0" lang="en-GB" sz="1600" spc="-1" strike="noStrike">
              <a:latin typeface="Arial"/>
            </a:endParaRPr>
          </a:p>
        </p:txBody>
      </p:sp>
      <p:pic>
        <p:nvPicPr>
          <p:cNvPr id="495" name="Picture 14" descr=""/>
          <p:cNvPicPr/>
          <p:nvPr/>
        </p:nvPicPr>
        <p:blipFill>
          <a:blip r:embed="rId3"/>
          <a:stretch/>
        </p:blipFill>
        <p:spPr>
          <a:xfrm>
            <a:off x="228600" y="762120"/>
            <a:ext cx="1834920" cy="19047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CustomShape 1"/>
          <p:cNvSpPr/>
          <p:nvPr/>
        </p:nvSpPr>
        <p:spPr>
          <a:xfrm>
            <a:off x="2848680" y="4579920"/>
            <a:ext cx="6102000" cy="130752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GB" sz="1600" spc="-1" strike="noStrike">
                <a:solidFill>
                  <a:srgbClr val="292934"/>
                </a:solidFill>
                <a:latin typeface="Arial"/>
                <a:ea typeface="ＭＳ Ｐゴシック"/>
              </a:rPr>
              <a:t>Eukaryotic transcriptional activators have two  modular domains: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Activator domain, DNA binding domain.</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 </a:t>
            </a:r>
            <a:r>
              <a:rPr b="0" lang="en-GB" sz="1600" spc="-1" strike="noStrike">
                <a:solidFill>
                  <a:srgbClr val="292934"/>
                </a:solidFill>
                <a:latin typeface="Arial"/>
                <a:ea typeface="ＭＳ Ｐゴシック"/>
              </a:rPr>
              <a:t>Transcription can be activated by association of the two domains,</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 </a:t>
            </a:r>
            <a:r>
              <a:rPr b="0" lang="en-GB" sz="1600" spc="-1" strike="noStrike">
                <a:solidFill>
                  <a:srgbClr val="292934"/>
                </a:solidFill>
                <a:latin typeface="Arial"/>
                <a:ea typeface="ＭＳ Ｐゴシック"/>
              </a:rPr>
              <a:t>even when they are expressed on two different polypeptides.</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This is a way to test to see if two proteins interact directly!</a:t>
            </a:r>
            <a:endParaRPr b="0" lang="en-GB" sz="1600" spc="-1" strike="noStrike">
              <a:latin typeface="Arial"/>
            </a:endParaRPr>
          </a:p>
        </p:txBody>
      </p:sp>
      <p:pic>
        <p:nvPicPr>
          <p:cNvPr id="497" name="Picture 6" descr=""/>
          <p:cNvPicPr/>
          <p:nvPr/>
        </p:nvPicPr>
        <p:blipFill>
          <a:blip r:embed="rId1"/>
          <a:stretch/>
        </p:blipFill>
        <p:spPr>
          <a:xfrm>
            <a:off x="3124080" y="228600"/>
            <a:ext cx="4647960" cy="3798360"/>
          </a:xfrm>
          <a:prstGeom prst="rect">
            <a:avLst/>
          </a:prstGeom>
          <a:ln>
            <a:noFill/>
          </a:ln>
        </p:spPr>
      </p:pic>
      <p:pic>
        <p:nvPicPr>
          <p:cNvPr id="498" name="Picture 8" descr=""/>
          <p:cNvPicPr/>
          <p:nvPr/>
        </p:nvPicPr>
        <p:blipFill>
          <a:blip r:embed="rId2"/>
          <a:stretch/>
        </p:blipFill>
        <p:spPr>
          <a:xfrm>
            <a:off x="228600" y="152280"/>
            <a:ext cx="1782360" cy="2209320"/>
          </a:xfrm>
          <a:prstGeom prst="rect">
            <a:avLst/>
          </a:prstGeom>
          <a:ln>
            <a:noFill/>
          </a:ln>
        </p:spPr>
      </p:pic>
      <p:sp>
        <p:nvSpPr>
          <p:cNvPr id="499" name="CustomShape 2"/>
          <p:cNvSpPr/>
          <p:nvPr/>
        </p:nvSpPr>
        <p:spPr>
          <a:xfrm>
            <a:off x="235080" y="2408400"/>
            <a:ext cx="11977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Stan Fields</a:t>
            </a:r>
            <a:endParaRPr b="0" lang="en-GB" sz="1600" spc="-1" strike="noStrike">
              <a:latin typeface="Arial"/>
            </a:endParaRPr>
          </a:p>
        </p:txBody>
      </p:sp>
      <p:pic>
        <p:nvPicPr>
          <p:cNvPr id="500" name="Picture 10" descr=""/>
          <p:cNvPicPr/>
          <p:nvPr/>
        </p:nvPicPr>
        <p:blipFill>
          <a:blip r:embed="rId3"/>
          <a:stretch/>
        </p:blipFill>
        <p:spPr>
          <a:xfrm>
            <a:off x="90360" y="3200400"/>
            <a:ext cx="2042640" cy="2042640"/>
          </a:xfrm>
          <a:prstGeom prst="rect">
            <a:avLst/>
          </a:prstGeom>
          <a:ln>
            <a:noFill/>
          </a:ln>
        </p:spPr>
      </p:pic>
      <p:sp>
        <p:nvSpPr>
          <p:cNvPr id="501" name="CustomShape 3"/>
          <p:cNvSpPr/>
          <p:nvPr/>
        </p:nvSpPr>
        <p:spPr>
          <a:xfrm>
            <a:off x="174960" y="5257800"/>
            <a:ext cx="12736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Roger Brent</a:t>
            </a:r>
            <a:endParaRPr b="0" lang="en-GB" sz="16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CustomShape 1"/>
          <p:cNvSpPr/>
          <p:nvPr/>
        </p:nvSpPr>
        <p:spPr>
          <a:xfrm>
            <a:off x="464040" y="1978920"/>
            <a:ext cx="8556840" cy="4471200"/>
          </a:xfrm>
          <a:prstGeom prst="rect">
            <a:avLst/>
          </a:prstGeom>
          <a:noFill/>
          <a:ln>
            <a:noFill/>
          </a:ln>
        </p:spPr>
        <p:style>
          <a:lnRef idx="0"/>
          <a:fillRef idx="0"/>
          <a:effectRef idx="0"/>
          <a:fontRef idx="minor"/>
        </p:style>
        <p:txBody>
          <a:bodyPr wrap="none" lIns="90000" rIns="90000" tIns="45000" bIns="45000" anchor="ctr"/>
          <a:p>
            <a:pPr>
              <a:lnSpc>
                <a:spcPct val="100000"/>
              </a:lnSpc>
            </a:pPr>
            <a:endParaRPr b="0" lang="en-GB" sz="1800" spc="-1" strike="noStrike">
              <a:latin typeface="Arial"/>
            </a:endParaRPr>
          </a:p>
          <a:p>
            <a:pPr>
              <a:lnSpc>
                <a:spcPct val="100000"/>
              </a:lnSpc>
            </a:pPr>
            <a:r>
              <a:rPr b="0" lang="en-GB" sz="1600" spc="-1" strike="noStrike">
                <a:solidFill>
                  <a:srgbClr val="292934"/>
                </a:solidFill>
                <a:latin typeface="Arial"/>
                <a:ea typeface="ＭＳ Ｐゴシック"/>
              </a:rPr>
              <a:t>DNA binding domain fusion sometimes called “bait.”</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AD domain fusion to a protein or library of proteins called “prey.”</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Ask if expression of the two fusion proteins leads to activation</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 </a:t>
            </a:r>
            <a:r>
              <a:rPr b="0" lang="en-GB" sz="1600" spc="-1" strike="noStrike">
                <a:solidFill>
                  <a:srgbClr val="292934"/>
                </a:solidFill>
                <a:latin typeface="Arial"/>
                <a:ea typeface="ＭＳ Ｐゴシック"/>
              </a:rPr>
              <a:t>of a reporter.</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Make libraries of prey fusions to find proteins that binds  a protein of interest “X” which serves</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as bait.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For </a:t>
            </a:r>
            <a:r>
              <a:rPr b="0" i="1" lang="en-GB" sz="1600" spc="-1" strike="noStrike">
                <a:solidFill>
                  <a:srgbClr val="292934"/>
                </a:solidFill>
                <a:latin typeface="Arial"/>
                <a:ea typeface="ＭＳ Ｐゴシック"/>
              </a:rPr>
              <a:t>S. cerevisiae </a:t>
            </a:r>
            <a:r>
              <a:rPr b="0" lang="en-GB" sz="1600" spc="-1" strike="noStrike">
                <a:solidFill>
                  <a:srgbClr val="292934"/>
                </a:solidFill>
                <a:latin typeface="Arial"/>
                <a:ea typeface="ＭＳ Ｐゴシック"/>
              </a:rPr>
              <a:t>this has been done systematically for many pair-wise combinations</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Check the Saccharomyces Genome under a gene of interest to</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see what its known 2-hybrid interactions are.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NOT RESTRICTED TO YEAST PROTEINS!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TWO-HYBRID LIBRARIES AVAILABLE FOR MANY ORGANISMS</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Use </a:t>
            </a:r>
            <a:r>
              <a:rPr b="0" lang="en-GB" sz="1600" spc="-1" strike="noStrike" u="sng">
                <a:solidFill>
                  <a:srgbClr val="292934"/>
                </a:solidFill>
                <a:uFillTx/>
                <a:latin typeface="Arial"/>
                <a:ea typeface="ＭＳ Ｐゴシック"/>
              </a:rPr>
              <a:t>yeast</a:t>
            </a:r>
            <a:r>
              <a:rPr b="0" lang="en-GB" sz="1600" spc="-1" strike="noStrike">
                <a:solidFill>
                  <a:srgbClr val="292934"/>
                </a:solidFill>
                <a:latin typeface="Arial"/>
                <a:ea typeface="ＭＳ Ｐゴシック"/>
              </a:rPr>
              <a:t> genetics to study your favorite protein from ANY organism. </a:t>
            </a:r>
            <a:endParaRPr b="0" lang="en-GB" sz="1600" spc="-1" strike="noStrike">
              <a:latin typeface="Arial"/>
            </a:endParaRPr>
          </a:p>
        </p:txBody>
      </p:sp>
      <p:sp>
        <p:nvSpPr>
          <p:cNvPr id="503" name="TextShape 2"/>
          <p:cNvSpPr txBox="1"/>
          <p:nvPr/>
        </p:nvSpPr>
        <p:spPr>
          <a:xfrm>
            <a:off x="304920" y="457200"/>
            <a:ext cx="5528880" cy="1142640"/>
          </a:xfrm>
          <a:prstGeom prst="rect">
            <a:avLst/>
          </a:prstGeom>
          <a:noFill/>
          <a:ln>
            <a:noFill/>
          </a:ln>
        </p:spPr>
        <p:txBody>
          <a:bodyPr anchor="ctr"/>
          <a:p>
            <a:pPr>
              <a:lnSpc>
                <a:spcPct val="100000"/>
              </a:lnSpc>
            </a:pPr>
            <a:r>
              <a:rPr b="1" lang="en-US" sz="3200" spc="-1" strike="noStrike">
                <a:solidFill>
                  <a:srgbClr val="af824b"/>
                </a:solidFill>
                <a:latin typeface="Arial"/>
              </a:rPr>
              <a:t>Two-Hybrid Screening</a:t>
            </a:r>
            <a:endParaRPr b="0" lang="en-US" sz="3200" spc="-1" strike="noStrike">
              <a:solidFill>
                <a:srgbClr val="292934"/>
              </a:solidFill>
              <a:latin typeface="Times New Roman"/>
            </a:endParaRPr>
          </a:p>
        </p:txBody>
      </p:sp>
      <p:pic>
        <p:nvPicPr>
          <p:cNvPr id="504" name="Picture 5" descr=""/>
          <p:cNvPicPr/>
          <p:nvPr/>
        </p:nvPicPr>
        <p:blipFill>
          <a:blip r:embed="rId1"/>
          <a:stretch/>
        </p:blipFill>
        <p:spPr>
          <a:xfrm>
            <a:off x="5983200" y="457200"/>
            <a:ext cx="2336400" cy="198072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TextShape 1"/>
          <p:cNvSpPr txBox="1"/>
          <p:nvPr/>
        </p:nvSpPr>
        <p:spPr>
          <a:xfrm>
            <a:off x="1658880" y="201600"/>
            <a:ext cx="5528880" cy="1142640"/>
          </a:xfrm>
          <a:prstGeom prst="rect">
            <a:avLst/>
          </a:prstGeom>
          <a:noFill/>
          <a:ln>
            <a:noFill/>
          </a:ln>
        </p:spPr>
        <p:txBody>
          <a:bodyPr anchor="ctr"/>
          <a:p>
            <a:pPr>
              <a:lnSpc>
                <a:spcPct val="100000"/>
              </a:lnSpc>
            </a:pPr>
            <a:r>
              <a:rPr b="1" lang="en-US" sz="3200" spc="-1" strike="noStrike">
                <a:solidFill>
                  <a:srgbClr val="af824b"/>
                </a:solidFill>
                <a:latin typeface="Arial"/>
              </a:rPr>
              <a:t>Two-Hybrid Screening</a:t>
            </a:r>
            <a:endParaRPr b="0" lang="en-US" sz="3200" spc="-1" strike="noStrike">
              <a:solidFill>
                <a:srgbClr val="292934"/>
              </a:solidFill>
              <a:latin typeface="Times New Roman"/>
            </a:endParaRPr>
          </a:p>
        </p:txBody>
      </p:sp>
      <p:sp>
        <p:nvSpPr>
          <p:cNvPr id="506" name="CustomShape 2"/>
          <p:cNvSpPr/>
          <p:nvPr/>
        </p:nvSpPr>
        <p:spPr>
          <a:xfrm>
            <a:off x="685800" y="1990800"/>
            <a:ext cx="4060440" cy="118692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292934"/>
                </a:solidFill>
                <a:latin typeface="Times New Roman"/>
                <a:ea typeface="ＭＳ Ｐゴシック"/>
              </a:rPr>
              <a:t> </a:t>
            </a: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p:txBody>
      </p:sp>
      <p:sp>
        <p:nvSpPr>
          <p:cNvPr id="507" name="CustomShape 3"/>
          <p:cNvSpPr/>
          <p:nvPr/>
        </p:nvSpPr>
        <p:spPr>
          <a:xfrm>
            <a:off x="380880" y="2362320"/>
            <a:ext cx="4876560" cy="4106520"/>
          </a:xfrm>
          <a:prstGeom prst="rect">
            <a:avLst/>
          </a:prstGeom>
          <a:noFill/>
          <a:ln>
            <a:noFill/>
          </a:ln>
        </p:spPr>
        <p:style>
          <a:lnRef idx="0"/>
          <a:fillRef idx="0"/>
          <a:effectRef idx="0"/>
          <a:fontRef idx="minor"/>
        </p:style>
        <p:txBody>
          <a:bodyPr lIns="90000" rIns="90000" tIns="45000" bIns="45000"/>
          <a:p>
            <a:pPr>
              <a:lnSpc>
                <a:spcPct val="100000"/>
              </a:lnSpc>
              <a:spcBef>
                <a:spcPts val="799"/>
              </a:spcBef>
            </a:pPr>
            <a:r>
              <a:rPr b="0" lang="en-GB" sz="1600" spc="-1" strike="noStrike">
                <a:solidFill>
                  <a:srgbClr val="292934"/>
                </a:solidFill>
                <a:latin typeface="Times New Roman"/>
                <a:ea typeface="ＭＳ Ｐゴシック"/>
              </a:rPr>
              <a:t> </a:t>
            </a:r>
            <a:endParaRPr b="0" lang="en-GB" sz="1600" spc="-1" strike="noStrike">
              <a:latin typeface="Arial"/>
            </a:endParaRPr>
          </a:p>
          <a:p>
            <a:pPr>
              <a:lnSpc>
                <a:spcPct val="100000"/>
              </a:lnSpc>
              <a:spcBef>
                <a:spcPts val="799"/>
              </a:spcBef>
            </a:pPr>
            <a:r>
              <a:rPr b="0" lang="en-GB" sz="1600" spc="-1" strike="noStrike" u="sng">
                <a:solidFill>
                  <a:srgbClr val="292934"/>
                </a:solidFill>
                <a:uFillTx/>
                <a:latin typeface="Arial"/>
                <a:ea typeface="ＭＳ Ｐゴシック"/>
              </a:rPr>
              <a:t>Necessary to obtain additional evidence to confirm that a two-hybrid interaction truly reflects direct binding in cells.</a:t>
            </a:r>
            <a:endParaRPr b="0" lang="en-GB" sz="1600" spc="-1" strike="noStrike">
              <a:latin typeface="Arial"/>
            </a:endParaRPr>
          </a:p>
          <a:p>
            <a:pPr>
              <a:lnSpc>
                <a:spcPct val="100000"/>
              </a:lnSpc>
              <a:spcBef>
                <a:spcPts val="799"/>
              </a:spcBef>
            </a:pPr>
            <a:r>
              <a:rPr b="0" lang="en-GB" sz="1600" spc="-1" strike="noStrike">
                <a:solidFill>
                  <a:srgbClr val="292934"/>
                </a:solidFill>
                <a:latin typeface="Arial"/>
                <a:ea typeface="ＭＳ Ｐゴシック"/>
              </a:rPr>
              <a:t>Examples of evidence:</a:t>
            </a:r>
            <a:endParaRPr b="0" lang="en-GB" sz="1600" spc="-1" strike="noStrike">
              <a:latin typeface="Arial"/>
            </a:endParaRPr>
          </a:p>
          <a:p>
            <a:pPr>
              <a:lnSpc>
                <a:spcPct val="100000"/>
              </a:lnSpc>
              <a:spcBef>
                <a:spcPts val="799"/>
              </a:spcBef>
            </a:pPr>
            <a:r>
              <a:rPr b="0" lang="en-GB" sz="1600" spc="-1" strike="noStrike">
                <a:solidFill>
                  <a:srgbClr val="292934"/>
                </a:solidFill>
                <a:latin typeface="Arial"/>
                <a:ea typeface="ＭＳ Ｐゴシック"/>
              </a:rPr>
              <a:t>Phenotypic similarities of single mutants.</a:t>
            </a:r>
            <a:endParaRPr b="0" lang="en-GB" sz="1600" spc="-1" strike="noStrike">
              <a:latin typeface="Arial"/>
            </a:endParaRPr>
          </a:p>
          <a:p>
            <a:pPr>
              <a:lnSpc>
                <a:spcPct val="100000"/>
              </a:lnSpc>
              <a:spcBef>
                <a:spcPts val="799"/>
              </a:spcBef>
            </a:pPr>
            <a:r>
              <a:rPr b="0" lang="en-GB" sz="1600" spc="-1" strike="noStrike">
                <a:solidFill>
                  <a:srgbClr val="292934"/>
                </a:solidFill>
                <a:latin typeface="Arial"/>
                <a:ea typeface="ＭＳ Ｐゴシック"/>
              </a:rPr>
              <a:t>Demonstration that the pure proteins bind one another.  </a:t>
            </a:r>
            <a:endParaRPr b="0" lang="en-GB" sz="1600" spc="-1" strike="noStrike">
              <a:latin typeface="Arial"/>
            </a:endParaRPr>
          </a:p>
          <a:p>
            <a:pPr>
              <a:lnSpc>
                <a:spcPct val="100000"/>
              </a:lnSpc>
              <a:spcBef>
                <a:spcPts val="799"/>
              </a:spcBef>
            </a:pPr>
            <a:r>
              <a:rPr b="0" lang="en-GB" sz="1600" spc="-1" strike="noStrike">
                <a:solidFill>
                  <a:srgbClr val="292934"/>
                </a:solidFill>
                <a:latin typeface="Arial"/>
                <a:ea typeface="ＭＳ Ｐゴシック"/>
              </a:rPr>
              <a:t>Co-Immunoprecipitation: “pull down” the presumed “prey” protein out of crude cell lysate using an antibody raised against the “bait” protein.</a:t>
            </a:r>
            <a:endParaRPr b="0" lang="en-GB" sz="1600" spc="-1" strike="noStrike">
              <a:latin typeface="Arial"/>
            </a:endParaRPr>
          </a:p>
          <a:p>
            <a:pPr>
              <a:lnSpc>
                <a:spcPct val="100000"/>
              </a:lnSpc>
              <a:spcBef>
                <a:spcPts val="799"/>
              </a:spcBef>
            </a:pPr>
            <a:r>
              <a:rPr b="0" lang="en-GB" sz="1600" spc="-1" strike="noStrike">
                <a:solidFill>
                  <a:srgbClr val="292934"/>
                </a:solidFill>
                <a:latin typeface="Arial"/>
                <a:ea typeface="ＭＳ Ｐゴシック"/>
              </a:rPr>
              <a:t>Informatics: Is there prior evidence that the prey protein is likely to be involved in the same biological process as the bait protein?</a:t>
            </a:r>
            <a:endParaRPr b="0" lang="en-GB" sz="1600" spc="-1" strike="noStrike">
              <a:latin typeface="Arial"/>
            </a:endParaRPr>
          </a:p>
        </p:txBody>
      </p:sp>
      <p:pic>
        <p:nvPicPr>
          <p:cNvPr id="508" name="Picture 7" descr=""/>
          <p:cNvPicPr/>
          <p:nvPr/>
        </p:nvPicPr>
        <p:blipFill>
          <a:blip r:embed="rId1"/>
          <a:stretch/>
        </p:blipFill>
        <p:spPr>
          <a:xfrm>
            <a:off x="5562720" y="3581280"/>
            <a:ext cx="3352320" cy="2439720"/>
          </a:xfrm>
          <a:prstGeom prst="rect">
            <a:avLst/>
          </a:prstGeom>
          <a:ln>
            <a:noFill/>
          </a:ln>
        </p:spPr>
      </p:pic>
      <p:sp>
        <p:nvSpPr>
          <p:cNvPr id="509" name="CustomShape 4"/>
          <p:cNvSpPr/>
          <p:nvPr/>
        </p:nvSpPr>
        <p:spPr>
          <a:xfrm>
            <a:off x="6226920" y="2743200"/>
            <a:ext cx="2325240" cy="5770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GB" sz="1600" spc="-1" strike="noStrike">
                <a:solidFill>
                  <a:srgbClr val="292934"/>
                </a:solidFill>
                <a:latin typeface="Arial"/>
                <a:ea typeface="ＭＳ Ｐゴシック"/>
              </a:rPr>
              <a:t>Co-immunoprecipitation</a:t>
            </a:r>
            <a:endParaRPr b="0" lang="en-GB" sz="1600" spc="-1" strike="noStrike">
              <a:latin typeface="Arial"/>
            </a:endParaRPr>
          </a:p>
          <a:p>
            <a:pPr algn="ctr">
              <a:lnSpc>
                <a:spcPct val="100000"/>
              </a:lnSpc>
            </a:pPr>
            <a:r>
              <a:rPr b="0" lang="en-GB" sz="1600" spc="-1" strike="noStrike">
                <a:solidFill>
                  <a:srgbClr val="292934"/>
                </a:solidFill>
                <a:latin typeface="Arial"/>
                <a:ea typeface="ＭＳ Ｐゴシック"/>
              </a:rPr>
              <a:t>“</a:t>
            </a:r>
            <a:r>
              <a:rPr b="0" lang="en-GB" sz="1600" spc="-1" strike="noStrike">
                <a:solidFill>
                  <a:srgbClr val="292934"/>
                </a:solidFill>
                <a:latin typeface="Arial"/>
                <a:ea typeface="ＭＳ Ｐゴシック"/>
              </a:rPr>
              <a:t>Co-IP”</a:t>
            </a:r>
            <a:endParaRPr b="0" lang="en-GB" sz="1600" spc="-1" strike="noStrike">
              <a:latin typeface="Arial"/>
            </a:endParaRPr>
          </a:p>
        </p:txBody>
      </p:sp>
      <p:sp>
        <p:nvSpPr>
          <p:cNvPr id="510" name="CustomShape 5"/>
          <p:cNvSpPr/>
          <p:nvPr/>
        </p:nvSpPr>
        <p:spPr>
          <a:xfrm>
            <a:off x="339120" y="1066680"/>
            <a:ext cx="5980320" cy="1490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292934"/>
                </a:solidFill>
                <a:latin typeface="Times New Roman"/>
                <a:ea typeface="ＭＳ Ｐゴシック"/>
              </a:rPr>
              <a:t>	</a:t>
            </a:r>
            <a:r>
              <a:rPr b="0" lang="en-GB" sz="1600" spc="-1" strike="noStrike">
                <a:solidFill>
                  <a:srgbClr val="292934"/>
                </a:solidFill>
                <a:latin typeface="Arial"/>
                <a:ea typeface="ＭＳ Ｐゴシック"/>
              </a:rPr>
              <a:t>Advantage</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	</a:t>
            </a:r>
            <a:r>
              <a:rPr b="0" lang="en-GB" sz="1600" spc="-1" strike="noStrike">
                <a:solidFill>
                  <a:srgbClr val="292934"/>
                </a:solidFill>
                <a:latin typeface="Arial"/>
                <a:ea typeface="ＭＳ Ｐゴシック"/>
              </a:rPr>
              <a:t>-Easy to do.</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	</a:t>
            </a:r>
            <a:r>
              <a:rPr b="0" lang="en-GB" sz="1600" spc="-1" strike="noStrike">
                <a:solidFill>
                  <a:srgbClr val="292934"/>
                </a:solidFill>
                <a:latin typeface="Arial"/>
                <a:ea typeface="ＭＳ Ｐゴシック"/>
              </a:rPr>
              <a:t>-Good leads when looking for proteins that interact directly </a:t>
            </a:r>
            <a:r>
              <a:rPr b="0" lang="en-GB" sz="1600" spc="-1" strike="noStrike" u="sng">
                <a:solidFill>
                  <a:srgbClr val="292934"/>
                </a:solidFill>
                <a:uFillTx/>
                <a:latin typeface="Arial"/>
                <a:ea typeface="ＭＳ Ｐゴシック"/>
              </a:rPr>
              <a:t>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	</a:t>
            </a:r>
            <a:r>
              <a:rPr b="0" lang="en-GB" sz="1600" spc="-1" strike="noStrike">
                <a:solidFill>
                  <a:srgbClr val="292934"/>
                </a:solidFill>
                <a:latin typeface="Arial"/>
                <a:ea typeface="ＭＳ Ｐゴシック"/>
              </a:rPr>
              <a:t>-Disadvantage…</a:t>
            </a:r>
            <a:r>
              <a:rPr b="0" lang="en-GB" sz="1600" spc="-1" strike="noStrike" u="sng">
                <a:solidFill>
                  <a:srgbClr val="292934"/>
                </a:solidFill>
                <a:uFillTx/>
                <a:latin typeface="Arial"/>
                <a:ea typeface="ＭＳ Ｐゴシック"/>
              </a:rPr>
              <a:t>lots</a:t>
            </a:r>
            <a:r>
              <a:rPr b="0" lang="en-GB" sz="1600" spc="-1" strike="noStrike">
                <a:solidFill>
                  <a:srgbClr val="292934"/>
                </a:solidFill>
                <a:latin typeface="Arial"/>
                <a:ea typeface="ＭＳ Ｐゴシック"/>
              </a:rPr>
              <a:t> of false positives!  </a:t>
            </a:r>
            <a:endParaRPr b="0" lang="en-GB" sz="1600" spc="-1" strike="noStrike">
              <a:latin typeface="Arial"/>
            </a:endParaRPr>
          </a:p>
          <a:p>
            <a:pPr>
              <a:lnSpc>
                <a:spcPct val="100000"/>
              </a:lnSpc>
            </a:pPr>
            <a:endParaRPr b="0" lang="en-GB" sz="1600" spc="-1" strike="noStrike">
              <a:latin typeface="Arial"/>
            </a:endParaRPr>
          </a:p>
        </p:txBody>
      </p:sp>
      <p:sp>
        <p:nvSpPr>
          <p:cNvPr id="511" name="CustomShape 6"/>
          <p:cNvSpPr/>
          <p:nvPr/>
        </p:nvSpPr>
        <p:spPr>
          <a:xfrm>
            <a:off x="8077320" y="4275360"/>
            <a:ext cx="122400" cy="135000"/>
          </a:xfrm>
          <a:prstGeom prst="rect">
            <a:avLst/>
          </a:prstGeom>
          <a:solidFill>
            <a:schemeClr val="tx1"/>
          </a:solidFill>
          <a:ln w="9360">
            <a:solidFill>
              <a:schemeClr val="tx1"/>
            </a:solidFill>
            <a:miter/>
          </a:ln>
        </p:spPr>
        <p:style>
          <a:lnRef idx="0"/>
          <a:fillRef idx="0"/>
          <a:effectRef idx="0"/>
          <a:fontRef idx="minor"/>
        </p:style>
      </p:sp>
      <p:sp>
        <p:nvSpPr>
          <p:cNvPr id="512" name="CustomShape 7"/>
          <p:cNvSpPr/>
          <p:nvPr/>
        </p:nvSpPr>
        <p:spPr>
          <a:xfrm>
            <a:off x="8144280" y="4224600"/>
            <a:ext cx="450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292934"/>
                </a:solidFill>
                <a:latin typeface="Times New Roman"/>
                <a:ea typeface="ＭＳ Ｐゴシック"/>
              </a:rPr>
              <a:t>bait</a:t>
            </a:r>
            <a:endParaRPr b="0" lang="en-GB" sz="1400" spc="-1" strike="noStrike">
              <a:latin typeface="Arial"/>
            </a:endParaRPr>
          </a:p>
        </p:txBody>
      </p:sp>
      <p:sp>
        <p:nvSpPr>
          <p:cNvPr id="513" name="CustomShape 8"/>
          <p:cNvSpPr/>
          <p:nvPr/>
        </p:nvSpPr>
        <p:spPr>
          <a:xfrm>
            <a:off x="8083440" y="3953880"/>
            <a:ext cx="119880" cy="135000"/>
          </a:xfrm>
          <a:prstGeom prst="ellipse">
            <a:avLst/>
          </a:prstGeom>
          <a:solidFill>
            <a:srgbClr val="ff0000"/>
          </a:solidFill>
          <a:ln w="9360">
            <a:solidFill>
              <a:schemeClr val="tx1"/>
            </a:solidFill>
            <a:round/>
          </a:ln>
        </p:spPr>
        <p:style>
          <a:lnRef idx="0"/>
          <a:fillRef idx="0"/>
          <a:effectRef idx="0"/>
          <a:fontRef idx="minor"/>
        </p:style>
      </p:sp>
      <p:sp>
        <p:nvSpPr>
          <p:cNvPr id="514" name="CustomShape 9"/>
          <p:cNvSpPr/>
          <p:nvPr/>
        </p:nvSpPr>
        <p:spPr>
          <a:xfrm>
            <a:off x="8144280" y="3886200"/>
            <a:ext cx="4993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292934"/>
                </a:solidFill>
                <a:latin typeface="Times New Roman"/>
                <a:ea typeface="ＭＳ Ｐゴシック"/>
              </a:rPr>
              <a:t>prey</a:t>
            </a:r>
            <a:endParaRPr b="0" lang="en-GB" sz="14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TextShape 1"/>
          <p:cNvSpPr txBox="1"/>
          <p:nvPr/>
        </p:nvSpPr>
        <p:spPr>
          <a:xfrm>
            <a:off x="685800" y="685800"/>
            <a:ext cx="7772040" cy="1142640"/>
          </a:xfrm>
          <a:prstGeom prst="rect">
            <a:avLst/>
          </a:prstGeom>
          <a:noFill/>
          <a:ln>
            <a:noFill/>
          </a:ln>
        </p:spPr>
        <p:txBody>
          <a:bodyPr anchor="ctr"/>
          <a:p>
            <a:pPr algn="ctr">
              <a:lnSpc>
                <a:spcPct val="100000"/>
              </a:lnSpc>
            </a:pPr>
            <a:r>
              <a:rPr b="1" lang="en-US" sz="3600" spc="-1" strike="noStrike">
                <a:solidFill>
                  <a:srgbClr val="af824b"/>
                </a:solidFill>
                <a:latin typeface="Arial"/>
              </a:rPr>
              <a:t>A Genomics Approach:</a:t>
            </a:r>
            <a:br/>
            <a:r>
              <a:rPr b="1" lang="en-US" sz="3600" spc="-1" strike="noStrike">
                <a:solidFill>
                  <a:srgbClr val="af824b"/>
                </a:solidFill>
                <a:latin typeface="Arial"/>
              </a:rPr>
              <a:t>DNA micro-arrays let you measure the level of many mRNAs or DNAs at once</a:t>
            </a:r>
            <a:r>
              <a:rPr b="1" lang="en-US" sz="3200" spc="-1" strike="noStrike">
                <a:solidFill>
                  <a:srgbClr val="af824b"/>
                </a:solidFill>
                <a:latin typeface="Arial"/>
              </a:rPr>
              <a:t> </a:t>
            </a:r>
            <a:endParaRPr b="0" lang="en-US" sz="3200" spc="-1" strike="noStrike">
              <a:solidFill>
                <a:srgbClr val="292934"/>
              </a:solidFill>
              <a:latin typeface="Times New Roman"/>
            </a:endParaRPr>
          </a:p>
        </p:txBody>
      </p:sp>
      <p:pic>
        <p:nvPicPr>
          <p:cNvPr id="516" name="Picture 8" descr=""/>
          <p:cNvPicPr/>
          <p:nvPr/>
        </p:nvPicPr>
        <p:blipFill>
          <a:blip r:embed="rId1"/>
          <a:stretch/>
        </p:blipFill>
        <p:spPr>
          <a:xfrm>
            <a:off x="5562720" y="2666880"/>
            <a:ext cx="2752200" cy="3141360"/>
          </a:xfrm>
          <a:prstGeom prst="rect">
            <a:avLst/>
          </a:prstGeom>
          <a:ln>
            <a:noFill/>
          </a:ln>
        </p:spPr>
      </p:pic>
      <p:sp>
        <p:nvSpPr>
          <p:cNvPr id="517" name="CustomShape 2"/>
          <p:cNvSpPr/>
          <p:nvPr/>
        </p:nvSpPr>
        <p:spPr>
          <a:xfrm>
            <a:off x="228600" y="2438280"/>
            <a:ext cx="5219280" cy="422748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292934"/>
                </a:solidFill>
                <a:latin typeface="Arial"/>
                <a:ea typeface="ＭＳ Ｐゴシック"/>
              </a:rPr>
              <a:t>Purify RNA from two populations of cells that differ in some interesting way. (e.g. wild type cells vs. mutant cells, growth on medium containing some substance vs. not containing that substance)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Reverse transcribe to DNA and tag DNA with a fluorochrome: red for one (control),  green for the other (test).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Hybridize DNA to a micro chip that carries an array of ssDNA oligonucleotides that correspond to the expressed region of every gene.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Measure red and green fluoresence across the chip</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Analyze relative levels to see if expression on the test sample goes up or down relative to the control. </a:t>
            </a:r>
            <a:endParaRPr b="0" lang="en-GB" sz="16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8" name="Picture 3" descr=""/>
          <p:cNvPicPr/>
          <p:nvPr/>
        </p:nvPicPr>
        <p:blipFill>
          <a:blip r:embed="rId1"/>
          <a:stretch/>
        </p:blipFill>
        <p:spPr>
          <a:xfrm>
            <a:off x="3657600" y="1676520"/>
            <a:ext cx="5397120" cy="3276360"/>
          </a:xfrm>
          <a:prstGeom prst="rect">
            <a:avLst/>
          </a:prstGeom>
          <a:ln>
            <a:noFill/>
          </a:ln>
        </p:spPr>
      </p:pic>
      <p:sp>
        <p:nvSpPr>
          <p:cNvPr id="519" name="CustomShape 1"/>
          <p:cNvSpPr/>
          <p:nvPr/>
        </p:nvSpPr>
        <p:spPr>
          <a:xfrm>
            <a:off x="152280" y="152280"/>
            <a:ext cx="8838720" cy="1142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3200" spc="-1" strike="noStrike">
                <a:solidFill>
                  <a:srgbClr val="af824b"/>
                </a:solidFill>
                <a:latin typeface="Arial"/>
                <a:ea typeface="ＭＳ Ｐゴシック"/>
              </a:rPr>
              <a:t>A Genomics Approach:</a:t>
            </a:r>
            <a:br/>
            <a:r>
              <a:rPr b="1" lang="en-GB" sz="3200" spc="-1" strike="noStrike">
                <a:solidFill>
                  <a:srgbClr val="af824b"/>
                </a:solidFill>
                <a:latin typeface="Arial"/>
                <a:ea typeface="ＭＳ Ｐゴシック"/>
              </a:rPr>
              <a:t>DNA micro-arrays let you measure the level of many mRNAs or DNAs at once </a:t>
            </a:r>
            <a:endParaRPr b="0" lang="en-GB" sz="3200" spc="-1" strike="noStrike">
              <a:latin typeface="Arial"/>
            </a:endParaRPr>
          </a:p>
        </p:txBody>
      </p:sp>
      <p:sp>
        <p:nvSpPr>
          <p:cNvPr id="520" name="CustomShape 2"/>
          <p:cNvSpPr/>
          <p:nvPr/>
        </p:nvSpPr>
        <p:spPr>
          <a:xfrm>
            <a:off x="88920" y="1523880"/>
            <a:ext cx="3568320" cy="544428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ffff00"/>
                </a:solidFill>
                <a:latin typeface="Arial"/>
                <a:ea typeface="ＭＳ Ｐゴシック"/>
              </a:rPr>
              <a:t>Yellow</a:t>
            </a:r>
            <a:r>
              <a:rPr b="0" lang="en-GB" sz="1600" spc="-1" strike="noStrike">
                <a:solidFill>
                  <a:srgbClr val="292934"/>
                </a:solidFill>
                <a:latin typeface="Arial"/>
                <a:ea typeface="ＭＳ Ｐゴシック"/>
              </a:rPr>
              <a:t>=no change.</a:t>
            </a:r>
            <a:endParaRPr b="0" lang="en-GB" sz="1600" spc="-1" strike="noStrike">
              <a:latin typeface="Arial"/>
            </a:endParaRPr>
          </a:p>
          <a:p>
            <a:pPr>
              <a:lnSpc>
                <a:spcPct val="100000"/>
              </a:lnSpc>
            </a:pPr>
            <a:r>
              <a:rPr b="0" lang="en-GB" sz="1600" spc="-1" strike="noStrike">
                <a:solidFill>
                  <a:srgbClr val="ff0000"/>
                </a:solidFill>
                <a:latin typeface="Arial"/>
                <a:ea typeface="ＭＳ Ｐゴシック"/>
              </a:rPr>
              <a:t>Red</a:t>
            </a:r>
            <a:r>
              <a:rPr b="0" lang="en-GB" sz="1600" spc="-1" strike="noStrike">
                <a:solidFill>
                  <a:srgbClr val="292934"/>
                </a:solidFill>
                <a:latin typeface="Arial"/>
                <a:ea typeface="ＭＳ Ｐゴシック"/>
              </a:rPr>
              <a:t>=less mRNA in the test sample than in the control</a:t>
            </a:r>
            <a:endParaRPr b="0" lang="en-GB" sz="1600" spc="-1" strike="noStrike">
              <a:latin typeface="Arial"/>
            </a:endParaRPr>
          </a:p>
          <a:p>
            <a:pPr>
              <a:lnSpc>
                <a:spcPct val="100000"/>
              </a:lnSpc>
            </a:pPr>
            <a:r>
              <a:rPr b="0" lang="en-GB" sz="1600" spc="-1" strike="noStrike">
                <a:solidFill>
                  <a:srgbClr val="008000"/>
                </a:solidFill>
                <a:latin typeface="Arial"/>
                <a:ea typeface="ＭＳ Ｐゴシック"/>
              </a:rPr>
              <a:t>Green</a:t>
            </a:r>
            <a:r>
              <a:rPr b="0" lang="en-GB" sz="1600" spc="-1" strike="noStrike">
                <a:solidFill>
                  <a:srgbClr val="292934"/>
                </a:solidFill>
                <a:latin typeface="Arial"/>
                <a:ea typeface="ＭＳ Ｐゴシック"/>
              </a:rPr>
              <a:t>=more mRNA in the test sample than in the control.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Hybridization Arrays dominated the field from around 2000 to 2010, but is now becoming obsolete.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Still taught because of the huge volume of data available from array experiments.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Need to be careful about the quality of the data. Are experiments done in</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triplicate?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Transcription profiling a particular powerful way to study the targets of a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transcription factor. How would you do this?</a:t>
            </a:r>
            <a:endParaRPr b="0" lang="en-GB" sz="1600" spc="-1" strike="noStrike">
              <a:latin typeface="Arial"/>
            </a:endParaRPr>
          </a:p>
        </p:txBody>
      </p:sp>
      <p:sp>
        <p:nvSpPr>
          <p:cNvPr id="521" name="CustomShape 3"/>
          <p:cNvSpPr/>
          <p:nvPr/>
        </p:nvSpPr>
        <p:spPr>
          <a:xfrm>
            <a:off x="3974760" y="5537160"/>
            <a:ext cx="4788000" cy="10638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Extremely detailed phenotypic snap shot of a</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cell.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Aside: valuable method for cancer typing/prognosis</a:t>
            </a:r>
            <a:endParaRPr b="0" lang="en-GB" sz="160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TextShape 1"/>
          <p:cNvSpPr txBox="1"/>
          <p:nvPr/>
        </p:nvSpPr>
        <p:spPr>
          <a:xfrm>
            <a:off x="762120" y="68580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RNA sequencing (RNA seq) also allows measurement of mRNA levels for all genes at one time.</a:t>
            </a:r>
            <a:br/>
            <a:endParaRPr b="0" lang="en-US" sz="3200" spc="-1" strike="noStrike">
              <a:solidFill>
                <a:srgbClr val="292934"/>
              </a:solidFill>
              <a:latin typeface="Times New Roman"/>
            </a:endParaRPr>
          </a:p>
        </p:txBody>
      </p:sp>
      <p:pic>
        <p:nvPicPr>
          <p:cNvPr id="523" name="Picture 5" descr=""/>
          <p:cNvPicPr/>
          <p:nvPr/>
        </p:nvPicPr>
        <p:blipFill>
          <a:blip r:embed="rId1"/>
          <a:stretch/>
        </p:blipFill>
        <p:spPr>
          <a:xfrm>
            <a:off x="4191120" y="2438280"/>
            <a:ext cx="4647960" cy="3327480"/>
          </a:xfrm>
          <a:prstGeom prst="rect">
            <a:avLst/>
          </a:prstGeom>
          <a:ln>
            <a:noFill/>
          </a:ln>
        </p:spPr>
      </p:pic>
      <p:sp>
        <p:nvSpPr>
          <p:cNvPr id="524" name="CustomShape 2"/>
          <p:cNvSpPr/>
          <p:nvPr/>
        </p:nvSpPr>
        <p:spPr>
          <a:xfrm>
            <a:off x="228600" y="1816200"/>
            <a:ext cx="3771720" cy="47142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292934"/>
                </a:solidFill>
                <a:latin typeface="Arial"/>
                <a:ea typeface="ＭＳ Ｐゴシック"/>
              </a:rPr>
              <a:t>RNA seq. is rendering array methods for transcription profiling obsolete. The method is as a consequence of advances in high throughput DNA sequencing analysis. RNA seq=Easier, cheaper, faster, less prone to artifact.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In this case, RNA is reverse transcribed, and then solid phase high-throughput sequencing is used to read the sequence of a large number of cDNA molecules.</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If enough cDNAs are read, the frequency of each “read” provides a profile of the abundance of each gene.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Best to compare data from 2 samples as with hybridization arrays. </a:t>
            </a:r>
            <a:endParaRPr b="0" lang="en-GB" sz="16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5" name="Picture 6" descr=""/>
          <p:cNvPicPr/>
          <p:nvPr/>
        </p:nvPicPr>
        <p:blipFill>
          <a:blip r:embed="rId1"/>
          <a:stretch/>
        </p:blipFill>
        <p:spPr>
          <a:xfrm>
            <a:off x="457200" y="1676520"/>
            <a:ext cx="4419360" cy="4844520"/>
          </a:xfrm>
          <a:prstGeom prst="rect">
            <a:avLst/>
          </a:prstGeom>
          <a:ln>
            <a:noFill/>
          </a:ln>
        </p:spPr>
      </p:pic>
      <p:sp>
        <p:nvSpPr>
          <p:cNvPr id="526" name="CustomShape 1"/>
          <p:cNvSpPr/>
          <p:nvPr/>
        </p:nvSpPr>
        <p:spPr>
          <a:xfrm>
            <a:off x="3276720" y="5486400"/>
            <a:ext cx="4571640" cy="75996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292934"/>
                </a:solidFill>
                <a:latin typeface="Arial"/>
                <a:ea typeface="ＭＳ Ｐゴシック"/>
              </a:rPr>
              <a:t>Nagalakshmi, U., Wang, Z., Waern, K., Shou, C., Raha, D., Gerstein, M., &amp; Snyder, M. (2008). The Transcriptional Landscape of the Yeast Genome Defined by RNA Sequencing. Science (New York, N.Y.), 320(5881), 1344–1349. http://doi.org/10.1126/science.1158441</a:t>
            </a:r>
            <a:endParaRPr b="0" lang="en-GB" sz="1100" spc="-1" strike="noStrike">
              <a:latin typeface="Arial"/>
            </a:endParaRPr>
          </a:p>
        </p:txBody>
      </p:sp>
      <p:sp>
        <p:nvSpPr>
          <p:cNvPr id="527" name="CustomShape 2"/>
          <p:cNvSpPr/>
          <p:nvPr/>
        </p:nvSpPr>
        <p:spPr>
          <a:xfrm>
            <a:off x="2757960" y="914400"/>
            <a:ext cx="29487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Arial"/>
                <a:ea typeface="ＭＳ Ｐゴシック"/>
              </a:rPr>
              <a:t>Yeast Transcriptome</a:t>
            </a:r>
            <a:endParaRPr b="0" lang="en-GB" sz="240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TextShape 1"/>
          <p:cNvSpPr txBox="1"/>
          <p:nvPr/>
        </p:nvSpPr>
        <p:spPr>
          <a:xfrm>
            <a:off x="1219320" y="15228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Real “Functional” Genomics</a:t>
            </a:r>
            <a:endParaRPr b="0" lang="en-US" sz="3200" spc="-1" strike="noStrike">
              <a:solidFill>
                <a:srgbClr val="292934"/>
              </a:solidFill>
              <a:latin typeface="Times New Roman"/>
            </a:endParaRPr>
          </a:p>
        </p:txBody>
      </p:sp>
      <p:pic>
        <p:nvPicPr>
          <p:cNvPr id="529" name="Picture 6" descr=""/>
          <p:cNvPicPr/>
          <p:nvPr/>
        </p:nvPicPr>
        <p:blipFill>
          <a:blip r:embed="rId1"/>
          <a:stretch/>
        </p:blipFill>
        <p:spPr>
          <a:xfrm>
            <a:off x="152280" y="152280"/>
            <a:ext cx="1568160" cy="1980720"/>
          </a:xfrm>
          <a:prstGeom prst="rect">
            <a:avLst/>
          </a:prstGeom>
          <a:ln>
            <a:noFill/>
          </a:ln>
        </p:spPr>
      </p:pic>
      <p:sp>
        <p:nvSpPr>
          <p:cNvPr id="530" name="CustomShape 2"/>
          <p:cNvSpPr/>
          <p:nvPr/>
        </p:nvSpPr>
        <p:spPr>
          <a:xfrm>
            <a:off x="2954160" y="1143000"/>
            <a:ext cx="4457520" cy="8204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Knock out every yeast gene one at a time.</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Make a collection of mutants.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Each strain carries 2 unique </a:t>
            </a:r>
            <a:r>
              <a:rPr b="0" lang="en-GB" sz="1600" spc="-1" strike="noStrike">
                <a:solidFill>
                  <a:srgbClr val="ff0000"/>
                </a:solidFill>
                <a:latin typeface="Arial"/>
                <a:ea typeface="ＭＳ Ｐゴシック"/>
              </a:rPr>
              <a:t>tags</a:t>
            </a:r>
            <a:r>
              <a:rPr b="0" lang="en-GB" sz="1600" spc="-1" strike="noStrike">
                <a:solidFill>
                  <a:srgbClr val="292934"/>
                </a:solidFill>
                <a:latin typeface="Arial"/>
                <a:ea typeface="ＭＳ Ｐゴシック"/>
              </a:rPr>
              <a:t> or “bar codes”</a:t>
            </a:r>
            <a:endParaRPr b="0" lang="en-GB" sz="1600" spc="-1" strike="noStrike">
              <a:latin typeface="Arial"/>
            </a:endParaRPr>
          </a:p>
        </p:txBody>
      </p:sp>
      <p:sp>
        <p:nvSpPr>
          <p:cNvPr id="531" name="CustomShape 3"/>
          <p:cNvSpPr/>
          <p:nvPr/>
        </p:nvSpPr>
        <p:spPr>
          <a:xfrm>
            <a:off x="4724280" y="4343400"/>
            <a:ext cx="1447560" cy="380520"/>
          </a:xfrm>
          <a:prstGeom prst="rect">
            <a:avLst/>
          </a:prstGeom>
          <a:solidFill>
            <a:schemeClr val="accent1"/>
          </a:solidFill>
          <a:ln w="9360">
            <a:solidFill>
              <a:schemeClr val="tx1"/>
            </a:solidFill>
            <a:miter/>
          </a:ln>
        </p:spPr>
        <p:style>
          <a:lnRef idx="0"/>
          <a:fillRef idx="0"/>
          <a:effectRef idx="0"/>
          <a:fontRef idx="minor"/>
        </p:style>
      </p:sp>
      <p:sp>
        <p:nvSpPr>
          <p:cNvPr id="532" name="CustomShape 4"/>
          <p:cNvSpPr/>
          <p:nvPr/>
        </p:nvSpPr>
        <p:spPr>
          <a:xfrm>
            <a:off x="4962960" y="4343400"/>
            <a:ext cx="880920" cy="4561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2400" spc="-1" strike="noStrike">
                <a:solidFill>
                  <a:srgbClr val="292934"/>
                </a:solidFill>
                <a:latin typeface="Times New Roman"/>
                <a:ea typeface="ＭＳ Ｐゴシック"/>
              </a:rPr>
              <a:t>KAN</a:t>
            </a:r>
            <a:r>
              <a:rPr b="0" i="1" lang="en-GB" sz="2400" spc="-1" strike="noStrike" baseline="30000">
                <a:solidFill>
                  <a:srgbClr val="292934"/>
                </a:solidFill>
                <a:latin typeface="Times New Roman"/>
                <a:ea typeface="ＭＳ Ｐゴシック"/>
              </a:rPr>
              <a:t>R</a:t>
            </a:r>
            <a:endParaRPr b="0" lang="en-GB" sz="2400" spc="-1" strike="noStrike">
              <a:latin typeface="Arial"/>
            </a:endParaRPr>
          </a:p>
        </p:txBody>
      </p:sp>
      <p:sp>
        <p:nvSpPr>
          <p:cNvPr id="533" name="Line 5"/>
          <p:cNvSpPr/>
          <p:nvPr/>
        </p:nvSpPr>
        <p:spPr>
          <a:xfrm>
            <a:off x="3429000" y="5257800"/>
            <a:ext cx="4190760" cy="360"/>
          </a:xfrm>
          <a:prstGeom prst="line">
            <a:avLst/>
          </a:prstGeom>
          <a:ln w="76320">
            <a:solidFill>
              <a:schemeClr val="tx1"/>
            </a:solidFill>
            <a:round/>
          </a:ln>
        </p:spPr>
        <p:style>
          <a:lnRef idx="0"/>
          <a:fillRef idx="0"/>
          <a:effectRef idx="0"/>
          <a:fontRef idx="minor"/>
        </p:style>
      </p:sp>
      <p:sp>
        <p:nvSpPr>
          <p:cNvPr id="534" name="Line 6"/>
          <p:cNvSpPr/>
          <p:nvPr/>
        </p:nvSpPr>
        <p:spPr>
          <a:xfrm>
            <a:off x="5333760" y="5029200"/>
            <a:ext cx="360" cy="360"/>
          </a:xfrm>
          <a:prstGeom prst="line">
            <a:avLst/>
          </a:prstGeom>
          <a:ln w="9360">
            <a:solidFill>
              <a:schemeClr val="tx1"/>
            </a:solidFill>
            <a:round/>
          </a:ln>
        </p:spPr>
        <p:style>
          <a:lnRef idx="0"/>
          <a:fillRef idx="0"/>
          <a:effectRef idx="0"/>
          <a:fontRef idx="minor"/>
        </p:style>
      </p:sp>
      <p:sp>
        <p:nvSpPr>
          <p:cNvPr id="535" name="CustomShape 7"/>
          <p:cNvSpPr/>
          <p:nvPr/>
        </p:nvSpPr>
        <p:spPr>
          <a:xfrm>
            <a:off x="4191120" y="4495680"/>
            <a:ext cx="533160" cy="151920"/>
          </a:xfrm>
          <a:prstGeom prst="rect">
            <a:avLst/>
          </a:prstGeom>
          <a:solidFill>
            <a:schemeClr val="accent2"/>
          </a:solidFill>
          <a:ln w="9360">
            <a:solidFill>
              <a:schemeClr val="tx1"/>
            </a:solidFill>
            <a:miter/>
          </a:ln>
        </p:spPr>
        <p:style>
          <a:lnRef idx="0"/>
          <a:fillRef idx="0"/>
          <a:effectRef idx="0"/>
          <a:fontRef idx="minor"/>
        </p:style>
      </p:sp>
      <p:sp>
        <p:nvSpPr>
          <p:cNvPr id="536" name="CustomShape 8"/>
          <p:cNvSpPr/>
          <p:nvPr/>
        </p:nvSpPr>
        <p:spPr>
          <a:xfrm>
            <a:off x="6172200" y="4495680"/>
            <a:ext cx="533160" cy="151920"/>
          </a:xfrm>
          <a:prstGeom prst="rect">
            <a:avLst/>
          </a:prstGeom>
          <a:solidFill>
            <a:schemeClr val="accent2"/>
          </a:solidFill>
          <a:ln w="9360">
            <a:solidFill>
              <a:schemeClr val="tx1"/>
            </a:solidFill>
            <a:miter/>
          </a:ln>
        </p:spPr>
        <p:style>
          <a:lnRef idx="0"/>
          <a:fillRef idx="0"/>
          <a:effectRef idx="0"/>
          <a:fontRef idx="minor"/>
        </p:style>
      </p:sp>
      <p:sp>
        <p:nvSpPr>
          <p:cNvPr id="537" name="CustomShape 9"/>
          <p:cNvSpPr/>
          <p:nvPr/>
        </p:nvSpPr>
        <p:spPr>
          <a:xfrm>
            <a:off x="4114800" y="5105520"/>
            <a:ext cx="2666520" cy="304560"/>
          </a:xfrm>
          <a:prstGeom prst="rect">
            <a:avLst/>
          </a:prstGeom>
          <a:solidFill>
            <a:schemeClr val="accent2"/>
          </a:solidFill>
          <a:ln w="9360">
            <a:solidFill>
              <a:schemeClr val="tx1"/>
            </a:solidFill>
            <a:miter/>
          </a:ln>
        </p:spPr>
        <p:style>
          <a:lnRef idx="0"/>
          <a:fillRef idx="0"/>
          <a:effectRef idx="0"/>
          <a:fontRef idx="minor"/>
        </p:style>
      </p:sp>
      <p:sp>
        <p:nvSpPr>
          <p:cNvPr id="538" name="CustomShape 10"/>
          <p:cNvSpPr/>
          <p:nvPr/>
        </p:nvSpPr>
        <p:spPr>
          <a:xfrm>
            <a:off x="5040000" y="5334120"/>
            <a:ext cx="874440" cy="4561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2400" spc="-1" strike="noStrike">
                <a:solidFill>
                  <a:srgbClr val="292934"/>
                </a:solidFill>
                <a:latin typeface="Times New Roman"/>
                <a:ea typeface="ＭＳ Ｐゴシック"/>
              </a:rPr>
              <a:t>YFG</a:t>
            </a:r>
            <a:r>
              <a:rPr b="0" i="1" lang="en-GB" sz="2400" spc="-1" strike="noStrike" baseline="30000">
                <a:solidFill>
                  <a:srgbClr val="292934"/>
                </a:solidFill>
                <a:latin typeface="Times New Roman"/>
                <a:ea typeface="ＭＳ Ｐゴシック"/>
              </a:rPr>
              <a:t>+</a:t>
            </a:r>
            <a:endParaRPr b="0" lang="en-GB" sz="2400" spc="-1" strike="noStrike">
              <a:latin typeface="Arial"/>
            </a:endParaRPr>
          </a:p>
        </p:txBody>
      </p:sp>
      <p:sp>
        <p:nvSpPr>
          <p:cNvPr id="539" name="CustomShape 11"/>
          <p:cNvSpPr/>
          <p:nvPr/>
        </p:nvSpPr>
        <p:spPr>
          <a:xfrm>
            <a:off x="4192920" y="4648320"/>
            <a:ext cx="400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X</a:t>
            </a:r>
            <a:endParaRPr b="0" lang="en-GB" sz="2400" spc="-1" strike="noStrike">
              <a:latin typeface="Arial"/>
            </a:endParaRPr>
          </a:p>
        </p:txBody>
      </p:sp>
      <p:sp>
        <p:nvSpPr>
          <p:cNvPr id="540" name="CustomShape 12"/>
          <p:cNvSpPr/>
          <p:nvPr/>
        </p:nvSpPr>
        <p:spPr>
          <a:xfrm>
            <a:off x="6250320" y="4648320"/>
            <a:ext cx="400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X</a:t>
            </a:r>
            <a:endParaRPr b="0" lang="en-GB" sz="2400" spc="-1" strike="noStrike">
              <a:latin typeface="Arial"/>
            </a:endParaRPr>
          </a:p>
        </p:txBody>
      </p:sp>
      <p:sp>
        <p:nvSpPr>
          <p:cNvPr id="541" name="Line 13"/>
          <p:cNvSpPr/>
          <p:nvPr/>
        </p:nvSpPr>
        <p:spPr>
          <a:xfrm>
            <a:off x="3429000" y="6248160"/>
            <a:ext cx="4190760" cy="360"/>
          </a:xfrm>
          <a:prstGeom prst="line">
            <a:avLst/>
          </a:prstGeom>
          <a:ln w="76320">
            <a:solidFill>
              <a:schemeClr val="tx1"/>
            </a:solidFill>
            <a:round/>
          </a:ln>
        </p:spPr>
        <p:style>
          <a:lnRef idx="0"/>
          <a:fillRef idx="0"/>
          <a:effectRef idx="0"/>
          <a:fontRef idx="minor"/>
        </p:style>
      </p:sp>
      <p:sp>
        <p:nvSpPr>
          <p:cNvPr id="542" name="Line 14"/>
          <p:cNvSpPr/>
          <p:nvPr/>
        </p:nvSpPr>
        <p:spPr>
          <a:xfrm>
            <a:off x="5333760" y="6019560"/>
            <a:ext cx="360" cy="360"/>
          </a:xfrm>
          <a:prstGeom prst="line">
            <a:avLst/>
          </a:prstGeom>
          <a:ln w="9360">
            <a:solidFill>
              <a:schemeClr val="tx1"/>
            </a:solidFill>
            <a:round/>
          </a:ln>
        </p:spPr>
        <p:style>
          <a:lnRef idx="0"/>
          <a:fillRef idx="0"/>
          <a:effectRef idx="0"/>
          <a:fontRef idx="minor"/>
        </p:style>
      </p:sp>
      <p:sp>
        <p:nvSpPr>
          <p:cNvPr id="543" name="CustomShape 15"/>
          <p:cNvSpPr/>
          <p:nvPr/>
        </p:nvSpPr>
        <p:spPr>
          <a:xfrm>
            <a:off x="4581360" y="6400800"/>
            <a:ext cx="1491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2400" spc="-1" strike="noStrike">
                <a:solidFill>
                  <a:srgbClr val="292934"/>
                </a:solidFill>
                <a:latin typeface="Times New Roman"/>
                <a:ea typeface="ＭＳ Ｐゴシック"/>
              </a:rPr>
              <a:t>Yfg::KAN</a:t>
            </a:r>
            <a:r>
              <a:rPr b="0" i="1" lang="en-GB" sz="2400" spc="-1" strike="noStrike" baseline="30000">
                <a:solidFill>
                  <a:srgbClr val="292934"/>
                </a:solidFill>
                <a:latin typeface="Times New Roman"/>
                <a:ea typeface="ＭＳ Ｐゴシック"/>
              </a:rPr>
              <a:t>R</a:t>
            </a:r>
            <a:endParaRPr b="0" lang="en-GB" sz="2400" spc="-1" strike="noStrike">
              <a:latin typeface="Arial"/>
            </a:endParaRPr>
          </a:p>
        </p:txBody>
      </p:sp>
      <p:sp>
        <p:nvSpPr>
          <p:cNvPr id="544" name="CustomShape 16"/>
          <p:cNvSpPr/>
          <p:nvPr/>
        </p:nvSpPr>
        <p:spPr>
          <a:xfrm>
            <a:off x="4724280" y="6019920"/>
            <a:ext cx="1447560" cy="380520"/>
          </a:xfrm>
          <a:prstGeom prst="rect">
            <a:avLst/>
          </a:prstGeom>
          <a:solidFill>
            <a:schemeClr val="accent1"/>
          </a:solidFill>
          <a:ln w="9360">
            <a:solidFill>
              <a:schemeClr val="tx1"/>
            </a:solidFill>
            <a:miter/>
          </a:ln>
        </p:spPr>
        <p:style>
          <a:lnRef idx="0"/>
          <a:fillRef idx="0"/>
          <a:effectRef idx="0"/>
          <a:fontRef idx="minor"/>
        </p:style>
      </p:sp>
      <p:sp>
        <p:nvSpPr>
          <p:cNvPr id="545" name="CustomShape 17"/>
          <p:cNvSpPr/>
          <p:nvPr/>
        </p:nvSpPr>
        <p:spPr>
          <a:xfrm>
            <a:off x="4191120" y="6172200"/>
            <a:ext cx="533160" cy="151920"/>
          </a:xfrm>
          <a:prstGeom prst="rect">
            <a:avLst/>
          </a:prstGeom>
          <a:solidFill>
            <a:schemeClr val="accent2"/>
          </a:solidFill>
          <a:ln w="9360">
            <a:solidFill>
              <a:schemeClr val="tx1"/>
            </a:solidFill>
            <a:miter/>
          </a:ln>
        </p:spPr>
        <p:style>
          <a:lnRef idx="0"/>
          <a:fillRef idx="0"/>
          <a:effectRef idx="0"/>
          <a:fontRef idx="minor"/>
        </p:style>
      </p:sp>
      <p:sp>
        <p:nvSpPr>
          <p:cNvPr id="546" name="CustomShape 18"/>
          <p:cNvSpPr/>
          <p:nvPr/>
        </p:nvSpPr>
        <p:spPr>
          <a:xfrm>
            <a:off x="6172200" y="6172200"/>
            <a:ext cx="533160" cy="151920"/>
          </a:xfrm>
          <a:prstGeom prst="rect">
            <a:avLst/>
          </a:prstGeom>
          <a:solidFill>
            <a:schemeClr val="accent2"/>
          </a:solidFill>
          <a:ln w="9360">
            <a:solidFill>
              <a:schemeClr val="tx1"/>
            </a:solidFill>
            <a:miter/>
          </a:ln>
        </p:spPr>
        <p:style>
          <a:lnRef idx="0"/>
          <a:fillRef idx="0"/>
          <a:effectRef idx="0"/>
          <a:fontRef idx="minor"/>
        </p:style>
      </p:sp>
      <p:sp>
        <p:nvSpPr>
          <p:cNvPr id="547" name="CustomShape 19"/>
          <p:cNvSpPr/>
          <p:nvPr/>
        </p:nvSpPr>
        <p:spPr>
          <a:xfrm>
            <a:off x="4962960" y="6019920"/>
            <a:ext cx="880920" cy="4561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2400" spc="-1" strike="noStrike">
                <a:solidFill>
                  <a:srgbClr val="292934"/>
                </a:solidFill>
                <a:latin typeface="Times New Roman"/>
                <a:ea typeface="ＭＳ Ｐゴシック"/>
              </a:rPr>
              <a:t>KAN</a:t>
            </a:r>
            <a:r>
              <a:rPr b="0" i="1" lang="en-GB" sz="2400" spc="-1" strike="noStrike" baseline="30000">
                <a:solidFill>
                  <a:srgbClr val="292934"/>
                </a:solidFill>
                <a:latin typeface="Times New Roman"/>
                <a:ea typeface="ＭＳ Ｐゴシック"/>
              </a:rPr>
              <a:t>R</a:t>
            </a:r>
            <a:endParaRPr b="0" lang="en-GB" sz="2400" spc="-1" strike="noStrike">
              <a:latin typeface="Arial"/>
            </a:endParaRPr>
          </a:p>
        </p:txBody>
      </p:sp>
      <p:sp>
        <p:nvSpPr>
          <p:cNvPr id="548" name="CustomShape 20"/>
          <p:cNvSpPr/>
          <p:nvPr/>
        </p:nvSpPr>
        <p:spPr>
          <a:xfrm>
            <a:off x="4648320" y="3124080"/>
            <a:ext cx="1447560" cy="380520"/>
          </a:xfrm>
          <a:prstGeom prst="rect">
            <a:avLst/>
          </a:prstGeom>
          <a:solidFill>
            <a:schemeClr val="accent1"/>
          </a:solidFill>
          <a:ln w="9360">
            <a:solidFill>
              <a:schemeClr val="tx1"/>
            </a:solidFill>
            <a:miter/>
          </a:ln>
        </p:spPr>
        <p:style>
          <a:lnRef idx="0"/>
          <a:fillRef idx="0"/>
          <a:effectRef idx="0"/>
          <a:fontRef idx="minor"/>
        </p:style>
      </p:sp>
      <p:sp>
        <p:nvSpPr>
          <p:cNvPr id="549" name="CustomShape 21"/>
          <p:cNvSpPr/>
          <p:nvPr/>
        </p:nvSpPr>
        <p:spPr>
          <a:xfrm>
            <a:off x="4887000" y="3124080"/>
            <a:ext cx="880920" cy="4561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2400" spc="-1" strike="noStrike">
                <a:solidFill>
                  <a:srgbClr val="292934"/>
                </a:solidFill>
                <a:latin typeface="Times New Roman"/>
                <a:ea typeface="ＭＳ Ｐゴシック"/>
              </a:rPr>
              <a:t>KAN</a:t>
            </a:r>
            <a:r>
              <a:rPr b="0" i="1" lang="en-GB" sz="2400" spc="-1" strike="noStrike" baseline="30000">
                <a:solidFill>
                  <a:srgbClr val="292934"/>
                </a:solidFill>
                <a:latin typeface="Times New Roman"/>
                <a:ea typeface="ＭＳ Ｐゴシック"/>
              </a:rPr>
              <a:t>R</a:t>
            </a:r>
            <a:endParaRPr b="0" lang="en-GB" sz="2400" spc="-1" strike="noStrike">
              <a:latin typeface="Arial"/>
            </a:endParaRPr>
          </a:p>
        </p:txBody>
      </p:sp>
      <p:sp>
        <p:nvSpPr>
          <p:cNvPr id="550" name="CustomShape 22"/>
          <p:cNvSpPr/>
          <p:nvPr/>
        </p:nvSpPr>
        <p:spPr>
          <a:xfrm>
            <a:off x="3886200" y="2895480"/>
            <a:ext cx="533160" cy="151920"/>
          </a:xfrm>
          <a:prstGeom prst="rect">
            <a:avLst/>
          </a:prstGeom>
          <a:solidFill>
            <a:schemeClr val="accent2"/>
          </a:solidFill>
          <a:ln w="9360">
            <a:solidFill>
              <a:schemeClr val="tx1"/>
            </a:solidFill>
            <a:miter/>
          </a:ln>
        </p:spPr>
        <p:style>
          <a:lnRef idx="0"/>
          <a:fillRef idx="0"/>
          <a:effectRef idx="0"/>
          <a:fontRef idx="minor"/>
        </p:style>
      </p:sp>
      <p:sp>
        <p:nvSpPr>
          <p:cNvPr id="551" name="CustomShape 23"/>
          <p:cNvSpPr/>
          <p:nvPr/>
        </p:nvSpPr>
        <p:spPr>
          <a:xfrm>
            <a:off x="6324480" y="3581280"/>
            <a:ext cx="533160" cy="151920"/>
          </a:xfrm>
          <a:prstGeom prst="rect">
            <a:avLst/>
          </a:prstGeom>
          <a:solidFill>
            <a:schemeClr val="accent2"/>
          </a:solidFill>
          <a:ln w="9360">
            <a:solidFill>
              <a:schemeClr val="tx1"/>
            </a:solidFill>
            <a:miter/>
          </a:ln>
        </p:spPr>
        <p:style>
          <a:lnRef idx="0"/>
          <a:fillRef idx="0"/>
          <a:effectRef idx="0"/>
          <a:fontRef idx="minor"/>
        </p:style>
      </p:sp>
      <p:sp>
        <p:nvSpPr>
          <p:cNvPr id="552" name="CustomShape 24"/>
          <p:cNvSpPr/>
          <p:nvPr/>
        </p:nvSpPr>
        <p:spPr>
          <a:xfrm>
            <a:off x="4648320" y="2895480"/>
            <a:ext cx="533160" cy="151920"/>
          </a:xfrm>
          <a:prstGeom prst="rect">
            <a:avLst/>
          </a:prstGeom>
          <a:solidFill>
            <a:schemeClr val="accent1"/>
          </a:solidFill>
          <a:ln w="9360">
            <a:solidFill>
              <a:schemeClr val="tx1"/>
            </a:solidFill>
            <a:miter/>
          </a:ln>
        </p:spPr>
        <p:style>
          <a:lnRef idx="0"/>
          <a:fillRef idx="0"/>
          <a:effectRef idx="0"/>
          <a:fontRef idx="minor"/>
        </p:style>
      </p:sp>
      <p:sp>
        <p:nvSpPr>
          <p:cNvPr id="553" name="CustomShape 25"/>
          <p:cNvSpPr/>
          <p:nvPr/>
        </p:nvSpPr>
        <p:spPr>
          <a:xfrm>
            <a:off x="5562720" y="3581280"/>
            <a:ext cx="533160" cy="151920"/>
          </a:xfrm>
          <a:prstGeom prst="rect">
            <a:avLst/>
          </a:prstGeom>
          <a:solidFill>
            <a:schemeClr val="accent1"/>
          </a:solidFill>
          <a:ln w="9360">
            <a:solidFill>
              <a:schemeClr val="tx1"/>
            </a:solidFill>
            <a:miter/>
          </a:ln>
        </p:spPr>
        <p:style>
          <a:lnRef idx="0"/>
          <a:fillRef idx="0"/>
          <a:effectRef idx="0"/>
          <a:fontRef idx="minor"/>
        </p:style>
      </p:sp>
      <p:sp>
        <p:nvSpPr>
          <p:cNvPr id="554" name="CustomShape 26"/>
          <p:cNvSpPr/>
          <p:nvPr/>
        </p:nvSpPr>
        <p:spPr>
          <a:xfrm>
            <a:off x="4419720" y="2895480"/>
            <a:ext cx="228240" cy="151920"/>
          </a:xfrm>
          <a:prstGeom prst="rect">
            <a:avLst/>
          </a:prstGeom>
          <a:solidFill>
            <a:srgbClr val="ff0000"/>
          </a:solidFill>
          <a:ln w="9360">
            <a:solidFill>
              <a:schemeClr val="tx1"/>
            </a:solidFill>
            <a:miter/>
          </a:ln>
        </p:spPr>
        <p:style>
          <a:lnRef idx="0"/>
          <a:fillRef idx="0"/>
          <a:effectRef idx="0"/>
          <a:fontRef idx="minor"/>
        </p:style>
      </p:sp>
      <p:sp>
        <p:nvSpPr>
          <p:cNvPr id="555" name="CustomShape 27"/>
          <p:cNvSpPr/>
          <p:nvPr/>
        </p:nvSpPr>
        <p:spPr>
          <a:xfrm>
            <a:off x="6095880" y="3581280"/>
            <a:ext cx="228240" cy="151920"/>
          </a:xfrm>
          <a:prstGeom prst="rect">
            <a:avLst/>
          </a:prstGeom>
          <a:solidFill>
            <a:srgbClr val="ff0000"/>
          </a:solidFill>
          <a:ln w="9360">
            <a:solidFill>
              <a:schemeClr val="tx1"/>
            </a:solidFill>
            <a:miter/>
          </a:ln>
        </p:spPr>
        <p:style>
          <a:lnRef idx="0"/>
          <a:fillRef idx="0"/>
          <a:effectRef idx="0"/>
          <a:fontRef idx="minor"/>
        </p:style>
      </p:sp>
      <p:sp>
        <p:nvSpPr>
          <p:cNvPr id="556" name="CustomShape 28"/>
          <p:cNvSpPr/>
          <p:nvPr/>
        </p:nvSpPr>
        <p:spPr>
          <a:xfrm>
            <a:off x="5944680" y="3657600"/>
            <a:ext cx="7070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ff0000"/>
                </a:solidFill>
                <a:latin typeface="Times New Roman"/>
                <a:ea typeface="ＭＳ Ｐゴシック"/>
              </a:rPr>
              <a:t>tag2</a:t>
            </a:r>
            <a:endParaRPr b="0" lang="en-GB" sz="2400" spc="-1" strike="noStrike">
              <a:latin typeface="Arial"/>
            </a:endParaRPr>
          </a:p>
        </p:txBody>
      </p:sp>
      <p:sp>
        <p:nvSpPr>
          <p:cNvPr id="557" name="CustomShape 29"/>
          <p:cNvSpPr/>
          <p:nvPr/>
        </p:nvSpPr>
        <p:spPr>
          <a:xfrm>
            <a:off x="4192200" y="2438280"/>
            <a:ext cx="7070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ff0000"/>
                </a:solidFill>
                <a:latin typeface="Times New Roman"/>
                <a:ea typeface="ＭＳ Ｐゴシック"/>
              </a:rPr>
              <a:t>tag1</a:t>
            </a:r>
            <a:endParaRPr b="0" lang="en-GB" sz="2400" spc="-1" strike="noStrike">
              <a:latin typeface="Arial"/>
            </a:endParaRPr>
          </a:p>
        </p:txBody>
      </p:sp>
      <p:sp>
        <p:nvSpPr>
          <p:cNvPr id="558" name="CustomShape 30"/>
          <p:cNvSpPr/>
          <p:nvPr/>
        </p:nvSpPr>
        <p:spPr>
          <a:xfrm>
            <a:off x="2295360" y="2743200"/>
            <a:ext cx="14871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ad8f67"/>
                </a:solidFill>
                <a:latin typeface="Arial"/>
                <a:ea typeface="ＭＳ Ｐゴシック"/>
              </a:rPr>
              <a:t>forward primer</a:t>
            </a:r>
            <a:endParaRPr b="0" lang="en-GB" sz="1600" spc="-1" strike="noStrike">
              <a:latin typeface="Arial"/>
            </a:endParaRPr>
          </a:p>
        </p:txBody>
      </p:sp>
      <p:sp>
        <p:nvSpPr>
          <p:cNvPr id="559" name="CustomShape 31"/>
          <p:cNvSpPr/>
          <p:nvPr/>
        </p:nvSpPr>
        <p:spPr>
          <a:xfrm>
            <a:off x="6942960" y="3505320"/>
            <a:ext cx="14886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ad8f67"/>
                </a:solidFill>
                <a:latin typeface="Arial"/>
                <a:ea typeface="ＭＳ Ｐゴシック"/>
              </a:rPr>
              <a:t>reverse primer</a:t>
            </a:r>
            <a:endParaRPr b="0" lang="en-GB" sz="1600" spc="-1" strike="noStrike">
              <a:latin typeface="Arial"/>
            </a:endParaRPr>
          </a:p>
        </p:txBody>
      </p:sp>
      <p:sp>
        <p:nvSpPr>
          <p:cNvPr id="560" name="CustomShape 32"/>
          <p:cNvSpPr/>
          <p:nvPr/>
        </p:nvSpPr>
        <p:spPr>
          <a:xfrm>
            <a:off x="80640" y="5410080"/>
            <a:ext cx="310248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292934"/>
                </a:solidFill>
                <a:latin typeface="Verdana"/>
                <a:ea typeface="ＭＳ Ｐゴシック"/>
              </a:rPr>
              <a:t>Giaever et al.</a:t>
            </a:r>
            <a:r>
              <a:rPr b="0" i="1" lang="en-GB" sz="1800" spc="-1" strike="noStrike">
                <a:solidFill>
                  <a:srgbClr val="292934"/>
                </a:solidFill>
                <a:latin typeface="Arial"/>
                <a:ea typeface="ＭＳ Ｐゴシック"/>
              </a:rPr>
              <a:t> Nature</a:t>
            </a:r>
            <a:r>
              <a:rPr b="0" lang="en-GB" sz="1800" spc="-1" strike="noStrike">
                <a:solidFill>
                  <a:srgbClr val="292934"/>
                </a:solidFill>
                <a:latin typeface="Verdana"/>
                <a:ea typeface="ＭＳ Ｐゴシック"/>
              </a:rPr>
              <a:t> </a:t>
            </a:r>
            <a:r>
              <a:rPr b="1" lang="en-GB" sz="1800" spc="-1" strike="noStrike">
                <a:solidFill>
                  <a:srgbClr val="292934"/>
                </a:solidFill>
                <a:latin typeface="Arial"/>
                <a:ea typeface="ＭＳ Ｐゴシック"/>
              </a:rPr>
              <a:t>418</a:t>
            </a:r>
            <a:r>
              <a:rPr b="0" lang="en-GB" sz="1800" spc="-1" strike="noStrike">
                <a:solidFill>
                  <a:srgbClr val="292934"/>
                </a:solidFill>
                <a:latin typeface="Verdana"/>
                <a:ea typeface="ＭＳ Ｐゴシック"/>
              </a:rPr>
              <a:t>, </a:t>
            </a:r>
            <a:endParaRPr b="0" lang="en-GB" sz="1800" spc="-1" strike="noStrike">
              <a:latin typeface="Arial"/>
            </a:endParaRPr>
          </a:p>
          <a:p>
            <a:pPr>
              <a:lnSpc>
                <a:spcPct val="100000"/>
              </a:lnSpc>
            </a:pPr>
            <a:r>
              <a:rPr b="0" lang="en-GB" sz="1800" spc="-1" strike="noStrike">
                <a:solidFill>
                  <a:srgbClr val="292934"/>
                </a:solidFill>
                <a:latin typeface="Verdana"/>
                <a:ea typeface="ＭＳ Ｐゴシック"/>
              </a:rPr>
              <a:t>387-391 (2002) </a:t>
            </a:r>
            <a:endParaRPr b="0" lang="en-GB" sz="1800" spc="-1" strike="noStrike">
              <a:latin typeface="Arial"/>
            </a:endParaRPr>
          </a:p>
        </p:txBody>
      </p:sp>
      <p:sp>
        <p:nvSpPr>
          <p:cNvPr id="561" name="CustomShape 33"/>
          <p:cNvSpPr/>
          <p:nvPr/>
        </p:nvSpPr>
        <p:spPr>
          <a:xfrm>
            <a:off x="4495680" y="4495680"/>
            <a:ext cx="228240" cy="151920"/>
          </a:xfrm>
          <a:prstGeom prst="rect">
            <a:avLst/>
          </a:prstGeom>
          <a:solidFill>
            <a:srgbClr val="ff0000"/>
          </a:solidFill>
          <a:ln w="9360">
            <a:solidFill>
              <a:schemeClr val="tx1"/>
            </a:solidFill>
            <a:miter/>
          </a:ln>
        </p:spPr>
        <p:style>
          <a:lnRef idx="0"/>
          <a:fillRef idx="0"/>
          <a:effectRef idx="0"/>
          <a:fontRef idx="minor"/>
        </p:style>
      </p:sp>
      <p:sp>
        <p:nvSpPr>
          <p:cNvPr id="562" name="CustomShape 34"/>
          <p:cNvSpPr/>
          <p:nvPr/>
        </p:nvSpPr>
        <p:spPr>
          <a:xfrm>
            <a:off x="4495680" y="6172200"/>
            <a:ext cx="228240" cy="151920"/>
          </a:xfrm>
          <a:prstGeom prst="rect">
            <a:avLst/>
          </a:prstGeom>
          <a:solidFill>
            <a:srgbClr val="ff0000"/>
          </a:solidFill>
          <a:ln w="9360">
            <a:solidFill>
              <a:schemeClr val="tx1"/>
            </a:solidFill>
            <a:miter/>
          </a:ln>
        </p:spPr>
        <p:style>
          <a:lnRef idx="0"/>
          <a:fillRef idx="0"/>
          <a:effectRef idx="0"/>
          <a:fontRef idx="minor"/>
        </p:style>
      </p:sp>
      <p:sp>
        <p:nvSpPr>
          <p:cNvPr id="563" name="CustomShape 35"/>
          <p:cNvSpPr/>
          <p:nvPr/>
        </p:nvSpPr>
        <p:spPr>
          <a:xfrm>
            <a:off x="6172200" y="6172200"/>
            <a:ext cx="228240" cy="151920"/>
          </a:xfrm>
          <a:prstGeom prst="rect">
            <a:avLst/>
          </a:prstGeom>
          <a:solidFill>
            <a:srgbClr val="ff0000"/>
          </a:solidFill>
          <a:ln w="9360">
            <a:solidFill>
              <a:schemeClr val="tx1"/>
            </a:solidFill>
            <a:miter/>
          </a:ln>
        </p:spPr>
        <p:style>
          <a:lnRef idx="0"/>
          <a:fillRef idx="0"/>
          <a:effectRef idx="0"/>
          <a:fontRef idx="minor"/>
        </p:style>
      </p:sp>
      <p:sp>
        <p:nvSpPr>
          <p:cNvPr id="564" name="CustomShape 36"/>
          <p:cNvSpPr/>
          <p:nvPr/>
        </p:nvSpPr>
        <p:spPr>
          <a:xfrm>
            <a:off x="6172200" y="4495680"/>
            <a:ext cx="228240" cy="151920"/>
          </a:xfrm>
          <a:prstGeom prst="rect">
            <a:avLst/>
          </a:prstGeom>
          <a:solidFill>
            <a:srgbClr val="ff0000"/>
          </a:solidFill>
          <a:ln w="9360">
            <a:solidFill>
              <a:schemeClr val="tx1"/>
            </a:solidFill>
            <a:miter/>
          </a:ln>
        </p:spPr>
        <p:style>
          <a:lnRef idx="0"/>
          <a:fillRef idx="0"/>
          <a:effectRef idx="0"/>
          <a:fontRef idx="minor"/>
        </p:style>
      </p:sp>
      <p:sp>
        <p:nvSpPr>
          <p:cNvPr id="565" name="CustomShape 37"/>
          <p:cNvSpPr/>
          <p:nvPr/>
        </p:nvSpPr>
        <p:spPr>
          <a:xfrm>
            <a:off x="230040" y="2133720"/>
            <a:ext cx="14763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Ron Davis</a:t>
            </a:r>
            <a:endParaRPr b="0" lang="en-GB" sz="2400" spc="-1" strike="noStrike">
              <a:latin typeface="Arial"/>
            </a:endParaRPr>
          </a:p>
        </p:txBody>
      </p:sp>
      <p:sp>
        <p:nvSpPr>
          <p:cNvPr id="566" name="CustomShape 38"/>
          <p:cNvSpPr/>
          <p:nvPr/>
        </p:nvSpPr>
        <p:spPr>
          <a:xfrm>
            <a:off x="251640" y="3352680"/>
            <a:ext cx="4392000" cy="15498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use PCR to amplify </a:t>
            </a:r>
            <a:r>
              <a:rPr b="0" i="1" lang="en-GB" sz="1600" spc="-1" strike="noStrike">
                <a:solidFill>
                  <a:srgbClr val="292934"/>
                </a:solidFill>
                <a:latin typeface="Arial"/>
                <a:ea typeface="ＭＳ Ｐゴシック"/>
              </a:rPr>
              <a:t>KAN</a:t>
            </a:r>
            <a:r>
              <a:rPr b="0" i="1" lang="en-GB" sz="1600" spc="-1" strike="noStrike" baseline="30000">
                <a:solidFill>
                  <a:srgbClr val="292934"/>
                </a:solidFill>
                <a:latin typeface="Arial"/>
                <a:ea typeface="ＭＳ Ｐゴシック"/>
              </a:rPr>
              <a:t>R</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primers are designed to have several functions</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in addition to being able to direct amplification</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of KAN</a:t>
            </a:r>
            <a:r>
              <a:rPr b="0" lang="en-GB" sz="1600" spc="-1" strike="noStrike" baseline="30000">
                <a:solidFill>
                  <a:srgbClr val="292934"/>
                </a:solidFill>
                <a:latin typeface="Arial"/>
                <a:ea typeface="ＭＳ Ｐゴシック"/>
              </a:rPr>
              <a:t>R</a:t>
            </a:r>
            <a:r>
              <a:rPr b="0" lang="en-GB" sz="1600" spc="-1" strike="noStrike">
                <a:solidFill>
                  <a:srgbClr val="292934"/>
                </a:solidFill>
                <a:latin typeface="Arial"/>
                <a:ea typeface="ＭＳ Ｐゴシック"/>
              </a:rPr>
              <a:t> (next slide).</a:t>
            </a:r>
            <a:endParaRPr b="0" lang="en-GB" sz="1600" spc="-1" strike="noStrike">
              <a:latin typeface="Arial"/>
            </a:endParaRPr>
          </a:p>
          <a:p>
            <a:pPr>
              <a:lnSpc>
                <a:spcPct val="100000"/>
              </a:lnSpc>
            </a:pPr>
            <a:endParaRPr b="0" lang="en-GB" sz="1600" spc="-1" strike="noStrike">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TextShape 1"/>
          <p:cNvSpPr txBox="1"/>
          <p:nvPr/>
        </p:nvSpPr>
        <p:spPr>
          <a:xfrm>
            <a:off x="457200" y="22860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Bar Code to identify specific</a:t>
            </a:r>
            <a:br/>
            <a:r>
              <a:rPr b="1" lang="en-US" sz="3200" spc="-1" strike="noStrike">
                <a:solidFill>
                  <a:srgbClr val="af824b"/>
                </a:solidFill>
                <a:latin typeface="Arial"/>
              </a:rPr>
              <a:t>Knock-out strains </a:t>
            </a:r>
            <a:endParaRPr b="0" lang="en-US" sz="3200" spc="-1" strike="noStrike">
              <a:solidFill>
                <a:srgbClr val="292934"/>
              </a:solidFill>
              <a:latin typeface="Times New Roman"/>
            </a:endParaRPr>
          </a:p>
        </p:txBody>
      </p:sp>
      <p:pic>
        <p:nvPicPr>
          <p:cNvPr id="568" name="Picture 6" descr=""/>
          <p:cNvPicPr/>
          <p:nvPr/>
        </p:nvPicPr>
        <p:blipFill>
          <a:blip r:embed="rId1"/>
          <a:stretch/>
        </p:blipFill>
        <p:spPr>
          <a:xfrm>
            <a:off x="838080" y="1828800"/>
            <a:ext cx="7178400" cy="1909440"/>
          </a:xfrm>
          <a:prstGeom prst="rect">
            <a:avLst/>
          </a:prstGeom>
          <a:ln>
            <a:noFill/>
          </a:ln>
        </p:spPr>
      </p:pic>
      <p:sp>
        <p:nvSpPr>
          <p:cNvPr id="569" name="CustomShape 2"/>
          <p:cNvSpPr/>
          <p:nvPr/>
        </p:nvSpPr>
        <p:spPr>
          <a:xfrm>
            <a:off x="838080" y="2971800"/>
            <a:ext cx="7619760" cy="325404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0" lang="en-GB" sz="1600" spc="-1" strike="noStrike">
                <a:solidFill>
                  <a:srgbClr val="ff00ff"/>
                </a:solidFill>
                <a:latin typeface="Arial"/>
                <a:ea typeface="ＭＳ Ｐゴシック"/>
              </a:rPr>
              <a:t>Pink </a:t>
            </a:r>
            <a:r>
              <a:rPr b="0" lang="en-GB" sz="1600" spc="-1" strike="noStrike">
                <a:solidFill>
                  <a:srgbClr val="292934"/>
                </a:solidFill>
                <a:latin typeface="Arial"/>
                <a:ea typeface="ＭＳ Ｐゴシック"/>
              </a:rPr>
              <a:t>and </a:t>
            </a:r>
            <a:r>
              <a:rPr b="0" lang="en-GB" sz="1600" spc="-1" strike="noStrike">
                <a:solidFill>
                  <a:srgbClr val="00ffff"/>
                </a:solidFill>
                <a:latin typeface="Arial"/>
                <a:ea typeface="ＭＳ Ｐゴシック"/>
              </a:rPr>
              <a:t>cyan </a:t>
            </a:r>
            <a:r>
              <a:rPr b="0" lang="en-GB" sz="1600" spc="-1" strike="noStrike">
                <a:solidFill>
                  <a:srgbClr val="292934"/>
                </a:solidFill>
                <a:latin typeface="Arial"/>
                <a:ea typeface="ＭＳ Ｐゴシック"/>
              </a:rPr>
              <a:t>regions contain a unique pre-designed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a:t>
            </a:r>
            <a:r>
              <a:rPr b="0" lang="en-GB" sz="1600" spc="-1" strike="noStrike">
                <a:solidFill>
                  <a:srgbClr val="292934"/>
                </a:solidFill>
                <a:latin typeface="Arial"/>
                <a:ea typeface="ＭＳ Ｐゴシック"/>
              </a:rPr>
              <a:t>bar code” that uniquely identifies the gene.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Both bar codes for each knock-out construct are flanked</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by a pair primers that are the SAME for all knockout constructs. </a:t>
            </a:r>
            <a:endParaRPr b="0" lang="en-GB" sz="1600" spc="-1" strike="noStrike">
              <a:latin typeface="Arial"/>
            </a:endParaRPr>
          </a:p>
          <a:p>
            <a:pPr>
              <a:lnSpc>
                <a:spcPct val="100000"/>
              </a:lnSpc>
            </a:pPr>
            <a:r>
              <a:rPr b="0" lang="en-GB" sz="1600" spc="-1" strike="noStrike">
                <a:solidFill>
                  <a:srgbClr val="008000"/>
                </a:solidFill>
                <a:latin typeface="Arial"/>
                <a:ea typeface="ＭＳ Ｐゴシック"/>
              </a:rPr>
              <a:t>Green</a:t>
            </a:r>
            <a:r>
              <a:rPr b="0" lang="en-GB" sz="1600" spc="-1" strike="noStrike">
                <a:solidFill>
                  <a:srgbClr val="292934"/>
                </a:solidFill>
                <a:latin typeface="Arial"/>
                <a:ea typeface="ＭＳ Ｐゴシック"/>
              </a:rPr>
              <a:t> and </a:t>
            </a:r>
            <a:r>
              <a:rPr b="0" lang="en-GB" sz="1600" spc="-1" strike="noStrike">
                <a:solidFill>
                  <a:srgbClr val="ffff00"/>
                </a:solidFill>
                <a:latin typeface="Arial"/>
                <a:ea typeface="ＭＳ Ｐゴシック"/>
              </a:rPr>
              <a:t>yellow</a:t>
            </a:r>
            <a:r>
              <a:rPr b="0" lang="en-GB" sz="1600" spc="-1" strike="noStrike">
                <a:solidFill>
                  <a:srgbClr val="292934"/>
                </a:solidFill>
                <a:latin typeface="Arial"/>
                <a:ea typeface="ＭＳ Ｐゴシック"/>
              </a:rPr>
              <a:t> are short primer regions that allow reading the upstream bar code. </a:t>
            </a:r>
            <a:r>
              <a:rPr b="0" lang="en-GB" sz="1600" spc="-1" strike="noStrike">
                <a:solidFill>
                  <a:srgbClr val="ceeba2"/>
                </a:solidFill>
                <a:latin typeface="Arial"/>
                <a:ea typeface="ＭＳ Ｐゴシック"/>
              </a:rPr>
              <a:t>Light green </a:t>
            </a:r>
            <a:r>
              <a:rPr b="0" lang="en-GB" sz="1600" spc="-1" strike="noStrike">
                <a:solidFill>
                  <a:srgbClr val="292934"/>
                </a:solidFill>
                <a:latin typeface="Arial"/>
                <a:ea typeface="ＭＳ Ｐゴシック"/>
              </a:rPr>
              <a:t>and </a:t>
            </a:r>
            <a:r>
              <a:rPr b="0" lang="en-GB" sz="1600" spc="-1" strike="noStrike">
                <a:solidFill>
                  <a:srgbClr val="ff6600"/>
                </a:solidFill>
                <a:latin typeface="Arial"/>
                <a:ea typeface="ＭＳ Ｐゴシック"/>
              </a:rPr>
              <a:t>orange</a:t>
            </a:r>
            <a:r>
              <a:rPr b="0" lang="en-GB" sz="1600" spc="-1" strike="noStrike">
                <a:solidFill>
                  <a:srgbClr val="292934"/>
                </a:solidFill>
                <a:latin typeface="Arial"/>
                <a:ea typeface="ＭＳ Ｐゴシック"/>
              </a:rPr>
              <a:t> are short primers regions that allow reading the down stream bar code.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The </a:t>
            </a:r>
            <a:r>
              <a:rPr b="0" lang="en-GB" sz="1600" spc="-1" strike="noStrike">
                <a:solidFill>
                  <a:srgbClr val="0000ff"/>
                </a:solidFill>
                <a:latin typeface="Arial"/>
                <a:ea typeface="ＭＳ Ｐゴシック"/>
              </a:rPr>
              <a:t>dark blue </a:t>
            </a:r>
            <a:r>
              <a:rPr b="0" lang="en-GB" sz="1600" spc="-1" strike="noStrike">
                <a:solidFill>
                  <a:srgbClr val="292934"/>
                </a:solidFill>
                <a:latin typeface="Arial"/>
                <a:ea typeface="ＭＳ Ｐゴシック"/>
              </a:rPr>
              <a:t>regions are the left and right homology arms that are needed to target the knockout mutation as we learned previously. In this case homology arms were very short –i.e. oligonucleotides were used with about 30 nt of homologous sequence.</a:t>
            </a:r>
            <a:endParaRPr b="0" lang="en-GB" sz="1600" spc="-1" strike="noStrike">
              <a:latin typeface="Arial"/>
            </a:endParaRPr>
          </a:p>
        </p:txBody>
      </p:sp>
      <p:sp>
        <p:nvSpPr>
          <p:cNvPr id="570" name="CustomShape 3"/>
          <p:cNvSpPr/>
          <p:nvPr/>
        </p:nvSpPr>
        <p:spPr>
          <a:xfrm rot="5400000">
            <a:off x="2934000" y="952200"/>
            <a:ext cx="228240" cy="1828440"/>
          </a:xfrm>
          <a:prstGeom prst="leftBrace">
            <a:avLst>
              <a:gd name="adj1" fmla="val 0"/>
              <a:gd name="adj2" fmla="val 50000"/>
            </a:avLst>
          </a:prstGeom>
          <a:noFill/>
          <a:ln w="9360">
            <a:solidFill>
              <a:schemeClr val="tx1"/>
            </a:solidFill>
            <a:round/>
          </a:ln>
        </p:spPr>
        <p:style>
          <a:lnRef idx="0"/>
          <a:fillRef idx="0"/>
          <a:effectRef idx="0"/>
          <a:fontRef idx="minor"/>
        </p:style>
      </p:sp>
      <p:sp>
        <p:nvSpPr>
          <p:cNvPr id="571" name="CustomShape 4"/>
          <p:cNvSpPr/>
          <p:nvPr/>
        </p:nvSpPr>
        <p:spPr>
          <a:xfrm>
            <a:off x="1994760" y="1490760"/>
            <a:ext cx="210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forward primer region</a:t>
            </a:r>
            <a:endParaRPr b="0" lang="en-GB" sz="1600" spc="-1" strike="noStrike">
              <a:latin typeface="Arial"/>
            </a:endParaRPr>
          </a:p>
        </p:txBody>
      </p:sp>
      <p:sp>
        <p:nvSpPr>
          <p:cNvPr id="572" name="CustomShape 5"/>
          <p:cNvSpPr/>
          <p:nvPr/>
        </p:nvSpPr>
        <p:spPr>
          <a:xfrm>
            <a:off x="4813560" y="2666880"/>
            <a:ext cx="2108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reverse primer region</a:t>
            </a:r>
            <a:endParaRPr b="0" lang="en-GB" sz="1600" spc="-1" strike="noStrike">
              <a:latin typeface="Arial"/>
            </a:endParaRPr>
          </a:p>
        </p:txBody>
      </p:sp>
      <p:sp>
        <p:nvSpPr>
          <p:cNvPr id="573" name="CustomShape 6"/>
          <p:cNvSpPr/>
          <p:nvPr/>
        </p:nvSpPr>
        <p:spPr>
          <a:xfrm flipH="1" rot="5400000">
            <a:off x="5562360" y="1676520"/>
            <a:ext cx="456840" cy="1828440"/>
          </a:xfrm>
          <a:prstGeom prst="leftBrace">
            <a:avLst>
              <a:gd name="adj1" fmla="val 0"/>
              <a:gd name="adj2" fmla="val 50000"/>
            </a:avLst>
          </a:prstGeom>
          <a:noFill/>
          <a:ln w="9360">
            <a:solidFill>
              <a:schemeClr val="tx1"/>
            </a:solidFill>
            <a:round/>
          </a:ln>
        </p:spPr>
        <p:style>
          <a:lnRef idx="0"/>
          <a:fillRef idx="0"/>
          <a:effectRef idx="0"/>
          <a:fontRef idx="minor"/>
        </p:style>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685800" y="609480"/>
            <a:ext cx="7772040" cy="1142640"/>
          </a:xfrm>
          <a:prstGeom prst="rect">
            <a:avLst/>
          </a:prstGeom>
          <a:noFill/>
          <a:ln>
            <a:noFill/>
          </a:ln>
        </p:spPr>
        <p:txBody>
          <a:bodyPr lIns="0" rIns="0" tIns="0" bIns="0" anchor="ctr"/>
          <a:p>
            <a:endParaRPr b="0" lang="en-US" sz="2400" spc="-1" strike="noStrike">
              <a:solidFill>
                <a:srgbClr val="292934"/>
              </a:solidFill>
              <a:latin typeface="Times New Roman"/>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TextShape 1"/>
          <p:cNvSpPr txBox="1"/>
          <p:nvPr/>
        </p:nvSpPr>
        <p:spPr>
          <a:xfrm>
            <a:off x="685800" y="60948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Scheme for finding genes required for a particular growth condition</a:t>
            </a:r>
            <a:endParaRPr b="0" lang="en-US" sz="3200" spc="-1" strike="noStrike">
              <a:solidFill>
                <a:srgbClr val="292934"/>
              </a:solidFill>
              <a:latin typeface="Times New Roman"/>
            </a:endParaRPr>
          </a:p>
        </p:txBody>
      </p:sp>
      <p:sp>
        <p:nvSpPr>
          <p:cNvPr id="575" name="TextShape 2"/>
          <p:cNvSpPr txBox="1"/>
          <p:nvPr/>
        </p:nvSpPr>
        <p:spPr>
          <a:xfrm>
            <a:off x="685800" y="2209680"/>
            <a:ext cx="6019560" cy="4114440"/>
          </a:xfrm>
          <a:prstGeom prst="rect">
            <a:avLst/>
          </a:prstGeom>
          <a:noFill/>
          <a:ln>
            <a:noFill/>
          </a:ln>
        </p:spPr>
        <p:txBody>
          <a:bodyPr/>
          <a:p>
            <a:pPr marL="343080" indent="-342720">
              <a:lnSpc>
                <a:spcPct val="90000"/>
              </a:lnSpc>
              <a:spcBef>
                <a:spcPts val="320"/>
              </a:spcBef>
              <a:buClr>
                <a:srgbClr val="292934"/>
              </a:buClr>
              <a:buFont typeface="Symbol" charset="2"/>
              <a:buChar char=""/>
            </a:pPr>
            <a:r>
              <a:rPr b="0" lang="en-US" sz="1600" spc="-1" strike="noStrike">
                <a:solidFill>
                  <a:srgbClr val="292934"/>
                </a:solidFill>
                <a:latin typeface="Arial"/>
              </a:rPr>
              <a:t>Take entire KO collection as a mixture of strains in liquid.</a:t>
            </a:r>
            <a:endParaRPr b="0" lang="en-US" sz="1600" spc="-1" strike="noStrike">
              <a:solidFill>
                <a:srgbClr val="292934"/>
              </a:solidFill>
              <a:latin typeface="Arial"/>
            </a:endParaRPr>
          </a:p>
          <a:p>
            <a:pPr marL="343080" indent="-342720">
              <a:lnSpc>
                <a:spcPct val="90000"/>
              </a:lnSpc>
              <a:spcBef>
                <a:spcPts val="320"/>
              </a:spcBef>
              <a:buClr>
                <a:srgbClr val="292934"/>
              </a:buClr>
              <a:buFont typeface="Symbol" charset="2"/>
              <a:buChar char=""/>
            </a:pPr>
            <a:r>
              <a:rPr b="0" lang="en-US" sz="1600" spc="-1" strike="noStrike">
                <a:solidFill>
                  <a:srgbClr val="292934"/>
                </a:solidFill>
                <a:latin typeface="Arial"/>
              </a:rPr>
              <a:t>Grow under desired condition (e.g. galactose as a carbon source).</a:t>
            </a:r>
            <a:endParaRPr b="0" lang="en-US" sz="1600" spc="-1" strike="noStrike">
              <a:solidFill>
                <a:srgbClr val="292934"/>
              </a:solidFill>
              <a:latin typeface="Arial"/>
            </a:endParaRPr>
          </a:p>
          <a:p>
            <a:pPr marL="343080" indent="-342720">
              <a:lnSpc>
                <a:spcPct val="90000"/>
              </a:lnSpc>
              <a:spcBef>
                <a:spcPts val="320"/>
              </a:spcBef>
              <a:buClr>
                <a:srgbClr val="292934"/>
              </a:buClr>
              <a:buFont typeface="Symbol" charset="2"/>
              <a:buChar char=""/>
            </a:pPr>
            <a:r>
              <a:rPr b="0" lang="en-US" sz="1600" spc="-1" strike="noStrike">
                <a:solidFill>
                  <a:srgbClr val="292934"/>
                </a:solidFill>
                <a:latin typeface="Arial"/>
              </a:rPr>
              <a:t>Purify DNA from cultures.</a:t>
            </a:r>
            <a:endParaRPr b="0" lang="en-US" sz="1600" spc="-1" strike="noStrike">
              <a:solidFill>
                <a:srgbClr val="292934"/>
              </a:solidFill>
              <a:latin typeface="Arial"/>
            </a:endParaRPr>
          </a:p>
          <a:p>
            <a:pPr marL="343080" indent="-342720">
              <a:lnSpc>
                <a:spcPct val="90000"/>
              </a:lnSpc>
              <a:spcBef>
                <a:spcPts val="320"/>
              </a:spcBef>
              <a:buClr>
                <a:srgbClr val="292934"/>
              </a:buClr>
              <a:buFont typeface="Symbol" charset="2"/>
              <a:buChar char=""/>
            </a:pPr>
            <a:r>
              <a:rPr b="0" lang="en-US" sz="1600" spc="-1" strike="noStrike">
                <a:solidFill>
                  <a:srgbClr val="292934"/>
                </a:solidFill>
                <a:latin typeface="Arial"/>
              </a:rPr>
              <a:t>Amplify bar codes using the two bar code primer pairs to get a collection of pcr products that reflects the representation of each knockout construct in the mixed population. </a:t>
            </a:r>
            <a:endParaRPr b="0" lang="en-US" sz="1600" spc="-1" strike="noStrike">
              <a:solidFill>
                <a:srgbClr val="292934"/>
              </a:solidFill>
              <a:latin typeface="Arial"/>
            </a:endParaRPr>
          </a:p>
          <a:p>
            <a:pPr marL="343080" indent="-342720">
              <a:lnSpc>
                <a:spcPct val="90000"/>
              </a:lnSpc>
              <a:spcBef>
                <a:spcPts val="320"/>
              </a:spcBef>
              <a:buClr>
                <a:srgbClr val="292934"/>
              </a:buClr>
              <a:buFont typeface="Symbol" charset="2"/>
              <a:buChar char=""/>
            </a:pPr>
            <a:r>
              <a:rPr b="0" lang="en-US" sz="1600" spc="-1" strike="noStrike">
                <a:solidFill>
                  <a:srgbClr val="292934"/>
                </a:solidFill>
                <a:latin typeface="Arial"/>
              </a:rPr>
              <a:t>Hybridize to a microarray. This time,  </a:t>
            </a:r>
            <a:r>
              <a:rPr b="0" lang="en-US" sz="1600" spc="-1" strike="noStrike" u="sng">
                <a:solidFill>
                  <a:srgbClr val="292934"/>
                </a:solidFill>
                <a:uFillTx/>
                <a:latin typeface="Arial"/>
              </a:rPr>
              <a:t>oligos for each bar code that are arrayed rather than oligos for each mRNA.</a:t>
            </a:r>
            <a:endParaRPr b="0" lang="en-US" sz="1600" spc="-1" strike="noStrike">
              <a:solidFill>
                <a:srgbClr val="292934"/>
              </a:solidFill>
              <a:latin typeface="Arial"/>
            </a:endParaRPr>
          </a:p>
          <a:p>
            <a:pPr marL="343080" indent="-342720">
              <a:lnSpc>
                <a:spcPct val="90000"/>
              </a:lnSpc>
              <a:spcBef>
                <a:spcPts val="320"/>
              </a:spcBef>
              <a:buClr>
                <a:srgbClr val="292934"/>
              </a:buClr>
              <a:buFont typeface="Symbol" charset="2"/>
              <a:buChar char=""/>
            </a:pPr>
            <a:r>
              <a:rPr b="0" lang="en-US" sz="1600" spc="-1" strike="noStrike">
                <a:solidFill>
                  <a:srgbClr val="292934"/>
                </a:solidFill>
                <a:latin typeface="Arial"/>
              </a:rPr>
              <a:t>Look for codes that are under-represented in the mix. Weak signal for a given bar code feature in the array provides evidence that the corresponding mutant strain is under-represented in the test sample vs. the control (i.e after growth on galactose vs. growth on glucose as a source of sugar). </a:t>
            </a:r>
            <a:endParaRPr b="0" lang="en-US" sz="1600" spc="-1" strike="noStrike">
              <a:solidFill>
                <a:srgbClr val="292934"/>
              </a:solidFill>
              <a:latin typeface="Arial"/>
            </a:endParaRPr>
          </a:p>
          <a:p>
            <a:pPr marL="343080" indent="-342720">
              <a:lnSpc>
                <a:spcPct val="90000"/>
              </a:lnSpc>
              <a:spcBef>
                <a:spcPts val="320"/>
              </a:spcBef>
              <a:buClr>
                <a:srgbClr val="292934"/>
              </a:buClr>
              <a:buFont typeface="Symbol" charset="2"/>
              <a:buChar char=""/>
            </a:pPr>
            <a:r>
              <a:rPr b="0" lang="en-US" sz="1600" spc="-1" strike="noStrike">
                <a:solidFill>
                  <a:srgbClr val="292934"/>
                </a:solidFill>
                <a:latin typeface="Arial"/>
              </a:rPr>
              <a:t>One array data set gives you all the mutations that block growth under the condition tested.  </a:t>
            </a:r>
            <a:endParaRPr b="0" lang="en-US" sz="1600" spc="-1" strike="noStrike">
              <a:solidFill>
                <a:srgbClr val="292934"/>
              </a:solid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TextShape 1"/>
          <p:cNvSpPr txBox="1"/>
          <p:nvPr/>
        </p:nvSpPr>
        <p:spPr>
          <a:xfrm>
            <a:off x="685800" y="22860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Selection of KO collection for growth on galactose medium identifies new genes needed for growth on galactose</a:t>
            </a:r>
            <a:endParaRPr b="0" lang="en-US" sz="3200" spc="-1" strike="noStrike">
              <a:solidFill>
                <a:srgbClr val="292934"/>
              </a:solidFill>
              <a:latin typeface="Times New Roman"/>
            </a:endParaRPr>
          </a:p>
        </p:txBody>
      </p:sp>
      <p:pic>
        <p:nvPicPr>
          <p:cNvPr id="577" name="Picture 7" descr=""/>
          <p:cNvPicPr/>
          <p:nvPr/>
        </p:nvPicPr>
        <p:blipFill>
          <a:blip r:embed="rId1"/>
          <a:stretch/>
        </p:blipFill>
        <p:spPr>
          <a:xfrm>
            <a:off x="4114800" y="2209680"/>
            <a:ext cx="4024080" cy="4114440"/>
          </a:xfrm>
          <a:prstGeom prst="rect">
            <a:avLst/>
          </a:prstGeom>
          <a:ln>
            <a:noFill/>
          </a:ln>
        </p:spPr>
      </p:pic>
      <p:sp>
        <p:nvSpPr>
          <p:cNvPr id="578" name="CustomShape 2"/>
          <p:cNvSpPr/>
          <p:nvPr/>
        </p:nvSpPr>
        <p:spPr>
          <a:xfrm>
            <a:off x="304920" y="2286000"/>
            <a:ext cx="3587400" cy="34974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292934"/>
                </a:solidFill>
                <a:latin typeface="Arial"/>
                <a:ea typeface="ＭＳ Ｐゴシック"/>
              </a:rPr>
              <a:t>Confirm that the missing strains in the micro-array analysis truly are</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slow growers in galactose medium.</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Individual knock out strains tested.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This shows that the method works!</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i.e. one can find all the genes required for normal growth under a given condition by assaying the relative representation of each mutant in a mixture, following growth of that mixture under the relevant condition. </a:t>
            </a:r>
            <a:endParaRPr b="0" lang="en-GB" sz="1600" spc="-1" strike="noStrike">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TextShape 1"/>
          <p:cNvSpPr txBox="1"/>
          <p:nvPr/>
        </p:nvSpPr>
        <p:spPr>
          <a:xfrm>
            <a:off x="609480" y="30492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Low level of correlation between expression level and functional importance. </a:t>
            </a:r>
            <a:endParaRPr b="0" lang="en-US" sz="3200" spc="-1" strike="noStrike">
              <a:solidFill>
                <a:srgbClr val="292934"/>
              </a:solidFill>
              <a:latin typeface="Times New Roman"/>
            </a:endParaRPr>
          </a:p>
        </p:txBody>
      </p:sp>
      <p:pic>
        <p:nvPicPr>
          <p:cNvPr id="580" name="Picture 6" descr=""/>
          <p:cNvPicPr/>
          <p:nvPr/>
        </p:nvPicPr>
        <p:blipFill>
          <a:blip r:embed="rId1"/>
          <a:stretch/>
        </p:blipFill>
        <p:spPr>
          <a:xfrm>
            <a:off x="5486400" y="1607760"/>
            <a:ext cx="3574800" cy="2957040"/>
          </a:xfrm>
          <a:prstGeom prst="rect">
            <a:avLst/>
          </a:prstGeom>
          <a:ln>
            <a:noFill/>
          </a:ln>
        </p:spPr>
      </p:pic>
      <p:sp>
        <p:nvSpPr>
          <p:cNvPr id="581" name="CustomShape 2"/>
          <p:cNvSpPr/>
          <p:nvPr/>
        </p:nvSpPr>
        <p:spPr>
          <a:xfrm>
            <a:off x="241200" y="1797480"/>
            <a:ext cx="5022360" cy="456588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292934"/>
                </a:solidFill>
                <a:latin typeface="Arial"/>
                <a:ea typeface="ＭＳ Ｐゴシック"/>
              </a:rPr>
              <a:t>Davis and colleagues made surprising observations by comparing gene expression vs. functional importance of genes.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8000"/>
                </a:solidFill>
                <a:latin typeface="Arial"/>
                <a:ea typeface="ＭＳ Ｐゴシック"/>
              </a:rPr>
              <a:t>Many genes known to be required for growth on galactose ARE transcriptionally-induced on galactose medium.</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292934"/>
                </a:solidFill>
                <a:latin typeface="Arial"/>
                <a:ea typeface="ＭＳ Ｐゴシック"/>
              </a:rPr>
              <a:t> </a:t>
            </a:r>
            <a:r>
              <a:rPr b="0" lang="en-GB" sz="1400" spc="-1" strike="noStrike">
                <a:solidFill>
                  <a:srgbClr val="3366ff"/>
                </a:solidFill>
                <a:latin typeface="Arial"/>
                <a:ea typeface="ＭＳ Ｐゴシック"/>
              </a:rPr>
              <a:t>BUT…..there are lots of genes whose expression increased on galactors that are NOT required for growth on galactose.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ff6600"/>
                </a:solidFill>
                <a:latin typeface="Arial"/>
                <a:ea typeface="ＭＳ Ｐゴシック"/>
              </a:rPr>
              <a:t>Furthermore, there are genes that are required for growth on galactose that are NOT trascriptionally induced by galactose.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292934"/>
                </a:solidFill>
                <a:latin typeface="Arial"/>
                <a:ea typeface="ＭＳ Ｐゴシック"/>
              </a:rPr>
              <a:t>Transcriptional induction does NOT imply</a:t>
            </a:r>
            <a:endParaRPr b="0" lang="en-GB" sz="1400" spc="-1" strike="noStrike">
              <a:latin typeface="Arial"/>
            </a:endParaRPr>
          </a:p>
          <a:p>
            <a:pPr>
              <a:lnSpc>
                <a:spcPct val="100000"/>
              </a:lnSpc>
            </a:pPr>
            <a:r>
              <a:rPr b="0" lang="en-GB" sz="1400" spc="-1" strike="noStrike">
                <a:solidFill>
                  <a:srgbClr val="292934"/>
                </a:solidFill>
                <a:latin typeface="Arial"/>
                <a:ea typeface="ＭＳ Ｐゴシック"/>
              </a:rPr>
              <a:t>functional importance under the conditions of induction!</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u="sng">
                <a:solidFill>
                  <a:srgbClr val="292934"/>
                </a:solidFill>
                <a:uFillTx/>
                <a:latin typeface="Arial"/>
                <a:ea typeface="ＭＳ Ｐゴシック"/>
              </a:rPr>
              <a:t>Beware of studies that assume functional importance on the basis of transcriptional regulation alone.</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292934"/>
                </a:solidFill>
                <a:latin typeface="Arial"/>
                <a:ea typeface="ＭＳ Ｐゴシック"/>
              </a:rPr>
              <a:t>Important lesson from budding yeast that is not well appreciated!  </a:t>
            </a:r>
            <a:endParaRPr b="0" lang="en-GB" sz="1400" spc="-1" strike="noStrike">
              <a:latin typeface="Arial"/>
            </a:endParaRPr>
          </a:p>
        </p:txBody>
      </p:sp>
      <p:sp>
        <p:nvSpPr>
          <p:cNvPr id="582" name="CustomShape 3"/>
          <p:cNvSpPr/>
          <p:nvPr/>
        </p:nvSpPr>
        <p:spPr>
          <a:xfrm>
            <a:off x="5556240" y="4641480"/>
            <a:ext cx="3504960" cy="10638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292934"/>
                </a:solidFill>
                <a:latin typeface="Arial"/>
                <a:ea typeface="ＭＳ Ｐゴシック"/>
              </a:rPr>
              <a:t>In some systems you can use expression profiling to enrich for genes that are functionally important, but in some you cannot!</a:t>
            </a:r>
            <a:endParaRPr b="0" lang="en-GB" sz="1600" spc="-1" strike="noStrike">
              <a:latin typeface="Arial"/>
            </a:endParaRPr>
          </a:p>
        </p:txBody>
      </p:sp>
      <p:sp>
        <p:nvSpPr>
          <p:cNvPr id="583" name="CustomShape 4"/>
          <p:cNvSpPr/>
          <p:nvPr/>
        </p:nvSpPr>
        <p:spPr>
          <a:xfrm>
            <a:off x="7162920" y="3741480"/>
            <a:ext cx="1676160" cy="456840"/>
          </a:xfrm>
          <a:prstGeom prst="rect">
            <a:avLst/>
          </a:prstGeom>
          <a:noFill/>
          <a:ln w="9360">
            <a:solidFill>
              <a:srgbClr val="3366ff"/>
            </a:solidFill>
            <a:round/>
          </a:ln>
        </p:spPr>
        <p:style>
          <a:lnRef idx="0"/>
          <a:fillRef idx="0"/>
          <a:effectRef idx="0"/>
          <a:fontRef idx="minor"/>
        </p:style>
      </p:sp>
      <p:sp>
        <p:nvSpPr>
          <p:cNvPr id="584" name="CustomShape 5"/>
          <p:cNvSpPr/>
          <p:nvPr/>
        </p:nvSpPr>
        <p:spPr>
          <a:xfrm>
            <a:off x="6781680" y="2064960"/>
            <a:ext cx="380520" cy="1599840"/>
          </a:xfrm>
          <a:prstGeom prst="rect">
            <a:avLst/>
          </a:prstGeom>
          <a:noFill/>
          <a:ln w="9360">
            <a:solidFill>
              <a:srgbClr val="ff6600"/>
            </a:solidFill>
            <a:round/>
          </a:ln>
        </p:spPr>
        <p:style>
          <a:lnRef idx="0"/>
          <a:fillRef idx="0"/>
          <a:effectRef idx="0"/>
          <a:fontRef idx="minor"/>
        </p:style>
      </p:sp>
      <p:sp>
        <p:nvSpPr>
          <p:cNvPr id="585" name="CustomShape 6"/>
          <p:cNvSpPr/>
          <p:nvPr/>
        </p:nvSpPr>
        <p:spPr>
          <a:xfrm>
            <a:off x="7238880" y="2064960"/>
            <a:ext cx="1599840" cy="1599840"/>
          </a:xfrm>
          <a:prstGeom prst="rect">
            <a:avLst/>
          </a:prstGeom>
          <a:noFill/>
          <a:ln w="9360">
            <a:solidFill>
              <a:srgbClr val="008000"/>
            </a:solidFill>
            <a:round/>
          </a:ln>
        </p:spPr>
        <p:style>
          <a:lnRef idx="0"/>
          <a:fillRef idx="0"/>
          <a:effectRef idx="0"/>
          <a:fontRef idx="minor"/>
        </p:style>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TextShape 1"/>
          <p:cNvSpPr txBox="1"/>
          <p:nvPr/>
        </p:nvSpPr>
        <p:spPr>
          <a:xfrm>
            <a:off x="685800" y="60948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ea typeface="ＭＳ Ｐゴシック"/>
              </a:rPr>
              <a:t>Budding Yeast</a:t>
            </a:r>
            <a:endParaRPr b="0" lang="en-US" sz="3200" spc="-1" strike="noStrike">
              <a:solidFill>
                <a:srgbClr val="292934"/>
              </a:solidFill>
              <a:latin typeface="Times New Roman"/>
            </a:endParaRPr>
          </a:p>
        </p:txBody>
      </p:sp>
      <p:sp>
        <p:nvSpPr>
          <p:cNvPr id="587" name="TextShape 2"/>
          <p:cNvSpPr txBox="1"/>
          <p:nvPr/>
        </p:nvSpPr>
        <p:spPr>
          <a:xfrm>
            <a:off x="685800" y="2743200"/>
            <a:ext cx="6095520" cy="1980720"/>
          </a:xfrm>
          <a:prstGeom prst="rect">
            <a:avLst/>
          </a:prstGeom>
          <a:noFill/>
          <a:ln>
            <a:noFill/>
          </a:ln>
        </p:spPr>
        <p:txBody>
          <a:bodyPr/>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Fast, cheap.</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Genetically powerful.</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Advanced Genomics Tools.</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Advanced cell biological tools.</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Large repository of high-throughput data.</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Huge research community.</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Proven model for eukaryotic biology.</a:t>
            </a:r>
            <a:endParaRPr b="0" lang="en-US" sz="1600" spc="-1" strike="noStrike">
              <a:solidFill>
                <a:srgbClr val="292934"/>
              </a:solidFill>
              <a:latin typeface="Arial"/>
            </a:endParaRPr>
          </a:p>
          <a:p>
            <a:pPr>
              <a:lnSpc>
                <a:spcPct val="100000"/>
              </a:lnSpc>
              <a:spcBef>
                <a:spcPts val="320"/>
              </a:spcBef>
            </a:pPr>
            <a:endParaRPr b="0" lang="en-US" sz="1600" spc="-1" strike="noStrike">
              <a:solidFill>
                <a:srgbClr val="292934"/>
              </a:solidFill>
              <a:latin typeface="Arial"/>
            </a:endParaRPr>
          </a:p>
        </p:txBody>
      </p:sp>
      <p:pic>
        <p:nvPicPr>
          <p:cNvPr id="588" name="Picture 3" descr=""/>
          <p:cNvPicPr/>
          <p:nvPr/>
        </p:nvPicPr>
        <p:blipFill>
          <a:blip r:embed="rId1"/>
          <a:stretch/>
        </p:blipFill>
        <p:spPr>
          <a:xfrm>
            <a:off x="5181480" y="2438280"/>
            <a:ext cx="3377880" cy="241272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9" name="Picture 3" descr=""/>
          <p:cNvPicPr/>
          <p:nvPr/>
        </p:nvPicPr>
        <p:blipFill>
          <a:blip r:embed="rId1"/>
          <a:stretch/>
        </p:blipFill>
        <p:spPr>
          <a:xfrm>
            <a:off x="873000" y="1052280"/>
            <a:ext cx="7813440" cy="2308320"/>
          </a:xfrm>
          <a:prstGeom prst="rect">
            <a:avLst/>
          </a:prstGeom>
          <a:ln>
            <a:noFill/>
          </a:ln>
        </p:spPr>
      </p:pic>
      <p:sp>
        <p:nvSpPr>
          <p:cNvPr id="590" name="TextShape 1"/>
          <p:cNvSpPr txBox="1"/>
          <p:nvPr/>
        </p:nvSpPr>
        <p:spPr>
          <a:xfrm>
            <a:off x="533520" y="152280"/>
            <a:ext cx="7772040" cy="1142640"/>
          </a:xfrm>
          <a:prstGeom prst="rect">
            <a:avLst/>
          </a:prstGeom>
          <a:noFill/>
          <a:ln>
            <a:noFill/>
          </a:ln>
        </p:spPr>
        <p:txBody>
          <a:bodyPr anchor="ctr"/>
          <a:p>
            <a:pPr algn="ctr">
              <a:lnSpc>
                <a:spcPct val="100000"/>
              </a:lnSpc>
            </a:pPr>
            <a:r>
              <a:rPr b="1" lang="en-US" sz="2800" spc="-1" strike="noStrike">
                <a:solidFill>
                  <a:srgbClr val="af824b"/>
                </a:solidFill>
                <a:latin typeface="Arial"/>
                <a:ea typeface="ＭＳ Ｐゴシック"/>
              </a:rPr>
              <a:t>Revisit CRISPR Cas9</a:t>
            </a:r>
            <a:br/>
            <a:r>
              <a:rPr b="1" lang="en-US" sz="2800" spc="-1" strike="noStrike">
                <a:solidFill>
                  <a:srgbClr val="af824b"/>
                </a:solidFill>
                <a:latin typeface="Arial"/>
                <a:ea typeface="ＭＳ Ｐゴシック"/>
              </a:rPr>
              <a:t>Construction of a Lentiviral library for expression of sgRNAs against human genes</a:t>
            </a:r>
            <a:endParaRPr b="0" lang="en-US" sz="2800" spc="-1" strike="noStrike">
              <a:solidFill>
                <a:srgbClr val="292934"/>
              </a:solidFill>
              <a:latin typeface="Times New Roman"/>
            </a:endParaRPr>
          </a:p>
        </p:txBody>
      </p:sp>
      <p:sp>
        <p:nvSpPr>
          <p:cNvPr id="591" name="CustomShape 2"/>
          <p:cNvSpPr/>
          <p:nvPr/>
        </p:nvSpPr>
        <p:spPr>
          <a:xfrm>
            <a:off x="266040" y="2763000"/>
            <a:ext cx="4393080" cy="660600"/>
          </a:xfrm>
          <a:prstGeom prst="rect">
            <a:avLst/>
          </a:prstGeom>
          <a:solidFill>
            <a:schemeClr val="bg1"/>
          </a:solidFill>
          <a:ln>
            <a:solidFill>
              <a:srgbClr val="ffffff"/>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2" name="CustomShape 3"/>
          <p:cNvSpPr/>
          <p:nvPr/>
        </p:nvSpPr>
        <p:spPr>
          <a:xfrm>
            <a:off x="266040" y="1319400"/>
            <a:ext cx="857880" cy="533880"/>
          </a:xfrm>
          <a:prstGeom prst="rect">
            <a:avLst/>
          </a:prstGeom>
          <a:solidFill>
            <a:schemeClr val="bg1"/>
          </a:solidFill>
          <a:ln>
            <a:solidFill>
              <a:srgbClr val="ffffff"/>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593" name="Picture 6" descr=""/>
          <p:cNvPicPr/>
          <p:nvPr/>
        </p:nvPicPr>
        <p:blipFill>
          <a:blip r:embed="rId2"/>
          <a:stretch/>
        </p:blipFill>
        <p:spPr>
          <a:xfrm>
            <a:off x="4495680" y="3200400"/>
            <a:ext cx="4317480" cy="1014480"/>
          </a:xfrm>
          <a:prstGeom prst="rect">
            <a:avLst/>
          </a:prstGeom>
          <a:ln>
            <a:noFill/>
          </a:ln>
        </p:spPr>
      </p:pic>
      <p:sp>
        <p:nvSpPr>
          <p:cNvPr id="594" name="CustomShape 4"/>
          <p:cNvSpPr/>
          <p:nvPr/>
        </p:nvSpPr>
        <p:spPr>
          <a:xfrm>
            <a:off x="4388040" y="3423600"/>
            <a:ext cx="1024200" cy="660600"/>
          </a:xfrm>
          <a:prstGeom prst="rect">
            <a:avLst/>
          </a:prstGeom>
          <a:solidFill>
            <a:schemeClr val="bg1"/>
          </a:solidFill>
          <a:ln>
            <a:solidFill>
              <a:srgbClr val="ffffff"/>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5" name="CustomShape 5"/>
          <p:cNvSpPr/>
          <p:nvPr/>
        </p:nvSpPr>
        <p:spPr>
          <a:xfrm>
            <a:off x="5029200" y="4191120"/>
            <a:ext cx="3717000" cy="130716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292934"/>
                </a:solidFill>
                <a:latin typeface="Arial"/>
                <a:ea typeface="ＭＳ Ｐゴシック"/>
              </a:rPr>
              <a:t>Zheng’s group engineered the vector to express Cas9 along with each different sgRNA. Zheng’s library can be used to infect any cell line of interest.</a:t>
            </a:r>
            <a:endParaRPr b="0" lang="en-GB" sz="1600" spc="-1" strike="noStrike">
              <a:latin typeface="Arial"/>
            </a:endParaRPr>
          </a:p>
          <a:p>
            <a:pPr>
              <a:lnSpc>
                <a:spcPct val="100000"/>
              </a:lnSpc>
            </a:pPr>
            <a:endParaRPr b="0" lang="en-GB" sz="1600" spc="-1" strike="noStrike">
              <a:latin typeface="Arial"/>
            </a:endParaRPr>
          </a:p>
        </p:txBody>
      </p:sp>
      <p:sp>
        <p:nvSpPr>
          <p:cNvPr id="596" name="TextShape 6"/>
          <p:cNvSpPr txBox="1"/>
          <p:nvPr/>
        </p:nvSpPr>
        <p:spPr>
          <a:xfrm>
            <a:off x="188280" y="3055680"/>
            <a:ext cx="4107600" cy="3245760"/>
          </a:xfrm>
          <a:prstGeom prst="rect">
            <a:avLst/>
          </a:prstGeom>
          <a:noFill/>
          <a:ln>
            <a:noFill/>
          </a:ln>
        </p:spPr>
        <p:txBody>
          <a:bodyPr/>
          <a:p>
            <a:pPr>
              <a:lnSpc>
                <a:spcPct val="100000"/>
              </a:lnSpc>
              <a:spcBef>
                <a:spcPts val="320"/>
              </a:spcBef>
            </a:pPr>
            <a:r>
              <a:rPr b="0" lang="en-US" sz="1600" spc="-1" strike="noStrike">
                <a:solidFill>
                  <a:srgbClr val="292934"/>
                </a:solidFill>
                <a:latin typeface="Arial"/>
                <a:ea typeface="ＭＳ Ｐゴシック"/>
              </a:rPr>
              <a:t>The Lander and Zheng labs at MIT both created libraries of sgRNAs using high throughput oligonucleotide synthesis and Gibson assembly.</a:t>
            </a:r>
            <a:endParaRPr b="0" lang="en-US" sz="1600" spc="-1" strike="noStrike">
              <a:solidFill>
                <a:srgbClr val="292934"/>
              </a:solidFill>
              <a:latin typeface="Arial"/>
            </a:endParaRPr>
          </a:p>
          <a:p>
            <a:pPr>
              <a:lnSpc>
                <a:spcPct val="100000"/>
              </a:lnSpc>
              <a:spcBef>
                <a:spcPts val="320"/>
              </a:spcBef>
            </a:pPr>
            <a:r>
              <a:rPr b="0" lang="en-US" sz="1600" spc="-1" strike="noStrike">
                <a:solidFill>
                  <a:srgbClr val="292934"/>
                </a:solidFill>
                <a:latin typeface="Arial"/>
                <a:ea typeface="ＭＳ Ｐゴシック"/>
              </a:rPr>
              <a:t>The libraries were created in lentiviral vectors to allow efficient introduction of the genes into human cells</a:t>
            </a:r>
            <a:endParaRPr b="0" lang="en-US" sz="1600" spc="-1" strike="noStrike">
              <a:solidFill>
                <a:srgbClr val="292934"/>
              </a:solidFill>
              <a:latin typeface="Arial"/>
            </a:endParaRPr>
          </a:p>
          <a:p>
            <a:pPr>
              <a:lnSpc>
                <a:spcPct val="100000"/>
              </a:lnSpc>
              <a:spcBef>
                <a:spcPts val="320"/>
              </a:spcBef>
            </a:pPr>
            <a:r>
              <a:rPr b="0" lang="en-US" sz="1600" spc="-1" strike="noStrike">
                <a:solidFill>
                  <a:srgbClr val="292934"/>
                </a:solidFill>
                <a:latin typeface="Arial"/>
                <a:ea typeface="ＭＳ Ｐゴシック"/>
              </a:rPr>
              <a:t>Create a mixed population of human cells in which different cells express different sgRNAs.</a:t>
            </a:r>
            <a:endParaRPr b="0" lang="en-US" sz="1600" spc="-1" strike="noStrike">
              <a:solidFill>
                <a:srgbClr val="292934"/>
              </a:solidFill>
              <a:latin typeface="Arial"/>
            </a:endParaRPr>
          </a:p>
          <a:p>
            <a:pPr>
              <a:lnSpc>
                <a:spcPct val="100000"/>
              </a:lnSpc>
              <a:spcBef>
                <a:spcPts val="320"/>
              </a:spcBef>
            </a:pPr>
            <a:r>
              <a:rPr b="0" lang="en-US" sz="1600" spc="-1" strike="noStrike">
                <a:solidFill>
                  <a:srgbClr val="292934"/>
                </a:solidFill>
                <a:latin typeface="Arial"/>
                <a:ea typeface="ＭＳ Ｐゴシック"/>
              </a:rPr>
              <a:t>Lander’s group introduced the library into cells that already harbored an inducible cas9 gene.</a:t>
            </a:r>
            <a:endParaRPr b="0" lang="en-US" sz="1600" spc="-1" strike="noStrike">
              <a:solidFill>
                <a:srgbClr val="292934"/>
              </a:solidFill>
              <a:latin typeface="Arial"/>
            </a:endParaRPr>
          </a:p>
        </p:txBody>
      </p:sp>
      <p:sp>
        <p:nvSpPr>
          <p:cNvPr id="597" name="CustomShape 7"/>
          <p:cNvSpPr/>
          <p:nvPr/>
        </p:nvSpPr>
        <p:spPr>
          <a:xfrm>
            <a:off x="5181480" y="5562720"/>
            <a:ext cx="3733560" cy="45540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292934"/>
                </a:solidFill>
                <a:latin typeface="Arial"/>
                <a:ea typeface="ＭＳ Ｐゴシック"/>
              </a:rPr>
              <a:t>Wang, et al. (2014). Science , 343(6166), 80–84. </a:t>
            </a:r>
            <a:endParaRPr b="0" lang="en-GB" sz="1200" spc="-1" strike="noStrike">
              <a:latin typeface="Arial"/>
            </a:endParaRPr>
          </a:p>
          <a:p>
            <a:pPr>
              <a:lnSpc>
                <a:spcPct val="100000"/>
              </a:lnSpc>
            </a:pPr>
            <a:endParaRPr b="0" lang="en-GB" sz="1200" spc="-1" strike="noStrike">
              <a:latin typeface="Arial"/>
            </a:endParaRPr>
          </a:p>
        </p:txBody>
      </p:sp>
      <p:sp>
        <p:nvSpPr>
          <p:cNvPr id="598" name="CustomShape 8"/>
          <p:cNvSpPr/>
          <p:nvPr/>
        </p:nvSpPr>
        <p:spPr>
          <a:xfrm>
            <a:off x="5105520" y="5943600"/>
            <a:ext cx="38095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292934"/>
                </a:solidFill>
                <a:latin typeface="Arial"/>
                <a:ea typeface="ＭＳ Ｐゴシック"/>
              </a:rPr>
              <a:t> </a:t>
            </a:r>
            <a:r>
              <a:rPr b="0" lang="en-GB" sz="1200" spc="-1" strike="noStrike">
                <a:solidFill>
                  <a:srgbClr val="292934"/>
                </a:solidFill>
                <a:latin typeface="Arial"/>
                <a:ea typeface="ＭＳ Ｐゴシック"/>
              </a:rPr>
              <a:t>Shalem et al. (2014) Science: 343 (6166), 84-87. </a:t>
            </a:r>
            <a:endParaRPr b="0" lang="en-GB" sz="12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TextShape 1"/>
          <p:cNvSpPr txBox="1"/>
          <p:nvPr/>
        </p:nvSpPr>
        <p:spPr>
          <a:xfrm>
            <a:off x="685800" y="609480"/>
            <a:ext cx="7772040" cy="1142640"/>
          </a:xfrm>
          <a:prstGeom prst="rect">
            <a:avLst/>
          </a:prstGeom>
          <a:noFill/>
          <a:ln>
            <a:noFill/>
          </a:ln>
        </p:spPr>
        <p:txBody>
          <a:bodyPr anchor="ctr">
            <a:normAutofit/>
          </a:bodyPr>
          <a:p>
            <a:pPr algn="ctr">
              <a:lnSpc>
                <a:spcPct val="100000"/>
              </a:lnSpc>
            </a:pPr>
            <a:r>
              <a:rPr b="1" lang="en-US" sz="3200" spc="-1" strike="noStrike">
                <a:solidFill>
                  <a:srgbClr val="af824b"/>
                </a:solidFill>
                <a:latin typeface="Arial"/>
                <a:ea typeface="ＭＳ Ｐゴシック"/>
              </a:rPr>
              <a:t>Selection for loss of function of the mismatch repair pathway using sgRNA/sgRNA/Cas9 -induced mutations</a:t>
            </a:r>
            <a:endParaRPr b="0" lang="en-US" sz="3200" spc="-1" strike="noStrike">
              <a:solidFill>
                <a:srgbClr val="292934"/>
              </a:solidFill>
              <a:latin typeface="Times New Roman"/>
            </a:endParaRPr>
          </a:p>
        </p:txBody>
      </p:sp>
      <p:sp>
        <p:nvSpPr>
          <p:cNvPr id="600" name="TextShape 2"/>
          <p:cNvSpPr txBox="1"/>
          <p:nvPr/>
        </p:nvSpPr>
        <p:spPr>
          <a:xfrm>
            <a:off x="309600" y="2070720"/>
            <a:ext cx="3995280" cy="4525560"/>
          </a:xfrm>
          <a:prstGeom prst="rect">
            <a:avLst/>
          </a:prstGeom>
          <a:noFill/>
          <a:ln>
            <a:noFill/>
          </a:ln>
        </p:spPr>
        <p:txBody>
          <a:bodyPr>
            <a:normAutofit/>
          </a:bodyPr>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The mismatch repair machinery is unable to repair 6-thioguanine. When it attempts to carry out repair, the process stalls, leading to arrest of the cell cycle.  </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Mutants lacking the mismatch repair machinery make no attempt to repair 6-thioguanine and are able to grow.</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Grow library of infected cells on 6-TG.</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High through-put sequencing to see what sgRNAs are enriched. </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Find that sgRNA mediated targeting of the 4 major mismatch repair genes leads to enhanced growth on 6-TG. </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No enrichment with any other DNA repair pathway was targeted, as expected.</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Indicates able to carry out saturation mutagenesis on using a previously characterized genetic selection method. </a:t>
            </a:r>
            <a:endParaRPr b="0" lang="en-US" sz="1600" spc="-1" strike="noStrike">
              <a:solidFill>
                <a:srgbClr val="292934"/>
              </a:solidFill>
              <a:latin typeface="Arial"/>
            </a:endParaRPr>
          </a:p>
        </p:txBody>
      </p:sp>
      <p:pic>
        <p:nvPicPr>
          <p:cNvPr id="601" name="Picture 8" descr=""/>
          <p:cNvPicPr/>
          <p:nvPr/>
        </p:nvPicPr>
        <p:blipFill>
          <a:blip r:embed="rId1"/>
          <a:srcRect l="65985" t="0" r="0" b="0"/>
          <a:stretch/>
        </p:blipFill>
        <p:spPr>
          <a:xfrm>
            <a:off x="5964480" y="4165560"/>
            <a:ext cx="2567880" cy="2430720"/>
          </a:xfrm>
          <a:prstGeom prst="rect">
            <a:avLst/>
          </a:prstGeom>
          <a:ln>
            <a:noFill/>
          </a:ln>
        </p:spPr>
      </p:pic>
      <p:pic>
        <p:nvPicPr>
          <p:cNvPr id="602" name="Picture 5" descr=""/>
          <p:cNvPicPr/>
          <p:nvPr/>
        </p:nvPicPr>
        <p:blipFill>
          <a:blip r:embed="rId2"/>
          <a:srcRect l="0" t="0" r="33151" b="0"/>
          <a:stretch/>
        </p:blipFill>
        <p:spPr>
          <a:xfrm>
            <a:off x="4422600" y="2070720"/>
            <a:ext cx="4591440" cy="2211840"/>
          </a:xfrm>
          <a:prstGeom prst="rect">
            <a:avLst/>
          </a:prstGeom>
          <a:ln>
            <a:noFill/>
          </a:ln>
        </p:spPr>
      </p:pic>
      <p:sp>
        <p:nvSpPr>
          <p:cNvPr id="603" name="CustomShape 3"/>
          <p:cNvSpPr/>
          <p:nvPr/>
        </p:nvSpPr>
        <p:spPr>
          <a:xfrm>
            <a:off x="4460760" y="1917720"/>
            <a:ext cx="329760" cy="367920"/>
          </a:xfrm>
          <a:prstGeom prst="rect">
            <a:avLst/>
          </a:prstGeom>
          <a:solidFill>
            <a:srgbClr val="ffffff"/>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4" name="CustomShape 4"/>
          <p:cNvSpPr/>
          <p:nvPr/>
        </p:nvSpPr>
        <p:spPr>
          <a:xfrm>
            <a:off x="4476600" y="4098600"/>
            <a:ext cx="329760" cy="367920"/>
          </a:xfrm>
          <a:prstGeom prst="rect">
            <a:avLst/>
          </a:prstGeom>
          <a:solidFill>
            <a:srgbClr val="ffffff"/>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5" name="CustomShape 5"/>
          <p:cNvSpPr/>
          <p:nvPr/>
        </p:nvSpPr>
        <p:spPr>
          <a:xfrm>
            <a:off x="5916960" y="4165560"/>
            <a:ext cx="329760" cy="367920"/>
          </a:xfrm>
          <a:prstGeom prst="rect">
            <a:avLst/>
          </a:prstGeom>
          <a:solidFill>
            <a:srgbClr val="ffffff"/>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6" name="CustomShape 6"/>
          <p:cNvSpPr/>
          <p:nvPr/>
        </p:nvSpPr>
        <p:spPr>
          <a:xfrm>
            <a:off x="8356680" y="4232520"/>
            <a:ext cx="329760" cy="367920"/>
          </a:xfrm>
          <a:prstGeom prst="rect">
            <a:avLst/>
          </a:prstGeom>
          <a:solidFill>
            <a:srgbClr val="ffffff"/>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7" name="CustomShape 7"/>
          <p:cNvSpPr/>
          <p:nvPr/>
        </p:nvSpPr>
        <p:spPr>
          <a:xfrm>
            <a:off x="8356680" y="5442480"/>
            <a:ext cx="329760" cy="367920"/>
          </a:xfrm>
          <a:prstGeom prst="rect">
            <a:avLst/>
          </a:prstGeom>
          <a:solidFill>
            <a:srgbClr val="ffffff"/>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8" name="CustomShape 8"/>
          <p:cNvSpPr/>
          <p:nvPr/>
        </p:nvSpPr>
        <p:spPr>
          <a:xfrm>
            <a:off x="7873920" y="4127400"/>
            <a:ext cx="329760" cy="142920"/>
          </a:xfrm>
          <a:prstGeom prst="rect">
            <a:avLst/>
          </a:prstGeom>
          <a:solidFill>
            <a:srgbClr val="ffffff"/>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9" name="CustomShape 9"/>
          <p:cNvSpPr/>
          <p:nvPr/>
        </p:nvSpPr>
        <p:spPr>
          <a:xfrm>
            <a:off x="4473000" y="6324480"/>
            <a:ext cx="4152600" cy="333720"/>
          </a:xfrm>
          <a:prstGeom prst="rect">
            <a:avLst/>
          </a:prstGeom>
          <a:solidFill>
            <a:srgbClr val="ffffff"/>
          </a:solid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Powerful forward genetics in human cells!!!! </a:t>
            </a:r>
            <a:endParaRPr b="0" lang="en-GB" sz="1600" spc="-1" strike="noStrike">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TextShape 1"/>
          <p:cNvSpPr txBox="1"/>
          <p:nvPr/>
        </p:nvSpPr>
        <p:spPr>
          <a:xfrm>
            <a:off x="685800" y="609480"/>
            <a:ext cx="7772040" cy="1142640"/>
          </a:xfrm>
          <a:prstGeom prst="rect">
            <a:avLst/>
          </a:prstGeom>
          <a:noFill/>
          <a:ln>
            <a:noFill/>
          </a:ln>
        </p:spPr>
        <p:txBody>
          <a:bodyPr anchor="ctr">
            <a:normAutofit/>
          </a:bodyPr>
          <a:p>
            <a:pPr algn="ctr">
              <a:lnSpc>
                <a:spcPct val="100000"/>
              </a:lnSpc>
            </a:pPr>
            <a:r>
              <a:rPr b="1" lang="en-US" sz="3200" spc="-1" strike="noStrike">
                <a:solidFill>
                  <a:srgbClr val="af824b"/>
                </a:solidFill>
                <a:latin typeface="Arial"/>
                <a:ea typeface="ＭＳ Ｐゴシック"/>
              </a:rPr>
              <a:t>Screening for essential functions</a:t>
            </a:r>
            <a:endParaRPr b="0" lang="en-US" sz="3200" spc="-1" strike="noStrike">
              <a:solidFill>
                <a:srgbClr val="292934"/>
              </a:solidFill>
              <a:latin typeface="Times New Roman"/>
            </a:endParaRPr>
          </a:p>
        </p:txBody>
      </p:sp>
      <p:sp>
        <p:nvSpPr>
          <p:cNvPr id="611" name="TextShape 2"/>
          <p:cNvSpPr txBox="1"/>
          <p:nvPr/>
        </p:nvSpPr>
        <p:spPr>
          <a:xfrm>
            <a:off x="174240" y="2045520"/>
            <a:ext cx="3972240" cy="4525560"/>
          </a:xfrm>
          <a:prstGeom prst="rect">
            <a:avLst/>
          </a:prstGeom>
          <a:noFill/>
          <a:ln>
            <a:noFill/>
          </a:ln>
        </p:spPr>
        <p:txBody>
          <a:bodyPr>
            <a:normAutofit/>
          </a:bodyPr>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Compared library cells expressing Cas9 to cells not expressing Cas9.</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Ask which sgRNA targets are essential by looking for depletion of bar-codes by deep sequencing. (Like the method Ron Davis used in yeast).</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Found high frequency of depletion of tags for genes known to be essential in processes such as DNA replication, RNA metabolism, and protein stability.</a:t>
            </a:r>
            <a:endParaRPr b="0" lang="en-US" sz="1600" spc="-1" strike="noStrike">
              <a:solidFill>
                <a:srgbClr val="292934"/>
              </a:solidFill>
              <a:latin typeface="Arial"/>
            </a:endParaRPr>
          </a:p>
          <a:p>
            <a:pPr marL="343080" indent="-342720">
              <a:lnSpc>
                <a:spcPct val="100000"/>
              </a:lnSpc>
              <a:spcBef>
                <a:spcPts val="320"/>
              </a:spcBef>
              <a:buClr>
                <a:srgbClr val="292934"/>
              </a:buClr>
              <a:buFont typeface="Symbol" charset="2"/>
              <a:buChar char=""/>
            </a:pPr>
            <a:r>
              <a:rPr b="0" lang="en-US" sz="1600" spc="-1" strike="noStrike">
                <a:solidFill>
                  <a:srgbClr val="292934"/>
                </a:solidFill>
                <a:latin typeface="Arial"/>
                <a:ea typeface="ＭＳ Ｐゴシック"/>
              </a:rPr>
              <a:t>Proof in principle that the method can be used for genetic screening for loss of function.</a:t>
            </a:r>
            <a:endParaRPr b="0" lang="en-US" sz="1600" spc="-1" strike="noStrike">
              <a:solidFill>
                <a:srgbClr val="292934"/>
              </a:solidFill>
              <a:latin typeface="Arial"/>
            </a:endParaRPr>
          </a:p>
        </p:txBody>
      </p:sp>
      <p:pic>
        <p:nvPicPr>
          <p:cNvPr id="612" name="Picture 3" descr=""/>
          <p:cNvPicPr/>
          <p:nvPr/>
        </p:nvPicPr>
        <p:blipFill>
          <a:blip r:embed="rId1"/>
          <a:stretch/>
        </p:blipFill>
        <p:spPr>
          <a:xfrm>
            <a:off x="4146840" y="2400480"/>
            <a:ext cx="4851000" cy="2691720"/>
          </a:xfrm>
          <a:prstGeom prst="rect">
            <a:avLst/>
          </a:prstGeom>
          <a:ln>
            <a:noFill/>
          </a:ln>
        </p:spPr>
      </p:pic>
      <p:sp>
        <p:nvSpPr>
          <p:cNvPr id="613" name="CustomShape 3"/>
          <p:cNvSpPr/>
          <p:nvPr/>
        </p:nvSpPr>
        <p:spPr>
          <a:xfrm>
            <a:off x="4254480" y="2109240"/>
            <a:ext cx="1828440" cy="367200"/>
          </a:xfrm>
          <a:prstGeom prst="rect">
            <a:avLst/>
          </a:prstGeom>
          <a:solidFill>
            <a:schemeClr val="bg1"/>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4" name="CustomShape 4"/>
          <p:cNvSpPr/>
          <p:nvPr/>
        </p:nvSpPr>
        <p:spPr>
          <a:xfrm>
            <a:off x="5181480" y="5041800"/>
            <a:ext cx="1828440" cy="367200"/>
          </a:xfrm>
          <a:prstGeom prst="rect">
            <a:avLst/>
          </a:prstGeom>
          <a:solidFill>
            <a:schemeClr val="bg1"/>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5" name="CustomShape 5"/>
          <p:cNvSpPr/>
          <p:nvPr/>
        </p:nvSpPr>
        <p:spPr>
          <a:xfrm>
            <a:off x="3987720" y="2045520"/>
            <a:ext cx="533160" cy="657720"/>
          </a:xfrm>
          <a:prstGeom prst="rect">
            <a:avLst/>
          </a:prstGeom>
          <a:solidFill>
            <a:schemeClr val="bg1"/>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6" name="CustomShape 6"/>
          <p:cNvSpPr/>
          <p:nvPr/>
        </p:nvSpPr>
        <p:spPr>
          <a:xfrm>
            <a:off x="4215600" y="5334120"/>
            <a:ext cx="4594680" cy="5770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292934"/>
                </a:solidFill>
                <a:latin typeface="Arial"/>
                <a:ea typeface="ＭＳ Ｐゴシック"/>
              </a:rPr>
              <a:t>Now possible to do powerful genetic screens and</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selections in human tissue culture cells.</a:t>
            </a:r>
            <a:endParaRPr b="0" lang="en-GB" sz="16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668160" y="75420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Intragenic suppression by</a:t>
            </a:r>
            <a:br/>
            <a:r>
              <a:rPr b="1" lang="en-US" sz="3200" spc="-1" strike="noStrike">
                <a:solidFill>
                  <a:srgbClr val="af824b"/>
                </a:solidFill>
                <a:latin typeface="Arial"/>
              </a:rPr>
              <a:t>Compensation for a structural defect I: restoration of folding</a:t>
            </a:r>
            <a:endParaRPr b="0" lang="en-US" sz="3200" spc="-1" strike="noStrike">
              <a:solidFill>
                <a:srgbClr val="292934"/>
              </a:solidFill>
              <a:latin typeface="Times New Roman"/>
            </a:endParaRPr>
          </a:p>
        </p:txBody>
      </p:sp>
      <p:sp>
        <p:nvSpPr>
          <p:cNvPr id="186" name="CustomShape 2"/>
          <p:cNvSpPr/>
          <p:nvPr/>
        </p:nvSpPr>
        <p:spPr>
          <a:xfrm>
            <a:off x="546120" y="4734000"/>
            <a:ext cx="14871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Functional</a:t>
            </a:r>
            <a:endParaRPr b="0" lang="en-GB" sz="2400" spc="-1" strike="noStrike">
              <a:latin typeface="Arial"/>
            </a:endParaRPr>
          </a:p>
        </p:txBody>
      </p:sp>
      <p:sp>
        <p:nvSpPr>
          <p:cNvPr id="187" name="CustomShape 3"/>
          <p:cNvSpPr/>
          <p:nvPr/>
        </p:nvSpPr>
        <p:spPr>
          <a:xfrm>
            <a:off x="3362400" y="4923000"/>
            <a:ext cx="20458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Non-functional</a:t>
            </a:r>
            <a:endParaRPr b="0" lang="en-GB" sz="2400" spc="-1" strike="noStrike">
              <a:latin typeface="Arial"/>
            </a:endParaRPr>
          </a:p>
        </p:txBody>
      </p:sp>
      <p:sp>
        <p:nvSpPr>
          <p:cNvPr id="188" name="CustomShape 4"/>
          <p:cNvSpPr/>
          <p:nvPr/>
        </p:nvSpPr>
        <p:spPr>
          <a:xfrm>
            <a:off x="6683400" y="5018040"/>
            <a:ext cx="15634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Functional </a:t>
            </a:r>
            <a:endParaRPr b="0" lang="en-GB" sz="2400" spc="-1" strike="noStrike">
              <a:latin typeface="Arial"/>
            </a:endParaRPr>
          </a:p>
        </p:txBody>
      </p:sp>
      <p:sp>
        <p:nvSpPr>
          <p:cNvPr id="189" name="CustomShape 5"/>
          <p:cNvSpPr/>
          <p:nvPr/>
        </p:nvSpPr>
        <p:spPr>
          <a:xfrm>
            <a:off x="763560" y="2689200"/>
            <a:ext cx="1336320" cy="1974600"/>
          </a:xfrm>
          <a:custGeom>
            <a:avLst/>
            <a:gdLst/>
            <a:ahLst/>
            <a:rect l="l" t="t" r="r" b="b"/>
            <a:pathLst>
              <a:path w="842" h="1244">
                <a:moveTo>
                  <a:pt x="0" y="1214"/>
                </a:moveTo>
                <a:lnTo>
                  <a:pt x="0" y="0"/>
                </a:lnTo>
                <a:lnTo>
                  <a:pt x="842" y="0"/>
                </a:lnTo>
                <a:lnTo>
                  <a:pt x="842" y="1244"/>
                </a:lnTo>
                <a:cubicBezTo>
                  <a:pt x="753" y="1241"/>
                  <a:pt x="665" y="1238"/>
                  <a:pt x="577" y="1236"/>
                </a:cubicBezTo>
                <a:lnTo>
                  <a:pt x="577" y="1051"/>
                </a:lnTo>
                <a:lnTo>
                  <a:pt x="330" y="1051"/>
                </a:lnTo>
                <a:lnTo>
                  <a:pt x="330" y="850"/>
                </a:lnTo>
                <a:lnTo>
                  <a:pt x="573" y="850"/>
                </a:lnTo>
                <a:lnTo>
                  <a:pt x="573" y="273"/>
                </a:lnTo>
                <a:lnTo>
                  <a:pt x="254" y="273"/>
                </a:lnTo>
                <a:lnTo>
                  <a:pt x="254" y="592"/>
                </a:lnTo>
                <a:lnTo>
                  <a:pt x="539" y="592"/>
                </a:lnTo>
                <a:lnTo>
                  <a:pt x="539" y="816"/>
                </a:lnTo>
                <a:lnTo>
                  <a:pt x="296" y="816"/>
                </a:lnTo>
                <a:lnTo>
                  <a:pt x="296" y="1096"/>
                </a:lnTo>
                <a:lnTo>
                  <a:pt x="535" y="1096"/>
                </a:lnTo>
                <a:lnTo>
                  <a:pt x="535" y="1236"/>
                </a:lnTo>
                <a:lnTo>
                  <a:pt x="0" y="1236"/>
                </a:lnTo>
              </a:path>
            </a:pathLst>
          </a:custGeom>
          <a:solidFill>
            <a:schemeClr val="accent1"/>
          </a:solidFill>
          <a:ln w="9360">
            <a:solidFill>
              <a:schemeClr val="tx1"/>
            </a:solidFill>
            <a:round/>
          </a:ln>
        </p:spPr>
        <p:style>
          <a:lnRef idx="0"/>
          <a:fillRef idx="0"/>
          <a:effectRef idx="0"/>
          <a:fontRef idx="minor"/>
        </p:style>
      </p:sp>
      <p:sp>
        <p:nvSpPr>
          <p:cNvPr id="190" name="CustomShape 6"/>
          <p:cNvSpPr/>
          <p:nvPr/>
        </p:nvSpPr>
        <p:spPr>
          <a:xfrm>
            <a:off x="3381480" y="2708280"/>
            <a:ext cx="2220480" cy="1944360"/>
          </a:xfrm>
          <a:custGeom>
            <a:avLst/>
            <a:gdLst/>
            <a:ahLst/>
            <a:rect l="l" t="t" r="r" b="b"/>
            <a:pathLst>
              <a:path w="1399" h="1225">
                <a:moveTo>
                  <a:pt x="573" y="270"/>
                </a:moveTo>
                <a:lnTo>
                  <a:pt x="258" y="270"/>
                </a:lnTo>
                <a:lnTo>
                  <a:pt x="258" y="607"/>
                </a:lnTo>
                <a:lnTo>
                  <a:pt x="535" y="607"/>
                </a:lnTo>
                <a:lnTo>
                  <a:pt x="535" y="823"/>
                </a:lnTo>
                <a:lnTo>
                  <a:pt x="308" y="823"/>
                </a:lnTo>
                <a:lnTo>
                  <a:pt x="308" y="1089"/>
                </a:lnTo>
                <a:lnTo>
                  <a:pt x="531" y="1089"/>
                </a:lnTo>
                <a:lnTo>
                  <a:pt x="531" y="1225"/>
                </a:lnTo>
                <a:lnTo>
                  <a:pt x="0" y="1225"/>
                </a:lnTo>
                <a:lnTo>
                  <a:pt x="0" y="0"/>
                </a:lnTo>
                <a:lnTo>
                  <a:pt x="842" y="0"/>
                </a:lnTo>
                <a:lnTo>
                  <a:pt x="1399" y="965"/>
                </a:lnTo>
                <a:lnTo>
                  <a:pt x="1168" y="1098"/>
                </a:lnTo>
                <a:lnTo>
                  <a:pt x="1101" y="982"/>
                </a:lnTo>
                <a:lnTo>
                  <a:pt x="831" y="982"/>
                </a:lnTo>
                <a:lnTo>
                  <a:pt x="967" y="747"/>
                </a:lnTo>
                <a:lnTo>
                  <a:pt x="501" y="281"/>
                </a:lnTo>
                <a:lnTo>
                  <a:pt x="270" y="281"/>
                </a:lnTo>
              </a:path>
            </a:pathLst>
          </a:custGeom>
          <a:solidFill>
            <a:schemeClr val="accent1"/>
          </a:solidFill>
          <a:ln w="9360">
            <a:solidFill>
              <a:schemeClr val="tx1"/>
            </a:solidFill>
            <a:round/>
          </a:ln>
        </p:spPr>
        <p:style>
          <a:lnRef idx="0"/>
          <a:fillRef idx="0"/>
          <a:effectRef idx="0"/>
          <a:fontRef idx="minor"/>
        </p:style>
      </p:sp>
      <p:sp>
        <p:nvSpPr>
          <p:cNvPr id="191" name="CustomShape 7"/>
          <p:cNvSpPr/>
          <p:nvPr/>
        </p:nvSpPr>
        <p:spPr>
          <a:xfrm>
            <a:off x="6959520" y="2685960"/>
            <a:ext cx="1341000" cy="1972800"/>
          </a:xfrm>
          <a:custGeom>
            <a:avLst/>
            <a:gdLst/>
            <a:ahLst/>
            <a:rect l="l" t="t" r="r" b="b"/>
            <a:pathLst>
              <a:path w="845" h="1243">
                <a:moveTo>
                  <a:pt x="534" y="1236"/>
                </a:moveTo>
                <a:lnTo>
                  <a:pt x="534" y="1103"/>
                </a:lnTo>
                <a:lnTo>
                  <a:pt x="278" y="955"/>
                </a:lnTo>
                <a:lnTo>
                  <a:pt x="534" y="807"/>
                </a:lnTo>
                <a:lnTo>
                  <a:pt x="534" y="602"/>
                </a:lnTo>
                <a:lnTo>
                  <a:pt x="265" y="602"/>
                </a:lnTo>
                <a:lnTo>
                  <a:pt x="265" y="273"/>
                </a:lnTo>
                <a:lnTo>
                  <a:pt x="591" y="273"/>
                </a:lnTo>
                <a:lnTo>
                  <a:pt x="591" y="849"/>
                </a:lnTo>
                <a:lnTo>
                  <a:pt x="375" y="974"/>
                </a:lnTo>
                <a:lnTo>
                  <a:pt x="572" y="1088"/>
                </a:lnTo>
                <a:lnTo>
                  <a:pt x="572" y="1243"/>
                </a:lnTo>
                <a:lnTo>
                  <a:pt x="845" y="1243"/>
                </a:lnTo>
                <a:lnTo>
                  <a:pt x="845" y="0"/>
                </a:lnTo>
                <a:lnTo>
                  <a:pt x="0" y="0"/>
                </a:lnTo>
                <a:lnTo>
                  <a:pt x="0" y="1224"/>
                </a:lnTo>
                <a:lnTo>
                  <a:pt x="534" y="1236"/>
                </a:lnTo>
                <a:close/>
              </a:path>
            </a:pathLst>
          </a:custGeom>
          <a:solidFill>
            <a:schemeClr val="accent1"/>
          </a:solidFill>
          <a:ln w="9360">
            <a:solidFill>
              <a:schemeClr val="tx1"/>
            </a:solidFill>
            <a:round/>
          </a:ln>
        </p:spPr>
        <p:style>
          <a:lnRef idx="0"/>
          <a:fillRef idx="0"/>
          <a:effectRef idx="0"/>
          <a:fontRef idx="minor"/>
        </p:style>
      </p:sp>
      <p:sp>
        <p:nvSpPr>
          <p:cNvPr id="192" name="CustomShape 8"/>
          <p:cNvSpPr/>
          <p:nvPr/>
        </p:nvSpPr>
        <p:spPr>
          <a:xfrm>
            <a:off x="4796640" y="3855960"/>
            <a:ext cx="571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m1</a:t>
            </a:r>
            <a:endParaRPr b="0" lang="en-GB" sz="2400" spc="-1" strike="noStrike">
              <a:latin typeface="Arial"/>
            </a:endParaRPr>
          </a:p>
        </p:txBody>
      </p:sp>
      <p:sp>
        <p:nvSpPr>
          <p:cNvPr id="193" name="CustomShape 9"/>
          <p:cNvSpPr/>
          <p:nvPr/>
        </p:nvSpPr>
        <p:spPr>
          <a:xfrm>
            <a:off x="7644600" y="3973680"/>
            <a:ext cx="571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m1</a:t>
            </a:r>
            <a:endParaRPr b="0" lang="en-GB" sz="2400" spc="-1" strike="noStrike">
              <a:latin typeface="Arial"/>
            </a:endParaRPr>
          </a:p>
        </p:txBody>
      </p:sp>
      <p:sp>
        <p:nvSpPr>
          <p:cNvPr id="194" name="CustomShape 10"/>
          <p:cNvSpPr/>
          <p:nvPr/>
        </p:nvSpPr>
        <p:spPr>
          <a:xfrm>
            <a:off x="6968160" y="3970440"/>
            <a:ext cx="571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m2</a:t>
            </a:r>
            <a:endParaRPr b="0" lang="en-GB" sz="24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668160" y="75420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Intragenic suppression by</a:t>
            </a:r>
            <a:br/>
            <a:r>
              <a:rPr b="1" lang="en-US" sz="3200" spc="-1" strike="noStrike">
                <a:solidFill>
                  <a:srgbClr val="af824b"/>
                </a:solidFill>
                <a:latin typeface="Arial"/>
              </a:rPr>
              <a:t>Compensation for a structural defect II: dimerization</a:t>
            </a:r>
            <a:endParaRPr b="0" lang="en-US" sz="3200" spc="-1" strike="noStrike">
              <a:solidFill>
                <a:srgbClr val="292934"/>
              </a:solidFill>
              <a:latin typeface="Times New Roman"/>
            </a:endParaRPr>
          </a:p>
        </p:txBody>
      </p:sp>
      <p:sp>
        <p:nvSpPr>
          <p:cNvPr id="196" name="CustomShape 2"/>
          <p:cNvSpPr/>
          <p:nvPr/>
        </p:nvSpPr>
        <p:spPr>
          <a:xfrm>
            <a:off x="241200" y="2630520"/>
            <a:ext cx="1418760" cy="1968120"/>
          </a:xfrm>
          <a:custGeom>
            <a:avLst/>
            <a:gdLst/>
            <a:ahLst/>
            <a:rect l="l" t="t" r="r" b="b"/>
            <a:pathLst>
              <a:path w="894" h="1240">
                <a:moveTo>
                  <a:pt x="0" y="0"/>
                </a:moveTo>
                <a:lnTo>
                  <a:pt x="0" y="1240"/>
                </a:lnTo>
                <a:lnTo>
                  <a:pt x="602" y="1240"/>
                </a:lnTo>
                <a:lnTo>
                  <a:pt x="602" y="971"/>
                </a:lnTo>
                <a:lnTo>
                  <a:pt x="307" y="971"/>
                </a:lnTo>
                <a:lnTo>
                  <a:pt x="307" y="739"/>
                </a:lnTo>
                <a:cubicBezTo>
                  <a:pt x="406" y="734"/>
                  <a:pt x="506" y="729"/>
                  <a:pt x="606" y="724"/>
                </a:cubicBezTo>
                <a:lnTo>
                  <a:pt x="606" y="447"/>
                </a:lnTo>
                <a:lnTo>
                  <a:pt x="894" y="447"/>
                </a:lnTo>
                <a:lnTo>
                  <a:pt x="894" y="220"/>
                </a:lnTo>
                <a:lnTo>
                  <a:pt x="606" y="220"/>
                </a:lnTo>
                <a:lnTo>
                  <a:pt x="606" y="0"/>
                </a:lnTo>
                <a:lnTo>
                  <a:pt x="0" y="0"/>
                </a:lnTo>
                <a:close/>
              </a:path>
            </a:pathLst>
          </a:custGeom>
          <a:solidFill>
            <a:schemeClr val="accent1"/>
          </a:solidFill>
          <a:ln w="9360">
            <a:solidFill>
              <a:schemeClr val="tx1"/>
            </a:solidFill>
            <a:round/>
          </a:ln>
        </p:spPr>
        <p:style>
          <a:lnRef idx="0"/>
          <a:fillRef idx="0"/>
          <a:effectRef idx="0"/>
          <a:fontRef idx="minor"/>
        </p:style>
      </p:sp>
      <p:sp>
        <p:nvSpPr>
          <p:cNvPr id="197" name="CustomShape 3"/>
          <p:cNvSpPr/>
          <p:nvPr/>
        </p:nvSpPr>
        <p:spPr>
          <a:xfrm rot="10800000">
            <a:off x="2260440" y="4510080"/>
            <a:ext cx="1418760" cy="1968120"/>
          </a:xfrm>
          <a:custGeom>
            <a:avLst/>
            <a:gdLst/>
            <a:ahLst/>
            <a:rect l="l" t="t" r="r" b="b"/>
            <a:pathLst>
              <a:path w="894" h="1240">
                <a:moveTo>
                  <a:pt x="0" y="0"/>
                </a:moveTo>
                <a:lnTo>
                  <a:pt x="0" y="1240"/>
                </a:lnTo>
                <a:lnTo>
                  <a:pt x="602" y="1240"/>
                </a:lnTo>
                <a:lnTo>
                  <a:pt x="602" y="971"/>
                </a:lnTo>
                <a:lnTo>
                  <a:pt x="307" y="971"/>
                </a:lnTo>
                <a:lnTo>
                  <a:pt x="307" y="739"/>
                </a:lnTo>
                <a:cubicBezTo>
                  <a:pt x="406" y="734"/>
                  <a:pt x="506" y="729"/>
                  <a:pt x="606" y="724"/>
                </a:cubicBezTo>
                <a:lnTo>
                  <a:pt x="606" y="447"/>
                </a:lnTo>
                <a:lnTo>
                  <a:pt x="894" y="447"/>
                </a:lnTo>
                <a:lnTo>
                  <a:pt x="894" y="220"/>
                </a:lnTo>
                <a:lnTo>
                  <a:pt x="606" y="220"/>
                </a:lnTo>
                <a:lnTo>
                  <a:pt x="606" y="0"/>
                </a:lnTo>
                <a:lnTo>
                  <a:pt x="0" y="0"/>
                </a:lnTo>
                <a:close/>
              </a:path>
            </a:pathLst>
          </a:custGeom>
          <a:solidFill>
            <a:schemeClr val="accent1"/>
          </a:solidFill>
          <a:ln w="9360">
            <a:solidFill>
              <a:schemeClr val="tx1"/>
            </a:solidFill>
            <a:round/>
          </a:ln>
        </p:spPr>
        <p:style>
          <a:lnRef idx="0"/>
          <a:fillRef idx="0"/>
          <a:effectRef idx="0"/>
          <a:fontRef idx="minor"/>
        </p:style>
      </p:sp>
      <p:sp>
        <p:nvSpPr>
          <p:cNvPr id="198" name="CustomShape 4"/>
          <p:cNvSpPr/>
          <p:nvPr/>
        </p:nvSpPr>
        <p:spPr>
          <a:xfrm>
            <a:off x="3305160" y="2673360"/>
            <a:ext cx="1371240" cy="1974600"/>
          </a:xfrm>
          <a:custGeom>
            <a:avLst/>
            <a:gdLst/>
            <a:ahLst/>
            <a:rect l="l" t="t" r="r" b="b"/>
            <a:pathLst>
              <a:path w="864" h="1244">
                <a:moveTo>
                  <a:pt x="0" y="0"/>
                </a:moveTo>
                <a:cubicBezTo>
                  <a:pt x="1" y="414"/>
                  <a:pt x="4" y="1244"/>
                  <a:pt x="4" y="1244"/>
                </a:cubicBezTo>
                <a:lnTo>
                  <a:pt x="606" y="1244"/>
                </a:lnTo>
                <a:lnTo>
                  <a:pt x="606" y="986"/>
                </a:lnTo>
                <a:lnTo>
                  <a:pt x="311" y="986"/>
                </a:lnTo>
                <a:lnTo>
                  <a:pt x="311" y="740"/>
                </a:lnTo>
                <a:lnTo>
                  <a:pt x="599" y="740"/>
                </a:lnTo>
                <a:cubicBezTo>
                  <a:pt x="602" y="645"/>
                  <a:pt x="606" y="550"/>
                  <a:pt x="610" y="455"/>
                </a:cubicBezTo>
                <a:lnTo>
                  <a:pt x="864" y="308"/>
                </a:lnTo>
                <a:lnTo>
                  <a:pt x="591" y="235"/>
                </a:lnTo>
                <a:lnTo>
                  <a:pt x="591" y="8"/>
                </a:lnTo>
                <a:lnTo>
                  <a:pt x="0" y="0"/>
                </a:lnTo>
                <a:close/>
              </a:path>
            </a:pathLst>
          </a:custGeom>
          <a:solidFill>
            <a:schemeClr val="accent1"/>
          </a:solidFill>
          <a:ln w="9360">
            <a:solidFill>
              <a:schemeClr val="tx1"/>
            </a:solidFill>
            <a:round/>
          </a:ln>
        </p:spPr>
        <p:style>
          <a:lnRef idx="0"/>
          <a:fillRef idx="0"/>
          <a:effectRef idx="0"/>
          <a:fontRef idx="minor"/>
        </p:style>
      </p:sp>
      <p:sp>
        <p:nvSpPr>
          <p:cNvPr id="199" name="CustomShape 5"/>
          <p:cNvSpPr/>
          <p:nvPr/>
        </p:nvSpPr>
        <p:spPr>
          <a:xfrm rot="10830000">
            <a:off x="4354920" y="2632320"/>
            <a:ext cx="1371240" cy="1974600"/>
          </a:xfrm>
          <a:custGeom>
            <a:avLst/>
            <a:gdLst/>
            <a:ahLst/>
            <a:rect l="l" t="t" r="r" b="b"/>
            <a:pathLst>
              <a:path w="864" h="1244">
                <a:moveTo>
                  <a:pt x="0" y="0"/>
                </a:moveTo>
                <a:cubicBezTo>
                  <a:pt x="1" y="414"/>
                  <a:pt x="4" y="1244"/>
                  <a:pt x="4" y="1244"/>
                </a:cubicBezTo>
                <a:lnTo>
                  <a:pt x="606" y="1244"/>
                </a:lnTo>
                <a:lnTo>
                  <a:pt x="606" y="986"/>
                </a:lnTo>
                <a:lnTo>
                  <a:pt x="311" y="986"/>
                </a:lnTo>
                <a:lnTo>
                  <a:pt x="311" y="740"/>
                </a:lnTo>
                <a:lnTo>
                  <a:pt x="599" y="740"/>
                </a:lnTo>
                <a:cubicBezTo>
                  <a:pt x="602" y="645"/>
                  <a:pt x="606" y="550"/>
                  <a:pt x="610" y="455"/>
                </a:cubicBezTo>
                <a:lnTo>
                  <a:pt x="864" y="308"/>
                </a:lnTo>
                <a:lnTo>
                  <a:pt x="591" y="235"/>
                </a:lnTo>
                <a:lnTo>
                  <a:pt x="591" y="8"/>
                </a:lnTo>
                <a:lnTo>
                  <a:pt x="0" y="0"/>
                </a:lnTo>
                <a:close/>
              </a:path>
            </a:pathLst>
          </a:custGeom>
          <a:solidFill>
            <a:schemeClr val="accent1"/>
          </a:solidFill>
          <a:ln w="9360">
            <a:solidFill>
              <a:schemeClr val="tx1"/>
            </a:solidFill>
            <a:round/>
          </a:ln>
        </p:spPr>
        <p:style>
          <a:lnRef idx="0"/>
          <a:fillRef idx="0"/>
          <a:effectRef idx="0"/>
          <a:fontRef idx="minor"/>
        </p:style>
      </p:sp>
      <p:sp>
        <p:nvSpPr>
          <p:cNvPr id="200" name="CustomShape 6"/>
          <p:cNvSpPr/>
          <p:nvPr/>
        </p:nvSpPr>
        <p:spPr>
          <a:xfrm>
            <a:off x="6681960" y="2571840"/>
            <a:ext cx="1352160" cy="1974600"/>
          </a:xfrm>
          <a:custGeom>
            <a:avLst/>
            <a:gdLst/>
            <a:ahLst/>
            <a:rect l="l" t="t" r="r" b="b"/>
            <a:pathLst>
              <a:path w="852" h="1244">
                <a:moveTo>
                  <a:pt x="0" y="0"/>
                </a:moveTo>
                <a:lnTo>
                  <a:pt x="0" y="1244"/>
                </a:lnTo>
                <a:lnTo>
                  <a:pt x="611" y="1244"/>
                </a:lnTo>
                <a:lnTo>
                  <a:pt x="611" y="990"/>
                </a:lnTo>
                <a:lnTo>
                  <a:pt x="374" y="853"/>
                </a:lnTo>
                <a:lnTo>
                  <a:pt x="609" y="717"/>
                </a:lnTo>
                <a:lnTo>
                  <a:pt x="609" y="451"/>
                </a:lnTo>
                <a:lnTo>
                  <a:pt x="852" y="311"/>
                </a:lnTo>
                <a:lnTo>
                  <a:pt x="599" y="243"/>
                </a:lnTo>
                <a:lnTo>
                  <a:pt x="599" y="15"/>
                </a:lnTo>
                <a:lnTo>
                  <a:pt x="0" y="0"/>
                </a:lnTo>
                <a:close/>
              </a:path>
            </a:pathLst>
          </a:custGeom>
          <a:solidFill>
            <a:schemeClr val="accent1"/>
          </a:solidFill>
          <a:ln w="9360">
            <a:solidFill>
              <a:schemeClr val="tx1"/>
            </a:solidFill>
            <a:round/>
          </a:ln>
        </p:spPr>
        <p:style>
          <a:lnRef idx="0"/>
          <a:fillRef idx="0"/>
          <a:effectRef idx="0"/>
          <a:fontRef idx="minor"/>
        </p:style>
      </p:sp>
      <p:sp>
        <p:nvSpPr>
          <p:cNvPr id="201" name="CustomShape 7"/>
          <p:cNvSpPr/>
          <p:nvPr/>
        </p:nvSpPr>
        <p:spPr>
          <a:xfrm rot="10733400">
            <a:off x="7364880" y="2446200"/>
            <a:ext cx="1352160" cy="1974600"/>
          </a:xfrm>
          <a:custGeom>
            <a:avLst/>
            <a:gdLst/>
            <a:ahLst/>
            <a:rect l="l" t="t" r="r" b="b"/>
            <a:pathLst>
              <a:path w="852" h="1244">
                <a:moveTo>
                  <a:pt x="0" y="0"/>
                </a:moveTo>
                <a:lnTo>
                  <a:pt x="0" y="1244"/>
                </a:lnTo>
                <a:lnTo>
                  <a:pt x="611" y="1244"/>
                </a:lnTo>
                <a:lnTo>
                  <a:pt x="611" y="990"/>
                </a:lnTo>
                <a:lnTo>
                  <a:pt x="374" y="853"/>
                </a:lnTo>
                <a:lnTo>
                  <a:pt x="609" y="717"/>
                </a:lnTo>
                <a:lnTo>
                  <a:pt x="609" y="451"/>
                </a:lnTo>
                <a:lnTo>
                  <a:pt x="852" y="311"/>
                </a:lnTo>
                <a:lnTo>
                  <a:pt x="599" y="243"/>
                </a:lnTo>
                <a:lnTo>
                  <a:pt x="599" y="15"/>
                </a:lnTo>
                <a:lnTo>
                  <a:pt x="0" y="0"/>
                </a:lnTo>
                <a:close/>
              </a:path>
            </a:pathLst>
          </a:custGeom>
          <a:solidFill>
            <a:schemeClr val="accent1"/>
          </a:solidFill>
          <a:ln w="9360">
            <a:solidFill>
              <a:schemeClr val="tx1"/>
            </a:solidFill>
            <a:round/>
          </a:ln>
        </p:spPr>
        <p:style>
          <a:lnRef idx="0"/>
          <a:fillRef idx="0"/>
          <a:effectRef idx="0"/>
          <a:fontRef idx="minor"/>
        </p:style>
      </p:sp>
      <p:sp>
        <p:nvSpPr>
          <p:cNvPr id="202" name="CustomShape 8"/>
          <p:cNvSpPr/>
          <p:nvPr/>
        </p:nvSpPr>
        <p:spPr>
          <a:xfrm>
            <a:off x="546120" y="4734000"/>
            <a:ext cx="14871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Functional</a:t>
            </a:r>
            <a:endParaRPr b="0" lang="en-GB" sz="2400" spc="-1" strike="noStrike">
              <a:latin typeface="Arial"/>
            </a:endParaRPr>
          </a:p>
        </p:txBody>
      </p:sp>
      <p:sp>
        <p:nvSpPr>
          <p:cNvPr id="203" name="CustomShape 9"/>
          <p:cNvSpPr/>
          <p:nvPr/>
        </p:nvSpPr>
        <p:spPr>
          <a:xfrm>
            <a:off x="3362400" y="4923000"/>
            <a:ext cx="20458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Non-functional</a:t>
            </a:r>
            <a:endParaRPr b="0" lang="en-GB" sz="2400" spc="-1" strike="noStrike">
              <a:latin typeface="Arial"/>
            </a:endParaRPr>
          </a:p>
        </p:txBody>
      </p:sp>
      <p:sp>
        <p:nvSpPr>
          <p:cNvPr id="204" name="CustomShape 10"/>
          <p:cNvSpPr/>
          <p:nvPr/>
        </p:nvSpPr>
        <p:spPr>
          <a:xfrm>
            <a:off x="7116840" y="4664160"/>
            <a:ext cx="15634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Functional </a:t>
            </a:r>
            <a:endParaRPr b="0" lang="en-GB" sz="2400" spc="-1" strike="noStrike">
              <a:latin typeface="Arial"/>
            </a:endParaRPr>
          </a:p>
        </p:txBody>
      </p:sp>
      <p:sp>
        <p:nvSpPr>
          <p:cNvPr id="205" name="CustomShape 11"/>
          <p:cNvSpPr/>
          <p:nvPr/>
        </p:nvSpPr>
        <p:spPr>
          <a:xfrm>
            <a:off x="7590600" y="3684600"/>
            <a:ext cx="571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m1</a:t>
            </a:r>
            <a:endParaRPr b="0" lang="en-GB" sz="2400" spc="-1" strike="noStrike">
              <a:latin typeface="Arial"/>
            </a:endParaRPr>
          </a:p>
        </p:txBody>
      </p:sp>
      <p:sp>
        <p:nvSpPr>
          <p:cNvPr id="206" name="CustomShape 12"/>
          <p:cNvSpPr/>
          <p:nvPr/>
        </p:nvSpPr>
        <p:spPr>
          <a:xfrm>
            <a:off x="6739560" y="3687840"/>
            <a:ext cx="571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m2</a:t>
            </a:r>
            <a:endParaRPr b="0" lang="en-GB" sz="2400" spc="-1" strike="noStrike">
              <a:latin typeface="Arial"/>
            </a:endParaRPr>
          </a:p>
        </p:txBody>
      </p:sp>
      <p:sp>
        <p:nvSpPr>
          <p:cNvPr id="207" name="CustomShape 13"/>
          <p:cNvSpPr/>
          <p:nvPr/>
        </p:nvSpPr>
        <p:spPr>
          <a:xfrm>
            <a:off x="4456800" y="3830760"/>
            <a:ext cx="571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m1</a:t>
            </a:r>
            <a:endParaRPr b="0" lang="en-GB" sz="2400" spc="-1" strike="noStrike">
              <a:latin typeface="Arial"/>
            </a:endParaRPr>
          </a:p>
        </p:txBody>
      </p:sp>
      <p:sp>
        <p:nvSpPr>
          <p:cNvPr id="208" name="CustomShape 14"/>
          <p:cNvSpPr/>
          <p:nvPr/>
        </p:nvSpPr>
        <p:spPr>
          <a:xfrm>
            <a:off x="3890160" y="2981160"/>
            <a:ext cx="571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m1</a:t>
            </a:r>
            <a:endParaRPr b="0" lang="en-GB" sz="2400" spc="-1" strike="noStrike">
              <a:latin typeface="Arial"/>
            </a:endParaRPr>
          </a:p>
        </p:txBody>
      </p:sp>
      <p:sp>
        <p:nvSpPr>
          <p:cNvPr id="209" name="CustomShape 15"/>
          <p:cNvSpPr/>
          <p:nvPr/>
        </p:nvSpPr>
        <p:spPr>
          <a:xfrm>
            <a:off x="7287480" y="2887560"/>
            <a:ext cx="571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m1</a:t>
            </a:r>
            <a:endParaRPr b="0" lang="en-GB" sz="2400" spc="-1" strike="noStrike">
              <a:latin typeface="Arial"/>
            </a:endParaRPr>
          </a:p>
        </p:txBody>
      </p:sp>
      <p:sp>
        <p:nvSpPr>
          <p:cNvPr id="210" name="CustomShape 16"/>
          <p:cNvSpPr/>
          <p:nvPr/>
        </p:nvSpPr>
        <p:spPr>
          <a:xfrm>
            <a:off x="8043120" y="2828880"/>
            <a:ext cx="571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m2</a:t>
            </a:r>
            <a:endParaRPr b="0" lang="en-GB" sz="24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533520" y="228600"/>
            <a:ext cx="7772040" cy="1142640"/>
          </a:xfrm>
          <a:prstGeom prst="rect">
            <a:avLst/>
          </a:prstGeom>
          <a:noFill/>
          <a:ln>
            <a:noFill/>
          </a:ln>
        </p:spPr>
        <p:txBody>
          <a:bodyPr anchor="ctr"/>
          <a:p>
            <a:pPr>
              <a:lnSpc>
                <a:spcPct val="100000"/>
              </a:lnSpc>
            </a:pPr>
            <a:r>
              <a:rPr b="1" lang="en-US" sz="3600" spc="-1" strike="noStrike">
                <a:solidFill>
                  <a:srgbClr val="af824b"/>
                </a:solidFill>
                <a:latin typeface="Arial"/>
              </a:rPr>
              <a:t>Suppressors of ts mutations</a:t>
            </a:r>
            <a:r>
              <a:rPr b="1" lang="en-US" sz="3200" spc="-1" strike="noStrike">
                <a:solidFill>
                  <a:srgbClr val="af824b"/>
                </a:solidFill>
                <a:latin typeface="Arial"/>
              </a:rPr>
              <a:t>  </a:t>
            </a:r>
            <a:endParaRPr b="0" lang="en-US" sz="3200" spc="-1" strike="noStrike">
              <a:solidFill>
                <a:srgbClr val="292934"/>
              </a:solidFill>
              <a:latin typeface="Times New Roman"/>
            </a:endParaRPr>
          </a:p>
        </p:txBody>
      </p:sp>
      <p:sp>
        <p:nvSpPr>
          <p:cNvPr id="212" name="CustomShape 2"/>
          <p:cNvSpPr/>
          <p:nvPr/>
        </p:nvSpPr>
        <p:spPr>
          <a:xfrm>
            <a:off x="380880" y="1503360"/>
            <a:ext cx="6248160" cy="447120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1600" spc="-1" strike="noStrike">
                <a:solidFill>
                  <a:srgbClr val="292934"/>
                </a:solidFill>
                <a:latin typeface="Arial"/>
                <a:ea typeface="ＭＳ Ｐゴシック"/>
              </a:rPr>
              <a:t>Isolate </a:t>
            </a:r>
            <a:r>
              <a:rPr b="0" lang="en-GB" sz="1600" spc="-1" strike="noStrike" u="sng">
                <a:solidFill>
                  <a:srgbClr val="292934"/>
                </a:solidFill>
                <a:uFillTx/>
                <a:latin typeface="Arial"/>
                <a:ea typeface="ＭＳ Ｐゴシック"/>
              </a:rPr>
              <a:t>unlinked</a:t>
            </a:r>
            <a:r>
              <a:rPr b="0" lang="en-GB" sz="1600" spc="-1" strike="noStrike">
                <a:solidFill>
                  <a:srgbClr val="292934"/>
                </a:solidFill>
                <a:latin typeface="Arial"/>
                <a:ea typeface="ＭＳ Ｐゴシック"/>
              </a:rPr>
              <a:t> suppressors of </a:t>
            </a:r>
            <a:r>
              <a:rPr b="0" i="1" lang="en-GB" sz="1600" spc="-1" strike="noStrike">
                <a:solidFill>
                  <a:srgbClr val="292934"/>
                </a:solidFill>
                <a:latin typeface="Arial"/>
                <a:ea typeface="ＭＳ Ｐゴシック"/>
              </a:rPr>
              <a:t>ts</a:t>
            </a:r>
            <a:r>
              <a:rPr b="0" lang="en-GB" sz="1600" spc="-1" strike="noStrike">
                <a:solidFill>
                  <a:srgbClr val="292934"/>
                </a:solidFill>
                <a:latin typeface="Arial"/>
                <a:ea typeface="ＭＳ Ｐゴシック"/>
              </a:rPr>
              <a:t> mutants.</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Separated suppressors from “parental mutations.”</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Found suppressors mutations sometimes conferred phenotypes of their own—i.e. as single mutants.</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Suppressors often turn out to be altered versions of proteins </a:t>
            </a:r>
            <a:r>
              <a:rPr b="0" lang="en-GB" sz="1600" spc="-1" strike="noStrike" u="sng">
                <a:solidFill>
                  <a:srgbClr val="292934"/>
                </a:solidFill>
                <a:uFillTx/>
                <a:latin typeface="Arial"/>
                <a:ea typeface="ＭＳ Ｐゴシック"/>
              </a:rPr>
              <a:t>known to bind directly</a:t>
            </a:r>
            <a:r>
              <a:rPr b="0" lang="en-GB" sz="1600" spc="-1" strike="noStrike">
                <a:solidFill>
                  <a:srgbClr val="292934"/>
                </a:solidFill>
                <a:latin typeface="Arial"/>
                <a:ea typeface="ＭＳ Ｐゴシック"/>
              </a:rPr>
              <a:t> to the protein altered in the original mutant.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u="sng">
                <a:solidFill>
                  <a:srgbClr val="292934"/>
                </a:solidFill>
                <a:uFillTx/>
                <a:latin typeface="Arial"/>
                <a:ea typeface="ＭＳ Ｐゴシック"/>
              </a:rPr>
              <a:t>Once suppressor genes identified, want to determine function: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1-identify gene and obtain clues from informatics</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2-mutant phenotype when separated from original mutation and/or when a null mutant is constructed by reverse genetics.</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3-cell biological and biochemical analysis of protein location and activity.</a:t>
            </a:r>
            <a:endParaRPr b="0" lang="en-GB" sz="1600" spc="-1" strike="noStrike">
              <a:latin typeface="Arial"/>
            </a:endParaRPr>
          </a:p>
        </p:txBody>
      </p:sp>
      <p:pic>
        <p:nvPicPr>
          <p:cNvPr id="213" name="Picture 1" descr=""/>
          <p:cNvPicPr/>
          <p:nvPr/>
        </p:nvPicPr>
        <p:blipFill>
          <a:blip r:embed="rId1"/>
          <a:stretch/>
        </p:blipFill>
        <p:spPr>
          <a:xfrm>
            <a:off x="6934320" y="762120"/>
            <a:ext cx="2082600" cy="1574280"/>
          </a:xfrm>
          <a:prstGeom prst="rect">
            <a:avLst/>
          </a:prstGeom>
          <a:ln>
            <a:noFill/>
          </a:ln>
        </p:spPr>
      </p:pic>
      <p:sp>
        <p:nvSpPr>
          <p:cNvPr id="214" name="CustomShape 3"/>
          <p:cNvSpPr/>
          <p:nvPr/>
        </p:nvSpPr>
        <p:spPr>
          <a:xfrm>
            <a:off x="7011720" y="2311560"/>
            <a:ext cx="2020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292934"/>
                </a:solidFill>
                <a:latin typeface="Times New Roman"/>
                <a:ea typeface="ＭＳ Ｐゴシック"/>
              </a:rPr>
              <a:t>David Botstein</a:t>
            </a:r>
            <a:endParaRPr b="0" lang="en-GB" sz="24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685800" y="99072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Properties of Interaction Suppressor Mutations</a:t>
            </a:r>
            <a:br/>
            <a:endParaRPr b="0" lang="en-US" sz="3200" spc="-1" strike="noStrike">
              <a:solidFill>
                <a:srgbClr val="292934"/>
              </a:solidFill>
              <a:latin typeface="Times New Roman"/>
            </a:endParaRPr>
          </a:p>
        </p:txBody>
      </p:sp>
      <p:sp>
        <p:nvSpPr>
          <p:cNvPr id="216" name="CustomShape 2"/>
          <p:cNvSpPr/>
          <p:nvPr/>
        </p:nvSpPr>
        <p:spPr>
          <a:xfrm>
            <a:off x="762120" y="2048040"/>
            <a:ext cx="6171840" cy="453276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GB" sz="1800" spc="-1" strike="noStrike">
              <a:latin typeface="Arial"/>
            </a:endParaRPr>
          </a:p>
          <a:p>
            <a:pPr>
              <a:lnSpc>
                <a:spcPct val="100000"/>
              </a:lnSpc>
            </a:pPr>
            <a:r>
              <a:rPr b="0" lang="en-GB" sz="1600" spc="-1" strike="noStrike">
                <a:solidFill>
                  <a:srgbClr val="292934"/>
                </a:solidFill>
                <a:latin typeface="Arial"/>
                <a:ea typeface="ＭＳ Ｐゴシック"/>
              </a:rPr>
              <a:t>Allele-specific: If suppression restores a protein-protein interaction then the suppressor mutation will not suppress the phenotype of a deletion allele; suppressor activity is specific for the mutant background that was originally used to identify the suppressor.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Suppression is dominant (usually).</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Suppressor mutations may confer defects alone, i.e. when separated from the parental mutation.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If a suppressor mutation does confer such a defect as a single mutant, that defect is often recessive.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The genes identified as suppressors often function on the same pathway as, or form a protein complex with, the mutant defect rescued by the suppressor allele. </a:t>
            </a:r>
            <a:endParaRPr b="0" lang="en-GB" sz="1600" spc="-1" strike="noStrike">
              <a:latin typeface="Arial"/>
            </a:endParaRPr>
          </a:p>
          <a:p>
            <a:pPr>
              <a:lnSpc>
                <a:spcPct val="100000"/>
              </a:lnSpc>
            </a:pPr>
            <a:endParaRPr b="0" lang="en-GB" sz="16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525600" y="1917720"/>
            <a:ext cx="7779960" cy="45324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600" spc="-1" strike="noStrike">
                <a:solidFill>
                  <a:srgbClr val="292934"/>
                </a:solidFill>
                <a:latin typeface="Arial"/>
                <a:ea typeface="ＭＳ Ｐゴシック"/>
              </a:rPr>
              <a:t>Choose a ts or other </a:t>
            </a:r>
            <a:r>
              <a:rPr b="0" lang="en-GB" sz="1600" spc="-1" strike="noStrike" u="sng">
                <a:solidFill>
                  <a:srgbClr val="292934"/>
                </a:solidFill>
                <a:uFillTx/>
                <a:latin typeface="Arial"/>
                <a:ea typeface="ＭＳ Ｐゴシック"/>
              </a:rPr>
              <a:t>leaky</a:t>
            </a:r>
            <a:r>
              <a:rPr b="0" lang="en-GB" sz="1600" spc="-1" strike="noStrike">
                <a:solidFill>
                  <a:srgbClr val="292934"/>
                </a:solidFill>
                <a:latin typeface="Arial"/>
                <a:ea typeface="ＭＳ Ｐゴシック"/>
              </a:rPr>
              <a:t> recessive mutation in a haploid</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(defect that a secondary change can correct). If you use a null allele, you will get </a:t>
            </a:r>
            <a:r>
              <a:rPr b="0" lang="en-GB" sz="1600" spc="-1" strike="noStrike" u="sng">
                <a:solidFill>
                  <a:srgbClr val="292934"/>
                </a:solidFill>
                <a:uFillTx/>
                <a:latin typeface="Arial"/>
                <a:ea typeface="ＭＳ Ｐゴシック"/>
              </a:rPr>
              <a:t>bypass</a:t>
            </a:r>
            <a:r>
              <a:rPr b="0" lang="en-GB" sz="1600" spc="-1" strike="noStrike">
                <a:solidFill>
                  <a:srgbClr val="292934"/>
                </a:solidFill>
                <a:latin typeface="Arial"/>
                <a:ea typeface="ＭＳ Ｐゴシック"/>
              </a:rPr>
              <a:t> suppressors, not structural suppressors.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Hypothetical example: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 </a:t>
            </a:r>
            <a:r>
              <a:rPr b="0" i="1" lang="en-GB" sz="1600" spc="-1" strike="noStrike">
                <a:solidFill>
                  <a:srgbClr val="292934"/>
                </a:solidFill>
                <a:latin typeface="Arial"/>
                <a:ea typeface="ＭＳ Ｐゴシック"/>
              </a:rPr>
              <a:t>gal1-ts</a:t>
            </a:r>
            <a:r>
              <a:rPr b="0" lang="en-GB" sz="1600" spc="-1" strike="noStrike">
                <a:solidFill>
                  <a:srgbClr val="292934"/>
                </a:solidFill>
                <a:latin typeface="Arial"/>
                <a:ea typeface="ＭＳ Ｐゴシック"/>
              </a:rPr>
              <a:t> cannot grow at 37</a:t>
            </a:r>
            <a:r>
              <a:rPr b="0" lang="en-GB" sz="1600" spc="-1" strike="noStrike" baseline="30000">
                <a:solidFill>
                  <a:srgbClr val="292934"/>
                </a:solidFill>
                <a:latin typeface="Arial"/>
                <a:ea typeface="ＭＳ Ｐゴシック"/>
              </a:rPr>
              <a:t>o</a:t>
            </a:r>
            <a:r>
              <a:rPr b="0" lang="en-GB" sz="1600" spc="-1" strike="noStrike">
                <a:solidFill>
                  <a:srgbClr val="292934"/>
                </a:solidFill>
                <a:latin typeface="Arial"/>
                <a:ea typeface="ＭＳ Ｐゴシック"/>
              </a:rPr>
              <a:t>C on plates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in which galactose is the only carbon source. This mutant strain</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grows fine on Gal plates at 17</a:t>
            </a:r>
            <a:r>
              <a:rPr b="0" lang="en-GB" sz="1600" spc="-1" strike="noStrike" baseline="30000">
                <a:solidFill>
                  <a:srgbClr val="292934"/>
                </a:solidFill>
                <a:latin typeface="Arial"/>
                <a:ea typeface="ＭＳ Ｐゴシック"/>
              </a:rPr>
              <a:t>o</a:t>
            </a:r>
            <a:r>
              <a:rPr b="0" lang="en-GB" sz="1600" spc="-1" strike="noStrike">
                <a:solidFill>
                  <a:srgbClr val="292934"/>
                </a:solidFill>
                <a:latin typeface="Arial"/>
                <a:ea typeface="ＭＳ Ｐゴシック"/>
              </a:rPr>
              <a:t>C.</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	</a:t>
            </a:r>
            <a:r>
              <a:rPr b="0" lang="en-GB" sz="1600" spc="-1" strike="noStrike">
                <a:solidFill>
                  <a:srgbClr val="292934"/>
                </a:solidFill>
                <a:latin typeface="Arial"/>
                <a:ea typeface="ＭＳ Ｐゴシック"/>
              </a:rPr>
              <a:t> </a:t>
            </a: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Isolating suppressors is popular BECAUSE one can usually carry out a selection for them.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Make multiple mutagenized pools of a </a:t>
            </a:r>
            <a:r>
              <a:rPr b="0" i="1" lang="en-GB" sz="1600" spc="-1" strike="noStrike">
                <a:solidFill>
                  <a:srgbClr val="292934"/>
                </a:solidFill>
                <a:latin typeface="Arial"/>
                <a:ea typeface="ＭＳ Ｐゴシック"/>
              </a:rPr>
              <a:t>gal-1ts</a:t>
            </a:r>
            <a:r>
              <a:rPr b="0" lang="en-GB" sz="1600" spc="-1" strike="noStrike">
                <a:solidFill>
                  <a:srgbClr val="292934"/>
                </a:solidFill>
                <a:latin typeface="Arial"/>
                <a:ea typeface="ＭＳ Ｐゴシック"/>
              </a:rPr>
              <a:t> strain with EMS treatment.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292934"/>
                </a:solidFill>
                <a:latin typeface="Arial"/>
                <a:ea typeface="ＭＳ Ｐゴシック"/>
              </a:rPr>
              <a:t>Isolate strains with the suppressed phenotype: ability to grown on Gal at 37</a:t>
            </a:r>
            <a:r>
              <a:rPr b="0" lang="en-GB" sz="1600" spc="-1" strike="noStrike" baseline="30000">
                <a:solidFill>
                  <a:srgbClr val="292934"/>
                </a:solidFill>
                <a:latin typeface="Arial"/>
                <a:ea typeface="ＭＳ Ｐゴシック"/>
              </a:rPr>
              <a:t>o</a:t>
            </a:r>
            <a:r>
              <a:rPr b="0" lang="en-GB" sz="1600" spc="-1" strike="noStrike">
                <a:solidFill>
                  <a:srgbClr val="292934"/>
                </a:solidFill>
                <a:latin typeface="Arial"/>
                <a:ea typeface="ＭＳ Ｐゴシック"/>
              </a:rPr>
              <a:t>C..</a:t>
            </a:r>
            <a:endParaRPr b="0" lang="en-GB" sz="1600" spc="-1" strike="noStrike">
              <a:latin typeface="Arial"/>
            </a:endParaRPr>
          </a:p>
          <a:p>
            <a:pPr>
              <a:lnSpc>
                <a:spcPct val="100000"/>
              </a:lnSpc>
            </a:pPr>
            <a:endParaRPr b="0" lang="en-GB" sz="1600" spc="-1" strike="noStrike">
              <a:latin typeface="Arial"/>
            </a:endParaRPr>
          </a:p>
        </p:txBody>
      </p:sp>
      <p:sp>
        <p:nvSpPr>
          <p:cNvPr id="218" name="TextShape 2"/>
          <p:cNvSpPr txBox="1"/>
          <p:nvPr/>
        </p:nvSpPr>
        <p:spPr>
          <a:xfrm>
            <a:off x="685800" y="15876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How to isolate structural suppressors</a:t>
            </a:r>
            <a:endParaRPr b="0" lang="en-US" sz="3200" spc="-1" strike="noStrike">
              <a:solidFill>
                <a:srgbClr val="292934"/>
              </a:solid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45440" y="1325520"/>
            <a:ext cx="8306640" cy="4227480"/>
          </a:xfrm>
          <a:prstGeom prst="rect">
            <a:avLst/>
          </a:prstGeom>
          <a:noFill/>
          <a:ln>
            <a:noFill/>
          </a:ln>
        </p:spPr>
        <p:style>
          <a:lnRef idx="0"/>
          <a:fillRef idx="0"/>
          <a:effectRef idx="0"/>
          <a:fontRef idx="minor"/>
        </p:style>
        <p:txBody>
          <a:bodyPr wrap="none" lIns="90000" rIns="90000" tIns="45000" bIns="45000"/>
          <a:p>
            <a:pPr marL="457200" indent="-456840">
              <a:lnSpc>
                <a:spcPct val="100000"/>
              </a:lnSpc>
            </a:pPr>
            <a:r>
              <a:rPr b="0" lang="en-GB" sz="1600" spc="-1" strike="noStrike">
                <a:solidFill>
                  <a:srgbClr val="292934"/>
                </a:solidFill>
                <a:latin typeface="Arial"/>
                <a:ea typeface="ＭＳ Ｐゴシック"/>
              </a:rPr>
              <a:t>Does my strain have a dominant or recessive suppressor?</a:t>
            </a:r>
            <a:endParaRPr b="0" lang="en-GB" sz="1600" spc="-1" strike="noStrike">
              <a:latin typeface="Arial"/>
            </a:endParaRPr>
          </a:p>
          <a:p>
            <a:pPr marL="457200" indent="-456840">
              <a:lnSpc>
                <a:spcPct val="100000"/>
              </a:lnSpc>
            </a:pPr>
            <a:r>
              <a:rPr b="0" lang="en-GB" sz="1600" spc="-1" strike="noStrike">
                <a:solidFill>
                  <a:srgbClr val="292934"/>
                </a:solidFill>
                <a:latin typeface="Arial"/>
                <a:ea typeface="ＭＳ Ｐゴシック"/>
              </a:rPr>
              <a:t>Is the suppressor phenotype the result of a single mutation?</a:t>
            </a:r>
            <a:endParaRPr b="0" lang="en-GB" sz="1600" spc="-1" strike="noStrike">
              <a:latin typeface="Arial"/>
            </a:endParaRPr>
          </a:p>
          <a:p>
            <a:pPr marL="457200" indent="-456840">
              <a:lnSpc>
                <a:spcPct val="100000"/>
              </a:lnSpc>
            </a:pPr>
            <a:endParaRPr b="0" lang="en-GB" sz="1600" spc="-1" strike="noStrike">
              <a:latin typeface="Arial"/>
            </a:endParaRPr>
          </a:p>
          <a:p>
            <a:pPr marL="457200" indent="-456840">
              <a:lnSpc>
                <a:spcPct val="100000"/>
              </a:lnSpc>
            </a:pPr>
            <a:r>
              <a:rPr b="0" lang="en-GB" sz="1600" spc="-1" strike="noStrike">
                <a:solidFill>
                  <a:srgbClr val="292934"/>
                </a:solidFill>
                <a:latin typeface="Arial"/>
                <a:ea typeface="ＭＳ Ｐゴシック"/>
              </a:rPr>
              <a:t>Cross suppressed strains to the original unsuppressed strain with </a:t>
            </a:r>
            <a:r>
              <a:rPr b="0" i="1" lang="en-GB" sz="1600" spc="-1" strike="noStrike">
                <a:solidFill>
                  <a:srgbClr val="292934"/>
                </a:solidFill>
                <a:latin typeface="Arial"/>
                <a:ea typeface="ＭＳ Ｐゴシック"/>
              </a:rPr>
              <a:t>gal1-ts</a:t>
            </a:r>
            <a:r>
              <a:rPr b="0" lang="en-GB" sz="1600" spc="-1" strike="noStrike">
                <a:solidFill>
                  <a:srgbClr val="292934"/>
                </a:solidFill>
                <a:latin typeface="Arial"/>
                <a:ea typeface="ＭＳ Ｐゴシック"/>
              </a:rPr>
              <a:t> mutant</a:t>
            </a:r>
            <a:endParaRPr b="0" lang="en-GB" sz="1600" spc="-1" strike="noStrike">
              <a:latin typeface="Arial"/>
            </a:endParaRPr>
          </a:p>
          <a:p>
            <a:pPr marL="457200" indent="-456840">
              <a:lnSpc>
                <a:spcPct val="100000"/>
              </a:lnSpc>
            </a:pPr>
            <a:r>
              <a:rPr b="0" lang="en-GB" sz="1600" spc="-1" strike="noStrike">
                <a:solidFill>
                  <a:srgbClr val="292934"/>
                </a:solidFill>
                <a:latin typeface="Arial"/>
                <a:ea typeface="ＭＳ Ｐゴシック"/>
              </a:rPr>
              <a:t>= </a:t>
            </a:r>
            <a:r>
              <a:rPr b="0" i="1" lang="en-GB" sz="1600" spc="-1" strike="noStrike">
                <a:solidFill>
                  <a:srgbClr val="292934"/>
                </a:solidFill>
                <a:latin typeface="Arial"/>
                <a:ea typeface="ＭＳ Ｐゴシック"/>
              </a:rPr>
              <a:t>gal1-ts SUP1</a:t>
            </a:r>
            <a:r>
              <a:rPr b="0" i="1" lang="en-GB" sz="1600" spc="-1" strike="noStrike" baseline="30000">
                <a:solidFill>
                  <a:srgbClr val="292934"/>
                </a:solidFill>
                <a:latin typeface="Arial"/>
                <a:ea typeface="ＭＳ Ｐゴシック"/>
              </a:rPr>
              <a:t>+</a:t>
            </a:r>
            <a:endParaRPr b="0" lang="en-GB" sz="1600" spc="-1" strike="noStrike">
              <a:latin typeface="Arial"/>
            </a:endParaRPr>
          </a:p>
          <a:p>
            <a:pPr marL="457200" indent="-456840">
              <a:lnSpc>
                <a:spcPct val="100000"/>
              </a:lnSpc>
            </a:pPr>
            <a:endParaRPr b="0" lang="en-GB" sz="1600" spc="-1" strike="noStrike">
              <a:latin typeface="Arial"/>
            </a:endParaRPr>
          </a:p>
          <a:p>
            <a:pPr marL="457200" indent="-456840">
              <a:lnSpc>
                <a:spcPct val="100000"/>
              </a:lnSpc>
            </a:pPr>
            <a:r>
              <a:rPr b="0" lang="en-GB" sz="1600" spc="-1" strike="noStrike">
                <a:solidFill>
                  <a:srgbClr val="292934"/>
                </a:solidFill>
                <a:latin typeface="Arial"/>
                <a:ea typeface="ＭＳ Ｐゴシック"/>
              </a:rPr>
              <a:t>Two possibilities….</a:t>
            </a:r>
            <a:endParaRPr b="0" lang="en-GB" sz="1600" spc="-1" strike="noStrike">
              <a:latin typeface="Arial"/>
            </a:endParaRPr>
          </a:p>
          <a:p>
            <a:pPr marL="457200" indent="-456840">
              <a:lnSpc>
                <a:spcPct val="100000"/>
              </a:lnSpc>
            </a:pPr>
            <a:endParaRPr b="0" lang="en-GB" sz="1600" spc="-1" strike="noStrike">
              <a:latin typeface="Arial"/>
            </a:endParaRPr>
          </a:p>
          <a:p>
            <a:pPr marL="457200" indent="-456840">
              <a:lnSpc>
                <a:spcPct val="100000"/>
              </a:lnSpc>
            </a:pPr>
            <a:r>
              <a:rPr b="0" i="1" lang="en-GB" sz="1600" spc="-1" strike="noStrike">
                <a:solidFill>
                  <a:srgbClr val="292934"/>
                </a:solidFill>
                <a:latin typeface="Arial"/>
                <a:ea typeface="ＭＳ Ｐゴシック"/>
              </a:rPr>
              <a:t>gal1-ts/gal1-ts  SUP1</a:t>
            </a:r>
            <a:r>
              <a:rPr b="0" i="1" lang="en-GB" sz="1600" spc="-1" strike="noStrike" baseline="30000">
                <a:solidFill>
                  <a:srgbClr val="292934"/>
                </a:solidFill>
                <a:latin typeface="Arial"/>
                <a:ea typeface="ＭＳ Ｐゴシック"/>
              </a:rPr>
              <a:t>+</a:t>
            </a:r>
            <a:r>
              <a:rPr b="0" i="1" lang="en-GB" sz="1600" spc="-1" strike="noStrike">
                <a:solidFill>
                  <a:srgbClr val="292934"/>
                </a:solidFill>
                <a:latin typeface="Arial"/>
                <a:ea typeface="ＭＳ Ｐゴシック"/>
              </a:rPr>
              <a:t>/sup1   or     gal1-ts/gal1-ts  SUP1</a:t>
            </a:r>
            <a:r>
              <a:rPr b="0" i="1" lang="en-GB" sz="1600" spc="-1" strike="noStrike" baseline="30000">
                <a:solidFill>
                  <a:srgbClr val="292934"/>
                </a:solidFill>
                <a:latin typeface="Arial"/>
                <a:ea typeface="ＭＳ Ｐゴシック"/>
              </a:rPr>
              <a:t>+</a:t>
            </a:r>
            <a:r>
              <a:rPr b="0" i="1" lang="en-GB" sz="1600" spc="-1" strike="noStrike">
                <a:solidFill>
                  <a:srgbClr val="292934"/>
                </a:solidFill>
                <a:latin typeface="Arial"/>
                <a:ea typeface="ＭＳ Ｐゴシック"/>
              </a:rPr>
              <a:t>/SUP1 </a:t>
            </a:r>
            <a:endParaRPr b="0" lang="en-GB" sz="1600" spc="-1" strike="noStrike">
              <a:latin typeface="Arial"/>
            </a:endParaRPr>
          </a:p>
          <a:p>
            <a:pPr marL="457200" indent="-456840">
              <a:lnSpc>
                <a:spcPct val="100000"/>
              </a:lnSpc>
            </a:pPr>
            <a:r>
              <a:rPr b="0" lang="en-GB" sz="1600" spc="-1" strike="noStrike">
                <a:solidFill>
                  <a:srgbClr val="292934"/>
                </a:solidFill>
                <a:latin typeface="Arial"/>
                <a:ea typeface="ＭＳ Ｐゴシック"/>
              </a:rPr>
              <a:t>Phenotype=?</a:t>
            </a:r>
            <a:r>
              <a:rPr b="0" lang="en-GB" sz="1600" spc="-1" strike="noStrike">
                <a:solidFill>
                  <a:srgbClr val="292934"/>
                </a:solidFill>
                <a:latin typeface="Arial"/>
                <a:ea typeface="ＭＳ Ｐゴシック"/>
              </a:rPr>
              <a:t>	</a:t>
            </a:r>
            <a:r>
              <a:rPr b="0" lang="en-GB" sz="1600" spc="-1" strike="noStrike">
                <a:solidFill>
                  <a:srgbClr val="292934"/>
                </a:solidFill>
                <a:latin typeface="Arial"/>
                <a:ea typeface="ＭＳ Ｐゴシック"/>
              </a:rPr>
              <a:t>	</a:t>
            </a:r>
            <a:r>
              <a:rPr b="0" lang="en-GB" sz="1600" spc="-1" strike="noStrike">
                <a:solidFill>
                  <a:srgbClr val="292934"/>
                </a:solidFill>
                <a:latin typeface="Arial"/>
                <a:ea typeface="ＭＳ Ｐゴシック"/>
              </a:rPr>
              <a:t>	</a:t>
            </a:r>
            <a:r>
              <a:rPr b="0" lang="en-GB" sz="1600" spc="-1" strike="noStrike">
                <a:solidFill>
                  <a:srgbClr val="292934"/>
                </a:solidFill>
                <a:latin typeface="Arial"/>
                <a:ea typeface="ＭＳ Ｐゴシック"/>
              </a:rPr>
              <a:t>	</a:t>
            </a:r>
            <a:r>
              <a:rPr b="0" lang="en-GB" sz="1600" spc="-1" strike="noStrike">
                <a:solidFill>
                  <a:srgbClr val="292934"/>
                </a:solidFill>
                <a:latin typeface="Arial"/>
                <a:ea typeface="ＭＳ Ｐゴシック"/>
              </a:rPr>
              <a:t>Phenotype=?</a:t>
            </a:r>
            <a:endParaRPr b="0" lang="en-GB" sz="1600" spc="-1" strike="noStrike">
              <a:latin typeface="Arial"/>
            </a:endParaRPr>
          </a:p>
          <a:p>
            <a:pPr marL="457200" indent="-456840">
              <a:lnSpc>
                <a:spcPct val="100000"/>
              </a:lnSpc>
            </a:pPr>
            <a:endParaRPr b="0" lang="en-GB" sz="1600" spc="-1" strike="noStrike">
              <a:latin typeface="Arial"/>
            </a:endParaRPr>
          </a:p>
          <a:p>
            <a:pPr marL="457200" indent="-456840">
              <a:lnSpc>
                <a:spcPct val="100000"/>
              </a:lnSpc>
              <a:buClr>
                <a:srgbClr val="292934"/>
              </a:buClr>
              <a:buFont typeface="Arial"/>
              <a:buAutoNum type="arabicPeriod"/>
            </a:pPr>
            <a:r>
              <a:rPr b="0" lang="en-GB" sz="1600" spc="-1" strike="noStrike">
                <a:solidFill>
                  <a:srgbClr val="292934"/>
                </a:solidFill>
                <a:latin typeface="Arial"/>
                <a:ea typeface="ＭＳ Ｐゴシック"/>
              </a:rPr>
              <a:t>Analyze diploid.  Growth on Gal at 37</a:t>
            </a:r>
            <a:r>
              <a:rPr b="0" lang="en-GB" sz="1600" spc="-1" strike="noStrike" baseline="30000">
                <a:solidFill>
                  <a:srgbClr val="292934"/>
                </a:solidFill>
                <a:latin typeface="Arial"/>
                <a:ea typeface="ＭＳ Ｐゴシック"/>
              </a:rPr>
              <a:t>o</a:t>
            </a:r>
            <a:r>
              <a:rPr b="0" lang="en-GB" sz="1600" spc="-1" strike="noStrike">
                <a:solidFill>
                  <a:srgbClr val="292934"/>
                </a:solidFill>
                <a:latin typeface="Arial"/>
                <a:ea typeface="ＭＳ Ｐゴシック"/>
              </a:rPr>
              <a:t>C =dominant, NO growth=recessive</a:t>
            </a:r>
            <a:endParaRPr b="0" lang="en-GB" sz="1600" spc="-1" strike="noStrike">
              <a:latin typeface="Arial"/>
            </a:endParaRPr>
          </a:p>
          <a:p>
            <a:pPr>
              <a:lnSpc>
                <a:spcPct val="100000"/>
              </a:lnSpc>
            </a:pPr>
            <a:endParaRPr b="0" lang="en-GB" sz="1600" spc="-1" strike="noStrike">
              <a:latin typeface="Arial"/>
            </a:endParaRPr>
          </a:p>
          <a:p>
            <a:pPr marL="457200" indent="-456840">
              <a:lnSpc>
                <a:spcPct val="100000"/>
              </a:lnSpc>
              <a:buClr>
                <a:srgbClr val="292934"/>
              </a:buClr>
              <a:buFont typeface="Arial"/>
              <a:buAutoNum type="arabicPeriod" startAt="2"/>
            </a:pPr>
            <a:r>
              <a:rPr b="0" lang="en-GB" sz="1600" spc="-1" strike="noStrike">
                <a:solidFill>
                  <a:srgbClr val="292934"/>
                </a:solidFill>
                <a:latin typeface="Arial"/>
                <a:ea typeface="ＭＳ Ｐゴシック"/>
              </a:rPr>
              <a:t>Carry out segregation analysis. Is suppression caused by a simple </a:t>
            </a:r>
            <a:endParaRPr b="0" lang="en-GB" sz="1600" spc="-1" strike="noStrike">
              <a:latin typeface="Arial"/>
            </a:endParaRPr>
          </a:p>
          <a:p>
            <a:pPr marL="457200" indent="-456840">
              <a:lnSpc>
                <a:spcPct val="100000"/>
              </a:lnSpc>
            </a:pPr>
            <a:r>
              <a:rPr b="0" lang="en-GB" sz="1600" spc="-1" strike="noStrike">
                <a:solidFill>
                  <a:srgbClr val="292934"/>
                </a:solidFill>
                <a:latin typeface="Arial"/>
                <a:ea typeface="ＭＳ Ｐゴシック"/>
              </a:rPr>
              <a:t>      </a:t>
            </a:r>
            <a:r>
              <a:rPr b="0" lang="en-GB" sz="1600" spc="-1" strike="noStrike">
                <a:solidFill>
                  <a:srgbClr val="292934"/>
                </a:solidFill>
                <a:latin typeface="Arial"/>
                <a:ea typeface="ＭＳ Ｐゴシック"/>
              </a:rPr>
              <a:t>Mendelian trait? …i.e. segregates 2:2 in tetrads? </a:t>
            </a:r>
            <a:endParaRPr b="0" lang="en-GB" sz="1600" spc="-1" strike="noStrike">
              <a:latin typeface="Arial"/>
            </a:endParaRPr>
          </a:p>
          <a:p>
            <a:pPr marL="457200" indent="-456840">
              <a:lnSpc>
                <a:spcPct val="100000"/>
              </a:lnSpc>
            </a:pPr>
            <a:r>
              <a:rPr b="0" lang="en-GB" sz="1600" spc="-1" strike="noStrike">
                <a:solidFill>
                  <a:srgbClr val="292934"/>
                </a:solidFill>
                <a:latin typeface="Arial"/>
                <a:ea typeface="ＭＳ Ｐゴシック"/>
              </a:rPr>
              <a:t> </a:t>
            </a:r>
            <a:endParaRPr b="0" lang="en-GB" sz="1600" spc="-1" strike="noStrike">
              <a:latin typeface="Arial"/>
            </a:endParaRPr>
          </a:p>
          <a:p>
            <a:pPr marL="457200" indent="-456840">
              <a:lnSpc>
                <a:spcPct val="100000"/>
              </a:lnSpc>
            </a:pPr>
            <a:r>
              <a:rPr b="0" i="1" lang="en-GB" sz="1600" spc="-1" strike="noStrike">
                <a:solidFill>
                  <a:srgbClr val="292934"/>
                </a:solidFill>
                <a:latin typeface="Arial"/>
                <a:ea typeface="ＭＳ Ｐゴシック"/>
              </a:rPr>
              <a:t> </a:t>
            </a:r>
            <a:endParaRPr b="0" lang="en-GB" sz="1600" spc="-1" strike="noStrike">
              <a:latin typeface="Arial"/>
            </a:endParaRPr>
          </a:p>
        </p:txBody>
      </p:sp>
      <p:sp>
        <p:nvSpPr>
          <p:cNvPr id="220" name="TextShape 2"/>
          <p:cNvSpPr txBox="1"/>
          <p:nvPr/>
        </p:nvSpPr>
        <p:spPr>
          <a:xfrm>
            <a:off x="685800" y="158760"/>
            <a:ext cx="7772040" cy="1142640"/>
          </a:xfrm>
          <a:prstGeom prst="rect">
            <a:avLst/>
          </a:prstGeom>
          <a:noFill/>
          <a:ln>
            <a:noFill/>
          </a:ln>
        </p:spPr>
        <p:txBody>
          <a:bodyPr anchor="ctr"/>
          <a:p>
            <a:pPr algn="ctr">
              <a:lnSpc>
                <a:spcPct val="100000"/>
              </a:lnSpc>
            </a:pPr>
            <a:r>
              <a:rPr b="1" lang="en-US" sz="3200" spc="-1" strike="noStrike">
                <a:solidFill>
                  <a:srgbClr val="af824b"/>
                </a:solidFill>
                <a:latin typeface="Arial"/>
              </a:rPr>
              <a:t>How to characterize suppressors</a:t>
            </a:r>
            <a:endParaRPr b="0" lang="en-US" sz="3200" spc="-1" strike="noStrike">
              <a:solidFill>
                <a:srgbClr val="292934"/>
              </a:solid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18142</TotalTime>
  <Application>LibreOffice/5.4.2.2$Windows_X86_64 LibreOffice_project/22b09f6418e8c2d508a9eaf86b2399209b0990f4</Application>
  <Words>3282</Words>
  <Paragraphs>541</Paragraphs>
  <Company>University of Chicago/Radiation &amp; Cellular Oncology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2005-10-11T14:12:19Z</dcterms:created>
  <dc:creator>Douglas Bishop</dc:creator>
  <dc:description/>
  <dc:language>en-GB</dc:language>
  <cp:lastModifiedBy/>
  <cp:lastPrinted>2015-10-12T15:37:07Z</cp:lastPrinted>
  <dcterms:modified xsi:type="dcterms:W3CDTF">2017-10-25T17:35:34Z</dcterms:modified>
  <cp:revision>124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University of Chicago/Radiation &amp; Cellular Oncology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19</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35</vt:i4>
  </property>
</Properties>
</file>