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87" r:id="rId2"/>
    <p:sldId id="279" r:id="rId3"/>
    <p:sldId id="278" r:id="rId4"/>
    <p:sldId id="275" r:id="rId5"/>
    <p:sldId id="280" r:id="rId6"/>
    <p:sldId id="291" r:id="rId7"/>
    <p:sldId id="271" r:id="rId8"/>
    <p:sldId id="276" r:id="rId9"/>
    <p:sldId id="281" r:id="rId10"/>
    <p:sldId id="284" r:id="rId11"/>
    <p:sldId id="288" r:id="rId12"/>
    <p:sldId id="283" r:id="rId13"/>
    <p:sldId id="286" r:id="rId14"/>
    <p:sldId id="285" r:id="rId15"/>
    <p:sldId id="268" r:id="rId16"/>
    <p:sldId id="269" r:id="rId17"/>
    <p:sldId id="270" r:id="rId18"/>
    <p:sldId id="266" r:id="rId19"/>
    <p:sldId id="267" r:id="rId20"/>
    <p:sldId id="257" r:id="rId21"/>
    <p:sldId id="304" r:id="rId22"/>
    <p:sldId id="293" r:id="rId23"/>
    <p:sldId id="305" r:id="rId24"/>
    <p:sldId id="306" r:id="rId25"/>
    <p:sldId id="308" r:id="rId26"/>
    <p:sldId id="302" r:id="rId27"/>
    <p:sldId id="309" r:id="rId28"/>
    <p:sldId id="307" r:id="rId29"/>
    <p:sldId id="294" r:id="rId30"/>
    <p:sldId id="295" r:id="rId31"/>
    <p:sldId id="296" r:id="rId32"/>
    <p:sldId id="297" r:id="rId33"/>
    <p:sldId id="298" r:id="rId34"/>
    <p:sldId id="299" r:id="rId35"/>
    <p:sldId id="300" r:id="rId36"/>
    <p:sldId id="30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E9"/>
    <a:srgbClr val="5795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18" autoAdjust="0"/>
    <p:restoredTop sz="99183" autoAdjust="0"/>
  </p:normalViewPr>
  <p:slideViewPr>
    <p:cSldViewPr snapToGrid="0" snapToObjects="1">
      <p:cViewPr>
        <p:scale>
          <a:sx n="100" d="100"/>
          <a:sy n="100" d="100"/>
        </p:scale>
        <p:origin x="2224" y="1560"/>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3072"/>
    </p:cViewPr>
  </p:sorterViewPr>
  <p:notesViewPr>
    <p:cSldViewPr snapToGrid="0" snapToObjects="1">
      <p:cViewPr varScale="1">
        <p:scale>
          <a:sx n="152" d="100"/>
          <a:sy n="152" d="100"/>
        </p:scale>
        <p:origin x="-253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34861-DD63-4C49-88D2-B0F76C739878}" type="datetimeFigureOut">
              <a:rPr lang="en-US" smtClean="0"/>
              <a:t>9/29/17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1F91B-685D-C144-826E-6FAD2D173AA5}" type="slidenum">
              <a:rPr lang="en-US" smtClean="0"/>
              <a:t>‹#›</a:t>
            </a:fld>
            <a:endParaRPr lang="en-US"/>
          </a:p>
        </p:txBody>
      </p:sp>
    </p:spTree>
    <p:extLst>
      <p:ext uri="{BB962C8B-B14F-4D97-AF65-F5344CB8AC3E}">
        <p14:creationId xmlns:p14="http://schemas.microsoft.com/office/powerpoint/2010/main" val="3485250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5CD9992-E37C-9249-B5DA-08E924208908}" type="slidenum">
              <a:rPr lang="en-US"/>
              <a:pPr>
                <a:defRPr/>
              </a:pPr>
              <a:t>1</a:t>
            </a:fld>
            <a:endParaRPr lang="en-US"/>
          </a:p>
        </p:txBody>
      </p:sp>
      <p:sp>
        <p:nvSpPr>
          <p:cNvPr id="20275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2755"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41700E-98C3-8B49-B680-0FD330B5B266}" type="slidenum">
              <a:rPr lang="en-US"/>
              <a:pPr>
                <a:defRPr/>
              </a:pPr>
              <a:t>3</a:t>
            </a:fld>
            <a:endParaRPr lang="en-US"/>
          </a:p>
        </p:txBody>
      </p:sp>
      <p:sp>
        <p:nvSpPr>
          <p:cNvPr id="7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defTabSz="457200">
              <a:defRPr sz="1000">
                <a:solidFill>
                  <a:schemeClr val="tx1"/>
                </a:solidFill>
                <a:latin typeface="Arial" charset="0"/>
                <a:ea typeface="ＭＳ Ｐゴシック" charset="0"/>
                <a:cs typeface="ＭＳ Ｐゴシック" charset="0"/>
              </a:defRPr>
            </a:lvl1pPr>
            <a:lvl2pPr marL="742950" indent="-285750" defTabSz="457200">
              <a:defRPr sz="1000">
                <a:solidFill>
                  <a:schemeClr val="tx1"/>
                </a:solidFill>
                <a:latin typeface="Arial" charset="0"/>
                <a:ea typeface="ＭＳ Ｐゴシック" charset="0"/>
              </a:defRPr>
            </a:lvl2pPr>
            <a:lvl3pPr marL="1143000" indent="-228600" defTabSz="457200">
              <a:defRPr sz="1000">
                <a:solidFill>
                  <a:schemeClr val="tx1"/>
                </a:solidFill>
                <a:latin typeface="Arial" charset="0"/>
                <a:ea typeface="ＭＳ Ｐゴシック" charset="0"/>
              </a:defRPr>
            </a:lvl3pPr>
            <a:lvl4pPr marL="1600200" indent="-228600" defTabSz="457200">
              <a:defRPr sz="1000">
                <a:solidFill>
                  <a:schemeClr val="tx1"/>
                </a:solidFill>
                <a:latin typeface="Arial" charset="0"/>
                <a:ea typeface="ＭＳ Ｐゴシック" charset="0"/>
              </a:defRPr>
            </a:lvl4pPr>
            <a:lvl5pPr marL="2057400" indent="-228600" defTabSz="4572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pPr algn="r" eaLnBrk="1" hangingPunct="1"/>
            <a:fld id="{26130390-7B63-6D4F-B120-D78441A4FC51}" type="slidenum">
              <a:rPr lang="en-US" sz="1200">
                <a:latin typeface="Calibri" charset="0"/>
              </a:rPr>
              <a:pPr algn="r" eaLnBrk="1" hangingPunct="1"/>
              <a:t>7</a:t>
            </a:fld>
            <a:endParaRPr lang="en-US" sz="120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xfrm>
            <a:off x="685800" y="4249738"/>
            <a:ext cx="5486400" cy="4114800"/>
          </a:xfrm>
          <a:noFill/>
          <a:ln>
            <a:solidFill>
              <a:srgbClr val="000000"/>
            </a:solidFill>
          </a:ln>
          <a:extLst>
            <a:ext uri="{909E8E84-426E-40dd-AFC4-6F175D3DCCD1}">
              <a14:hiddenFill xmlns:a14="http://schemas.microsoft.com/office/drawing/2010/main" xmlns="">
                <a:solidFill>
                  <a:srgbClr val="FFFFFF"/>
                </a:solidFill>
              </a14:hiddenFill>
            </a:ext>
          </a:extLst>
        </p:spPr>
        <p:txBody>
          <a:bodyPr/>
          <a:lstStyle/>
          <a:p>
            <a:pPr defTabSz="457200" eaLnBrk="1" hangingPunct="1"/>
            <a:endParaRPr lang="en-US" sz="1000" dirty="0">
              <a:ea typeface="ＭＳ Ｐゴシック" charset="0"/>
              <a:cs typeface="ＭＳ Ｐゴシック" charset="0"/>
            </a:endParaRPr>
          </a:p>
        </p:txBody>
      </p:sp>
      <p:sp>
        <p:nvSpPr>
          <p:cNvPr id="56326" name="Rectangle 6"/>
          <p:cNvSpPr>
            <a:spLocks noChangeArrowheads="1"/>
          </p:cNvSpPr>
          <p:nvPr/>
        </p:nvSpPr>
        <p:spPr bwMode="auto">
          <a:xfrm>
            <a:off x="1017588" y="3941763"/>
            <a:ext cx="1841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39EBBD-C04C-C342-9669-C747A51A9FE8}" type="datetimeFigureOut">
              <a:rPr lang="en-US" smtClean="0"/>
              <a:t>9/29/17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382941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EBBD-C04C-C342-9669-C747A51A9FE8}" type="datetimeFigureOut">
              <a:rPr lang="en-US" smtClean="0"/>
              <a:t>9/29/17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4199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EBBD-C04C-C342-9669-C747A51A9FE8}" type="datetimeFigureOut">
              <a:rPr lang="en-US" smtClean="0"/>
              <a:t>9/29/17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317654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EBBD-C04C-C342-9669-C747A51A9FE8}" type="datetimeFigureOut">
              <a:rPr lang="en-US" smtClean="0"/>
              <a:t>9/29/17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413210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9EBBD-C04C-C342-9669-C747A51A9FE8}" type="datetimeFigureOut">
              <a:rPr lang="en-US" smtClean="0"/>
              <a:t>9/29/17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78319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39EBBD-C04C-C342-9669-C747A51A9FE8}" type="datetimeFigureOut">
              <a:rPr lang="en-US" smtClean="0"/>
              <a:t>9/29/17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190895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9EBBD-C04C-C342-9669-C747A51A9FE8}" type="datetimeFigureOut">
              <a:rPr lang="en-US" smtClean="0"/>
              <a:t>9/29/17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161798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39EBBD-C04C-C342-9669-C747A51A9FE8}" type="datetimeFigureOut">
              <a:rPr lang="en-US" smtClean="0"/>
              <a:t>9/29/17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389814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9EBBD-C04C-C342-9669-C747A51A9FE8}" type="datetimeFigureOut">
              <a:rPr lang="en-US" smtClean="0"/>
              <a:t>9/29/17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253402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9EBBD-C04C-C342-9669-C747A51A9FE8}" type="datetimeFigureOut">
              <a:rPr lang="en-US" smtClean="0"/>
              <a:t>9/29/17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104299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9EBBD-C04C-C342-9669-C747A51A9FE8}" type="datetimeFigureOut">
              <a:rPr lang="en-US" smtClean="0"/>
              <a:t>9/29/17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F2A44-8C86-594C-8038-9EC3D1FF2DFD}" type="slidenum">
              <a:rPr lang="en-US" smtClean="0"/>
              <a:t>‹#›</a:t>
            </a:fld>
            <a:endParaRPr lang="en-US"/>
          </a:p>
        </p:txBody>
      </p:sp>
    </p:spTree>
    <p:extLst>
      <p:ext uri="{BB962C8B-B14F-4D97-AF65-F5344CB8AC3E}">
        <p14:creationId xmlns:p14="http://schemas.microsoft.com/office/powerpoint/2010/main" val="607951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9EBBD-C04C-C342-9669-C747A51A9FE8}" type="datetimeFigureOut">
              <a:rPr lang="en-US" smtClean="0"/>
              <a:t>9/29/17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F2A44-8C86-594C-8038-9EC3D1FF2DFD}" type="slidenum">
              <a:rPr lang="en-US" smtClean="0"/>
              <a:t>‹#›</a:t>
            </a:fld>
            <a:endParaRPr lang="en-US"/>
          </a:p>
        </p:txBody>
      </p:sp>
    </p:spTree>
    <p:extLst>
      <p:ext uri="{BB962C8B-B14F-4D97-AF65-F5344CB8AC3E}">
        <p14:creationId xmlns:p14="http://schemas.microsoft.com/office/powerpoint/2010/main" val="253608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jpeg"/><Relationship Id="rId5"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image" Target="../media/image3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jpg"/><Relationship Id="rId1" Type="http://schemas.openxmlformats.org/officeDocument/2006/relationships/slideLayout" Target="../slideLayouts/slideLayout6.xml"/><Relationship Id="rId2" Type="http://schemas.openxmlformats.org/officeDocument/2006/relationships/image" Target="../media/image3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a:xfrm>
            <a:off x="177800" y="2743200"/>
            <a:ext cx="8699500" cy="1143000"/>
          </a:xfrm>
        </p:spPr>
        <p:txBody>
          <a:bodyPr>
            <a:normAutofit fontScale="90000"/>
          </a:bodyPr>
          <a:lstStyle/>
          <a:p>
            <a:pPr>
              <a:defRPr/>
            </a:pPr>
            <a:r>
              <a:rPr lang="en-US" dirty="0" smtClean="0">
                <a:solidFill>
                  <a:schemeClr val="accent2"/>
                </a:solidFill>
              </a:rPr>
              <a:t/>
            </a:r>
            <a:br>
              <a:rPr lang="en-US" dirty="0" smtClean="0">
                <a:solidFill>
                  <a:schemeClr val="accent2"/>
                </a:solidFill>
              </a:rPr>
            </a:br>
            <a:r>
              <a:rPr lang="en-US" dirty="0" smtClean="0">
                <a:solidFill>
                  <a:schemeClr val="accent2"/>
                </a:solidFill>
              </a:rPr>
              <a:t>Mechanism of Recombination, </a:t>
            </a:r>
            <a:r>
              <a:rPr lang="en-US" dirty="0" err="1" smtClean="0">
                <a:solidFill>
                  <a:schemeClr val="accent2"/>
                </a:solidFill>
              </a:rPr>
              <a:t>con’t</a:t>
            </a:r>
            <a:r>
              <a:rPr lang="en-US" dirty="0" smtClean="0">
                <a:solidFill>
                  <a:schemeClr val="accent2"/>
                </a:solidFill>
              </a:rPr>
              <a:t/>
            </a:r>
            <a:br>
              <a:rPr lang="en-US" dirty="0" smtClean="0">
                <a:solidFill>
                  <a:schemeClr val="accent2"/>
                </a:solidFill>
              </a:rPr>
            </a:br>
            <a:r>
              <a:rPr lang="en-US" dirty="0">
                <a:solidFill>
                  <a:schemeClr val="accent2"/>
                </a:solidFill>
              </a:rPr>
              <a:t/>
            </a:r>
            <a:br>
              <a:rPr lang="en-US" dirty="0">
                <a:solidFill>
                  <a:schemeClr val="accent2"/>
                </a:solidFill>
              </a:rPr>
            </a:br>
            <a:r>
              <a:rPr lang="en-US" dirty="0" smtClean="0">
                <a:solidFill>
                  <a:schemeClr val="accent2"/>
                </a:solidFill>
              </a:rPr>
              <a:t>A solution to the gene targeting problem:</a:t>
            </a:r>
            <a:br>
              <a:rPr lang="en-US" dirty="0" smtClean="0">
                <a:solidFill>
                  <a:schemeClr val="accent2"/>
                </a:solidFill>
              </a:rPr>
            </a:br>
            <a:r>
              <a:rPr lang="en-US" dirty="0" smtClean="0">
                <a:solidFill>
                  <a:schemeClr val="accent2"/>
                </a:solidFill>
              </a:rPr>
              <a:t>CRISPR/Cas9 </a:t>
            </a:r>
            <a:br>
              <a:rPr lang="en-US" dirty="0" smtClean="0">
                <a:solidFill>
                  <a:schemeClr val="accent2"/>
                </a:solidFill>
              </a:rPr>
            </a:br>
            <a:r>
              <a:rPr lang="en-US" dirty="0">
                <a:solidFill>
                  <a:schemeClr val="accent2"/>
                </a:solidFill>
              </a:rPr>
              <a:t/>
            </a:r>
            <a:br>
              <a:rPr lang="en-US" dirty="0">
                <a:solidFill>
                  <a:schemeClr val="accent2"/>
                </a:solidFill>
              </a:rPr>
            </a:br>
            <a:r>
              <a:rPr lang="en-US" dirty="0" smtClean="0">
                <a:solidFill>
                  <a:schemeClr val="accent2"/>
                </a:solidFill>
              </a:rPr>
              <a:t>Introduction to budding yeast</a:t>
            </a:r>
            <a:endParaRPr lang="en-US" dirty="0" smtClean="0">
              <a:solidFill>
                <a:schemeClr val="accent2"/>
              </a:solidFill>
              <a:ea typeface="+mj-ea"/>
              <a:cs typeface="+mj-cs"/>
            </a:endParaRPr>
          </a:p>
        </p:txBody>
      </p:sp>
      <p:sp>
        <p:nvSpPr>
          <p:cNvPr id="163843" name="Rectangle 1027"/>
          <p:cNvSpPr>
            <a:spLocks noChangeArrowheads="1"/>
          </p:cNvSpPr>
          <p:nvPr/>
        </p:nvSpPr>
        <p:spPr bwMode="auto">
          <a:xfrm>
            <a:off x="152400" y="228600"/>
            <a:ext cx="2533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0" dirty="0">
                <a:latin typeface="Arial"/>
                <a:cs typeface="+mn-cs"/>
              </a:rPr>
              <a:t>Doug Bishop </a:t>
            </a:r>
            <a:r>
              <a:rPr lang="en-US" b="0" dirty="0" smtClean="0">
                <a:latin typeface="Arial"/>
                <a:cs typeface="+mn-cs"/>
              </a:rPr>
              <a:t>Lecture 3 </a:t>
            </a:r>
            <a:endParaRPr lang="en-US" b="0" dirty="0">
              <a:latin typeface="Arial"/>
              <a:cs typeface="+mn-cs"/>
            </a:endParaRPr>
          </a:p>
        </p:txBody>
      </p:sp>
      <p:sp>
        <p:nvSpPr>
          <p:cNvPr id="163844" name="Rectangle 1028"/>
          <p:cNvSpPr>
            <a:spLocks noChangeArrowheads="1"/>
          </p:cNvSpPr>
          <p:nvPr/>
        </p:nvSpPr>
        <p:spPr bwMode="auto">
          <a:xfrm>
            <a:off x="5818188" y="152400"/>
            <a:ext cx="3246437"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b="0" dirty="0">
                <a:latin typeface="Arial"/>
                <a:cs typeface="+mn-cs"/>
              </a:rPr>
              <a:t>GAMO</a:t>
            </a:r>
          </a:p>
          <a:p>
            <a:pPr algn="ctr">
              <a:defRPr/>
            </a:pPr>
            <a:r>
              <a:rPr lang="en-US" b="0" dirty="0">
                <a:latin typeface="Arial"/>
                <a:cs typeface="+mn-cs"/>
              </a:rPr>
              <a:t>GENE314/BIOS21236</a:t>
            </a:r>
          </a:p>
        </p:txBody>
      </p:sp>
    </p:spTree>
    <p:extLst>
      <p:ext uri="{BB962C8B-B14F-4D97-AF65-F5344CB8AC3E}">
        <p14:creationId xmlns:p14="http://schemas.microsoft.com/office/powerpoint/2010/main" val="2295977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Exception to the rule concerning gene targeting</a:t>
            </a:r>
            <a:br>
              <a:rPr lang="en-US" sz="3200" dirty="0" smtClean="0"/>
            </a:br>
            <a:r>
              <a:rPr lang="en-US" sz="3200" dirty="0" smtClean="0"/>
              <a:t>….”ends-out” targeting of a linear DNA</a:t>
            </a:r>
            <a:br>
              <a:rPr lang="en-US" sz="3200" dirty="0" smtClean="0"/>
            </a:br>
            <a:r>
              <a:rPr lang="en-US" sz="3200" dirty="0" smtClean="0"/>
              <a:t>fragment</a:t>
            </a:r>
            <a:endParaRPr lang="en-US" sz="3200" dirty="0"/>
          </a:p>
        </p:txBody>
      </p:sp>
      <p:cxnSp>
        <p:nvCxnSpPr>
          <p:cNvPr id="3" name="Straight Connector 2"/>
          <p:cNvCxnSpPr/>
          <p:nvPr/>
        </p:nvCxnSpPr>
        <p:spPr bwMode="auto">
          <a:xfrm>
            <a:off x="5799666" y="2347681"/>
            <a:ext cx="1659467"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 name="Straight Connector 3"/>
          <p:cNvCxnSpPr/>
          <p:nvPr/>
        </p:nvCxnSpPr>
        <p:spPr bwMode="auto">
          <a:xfrm>
            <a:off x="4900380" y="2013854"/>
            <a:ext cx="3340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5799666" y="2258781"/>
            <a:ext cx="1659467"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Connector 6"/>
          <p:cNvCxnSpPr/>
          <p:nvPr/>
        </p:nvCxnSpPr>
        <p:spPr bwMode="auto">
          <a:xfrm>
            <a:off x="4913080" y="1924954"/>
            <a:ext cx="3378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p:cNvSpPr txBox="1"/>
          <p:nvPr/>
        </p:nvSpPr>
        <p:spPr>
          <a:xfrm>
            <a:off x="3339361" y="1766469"/>
            <a:ext cx="1419417" cy="369332"/>
          </a:xfrm>
          <a:prstGeom prst="rect">
            <a:avLst/>
          </a:prstGeom>
          <a:noFill/>
        </p:spPr>
        <p:txBody>
          <a:bodyPr wrap="none" rtlCol="0">
            <a:spAutoFit/>
          </a:bodyPr>
          <a:lstStyle/>
          <a:p>
            <a:r>
              <a:rPr lang="en-US" dirty="0" smtClean="0">
                <a:solidFill>
                  <a:srgbClr val="FF0000"/>
                </a:solidFill>
              </a:rPr>
              <a:t>chromosome</a:t>
            </a:r>
            <a:endParaRPr lang="en-US" dirty="0">
              <a:solidFill>
                <a:srgbClr val="FF0000"/>
              </a:solidFill>
            </a:endParaRPr>
          </a:p>
        </p:txBody>
      </p:sp>
      <p:sp>
        <p:nvSpPr>
          <p:cNvPr id="14" name="TextBox 13"/>
          <p:cNvSpPr txBox="1"/>
          <p:nvPr/>
        </p:nvSpPr>
        <p:spPr>
          <a:xfrm>
            <a:off x="3254828" y="2135801"/>
            <a:ext cx="1503950" cy="369332"/>
          </a:xfrm>
          <a:prstGeom prst="rect">
            <a:avLst/>
          </a:prstGeom>
          <a:noFill/>
        </p:spPr>
        <p:txBody>
          <a:bodyPr wrap="none" rtlCol="0">
            <a:spAutoFit/>
          </a:bodyPr>
          <a:lstStyle/>
          <a:p>
            <a:r>
              <a:rPr lang="en-US" dirty="0" smtClean="0">
                <a:solidFill>
                  <a:srgbClr val="3366FF"/>
                </a:solidFill>
              </a:rPr>
              <a:t>targeting DNA</a:t>
            </a:r>
            <a:endParaRPr lang="en-US" dirty="0">
              <a:solidFill>
                <a:srgbClr val="3366FF"/>
              </a:solidFill>
            </a:endParaRPr>
          </a:p>
        </p:txBody>
      </p:sp>
      <p:cxnSp>
        <p:nvCxnSpPr>
          <p:cNvPr id="27" name="Straight Connector 26"/>
          <p:cNvCxnSpPr/>
          <p:nvPr/>
        </p:nvCxnSpPr>
        <p:spPr bwMode="auto">
          <a:xfrm>
            <a:off x="6007100" y="3272665"/>
            <a:ext cx="1140883"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4900380" y="2868988"/>
            <a:ext cx="69397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5988050" y="3190115"/>
            <a:ext cx="11176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a:off x="5901415" y="2862638"/>
            <a:ext cx="238986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7597310" y="2945188"/>
            <a:ext cx="69397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4913080" y="2945188"/>
            <a:ext cx="233862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156450" y="2964239"/>
            <a:ext cx="194733" cy="327476"/>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H="1" flipV="1">
            <a:off x="5849410" y="2868989"/>
            <a:ext cx="138640" cy="321126"/>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a:off x="7324260" y="2955165"/>
            <a:ext cx="22589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5636218" y="2868988"/>
            <a:ext cx="22589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flipV="1">
            <a:off x="4913080" y="2797628"/>
            <a:ext cx="129582" cy="713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flipV="1">
            <a:off x="5636218" y="2797629"/>
            <a:ext cx="129582" cy="71361"/>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Connector 70"/>
          <p:cNvCxnSpPr/>
          <p:nvPr/>
        </p:nvCxnSpPr>
        <p:spPr bwMode="auto">
          <a:xfrm flipV="1">
            <a:off x="7420568" y="2955165"/>
            <a:ext cx="129582" cy="71361"/>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flipV="1">
            <a:off x="8161698" y="2955165"/>
            <a:ext cx="129582" cy="713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a:off x="7344368" y="3107565"/>
            <a:ext cx="14863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Straight Connector 78"/>
          <p:cNvCxnSpPr/>
          <p:nvPr/>
        </p:nvCxnSpPr>
        <p:spPr bwMode="auto">
          <a:xfrm>
            <a:off x="5849410" y="2721427"/>
            <a:ext cx="63201" cy="1475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Straight Connector 79"/>
          <p:cNvCxnSpPr/>
          <p:nvPr/>
        </p:nvCxnSpPr>
        <p:spPr bwMode="auto">
          <a:xfrm flipV="1">
            <a:off x="7483010" y="2945189"/>
            <a:ext cx="120650" cy="162376"/>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4" name="Straight Connector 83"/>
          <p:cNvCxnSpPr/>
          <p:nvPr/>
        </p:nvCxnSpPr>
        <p:spPr bwMode="auto">
          <a:xfrm>
            <a:off x="5694426" y="2732915"/>
            <a:ext cx="14863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6" name="Straight Connector 85"/>
          <p:cNvCxnSpPr/>
          <p:nvPr/>
        </p:nvCxnSpPr>
        <p:spPr bwMode="auto">
          <a:xfrm flipH="1">
            <a:off x="5581650" y="2721427"/>
            <a:ext cx="119126" cy="1602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flipH="1" flipV="1">
            <a:off x="7251700" y="2945189"/>
            <a:ext cx="92668" cy="162376"/>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a:off x="6005280" y="4256915"/>
            <a:ext cx="1140883"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bwMode="auto">
          <a:xfrm>
            <a:off x="4898560" y="3853238"/>
            <a:ext cx="69397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a:off x="5986230" y="4174365"/>
            <a:ext cx="11176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5899595" y="3846888"/>
            <a:ext cx="238986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7595490" y="3929438"/>
            <a:ext cx="69397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911260" y="3929438"/>
            <a:ext cx="233862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flipV="1">
            <a:off x="7154630" y="3948489"/>
            <a:ext cx="194733" cy="327476"/>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flipH="1" flipV="1">
            <a:off x="5847590" y="3853239"/>
            <a:ext cx="138640" cy="321126"/>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7322440" y="3939415"/>
            <a:ext cx="22589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5634398" y="3853238"/>
            <a:ext cx="22589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flipV="1">
            <a:off x="4911260" y="3781878"/>
            <a:ext cx="129582" cy="713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flipV="1">
            <a:off x="5634398" y="3781879"/>
            <a:ext cx="129582" cy="71361"/>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flipV="1">
            <a:off x="7418748" y="3939415"/>
            <a:ext cx="129582" cy="71361"/>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flipV="1">
            <a:off x="8159878" y="3939415"/>
            <a:ext cx="129582" cy="713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7342548" y="4091815"/>
            <a:ext cx="14863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5847590" y="3705677"/>
            <a:ext cx="63201" cy="1475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flipV="1">
            <a:off x="7481190" y="3929439"/>
            <a:ext cx="120650" cy="162376"/>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5692606" y="3717165"/>
            <a:ext cx="14863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flipH="1">
            <a:off x="5579830" y="3705677"/>
            <a:ext cx="119126" cy="1602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9" name="Straight Connector 108"/>
          <p:cNvCxnSpPr/>
          <p:nvPr/>
        </p:nvCxnSpPr>
        <p:spPr bwMode="auto">
          <a:xfrm flipH="1" flipV="1">
            <a:off x="7249880" y="3929439"/>
            <a:ext cx="92668" cy="162376"/>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51" name="Group 72"/>
          <p:cNvGrpSpPr>
            <a:grpSpLocks/>
          </p:cNvGrpSpPr>
          <p:nvPr/>
        </p:nvGrpSpPr>
        <p:grpSpPr bwMode="auto">
          <a:xfrm rot="1080000">
            <a:off x="5537222" y="3611403"/>
            <a:ext cx="196090" cy="190423"/>
            <a:chOff x="901700" y="4229100"/>
            <a:chExt cx="787400" cy="762000"/>
          </a:xfrm>
        </p:grpSpPr>
        <p:sp>
          <p:nvSpPr>
            <p:cNvPr id="52" name="Pie 51"/>
            <p:cNvSpPr/>
            <p:nvPr/>
          </p:nvSpPr>
          <p:spPr bwMode="auto">
            <a:xfrm rot="3134684">
              <a:off x="914399" y="4216399"/>
              <a:ext cx="762000" cy="787400"/>
            </a:xfrm>
            <a:prstGeom prst="pie">
              <a:avLst/>
            </a:prstGeom>
            <a:solidFill>
              <a:srgbClr val="FFFF00"/>
            </a:solidFill>
            <a:ln w="9525" cap="flat" cmpd="sng" algn="ctr">
              <a:solidFill>
                <a:schemeClr val="tx1"/>
              </a:solidFill>
              <a:prstDash val="solid"/>
              <a:round/>
              <a:headEnd type="none" w="med" len="med"/>
              <a:tailEnd type="none" w="med" len="med"/>
            </a:ln>
            <a:effectLst/>
            <a:extLst/>
          </p:spPr>
          <p:txBody>
            <a:bodyPr/>
            <a:lstStyle/>
            <a:p>
              <a:pPr>
                <a:defRPr/>
              </a:pPr>
              <a:endParaRPr lang="en-US" sz="2000">
                <a:solidFill>
                  <a:srgbClr val="000000"/>
                </a:solidFill>
              </a:endParaRPr>
            </a:p>
          </p:txBody>
        </p:sp>
        <p:sp>
          <p:nvSpPr>
            <p:cNvPr id="53" name="Oval 74"/>
            <p:cNvSpPr>
              <a:spLocks noChangeArrowheads="1"/>
            </p:cNvSpPr>
            <p:nvPr/>
          </p:nvSpPr>
          <p:spPr bwMode="auto">
            <a:xfrm>
              <a:off x="1231900" y="4301067"/>
              <a:ext cx="152400" cy="152400"/>
            </a:xfrm>
            <a:prstGeom prst="ellipse">
              <a:avLst/>
            </a:prstGeom>
            <a:solidFill>
              <a:srgbClr val="3366FF"/>
            </a:solidFill>
            <a:ln w="9525">
              <a:solidFill>
                <a:srgbClr val="3366FF"/>
              </a:solidFill>
              <a:round/>
              <a:headEnd/>
              <a:tailEnd/>
            </a:ln>
          </p:spPr>
          <p:txBody>
            <a:bodyPr/>
            <a:lstStyle/>
            <a:p>
              <a:endParaRPr lang="en-US" sz="2000">
                <a:solidFill>
                  <a:srgbClr val="000000"/>
                </a:solidFill>
              </a:endParaRPr>
            </a:p>
          </p:txBody>
        </p:sp>
      </p:grpSp>
      <p:grpSp>
        <p:nvGrpSpPr>
          <p:cNvPr id="54" name="Group 72"/>
          <p:cNvGrpSpPr>
            <a:grpSpLocks/>
          </p:cNvGrpSpPr>
          <p:nvPr/>
        </p:nvGrpSpPr>
        <p:grpSpPr bwMode="auto">
          <a:xfrm rot="4320000" flipH="1">
            <a:off x="7481938" y="3975946"/>
            <a:ext cx="196090" cy="190423"/>
            <a:chOff x="901700" y="4229100"/>
            <a:chExt cx="787400" cy="762000"/>
          </a:xfrm>
        </p:grpSpPr>
        <p:sp>
          <p:nvSpPr>
            <p:cNvPr id="55" name="Pie 54"/>
            <p:cNvSpPr/>
            <p:nvPr/>
          </p:nvSpPr>
          <p:spPr bwMode="auto">
            <a:xfrm rot="3134684">
              <a:off x="914399" y="4216399"/>
              <a:ext cx="762000" cy="787400"/>
            </a:xfrm>
            <a:prstGeom prst="pie">
              <a:avLst/>
            </a:prstGeom>
            <a:solidFill>
              <a:srgbClr val="FFFF00"/>
            </a:solidFill>
            <a:ln w="9525" cap="flat" cmpd="sng" algn="ctr">
              <a:solidFill>
                <a:schemeClr val="tx1"/>
              </a:solidFill>
              <a:prstDash val="solid"/>
              <a:round/>
              <a:headEnd type="none" w="med" len="med"/>
              <a:tailEnd type="none" w="med" len="med"/>
            </a:ln>
            <a:effectLst/>
            <a:extLst/>
          </p:spPr>
          <p:txBody>
            <a:bodyPr/>
            <a:lstStyle/>
            <a:p>
              <a:pPr>
                <a:defRPr/>
              </a:pPr>
              <a:endParaRPr lang="en-US" sz="2000">
                <a:solidFill>
                  <a:srgbClr val="000000"/>
                </a:solidFill>
              </a:endParaRPr>
            </a:p>
          </p:txBody>
        </p:sp>
        <p:sp>
          <p:nvSpPr>
            <p:cNvPr id="56" name="Oval 74"/>
            <p:cNvSpPr>
              <a:spLocks noChangeArrowheads="1"/>
            </p:cNvSpPr>
            <p:nvPr/>
          </p:nvSpPr>
          <p:spPr bwMode="auto">
            <a:xfrm>
              <a:off x="1231900" y="4301067"/>
              <a:ext cx="152400" cy="152400"/>
            </a:xfrm>
            <a:prstGeom prst="ellipse">
              <a:avLst/>
            </a:prstGeom>
            <a:solidFill>
              <a:srgbClr val="3366FF"/>
            </a:solidFill>
            <a:ln w="9525">
              <a:solidFill>
                <a:srgbClr val="3366FF"/>
              </a:solidFill>
              <a:round/>
              <a:headEnd/>
              <a:tailEnd/>
            </a:ln>
          </p:spPr>
          <p:txBody>
            <a:bodyPr/>
            <a:lstStyle/>
            <a:p>
              <a:endParaRPr lang="en-US" sz="2000">
                <a:solidFill>
                  <a:srgbClr val="000000"/>
                </a:solidFill>
              </a:endParaRPr>
            </a:p>
          </p:txBody>
        </p:sp>
      </p:grpSp>
      <p:grpSp>
        <p:nvGrpSpPr>
          <p:cNvPr id="58" name="Group 72"/>
          <p:cNvGrpSpPr>
            <a:grpSpLocks/>
          </p:cNvGrpSpPr>
          <p:nvPr/>
        </p:nvGrpSpPr>
        <p:grpSpPr bwMode="auto">
          <a:xfrm rot="1080000">
            <a:off x="7160208" y="3712067"/>
            <a:ext cx="196090" cy="190423"/>
            <a:chOff x="901700" y="4229100"/>
            <a:chExt cx="787400" cy="762000"/>
          </a:xfrm>
        </p:grpSpPr>
        <p:sp>
          <p:nvSpPr>
            <p:cNvPr id="59" name="Pie 58"/>
            <p:cNvSpPr/>
            <p:nvPr/>
          </p:nvSpPr>
          <p:spPr bwMode="auto">
            <a:xfrm rot="3134684">
              <a:off x="914399" y="4216399"/>
              <a:ext cx="762000" cy="787400"/>
            </a:xfrm>
            <a:prstGeom prst="pie">
              <a:avLst/>
            </a:prstGeom>
            <a:solidFill>
              <a:srgbClr val="FFFF00"/>
            </a:solidFill>
            <a:ln w="9525" cap="flat" cmpd="sng" algn="ctr">
              <a:solidFill>
                <a:schemeClr val="tx1"/>
              </a:solidFill>
              <a:prstDash val="solid"/>
              <a:round/>
              <a:headEnd type="none" w="med" len="med"/>
              <a:tailEnd type="none" w="med" len="med"/>
            </a:ln>
            <a:effectLst/>
            <a:extLst/>
          </p:spPr>
          <p:txBody>
            <a:bodyPr/>
            <a:lstStyle/>
            <a:p>
              <a:pPr>
                <a:defRPr/>
              </a:pPr>
              <a:endParaRPr lang="en-US" sz="2000">
                <a:solidFill>
                  <a:srgbClr val="000000"/>
                </a:solidFill>
              </a:endParaRPr>
            </a:p>
          </p:txBody>
        </p:sp>
        <p:sp>
          <p:nvSpPr>
            <p:cNvPr id="60" name="Oval 74"/>
            <p:cNvSpPr>
              <a:spLocks noChangeArrowheads="1"/>
            </p:cNvSpPr>
            <p:nvPr/>
          </p:nvSpPr>
          <p:spPr bwMode="auto">
            <a:xfrm>
              <a:off x="1231900" y="4301067"/>
              <a:ext cx="152400" cy="152400"/>
            </a:xfrm>
            <a:prstGeom prst="ellipse">
              <a:avLst/>
            </a:prstGeom>
            <a:solidFill>
              <a:srgbClr val="3366FF"/>
            </a:solidFill>
            <a:ln w="9525">
              <a:solidFill>
                <a:srgbClr val="3366FF"/>
              </a:solidFill>
              <a:round/>
              <a:headEnd/>
              <a:tailEnd/>
            </a:ln>
          </p:spPr>
          <p:txBody>
            <a:bodyPr/>
            <a:lstStyle/>
            <a:p>
              <a:endParaRPr lang="en-US" sz="2000">
                <a:solidFill>
                  <a:srgbClr val="000000"/>
                </a:solidFill>
              </a:endParaRPr>
            </a:p>
          </p:txBody>
        </p:sp>
      </p:grpSp>
      <p:grpSp>
        <p:nvGrpSpPr>
          <p:cNvPr id="61" name="Group 72"/>
          <p:cNvGrpSpPr>
            <a:grpSpLocks/>
          </p:cNvGrpSpPr>
          <p:nvPr/>
        </p:nvGrpSpPr>
        <p:grpSpPr bwMode="auto">
          <a:xfrm rot="4320000" flipH="1">
            <a:off x="5917869" y="3875272"/>
            <a:ext cx="196090" cy="190423"/>
            <a:chOff x="901700" y="4229100"/>
            <a:chExt cx="787400" cy="762000"/>
          </a:xfrm>
        </p:grpSpPr>
        <p:sp>
          <p:nvSpPr>
            <p:cNvPr id="62" name="Pie 61"/>
            <p:cNvSpPr/>
            <p:nvPr/>
          </p:nvSpPr>
          <p:spPr bwMode="auto">
            <a:xfrm rot="3134684">
              <a:off x="914399" y="4216399"/>
              <a:ext cx="762000" cy="787400"/>
            </a:xfrm>
            <a:prstGeom prst="pie">
              <a:avLst/>
            </a:prstGeom>
            <a:solidFill>
              <a:srgbClr val="FFFF00"/>
            </a:solidFill>
            <a:ln w="9525" cap="flat" cmpd="sng" algn="ctr">
              <a:solidFill>
                <a:schemeClr val="tx1"/>
              </a:solidFill>
              <a:prstDash val="solid"/>
              <a:round/>
              <a:headEnd type="none" w="med" len="med"/>
              <a:tailEnd type="none" w="med" len="med"/>
            </a:ln>
            <a:effectLst/>
            <a:extLst/>
          </p:spPr>
          <p:txBody>
            <a:bodyPr/>
            <a:lstStyle/>
            <a:p>
              <a:pPr>
                <a:defRPr/>
              </a:pPr>
              <a:endParaRPr lang="en-US" sz="2000">
                <a:solidFill>
                  <a:srgbClr val="000000"/>
                </a:solidFill>
              </a:endParaRPr>
            </a:p>
          </p:txBody>
        </p:sp>
        <p:sp>
          <p:nvSpPr>
            <p:cNvPr id="63" name="Oval 74"/>
            <p:cNvSpPr>
              <a:spLocks noChangeArrowheads="1"/>
            </p:cNvSpPr>
            <p:nvPr/>
          </p:nvSpPr>
          <p:spPr bwMode="auto">
            <a:xfrm>
              <a:off x="1231900" y="4301067"/>
              <a:ext cx="152400" cy="152400"/>
            </a:xfrm>
            <a:prstGeom prst="ellipse">
              <a:avLst/>
            </a:prstGeom>
            <a:solidFill>
              <a:srgbClr val="3366FF"/>
            </a:solidFill>
            <a:ln w="9525">
              <a:solidFill>
                <a:srgbClr val="3366FF"/>
              </a:solidFill>
              <a:round/>
              <a:headEnd/>
              <a:tailEnd/>
            </a:ln>
          </p:spPr>
          <p:txBody>
            <a:bodyPr/>
            <a:lstStyle/>
            <a:p>
              <a:endParaRPr lang="en-US" sz="2000">
                <a:solidFill>
                  <a:srgbClr val="000000"/>
                </a:solidFill>
              </a:endParaRPr>
            </a:p>
          </p:txBody>
        </p:sp>
      </p:grpSp>
      <p:cxnSp>
        <p:nvCxnSpPr>
          <p:cNvPr id="64" name="Straight Connector 63"/>
          <p:cNvCxnSpPr/>
          <p:nvPr/>
        </p:nvCxnSpPr>
        <p:spPr bwMode="auto">
          <a:xfrm>
            <a:off x="5893167" y="5049451"/>
            <a:ext cx="1755732"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Connector 64"/>
          <p:cNvCxnSpPr/>
          <p:nvPr/>
        </p:nvCxnSpPr>
        <p:spPr bwMode="auto">
          <a:xfrm>
            <a:off x="4951969" y="4970837"/>
            <a:ext cx="69397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a:off x="5700776" y="4966901"/>
            <a:ext cx="1641772"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a:off x="7667949" y="5047037"/>
            <a:ext cx="69397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4964669" y="5047037"/>
            <a:ext cx="897439"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1" name="Straight Connector 80"/>
          <p:cNvCxnSpPr/>
          <p:nvPr/>
        </p:nvCxnSpPr>
        <p:spPr bwMode="auto">
          <a:xfrm flipV="1">
            <a:off x="4964669" y="4899477"/>
            <a:ext cx="129582" cy="713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2" name="Straight Connector 81"/>
          <p:cNvCxnSpPr/>
          <p:nvPr/>
        </p:nvCxnSpPr>
        <p:spPr bwMode="auto">
          <a:xfrm flipV="1">
            <a:off x="5687807" y="4899478"/>
            <a:ext cx="129582" cy="71361"/>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p:cNvCxnSpPr/>
          <p:nvPr/>
        </p:nvCxnSpPr>
        <p:spPr bwMode="auto">
          <a:xfrm flipV="1">
            <a:off x="7484857" y="5057014"/>
            <a:ext cx="129582" cy="71361"/>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8213287" y="5057014"/>
            <a:ext cx="129582" cy="71361"/>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7388549" y="4975974"/>
            <a:ext cx="96702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TextBox 19"/>
          <p:cNvSpPr txBox="1"/>
          <p:nvPr/>
        </p:nvSpPr>
        <p:spPr>
          <a:xfrm>
            <a:off x="254001" y="3390900"/>
            <a:ext cx="8432800" cy="2862323"/>
          </a:xfrm>
          <a:prstGeom prst="rect">
            <a:avLst/>
          </a:prstGeom>
          <a:noFill/>
        </p:spPr>
        <p:txBody>
          <a:bodyPr wrap="square" rtlCol="0">
            <a:spAutoFit/>
          </a:bodyPr>
          <a:lstStyle/>
          <a:p>
            <a:r>
              <a:rPr lang="en-US" dirty="0" smtClean="0"/>
              <a:t>The mechanism of ends-out</a:t>
            </a:r>
          </a:p>
          <a:p>
            <a:r>
              <a:rPr lang="en-US" dirty="0" smtClean="0"/>
              <a:t>recombination is </a:t>
            </a:r>
            <a:r>
              <a:rPr lang="en-US" u="sng" dirty="0" smtClean="0"/>
              <a:t>not well-understood</a:t>
            </a:r>
            <a:r>
              <a:rPr lang="en-US" dirty="0" smtClean="0"/>
              <a:t>,</a:t>
            </a:r>
          </a:p>
          <a:p>
            <a:r>
              <a:rPr lang="en-US" dirty="0" smtClean="0"/>
              <a:t>but it is very likely to involve a complex resolution</a:t>
            </a:r>
          </a:p>
          <a:p>
            <a:r>
              <a:rPr lang="en-US" dirty="0" smtClean="0"/>
              <a:t>step. Both strands of the chromosome</a:t>
            </a:r>
          </a:p>
          <a:p>
            <a:r>
              <a:rPr lang="en-US" dirty="0" smtClean="0"/>
              <a:t>must be cleaved at the ends or within</a:t>
            </a:r>
          </a:p>
          <a:p>
            <a:r>
              <a:rPr lang="en-US" dirty="0" smtClean="0"/>
              <a:t>the regions corresponding to the</a:t>
            </a:r>
          </a:p>
          <a:p>
            <a:r>
              <a:rPr lang="en-US" dirty="0" smtClean="0"/>
              <a:t>homology arms of the fragment.</a:t>
            </a:r>
            <a:endParaRPr lang="en-US" dirty="0"/>
          </a:p>
          <a:p>
            <a:endParaRPr lang="en-US" dirty="0" smtClean="0"/>
          </a:p>
          <a:p>
            <a:r>
              <a:rPr lang="en-US" dirty="0" smtClean="0"/>
              <a:t>Why a mechanism of this type appears to occur efficiently in yeast and chicken B-cells, but not other cells, is not known. </a:t>
            </a:r>
            <a:endParaRPr lang="en-US" dirty="0"/>
          </a:p>
        </p:txBody>
      </p:sp>
    </p:spTree>
    <p:extLst>
      <p:ext uri="{BB962C8B-B14F-4D97-AF65-F5344CB8AC3E}">
        <p14:creationId xmlns:p14="http://schemas.microsoft.com/office/powerpoint/2010/main" val="394138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71" y="130176"/>
            <a:ext cx="8229600" cy="1143000"/>
          </a:xfrm>
        </p:spPr>
        <p:txBody>
          <a:bodyPr/>
          <a:lstStyle/>
          <a:p>
            <a:r>
              <a:rPr lang="en-US" dirty="0" smtClean="0"/>
              <a:t>It is a new day</a:t>
            </a:r>
            <a:endParaRPr lang="en-US" dirty="0"/>
          </a:p>
        </p:txBody>
      </p:sp>
      <p:pic>
        <p:nvPicPr>
          <p:cNvPr id="3" name="Picture 2" descr="Screen Shot 2014-10-03 at 10.37.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5078296"/>
            <a:ext cx="2921000" cy="839904"/>
          </a:xfrm>
          <a:prstGeom prst="rect">
            <a:avLst/>
          </a:prstGeom>
        </p:spPr>
      </p:pic>
      <p:pic>
        <p:nvPicPr>
          <p:cNvPr id="4" name="Picture 3" descr="Screen Shot 2014-10-03 at 10.37.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571" y="5875330"/>
            <a:ext cx="4141929" cy="422279"/>
          </a:xfrm>
          <a:prstGeom prst="rect">
            <a:avLst/>
          </a:prstGeom>
        </p:spPr>
      </p:pic>
      <p:pic>
        <p:nvPicPr>
          <p:cNvPr id="5" name="Picture 4" descr="Screen Shot 2014-10-03 at 10.37.2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100" y="3861397"/>
            <a:ext cx="3175000" cy="1216899"/>
          </a:xfrm>
          <a:prstGeom prst="rect">
            <a:avLst/>
          </a:prstGeom>
        </p:spPr>
      </p:pic>
      <p:pic>
        <p:nvPicPr>
          <p:cNvPr id="6" name="Picture 5" descr="Screen Shot 2014-10-03 at 10.35.4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3207475"/>
            <a:ext cx="3505200" cy="348198"/>
          </a:xfrm>
          <a:prstGeom prst="rect">
            <a:avLst/>
          </a:prstGeom>
        </p:spPr>
      </p:pic>
      <p:pic>
        <p:nvPicPr>
          <p:cNvPr id="7" name="Picture 6" descr="Screen Shot 2014-10-03 at 10.35.3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 y="2302073"/>
            <a:ext cx="2590800" cy="1001409"/>
          </a:xfrm>
          <a:prstGeom prst="rect">
            <a:avLst/>
          </a:prstGeom>
        </p:spPr>
      </p:pic>
      <p:pic>
        <p:nvPicPr>
          <p:cNvPr id="8" name="Picture 7" descr="Screen Shot 2014-10-03 at 10.35.09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1" y="1793042"/>
            <a:ext cx="4394199" cy="552329"/>
          </a:xfrm>
          <a:prstGeom prst="rect">
            <a:avLst/>
          </a:prstGeom>
        </p:spPr>
      </p:pic>
      <p:pic>
        <p:nvPicPr>
          <p:cNvPr id="9" name="Picture 8" descr="Screen Shot 2014-10-03 at 10.33.43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6600" y="1652467"/>
            <a:ext cx="4597400" cy="1299019"/>
          </a:xfrm>
          <a:prstGeom prst="rect">
            <a:avLst/>
          </a:prstGeom>
        </p:spPr>
      </p:pic>
      <p:pic>
        <p:nvPicPr>
          <p:cNvPr id="10" name="Picture 9" descr="Screen Shot 2014-10-03 at 10.32.27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050" y="4347421"/>
            <a:ext cx="5296300" cy="1300125"/>
          </a:xfrm>
          <a:prstGeom prst="rect">
            <a:avLst/>
          </a:prstGeom>
        </p:spPr>
      </p:pic>
    </p:spTree>
    <p:extLst>
      <p:ext uri="{BB962C8B-B14F-4D97-AF65-F5344CB8AC3E}">
        <p14:creationId xmlns:p14="http://schemas.microsoft.com/office/powerpoint/2010/main" val="105899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138"/>
            <a:ext cx="8229600" cy="1143000"/>
          </a:xfrm>
        </p:spPr>
        <p:txBody>
          <a:bodyPr>
            <a:normAutofit fontScale="90000"/>
          </a:bodyPr>
          <a:lstStyle/>
          <a:p>
            <a:r>
              <a:rPr lang="en-US" dirty="0" smtClean="0"/>
              <a:t>Why does a DSB on the chromosome stimulates gene targeting?</a:t>
            </a:r>
            <a:endParaRPr lang="en-US" dirty="0"/>
          </a:p>
        </p:txBody>
      </p:sp>
      <p:sp>
        <p:nvSpPr>
          <p:cNvPr id="3" name="TextBox 2"/>
          <p:cNvSpPr txBox="1"/>
          <p:nvPr/>
        </p:nvSpPr>
        <p:spPr>
          <a:xfrm>
            <a:off x="50800" y="3178614"/>
            <a:ext cx="5379943" cy="2062103"/>
          </a:xfrm>
          <a:prstGeom prst="rect">
            <a:avLst/>
          </a:prstGeom>
          <a:noFill/>
        </p:spPr>
        <p:txBody>
          <a:bodyPr wrap="square" rtlCol="0">
            <a:spAutoFit/>
          </a:bodyPr>
          <a:lstStyle/>
          <a:p>
            <a:r>
              <a:rPr lang="en-US" sz="1600" dirty="0" smtClean="0"/>
              <a:t>The </a:t>
            </a:r>
            <a:r>
              <a:rPr lang="en-US" sz="1600" u="sng" dirty="0" smtClean="0"/>
              <a:t>chromosome</a:t>
            </a:r>
            <a:r>
              <a:rPr lang="en-US" sz="1600" dirty="0" smtClean="0"/>
              <a:t> is intended to be the recipient in the homologous recombination event that is needed for gene targeting with a transfected DNA fragment.</a:t>
            </a:r>
            <a:endParaRPr lang="en-US" sz="1600" dirty="0"/>
          </a:p>
          <a:p>
            <a:endParaRPr lang="en-US" sz="1600" dirty="0"/>
          </a:p>
          <a:p>
            <a:r>
              <a:rPr lang="en-US" sz="1600" u="sng" dirty="0" smtClean="0"/>
              <a:t>For targeting work in most cell types, there needs to be a DNA double strand break at the locus on the chromosome that you wish to target.  </a:t>
            </a:r>
            <a:r>
              <a:rPr lang="en-US" sz="1600" dirty="0" smtClean="0"/>
              <a:t>In addition, the recombination pathway, rather than the DNA end-joining pathway needs to act. </a:t>
            </a:r>
            <a:endParaRPr lang="en-US" sz="1600" dirty="0"/>
          </a:p>
        </p:txBody>
      </p:sp>
      <p:sp>
        <p:nvSpPr>
          <p:cNvPr id="4" name="TextBox 3"/>
          <p:cNvSpPr txBox="1"/>
          <p:nvPr/>
        </p:nvSpPr>
        <p:spPr>
          <a:xfrm>
            <a:off x="457200" y="5461000"/>
            <a:ext cx="184666" cy="369332"/>
          </a:xfrm>
          <a:prstGeom prst="rect">
            <a:avLst/>
          </a:prstGeom>
          <a:noFill/>
        </p:spPr>
        <p:txBody>
          <a:bodyPr wrap="none" rtlCol="0">
            <a:spAutoFit/>
          </a:bodyPr>
          <a:lstStyle/>
          <a:p>
            <a:endParaRPr lang="en-US" dirty="0"/>
          </a:p>
        </p:txBody>
      </p:sp>
      <p:cxnSp>
        <p:nvCxnSpPr>
          <p:cNvPr id="5" name="Straight Connector 4"/>
          <p:cNvCxnSpPr/>
          <p:nvPr/>
        </p:nvCxnSpPr>
        <p:spPr>
          <a:xfrm>
            <a:off x="6161617" y="2429934"/>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355417" y="2417234"/>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517217" y="2353734"/>
            <a:ext cx="984250" cy="1651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321300" y="3246967"/>
            <a:ext cx="36195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6584708" y="3196167"/>
            <a:ext cx="984250" cy="165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755460" y="3132667"/>
            <a:ext cx="620269" cy="307777"/>
          </a:xfrm>
          <a:prstGeom prst="rect">
            <a:avLst/>
          </a:prstGeom>
          <a:noFill/>
        </p:spPr>
        <p:txBody>
          <a:bodyPr wrap="none" rtlCol="0">
            <a:spAutoFit/>
          </a:bodyPr>
          <a:lstStyle/>
          <a:p>
            <a:r>
              <a:rPr lang="en-US" sz="1400" dirty="0" smtClean="0"/>
              <a:t>target</a:t>
            </a:r>
            <a:endParaRPr lang="en-US" sz="1400" dirty="0"/>
          </a:p>
        </p:txBody>
      </p:sp>
      <p:sp>
        <p:nvSpPr>
          <p:cNvPr id="11" name="TextBox 10"/>
          <p:cNvSpPr txBox="1"/>
          <p:nvPr/>
        </p:nvSpPr>
        <p:spPr>
          <a:xfrm>
            <a:off x="6355549" y="2552701"/>
            <a:ext cx="2279064" cy="369332"/>
          </a:xfrm>
          <a:prstGeom prst="rect">
            <a:avLst/>
          </a:prstGeom>
          <a:noFill/>
        </p:spPr>
        <p:txBody>
          <a:bodyPr wrap="none" rtlCol="0">
            <a:spAutoFit/>
          </a:bodyPr>
          <a:lstStyle/>
          <a:p>
            <a:r>
              <a:rPr lang="en-US" dirty="0" smtClean="0"/>
              <a:t>incoming (donor) DNA</a:t>
            </a:r>
            <a:endParaRPr lang="en-US" dirty="0"/>
          </a:p>
        </p:txBody>
      </p:sp>
      <p:sp>
        <p:nvSpPr>
          <p:cNvPr id="12" name="Rectangle 11"/>
          <p:cNvSpPr/>
          <p:nvPr/>
        </p:nvSpPr>
        <p:spPr>
          <a:xfrm>
            <a:off x="6993467" y="3031069"/>
            <a:ext cx="101600"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6" name="Group 35"/>
          <p:cNvGrpSpPr/>
          <p:nvPr/>
        </p:nvGrpSpPr>
        <p:grpSpPr>
          <a:xfrm>
            <a:off x="5336117" y="3786326"/>
            <a:ext cx="3619500" cy="948273"/>
            <a:chOff x="5336117" y="3786326"/>
            <a:chExt cx="3619500" cy="948273"/>
          </a:xfrm>
        </p:grpSpPr>
        <p:cxnSp>
          <p:nvCxnSpPr>
            <p:cNvPr id="13" name="Straight Connector 12"/>
            <p:cNvCxnSpPr/>
            <p:nvPr/>
          </p:nvCxnSpPr>
          <p:spPr>
            <a:xfrm>
              <a:off x="6176434" y="3862526"/>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370234" y="3849826"/>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6532034" y="3786326"/>
              <a:ext cx="984250" cy="1651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336117" y="4425564"/>
              <a:ext cx="361950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6599525" y="4374764"/>
              <a:ext cx="984250" cy="165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770277" y="4311264"/>
              <a:ext cx="620269" cy="307777"/>
            </a:xfrm>
            <a:prstGeom prst="rect">
              <a:avLst/>
            </a:prstGeom>
            <a:noFill/>
          </p:spPr>
          <p:txBody>
            <a:bodyPr wrap="none" rtlCol="0">
              <a:spAutoFit/>
            </a:bodyPr>
            <a:lstStyle/>
            <a:p>
              <a:r>
                <a:rPr lang="en-US" sz="1400" dirty="0" smtClean="0"/>
                <a:t>target</a:t>
              </a:r>
              <a:endParaRPr lang="en-US" sz="1400" dirty="0"/>
            </a:p>
          </p:txBody>
        </p:sp>
        <p:sp>
          <p:nvSpPr>
            <p:cNvPr id="20" name="Rectangle 19"/>
            <p:cNvSpPr/>
            <p:nvPr/>
          </p:nvSpPr>
          <p:spPr>
            <a:xfrm>
              <a:off x="7008284" y="4209666"/>
              <a:ext cx="101600"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6161617" y="3951426"/>
              <a:ext cx="193932" cy="403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161620" y="3951429"/>
              <a:ext cx="193932" cy="403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662973" y="3971562"/>
              <a:ext cx="193932" cy="403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662976" y="3971565"/>
              <a:ext cx="193932" cy="40319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5350934" y="4910667"/>
            <a:ext cx="3619500" cy="1510519"/>
            <a:chOff x="5350934" y="4910667"/>
            <a:chExt cx="3619500" cy="1510519"/>
          </a:xfrm>
        </p:grpSpPr>
        <p:cxnSp>
          <p:nvCxnSpPr>
            <p:cNvPr id="24" name="Straight Connector 23"/>
            <p:cNvCxnSpPr/>
            <p:nvPr/>
          </p:nvCxnSpPr>
          <p:spPr>
            <a:xfrm>
              <a:off x="5350934" y="6112151"/>
              <a:ext cx="36195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6614342" y="6061351"/>
              <a:ext cx="984250" cy="165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785094" y="5997851"/>
              <a:ext cx="620269" cy="307777"/>
            </a:xfrm>
            <a:prstGeom prst="rect">
              <a:avLst/>
            </a:prstGeom>
            <a:noFill/>
          </p:spPr>
          <p:txBody>
            <a:bodyPr wrap="none" rtlCol="0">
              <a:spAutoFit/>
            </a:bodyPr>
            <a:lstStyle/>
            <a:p>
              <a:r>
                <a:rPr lang="en-US" sz="1400" dirty="0" smtClean="0"/>
                <a:t>target</a:t>
              </a:r>
              <a:endParaRPr lang="en-US" sz="1400" dirty="0"/>
            </a:p>
          </p:txBody>
        </p:sp>
        <p:sp>
          <p:nvSpPr>
            <p:cNvPr id="28" name="Rectangle 27"/>
            <p:cNvSpPr/>
            <p:nvPr/>
          </p:nvSpPr>
          <p:spPr>
            <a:xfrm>
              <a:off x="7023101" y="5896253"/>
              <a:ext cx="101600"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6230635" y="6148651"/>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424435" y="6135951"/>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6586235" y="6072451"/>
              <a:ext cx="984250" cy="1651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33"/>
            <p:cNvSpPr/>
            <p:nvPr/>
          </p:nvSpPr>
          <p:spPr>
            <a:xfrm>
              <a:off x="6785094" y="4910667"/>
              <a:ext cx="339607" cy="7281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192298" y="4975536"/>
              <a:ext cx="1556473" cy="646331"/>
            </a:xfrm>
            <a:prstGeom prst="rect">
              <a:avLst/>
            </a:prstGeom>
            <a:noFill/>
          </p:spPr>
          <p:txBody>
            <a:bodyPr wrap="none" rtlCol="0">
              <a:spAutoFit/>
            </a:bodyPr>
            <a:lstStyle/>
            <a:p>
              <a:r>
                <a:rPr lang="en-US" dirty="0" smtClean="0"/>
                <a:t>homologous </a:t>
              </a:r>
            </a:p>
            <a:p>
              <a:r>
                <a:rPr lang="en-US" dirty="0" smtClean="0"/>
                <a:t>recombination</a:t>
              </a:r>
              <a:endParaRPr lang="en-US" dirty="0"/>
            </a:p>
          </p:txBody>
        </p:sp>
      </p:grpSp>
    </p:spTree>
    <p:extLst>
      <p:ext uri="{BB962C8B-B14F-4D97-AF65-F5344CB8AC3E}">
        <p14:creationId xmlns:p14="http://schemas.microsoft.com/office/powerpoint/2010/main" val="315659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152916"/>
            <a:ext cx="3937000" cy="1143000"/>
          </a:xfrm>
        </p:spPr>
        <p:txBody>
          <a:bodyPr>
            <a:normAutofit/>
          </a:bodyPr>
          <a:lstStyle/>
          <a:p>
            <a:pPr algn="l"/>
            <a:r>
              <a:rPr lang="en-US" sz="3200" dirty="0" smtClean="0"/>
              <a:t>Ends-in targeting of a </a:t>
            </a:r>
            <a:br>
              <a:rPr lang="en-US" sz="3200" dirty="0" smtClean="0"/>
            </a:br>
            <a:r>
              <a:rPr lang="en-US" sz="3200" dirty="0" smtClean="0"/>
              <a:t>linear DNA fragment</a:t>
            </a:r>
            <a:endParaRPr lang="en-US" sz="3200" dirty="0"/>
          </a:p>
        </p:txBody>
      </p:sp>
      <p:sp>
        <p:nvSpPr>
          <p:cNvPr id="13" name="TextBox 12"/>
          <p:cNvSpPr txBox="1"/>
          <p:nvPr/>
        </p:nvSpPr>
        <p:spPr>
          <a:xfrm>
            <a:off x="3960621" y="367784"/>
            <a:ext cx="1419417" cy="369332"/>
          </a:xfrm>
          <a:prstGeom prst="rect">
            <a:avLst/>
          </a:prstGeom>
          <a:noFill/>
        </p:spPr>
        <p:txBody>
          <a:bodyPr wrap="none" rtlCol="0">
            <a:spAutoFit/>
          </a:bodyPr>
          <a:lstStyle/>
          <a:p>
            <a:r>
              <a:rPr lang="en-US" dirty="0" smtClean="0">
                <a:solidFill>
                  <a:srgbClr val="FF0000"/>
                </a:solidFill>
              </a:rPr>
              <a:t>chromosome</a:t>
            </a:r>
            <a:endParaRPr lang="en-US" dirty="0">
              <a:solidFill>
                <a:srgbClr val="FF0000"/>
              </a:solidFill>
            </a:endParaRPr>
          </a:p>
        </p:txBody>
      </p:sp>
      <p:sp>
        <p:nvSpPr>
          <p:cNvPr id="14" name="TextBox 13"/>
          <p:cNvSpPr txBox="1"/>
          <p:nvPr/>
        </p:nvSpPr>
        <p:spPr>
          <a:xfrm>
            <a:off x="3876088" y="737116"/>
            <a:ext cx="1503950" cy="369332"/>
          </a:xfrm>
          <a:prstGeom prst="rect">
            <a:avLst/>
          </a:prstGeom>
          <a:noFill/>
        </p:spPr>
        <p:txBody>
          <a:bodyPr wrap="none" rtlCol="0">
            <a:spAutoFit/>
          </a:bodyPr>
          <a:lstStyle/>
          <a:p>
            <a:r>
              <a:rPr lang="en-US" dirty="0" smtClean="0">
                <a:solidFill>
                  <a:srgbClr val="3366FF"/>
                </a:solidFill>
              </a:rPr>
              <a:t>targeting DNA</a:t>
            </a:r>
            <a:endParaRPr lang="en-US" dirty="0">
              <a:solidFill>
                <a:srgbClr val="3366FF"/>
              </a:solidFill>
            </a:endParaRPr>
          </a:p>
        </p:txBody>
      </p:sp>
      <p:cxnSp>
        <p:nvCxnSpPr>
          <p:cNvPr id="75" name="Straight Connector 74"/>
          <p:cNvCxnSpPr/>
          <p:nvPr/>
        </p:nvCxnSpPr>
        <p:spPr bwMode="auto">
          <a:xfrm>
            <a:off x="5905500" y="889000"/>
            <a:ext cx="2324097"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a:off x="5892800" y="952499"/>
            <a:ext cx="2324097"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p:cNvCxnSpPr/>
          <p:nvPr/>
        </p:nvCxnSpPr>
        <p:spPr bwMode="auto">
          <a:xfrm flipV="1">
            <a:off x="5892800" y="819151"/>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8083548" y="95885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a:stCxn id="13" idx="3"/>
          </p:cNvCxnSpPr>
          <p:nvPr/>
        </p:nvCxnSpPr>
        <p:spPr bwMode="auto">
          <a:xfrm flipV="1">
            <a:off x="5380038" y="546101"/>
            <a:ext cx="1693861" cy="6349"/>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5380038" y="609601"/>
            <a:ext cx="1128711"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H="1" flipV="1">
            <a:off x="5403850" y="61595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2" name="Straight Connector 111"/>
          <p:cNvCxnSpPr/>
          <p:nvPr/>
        </p:nvCxnSpPr>
        <p:spPr bwMode="auto">
          <a:xfrm flipH="1" flipV="1">
            <a:off x="6934200" y="476251"/>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3" name="Straight Connector 112"/>
          <p:cNvCxnSpPr/>
          <p:nvPr/>
        </p:nvCxnSpPr>
        <p:spPr bwMode="auto">
          <a:xfrm>
            <a:off x="7570787" y="546101"/>
            <a:ext cx="1249363"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4" name="Straight Connector 113"/>
          <p:cNvCxnSpPr/>
          <p:nvPr/>
        </p:nvCxnSpPr>
        <p:spPr bwMode="auto">
          <a:xfrm>
            <a:off x="7111999" y="609601"/>
            <a:ext cx="1790701"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flipH="1" flipV="1">
            <a:off x="7105649" y="61595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flipH="1" flipV="1">
            <a:off x="8680436" y="4762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Arrow Connector 119"/>
          <p:cNvCxnSpPr/>
          <p:nvPr/>
        </p:nvCxnSpPr>
        <p:spPr bwMode="auto">
          <a:xfrm>
            <a:off x="6978650" y="122555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5791200" y="2063750"/>
            <a:ext cx="11557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5783263" y="2144713"/>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flipV="1">
            <a:off x="5778500" y="19939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flipV="1">
            <a:off x="7969250" y="21336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5403850" y="1720850"/>
            <a:ext cx="15557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5441950" y="1790700"/>
            <a:ext cx="1016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Connector 130"/>
          <p:cNvCxnSpPr/>
          <p:nvPr/>
        </p:nvCxnSpPr>
        <p:spPr bwMode="auto">
          <a:xfrm flipH="1" flipV="1">
            <a:off x="5461000" y="179705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flipH="1" flipV="1">
            <a:off x="6819900" y="16510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a:off x="7473950" y="1720850"/>
            <a:ext cx="1346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a:off x="7431088" y="1789113"/>
            <a:ext cx="1374761"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flipV="1">
            <a:off x="7035800" y="1974850"/>
            <a:ext cx="76200" cy="762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flipH="1" flipV="1">
            <a:off x="8672499" y="1640185"/>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7" name="Straight Connector 136"/>
          <p:cNvCxnSpPr/>
          <p:nvPr/>
        </p:nvCxnSpPr>
        <p:spPr bwMode="auto">
          <a:xfrm>
            <a:off x="7321550" y="2057400"/>
            <a:ext cx="78105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8" name="Freeform 36"/>
          <p:cNvSpPr>
            <a:spLocks/>
          </p:cNvSpPr>
          <p:nvPr/>
        </p:nvSpPr>
        <p:spPr bwMode="auto">
          <a:xfrm>
            <a:off x="6959600" y="1875367"/>
            <a:ext cx="374650" cy="196850"/>
          </a:xfrm>
          <a:custGeom>
            <a:avLst/>
            <a:gdLst>
              <a:gd name="T0" fmla="*/ 580058 w 323850"/>
              <a:gd name="T1" fmla="*/ 370687 h 152472"/>
              <a:gd name="T2" fmla="*/ 523190 w 323850"/>
              <a:gd name="T3" fmla="*/ 88412 h 152472"/>
              <a:gd name="T4" fmla="*/ 329835 w 323850"/>
              <a:gd name="T5" fmla="*/ 200 h 152472"/>
              <a:gd name="T6" fmla="*/ 170605 w 323850"/>
              <a:gd name="T7" fmla="*/ 106054 h 152472"/>
              <a:gd name="T8" fmla="*/ 34121 w 323850"/>
              <a:gd name="T9" fmla="*/ 317763 h 152472"/>
              <a:gd name="T10" fmla="*/ 0 w 323850"/>
              <a:gd name="T11" fmla="*/ 423616 h 152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850" h="152472">
                <a:moveTo>
                  <a:pt x="323850" y="133422"/>
                </a:moveTo>
                <a:cubicBezTo>
                  <a:pt x="319616" y="93734"/>
                  <a:pt x="315383" y="54047"/>
                  <a:pt x="292100" y="31822"/>
                </a:cubicBezTo>
                <a:cubicBezTo>
                  <a:pt x="268817" y="9597"/>
                  <a:pt x="216958" y="-986"/>
                  <a:pt x="184150" y="72"/>
                </a:cubicBezTo>
                <a:cubicBezTo>
                  <a:pt x="151342" y="1130"/>
                  <a:pt x="122767" y="19122"/>
                  <a:pt x="95250" y="38172"/>
                </a:cubicBezTo>
                <a:cubicBezTo>
                  <a:pt x="67733" y="57222"/>
                  <a:pt x="34925" y="95322"/>
                  <a:pt x="19050" y="114372"/>
                </a:cubicBezTo>
                <a:cubicBezTo>
                  <a:pt x="3175" y="133422"/>
                  <a:pt x="0" y="152472"/>
                  <a:pt x="0" y="152472"/>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9" name="Freeform 37"/>
          <p:cNvSpPr>
            <a:spLocks/>
          </p:cNvSpPr>
          <p:nvPr/>
        </p:nvSpPr>
        <p:spPr bwMode="auto">
          <a:xfrm>
            <a:off x="7181850" y="1797049"/>
            <a:ext cx="249767" cy="253999"/>
          </a:xfrm>
          <a:custGeom>
            <a:avLst/>
            <a:gdLst>
              <a:gd name="T0" fmla="*/ 96524 w 342900"/>
              <a:gd name="T1" fmla="*/ 0 h 287866"/>
              <a:gd name="T2" fmla="*/ 77458 w 342900"/>
              <a:gd name="T3" fmla="*/ 7699 h 287866"/>
              <a:gd name="T4" fmla="*/ 71500 w 342900"/>
              <a:gd name="T5" fmla="*/ 38489 h 287866"/>
              <a:gd name="T6" fmla="*/ 67924 w 342900"/>
              <a:gd name="T7" fmla="*/ 74412 h 287866"/>
              <a:gd name="T8" fmla="*/ 63158 w 342900"/>
              <a:gd name="T9" fmla="*/ 110336 h 287866"/>
              <a:gd name="T10" fmla="*/ 52433 w 342900"/>
              <a:gd name="T11" fmla="*/ 141128 h 287866"/>
              <a:gd name="T12" fmla="*/ 34558 w 342900"/>
              <a:gd name="T13" fmla="*/ 159089 h 287866"/>
              <a:gd name="T14" fmla="*/ 23833 w 342900"/>
              <a:gd name="T15" fmla="*/ 169353 h 287866"/>
              <a:gd name="T16" fmla="*/ 13108 w 342900"/>
              <a:gd name="T17" fmla="*/ 171919 h 287866"/>
              <a:gd name="T18" fmla="*/ 0 w 342900"/>
              <a:gd name="T19" fmla="*/ 174484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40" name="Straight Connector 139"/>
          <p:cNvCxnSpPr/>
          <p:nvPr/>
        </p:nvCxnSpPr>
        <p:spPr bwMode="auto">
          <a:xfrm>
            <a:off x="7021513" y="2051050"/>
            <a:ext cx="165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3" name="TextBox 22"/>
          <p:cNvSpPr txBox="1">
            <a:spLocks noChangeArrowheads="1"/>
          </p:cNvSpPr>
          <p:nvPr/>
        </p:nvSpPr>
        <p:spPr bwMode="auto">
          <a:xfrm>
            <a:off x="5162550" y="1187450"/>
            <a:ext cx="17014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D-loop formation</a:t>
            </a:r>
          </a:p>
        </p:txBody>
      </p:sp>
      <p:cxnSp>
        <p:nvCxnSpPr>
          <p:cNvPr id="141" name="Straight Arrow Connector 140"/>
          <p:cNvCxnSpPr/>
          <p:nvPr/>
        </p:nvCxnSpPr>
        <p:spPr bwMode="auto">
          <a:xfrm>
            <a:off x="7042150" y="239395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Connector 141"/>
          <p:cNvCxnSpPr/>
          <p:nvPr/>
        </p:nvCxnSpPr>
        <p:spPr bwMode="auto">
          <a:xfrm>
            <a:off x="5964238" y="3233737"/>
            <a:ext cx="623887"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a:off x="5943600" y="330200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Connector 143"/>
          <p:cNvCxnSpPr/>
          <p:nvPr/>
        </p:nvCxnSpPr>
        <p:spPr bwMode="auto">
          <a:xfrm flipV="1">
            <a:off x="5951538" y="3171825"/>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flipV="1">
            <a:off x="8134350" y="330835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a:off x="5441950" y="2895600"/>
            <a:ext cx="16827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7" name="Straight Connector 146"/>
          <p:cNvCxnSpPr/>
          <p:nvPr/>
        </p:nvCxnSpPr>
        <p:spPr bwMode="auto">
          <a:xfrm>
            <a:off x="5441950" y="2959100"/>
            <a:ext cx="11176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flipH="1" flipV="1">
            <a:off x="5468938" y="2960688"/>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flipH="1" flipV="1">
            <a:off x="6985000" y="28257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0" name="Straight Connector 149"/>
          <p:cNvCxnSpPr/>
          <p:nvPr/>
        </p:nvCxnSpPr>
        <p:spPr bwMode="auto">
          <a:xfrm>
            <a:off x="7410450" y="2895600"/>
            <a:ext cx="14097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a:off x="7448550" y="2957513"/>
            <a:ext cx="13716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flipH="1" flipV="1">
            <a:off x="8672499" y="28257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a:off x="7427913" y="3227388"/>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flipV="1">
            <a:off x="6659563" y="3232150"/>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5" name="Freeform 58"/>
          <p:cNvSpPr>
            <a:spLocks/>
          </p:cNvSpPr>
          <p:nvPr/>
        </p:nvSpPr>
        <p:spPr bwMode="auto">
          <a:xfrm>
            <a:off x="6572250" y="3079750"/>
            <a:ext cx="855663" cy="160338"/>
          </a:xfrm>
          <a:custGeom>
            <a:avLst/>
            <a:gdLst>
              <a:gd name="T0" fmla="*/ 856724 w 855133"/>
              <a:gd name="T1" fmla="*/ 149891 h 161424"/>
              <a:gd name="T2" fmla="*/ 814312 w 855133"/>
              <a:gd name="T3" fmla="*/ 42029 h 161424"/>
              <a:gd name="T4" fmla="*/ 763418 w 855133"/>
              <a:gd name="T5" fmla="*/ 4694 h 161424"/>
              <a:gd name="T6" fmla="*/ 653146 w 855133"/>
              <a:gd name="T7" fmla="*/ 545 h 161424"/>
              <a:gd name="T8" fmla="*/ 407156 w 855133"/>
              <a:gd name="T9" fmla="*/ 4694 h 161424"/>
              <a:gd name="T10" fmla="*/ 182372 w 855133"/>
              <a:gd name="T11" fmla="*/ 8843 h 161424"/>
              <a:gd name="T12" fmla="*/ 50895 w 855133"/>
              <a:gd name="T13" fmla="*/ 58625 h 161424"/>
              <a:gd name="T14" fmla="*/ 0 w 855133"/>
              <a:gd name="T15" fmla="*/ 158188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56" name="Straight Connector 155"/>
          <p:cNvCxnSpPr/>
          <p:nvPr/>
        </p:nvCxnSpPr>
        <p:spPr bwMode="auto">
          <a:xfrm flipV="1">
            <a:off x="6657975" y="3171825"/>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7" name="Freeform 60"/>
          <p:cNvSpPr>
            <a:spLocks/>
          </p:cNvSpPr>
          <p:nvPr/>
        </p:nvSpPr>
        <p:spPr bwMode="auto">
          <a:xfrm>
            <a:off x="7113588" y="2952750"/>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8" name="TextBox 44"/>
          <p:cNvSpPr txBox="1">
            <a:spLocks noChangeArrowheads="1"/>
          </p:cNvSpPr>
          <p:nvPr/>
        </p:nvSpPr>
        <p:spPr bwMode="auto">
          <a:xfrm>
            <a:off x="5435600" y="2381250"/>
            <a:ext cx="14605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end extension </a:t>
            </a:r>
          </a:p>
        </p:txBody>
      </p:sp>
      <p:cxnSp>
        <p:nvCxnSpPr>
          <p:cNvPr id="166" name="Straight Connector 165"/>
          <p:cNvCxnSpPr/>
          <p:nvPr/>
        </p:nvCxnSpPr>
        <p:spPr bwMode="auto">
          <a:xfrm>
            <a:off x="5772150" y="4349750"/>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7" name="Straight Connector 166"/>
          <p:cNvCxnSpPr/>
          <p:nvPr/>
        </p:nvCxnSpPr>
        <p:spPr bwMode="auto">
          <a:xfrm>
            <a:off x="5759450" y="44132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8" name="Straight Connector 167"/>
          <p:cNvCxnSpPr/>
          <p:nvPr/>
        </p:nvCxnSpPr>
        <p:spPr bwMode="auto">
          <a:xfrm flipV="1">
            <a:off x="5759450" y="42799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9" name="Straight Connector 168"/>
          <p:cNvCxnSpPr/>
          <p:nvPr/>
        </p:nvCxnSpPr>
        <p:spPr bwMode="auto">
          <a:xfrm flipV="1">
            <a:off x="7950200" y="44196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0" name="Straight Connector 169"/>
          <p:cNvCxnSpPr/>
          <p:nvPr/>
        </p:nvCxnSpPr>
        <p:spPr bwMode="auto">
          <a:xfrm>
            <a:off x="5461000" y="4006850"/>
            <a:ext cx="1479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1" name="Straight Connector 170"/>
          <p:cNvCxnSpPr/>
          <p:nvPr/>
        </p:nvCxnSpPr>
        <p:spPr bwMode="auto">
          <a:xfrm>
            <a:off x="5505450" y="4070350"/>
            <a:ext cx="8699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2" name="Straight Connector 171"/>
          <p:cNvCxnSpPr/>
          <p:nvPr/>
        </p:nvCxnSpPr>
        <p:spPr bwMode="auto">
          <a:xfrm flipH="1" flipV="1">
            <a:off x="5505450" y="40767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3" name="Straight Connector 172"/>
          <p:cNvCxnSpPr/>
          <p:nvPr/>
        </p:nvCxnSpPr>
        <p:spPr bwMode="auto">
          <a:xfrm flipH="1" flipV="1">
            <a:off x="6800850" y="39370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4" name="Straight Connector 173"/>
          <p:cNvCxnSpPr/>
          <p:nvPr/>
        </p:nvCxnSpPr>
        <p:spPr bwMode="auto">
          <a:xfrm>
            <a:off x="7226300" y="4006850"/>
            <a:ext cx="1579549"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5" name="Straight Connector 174"/>
          <p:cNvCxnSpPr/>
          <p:nvPr/>
        </p:nvCxnSpPr>
        <p:spPr bwMode="auto">
          <a:xfrm>
            <a:off x="7264400" y="4068763"/>
            <a:ext cx="1541449"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6" name="Straight Connector 175"/>
          <p:cNvCxnSpPr/>
          <p:nvPr/>
        </p:nvCxnSpPr>
        <p:spPr bwMode="auto">
          <a:xfrm flipH="1" flipV="1">
            <a:off x="8655050" y="39370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7" name="Straight Connector 176"/>
          <p:cNvCxnSpPr/>
          <p:nvPr/>
        </p:nvCxnSpPr>
        <p:spPr bwMode="auto">
          <a:xfrm>
            <a:off x="7243763" y="4338638"/>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8" name="Straight Connector 177"/>
          <p:cNvCxnSpPr/>
          <p:nvPr/>
        </p:nvCxnSpPr>
        <p:spPr bwMode="auto">
          <a:xfrm flipV="1">
            <a:off x="6459538" y="4348163"/>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9" name="Freeform 76"/>
          <p:cNvSpPr>
            <a:spLocks/>
          </p:cNvSpPr>
          <p:nvPr/>
        </p:nvSpPr>
        <p:spPr bwMode="auto">
          <a:xfrm>
            <a:off x="6388100" y="4076700"/>
            <a:ext cx="855133" cy="275167"/>
          </a:xfrm>
          <a:custGeom>
            <a:avLst/>
            <a:gdLst>
              <a:gd name="T0" fmla="*/ 855133 w 855133"/>
              <a:gd name="T1" fmla="*/ 1291465 h 161424"/>
              <a:gd name="T2" fmla="*/ 812800 w 855133"/>
              <a:gd name="T3" fmla="*/ 362133 h 161424"/>
              <a:gd name="T4" fmla="*/ 762000 w 855133"/>
              <a:gd name="T5" fmla="*/ 40442 h 161424"/>
              <a:gd name="T6" fmla="*/ 651933 w 855133"/>
              <a:gd name="T7" fmla="*/ 4701 h 161424"/>
              <a:gd name="T8" fmla="*/ 406400 w 855133"/>
              <a:gd name="T9" fmla="*/ 40442 h 161424"/>
              <a:gd name="T10" fmla="*/ 182033 w 855133"/>
              <a:gd name="T11" fmla="*/ 76195 h 161424"/>
              <a:gd name="T12" fmla="*/ 50800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80" name="Straight Connector 179"/>
          <p:cNvCxnSpPr/>
          <p:nvPr/>
        </p:nvCxnSpPr>
        <p:spPr bwMode="auto">
          <a:xfrm flipV="1">
            <a:off x="6457950" y="4287838"/>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1" name="Freeform 78"/>
          <p:cNvSpPr>
            <a:spLocks/>
          </p:cNvSpPr>
          <p:nvPr/>
        </p:nvSpPr>
        <p:spPr bwMode="auto">
          <a:xfrm>
            <a:off x="6929967" y="4064000"/>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2" name="TextBox 80"/>
          <p:cNvSpPr txBox="1">
            <a:spLocks noChangeArrowheads="1"/>
          </p:cNvSpPr>
          <p:nvPr/>
        </p:nvSpPr>
        <p:spPr bwMode="auto">
          <a:xfrm>
            <a:off x="5676900" y="3352800"/>
            <a:ext cx="25273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2</a:t>
            </a:r>
            <a:r>
              <a:rPr lang="en-US" sz="1600" b="0" baseline="30000" dirty="0">
                <a:latin typeface="Arial" charset="0"/>
                <a:cs typeface="Arial" charset="0"/>
              </a:rPr>
              <a:t>nd</a:t>
            </a:r>
            <a:r>
              <a:rPr lang="en-US" sz="1600" b="0" dirty="0">
                <a:latin typeface="Arial" charset="0"/>
                <a:cs typeface="Arial" charset="0"/>
              </a:rPr>
              <a:t> end capture (annealing)</a:t>
            </a:r>
          </a:p>
        </p:txBody>
      </p:sp>
      <p:cxnSp>
        <p:nvCxnSpPr>
          <p:cNvPr id="184" name="Straight Connector 183"/>
          <p:cNvCxnSpPr/>
          <p:nvPr/>
        </p:nvCxnSpPr>
        <p:spPr bwMode="auto">
          <a:xfrm>
            <a:off x="5759450" y="5264150"/>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5" name="Straight Connector 184"/>
          <p:cNvCxnSpPr/>
          <p:nvPr/>
        </p:nvCxnSpPr>
        <p:spPr bwMode="auto">
          <a:xfrm>
            <a:off x="5746750" y="53276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6" name="Straight Connector 185"/>
          <p:cNvCxnSpPr/>
          <p:nvPr/>
        </p:nvCxnSpPr>
        <p:spPr bwMode="auto">
          <a:xfrm flipV="1">
            <a:off x="5746750" y="51943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7" name="Straight Connector 186"/>
          <p:cNvCxnSpPr/>
          <p:nvPr/>
        </p:nvCxnSpPr>
        <p:spPr bwMode="auto">
          <a:xfrm flipV="1">
            <a:off x="7937500" y="53340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8" name="Straight Connector 187"/>
          <p:cNvCxnSpPr/>
          <p:nvPr/>
        </p:nvCxnSpPr>
        <p:spPr bwMode="auto">
          <a:xfrm>
            <a:off x="5380038" y="4921250"/>
            <a:ext cx="152241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9" name="Straight Connector 188"/>
          <p:cNvCxnSpPr/>
          <p:nvPr/>
        </p:nvCxnSpPr>
        <p:spPr bwMode="auto">
          <a:xfrm>
            <a:off x="5435600" y="4984750"/>
            <a:ext cx="927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0" name="Straight Connector 189"/>
          <p:cNvCxnSpPr/>
          <p:nvPr/>
        </p:nvCxnSpPr>
        <p:spPr bwMode="auto">
          <a:xfrm flipH="1" flipV="1">
            <a:off x="5441950" y="49911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1" name="Straight Connector 190"/>
          <p:cNvCxnSpPr/>
          <p:nvPr/>
        </p:nvCxnSpPr>
        <p:spPr bwMode="auto">
          <a:xfrm>
            <a:off x="7213600" y="4921250"/>
            <a:ext cx="1574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2" name="Straight Connector 191"/>
          <p:cNvCxnSpPr/>
          <p:nvPr/>
        </p:nvCxnSpPr>
        <p:spPr bwMode="auto">
          <a:xfrm>
            <a:off x="7251700" y="4983163"/>
            <a:ext cx="15367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3" name="Straight Connector 192"/>
          <p:cNvCxnSpPr/>
          <p:nvPr/>
        </p:nvCxnSpPr>
        <p:spPr bwMode="auto">
          <a:xfrm flipH="1" flipV="1">
            <a:off x="8629650" y="48514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 name="Straight Connector 193"/>
          <p:cNvCxnSpPr/>
          <p:nvPr/>
        </p:nvCxnSpPr>
        <p:spPr bwMode="auto">
          <a:xfrm>
            <a:off x="7169150" y="5251450"/>
            <a:ext cx="893763" cy="7938"/>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 name="Straight Connector 194"/>
          <p:cNvCxnSpPr/>
          <p:nvPr/>
        </p:nvCxnSpPr>
        <p:spPr bwMode="auto">
          <a:xfrm>
            <a:off x="6527800" y="5262563"/>
            <a:ext cx="392113"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6" name="Freeform 97"/>
          <p:cNvSpPr>
            <a:spLocks/>
          </p:cNvSpPr>
          <p:nvPr/>
        </p:nvSpPr>
        <p:spPr bwMode="auto">
          <a:xfrm>
            <a:off x="6362862" y="4991100"/>
            <a:ext cx="812921" cy="275167"/>
          </a:xfrm>
          <a:custGeom>
            <a:avLst/>
            <a:gdLst>
              <a:gd name="T0" fmla="*/ 697966 w 855133"/>
              <a:gd name="T1" fmla="*/ 1291465 h 161424"/>
              <a:gd name="T2" fmla="*/ 663413 w 855133"/>
              <a:gd name="T3" fmla="*/ 362133 h 161424"/>
              <a:gd name="T4" fmla="*/ 621950 w 855133"/>
              <a:gd name="T5" fmla="*/ 40442 h 161424"/>
              <a:gd name="T6" fmla="*/ 532112 w 855133"/>
              <a:gd name="T7" fmla="*/ 4701 h 161424"/>
              <a:gd name="T8" fmla="*/ 331706 w 855133"/>
              <a:gd name="T9" fmla="*/ 40442 h 161424"/>
              <a:gd name="T10" fmla="*/ 148578 w 855133"/>
              <a:gd name="T11" fmla="*/ 76195 h 161424"/>
              <a:gd name="T12" fmla="*/ 41463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7" name="Freeform 99"/>
          <p:cNvSpPr>
            <a:spLocks/>
          </p:cNvSpPr>
          <p:nvPr/>
        </p:nvSpPr>
        <p:spPr bwMode="auto">
          <a:xfrm>
            <a:off x="6917510" y="4978400"/>
            <a:ext cx="342951"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98" name="Straight Connector 197"/>
          <p:cNvCxnSpPr/>
          <p:nvPr/>
        </p:nvCxnSpPr>
        <p:spPr bwMode="auto">
          <a:xfrm>
            <a:off x="6870700" y="4919663"/>
            <a:ext cx="347663"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9" name="Freeform 35849"/>
          <p:cNvSpPr>
            <a:spLocks/>
          </p:cNvSpPr>
          <p:nvPr/>
        </p:nvSpPr>
        <p:spPr bwMode="auto">
          <a:xfrm>
            <a:off x="6362861" y="4978400"/>
            <a:ext cx="190528" cy="279400"/>
          </a:xfrm>
          <a:custGeom>
            <a:avLst/>
            <a:gdLst>
              <a:gd name="T0" fmla="*/ 0 w 190500"/>
              <a:gd name="T1" fmla="*/ 0 h 279400"/>
              <a:gd name="T2" fmla="*/ 69850 w 190500"/>
              <a:gd name="T3" fmla="*/ 31750 h 279400"/>
              <a:gd name="T4" fmla="*/ 88900 w 190500"/>
              <a:gd name="T5" fmla="*/ 120650 h 279400"/>
              <a:gd name="T6" fmla="*/ 101600 w 190500"/>
              <a:gd name="T7" fmla="*/ 203200 h 279400"/>
              <a:gd name="T8" fmla="*/ 120650 w 190500"/>
              <a:gd name="T9" fmla="*/ 247650 h 279400"/>
              <a:gd name="T10" fmla="*/ 190500 w 190500"/>
              <a:gd name="T11" fmla="*/ 279400 h 279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0500" h="279400">
                <a:moveTo>
                  <a:pt x="0" y="0"/>
                </a:moveTo>
                <a:cubicBezTo>
                  <a:pt x="27516" y="5821"/>
                  <a:pt x="55033" y="11642"/>
                  <a:pt x="69850" y="31750"/>
                </a:cubicBezTo>
                <a:cubicBezTo>
                  <a:pt x="84667" y="51858"/>
                  <a:pt x="83608" y="92075"/>
                  <a:pt x="88900" y="120650"/>
                </a:cubicBezTo>
                <a:cubicBezTo>
                  <a:pt x="94192" y="149225"/>
                  <a:pt x="96308" y="182034"/>
                  <a:pt x="101600" y="203200"/>
                </a:cubicBezTo>
                <a:cubicBezTo>
                  <a:pt x="106892" y="224366"/>
                  <a:pt x="105833" y="234950"/>
                  <a:pt x="120650" y="247650"/>
                </a:cubicBezTo>
                <a:cubicBezTo>
                  <a:pt x="135467" y="260350"/>
                  <a:pt x="178858" y="275167"/>
                  <a:pt x="190500" y="279400"/>
                </a:cubicBezTo>
              </a:path>
            </a:pathLst>
          </a:custGeom>
          <a:noFill/>
          <a:ln w="28575" cmpd="sng">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200" name="Straight Arrow Connector 199"/>
          <p:cNvCxnSpPr/>
          <p:nvPr/>
        </p:nvCxnSpPr>
        <p:spPr bwMode="auto">
          <a:xfrm>
            <a:off x="7156450" y="45339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1" name="TextBox 113"/>
          <p:cNvSpPr txBox="1">
            <a:spLocks noChangeArrowheads="1"/>
          </p:cNvSpPr>
          <p:nvPr/>
        </p:nvSpPr>
        <p:spPr bwMode="auto">
          <a:xfrm>
            <a:off x="5283200" y="4483100"/>
            <a:ext cx="17909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fill-in and ligation</a:t>
            </a:r>
          </a:p>
        </p:txBody>
      </p:sp>
      <p:cxnSp>
        <p:nvCxnSpPr>
          <p:cNvPr id="208" name="Straight Connector 207"/>
          <p:cNvCxnSpPr/>
          <p:nvPr/>
        </p:nvCxnSpPr>
        <p:spPr bwMode="auto">
          <a:xfrm>
            <a:off x="5654675" y="5988965"/>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9" name="Straight Connector 208"/>
          <p:cNvCxnSpPr/>
          <p:nvPr/>
        </p:nvCxnSpPr>
        <p:spPr bwMode="auto">
          <a:xfrm>
            <a:off x="5641975" y="6052465"/>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0" name="Straight Connector 209"/>
          <p:cNvCxnSpPr/>
          <p:nvPr/>
        </p:nvCxnSpPr>
        <p:spPr bwMode="auto">
          <a:xfrm flipH="1" flipV="1">
            <a:off x="5661025" y="6058815"/>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1" name="Straight Connector 210"/>
          <p:cNvCxnSpPr/>
          <p:nvPr/>
        </p:nvCxnSpPr>
        <p:spPr bwMode="auto">
          <a:xfrm>
            <a:off x="7165975" y="5988965"/>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2" name="Straight Connector 211"/>
          <p:cNvCxnSpPr/>
          <p:nvPr/>
        </p:nvCxnSpPr>
        <p:spPr bwMode="auto">
          <a:xfrm>
            <a:off x="7204075" y="6050878"/>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3" name="Straight Connector 212"/>
          <p:cNvCxnSpPr/>
          <p:nvPr/>
        </p:nvCxnSpPr>
        <p:spPr bwMode="auto">
          <a:xfrm flipH="1" flipV="1">
            <a:off x="7966075" y="5919115"/>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6" name="Straight Connector 215"/>
          <p:cNvCxnSpPr/>
          <p:nvPr/>
        </p:nvCxnSpPr>
        <p:spPr bwMode="auto">
          <a:xfrm>
            <a:off x="6823075" y="5987378"/>
            <a:ext cx="347663"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7" name="Straight Connector 216"/>
          <p:cNvCxnSpPr/>
          <p:nvPr/>
        </p:nvCxnSpPr>
        <p:spPr bwMode="auto">
          <a:xfrm>
            <a:off x="6321425" y="6057228"/>
            <a:ext cx="86995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9" name="TextBox 164"/>
          <p:cNvSpPr txBox="1">
            <a:spLocks noChangeArrowheads="1"/>
          </p:cNvSpPr>
          <p:nvPr/>
        </p:nvSpPr>
        <p:spPr bwMode="auto">
          <a:xfrm>
            <a:off x="3808412" y="6393469"/>
            <a:ext cx="3762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non-</a:t>
            </a:r>
            <a:r>
              <a:rPr lang="en-US" sz="1600" b="0" dirty="0" smtClean="0">
                <a:latin typeface="Arial" charset="0"/>
                <a:cs typeface="Arial" charset="0"/>
              </a:rPr>
              <a:t>crossover gene conversion events</a:t>
            </a:r>
            <a:endParaRPr lang="en-US" sz="1600" b="0" dirty="0">
              <a:latin typeface="Arial" charset="0"/>
              <a:cs typeface="Arial" charset="0"/>
            </a:endParaRPr>
          </a:p>
        </p:txBody>
      </p:sp>
      <p:sp>
        <p:nvSpPr>
          <p:cNvPr id="220" name="TextBox 175"/>
          <p:cNvSpPr txBox="1">
            <a:spLocks noChangeArrowheads="1"/>
          </p:cNvSpPr>
          <p:nvPr/>
        </p:nvSpPr>
        <p:spPr bwMode="auto">
          <a:xfrm>
            <a:off x="5734049" y="5580669"/>
            <a:ext cx="1085850" cy="338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resolution</a:t>
            </a:r>
          </a:p>
        </p:txBody>
      </p:sp>
      <p:cxnSp>
        <p:nvCxnSpPr>
          <p:cNvPr id="222" name="Straight Arrow Connector 221"/>
          <p:cNvCxnSpPr/>
          <p:nvPr/>
        </p:nvCxnSpPr>
        <p:spPr bwMode="auto">
          <a:xfrm>
            <a:off x="7118349" y="36830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3" name="Straight Arrow Connector 222"/>
          <p:cNvCxnSpPr/>
          <p:nvPr/>
        </p:nvCxnSpPr>
        <p:spPr bwMode="auto">
          <a:xfrm>
            <a:off x="7143748" y="554355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7" name="Straight Connector 226"/>
          <p:cNvCxnSpPr/>
          <p:nvPr/>
        </p:nvCxnSpPr>
        <p:spPr bwMode="auto">
          <a:xfrm>
            <a:off x="2097919" y="4093854"/>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8" name="Straight Connector 227"/>
          <p:cNvCxnSpPr/>
          <p:nvPr/>
        </p:nvCxnSpPr>
        <p:spPr bwMode="auto">
          <a:xfrm>
            <a:off x="2085219" y="4157354"/>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 name="Straight Connector 228"/>
          <p:cNvCxnSpPr/>
          <p:nvPr/>
        </p:nvCxnSpPr>
        <p:spPr bwMode="auto">
          <a:xfrm flipV="1">
            <a:off x="2085219" y="4024004"/>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0" name="Straight Connector 229"/>
          <p:cNvCxnSpPr/>
          <p:nvPr/>
        </p:nvCxnSpPr>
        <p:spPr bwMode="auto">
          <a:xfrm flipV="1">
            <a:off x="4275969" y="4163704"/>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1" name="Straight Connector 230"/>
          <p:cNvCxnSpPr/>
          <p:nvPr/>
        </p:nvCxnSpPr>
        <p:spPr bwMode="auto">
          <a:xfrm>
            <a:off x="1676400" y="3522354"/>
            <a:ext cx="1545469"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2" name="Straight Connector 231"/>
          <p:cNvCxnSpPr/>
          <p:nvPr/>
        </p:nvCxnSpPr>
        <p:spPr bwMode="auto">
          <a:xfrm>
            <a:off x="1676400" y="3585854"/>
            <a:ext cx="980319"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3" name="Straight Connector 232"/>
          <p:cNvCxnSpPr/>
          <p:nvPr/>
        </p:nvCxnSpPr>
        <p:spPr bwMode="auto">
          <a:xfrm flipH="1" flipV="1">
            <a:off x="1691519" y="3592204"/>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4" name="Straight Connector 233"/>
          <p:cNvCxnSpPr/>
          <p:nvPr/>
        </p:nvCxnSpPr>
        <p:spPr bwMode="auto">
          <a:xfrm flipH="1" flipV="1">
            <a:off x="3082169" y="345250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5" name="Straight Connector 234"/>
          <p:cNvCxnSpPr/>
          <p:nvPr/>
        </p:nvCxnSpPr>
        <p:spPr bwMode="auto">
          <a:xfrm>
            <a:off x="3920369" y="3522354"/>
            <a:ext cx="1267921"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6" name="Straight Connector 235"/>
          <p:cNvCxnSpPr/>
          <p:nvPr/>
        </p:nvCxnSpPr>
        <p:spPr bwMode="auto">
          <a:xfrm>
            <a:off x="3729869" y="3584267"/>
            <a:ext cx="1432681"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7" name="Straight Connector 236"/>
          <p:cNvCxnSpPr/>
          <p:nvPr/>
        </p:nvCxnSpPr>
        <p:spPr bwMode="auto">
          <a:xfrm flipH="1" flipV="1">
            <a:off x="5063369" y="345250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8" name="Straight Connector 237"/>
          <p:cNvCxnSpPr/>
          <p:nvPr/>
        </p:nvCxnSpPr>
        <p:spPr bwMode="auto">
          <a:xfrm flipV="1">
            <a:off x="2925007" y="3863667"/>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9" name="Straight Connector 238"/>
          <p:cNvCxnSpPr/>
          <p:nvPr/>
        </p:nvCxnSpPr>
        <p:spPr bwMode="auto">
          <a:xfrm flipV="1">
            <a:off x="2918657" y="3808104"/>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0" name="Freeform 193"/>
          <p:cNvSpPr>
            <a:spLocks/>
          </p:cNvSpPr>
          <p:nvPr/>
        </p:nvSpPr>
        <p:spPr bwMode="auto">
          <a:xfrm>
            <a:off x="3386969" y="3583737"/>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241" name="Straight Arrow Connector 240"/>
          <p:cNvCxnSpPr/>
          <p:nvPr/>
        </p:nvCxnSpPr>
        <p:spPr bwMode="auto">
          <a:xfrm flipH="1">
            <a:off x="4876800" y="3079750"/>
            <a:ext cx="777876" cy="37275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2" name="TextBox 225"/>
          <p:cNvSpPr txBox="1">
            <a:spLocks noChangeArrowheads="1"/>
          </p:cNvSpPr>
          <p:nvPr/>
        </p:nvSpPr>
        <p:spPr bwMode="auto">
          <a:xfrm>
            <a:off x="3574554" y="2854911"/>
            <a:ext cx="1727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D-loop disruption</a:t>
            </a:r>
          </a:p>
        </p:txBody>
      </p:sp>
      <p:cxnSp>
        <p:nvCxnSpPr>
          <p:cNvPr id="251" name="Straight Connector 250"/>
          <p:cNvCxnSpPr/>
          <p:nvPr/>
        </p:nvCxnSpPr>
        <p:spPr bwMode="auto">
          <a:xfrm>
            <a:off x="1691519" y="4773304"/>
            <a:ext cx="16573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2" name="Straight Connector 251"/>
          <p:cNvCxnSpPr/>
          <p:nvPr/>
        </p:nvCxnSpPr>
        <p:spPr bwMode="auto">
          <a:xfrm>
            <a:off x="1676400" y="4836804"/>
            <a:ext cx="1107319"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3" name="Straight Connector 252"/>
          <p:cNvCxnSpPr/>
          <p:nvPr/>
        </p:nvCxnSpPr>
        <p:spPr bwMode="auto">
          <a:xfrm flipH="1" flipV="1">
            <a:off x="1697869" y="4843154"/>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4" name="Straight Connector 253"/>
          <p:cNvCxnSpPr/>
          <p:nvPr/>
        </p:nvCxnSpPr>
        <p:spPr bwMode="auto">
          <a:xfrm flipH="1" flipV="1">
            <a:off x="3209169" y="470345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5" name="Straight Connector 254"/>
          <p:cNvCxnSpPr/>
          <p:nvPr/>
        </p:nvCxnSpPr>
        <p:spPr bwMode="auto">
          <a:xfrm>
            <a:off x="3863219" y="4773304"/>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6" name="Straight Connector 255"/>
          <p:cNvCxnSpPr/>
          <p:nvPr/>
        </p:nvCxnSpPr>
        <p:spPr bwMode="auto">
          <a:xfrm>
            <a:off x="3336169" y="4836804"/>
            <a:ext cx="1727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7" name="Straight Connector 256"/>
          <p:cNvCxnSpPr/>
          <p:nvPr/>
        </p:nvCxnSpPr>
        <p:spPr bwMode="auto">
          <a:xfrm flipH="1" flipV="1">
            <a:off x="2855157" y="4843154"/>
            <a:ext cx="1016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8" name="Straight Connector 257"/>
          <p:cNvCxnSpPr/>
          <p:nvPr/>
        </p:nvCxnSpPr>
        <p:spPr bwMode="auto">
          <a:xfrm flipH="1" flipV="1">
            <a:off x="4434719" y="470345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9" name="Straight Connector 258"/>
          <p:cNvCxnSpPr/>
          <p:nvPr/>
        </p:nvCxnSpPr>
        <p:spPr bwMode="auto">
          <a:xfrm flipV="1">
            <a:off x="2874207" y="4836804"/>
            <a:ext cx="473075" cy="4763"/>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5" name="Straight Arrow Connector 244"/>
          <p:cNvCxnSpPr/>
          <p:nvPr/>
        </p:nvCxnSpPr>
        <p:spPr bwMode="auto">
          <a:xfrm>
            <a:off x="3310769" y="4303404"/>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6" name="TextBox 226"/>
          <p:cNvSpPr txBox="1">
            <a:spLocks noChangeArrowheads="1"/>
          </p:cNvSpPr>
          <p:nvPr/>
        </p:nvSpPr>
        <p:spPr bwMode="auto">
          <a:xfrm>
            <a:off x="1913769" y="4290704"/>
            <a:ext cx="11811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annealing</a:t>
            </a:r>
          </a:p>
        </p:txBody>
      </p:sp>
      <p:cxnSp>
        <p:nvCxnSpPr>
          <p:cNvPr id="264" name="Straight Connector 263"/>
          <p:cNvCxnSpPr/>
          <p:nvPr/>
        </p:nvCxnSpPr>
        <p:spPr bwMode="auto">
          <a:xfrm>
            <a:off x="2123319" y="5967104"/>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5" name="Straight Connector 264"/>
          <p:cNvCxnSpPr/>
          <p:nvPr/>
        </p:nvCxnSpPr>
        <p:spPr bwMode="auto">
          <a:xfrm>
            <a:off x="2110619" y="6030604"/>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6" name="Straight Connector 265"/>
          <p:cNvCxnSpPr/>
          <p:nvPr/>
        </p:nvCxnSpPr>
        <p:spPr bwMode="auto">
          <a:xfrm flipH="1" flipV="1">
            <a:off x="2129669" y="6036954"/>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7" name="Straight Connector 266"/>
          <p:cNvCxnSpPr/>
          <p:nvPr/>
        </p:nvCxnSpPr>
        <p:spPr bwMode="auto">
          <a:xfrm>
            <a:off x="3863219" y="5967104"/>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8" name="Straight Connector 267"/>
          <p:cNvCxnSpPr/>
          <p:nvPr/>
        </p:nvCxnSpPr>
        <p:spPr bwMode="auto">
          <a:xfrm>
            <a:off x="3336169" y="6030604"/>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9" name="Straight Connector 268"/>
          <p:cNvCxnSpPr/>
          <p:nvPr/>
        </p:nvCxnSpPr>
        <p:spPr bwMode="auto">
          <a:xfrm flipH="1" flipV="1">
            <a:off x="4434719" y="589725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0" name="Straight Connector 269"/>
          <p:cNvCxnSpPr/>
          <p:nvPr/>
        </p:nvCxnSpPr>
        <p:spPr bwMode="auto">
          <a:xfrm flipV="1">
            <a:off x="2756732" y="6032192"/>
            <a:ext cx="581025"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1" name="Straight Connector 270"/>
          <p:cNvCxnSpPr/>
          <p:nvPr/>
        </p:nvCxnSpPr>
        <p:spPr bwMode="auto">
          <a:xfrm>
            <a:off x="3344107" y="5962342"/>
            <a:ext cx="527050" cy="0"/>
          </a:xfrm>
          <a:prstGeom prst="line">
            <a:avLst/>
          </a:prstGeom>
          <a:solidFill>
            <a:schemeClr val="accent1"/>
          </a:solidFill>
          <a:ln w="28575" cap="flat" cmpd="sng" algn="ctr">
            <a:solidFill>
              <a:srgbClr val="FF8AE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2" name="Straight Arrow Connector 271"/>
          <p:cNvCxnSpPr/>
          <p:nvPr/>
        </p:nvCxnSpPr>
        <p:spPr bwMode="auto">
          <a:xfrm>
            <a:off x="3298069" y="5471804"/>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3" name="TextBox 227"/>
          <p:cNvSpPr txBox="1">
            <a:spLocks noChangeArrowheads="1"/>
          </p:cNvSpPr>
          <p:nvPr/>
        </p:nvSpPr>
        <p:spPr bwMode="auto">
          <a:xfrm>
            <a:off x="1456569" y="5421004"/>
            <a:ext cx="17526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fill-in and ligation</a:t>
            </a:r>
          </a:p>
        </p:txBody>
      </p:sp>
      <p:sp>
        <p:nvSpPr>
          <p:cNvPr id="11" name="TextBox 10"/>
          <p:cNvSpPr txBox="1"/>
          <p:nvPr/>
        </p:nvSpPr>
        <p:spPr>
          <a:xfrm>
            <a:off x="125147" y="1671935"/>
            <a:ext cx="5063143" cy="923330"/>
          </a:xfrm>
          <a:prstGeom prst="rect">
            <a:avLst/>
          </a:prstGeom>
          <a:noFill/>
        </p:spPr>
        <p:txBody>
          <a:bodyPr wrap="none" rtlCol="0">
            <a:spAutoFit/>
          </a:bodyPr>
          <a:lstStyle/>
          <a:p>
            <a:r>
              <a:rPr lang="en-US" dirty="0" smtClean="0"/>
              <a:t>If an DSB is created on the chromosome, it becomes</a:t>
            </a:r>
          </a:p>
          <a:p>
            <a:r>
              <a:rPr lang="en-US" dirty="0" smtClean="0"/>
              <a:t>primed to receive information from a homologous</a:t>
            </a:r>
          </a:p>
          <a:p>
            <a:r>
              <a:rPr lang="en-US" dirty="0" smtClean="0"/>
              <a:t>DNA segment. </a:t>
            </a:r>
          </a:p>
        </p:txBody>
      </p:sp>
    </p:spTree>
    <p:extLst>
      <p:ext uri="{BB962C8B-B14F-4D97-AF65-F5344CB8AC3E}">
        <p14:creationId xmlns:p14="http://schemas.microsoft.com/office/powerpoint/2010/main" val="2942681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38"/>
            <a:ext cx="8229600" cy="1143000"/>
          </a:xfrm>
        </p:spPr>
        <p:txBody>
          <a:bodyPr>
            <a:normAutofit fontScale="90000"/>
          </a:bodyPr>
          <a:lstStyle/>
          <a:p>
            <a:r>
              <a:rPr lang="en-US" dirty="0" smtClean="0"/>
              <a:t>How to provoke a chromosome to be the recipient of information carried by a transfecting DNA fragment</a:t>
            </a:r>
            <a:endParaRPr lang="en-US" dirty="0"/>
          </a:p>
        </p:txBody>
      </p:sp>
      <p:sp>
        <p:nvSpPr>
          <p:cNvPr id="3" name="TextBox 2"/>
          <p:cNvSpPr txBox="1"/>
          <p:nvPr/>
        </p:nvSpPr>
        <p:spPr>
          <a:xfrm>
            <a:off x="418011" y="2650710"/>
            <a:ext cx="8397251" cy="3693319"/>
          </a:xfrm>
          <a:prstGeom prst="rect">
            <a:avLst/>
          </a:prstGeom>
          <a:noFill/>
        </p:spPr>
        <p:txBody>
          <a:bodyPr wrap="none" rtlCol="0">
            <a:spAutoFit/>
          </a:bodyPr>
          <a:lstStyle/>
          <a:p>
            <a:r>
              <a:rPr lang="en-US" dirty="0" smtClean="0"/>
              <a:t>Need a method to create a single DSB at the chromosomal location where a mutation is</a:t>
            </a:r>
          </a:p>
          <a:p>
            <a:r>
              <a:rPr lang="en-US" dirty="0"/>
              <a:t>t</a:t>
            </a:r>
            <a:r>
              <a:rPr lang="en-US" dirty="0" smtClean="0"/>
              <a:t>o be targeted.</a:t>
            </a:r>
          </a:p>
          <a:p>
            <a:endParaRPr lang="en-US" dirty="0"/>
          </a:p>
          <a:p>
            <a:r>
              <a:rPr lang="en-US" dirty="0" smtClean="0"/>
              <a:t>Need a specialized endonuclease that will only cleave at the desired location.</a:t>
            </a:r>
          </a:p>
          <a:p>
            <a:endParaRPr lang="en-US" dirty="0"/>
          </a:p>
          <a:p>
            <a:r>
              <a:rPr lang="en-US" dirty="0" smtClean="0"/>
              <a:t>There are now 3 types of nucleases available that attempt to solve this problem.</a:t>
            </a:r>
          </a:p>
          <a:p>
            <a:endParaRPr lang="en-US" dirty="0"/>
          </a:p>
          <a:p>
            <a:r>
              <a:rPr lang="en-US" dirty="0" smtClean="0"/>
              <a:t>ZFNs- Zing Finger Nucleases</a:t>
            </a:r>
          </a:p>
          <a:p>
            <a:endParaRPr lang="en-US" dirty="0"/>
          </a:p>
          <a:p>
            <a:r>
              <a:rPr lang="en-US" dirty="0" smtClean="0"/>
              <a:t>TALENs-</a:t>
            </a:r>
            <a:r>
              <a:rPr lang="en-US" dirty="0"/>
              <a:t>transcription activator-like effector nuclease</a:t>
            </a:r>
          </a:p>
          <a:p>
            <a:endParaRPr lang="en-US" dirty="0">
              <a:solidFill>
                <a:srgbClr val="FF0000"/>
              </a:solidFill>
            </a:endParaRPr>
          </a:p>
          <a:p>
            <a:r>
              <a:rPr lang="en-US" dirty="0" err="1" smtClean="0"/>
              <a:t>sgRNA</a:t>
            </a:r>
            <a:r>
              <a:rPr lang="en-US" dirty="0" smtClean="0"/>
              <a:t>/Cas9 (CRISPR/Cas9) complexes</a:t>
            </a:r>
          </a:p>
          <a:p>
            <a:r>
              <a:rPr lang="en-US" dirty="0" smtClean="0"/>
              <a:t> </a:t>
            </a:r>
            <a:endParaRPr lang="en-US" dirty="0"/>
          </a:p>
        </p:txBody>
      </p:sp>
    </p:spTree>
    <p:extLst>
      <p:ext uri="{BB962C8B-B14F-4D97-AF65-F5344CB8AC3E}">
        <p14:creationId xmlns:p14="http://schemas.microsoft.com/office/powerpoint/2010/main" val="1606026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Zinc Finger Nucleases (ZFNs)</a:t>
            </a:r>
            <a:endParaRPr lang="en-US" dirty="0"/>
          </a:p>
        </p:txBody>
      </p:sp>
      <p:sp>
        <p:nvSpPr>
          <p:cNvPr id="3" name="Content Placeholder 2"/>
          <p:cNvSpPr>
            <a:spLocks noGrp="1"/>
          </p:cNvSpPr>
          <p:nvPr>
            <p:ph idx="1"/>
          </p:nvPr>
        </p:nvSpPr>
        <p:spPr>
          <a:xfrm>
            <a:off x="364681" y="1260476"/>
            <a:ext cx="3695700" cy="4965700"/>
          </a:xfrm>
        </p:spPr>
        <p:txBody>
          <a:bodyPr>
            <a:noAutofit/>
          </a:bodyPr>
          <a:lstStyle/>
          <a:p>
            <a:r>
              <a:rPr lang="en-US" sz="1400" dirty="0" smtClean="0"/>
              <a:t>ZFP (zinc finger protein) domains bind to 3bp.</a:t>
            </a:r>
          </a:p>
          <a:p>
            <a:r>
              <a:rPr lang="en-US" sz="1400" dirty="0" smtClean="0"/>
              <a:t>Combine 4 or more ZFPs to obtain a protein the binds to a specific DNA sequence.</a:t>
            </a:r>
          </a:p>
          <a:p>
            <a:r>
              <a:rPr lang="en-US" sz="1400" dirty="0" smtClean="0"/>
              <a:t>Fok1 restriction enzyme has two separable domains. The DNA binding domain of the nuclease is removed and the nuclease domain is fused to a Zinc Finger domain to generate a chimeric protein that cleaves DNA adjacent to the specific DNA sequence bound by the ZF domain.</a:t>
            </a:r>
          </a:p>
          <a:p>
            <a:r>
              <a:rPr lang="en-US" sz="1400" dirty="0" smtClean="0"/>
              <a:t>To avoid background activity that cleaves chromosomes at unintended sites, one can take advantage of the fact that each Fok1 domain only nicks a single strand of DNA. Use two ZFNs that target adjacent sequences.</a:t>
            </a:r>
          </a:p>
          <a:p>
            <a:r>
              <a:rPr lang="en-US" sz="1400" dirty="0" smtClean="0"/>
              <a:t>Not all sequences can be targeted owing to limitations in the DNA binding activities of available ZFPs. Nonetheless, a suitable target sequence can be found every 100 </a:t>
            </a:r>
            <a:r>
              <a:rPr lang="en-US" sz="1400" dirty="0" err="1" smtClean="0"/>
              <a:t>bp</a:t>
            </a:r>
            <a:r>
              <a:rPr lang="en-US" sz="1400" dirty="0" smtClean="0"/>
              <a:t> on average.  </a:t>
            </a:r>
          </a:p>
          <a:p>
            <a:endParaRPr lang="en-US" sz="900" dirty="0"/>
          </a:p>
        </p:txBody>
      </p:sp>
      <p:pic>
        <p:nvPicPr>
          <p:cNvPr id="4" name="Picture 3" descr="Screen Shot 2014-10-02 at 1.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781" y="3961083"/>
            <a:ext cx="4728019" cy="2070141"/>
          </a:xfrm>
          <a:prstGeom prst="rect">
            <a:avLst/>
          </a:prstGeom>
        </p:spPr>
      </p:pic>
      <p:pic>
        <p:nvPicPr>
          <p:cNvPr id="5" name="Picture 4" descr="Screen Shot 2014-10-03 at 10.56.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600200"/>
            <a:ext cx="2833060" cy="2360883"/>
          </a:xfrm>
          <a:prstGeom prst="rect">
            <a:avLst/>
          </a:prstGeom>
        </p:spPr>
      </p:pic>
    </p:spTree>
    <p:extLst>
      <p:ext uri="{BB962C8B-B14F-4D97-AF65-F5344CB8AC3E}">
        <p14:creationId xmlns:p14="http://schemas.microsoft.com/office/powerpoint/2010/main" val="192610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02 at 1.39.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936" y="4392795"/>
            <a:ext cx="4534864" cy="1550806"/>
          </a:xfrm>
          <a:prstGeom prst="rect">
            <a:avLst/>
          </a:prstGeom>
        </p:spPr>
      </p:pic>
      <p:sp>
        <p:nvSpPr>
          <p:cNvPr id="2" name="Title 1"/>
          <p:cNvSpPr>
            <a:spLocks noGrp="1"/>
          </p:cNvSpPr>
          <p:nvPr>
            <p:ph type="title"/>
          </p:nvPr>
        </p:nvSpPr>
        <p:spPr/>
        <p:txBody>
          <a:bodyPr/>
          <a:lstStyle/>
          <a:p>
            <a:r>
              <a:rPr lang="en-US" dirty="0" smtClean="0"/>
              <a:t>TALENs</a:t>
            </a:r>
            <a:endParaRPr lang="en-US" dirty="0"/>
          </a:p>
        </p:txBody>
      </p:sp>
      <p:sp>
        <p:nvSpPr>
          <p:cNvPr id="3" name="Content Placeholder 2"/>
          <p:cNvSpPr>
            <a:spLocks noGrp="1"/>
          </p:cNvSpPr>
          <p:nvPr>
            <p:ph idx="1"/>
          </p:nvPr>
        </p:nvSpPr>
        <p:spPr>
          <a:xfrm>
            <a:off x="355600" y="1290638"/>
            <a:ext cx="4076700" cy="4525963"/>
          </a:xfrm>
        </p:spPr>
        <p:txBody>
          <a:bodyPr>
            <a:noAutofit/>
          </a:bodyPr>
          <a:lstStyle/>
          <a:p>
            <a:r>
              <a:rPr lang="en-US" sz="1600" dirty="0" smtClean="0"/>
              <a:t>TALEN=transcription activator-like effector nuclease</a:t>
            </a:r>
          </a:p>
          <a:p>
            <a:r>
              <a:rPr lang="en-US" sz="1600" dirty="0" smtClean="0"/>
              <a:t>Similar to ZFNs in that one engineers a DNA sequence-specific nuclease by connecting a nuclease to a protein binding domain for a specific sequence.  </a:t>
            </a:r>
          </a:p>
          <a:p>
            <a:r>
              <a:rPr lang="en-US" sz="1600" dirty="0" smtClean="0"/>
              <a:t>In this case each domain recognizes a single base. Thus there are 4 coding domains that are spliced together in an order that corresponds to the target DNA sequence. </a:t>
            </a:r>
          </a:p>
          <a:p>
            <a:r>
              <a:rPr lang="en-US" sz="1600" dirty="0" smtClean="0"/>
              <a:t>Fok1 endonuclease is used to make the actual cleavage, as in the ZFN strategy. </a:t>
            </a:r>
          </a:p>
          <a:p>
            <a:r>
              <a:rPr lang="en-US" sz="1600" dirty="0" smtClean="0"/>
              <a:t>Problem is that each domain is over 34 aa and one needs about 25 domains to target Thus, the DNA constructs that code these engineered proteins are big  (2.5 kb) and the coded protein tends to be unstable. </a:t>
            </a:r>
            <a:endParaRPr lang="en-US" sz="1600" dirty="0"/>
          </a:p>
        </p:txBody>
      </p:sp>
      <p:pic>
        <p:nvPicPr>
          <p:cNvPr id="6" name="Picture 5" descr="Screen Shot 2014-10-03 at 10.54.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218" y="1816100"/>
            <a:ext cx="3565268" cy="2273300"/>
          </a:xfrm>
          <a:prstGeom prst="rect">
            <a:avLst/>
          </a:prstGeom>
        </p:spPr>
      </p:pic>
    </p:spTree>
    <p:extLst>
      <p:ext uri="{BB962C8B-B14F-4D97-AF65-F5344CB8AC3E}">
        <p14:creationId xmlns:p14="http://schemas.microsoft.com/office/powerpoint/2010/main" val="652219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shortcoming of ZFNs and TALENs</a:t>
            </a:r>
            <a:endParaRPr lang="en-US" dirty="0"/>
          </a:p>
        </p:txBody>
      </p:sp>
      <p:sp>
        <p:nvSpPr>
          <p:cNvPr id="3" name="Content Placeholder 2"/>
          <p:cNvSpPr>
            <a:spLocks noGrp="1"/>
          </p:cNvSpPr>
          <p:nvPr>
            <p:ph idx="1"/>
          </p:nvPr>
        </p:nvSpPr>
        <p:spPr>
          <a:xfrm>
            <a:off x="216329" y="2264378"/>
            <a:ext cx="8229600" cy="3171222"/>
          </a:xfrm>
        </p:spPr>
        <p:txBody>
          <a:bodyPr>
            <a:normAutofit fontScale="92500" lnSpcReduction="10000"/>
          </a:bodyPr>
          <a:lstStyle/>
          <a:p>
            <a:r>
              <a:rPr lang="en-US" sz="1700" dirty="0" smtClean="0"/>
              <a:t>Must engineer a new nuclease (protein) for each site in the genome you which to target.</a:t>
            </a:r>
          </a:p>
          <a:p>
            <a:endParaRPr lang="en-US" sz="1700" dirty="0" smtClean="0"/>
          </a:p>
          <a:p>
            <a:r>
              <a:rPr lang="en-US" sz="1700" dirty="0" smtClean="0"/>
              <a:t>Extensive optimization and evolution of newly-constructed nucleases is often required  to obtain efficient and specific DNA breaks.</a:t>
            </a:r>
          </a:p>
          <a:p>
            <a:endParaRPr lang="en-US" sz="1700" dirty="0" smtClean="0"/>
          </a:p>
          <a:p>
            <a:r>
              <a:rPr lang="en-US" sz="1700" dirty="0" smtClean="0"/>
              <a:t>Thus, these are not feasible methods for high throughput gene targeting. Nor are they practical for everyday use by labs that want to target a variety of genomic loci.  </a:t>
            </a:r>
          </a:p>
          <a:p>
            <a:endParaRPr lang="en-US" sz="1700" dirty="0" smtClean="0"/>
          </a:p>
          <a:p>
            <a:r>
              <a:rPr lang="en-US" sz="1700" dirty="0" smtClean="0"/>
              <a:t>Each engineered nuclease costs a lot of time and money.</a:t>
            </a:r>
          </a:p>
          <a:p>
            <a:endParaRPr lang="en-US" sz="1700" dirty="0" smtClean="0"/>
          </a:p>
          <a:p>
            <a:r>
              <a:rPr lang="en-US" sz="1700" dirty="0" smtClean="0"/>
              <a:t>Commercially available ZFNs are very expensive.</a:t>
            </a:r>
          </a:p>
          <a:p>
            <a:pPr marL="0" indent="0">
              <a:buNone/>
            </a:pPr>
            <a:endParaRPr lang="en-US" sz="1600" dirty="0" smtClean="0"/>
          </a:p>
        </p:txBody>
      </p:sp>
    </p:spTree>
    <p:extLst>
      <p:ext uri="{BB962C8B-B14F-4D97-AF65-F5344CB8AC3E}">
        <p14:creationId xmlns:p14="http://schemas.microsoft.com/office/powerpoint/2010/main" val="939626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CRISPR/Cas9 is an immune system for bacteria and </a:t>
            </a:r>
            <a:r>
              <a:rPr lang="en-US" dirty="0" err="1" smtClean="0"/>
              <a:t>archaea</a:t>
            </a:r>
            <a:endParaRPr lang="en-US" dirty="0"/>
          </a:p>
        </p:txBody>
      </p:sp>
      <p:sp>
        <p:nvSpPr>
          <p:cNvPr id="3" name="Content Placeholder 2"/>
          <p:cNvSpPr>
            <a:spLocks noGrp="1"/>
          </p:cNvSpPr>
          <p:nvPr>
            <p:ph idx="1"/>
          </p:nvPr>
        </p:nvSpPr>
        <p:spPr>
          <a:xfrm>
            <a:off x="153395" y="1800911"/>
            <a:ext cx="4846171" cy="4162611"/>
          </a:xfrm>
        </p:spPr>
        <p:txBody>
          <a:bodyPr>
            <a:normAutofit/>
          </a:bodyPr>
          <a:lstStyle/>
          <a:p>
            <a:r>
              <a:rPr lang="en-US" sz="1400" dirty="0" smtClean="0"/>
              <a:t>The bacterial genome contains a locus that codes for the Cas9 protein and also has a gene for </a:t>
            </a:r>
            <a:r>
              <a:rPr lang="en-US" sz="1400" dirty="0" err="1" smtClean="0"/>
              <a:t>TracrRNA</a:t>
            </a:r>
            <a:r>
              <a:rPr lang="en-US" sz="1400" dirty="0" smtClean="0"/>
              <a:t> (</a:t>
            </a:r>
            <a:r>
              <a:rPr lang="en-US" sz="1400" dirty="0" err="1" smtClean="0"/>
              <a:t>Transactivating</a:t>
            </a:r>
            <a:r>
              <a:rPr lang="en-US" sz="1400" dirty="0" smtClean="0"/>
              <a:t> CRISPR RNA).</a:t>
            </a:r>
          </a:p>
          <a:p>
            <a:r>
              <a:rPr lang="en-US" sz="1400" dirty="0" smtClean="0"/>
              <a:t>Flanking this locus is the CRISPR region of </a:t>
            </a:r>
            <a:r>
              <a:rPr lang="en-US" sz="1400" u="sng" dirty="0" smtClean="0"/>
              <a:t>c</a:t>
            </a:r>
            <a:r>
              <a:rPr lang="en-US" sz="1400" dirty="0" smtClean="0"/>
              <a:t>lustered </a:t>
            </a:r>
            <a:r>
              <a:rPr lang="en-US" sz="1400" u="sng" dirty="0" smtClean="0"/>
              <a:t>r</a:t>
            </a:r>
            <a:r>
              <a:rPr lang="en-US" sz="1400" dirty="0" smtClean="0"/>
              <a:t>egularly </a:t>
            </a:r>
            <a:r>
              <a:rPr lang="en-US" sz="1400" u="sng" dirty="0"/>
              <a:t>i</a:t>
            </a:r>
            <a:r>
              <a:rPr lang="en-US" sz="1400" dirty="0"/>
              <a:t>nterspaced </a:t>
            </a:r>
            <a:r>
              <a:rPr lang="en-US" sz="1400" u="sng" dirty="0"/>
              <a:t>s</a:t>
            </a:r>
            <a:r>
              <a:rPr lang="en-US" sz="1400" dirty="0"/>
              <a:t>hort </a:t>
            </a:r>
            <a:r>
              <a:rPr lang="en-US" sz="1400" u="sng" dirty="0"/>
              <a:t>p</a:t>
            </a:r>
            <a:r>
              <a:rPr lang="en-US" sz="1400" dirty="0"/>
              <a:t>alindromic </a:t>
            </a:r>
            <a:r>
              <a:rPr lang="en-US" sz="1400" u="sng" dirty="0" smtClean="0"/>
              <a:t>r</a:t>
            </a:r>
            <a:r>
              <a:rPr lang="en-US" sz="1400" dirty="0" smtClean="0"/>
              <a:t>epeats</a:t>
            </a:r>
          </a:p>
          <a:p>
            <a:r>
              <a:rPr lang="en-US" sz="1400" dirty="0" smtClean="0"/>
              <a:t>The “spacer” regions in between these repeats are critical for immunity.</a:t>
            </a:r>
          </a:p>
          <a:p>
            <a:r>
              <a:rPr lang="en-US" sz="1400" dirty="0" smtClean="0"/>
              <a:t>Infecting bacteriophage (virus) DNA is cut into small pieces and these pierces are inserted at the CRISPR </a:t>
            </a:r>
            <a:r>
              <a:rPr lang="en-US" sz="1400" dirty="0" err="1" smtClean="0"/>
              <a:t>locuss</a:t>
            </a:r>
            <a:r>
              <a:rPr lang="en-US" sz="1400" dirty="0" smtClean="0"/>
              <a:t> in the genome.</a:t>
            </a:r>
          </a:p>
          <a:p>
            <a:r>
              <a:rPr lang="en-US" sz="1400" dirty="0" smtClean="0"/>
              <a:t>The CRISPR region is transcribed into a long RNA which binds Cas9 and the anneals to the </a:t>
            </a:r>
            <a:r>
              <a:rPr lang="en-US" sz="1400" dirty="0" err="1" smtClean="0"/>
              <a:t>TracrRNA</a:t>
            </a:r>
            <a:r>
              <a:rPr lang="en-US" sz="1400" dirty="0"/>
              <a:t> </a:t>
            </a:r>
            <a:r>
              <a:rPr lang="en-US" sz="1400" dirty="0" smtClean="0"/>
              <a:t>creating RNA duplexes.</a:t>
            </a:r>
          </a:p>
          <a:p>
            <a:r>
              <a:rPr lang="en-US" sz="1400" dirty="0" smtClean="0"/>
              <a:t>The RNA duplexes are processed to yield mature crRNA-Cas9-TracrRNA complexes.</a:t>
            </a:r>
          </a:p>
          <a:p>
            <a:r>
              <a:rPr lang="en-US" sz="1400" dirty="0" smtClean="0"/>
              <a:t>These complexes cleave phage DNA upon the next infection thereby protecting the cell from the phage.</a:t>
            </a:r>
          </a:p>
        </p:txBody>
      </p:sp>
      <p:pic>
        <p:nvPicPr>
          <p:cNvPr id="6" name="Picture 5" descr="Screen Shot 2014-10-02 at 3.11.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899" y="1622239"/>
            <a:ext cx="3799899" cy="4411662"/>
          </a:xfrm>
          <a:prstGeom prst="rect">
            <a:avLst/>
          </a:prstGeom>
        </p:spPr>
      </p:pic>
      <p:sp>
        <p:nvSpPr>
          <p:cNvPr id="7" name="TextBox 6"/>
          <p:cNvSpPr txBox="1"/>
          <p:nvPr/>
        </p:nvSpPr>
        <p:spPr>
          <a:xfrm>
            <a:off x="5344910" y="6279136"/>
            <a:ext cx="2544286" cy="369332"/>
          </a:xfrm>
          <a:prstGeom prst="rect">
            <a:avLst/>
          </a:prstGeom>
          <a:noFill/>
        </p:spPr>
        <p:txBody>
          <a:bodyPr wrap="none" rtlCol="0">
            <a:spAutoFit/>
          </a:bodyPr>
          <a:lstStyle/>
          <a:p>
            <a:r>
              <a:rPr lang="en-US" i="1" dirty="0" smtClean="0"/>
              <a:t>Streptococcus </a:t>
            </a:r>
            <a:r>
              <a:rPr lang="en-US" i="1" dirty="0" err="1" smtClean="0"/>
              <a:t>pyrogenes</a:t>
            </a:r>
            <a:endParaRPr lang="en-US" i="1" dirty="0"/>
          </a:p>
        </p:txBody>
      </p:sp>
    </p:spTree>
    <p:extLst>
      <p:ext uri="{BB962C8B-B14F-4D97-AF65-F5344CB8AC3E}">
        <p14:creationId xmlns:p14="http://schemas.microsoft.com/office/powerpoint/2010/main" val="4095550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Engineering to make </a:t>
            </a:r>
            <a:r>
              <a:rPr lang="en-US" dirty="0" err="1" smtClean="0"/>
              <a:t>sgRNA</a:t>
            </a:r>
            <a:r>
              <a:rPr lang="en-US" dirty="0" smtClean="0"/>
              <a:t>/Cas9 work in human cells</a:t>
            </a:r>
            <a:endParaRPr lang="en-US" dirty="0"/>
          </a:p>
        </p:txBody>
      </p:sp>
      <p:pic>
        <p:nvPicPr>
          <p:cNvPr id="5" name="Picture 4" descr="Screen Shot 2014-10-02 at 3.12.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843" y="3737688"/>
            <a:ext cx="5048736" cy="2363394"/>
          </a:xfrm>
          <a:prstGeom prst="rect">
            <a:avLst/>
          </a:prstGeom>
        </p:spPr>
      </p:pic>
      <p:sp>
        <p:nvSpPr>
          <p:cNvPr id="7" name="TextBox 6"/>
          <p:cNvSpPr txBox="1"/>
          <p:nvPr/>
        </p:nvSpPr>
        <p:spPr>
          <a:xfrm>
            <a:off x="3783724" y="3897587"/>
            <a:ext cx="1726329" cy="369332"/>
          </a:xfrm>
          <a:prstGeom prst="rect">
            <a:avLst/>
          </a:prstGeom>
          <a:noFill/>
        </p:spPr>
        <p:txBody>
          <a:bodyPr wrap="none" rtlCol="0">
            <a:spAutoFit/>
          </a:bodyPr>
          <a:lstStyle/>
          <a:p>
            <a:r>
              <a:rPr lang="en-US" dirty="0" err="1" smtClean="0">
                <a:solidFill>
                  <a:srgbClr val="AD8F67"/>
                </a:solidFill>
              </a:rPr>
              <a:t>TracrRNA</a:t>
            </a:r>
            <a:r>
              <a:rPr lang="en-US" dirty="0" smtClean="0">
                <a:solidFill>
                  <a:srgbClr val="AD8F67"/>
                </a:solidFill>
              </a:rPr>
              <a:t> region</a:t>
            </a:r>
            <a:endParaRPr lang="en-US" dirty="0">
              <a:solidFill>
                <a:srgbClr val="AD8F67"/>
              </a:solidFill>
            </a:endParaRPr>
          </a:p>
        </p:txBody>
      </p:sp>
      <p:sp>
        <p:nvSpPr>
          <p:cNvPr id="8" name="TextBox 7"/>
          <p:cNvSpPr txBox="1"/>
          <p:nvPr/>
        </p:nvSpPr>
        <p:spPr>
          <a:xfrm>
            <a:off x="1757583" y="4571264"/>
            <a:ext cx="1815934" cy="369332"/>
          </a:xfrm>
          <a:prstGeom prst="rect">
            <a:avLst/>
          </a:prstGeom>
          <a:noFill/>
        </p:spPr>
        <p:txBody>
          <a:bodyPr wrap="none" rtlCol="0">
            <a:spAutoFit/>
          </a:bodyPr>
          <a:lstStyle/>
          <a:p>
            <a:r>
              <a:rPr lang="en-US" dirty="0" smtClean="0">
                <a:solidFill>
                  <a:srgbClr val="5795C6"/>
                </a:solidFill>
              </a:rPr>
              <a:t>guide RNA region</a:t>
            </a:r>
            <a:endParaRPr lang="en-US" dirty="0">
              <a:solidFill>
                <a:srgbClr val="5795C6"/>
              </a:solidFill>
            </a:endParaRPr>
          </a:p>
        </p:txBody>
      </p:sp>
      <p:sp>
        <p:nvSpPr>
          <p:cNvPr id="9" name="TextBox 8"/>
          <p:cNvSpPr txBox="1"/>
          <p:nvPr/>
        </p:nvSpPr>
        <p:spPr>
          <a:xfrm>
            <a:off x="1226531" y="6024463"/>
            <a:ext cx="2425814" cy="369332"/>
          </a:xfrm>
          <a:prstGeom prst="rect">
            <a:avLst/>
          </a:prstGeom>
          <a:noFill/>
        </p:spPr>
        <p:txBody>
          <a:bodyPr wrap="none" rtlCol="0">
            <a:spAutoFit/>
          </a:bodyPr>
          <a:lstStyle/>
          <a:p>
            <a:r>
              <a:rPr lang="en-US" dirty="0" smtClean="0">
                <a:solidFill>
                  <a:srgbClr val="660066"/>
                </a:solidFill>
              </a:rPr>
              <a:t>Target </a:t>
            </a:r>
            <a:r>
              <a:rPr lang="en-US" dirty="0" err="1" smtClean="0">
                <a:solidFill>
                  <a:srgbClr val="660066"/>
                </a:solidFill>
              </a:rPr>
              <a:t>dsDNA</a:t>
            </a:r>
            <a:r>
              <a:rPr lang="en-US" dirty="0" smtClean="0">
                <a:solidFill>
                  <a:srgbClr val="660066"/>
                </a:solidFill>
              </a:rPr>
              <a:t> sequence</a:t>
            </a:r>
            <a:endParaRPr lang="en-US" dirty="0">
              <a:solidFill>
                <a:srgbClr val="660066"/>
              </a:solidFill>
            </a:endParaRPr>
          </a:p>
        </p:txBody>
      </p:sp>
      <p:sp>
        <p:nvSpPr>
          <p:cNvPr id="10" name="TextBox 9"/>
          <p:cNvSpPr txBox="1"/>
          <p:nvPr/>
        </p:nvSpPr>
        <p:spPr>
          <a:xfrm>
            <a:off x="5707651" y="5813097"/>
            <a:ext cx="3365986" cy="923330"/>
          </a:xfrm>
          <a:prstGeom prst="rect">
            <a:avLst/>
          </a:prstGeom>
          <a:noFill/>
        </p:spPr>
        <p:txBody>
          <a:bodyPr wrap="none" rtlCol="0">
            <a:spAutoFit/>
          </a:bodyPr>
          <a:lstStyle/>
          <a:p>
            <a:r>
              <a:rPr lang="en-US" dirty="0" smtClean="0">
                <a:solidFill>
                  <a:srgbClr val="FF0000"/>
                </a:solidFill>
              </a:rPr>
              <a:t>PAM (</a:t>
            </a:r>
            <a:r>
              <a:rPr lang="en-US" u="sng" dirty="0" err="1" smtClean="0">
                <a:solidFill>
                  <a:srgbClr val="FF0000"/>
                </a:solidFill>
              </a:rPr>
              <a:t>p</a:t>
            </a:r>
            <a:r>
              <a:rPr lang="en-US" dirty="0" err="1" smtClean="0">
                <a:solidFill>
                  <a:srgbClr val="FF0000"/>
                </a:solidFill>
              </a:rPr>
              <a:t>rotospacer</a:t>
            </a:r>
            <a:r>
              <a:rPr lang="en-US" dirty="0" smtClean="0">
                <a:solidFill>
                  <a:srgbClr val="FF0000"/>
                </a:solidFill>
              </a:rPr>
              <a:t> </a:t>
            </a:r>
            <a:r>
              <a:rPr lang="en-US" u="sng" dirty="0" smtClean="0">
                <a:solidFill>
                  <a:srgbClr val="FF0000"/>
                </a:solidFill>
              </a:rPr>
              <a:t>a</a:t>
            </a:r>
            <a:r>
              <a:rPr lang="en-US" dirty="0" smtClean="0">
                <a:solidFill>
                  <a:srgbClr val="FF0000"/>
                </a:solidFill>
              </a:rPr>
              <a:t>djacent </a:t>
            </a:r>
            <a:r>
              <a:rPr lang="en-US" u="sng" dirty="0" smtClean="0">
                <a:solidFill>
                  <a:srgbClr val="FF0000"/>
                </a:solidFill>
              </a:rPr>
              <a:t>m</a:t>
            </a:r>
            <a:r>
              <a:rPr lang="en-US" dirty="0" smtClean="0">
                <a:solidFill>
                  <a:srgbClr val="FF0000"/>
                </a:solidFill>
              </a:rPr>
              <a:t>otif)</a:t>
            </a:r>
          </a:p>
          <a:p>
            <a:r>
              <a:rPr lang="en-US" dirty="0" smtClean="0">
                <a:solidFill>
                  <a:srgbClr val="FF0000"/>
                </a:solidFill>
              </a:rPr>
              <a:t>Required for binding of </a:t>
            </a:r>
          </a:p>
          <a:p>
            <a:r>
              <a:rPr lang="en-US" dirty="0" err="1" smtClean="0">
                <a:solidFill>
                  <a:srgbClr val="FF0000"/>
                </a:solidFill>
              </a:rPr>
              <a:t>sgRNA</a:t>
            </a:r>
            <a:r>
              <a:rPr lang="en-US" dirty="0" smtClean="0">
                <a:solidFill>
                  <a:srgbClr val="FF0000"/>
                </a:solidFill>
              </a:rPr>
              <a:t>/Cas9 to target </a:t>
            </a:r>
            <a:r>
              <a:rPr lang="en-US" dirty="0" err="1" smtClean="0">
                <a:solidFill>
                  <a:srgbClr val="FF0000"/>
                </a:solidFill>
              </a:rPr>
              <a:t>dsDNA</a:t>
            </a:r>
            <a:endParaRPr lang="en-US" dirty="0">
              <a:solidFill>
                <a:srgbClr val="FF0000"/>
              </a:solidFill>
            </a:endParaRPr>
          </a:p>
        </p:txBody>
      </p:sp>
      <p:cxnSp>
        <p:nvCxnSpPr>
          <p:cNvPr id="12" name="Straight Arrow Connector 11"/>
          <p:cNvCxnSpPr/>
          <p:nvPr/>
        </p:nvCxnSpPr>
        <p:spPr>
          <a:xfrm>
            <a:off x="4523486" y="4266919"/>
            <a:ext cx="284997" cy="27004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480085" y="4887310"/>
            <a:ext cx="587418" cy="352244"/>
          </a:xfrm>
          <a:prstGeom prst="straightConnector1">
            <a:avLst/>
          </a:prstGeom>
          <a:ln>
            <a:solidFill>
              <a:srgbClr val="5795C6"/>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573517" y="5813097"/>
            <a:ext cx="493986" cy="424200"/>
          </a:xfrm>
          <a:prstGeom prst="straightConnector1">
            <a:avLst/>
          </a:prstGeom>
          <a:ln w="28575"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269544" y="5745655"/>
            <a:ext cx="438107" cy="2788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5707651" y="3591035"/>
            <a:ext cx="1426920" cy="6131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358119" y="3923863"/>
            <a:ext cx="1426920" cy="6131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84201" y="1464404"/>
            <a:ext cx="2946764" cy="3865607"/>
          </a:xfrm>
        </p:spPr>
        <p:txBody>
          <a:bodyPr>
            <a:normAutofit/>
          </a:bodyPr>
          <a:lstStyle/>
          <a:p>
            <a:pPr marL="0" indent="0">
              <a:buNone/>
            </a:pPr>
            <a:r>
              <a:rPr lang="en-US" sz="1600" dirty="0" smtClean="0"/>
              <a:t>•Codon optimization of </a:t>
            </a:r>
            <a:r>
              <a:rPr lang="en-US" sz="1600" i="1" dirty="0" smtClean="0"/>
              <a:t>cas9</a:t>
            </a:r>
            <a:r>
              <a:rPr lang="en-US" sz="1600" dirty="0" smtClean="0"/>
              <a:t> gene to promote high levels of Cas9 protein expression. A nuclear localization signal was added for use in eukaryotes.</a:t>
            </a:r>
          </a:p>
          <a:p>
            <a:pPr marL="0" indent="0">
              <a:buNone/>
            </a:pPr>
            <a:endParaRPr lang="en-US" sz="1600" dirty="0"/>
          </a:p>
          <a:p>
            <a:pPr marL="0" indent="0">
              <a:buNone/>
            </a:pPr>
            <a:r>
              <a:rPr lang="en-US" sz="1600" dirty="0" smtClean="0"/>
              <a:t>•</a:t>
            </a:r>
            <a:r>
              <a:rPr lang="en-US" sz="1600" dirty="0" err="1" smtClean="0"/>
              <a:t>Tge</a:t>
            </a:r>
            <a:r>
              <a:rPr lang="en-US" sz="1600" dirty="0" smtClean="0"/>
              <a:t> </a:t>
            </a:r>
            <a:r>
              <a:rPr lang="en-US" sz="1600" dirty="0" err="1" smtClean="0"/>
              <a:t>TracrRNA</a:t>
            </a:r>
            <a:r>
              <a:rPr lang="en-US" sz="1600" dirty="0" smtClean="0"/>
              <a:t> sequence is fused to the 3’ end of the region containing the guide RNA sequence (i.e. the sequence that will target the DNA break on the chromosome). </a:t>
            </a:r>
            <a:endParaRPr lang="en-US" sz="1600" dirty="0"/>
          </a:p>
        </p:txBody>
      </p:sp>
      <p:sp>
        <p:nvSpPr>
          <p:cNvPr id="6" name="TextBox 5"/>
          <p:cNvSpPr txBox="1"/>
          <p:nvPr/>
        </p:nvSpPr>
        <p:spPr>
          <a:xfrm>
            <a:off x="6533930" y="2467688"/>
            <a:ext cx="2487449" cy="2862323"/>
          </a:xfrm>
          <a:prstGeom prst="rect">
            <a:avLst/>
          </a:prstGeom>
          <a:noFill/>
        </p:spPr>
        <p:txBody>
          <a:bodyPr wrap="square" rtlCol="0">
            <a:spAutoFit/>
          </a:bodyPr>
          <a:lstStyle/>
          <a:p>
            <a:r>
              <a:rPr lang="en-US" dirty="0" smtClean="0"/>
              <a:t>Cas9 contains two different nuclease domains, a </a:t>
            </a:r>
            <a:r>
              <a:rPr lang="en-US" dirty="0" err="1" smtClean="0"/>
              <a:t>RuvC</a:t>
            </a:r>
            <a:r>
              <a:rPr lang="en-US" dirty="0" smtClean="0"/>
              <a:t>-like and an HNH family nuclease domain. Each nuclease domain cleaves a DNA single strand as shown by the scissors in the cartoon. </a:t>
            </a:r>
          </a:p>
          <a:p>
            <a:endParaRPr lang="en-US" dirty="0"/>
          </a:p>
        </p:txBody>
      </p:sp>
    </p:spTree>
    <p:extLst>
      <p:ext uri="{BB962C8B-B14F-4D97-AF65-F5344CB8AC3E}">
        <p14:creationId xmlns:p14="http://schemas.microsoft.com/office/powerpoint/2010/main" val="117798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9100"/>
            <a:ext cx="8864600" cy="1143000"/>
          </a:xfrm>
        </p:spPr>
        <p:txBody>
          <a:bodyPr/>
          <a:lstStyle/>
          <a:p>
            <a:pPr>
              <a:defRPr/>
            </a:pPr>
            <a:r>
              <a:rPr lang="en-US" sz="3200" dirty="0" smtClean="0">
                <a:ea typeface="+mj-ea"/>
              </a:rPr>
              <a:t>Homologous Recombination is a mechanism to repair DNA double strand breaks</a:t>
            </a:r>
            <a:endParaRPr lang="en-US" sz="3200" dirty="0">
              <a:ea typeface="+mj-ea"/>
            </a:endParaRPr>
          </a:p>
        </p:txBody>
      </p:sp>
      <p:cxnSp>
        <p:nvCxnSpPr>
          <p:cNvPr id="5" name="Straight Connector 4"/>
          <p:cNvCxnSpPr/>
          <p:nvPr/>
        </p:nvCxnSpPr>
        <p:spPr bwMode="auto">
          <a:xfrm>
            <a:off x="3111500" y="3054348"/>
            <a:ext cx="1600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Connector 6"/>
          <p:cNvCxnSpPr/>
          <p:nvPr/>
        </p:nvCxnSpPr>
        <p:spPr bwMode="auto">
          <a:xfrm>
            <a:off x="3124200" y="3371848"/>
            <a:ext cx="3467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3111500" y="4112074"/>
            <a:ext cx="35306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3124200" y="4442274"/>
            <a:ext cx="3467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19"/>
          <p:cNvCxnSpPr/>
          <p:nvPr/>
        </p:nvCxnSpPr>
        <p:spPr bwMode="auto">
          <a:xfrm>
            <a:off x="4800600" y="4112074"/>
            <a:ext cx="207963"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a:off x="4800600" y="3486147"/>
            <a:ext cx="0" cy="43180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4876800" y="3054348"/>
            <a:ext cx="16637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a:off x="3124200" y="2965448"/>
            <a:ext cx="1600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a:off x="3136900" y="3282948"/>
            <a:ext cx="3467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3124200" y="4023174"/>
            <a:ext cx="35306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a:off x="3136900" y="4353374"/>
            <a:ext cx="3467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4813300" y="4023174"/>
            <a:ext cx="207963"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a:off x="4889500" y="2965448"/>
            <a:ext cx="16637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401" name="TextBox 62"/>
          <p:cNvSpPr txBox="1">
            <a:spLocks noChangeArrowheads="1"/>
          </p:cNvSpPr>
          <p:nvPr/>
        </p:nvSpPr>
        <p:spPr bwMode="auto">
          <a:xfrm>
            <a:off x="2032000" y="2813048"/>
            <a:ext cx="9604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solidFill>
                  <a:srgbClr val="FF0000"/>
                </a:solidFill>
                <a:latin typeface="Arial" charset="0"/>
                <a:cs typeface="Arial" charset="0"/>
              </a:rPr>
              <a:t>recipient</a:t>
            </a:r>
          </a:p>
        </p:txBody>
      </p:sp>
      <p:sp>
        <p:nvSpPr>
          <p:cNvPr id="58402" name="TextBox 63"/>
          <p:cNvSpPr txBox="1">
            <a:spLocks noChangeArrowheads="1"/>
          </p:cNvSpPr>
          <p:nvPr/>
        </p:nvSpPr>
        <p:spPr bwMode="auto">
          <a:xfrm>
            <a:off x="2311400" y="3130548"/>
            <a:ext cx="711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solidFill>
                  <a:srgbClr val="3366FF"/>
                </a:solidFill>
                <a:latin typeface="Arial" charset="0"/>
                <a:cs typeface="Arial" charset="0"/>
              </a:rPr>
              <a:t>donor</a:t>
            </a:r>
          </a:p>
        </p:txBody>
      </p:sp>
      <p:sp>
        <p:nvSpPr>
          <p:cNvPr id="3" name="TextBox 2"/>
          <p:cNvSpPr txBox="1"/>
          <p:nvPr/>
        </p:nvSpPr>
        <p:spPr>
          <a:xfrm>
            <a:off x="4216400" y="4772474"/>
            <a:ext cx="1690688" cy="338138"/>
          </a:xfrm>
          <a:prstGeom prst="rect">
            <a:avLst/>
          </a:prstGeom>
          <a:noFill/>
        </p:spPr>
        <p:txBody>
          <a:bodyPr wrap="none">
            <a:spAutoFit/>
          </a:bodyPr>
          <a:lstStyle/>
          <a:p>
            <a:pPr>
              <a:defRPr/>
            </a:pPr>
            <a:r>
              <a:rPr lang="en-US" sz="1600" b="0" dirty="0">
                <a:latin typeface="+mn-lt"/>
              </a:rPr>
              <a:t>gene conversion</a:t>
            </a:r>
          </a:p>
        </p:txBody>
      </p:sp>
      <p:sp>
        <p:nvSpPr>
          <p:cNvPr id="4" name="Left Brace 3"/>
          <p:cNvSpPr/>
          <p:nvPr/>
        </p:nvSpPr>
        <p:spPr bwMode="auto">
          <a:xfrm rot="16200000">
            <a:off x="4724400" y="4462119"/>
            <a:ext cx="330200" cy="330200"/>
          </a:xfrm>
          <a:prstGeom prst="leftBrace">
            <a:avLst/>
          </a:prstGeom>
          <a:noFill/>
          <a:ln w="9525" cap="flat" cmpd="sng" algn="ctr">
            <a:solidFill>
              <a:schemeClr val="tx1"/>
            </a:solidFill>
            <a:prstDash val="solid"/>
            <a:round/>
            <a:headEnd type="none" w="med" len="med"/>
            <a:tailEnd type="none" w="med" len="med"/>
          </a:ln>
          <a:effectLst/>
          <a:extLst/>
        </p:spPr>
        <p:txBody>
          <a:bodyPr/>
          <a:lstStyle/>
          <a:p>
            <a:pPr>
              <a:defRPr/>
            </a:pPr>
            <a:endParaRPr lang="en-US" sz="2000">
              <a:solidFill>
                <a:srgbClr val="000000"/>
              </a:solidFill>
            </a:endParaRPr>
          </a:p>
        </p:txBody>
      </p:sp>
      <p:sp>
        <p:nvSpPr>
          <p:cNvPr id="6" name="TextBox 5"/>
          <p:cNvSpPr txBox="1"/>
          <p:nvPr/>
        </p:nvSpPr>
        <p:spPr>
          <a:xfrm>
            <a:off x="426469" y="5498193"/>
            <a:ext cx="8456161" cy="369332"/>
          </a:xfrm>
          <a:prstGeom prst="rect">
            <a:avLst/>
          </a:prstGeom>
          <a:noFill/>
        </p:spPr>
        <p:txBody>
          <a:bodyPr wrap="none" rtlCol="0">
            <a:spAutoFit/>
          </a:bodyPr>
          <a:lstStyle/>
          <a:p>
            <a:r>
              <a:rPr lang="en-US" dirty="0" smtClean="0"/>
              <a:t>The chromosome that suffers the DSB receives information during recombination events</a:t>
            </a:r>
            <a:endParaRPr lang="en-US" dirty="0"/>
          </a:p>
        </p:txBody>
      </p:sp>
      <p:sp>
        <p:nvSpPr>
          <p:cNvPr id="8" name="TextBox 7"/>
          <p:cNvSpPr txBox="1"/>
          <p:nvPr/>
        </p:nvSpPr>
        <p:spPr>
          <a:xfrm>
            <a:off x="3537049" y="1917700"/>
            <a:ext cx="2552502" cy="646331"/>
          </a:xfrm>
          <a:prstGeom prst="rect">
            <a:avLst/>
          </a:prstGeom>
          <a:noFill/>
        </p:spPr>
        <p:txBody>
          <a:bodyPr wrap="none" rtlCol="0">
            <a:spAutoFit/>
          </a:bodyPr>
          <a:lstStyle/>
          <a:p>
            <a:pPr algn="ctr"/>
            <a:r>
              <a:rPr lang="en-US" dirty="0" smtClean="0"/>
              <a:t>DNA double strand break</a:t>
            </a:r>
          </a:p>
          <a:p>
            <a:pPr algn="ctr"/>
            <a:r>
              <a:rPr lang="en-US" dirty="0" smtClean="0"/>
              <a:t>(DSB)</a:t>
            </a:r>
            <a:endParaRPr lang="en-US" dirty="0"/>
          </a:p>
        </p:txBody>
      </p:sp>
      <p:cxnSp>
        <p:nvCxnSpPr>
          <p:cNvPr id="10" name="Straight Arrow Connector 9"/>
          <p:cNvCxnSpPr/>
          <p:nvPr/>
        </p:nvCxnSpPr>
        <p:spPr>
          <a:xfrm flipH="1">
            <a:off x="4800600" y="2559048"/>
            <a:ext cx="12700"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75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74638"/>
            <a:ext cx="8229600" cy="1143000"/>
          </a:xfrm>
        </p:spPr>
        <p:txBody>
          <a:bodyPr>
            <a:normAutofit fontScale="90000"/>
          </a:bodyPr>
          <a:lstStyle/>
          <a:p>
            <a:r>
              <a:rPr lang="en-US" dirty="0" smtClean="0"/>
              <a:t>Efficient generation of DNA double strand breaks by </a:t>
            </a:r>
            <a:r>
              <a:rPr lang="en-US" dirty="0" err="1" smtClean="0"/>
              <a:t>sgRNA</a:t>
            </a:r>
            <a:endParaRPr lang="en-US" dirty="0"/>
          </a:p>
        </p:txBody>
      </p:sp>
      <p:pic>
        <p:nvPicPr>
          <p:cNvPr id="6" name="Picture 5" descr="Screen Shot 2014-10-02 at 10.19.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00" y="1591093"/>
            <a:ext cx="4102100" cy="2197100"/>
          </a:xfrm>
          <a:prstGeom prst="rect">
            <a:avLst/>
          </a:prstGeom>
        </p:spPr>
      </p:pic>
      <p:sp>
        <p:nvSpPr>
          <p:cNvPr id="7" name="Content Placeholder 6"/>
          <p:cNvSpPr>
            <a:spLocks noGrp="1"/>
          </p:cNvSpPr>
          <p:nvPr>
            <p:ph idx="1"/>
          </p:nvPr>
        </p:nvSpPr>
        <p:spPr>
          <a:xfrm>
            <a:off x="294755" y="1921293"/>
            <a:ext cx="3123886" cy="4525963"/>
          </a:xfrm>
        </p:spPr>
        <p:txBody>
          <a:bodyPr>
            <a:normAutofit fontScale="92500"/>
          </a:bodyPr>
          <a:lstStyle/>
          <a:p>
            <a:pPr marL="0" indent="0">
              <a:buNone/>
            </a:pPr>
            <a:r>
              <a:rPr lang="en-US" sz="1600" dirty="0" smtClean="0"/>
              <a:t>Expression of an </a:t>
            </a:r>
            <a:r>
              <a:rPr lang="en-US" sz="1600" dirty="0" err="1" smtClean="0"/>
              <a:t>sgRNA</a:t>
            </a:r>
            <a:r>
              <a:rPr lang="en-US" sz="1600" dirty="0" smtClean="0"/>
              <a:t> + Cas9 creates a deletion mutant at the expected position. </a:t>
            </a:r>
          </a:p>
          <a:p>
            <a:pPr marL="0" indent="0">
              <a:buNone/>
            </a:pPr>
            <a:r>
              <a:rPr lang="en-US" sz="1600" dirty="0" smtClean="0"/>
              <a:t>Gel shows cleavage of the target sequence following expression of Cas9 and a specific </a:t>
            </a:r>
            <a:r>
              <a:rPr lang="en-US" sz="1600" dirty="0" err="1" smtClean="0"/>
              <a:t>sgRNA</a:t>
            </a:r>
            <a:r>
              <a:rPr lang="en-US" sz="1600" dirty="0" smtClean="0"/>
              <a:t>. (No targeting fragment used in this experiment). </a:t>
            </a:r>
          </a:p>
          <a:p>
            <a:pPr marL="0" indent="0">
              <a:buNone/>
            </a:pPr>
            <a:endParaRPr lang="en-US" sz="1600" dirty="0"/>
          </a:p>
          <a:p>
            <a:pPr marL="0" indent="0">
              <a:buNone/>
            </a:pPr>
            <a:r>
              <a:rPr lang="en-US" sz="1600" dirty="0" smtClean="0"/>
              <a:t>Deep sequencing of the locus showed that the </a:t>
            </a:r>
            <a:r>
              <a:rPr lang="en-US" sz="1600" dirty="0" err="1" smtClean="0"/>
              <a:t>sgRNA</a:t>
            </a:r>
            <a:r>
              <a:rPr lang="en-US" sz="1600" dirty="0" smtClean="0"/>
              <a:t> directed a range of mutations—mostly deletions, but some insertions and substitutions as well. Insertions and substitutions are likely to reflect the activity of a polymerase called Pol-Theta which is coded for by the </a:t>
            </a:r>
            <a:r>
              <a:rPr lang="en-US" sz="1600" i="1" dirty="0" err="1" smtClean="0"/>
              <a:t>PolQ</a:t>
            </a:r>
            <a:r>
              <a:rPr lang="en-US" sz="1600" dirty="0" smtClean="0"/>
              <a:t> gene.  </a:t>
            </a:r>
          </a:p>
          <a:p>
            <a:pPr marL="0" indent="0">
              <a:buNone/>
            </a:pPr>
            <a:endParaRPr lang="en-US" sz="1600" dirty="0"/>
          </a:p>
        </p:txBody>
      </p:sp>
      <p:pic>
        <p:nvPicPr>
          <p:cNvPr id="8" name="Picture 7" descr="Screen Shot 2014-10-02 at 10.20.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641" y="4019550"/>
            <a:ext cx="2095906" cy="2415006"/>
          </a:xfrm>
          <a:prstGeom prst="rect">
            <a:avLst/>
          </a:prstGeom>
        </p:spPr>
      </p:pic>
      <p:pic>
        <p:nvPicPr>
          <p:cNvPr id="9" name="Picture 8" descr="Screen Shot 2014-10-02 at 10.20.2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373" y="4381500"/>
            <a:ext cx="3440081" cy="1924735"/>
          </a:xfrm>
          <a:prstGeom prst="rect">
            <a:avLst/>
          </a:prstGeom>
        </p:spPr>
      </p:pic>
    </p:spTree>
    <p:extLst>
      <p:ext uri="{BB962C8B-B14F-4D97-AF65-F5344CB8AC3E}">
        <p14:creationId xmlns:p14="http://schemas.microsoft.com/office/powerpoint/2010/main" val="2031458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ways to use CRISPR/Cas9 to generate targeted mutations</a:t>
            </a:r>
            <a:endParaRPr lang="en-US" dirty="0"/>
          </a:p>
        </p:txBody>
      </p:sp>
      <p:sp>
        <p:nvSpPr>
          <p:cNvPr id="4" name="TextBox 3"/>
          <p:cNvSpPr txBox="1"/>
          <p:nvPr/>
        </p:nvSpPr>
        <p:spPr>
          <a:xfrm>
            <a:off x="447420" y="1787434"/>
            <a:ext cx="3038174" cy="923330"/>
          </a:xfrm>
          <a:prstGeom prst="rect">
            <a:avLst/>
          </a:prstGeom>
          <a:noFill/>
        </p:spPr>
        <p:txBody>
          <a:bodyPr wrap="none" rtlCol="0">
            <a:spAutoFit/>
          </a:bodyPr>
          <a:lstStyle/>
          <a:p>
            <a:r>
              <a:rPr lang="en-US" dirty="0" smtClean="0"/>
              <a:t>Targeted deletions </a:t>
            </a:r>
          </a:p>
          <a:p>
            <a:r>
              <a:rPr lang="en-US" dirty="0" smtClean="0"/>
              <a:t>(non-homologous end-joining)</a:t>
            </a:r>
          </a:p>
          <a:p>
            <a:r>
              <a:rPr lang="en-US" dirty="0" smtClean="0"/>
              <a:t>VERY EFFICIENT (&gt;50%)</a:t>
            </a:r>
            <a:endParaRPr lang="en-US" dirty="0"/>
          </a:p>
        </p:txBody>
      </p:sp>
      <p:sp>
        <p:nvSpPr>
          <p:cNvPr id="5" name="TextBox 4"/>
          <p:cNvSpPr txBox="1"/>
          <p:nvPr/>
        </p:nvSpPr>
        <p:spPr>
          <a:xfrm>
            <a:off x="5241272" y="1720418"/>
            <a:ext cx="2965025" cy="923330"/>
          </a:xfrm>
          <a:prstGeom prst="rect">
            <a:avLst/>
          </a:prstGeom>
          <a:noFill/>
        </p:spPr>
        <p:txBody>
          <a:bodyPr wrap="none" rtlCol="0">
            <a:spAutoFit/>
          </a:bodyPr>
          <a:lstStyle/>
          <a:p>
            <a:r>
              <a:rPr lang="en-US" dirty="0" smtClean="0"/>
              <a:t>Targeted insertions</a:t>
            </a:r>
          </a:p>
          <a:p>
            <a:r>
              <a:rPr lang="en-US" dirty="0" smtClean="0"/>
              <a:t> (homologous recombination)</a:t>
            </a:r>
          </a:p>
          <a:p>
            <a:r>
              <a:rPr lang="en-US" dirty="0" smtClean="0"/>
              <a:t>Efficiency varies 1-30%</a:t>
            </a:r>
            <a:endParaRPr lang="en-US" dirty="0"/>
          </a:p>
        </p:txBody>
      </p:sp>
      <p:cxnSp>
        <p:nvCxnSpPr>
          <p:cNvPr id="7" name="Straight Connector 6"/>
          <p:cNvCxnSpPr/>
          <p:nvPr/>
        </p:nvCxnSpPr>
        <p:spPr>
          <a:xfrm>
            <a:off x="4838700" y="3433248"/>
            <a:ext cx="30099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969000" y="3331648"/>
            <a:ext cx="774700" cy="203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5422900" y="2976048"/>
            <a:ext cx="1816100" cy="203200"/>
            <a:chOff x="787400" y="1490405"/>
            <a:chExt cx="1816100" cy="203200"/>
          </a:xfrm>
        </p:grpSpPr>
        <p:cxnSp>
          <p:nvCxnSpPr>
            <p:cNvPr id="10" name="Straight Connector 9"/>
            <p:cNvCxnSpPr/>
            <p:nvPr/>
          </p:nvCxnSpPr>
          <p:spPr>
            <a:xfrm>
              <a:off x="787400" y="1587243"/>
              <a:ext cx="9906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612900" y="1599943"/>
              <a:ext cx="9906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333500" y="1490405"/>
              <a:ext cx="774700" cy="2032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5519579" y="3034786"/>
            <a:ext cx="287258" cy="369332"/>
          </a:xfrm>
          <a:prstGeom prst="rect">
            <a:avLst/>
          </a:prstGeom>
          <a:noFill/>
        </p:spPr>
        <p:txBody>
          <a:bodyPr wrap="none" rtlCol="0">
            <a:spAutoFit/>
          </a:bodyPr>
          <a:lstStyle/>
          <a:p>
            <a:r>
              <a:rPr lang="en-US" dirty="0" smtClean="0"/>
              <a:t>x</a:t>
            </a:r>
            <a:endParaRPr lang="en-US" dirty="0"/>
          </a:p>
        </p:txBody>
      </p:sp>
      <p:sp>
        <p:nvSpPr>
          <p:cNvPr id="14" name="TextBox 13"/>
          <p:cNvSpPr txBox="1"/>
          <p:nvPr/>
        </p:nvSpPr>
        <p:spPr>
          <a:xfrm>
            <a:off x="6843203" y="3022086"/>
            <a:ext cx="287258" cy="369332"/>
          </a:xfrm>
          <a:prstGeom prst="rect">
            <a:avLst/>
          </a:prstGeom>
          <a:noFill/>
        </p:spPr>
        <p:txBody>
          <a:bodyPr wrap="none" rtlCol="0">
            <a:spAutoFit/>
          </a:bodyPr>
          <a:lstStyle/>
          <a:p>
            <a:r>
              <a:rPr lang="en-US" dirty="0" smtClean="0"/>
              <a:t>x</a:t>
            </a:r>
            <a:endParaRPr lang="en-US" dirty="0"/>
          </a:p>
        </p:txBody>
      </p:sp>
      <p:cxnSp>
        <p:nvCxnSpPr>
          <p:cNvPr id="15" name="Straight Connector 14"/>
          <p:cNvCxnSpPr/>
          <p:nvPr/>
        </p:nvCxnSpPr>
        <p:spPr>
          <a:xfrm>
            <a:off x="557460" y="3382705"/>
            <a:ext cx="30099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908550" y="5423932"/>
            <a:ext cx="30099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038850" y="5322332"/>
            <a:ext cx="774700" cy="203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6038850" y="5335032"/>
            <a:ext cx="774700" cy="2032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403649" y="3725605"/>
            <a:ext cx="1231302" cy="369332"/>
          </a:xfrm>
          <a:prstGeom prst="rect">
            <a:avLst/>
          </a:prstGeom>
          <a:noFill/>
        </p:spPr>
        <p:txBody>
          <a:bodyPr wrap="none" rtlCol="0">
            <a:spAutoFit/>
          </a:bodyPr>
          <a:lstStyle/>
          <a:p>
            <a:r>
              <a:rPr lang="en-US" dirty="0" err="1" smtClean="0"/>
              <a:t>gRNA</a:t>
            </a:r>
            <a:r>
              <a:rPr lang="en-US" dirty="0" smtClean="0"/>
              <a:t>/Cas9</a:t>
            </a:r>
            <a:endParaRPr lang="en-US" dirty="0"/>
          </a:p>
        </p:txBody>
      </p:sp>
      <p:cxnSp>
        <p:nvCxnSpPr>
          <p:cNvPr id="30" name="Straight Arrow Connector 29"/>
          <p:cNvCxnSpPr/>
          <p:nvPr/>
        </p:nvCxnSpPr>
        <p:spPr>
          <a:xfrm flipV="1">
            <a:off x="2019300" y="3497005"/>
            <a:ext cx="0" cy="33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1631950" y="3281105"/>
            <a:ext cx="774700" cy="203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514350" y="5423932"/>
            <a:ext cx="30099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1588840" y="5322332"/>
            <a:ext cx="723900" cy="203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1868240" y="5203527"/>
            <a:ext cx="469900" cy="369332"/>
          </a:xfrm>
          <a:prstGeom prst="rect">
            <a:avLst/>
          </a:prstGeom>
          <a:noFill/>
        </p:spPr>
        <p:txBody>
          <a:bodyPr wrap="square" rtlCol="0">
            <a:spAutoFit/>
          </a:bodyPr>
          <a:lstStyle/>
          <a:p>
            <a:r>
              <a:rPr lang="en-US" dirty="0" smtClean="0"/>
              <a:t>[]</a:t>
            </a:r>
            <a:endParaRPr lang="en-US" dirty="0"/>
          </a:p>
        </p:txBody>
      </p:sp>
      <p:cxnSp>
        <p:nvCxnSpPr>
          <p:cNvPr id="35" name="Straight Arrow Connector 34"/>
          <p:cNvCxnSpPr/>
          <p:nvPr/>
        </p:nvCxnSpPr>
        <p:spPr>
          <a:xfrm flipH="1">
            <a:off x="2019300" y="4250810"/>
            <a:ext cx="12700" cy="8048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6413500" y="4271705"/>
            <a:ext cx="12700" cy="8048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797849" y="3827205"/>
            <a:ext cx="1231302" cy="369332"/>
          </a:xfrm>
          <a:prstGeom prst="rect">
            <a:avLst/>
          </a:prstGeom>
          <a:noFill/>
        </p:spPr>
        <p:txBody>
          <a:bodyPr wrap="none" rtlCol="0">
            <a:spAutoFit/>
          </a:bodyPr>
          <a:lstStyle/>
          <a:p>
            <a:r>
              <a:rPr lang="en-US" dirty="0" err="1" smtClean="0"/>
              <a:t>gRNA</a:t>
            </a:r>
            <a:r>
              <a:rPr lang="en-US" dirty="0" smtClean="0"/>
              <a:t>/Cas9</a:t>
            </a:r>
            <a:endParaRPr lang="en-US" dirty="0"/>
          </a:p>
        </p:txBody>
      </p:sp>
      <p:cxnSp>
        <p:nvCxnSpPr>
          <p:cNvPr id="38" name="Straight Arrow Connector 37"/>
          <p:cNvCxnSpPr/>
          <p:nvPr/>
        </p:nvCxnSpPr>
        <p:spPr>
          <a:xfrm flipV="1">
            <a:off x="6413500" y="3598605"/>
            <a:ext cx="0" cy="33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89000" y="6121400"/>
            <a:ext cx="2430097" cy="369332"/>
          </a:xfrm>
          <a:prstGeom prst="rect">
            <a:avLst/>
          </a:prstGeom>
          <a:noFill/>
        </p:spPr>
        <p:txBody>
          <a:bodyPr wrap="none" rtlCol="0">
            <a:spAutoFit/>
          </a:bodyPr>
          <a:lstStyle/>
          <a:p>
            <a:r>
              <a:rPr lang="en-US" dirty="0" smtClean="0"/>
              <a:t>need only design </a:t>
            </a:r>
            <a:r>
              <a:rPr lang="en-US" dirty="0" err="1" smtClean="0"/>
              <a:t>sgRNA</a:t>
            </a:r>
            <a:endParaRPr lang="en-US" dirty="0" smtClean="0"/>
          </a:p>
        </p:txBody>
      </p:sp>
      <p:sp>
        <p:nvSpPr>
          <p:cNvPr id="40" name="TextBox 39"/>
          <p:cNvSpPr txBox="1"/>
          <p:nvPr/>
        </p:nvSpPr>
        <p:spPr>
          <a:xfrm>
            <a:off x="4915199" y="6159500"/>
            <a:ext cx="3291098" cy="369332"/>
          </a:xfrm>
          <a:prstGeom prst="rect">
            <a:avLst/>
          </a:prstGeom>
          <a:noFill/>
        </p:spPr>
        <p:txBody>
          <a:bodyPr wrap="none" rtlCol="0">
            <a:spAutoFit/>
          </a:bodyPr>
          <a:lstStyle/>
          <a:p>
            <a:r>
              <a:rPr lang="en-US" dirty="0" smtClean="0"/>
              <a:t>need </a:t>
            </a:r>
            <a:r>
              <a:rPr lang="en-US" dirty="0" err="1" smtClean="0"/>
              <a:t>sgRNA</a:t>
            </a:r>
            <a:r>
              <a:rPr lang="en-US" dirty="0" smtClean="0"/>
              <a:t> + targeting fragment</a:t>
            </a:r>
            <a:endParaRPr lang="en-US" dirty="0"/>
          </a:p>
        </p:txBody>
      </p:sp>
    </p:spTree>
    <p:extLst>
      <p:ext uri="{BB962C8B-B14F-4D97-AF65-F5344CB8AC3E}">
        <p14:creationId xmlns:p14="http://schemas.microsoft.com/office/powerpoint/2010/main" val="444216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02943"/>
            <a:ext cx="8229600" cy="1143000"/>
          </a:xfrm>
        </p:spPr>
        <p:txBody>
          <a:bodyPr>
            <a:normAutofit fontScale="90000"/>
          </a:bodyPr>
          <a:lstStyle/>
          <a:p>
            <a:r>
              <a:rPr lang="en-US" dirty="0" smtClean="0"/>
              <a:t>Major Unsolved Problem with CRISPR/Cas9</a:t>
            </a:r>
            <a:endParaRPr lang="en-US" dirty="0"/>
          </a:p>
        </p:txBody>
      </p:sp>
      <p:cxnSp>
        <p:nvCxnSpPr>
          <p:cNvPr id="5" name="Straight Connector 4"/>
          <p:cNvCxnSpPr/>
          <p:nvPr/>
        </p:nvCxnSpPr>
        <p:spPr>
          <a:xfrm>
            <a:off x="203200" y="1947605"/>
            <a:ext cx="30099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517900" y="1947605"/>
            <a:ext cx="3009900" cy="0"/>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45300" y="1947605"/>
            <a:ext cx="18415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27100" y="2154238"/>
            <a:ext cx="1529761" cy="369332"/>
          </a:xfrm>
          <a:prstGeom prst="rect">
            <a:avLst/>
          </a:prstGeom>
          <a:noFill/>
        </p:spPr>
        <p:txBody>
          <a:bodyPr wrap="none" rtlCol="0">
            <a:spAutoFit/>
          </a:bodyPr>
          <a:lstStyle/>
          <a:p>
            <a:r>
              <a:rPr lang="en-US" dirty="0" smtClean="0">
                <a:solidFill>
                  <a:srgbClr val="008000"/>
                </a:solidFill>
              </a:rPr>
              <a:t>chromosome I</a:t>
            </a:r>
            <a:endParaRPr lang="en-US" dirty="0">
              <a:solidFill>
                <a:srgbClr val="008000"/>
              </a:solidFill>
            </a:endParaRPr>
          </a:p>
        </p:txBody>
      </p:sp>
      <p:sp>
        <p:nvSpPr>
          <p:cNvPr id="12" name="TextBox 11"/>
          <p:cNvSpPr txBox="1"/>
          <p:nvPr/>
        </p:nvSpPr>
        <p:spPr>
          <a:xfrm>
            <a:off x="4330700" y="2154238"/>
            <a:ext cx="1587920" cy="369332"/>
          </a:xfrm>
          <a:prstGeom prst="rect">
            <a:avLst/>
          </a:prstGeom>
          <a:noFill/>
        </p:spPr>
        <p:txBody>
          <a:bodyPr wrap="none" rtlCol="0">
            <a:spAutoFit/>
          </a:bodyPr>
          <a:lstStyle/>
          <a:p>
            <a:r>
              <a:rPr lang="en-US" dirty="0" smtClean="0">
                <a:solidFill>
                  <a:srgbClr val="0000FF"/>
                </a:solidFill>
              </a:rPr>
              <a:t>chromosome II</a:t>
            </a:r>
            <a:endParaRPr lang="en-US" dirty="0">
              <a:solidFill>
                <a:srgbClr val="0000FF"/>
              </a:solidFill>
            </a:endParaRPr>
          </a:p>
        </p:txBody>
      </p:sp>
      <p:sp>
        <p:nvSpPr>
          <p:cNvPr id="13" name="TextBox 12"/>
          <p:cNvSpPr txBox="1"/>
          <p:nvPr/>
        </p:nvSpPr>
        <p:spPr>
          <a:xfrm>
            <a:off x="6845300" y="2154238"/>
            <a:ext cx="1646079" cy="369332"/>
          </a:xfrm>
          <a:prstGeom prst="rect">
            <a:avLst/>
          </a:prstGeom>
          <a:noFill/>
        </p:spPr>
        <p:txBody>
          <a:bodyPr wrap="none" rtlCol="0">
            <a:spAutoFit/>
          </a:bodyPr>
          <a:lstStyle/>
          <a:p>
            <a:r>
              <a:rPr lang="en-US" dirty="0" smtClean="0">
                <a:solidFill>
                  <a:srgbClr val="FF6600"/>
                </a:solidFill>
              </a:rPr>
              <a:t>chromosome III</a:t>
            </a:r>
            <a:endParaRPr lang="en-US" dirty="0">
              <a:solidFill>
                <a:srgbClr val="FF6600"/>
              </a:solidFill>
            </a:endParaRPr>
          </a:p>
        </p:txBody>
      </p:sp>
      <p:cxnSp>
        <p:nvCxnSpPr>
          <p:cNvPr id="16" name="Straight Connector 15"/>
          <p:cNvCxnSpPr/>
          <p:nvPr/>
        </p:nvCxnSpPr>
        <p:spPr>
          <a:xfrm>
            <a:off x="160179" y="5976081"/>
            <a:ext cx="2296682"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474879" y="5976081"/>
            <a:ext cx="3009900" cy="0"/>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21600" y="5976081"/>
            <a:ext cx="922179"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84079" y="6182714"/>
            <a:ext cx="1529761" cy="369332"/>
          </a:xfrm>
          <a:prstGeom prst="rect">
            <a:avLst/>
          </a:prstGeom>
          <a:noFill/>
        </p:spPr>
        <p:txBody>
          <a:bodyPr wrap="none" rtlCol="0">
            <a:spAutoFit/>
          </a:bodyPr>
          <a:lstStyle/>
          <a:p>
            <a:r>
              <a:rPr lang="en-US" dirty="0" smtClean="0">
                <a:solidFill>
                  <a:srgbClr val="008000"/>
                </a:solidFill>
              </a:rPr>
              <a:t>chromosome I</a:t>
            </a:r>
            <a:endParaRPr lang="en-US" dirty="0">
              <a:solidFill>
                <a:srgbClr val="008000"/>
              </a:solidFill>
            </a:endParaRPr>
          </a:p>
        </p:txBody>
      </p:sp>
      <p:sp>
        <p:nvSpPr>
          <p:cNvPr id="20" name="TextBox 19"/>
          <p:cNvSpPr txBox="1"/>
          <p:nvPr/>
        </p:nvSpPr>
        <p:spPr>
          <a:xfrm>
            <a:off x="4287679" y="6182714"/>
            <a:ext cx="1587920" cy="369332"/>
          </a:xfrm>
          <a:prstGeom prst="rect">
            <a:avLst/>
          </a:prstGeom>
          <a:noFill/>
        </p:spPr>
        <p:txBody>
          <a:bodyPr wrap="none" rtlCol="0">
            <a:spAutoFit/>
          </a:bodyPr>
          <a:lstStyle/>
          <a:p>
            <a:r>
              <a:rPr lang="en-US" dirty="0" smtClean="0">
                <a:solidFill>
                  <a:srgbClr val="0000FF"/>
                </a:solidFill>
              </a:rPr>
              <a:t>chromosome II</a:t>
            </a:r>
            <a:endParaRPr lang="en-US" dirty="0">
              <a:solidFill>
                <a:srgbClr val="0000FF"/>
              </a:solidFill>
            </a:endParaRPr>
          </a:p>
        </p:txBody>
      </p:sp>
      <p:sp>
        <p:nvSpPr>
          <p:cNvPr id="21" name="TextBox 20"/>
          <p:cNvSpPr txBox="1"/>
          <p:nvPr/>
        </p:nvSpPr>
        <p:spPr>
          <a:xfrm>
            <a:off x="6802279" y="6182714"/>
            <a:ext cx="1646079" cy="369332"/>
          </a:xfrm>
          <a:prstGeom prst="rect">
            <a:avLst/>
          </a:prstGeom>
          <a:noFill/>
        </p:spPr>
        <p:txBody>
          <a:bodyPr wrap="none" rtlCol="0">
            <a:spAutoFit/>
          </a:bodyPr>
          <a:lstStyle/>
          <a:p>
            <a:r>
              <a:rPr lang="en-US" dirty="0" smtClean="0">
                <a:solidFill>
                  <a:srgbClr val="FF6600"/>
                </a:solidFill>
              </a:rPr>
              <a:t>chromosome III</a:t>
            </a:r>
            <a:endParaRPr lang="en-US" dirty="0">
              <a:solidFill>
                <a:srgbClr val="FF6600"/>
              </a:solidFill>
            </a:endParaRPr>
          </a:p>
        </p:txBody>
      </p:sp>
      <p:sp>
        <p:nvSpPr>
          <p:cNvPr id="22" name="Rounded Rectangle 21"/>
          <p:cNvSpPr/>
          <p:nvPr/>
        </p:nvSpPr>
        <p:spPr>
          <a:xfrm>
            <a:off x="1333500" y="1846005"/>
            <a:ext cx="774700" cy="203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43"/>
          <p:cNvGrpSpPr/>
          <p:nvPr/>
        </p:nvGrpSpPr>
        <p:grpSpPr>
          <a:xfrm>
            <a:off x="787400" y="1490405"/>
            <a:ext cx="1816100" cy="203200"/>
            <a:chOff x="787400" y="1490405"/>
            <a:chExt cx="1816100" cy="203200"/>
          </a:xfrm>
        </p:grpSpPr>
        <p:cxnSp>
          <p:nvCxnSpPr>
            <p:cNvPr id="24" name="Straight Connector 23"/>
            <p:cNvCxnSpPr/>
            <p:nvPr/>
          </p:nvCxnSpPr>
          <p:spPr>
            <a:xfrm>
              <a:off x="787400" y="1587243"/>
              <a:ext cx="9906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612900" y="1599943"/>
              <a:ext cx="9906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1333500" y="1490405"/>
              <a:ext cx="774700" cy="2032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Box 24"/>
          <p:cNvSpPr txBox="1"/>
          <p:nvPr/>
        </p:nvSpPr>
        <p:spPr>
          <a:xfrm>
            <a:off x="884079" y="1549143"/>
            <a:ext cx="287258" cy="369332"/>
          </a:xfrm>
          <a:prstGeom prst="rect">
            <a:avLst/>
          </a:prstGeom>
          <a:noFill/>
        </p:spPr>
        <p:txBody>
          <a:bodyPr wrap="none" rtlCol="0">
            <a:spAutoFit/>
          </a:bodyPr>
          <a:lstStyle/>
          <a:p>
            <a:r>
              <a:rPr lang="en-US" dirty="0" smtClean="0"/>
              <a:t>x</a:t>
            </a:r>
            <a:endParaRPr lang="en-US" dirty="0"/>
          </a:p>
        </p:txBody>
      </p:sp>
      <p:sp>
        <p:nvSpPr>
          <p:cNvPr id="26" name="TextBox 25"/>
          <p:cNvSpPr txBox="1"/>
          <p:nvPr/>
        </p:nvSpPr>
        <p:spPr>
          <a:xfrm>
            <a:off x="2207703" y="1536443"/>
            <a:ext cx="287258" cy="369332"/>
          </a:xfrm>
          <a:prstGeom prst="rect">
            <a:avLst/>
          </a:prstGeom>
          <a:noFill/>
        </p:spPr>
        <p:txBody>
          <a:bodyPr wrap="none" rtlCol="0">
            <a:spAutoFit/>
          </a:bodyPr>
          <a:lstStyle/>
          <a:p>
            <a:r>
              <a:rPr lang="en-US" dirty="0" smtClean="0"/>
              <a:t>x</a:t>
            </a:r>
            <a:endParaRPr lang="en-US" dirty="0"/>
          </a:p>
        </p:txBody>
      </p:sp>
      <p:cxnSp>
        <p:nvCxnSpPr>
          <p:cNvPr id="28" name="Straight Connector 27"/>
          <p:cNvCxnSpPr/>
          <p:nvPr/>
        </p:nvCxnSpPr>
        <p:spPr>
          <a:xfrm>
            <a:off x="203200" y="3573205"/>
            <a:ext cx="30099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17900" y="3573205"/>
            <a:ext cx="3009900" cy="0"/>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845300" y="3573205"/>
            <a:ext cx="18415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927100" y="3779838"/>
            <a:ext cx="1529761" cy="369332"/>
          </a:xfrm>
          <a:prstGeom prst="rect">
            <a:avLst/>
          </a:prstGeom>
          <a:noFill/>
        </p:spPr>
        <p:txBody>
          <a:bodyPr wrap="none" rtlCol="0">
            <a:spAutoFit/>
          </a:bodyPr>
          <a:lstStyle/>
          <a:p>
            <a:r>
              <a:rPr lang="en-US" dirty="0" smtClean="0">
                <a:solidFill>
                  <a:srgbClr val="008000"/>
                </a:solidFill>
              </a:rPr>
              <a:t>chromosome I</a:t>
            </a:r>
            <a:endParaRPr lang="en-US" dirty="0">
              <a:solidFill>
                <a:srgbClr val="008000"/>
              </a:solidFill>
            </a:endParaRPr>
          </a:p>
        </p:txBody>
      </p:sp>
      <p:sp>
        <p:nvSpPr>
          <p:cNvPr id="32" name="TextBox 31"/>
          <p:cNvSpPr txBox="1"/>
          <p:nvPr/>
        </p:nvSpPr>
        <p:spPr>
          <a:xfrm>
            <a:off x="4330700" y="3779838"/>
            <a:ext cx="1587920" cy="369332"/>
          </a:xfrm>
          <a:prstGeom prst="rect">
            <a:avLst/>
          </a:prstGeom>
          <a:noFill/>
        </p:spPr>
        <p:txBody>
          <a:bodyPr wrap="none" rtlCol="0">
            <a:spAutoFit/>
          </a:bodyPr>
          <a:lstStyle/>
          <a:p>
            <a:r>
              <a:rPr lang="en-US" dirty="0" smtClean="0">
                <a:solidFill>
                  <a:srgbClr val="0000FF"/>
                </a:solidFill>
              </a:rPr>
              <a:t>chromosome II</a:t>
            </a:r>
            <a:endParaRPr lang="en-US" dirty="0">
              <a:solidFill>
                <a:srgbClr val="0000FF"/>
              </a:solidFill>
            </a:endParaRPr>
          </a:p>
        </p:txBody>
      </p:sp>
      <p:sp>
        <p:nvSpPr>
          <p:cNvPr id="33" name="TextBox 32"/>
          <p:cNvSpPr txBox="1"/>
          <p:nvPr/>
        </p:nvSpPr>
        <p:spPr>
          <a:xfrm>
            <a:off x="6845300" y="3779838"/>
            <a:ext cx="1646079" cy="369332"/>
          </a:xfrm>
          <a:prstGeom prst="rect">
            <a:avLst/>
          </a:prstGeom>
          <a:noFill/>
        </p:spPr>
        <p:txBody>
          <a:bodyPr wrap="none" rtlCol="0">
            <a:spAutoFit/>
          </a:bodyPr>
          <a:lstStyle/>
          <a:p>
            <a:r>
              <a:rPr lang="en-US" dirty="0" smtClean="0">
                <a:solidFill>
                  <a:srgbClr val="FF6600"/>
                </a:solidFill>
              </a:rPr>
              <a:t>chromosome III</a:t>
            </a:r>
            <a:endParaRPr lang="en-US" dirty="0">
              <a:solidFill>
                <a:srgbClr val="FF6600"/>
              </a:solidFill>
            </a:endParaRPr>
          </a:p>
        </p:txBody>
      </p:sp>
      <p:sp>
        <p:nvSpPr>
          <p:cNvPr id="36" name="Rounded Rectangle 35"/>
          <p:cNvSpPr/>
          <p:nvPr/>
        </p:nvSpPr>
        <p:spPr>
          <a:xfrm>
            <a:off x="1282700" y="3455175"/>
            <a:ext cx="774700" cy="2032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4356100" y="2679700"/>
            <a:ext cx="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495800" y="2705100"/>
            <a:ext cx="1456837" cy="369332"/>
          </a:xfrm>
          <a:prstGeom prst="rect">
            <a:avLst/>
          </a:prstGeom>
          <a:noFill/>
        </p:spPr>
        <p:txBody>
          <a:bodyPr wrap="none" rtlCol="0">
            <a:spAutoFit/>
          </a:bodyPr>
          <a:lstStyle/>
          <a:p>
            <a:r>
              <a:rPr lang="en-US" dirty="0" smtClean="0"/>
              <a:t>desired event</a:t>
            </a:r>
            <a:endParaRPr lang="en-US" dirty="0"/>
          </a:p>
        </p:txBody>
      </p:sp>
      <p:sp>
        <p:nvSpPr>
          <p:cNvPr id="42" name="TextBox 41"/>
          <p:cNvSpPr txBox="1"/>
          <p:nvPr/>
        </p:nvSpPr>
        <p:spPr>
          <a:xfrm>
            <a:off x="146008" y="4520167"/>
            <a:ext cx="4334577" cy="369332"/>
          </a:xfrm>
          <a:prstGeom prst="rect">
            <a:avLst/>
          </a:prstGeom>
          <a:noFill/>
        </p:spPr>
        <p:txBody>
          <a:bodyPr wrap="none" rtlCol="0">
            <a:spAutoFit/>
          </a:bodyPr>
          <a:lstStyle/>
          <a:p>
            <a:r>
              <a:rPr lang="en-US" dirty="0" smtClean="0"/>
              <a:t>However, these bad things can also happen!</a:t>
            </a:r>
            <a:endParaRPr lang="en-US" dirty="0"/>
          </a:p>
        </p:txBody>
      </p:sp>
      <p:grpSp>
        <p:nvGrpSpPr>
          <p:cNvPr id="45" name="Group 44"/>
          <p:cNvGrpSpPr/>
          <p:nvPr/>
        </p:nvGrpSpPr>
        <p:grpSpPr>
          <a:xfrm>
            <a:off x="4111137" y="5874481"/>
            <a:ext cx="1816100" cy="203200"/>
            <a:chOff x="787400" y="1490405"/>
            <a:chExt cx="1816100" cy="203200"/>
          </a:xfrm>
        </p:grpSpPr>
        <p:cxnSp>
          <p:nvCxnSpPr>
            <p:cNvPr id="46" name="Straight Connector 45"/>
            <p:cNvCxnSpPr/>
            <p:nvPr/>
          </p:nvCxnSpPr>
          <p:spPr>
            <a:xfrm>
              <a:off x="787400" y="1587243"/>
              <a:ext cx="9906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612900" y="1599943"/>
              <a:ext cx="990600" cy="0"/>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48" name="Rounded Rectangle 47"/>
            <p:cNvSpPr/>
            <p:nvPr/>
          </p:nvSpPr>
          <p:spPr>
            <a:xfrm>
              <a:off x="1333500" y="1490405"/>
              <a:ext cx="774700" cy="2032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1" name="Straight Connector 50"/>
          <p:cNvCxnSpPr/>
          <p:nvPr/>
        </p:nvCxnSpPr>
        <p:spPr>
          <a:xfrm>
            <a:off x="2142410" y="5984019"/>
            <a:ext cx="922179"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223000" y="5768119"/>
            <a:ext cx="375531" cy="369332"/>
          </a:xfrm>
          <a:prstGeom prst="rect">
            <a:avLst/>
          </a:prstGeom>
          <a:noFill/>
        </p:spPr>
        <p:txBody>
          <a:bodyPr wrap="square" rtlCol="0">
            <a:spAutoFit/>
          </a:bodyPr>
          <a:lstStyle/>
          <a:p>
            <a:r>
              <a:rPr lang="en-US" smtClean="0"/>
              <a:t>[]</a:t>
            </a:r>
            <a:endParaRPr lang="en-US" dirty="0"/>
          </a:p>
        </p:txBody>
      </p:sp>
      <p:sp>
        <p:nvSpPr>
          <p:cNvPr id="56" name="TextBox 55"/>
          <p:cNvSpPr txBox="1"/>
          <p:nvPr/>
        </p:nvSpPr>
        <p:spPr>
          <a:xfrm>
            <a:off x="4037205" y="4933690"/>
            <a:ext cx="1839158" cy="923330"/>
          </a:xfrm>
          <a:prstGeom prst="rect">
            <a:avLst/>
          </a:prstGeom>
          <a:noFill/>
        </p:spPr>
        <p:txBody>
          <a:bodyPr wrap="none" rtlCol="0">
            <a:spAutoFit/>
          </a:bodyPr>
          <a:lstStyle/>
          <a:p>
            <a:r>
              <a:rPr lang="en-US" dirty="0" smtClean="0"/>
              <a:t>non-homologous </a:t>
            </a:r>
          </a:p>
          <a:p>
            <a:r>
              <a:rPr lang="en-US" dirty="0" smtClean="0"/>
              <a:t>(illegitimate) </a:t>
            </a:r>
          </a:p>
          <a:p>
            <a:r>
              <a:rPr lang="en-US" dirty="0" smtClean="0"/>
              <a:t>integration</a:t>
            </a:r>
            <a:endParaRPr lang="en-US" dirty="0"/>
          </a:p>
        </p:txBody>
      </p:sp>
      <p:sp>
        <p:nvSpPr>
          <p:cNvPr id="57" name="TextBox 56"/>
          <p:cNvSpPr txBox="1"/>
          <p:nvPr/>
        </p:nvSpPr>
        <p:spPr>
          <a:xfrm>
            <a:off x="1298337" y="5601987"/>
            <a:ext cx="1412428" cy="369332"/>
          </a:xfrm>
          <a:prstGeom prst="rect">
            <a:avLst/>
          </a:prstGeom>
          <a:noFill/>
        </p:spPr>
        <p:txBody>
          <a:bodyPr wrap="none" rtlCol="0">
            <a:spAutoFit/>
          </a:bodyPr>
          <a:lstStyle/>
          <a:p>
            <a:r>
              <a:rPr lang="en-US" dirty="0" smtClean="0"/>
              <a:t>translocation</a:t>
            </a:r>
            <a:endParaRPr lang="en-US" dirty="0"/>
          </a:p>
        </p:txBody>
      </p:sp>
      <p:sp>
        <p:nvSpPr>
          <p:cNvPr id="58" name="TextBox 57"/>
          <p:cNvSpPr txBox="1"/>
          <p:nvPr/>
        </p:nvSpPr>
        <p:spPr>
          <a:xfrm>
            <a:off x="7168909" y="5529220"/>
            <a:ext cx="1474870" cy="369332"/>
          </a:xfrm>
          <a:prstGeom prst="rect">
            <a:avLst/>
          </a:prstGeom>
          <a:noFill/>
        </p:spPr>
        <p:txBody>
          <a:bodyPr wrap="none" rtlCol="0">
            <a:spAutoFit/>
          </a:bodyPr>
          <a:lstStyle/>
          <a:p>
            <a:r>
              <a:rPr lang="en-US" dirty="0" smtClean="0"/>
              <a:t>large deletion</a:t>
            </a:r>
            <a:endParaRPr lang="en-US" dirty="0"/>
          </a:p>
        </p:txBody>
      </p:sp>
      <p:cxnSp>
        <p:nvCxnSpPr>
          <p:cNvPr id="4" name="Straight Connector 3"/>
          <p:cNvCxnSpPr/>
          <p:nvPr/>
        </p:nvCxnSpPr>
        <p:spPr>
          <a:xfrm>
            <a:off x="2933700" y="533400"/>
            <a:ext cx="2002937" cy="0"/>
          </a:xfrm>
          <a:prstGeom prst="line">
            <a:avLst/>
          </a:prstGeom>
          <a:ln w="5715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842224" y="5244027"/>
            <a:ext cx="962571" cy="646331"/>
          </a:xfrm>
          <a:prstGeom prst="rect">
            <a:avLst/>
          </a:prstGeom>
          <a:noFill/>
        </p:spPr>
        <p:txBody>
          <a:bodyPr wrap="none" rtlCol="0">
            <a:spAutoFit/>
          </a:bodyPr>
          <a:lstStyle/>
          <a:p>
            <a:r>
              <a:rPr lang="en-US" smtClean="0"/>
              <a:t>Small </a:t>
            </a:r>
          </a:p>
          <a:p>
            <a:r>
              <a:rPr lang="en-US" dirty="0" smtClean="0"/>
              <a:t>deletion</a:t>
            </a:r>
            <a:endParaRPr lang="en-US" dirty="0"/>
          </a:p>
        </p:txBody>
      </p:sp>
    </p:spTree>
    <p:extLst>
      <p:ext uri="{BB962C8B-B14F-4D97-AF65-F5344CB8AC3E}">
        <p14:creationId xmlns:p14="http://schemas.microsoft.com/office/powerpoint/2010/main" val="371668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a:t>
            </a:r>
            <a:endParaRPr lang="en-US" dirty="0"/>
          </a:p>
        </p:txBody>
      </p:sp>
      <p:pic>
        <p:nvPicPr>
          <p:cNvPr id="8" name="Picture 7" descr="Screen Shot 2016-09-29 at 11.31.0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265239"/>
            <a:ext cx="6400801" cy="1519103"/>
          </a:xfrm>
          <a:prstGeom prst="rect">
            <a:avLst/>
          </a:prstGeom>
        </p:spPr>
      </p:pic>
      <p:pic>
        <p:nvPicPr>
          <p:cNvPr id="9" name="Picture 8" descr="Screen Shot 2016-09-29 at 11.29.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75" y="2625031"/>
            <a:ext cx="6634725" cy="839214"/>
          </a:xfrm>
          <a:prstGeom prst="rect">
            <a:avLst/>
          </a:prstGeom>
        </p:spPr>
      </p:pic>
      <p:sp>
        <p:nvSpPr>
          <p:cNvPr id="3" name="TextBox 2"/>
          <p:cNvSpPr txBox="1"/>
          <p:nvPr/>
        </p:nvSpPr>
        <p:spPr>
          <a:xfrm>
            <a:off x="3556000" y="5156200"/>
            <a:ext cx="2140586" cy="369332"/>
          </a:xfrm>
          <a:prstGeom prst="rect">
            <a:avLst/>
          </a:prstGeom>
          <a:noFill/>
        </p:spPr>
        <p:txBody>
          <a:bodyPr wrap="none" rtlCol="0">
            <a:spAutoFit/>
          </a:bodyPr>
          <a:lstStyle/>
          <a:p>
            <a:r>
              <a:rPr lang="en-US" dirty="0" smtClean="0"/>
              <a:t>ADD pol theta paper</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700" y="3464245"/>
            <a:ext cx="5308600" cy="239343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800" y="5754974"/>
            <a:ext cx="6489700" cy="1151815"/>
          </a:xfrm>
          <a:prstGeom prst="rect">
            <a:avLst/>
          </a:prstGeom>
        </p:spPr>
      </p:pic>
    </p:spTree>
    <p:extLst>
      <p:ext uri="{BB962C8B-B14F-4D97-AF65-F5344CB8AC3E}">
        <p14:creationId xmlns:p14="http://schemas.microsoft.com/office/powerpoint/2010/main" val="1577750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038"/>
            <a:ext cx="8229600" cy="1143000"/>
          </a:xfrm>
        </p:spPr>
        <p:txBody>
          <a:bodyPr>
            <a:normAutofit fontScale="90000"/>
          </a:bodyPr>
          <a:lstStyle/>
          <a:p>
            <a:r>
              <a:rPr lang="en-US" dirty="0" smtClean="0"/>
              <a:t>Genome wide analysis of off-target activity of ScCas9-HF1</a:t>
            </a:r>
            <a:endParaRPr lang="en-US" dirty="0"/>
          </a:p>
        </p:txBody>
      </p:sp>
      <p:sp>
        <p:nvSpPr>
          <p:cNvPr id="4" name="TextBox 3"/>
          <p:cNvSpPr txBox="1"/>
          <p:nvPr/>
        </p:nvSpPr>
        <p:spPr>
          <a:xfrm>
            <a:off x="139700" y="1460500"/>
            <a:ext cx="8432800" cy="2893100"/>
          </a:xfrm>
          <a:prstGeom prst="rect">
            <a:avLst/>
          </a:prstGeom>
          <a:noFill/>
        </p:spPr>
        <p:txBody>
          <a:bodyPr wrap="square" rtlCol="0">
            <a:spAutoFit/>
          </a:bodyPr>
          <a:lstStyle/>
          <a:p>
            <a:r>
              <a:rPr lang="en-US" sz="1400" dirty="0" smtClean="0"/>
              <a:t>Studies of the crystal structure of </a:t>
            </a:r>
            <a:r>
              <a:rPr lang="en-US" sz="1400" i="1" dirty="0" smtClean="0">
                <a:cs typeface="Arial"/>
              </a:rPr>
              <a:t>Streptococcus </a:t>
            </a:r>
            <a:r>
              <a:rPr lang="en-US" sz="1400" i="1" dirty="0" err="1" smtClean="0">
                <a:cs typeface="Arial"/>
              </a:rPr>
              <a:t>pyogenes</a:t>
            </a:r>
            <a:r>
              <a:rPr lang="en-US" sz="1400" i="1" dirty="0" smtClean="0">
                <a:cs typeface="Arial"/>
              </a:rPr>
              <a:t> </a:t>
            </a:r>
            <a:r>
              <a:rPr lang="en-US" sz="1400" dirty="0" smtClean="0">
                <a:cs typeface="Arial"/>
              </a:rPr>
              <a:t>(</a:t>
            </a:r>
            <a:r>
              <a:rPr lang="en-US" sz="1400" dirty="0" err="1" smtClean="0">
                <a:cs typeface="Arial"/>
              </a:rPr>
              <a:t>Sp</a:t>
            </a:r>
            <a:r>
              <a:rPr lang="en-US" sz="1400" dirty="0" smtClean="0">
                <a:cs typeface="Arial"/>
              </a:rPr>
              <a:t>-) Cas9 </a:t>
            </a:r>
            <a:r>
              <a:rPr lang="en-US" sz="1400" dirty="0" smtClean="0"/>
              <a:t>showed that that 4 amino acid residues of the protein </a:t>
            </a:r>
            <a:r>
              <a:rPr lang="en-US" sz="1400" dirty="0"/>
              <a:t>(N497, R661, Q695, Q926</a:t>
            </a:r>
            <a:r>
              <a:rPr lang="en-US" sz="1400" dirty="0" smtClean="0"/>
              <a:t>) make non-specific contacts with the sugar-phosphate backbone of the DNA.</a:t>
            </a:r>
          </a:p>
          <a:p>
            <a:endParaRPr lang="en-US" sz="1400" dirty="0"/>
          </a:p>
          <a:p>
            <a:r>
              <a:rPr lang="en-US" sz="1400" dirty="0" err="1" smtClean="0"/>
              <a:t>Joung</a:t>
            </a:r>
            <a:r>
              <a:rPr lang="en-US" sz="1400" dirty="0" smtClean="0"/>
              <a:t> and colleagues asked if the binding energy provided by these contacts could be eliminated without compromising the ability of the guide RNA to direct on-target cleavage—i.e. if the binding energy from non-specific association of Cas9 with DNA was less than needed to direct cleavage of the intended target site.</a:t>
            </a:r>
          </a:p>
          <a:p>
            <a:endParaRPr lang="en-US" sz="1400" dirty="0"/>
          </a:p>
          <a:p>
            <a:r>
              <a:rPr lang="en-US" sz="1400" dirty="0" smtClean="0"/>
              <a:t>They constructed a quadruple mutant with the codons for the 4 binding residues changed to codons for alanine (alanine does not bind DNA).</a:t>
            </a:r>
          </a:p>
          <a:p>
            <a:endParaRPr lang="en-US" sz="1400" dirty="0"/>
          </a:p>
          <a:p>
            <a:r>
              <a:rPr lang="en-US" sz="1400" dirty="0" smtClean="0"/>
              <a:t>This quadruple mutant form of Cas9, called SpCas9-HF1, shows near normal on-target cleavage efficiency and little or no off target cleavage. </a:t>
            </a:r>
          </a:p>
        </p:txBody>
      </p:sp>
      <p:pic>
        <p:nvPicPr>
          <p:cNvPr id="5" name="Picture 4" descr="Screen Shot 2016-09-29 at 11.44.59 AM.png"/>
          <p:cNvPicPr>
            <a:picLocks noChangeAspect="1"/>
          </p:cNvPicPr>
          <p:nvPr/>
        </p:nvPicPr>
        <p:blipFill rotWithShape="1">
          <a:blip r:embed="rId2">
            <a:extLst>
              <a:ext uri="{28A0092B-C50C-407E-A947-70E740481C1C}">
                <a14:useLocalDpi xmlns:a14="http://schemas.microsoft.com/office/drawing/2010/main" val="0"/>
              </a:ext>
            </a:extLst>
          </a:blip>
          <a:srcRect l="-797" t="-307" r="39443" b="307"/>
          <a:stretch/>
        </p:blipFill>
        <p:spPr>
          <a:xfrm>
            <a:off x="2844800" y="4180783"/>
            <a:ext cx="3911600" cy="2512117"/>
          </a:xfrm>
          <a:prstGeom prst="rect">
            <a:avLst/>
          </a:prstGeom>
        </p:spPr>
      </p:pic>
      <p:sp>
        <p:nvSpPr>
          <p:cNvPr id="3" name="Rectangle 2"/>
          <p:cNvSpPr/>
          <p:nvPr/>
        </p:nvSpPr>
        <p:spPr>
          <a:xfrm>
            <a:off x="2997200" y="4180783"/>
            <a:ext cx="279400" cy="304800"/>
          </a:xfrm>
          <a:prstGeom prst="rect">
            <a:avLst/>
          </a:prstGeom>
          <a:solidFill>
            <a:schemeClr val="bg1"/>
          </a:solidFill>
          <a:ln>
            <a:noFill/>
          </a:ln>
          <a:effectLst>
            <a:outerShdw blurRad="40000" dist="23000" dir="5400000" sx="1000" sy="1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131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42938"/>
            <a:ext cx="8229600" cy="1143000"/>
          </a:xfrm>
        </p:spPr>
        <p:txBody>
          <a:bodyPr>
            <a:normAutofit fontScale="90000"/>
          </a:bodyPr>
          <a:lstStyle/>
          <a:p>
            <a:r>
              <a:rPr lang="en-US" dirty="0" smtClean="0"/>
              <a:t>TMEJ and c-NHEJ are partially redundant pathways that promote</a:t>
            </a:r>
            <a:br>
              <a:rPr lang="en-US" dirty="0" smtClean="0"/>
            </a:br>
            <a:r>
              <a:rPr lang="en-US" dirty="0" smtClean="0"/>
              <a:t>“off-target” DNA knock-in events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3422829"/>
            <a:ext cx="4114800" cy="3238500"/>
          </a:xfrm>
          <a:prstGeom prst="rect">
            <a:avLst/>
          </a:prstGeom>
        </p:spPr>
      </p:pic>
      <p:sp>
        <p:nvSpPr>
          <p:cNvPr id="5" name="TextBox 4"/>
          <p:cNvSpPr txBox="1"/>
          <p:nvPr/>
        </p:nvSpPr>
        <p:spPr>
          <a:xfrm>
            <a:off x="203200" y="2222500"/>
            <a:ext cx="7674730" cy="1077218"/>
          </a:xfrm>
          <a:prstGeom prst="rect">
            <a:avLst/>
          </a:prstGeom>
          <a:noFill/>
        </p:spPr>
        <p:txBody>
          <a:bodyPr wrap="none" rtlCol="0">
            <a:spAutoFit/>
          </a:bodyPr>
          <a:lstStyle/>
          <a:p>
            <a:r>
              <a:rPr lang="en-US" sz="1600" dirty="0" smtClean="0"/>
              <a:t>Mutating the </a:t>
            </a:r>
            <a:r>
              <a:rPr lang="en-US" sz="1600" i="1" dirty="0" err="1"/>
              <a:t>P</a:t>
            </a:r>
            <a:r>
              <a:rPr lang="en-US" sz="1600" i="1" dirty="0" err="1" smtClean="0"/>
              <a:t>olQ</a:t>
            </a:r>
            <a:r>
              <a:rPr lang="en-US" sz="1600" dirty="0" smtClean="0"/>
              <a:t> gene reduces off-pathway knock-in events.</a:t>
            </a:r>
          </a:p>
          <a:p>
            <a:r>
              <a:rPr lang="en-US" sz="1600" dirty="0" smtClean="0"/>
              <a:t>Mutating a gene required for c-NHEJ, has no effect, but double mutants that </a:t>
            </a:r>
          </a:p>
          <a:p>
            <a:r>
              <a:rPr lang="en-US" sz="1600" dirty="0" smtClean="0"/>
              <a:t>eliminate </a:t>
            </a:r>
            <a:r>
              <a:rPr lang="en-US" sz="1600" i="1" dirty="0" err="1"/>
              <a:t>P</a:t>
            </a:r>
            <a:r>
              <a:rPr lang="en-US" sz="1600" i="1" dirty="0" err="1" smtClean="0"/>
              <a:t>olQ</a:t>
            </a:r>
            <a:r>
              <a:rPr lang="en-US" sz="1600" dirty="0" smtClean="0"/>
              <a:t> </a:t>
            </a:r>
            <a:r>
              <a:rPr lang="en-US" sz="1600" u="sng" dirty="0" smtClean="0"/>
              <a:t>and</a:t>
            </a:r>
            <a:r>
              <a:rPr lang="en-US" sz="1600" dirty="0" smtClean="0"/>
              <a:t> a gene required for c-NHEJ (e.g. </a:t>
            </a:r>
            <a:r>
              <a:rPr lang="en-US" sz="1600" i="1" dirty="0" smtClean="0"/>
              <a:t>Ku80</a:t>
            </a:r>
            <a:r>
              <a:rPr lang="en-US" sz="1600" dirty="0" smtClean="0"/>
              <a:t>) completely eliminates off-target</a:t>
            </a:r>
          </a:p>
          <a:p>
            <a:r>
              <a:rPr lang="en-US" sz="1600" dirty="0" smtClean="0"/>
              <a:t>knock-ins.  BRAND NEW </a:t>
            </a:r>
            <a:r>
              <a:rPr lang="en-US" sz="1600" u="sng" dirty="0" smtClean="0"/>
              <a:t>MAJOR</a:t>
            </a:r>
            <a:r>
              <a:rPr lang="en-US" sz="1600" dirty="0" smtClean="0"/>
              <a:t> BREAKTHROUGH. </a:t>
            </a:r>
            <a:endParaRPr lang="en-US" sz="1600" dirty="0"/>
          </a:p>
        </p:txBody>
      </p:sp>
      <p:sp>
        <p:nvSpPr>
          <p:cNvPr id="6" name="Rectangle 5"/>
          <p:cNvSpPr/>
          <p:nvPr/>
        </p:nvSpPr>
        <p:spPr>
          <a:xfrm>
            <a:off x="2578100" y="3554591"/>
            <a:ext cx="279400" cy="304800"/>
          </a:xfrm>
          <a:prstGeom prst="rect">
            <a:avLst/>
          </a:prstGeom>
          <a:solidFill>
            <a:schemeClr val="bg1"/>
          </a:solidFill>
          <a:ln>
            <a:noFill/>
          </a:ln>
          <a:effectLst>
            <a:outerShdw blurRad="40000" dist="23000" dir="5400000" sx="1000" sy="1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79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21244" y="5175250"/>
            <a:ext cx="3251200" cy="1339850"/>
            <a:chOff x="379944" y="4692650"/>
            <a:chExt cx="3251200" cy="1339850"/>
          </a:xfrm>
        </p:grpSpPr>
        <p:grpSp>
          <p:nvGrpSpPr>
            <p:cNvPr id="15" name="Group 14"/>
            <p:cNvGrpSpPr/>
            <p:nvPr/>
          </p:nvGrpSpPr>
          <p:grpSpPr>
            <a:xfrm>
              <a:off x="2145244" y="4692650"/>
              <a:ext cx="1485900" cy="1339850"/>
              <a:chOff x="2273300" y="4602223"/>
              <a:chExt cx="1485900" cy="1339850"/>
            </a:xfrm>
          </p:grpSpPr>
          <p:sp>
            <p:nvSpPr>
              <p:cNvPr id="13" name="Oval 12"/>
              <p:cNvSpPr/>
              <p:nvPr/>
            </p:nvSpPr>
            <p:spPr>
              <a:xfrm>
                <a:off x="2273300" y="4602223"/>
                <a:ext cx="1485900" cy="133985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400300" y="4724400"/>
                <a:ext cx="1275822" cy="646331"/>
              </a:xfrm>
              <a:prstGeom prst="rect">
                <a:avLst/>
              </a:prstGeom>
              <a:noFill/>
            </p:spPr>
            <p:txBody>
              <a:bodyPr wrap="none" rtlCol="0">
                <a:spAutoFit/>
              </a:bodyPr>
              <a:lstStyle/>
              <a:p>
                <a:r>
                  <a:rPr lang="en-US" dirty="0" smtClean="0"/>
                  <a:t>RNA </a:t>
                </a:r>
              </a:p>
              <a:p>
                <a:r>
                  <a:rPr lang="en-US" dirty="0" smtClean="0"/>
                  <a:t>polymerase</a:t>
                </a:r>
                <a:endParaRPr lang="en-US" dirty="0"/>
              </a:p>
            </p:txBody>
          </p:sp>
        </p:grpSp>
        <p:cxnSp>
          <p:nvCxnSpPr>
            <p:cNvPr id="17" name="Straight Arrow Connector 16"/>
            <p:cNvCxnSpPr/>
            <p:nvPr/>
          </p:nvCxnSpPr>
          <p:spPr>
            <a:xfrm>
              <a:off x="379944" y="5270500"/>
              <a:ext cx="1765300"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Other uses of CRISPR/Cas9</a:t>
            </a:r>
            <a:endParaRPr lang="en-US" dirty="0"/>
          </a:p>
        </p:txBody>
      </p:sp>
      <p:sp>
        <p:nvSpPr>
          <p:cNvPr id="4" name="TextBox 3"/>
          <p:cNvSpPr txBox="1"/>
          <p:nvPr/>
        </p:nvSpPr>
        <p:spPr>
          <a:xfrm>
            <a:off x="965200" y="1400176"/>
            <a:ext cx="7393671" cy="3600986"/>
          </a:xfrm>
          <a:prstGeom prst="rect">
            <a:avLst/>
          </a:prstGeom>
          <a:noFill/>
        </p:spPr>
        <p:txBody>
          <a:bodyPr wrap="none" rtlCol="0">
            <a:spAutoFit/>
          </a:bodyPr>
          <a:lstStyle/>
          <a:p>
            <a:r>
              <a:rPr lang="en-US" sz="1600" dirty="0" smtClean="0"/>
              <a:t>Mutant Cas9 protein defective in nuclease activity: Cannot make DSBs</a:t>
            </a:r>
          </a:p>
          <a:p>
            <a:endParaRPr lang="en-US" sz="1600" dirty="0"/>
          </a:p>
          <a:p>
            <a:r>
              <a:rPr lang="en-US" sz="1600" dirty="0" smtClean="0"/>
              <a:t>Fuse Cas9 to transcription factor. Now transcription factor can be programed</a:t>
            </a:r>
          </a:p>
          <a:p>
            <a:r>
              <a:rPr lang="en-US" sz="1600" dirty="0" smtClean="0"/>
              <a:t>by </a:t>
            </a:r>
            <a:r>
              <a:rPr lang="en-US" sz="1600" dirty="0" err="1" smtClean="0"/>
              <a:t>gRNA</a:t>
            </a:r>
            <a:r>
              <a:rPr lang="en-US" sz="1600" dirty="0" smtClean="0"/>
              <a:t> to bind any site of interest.</a:t>
            </a:r>
          </a:p>
          <a:p>
            <a:endParaRPr lang="en-US" sz="1600" dirty="0"/>
          </a:p>
          <a:p>
            <a:r>
              <a:rPr lang="en-US" sz="1600" dirty="0" smtClean="0"/>
              <a:t>Any protein (or RNA) can be directed to bind any locus in the genome.</a:t>
            </a:r>
          </a:p>
          <a:p>
            <a:endParaRPr lang="en-US" sz="1600" dirty="0" smtClean="0"/>
          </a:p>
          <a:p>
            <a:r>
              <a:rPr lang="en-US" sz="1600" dirty="0" smtClean="0"/>
              <a:t>Uses:</a:t>
            </a:r>
            <a:endParaRPr lang="en-US" sz="1600" dirty="0"/>
          </a:p>
          <a:p>
            <a:r>
              <a:rPr lang="en-US" sz="1600" dirty="0" smtClean="0"/>
              <a:t>Rewire any transcriptionally-regulated process by using a </a:t>
            </a:r>
            <a:r>
              <a:rPr lang="en-US" sz="1600" dirty="0" err="1" smtClean="0"/>
              <a:t>gRNA</a:t>
            </a:r>
            <a:r>
              <a:rPr lang="en-US" sz="1600" dirty="0" smtClean="0"/>
              <a:t> that directs Cas9 to the</a:t>
            </a:r>
          </a:p>
          <a:p>
            <a:r>
              <a:rPr lang="en-US" sz="1600" dirty="0"/>
              <a:t>p</a:t>
            </a:r>
            <a:r>
              <a:rPr lang="en-US" sz="1600" dirty="0" smtClean="0"/>
              <a:t>romoter of interest.</a:t>
            </a:r>
          </a:p>
          <a:p>
            <a:r>
              <a:rPr lang="en-US" sz="1600" dirty="0" smtClean="0"/>
              <a:t> </a:t>
            </a:r>
          </a:p>
          <a:p>
            <a:r>
              <a:rPr lang="en-US" sz="1600" dirty="0" smtClean="0"/>
              <a:t>“Light up” any site on the chromosome by fusion of a fluorescent protein to Cas9.</a:t>
            </a:r>
          </a:p>
          <a:p>
            <a:endParaRPr lang="en-US" dirty="0"/>
          </a:p>
          <a:p>
            <a:endParaRPr lang="en-US" dirty="0"/>
          </a:p>
        </p:txBody>
      </p:sp>
      <p:pic>
        <p:nvPicPr>
          <p:cNvPr id="5" name="Picture 4" descr="Screen Shot 2015-10-02 at 9.43.48 AM.png"/>
          <p:cNvPicPr>
            <a:picLocks noChangeAspect="1"/>
          </p:cNvPicPr>
          <p:nvPr/>
        </p:nvPicPr>
        <p:blipFill rotWithShape="1">
          <a:blip r:embed="rId2">
            <a:extLst>
              <a:ext uri="{28A0092B-C50C-407E-A947-70E740481C1C}">
                <a14:useLocalDpi xmlns:a14="http://schemas.microsoft.com/office/drawing/2010/main" val="0"/>
              </a:ext>
            </a:extLst>
          </a:blip>
          <a:srcRect r="17928"/>
          <a:stretch/>
        </p:blipFill>
        <p:spPr>
          <a:xfrm>
            <a:off x="621244" y="4572001"/>
            <a:ext cx="1714501" cy="1852672"/>
          </a:xfrm>
          <a:prstGeom prst="rect">
            <a:avLst/>
          </a:prstGeom>
        </p:spPr>
      </p:pic>
      <p:cxnSp>
        <p:nvCxnSpPr>
          <p:cNvPr id="7" name="Straight Connector 6"/>
          <p:cNvCxnSpPr/>
          <p:nvPr/>
        </p:nvCxnSpPr>
        <p:spPr>
          <a:xfrm>
            <a:off x="317500" y="6108700"/>
            <a:ext cx="79135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15900" y="6235700"/>
            <a:ext cx="791350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8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7 -4.44444E-6 L 0.27222 -0.0037 " pathEditMode="relative" rAng="0" ptsTypes="AA">
                                      <p:cBhvr>
                                        <p:cTn id="6" dur="2000" fill="hold"/>
                                        <p:tgtEl>
                                          <p:spTgt spid="19"/>
                                        </p:tgtEl>
                                        <p:attrNameLst>
                                          <p:attrName>ppt_x</p:attrName>
                                          <p:attrName>ppt_y</p:attrName>
                                        </p:attrNameLst>
                                      </p:cBhvr>
                                      <p:rCtr x="13611"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98" y="528638"/>
            <a:ext cx="8229600" cy="1143000"/>
          </a:xfrm>
        </p:spPr>
        <p:txBody>
          <a:bodyPr>
            <a:normAutofit fontScale="90000"/>
          </a:bodyPr>
          <a:lstStyle/>
          <a:p>
            <a:r>
              <a:rPr lang="en-US" dirty="0" smtClean="0"/>
              <a:t>First report of using CRISPR to correct a human disease mutation in human embryo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993900"/>
            <a:ext cx="8343900" cy="23183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98" y="4331886"/>
            <a:ext cx="8597502" cy="473407"/>
          </a:xfrm>
          <a:prstGeom prst="rect">
            <a:avLst/>
          </a:prstGeom>
        </p:spPr>
      </p:pic>
    </p:spTree>
    <p:extLst>
      <p:ext uri="{BB962C8B-B14F-4D97-AF65-F5344CB8AC3E}">
        <p14:creationId xmlns:p14="http://schemas.microsoft.com/office/powerpoint/2010/main" val="178367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Some major implications of CRISPR/Cas9</a:t>
            </a:r>
            <a:endParaRPr lang="en-US" sz="3600" dirty="0"/>
          </a:p>
        </p:txBody>
      </p:sp>
      <p:sp>
        <p:nvSpPr>
          <p:cNvPr id="5" name="TextBox 4"/>
          <p:cNvSpPr txBox="1"/>
          <p:nvPr/>
        </p:nvSpPr>
        <p:spPr>
          <a:xfrm>
            <a:off x="749300" y="1468438"/>
            <a:ext cx="7429500" cy="4524315"/>
          </a:xfrm>
          <a:prstGeom prst="rect">
            <a:avLst/>
          </a:prstGeom>
          <a:noFill/>
        </p:spPr>
        <p:txBody>
          <a:bodyPr wrap="square" rtlCol="0">
            <a:spAutoFit/>
          </a:bodyPr>
          <a:lstStyle/>
          <a:p>
            <a:r>
              <a:rPr lang="en-US" dirty="0" smtClean="0"/>
              <a:t>Now possible to genetically manipulate many types of human cells at will, including human zygotes. Makes it possible to correct disease mutation in pluripotent stem cells and even germ cells.</a:t>
            </a:r>
          </a:p>
          <a:p>
            <a:endParaRPr lang="en-US" dirty="0"/>
          </a:p>
          <a:p>
            <a:r>
              <a:rPr lang="en-US" dirty="0" smtClean="0"/>
              <a:t>Also possible to engineer new functions in humans? Major ethical/legal issues will need to be addressed.</a:t>
            </a:r>
          </a:p>
          <a:p>
            <a:endParaRPr lang="en-US" dirty="0"/>
          </a:p>
          <a:p>
            <a:r>
              <a:rPr lang="en-US" dirty="0" smtClean="0"/>
              <a:t>Reverse genetic methods in major model organisms (flies, plants, worms) have, until recently, often been limited to making transgenic organisms where the introduced DNA fragments are inserted at a random, or non-homologous, locus. These methods are rapidly becoming obsolete—i.e. the bar is being raised and the old methods may no longer “cut it” with journal reviewers.  </a:t>
            </a:r>
          </a:p>
          <a:p>
            <a:endParaRPr lang="en-US" dirty="0" smtClean="0"/>
          </a:p>
          <a:p>
            <a:r>
              <a:rPr lang="en-US" dirty="0" smtClean="0"/>
              <a:t>Opinion: I believe that a trend will emerge wherein many important new genetic findings in model organisms will be expected to be accompanied by corresponding genetic results in human cells. </a:t>
            </a:r>
            <a:endParaRPr lang="en-US" dirty="0"/>
          </a:p>
        </p:txBody>
      </p:sp>
    </p:spTree>
    <p:extLst>
      <p:ext uri="{BB962C8B-B14F-4D97-AF65-F5344CB8AC3E}">
        <p14:creationId xmlns:p14="http://schemas.microsoft.com/office/powerpoint/2010/main" val="3100475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8800" y="411163"/>
            <a:ext cx="8229600" cy="1143000"/>
          </a:xfrm>
        </p:spPr>
        <p:txBody>
          <a:bodyPr/>
          <a:lstStyle/>
          <a:p>
            <a:pPr eaLnBrk="1" hangingPunct="1">
              <a:defRPr/>
            </a:pPr>
            <a:r>
              <a:rPr lang="en-US" i="1" smtClean="0">
                <a:latin typeface="+mn-lt"/>
                <a:ea typeface="+mj-ea"/>
                <a:cs typeface="+mj-cs"/>
              </a:rPr>
              <a:t>Saccharomyces </a:t>
            </a:r>
            <a:r>
              <a:rPr lang="en-US" i="1" dirty="0" err="1" smtClean="0">
                <a:latin typeface="+mn-lt"/>
                <a:ea typeface="+mj-ea"/>
                <a:cs typeface="+mj-cs"/>
              </a:rPr>
              <a:t>cerevisiae</a:t>
            </a:r>
            <a:endParaRPr lang="en-US" dirty="0" smtClean="0">
              <a:latin typeface="+mn-lt"/>
              <a:ea typeface="+mj-ea"/>
              <a:cs typeface="+mj-cs"/>
            </a:endParaRPr>
          </a:p>
        </p:txBody>
      </p:sp>
      <p:sp>
        <p:nvSpPr>
          <p:cNvPr id="37891" name="Rectangle 3"/>
          <p:cNvSpPr>
            <a:spLocks noChangeArrowheads="1"/>
          </p:cNvSpPr>
          <p:nvPr/>
        </p:nvSpPr>
        <p:spPr bwMode="auto">
          <a:xfrm>
            <a:off x="3621088" y="2349500"/>
            <a:ext cx="4176712"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mn-lt"/>
                <a:cs typeface="+mn-cs"/>
              </a:rPr>
              <a:t>Baker</a:t>
            </a:r>
            <a:r>
              <a:rPr lang="ja-JP" altLang="en-US" i="0" dirty="0">
                <a:latin typeface="+mn-lt"/>
                <a:cs typeface="+mn-cs"/>
              </a:rPr>
              <a:t>’</a:t>
            </a:r>
            <a:r>
              <a:rPr lang="en-US" i="0" dirty="0">
                <a:latin typeface="+mn-lt"/>
                <a:cs typeface="+mn-cs"/>
              </a:rPr>
              <a:t>s yeast</a:t>
            </a:r>
          </a:p>
          <a:p>
            <a:pPr>
              <a:defRPr/>
            </a:pPr>
            <a:r>
              <a:rPr lang="en-US" i="0" dirty="0">
                <a:latin typeface="+mn-lt"/>
                <a:cs typeface="+mn-cs"/>
              </a:rPr>
              <a:t>Brewer’s yeast (same genus)</a:t>
            </a:r>
          </a:p>
          <a:p>
            <a:pPr>
              <a:defRPr/>
            </a:pPr>
            <a:r>
              <a:rPr lang="en-US" i="0" dirty="0">
                <a:latin typeface="+mn-lt"/>
                <a:cs typeface="+mn-cs"/>
              </a:rPr>
              <a:t>Budding yeast</a:t>
            </a:r>
          </a:p>
        </p:txBody>
      </p:sp>
      <p:sp>
        <p:nvSpPr>
          <p:cNvPr id="37894" name="Rectangle 6"/>
          <p:cNvSpPr>
            <a:spLocks noChangeArrowheads="1"/>
          </p:cNvSpPr>
          <p:nvPr/>
        </p:nvSpPr>
        <p:spPr bwMode="auto">
          <a:xfrm>
            <a:off x="533400" y="3048000"/>
            <a:ext cx="18415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a:latin typeface="+mn-lt"/>
                <a:cs typeface="+mn-cs"/>
              </a:rPr>
              <a:t>	</a:t>
            </a:r>
          </a:p>
        </p:txBody>
      </p:sp>
      <p:sp>
        <p:nvSpPr>
          <p:cNvPr id="37895" name="Rectangle 7"/>
          <p:cNvSpPr>
            <a:spLocks noChangeArrowheads="1"/>
          </p:cNvSpPr>
          <p:nvPr/>
        </p:nvSpPr>
        <p:spPr bwMode="auto">
          <a:xfrm>
            <a:off x="1524000" y="1789113"/>
            <a:ext cx="6583363"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mn-lt"/>
                <a:cs typeface="+mn-cs"/>
              </a:rPr>
              <a:t>Domesticated by Man starting around 6000 BC</a:t>
            </a:r>
          </a:p>
        </p:txBody>
      </p:sp>
      <p:sp>
        <p:nvSpPr>
          <p:cNvPr id="2" name="TextBox 1"/>
          <p:cNvSpPr txBox="1"/>
          <p:nvPr/>
        </p:nvSpPr>
        <p:spPr>
          <a:xfrm>
            <a:off x="2451100" y="3910568"/>
            <a:ext cx="2591500" cy="369332"/>
          </a:xfrm>
          <a:prstGeom prst="rect">
            <a:avLst/>
          </a:prstGeom>
          <a:noFill/>
        </p:spPr>
        <p:txBody>
          <a:bodyPr wrap="none" rtlCol="0">
            <a:spAutoFit/>
          </a:bodyPr>
          <a:lstStyle/>
          <a:p>
            <a:r>
              <a:rPr lang="en-US" dirty="0" smtClean="0"/>
              <a:t>Natural habitat: Tree Bark</a:t>
            </a:r>
            <a:endParaRPr lang="en-US" dirty="0"/>
          </a:p>
        </p:txBody>
      </p:sp>
    </p:spTree>
    <p:extLst>
      <p:ext uri="{BB962C8B-B14F-4D97-AF65-F5344CB8AC3E}">
        <p14:creationId xmlns:p14="http://schemas.microsoft.com/office/powerpoint/2010/main" val="1734842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Group 3"/>
          <p:cNvGrpSpPr>
            <a:grpSpLocks/>
          </p:cNvGrpSpPr>
          <p:nvPr/>
        </p:nvGrpSpPr>
        <p:grpSpPr bwMode="auto">
          <a:xfrm>
            <a:off x="6273800" y="698500"/>
            <a:ext cx="2463800" cy="546100"/>
            <a:chOff x="5943600" y="241300"/>
            <a:chExt cx="2463800" cy="546100"/>
          </a:xfrm>
        </p:grpSpPr>
        <p:cxnSp>
          <p:nvCxnSpPr>
            <p:cNvPr id="5" name="Straight Connector 4"/>
            <p:cNvCxnSpPr/>
            <p:nvPr/>
          </p:nvCxnSpPr>
          <p:spPr bwMode="auto">
            <a:xfrm>
              <a:off x="6013450" y="6540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6000750" y="7175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Connector 6"/>
            <p:cNvCxnSpPr/>
            <p:nvPr/>
          </p:nvCxnSpPr>
          <p:spPr bwMode="auto">
            <a:xfrm flipV="1">
              <a:off x="6000750" y="5842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flipV="1">
              <a:off x="8191500" y="7239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5956300" y="31115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5943600" y="37465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flipH="1" flipV="1">
              <a:off x="5962650" y="3810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flipH="1" flipV="1">
              <a:off x="7042150" y="2413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7696200" y="311150"/>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7169150" y="374650"/>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flipV="1">
              <a:off x="7188200" y="3810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flipV="1">
              <a:off x="8267700" y="2413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63490" name="TextBox 16"/>
          <p:cNvSpPr txBox="1">
            <a:spLocks noChangeArrowheads="1"/>
          </p:cNvSpPr>
          <p:nvPr/>
        </p:nvSpPr>
        <p:spPr bwMode="auto">
          <a:xfrm>
            <a:off x="5270500" y="622300"/>
            <a:ext cx="9604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solidFill>
                  <a:srgbClr val="FF0000"/>
                </a:solidFill>
                <a:latin typeface="Arial" charset="0"/>
                <a:cs typeface="Arial" charset="0"/>
              </a:rPr>
              <a:t>recipient</a:t>
            </a:r>
          </a:p>
        </p:txBody>
      </p:sp>
      <p:sp>
        <p:nvSpPr>
          <p:cNvPr id="63491" name="TextBox 17"/>
          <p:cNvSpPr txBox="1">
            <a:spLocks noChangeArrowheads="1"/>
          </p:cNvSpPr>
          <p:nvPr/>
        </p:nvSpPr>
        <p:spPr bwMode="auto">
          <a:xfrm>
            <a:off x="5549900" y="939800"/>
            <a:ext cx="711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solidFill>
                  <a:srgbClr val="3366FF"/>
                </a:solidFill>
                <a:latin typeface="Arial" charset="0"/>
                <a:cs typeface="Arial" charset="0"/>
              </a:rPr>
              <a:t>donor</a:t>
            </a:r>
          </a:p>
        </p:txBody>
      </p:sp>
      <p:grpSp>
        <p:nvGrpSpPr>
          <p:cNvPr id="63492" name="Group 18"/>
          <p:cNvGrpSpPr>
            <a:grpSpLocks/>
          </p:cNvGrpSpPr>
          <p:nvPr/>
        </p:nvGrpSpPr>
        <p:grpSpPr bwMode="auto">
          <a:xfrm>
            <a:off x="5600700" y="1409700"/>
            <a:ext cx="3022600" cy="1009650"/>
            <a:chOff x="5435600" y="850900"/>
            <a:chExt cx="3022600" cy="1009650"/>
          </a:xfrm>
        </p:grpSpPr>
        <p:cxnSp>
          <p:nvCxnSpPr>
            <p:cNvPr id="20" name="Straight Arrow Connector 19"/>
            <p:cNvCxnSpPr/>
            <p:nvPr/>
          </p:nvCxnSpPr>
          <p:spPr bwMode="auto">
            <a:xfrm>
              <a:off x="7251700" y="8890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63592" name="Group 20"/>
            <p:cNvGrpSpPr>
              <a:grpSpLocks/>
            </p:cNvGrpSpPr>
            <p:nvPr/>
          </p:nvGrpSpPr>
          <p:grpSpPr bwMode="auto">
            <a:xfrm>
              <a:off x="5435600" y="850900"/>
              <a:ext cx="3022600" cy="1009650"/>
              <a:chOff x="5435600" y="850900"/>
              <a:chExt cx="3022600" cy="1009650"/>
            </a:xfrm>
          </p:grpSpPr>
          <p:grpSp>
            <p:nvGrpSpPr>
              <p:cNvPr id="63593" name="Group 21"/>
              <p:cNvGrpSpPr>
                <a:grpSpLocks/>
              </p:cNvGrpSpPr>
              <p:nvPr/>
            </p:nvGrpSpPr>
            <p:grpSpPr bwMode="auto">
              <a:xfrm>
                <a:off x="5994400" y="1314450"/>
                <a:ext cx="2463800" cy="546100"/>
                <a:chOff x="5994400" y="1314450"/>
                <a:chExt cx="2463800" cy="546100"/>
              </a:xfrm>
            </p:grpSpPr>
            <p:cxnSp>
              <p:nvCxnSpPr>
                <p:cNvPr id="24" name="Straight Connector 23"/>
                <p:cNvCxnSpPr/>
                <p:nvPr/>
              </p:nvCxnSpPr>
              <p:spPr bwMode="auto">
                <a:xfrm>
                  <a:off x="6064250" y="1727200"/>
                  <a:ext cx="11557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6056313" y="1808163"/>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flipV="1">
                  <a:off x="6051550" y="165735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8242300" y="179705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6007100" y="138430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5994400" y="144780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H="1" flipV="1">
                  <a:off x="6013450" y="145415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flipV="1">
                  <a:off x="7092950" y="13144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a:off x="7747000" y="1384300"/>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a:off x="7704138" y="1452563"/>
                  <a:ext cx="74771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V="1">
                  <a:off x="7308850" y="1638300"/>
                  <a:ext cx="76200" cy="762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p:cNvCxnSpPr/>
                <p:nvPr/>
              </p:nvCxnSpPr>
              <p:spPr bwMode="auto">
                <a:xfrm flipH="1" flipV="1">
                  <a:off x="8318500" y="13144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a:off x="7594600" y="1720850"/>
                  <a:ext cx="78105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608" name="Freeform 36"/>
                <p:cNvSpPr>
                  <a:spLocks/>
                </p:cNvSpPr>
                <p:nvPr/>
              </p:nvSpPr>
              <p:spPr bwMode="auto">
                <a:xfrm>
                  <a:off x="7232650" y="1538817"/>
                  <a:ext cx="374650" cy="196850"/>
                </a:xfrm>
                <a:custGeom>
                  <a:avLst/>
                  <a:gdLst>
                    <a:gd name="T0" fmla="*/ 580058 w 323850"/>
                    <a:gd name="T1" fmla="*/ 370687 h 152472"/>
                    <a:gd name="T2" fmla="*/ 523190 w 323850"/>
                    <a:gd name="T3" fmla="*/ 88412 h 152472"/>
                    <a:gd name="T4" fmla="*/ 329835 w 323850"/>
                    <a:gd name="T5" fmla="*/ 200 h 152472"/>
                    <a:gd name="T6" fmla="*/ 170605 w 323850"/>
                    <a:gd name="T7" fmla="*/ 106054 h 152472"/>
                    <a:gd name="T8" fmla="*/ 34121 w 323850"/>
                    <a:gd name="T9" fmla="*/ 317763 h 152472"/>
                    <a:gd name="T10" fmla="*/ 0 w 323850"/>
                    <a:gd name="T11" fmla="*/ 423616 h 152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850" h="152472">
                      <a:moveTo>
                        <a:pt x="323850" y="133422"/>
                      </a:moveTo>
                      <a:cubicBezTo>
                        <a:pt x="319616" y="93734"/>
                        <a:pt x="315383" y="54047"/>
                        <a:pt x="292100" y="31822"/>
                      </a:cubicBezTo>
                      <a:cubicBezTo>
                        <a:pt x="268817" y="9597"/>
                        <a:pt x="216958" y="-986"/>
                        <a:pt x="184150" y="72"/>
                      </a:cubicBezTo>
                      <a:cubicBezTo>
                        <a:pt x="151342" y="1130"/>
                        <a:pt x="122767" y="19122"/>
                        <a:pt x="95250" y="38172"/>
                      </a:cubicBezTo>
                      <a:cubicBezTo>
                        <a:pt x="67733" y="57222"/>
                        <a:pt x="34925" y="95322"/>
                        <a:pt x="19050" y="114372"/>
                      </a:cubicBezTo>
                      <a:cubicBezTo>
                        <a:pt x="3175" y="133422"/>
                        <a:pt x="0" y="152472"/>
                        <a:pt x="0" y="152472"/>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609" name="Freeform 37"/>
                <p:cNvSpPr>
                  <a:spLocks/>
                </p:cNvSpPr>
                <p:nvPr/>
              </p:nvSpPr>
              <p:spPr bwMode="auto">
                <a:xfrm>
                  <a:off x="7454900" y="1460499"/>
                  <a:ext cx="249767" cy="253999"/>
                </a:xfrm>
                <a:custGeom>
                  <a:avLst/>
                  <a:gdLst>
                    <a:gd name="T0" fmla="*/ 96524 w 342900"/>
                    <a:gd name="T1" fmla="*/ 0 h 287866"/>
                    <a:gd name="T2" fmla="*/ 77458 w 342900"/>
                    <a:gd name="T3" fmla="*/ 7699 h 287866"/>
                    <a:gd name="T4" fmla="*/ 71500 w 342900"/>
                    <a:gd name="T5" fmla="*/ 38489 h 287866"/>
                    <a:gd name="T6" fmla="*/ 67924 w 342900"/>
                    <a:gd name="T7" fmla="*/ 74412 h 287866"/>
                    <a:gd name="T8" fmla="*/ 63158 w 342900"/>
                    <a:gd name="T9" fmla="*/ 110336 h 287866"/>
                    <a:gd name="T10" fmla="*/ 52433 w 342900"/>
                    <a:gd name="T11" fmla="*/ 141128 h 287866"/>
                    <a:gd name="T12" fmla="*/ 34558 w 342900"/>
                    <a:gd name="T13" fmla="*/ 159089 h 287866"/>
                    <a:gd name="T14" fmla="*/ 23833 w 342900"/>
                    <a:gd name="T15" fmla="*/ 169353 h 287866"/>
                    <a:gd name="T16" fmla="*/ 13108 w 342900"/>
                    <a:gd name="T17" fmla="*/ 171919 h 287866"/>
                    <a:gd name="T18" fmla="*/ 0 w 342900"/>
                    <a:gd name="T19" fmla="*/ 174484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39" name="Straight Connector 38"/>
                <p:cNvCxnSpPr/>
                <p:nvPr/>
              </p:nvCxnSpPr>
              <p:spPr bwMode="auto">
                <a:xfrm>
                  <a:off x="7294563" y="1714500"/>
                  <a:ext cx="165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63594" name="TextBox 22"/>
              <p:cNvSpPr txBox="1">
                <a:spLocks noChangeArrowheads="1"/>
              </p:cNvSpPr>
              <p:nvPr/>
            </p:nvSpPr>
            <p:spPr bwMode="auto">
              <a:xfrm>
                <a:off x="5435600" y="850900"/>
                <a:ext cx="17014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D-loop formation</a:t>
                </a:r>
              </a:p>
            </p:txBody>
          </p:sp>
        </p:grpSp>
      </p:grpSp>
      <p:cxnSp>
        <p:nvCxnSpPr>
          <p:cNvPr id="42" name="Straight Arrow Connector 41"/>
          <p:cNvCxnSpPr/>
          <p:nvPr/>
        </p:nvCxnSpPr>
        <p:spPr bwMode="auto">
          <a:xfrm>
            <a:off x="7480300" y="26162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6386513" y="3460750"/>
            <a:ext cx="623887"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a:off x="6381750" y="35242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6373813" y="3398838"/>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572500" y="35306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6337300" y="311785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a:off x="6324600" y="318135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flipV="1">
            <a:off x="6326188" y="3182938"/>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flipV="1">
            <a:off x="7423150" y="30480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7848600" y="3117850"/>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7886700" y="3179763"/>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flipV="1">
            <a:off x="8648700" y="30480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7866063" y="3449638"/>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V="1">
            <a:off x="7081838" y="3459163"/>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08" name="Freeform 58"/>
          <p:cNvSpPr>
            <a:spLocks/>
          </p:cNvSpPr>
          <p:nvPr/>
        </p:nvSpPr>
        <p:spPr bwMode="auto">
          <a:xfrm>
            <a:off x="7010400" y="3302000"/>
            <a:ext cx="855663" cy="160338"/>
          </a:xfrm>
          <a:custGeom>
            <a:avLst/>
            <a:gdLst>
              <a:gd name="T0" fmla="*/ 856724 w 855133"/>
              <a:gd name="T1" fmla="*/ 149891 h 161424"/>
              <a:gd name="T2" fmla="*/ 814312 w 855133"/>
              <a:gd name="T3" fmla="*/ 42029 h 161424"/>
              <a:gd name="T4" fmla="*/ 763418 w 855133"/>
              <a:gd name="T5" fmla="*/ 4694 h 161424"/>
              <a:gd name="T6" fmla="*/ 653146 w 855133"/>
              <a:gd name="T7" fmla="*/ 545 h 161424"/>
              <a:gd name="T8" fmla="*/ 407156 w 855133"/>
              <a:gd name="T9" fmla="*/ 4694 h 161424"/>
              <a:gd name="T10" fmla="*/ 182372 w 855133"/>
              <a:gd name="T11" fmla="*/ 8843 h 161424"/>
              <a:gd name="T12" fmla="*/ 50895 w 855133"/>
              <a:gd name="T13" fmla="*/ 58625 h 161424"/>
              <a:gd name="T14" fmla="*/ 0 w 855133"/>
              <a:gd name="T15" fmla="*/ 158188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60" name="Straight Connector 59"/>
          <p:cNvCxnSpPr/>
          <p:nvPr/>
        </p:nvCxnSpPr>
        <p:spPr bwMode="auto">
          <a:xfrm flipV="1">
            <a:off x="7080250" y="3398838"/>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10" name="Freeform 60"/>
          <p:cNvSpPr>
            <a:spLocks/>
          </p:cNvSpPr>
          <p:nvPr/>
        </p:nvSpPr>
        <p:spPr bwMode="auto">
          <a:xfrm>
            <a:off x="7551738" y="3175000"/>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511" name="TextBox 44"/>
          <p:cNvSpPr txBox="1">
            <a:spLocks noChangeArrowheads="1"/>
          </p:cNvSpPr>
          <p:nvPr/>
        </p:nvSpPr>
        <p:spPr bwMode="auto">
          <a:xfrm>
            <a:off x="5873750" y="2603500"/>
            <a:ext cx="14605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end extension </a:t>
            </a:r>
          </a:p>
        </p:txBody>
      </p:sp>
      <p:grpSp>
        <p:nvGrpSpPr>
          <p:cNvPr id="105" name="Group 104"/>
          <p:cNvGrpSpPr>
            <a:grpSpLocks/>
          </p:cNvGrpSpPr>
          <p:nvPr/>
        </p:nvGrpSpPr>
        <p:grpSpPr bwMode="auto">
          <a:xfrm>
            <a:off x="4406900" y="3454400"/>
            <a:ext cx="2622550" cy="1130300"/>
            <a:chOff x="4406900" y="3454400"/>
            <a:chExt cx="2622550" cy="1130300"/>
          </a:xfrm>
        </p:grpSpPr>
        <p:grpSp>
          <p:nvGrpSpPr>
            <p:cNvPr id="63572" name="Group 79"/>
            <p:cNvGrpSpPr>
              <a:grpSpLocks/>
            </p:cNvGrpSpPr>
            <p:nvPr/>
          </p:nvGrpSpPr>
          <p:grpSpPr bwMode="auto">
            <a:xfrm>
              <a:off x="4406900" y="3454400"/>
              <a:ext cx="2527300" cy="1130300"/>
              <a:chOff x="4406900" y="3454400"/>
              <a:chExt cx="2527300" cy="1130300"/>
            </a:xfrm>
          </p:grpSpPr>
          <p:cxnSp>
            <p:nvCxnSpPr>
              <p:cNvPr id="64" name="Straight Connector 63"/>
              <p:cNvCxnSpPr/>
              <p:nvPr/>
            </p:nvCxnSpPr>
            <p:spPr bwMode="auto">
              <a:xfrm>
                <a:off x="4502150" y="4451350"/>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Connector 64"/>
              <p:cNvCxnSpPr/>
              <p:nvPr/>
            </p:nvCxnSpPr>
            <p:spPr bwMode="auto">
              <a:xfrm>
                <a:off x="4489450" y="45148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flipV="1">
                <a:off x="4489450" y="43815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p:cNvCxnSpPr/>
              <p:nvPr/>
            </p:nvCxnSpPr>
            <p:spPr bwMode="auto">
              <a:xfrm flipV="1">
                <a:off x="6680200" y="45212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445000" y="410845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a:off x="4432300" y="417195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flipH="1" flipV="1">
                <a:off x="4451350" y="41783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Connector 70"/>
              <p:cNvCxnSpPr/>
              <p:nvPr/>
            </p:nvCxnSpPr>
            <p:spPr bwMode="auto">
              <a:xfrm flipH="1" flipV="1">
                <a:off x="5530850" y="40386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a:off x="5956300" y="4108450"/>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5994400" y="4170363"/>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H="1" flipV="1">
                <a:off x="6756400" y="40386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Straight Connector 74"/>
              <p:cNvCxnSpPr/>
              <p:nvPr/>
            </p:nvCxnSpPr>
            <p:spPr bwMode="auto">
              <a:xfrm>
                <a:off x="5973763" y="4440238"/>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flipV="1">
                <a:off x="5189538" y="4449763"/>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87" name="Freeform 76"/>
              <p:cNvSpPr>
                <a:spLocks/>
              </p:cNvSpPr>
              <p:nvPr/>
            </p:nvSpPr>
            <p:spPr bwMode="auto">
              <a:xfrm>
                <a:off x="5118100" y="4178300"/>
                <a:ext cx="855133" cy="275167"/>
              </a:xfrm>
              <a:custGeom>
                <a:avLst/>
                <a:gdLst>
                  <a:gd name="T0" fmla="*/ 855133 w 855133"/>
                  <a:gd name="T1" fmla="*/ 1291465 h 161424"/>
                  <a:gd name="T2" fmla="*/ 812800 w 855133"/>
                  <a:gd name="T3" fmla="*/ 362133 h 161424"/>
                  <a:gd name="T4" fmla="*/ 762000 w 855133"/>
                  <a:gd name="T5" fmla="*/ 40442 h 161424"/>
                  <a:gd name="T6" fmla="*/ 651933 w 855133"/>
                  <a:gd name="T7" fmla="*/ 4701 h 161424"/>
                  <a:gd name="T8" fmla="*/ 406400 w 855133"/>
                  <a:gd name="T9" fmla="*/ 40442 h 161424"/>
                  <a:gd name="T10" fmla="*/ 182033 w 855133"/>
                  <a:gd name="T11" fmla="*/ 76195 h 161424"/>
                  <a:gd name="T12" fmla="*/ 50800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78" name="Straight Connector 77"/>
              <p:cNvCxnSpPr/>
              <p:nvPr/>
            </p:nvCxnSpPr>
            <p:spPr bwMode="auto">
              <a:xfrm flipV="1">
                <a:off x="5187950" y="4389438"/>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89" name="Freeform 78"/>
              <p:cNvSpPr>
                <a:spLocks/>
              </p:cNvSpPr>
              <p:nvPr/>
            </p:nvSpPr>
            <p:spPr bwMode="auto">
              <a:xfrm>
                <a:off x="5659967" y="4165600"/>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590" name="TextBox 80"/>
              <p:cNvSpPr txBox="1">
                <a:spLocks noChangeArrowheads="1"/>
              </p:cNvSpPr>
              <p:nvPr/>
            </p:nvSpPr>
            <p:spPr bwMode="auto">
              <a:xfrm>
                <a:off x="4406900" y="3454400"/>
                <a:ext cx="25273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2</a:t>
                </a:r>
                <a:r>
                  <a:rPr lang="en-US" sz="1600" b="0" baseline="30000" dirty="0">
                    <a:latin typeface="Arial" charset="0"/>
                    <a:cs typeface="Arial" charset="0"/>
                  </a:rPr>
                  <a:t>nd</a:t>
                </a:r>
                <a:r>
                  <a:rPr lang="en-US" sz="1600" b="0" dirty="0">
                    <a:latin typeface="Arial" charset="0"/>
                    <a:cs typeface="Arial" charset="0"/>
                  </a:rPr>
                  <a:t> end capture (annealing)</a:t>
                </a:r>
              </a:p>
            </p:txBody>
          </p:sp>
        </p:grpSp>
        <p:cxnSp>
          <p:nvCxnSpPr>
            <p:cNvPr id="35845" name="Straight Arrow Connector 35844"/>
            <p:cNvCxnSpPr/>
            <p:nvPr/>
          </p:nvCxnSpPr>
          <p:spPr bwMode="auto">
            <a:xfrm flipH="1">
              <a:off x="6324600" y="3663950"/>
              <a:ext cx="704850" cy="3365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4" name="Group 103"/>
          <p:cNvGrpSpPr>
            <a:grpSpLocks/>
          </p:cNvGrpSpPr>
          <p:nvPr/>
        </p:nvGrpSpPr>
        <p:grpSpPr bwMode="auto">
          <a:xfrm>
            <a:off x="6045200" y="5537200"/>
            <a:ext cx="2794000" cy="1257300"/>
            <a:chOff x="6045200" y="5537200"/>
            <a:chExt cx="2794000" cy="1257300"/>
          </a:xfrm>
        </p:grpSpPr>
        <p:cxnSp>
          <p:nvCxnSpPr>
            <p:cNvPr id="111" name="Straight Arrow Connector 110"/>
            <p:cNvCxnSpPr/>
            <p:nvPr/>
          </p:nvCxnSpPr>
          <p:spPr bwMode="auto">
            <a:xfrm>
              <a:off x="6045200" y="5537200"/>
              <a:ext cx="84455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a:off x="6445250" y="6394450"/>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a:off x="6432550" y="6457950"/>
              <a:ext cx="142875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flipV="1">
              <a:off x="6432550" y="63246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flipV="1">
              <a:off x="8623300" y="6464300"/>
              <a:ext cx="1143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a:off x="6388100" y="6051550"/>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7" name="Straight Connector 136"/>
            <p:cNvCxnSpPr/>
            <p:nvPr/>
          </p:nvCxnSpPr>
          <p:spPr bwMode="auto">
            <a:xfrm>
              <a:off x="6375400" y="611505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Connector 137"/>
            <p:cNvCxnSpPr/>
            <p:nvPr/>
          </p:nvCxnSpPr>
          <p:spPr bwMode="auto">
            <a:xfrm flipH="1" flipV="1">
              <a:off x="6394450" y="61214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a:off x="7899400" y="6051550"/>
              <a:ext cx="9398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 name="Straight Connector 139"/>
            <p:cNvCxnSpPr/>
            <p:nvPr/>
          </p:nvCxnSpPr>
          <p:spPr bwMode="auto">
            <a:xfrm>
              <a:off x="7035800" y="6115050"/>
              <a:ext cx="179705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1" name="Straight Connector 140"/>
            <p:cNvCxnSpPr/>
            <p:nvPr/>
          </p:nvCxnSpPr>
          <p:spPr bwMode="auto">
            <a:xfrm flipH="1" flipV="1">
              <a:off x="8699500" y="5981700"/>
              <a:ext cx="13335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Connector 141"/>
            <p:cNvCxnSpPr/>
            <p:nvPr/>
          </p:nvCxnSpPr>
          <p:spPr bwMode="auto">
            <a:xfrm>
              <a:off x="7594600" y="6389688"/>
              <a:ext cx="1154113"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a:off x="7073900" y="6392863"/>
              <a:ext cx="531813"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a:off x="7556500" y="6049963"/>
              <a:ext cx="347663"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0" name="Straight Connector 149"/>
            <p:cNvCxnSpPr/>
            <p:nvPr/>
          </p:nvCxnSpPr>
          <p:spPr bwMode="auto">
            <a:xfrm>
              <a:off x="7867650" y="6445250"/>
              <a:ext cx="893763" cy="7938"/>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71" name="TextBox 165"/>
            <p:cNvSpPr txBox="1">
              <a:spLocks noChangeArrowheads="1"/>
            </p:cNvSpPr>
            <p:nvPr/>
          </p:nvSpPr>
          <p:spPr bwMode="auto">
            <a:xfrm>
              <a:off x="7162800" y="6455946"/>
              <a:ext cx="10858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crossover</a:t>
              </a:r>
            </a:p>
          </p:txBody>
        </p:sp>
      </p:grpSp>
      <p:grpSp>
        <p:nvGrpSpPr>
          <p:cNvPr id="82" name="Group 81"/>
          <p:cNvGrpSpPr>
            <a:grpSpLocks/>
          </p:cNvGrpSpPr>
          <p:nvPr/>
        </p:nvGrpSpPr>
        <p:grpSpPr bwMode="auto">
          <a:xfrm>
            <a:off x="4013200" y="4584700"/>
            <a:ext cx="5032375" cy="914400"/>
            <a:chOff x="4013200" y="4584700"/>
            <a:chExt cx="5031626" cy="914400"/>
          </a:xfrm>
        </p:grpSpPr>
        <p:cxnSp>
          <p:nvCxnSpPr>
            <p:cNvPr id="85" name="Straight Connector 84"/>
            <p:cNvCxnSpPr/>
            <p:nvPr/>
          </p:nvCxnSpPr>
          <p:spPr bwMode="auto">
            <a:xfrm>
              <a:off x="4489379" y="5365750"/>
              <a:ext cx="623795"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6" name="Straight Connector 85"/>
            <p:cNvCxnSpPr/>
            <p:nvPr/>
          </p:nvCxnSpPr>
          <p:spPr bwMode="auto">
            <a:xfrm>
              <a:off x="4476681" y="5429250"/>
              <a:ext cx="2323754"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4476681" y="5295900"/>
              <a:ext cx="114283"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flipV="1">
              <a:off x="6667105" y="5435600"/>
              <a:ext cx="114283"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4432238" y="5022850"/>
              <a:ext cx="1199971"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a:off x="4419540" y="5086350"/>
              <a:ext cx="673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bwMode="auto">
            <a:xfrm flipH="1" flipV="1">
              <a:off x="4438587" y="5092700"/>
              <a:ext cx="101585"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5943313" y="5022850"/>
              <a:ext cx="93966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5981407" y="5084763"/>
              <a:ext cx="895217"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flipH="1" flipV="1">
              <a:off x="6743294" y="4953000"/>
              <a:ext cx="13333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5898869" y="5353050"/>
              <a:ext cx="893630" cy="7938"/>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5257615" y="5364163"/>
              <a:ext cx="392055"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49" name="Freeform 97"/>
            <p:cNvSpPr>
              <a:spLocks/>
            </p:cNvSpPr>
            <p:nvPr/>
          </p:nvSpPr>
          <p:spPr bwMode="auto">
            <a:xfrm>
              <a:off x="5092701" y="5092700"/>
              <a:ext cx="812800" cy="275167"/>
            </a:xfrm>
            <a:custGeom>
              <a:avLst/>
              <a:gdLst>
                <a:gd name="T0" fmla="*/ 697966 w 855133"/>
                <a:gd name="T1" fmla="*/ 1291465 h 161424"/>
                <a:gd name="T2" fmla="*/ 663413 w 855133"/>
                <a:gd name="T3" fmla="*/ 362133 h 161424"/>
                <a:gd name="T4" fmla="*/ 621950 w 855133"/>
                <a:gd name="T5" fmla="*/ 40442 h 161424"/>
                <a:gd name="T6" fmla="*/ 532112 w 855133"/>
                <a:gd name="T7" fmla="*/ 4701 h 161424"/>
                <a:gd name="T8" fmla="*/ 331706 w 855133"/>
                <a:gd name="T9" fmla="*/ 40442 h 161424"/>
                <a:gd name="T10" fmla="*/ 148578 w 855133"/>
                <a:gd name="T11" fmla="*/ 76195 h 161424"/>
                <a:gd name="T12" fmla="*/ 41463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550" name="Freeform 99"/>
            <p:cNvSpPr>
              <a:spLocks/>
            </p:cNvSpPr>
            <p:nvPr/>
          </p:nvSpPr>
          <p:spPr bwMode="auto">
            <a:xfrm>
              <a:off x="5647267" y="5080000"/>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01" name="Straight Connector 100"/>
            <p:cNvCxnSpPr/>
            <p:nvPr/>
          </p:nvCxnSpPr>
          <p:spPr bwMode="auto">
            <a:xfrm>
              <a:off x="5600464" y="5021263"/>
              <a:ext cx="347611"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52" name="Freeform 35849"/>
            <p:cNvSpPr>
              <a:spLocks/>
            </p:cNvSpPr>
            <p:nvPr/>
          </p:nvSpPr>
          <p:spPr bwMode="auto">
            <a:xfrm>
              <a:off x="5092700" y="5080000"/>
              <a:ext cx="190500" cy="279400"/>
            </a:xfrm>
            <a:custGeom>
              <a:avLst/>
              <a:gdLst>
                <a:gd name="T0" fmla="*/ 0 w 190500"/>
                <a:gd name="T1" fmla="*/ 0 h 279400"/>
                <a:gd name="T2" fmla="*/ 69850 w 190500"/>
                <a:gd name="T3" fmla="*/ 31750 h 279400"/>
                <a:gd name="T4" fmla="*/ 88900 w 190500"/>
                <a:gd name="T5" fmla="*/ 120650 h 279400"/>
                <a:gd name="T6" fmla="*/ 101600 w 190500"/>
                <a:gd name="T7" fmla="*/ 203200 h 279400"/>
                <a:gd name="T8" fmla="*/ 120650 w 190500"/>
                <a:gd name="T9" fmla="*/ 247650 h 279400"/>
                <a:gd name="T10" fmla="*/ 190500 w 190500"/>
                <a:gd name="T11" fmla="*/ 279400 h 279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0500" h="279400">
                  <a:moveTo>
                    <a:pt x="0" y="0"/>
                  </a:moveTo>
                  <a:cubicBezTo>
                    <a:pt x="27516" y="5821"/>
                    <a:pt x="55033" y="11642"/>
                    <a:pt x="69850" y="31750"/>
                  </a:cubicBezTo>
                  <a:cubicBezTo>
                    <a:pt x="84667" y="51858"/>
                    <a:pt x="83608" y="92075"/>
                    <a:pt x="88900" y="120650"/>
                  </a:cubicBezTo>
                  <a:cubicBezTo>
                    <a:pt x="94192" y="149225"/>
                    <a:pt x="96308" y="182034"/>
                    <a:pt x="101600" y="203200"/>
                  </a:cubicBezTo>
                  <a:cubicBezTo>
                    <a:pt x="106892" y="224366"/>
                    <a:pt x="105833" y="234950"/>
                    <a:pt x="120650" y="247650"/>
                  </a:cubicBezTo>
                  <a:cubicBezTo>
                    <a:pt x="135467" y="260350"/>
                    <a:pt x="178858" y="275167"/>
                    <a:pt x="190500" y="279400"/>
                  </a:cubicBezTo>
                </a:path>
              </a:pathLst>
            </a:custGeom>
            <a:noFill/>
            <a:ln w="28575" cmpd="sng">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08" name="Straight Arrow Connector 107"/>
            <p:cNvCxnSpPr/>
            <p:nvPr/>
          </p:nvCxnSpPr>
          <p:spPr bwMode="auto">
            <a:xfrm>
              <a:off x="5886171" y="46355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54" name="TextBox 113"/>
            <p:cNvSpPr txBox="1">
              <a:spLocks noChangeArrowheads="1"/>
            </p:cNvSpPr>
            <p:nvPr/>
          </p:nvSpPr>
          <p:spPr bwMode="auto">
            <a:xfrm>
              <a:off x="4013200" y="4584700"/>
              <a:ext cx="17907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fill-in and ligation</a:t>
              </a:r>
            </a:p>
          </p:txBody>
        </p:sp>
        <p:sp>
          <p:nvSpPr>
            <p:cNvPr id="63555" name="TextBox 35868"/>
            <p:cNvSpPr txBox="1">
              <a:spLocks noChangeArrowheads="1"/>
            </p:cNvSpPr>
            <p:nvPr/>
          </p:nvSpPr>
          <p:spPr bwMode="auto">
            <a:xfrm>
              <a:off x="6692900" y="5041900"/>
              <a:ext cx="23519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double Holliday junction </a:t>
              </a:r>
            </a:p>
          </p:txBody>
        </p:sp>
      </p:grpSp>
      <p:cxnSp>
        <p:nvCxnSpPr>
          <p:cNvPr id="109" name="Straight Arrow Connector 108"/>
          <p:cNvCxnSpPr/>
          <p:nvPr/>
        </p:nvCxnSpPr>
        <p:spPr bwMode="auto">
          <a:xfrm flipH="1">
            <a:off x="5692775" y="5537201"/>
            <a:ext cx="310092" cy="36921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3794125" y="6433465"/>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3781425" y="6496965"/>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flipV="1">
            <a:off x="3781425" y="6363615"/>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flipV="1">
            <a:off x="5972175" y="6503315"/>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3736975" y="6090565"/>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3724275" y="6154065"/>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flipH="1" flipV="1">
            <a:off x="3743325" y="6160415"/>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5248275" y="6090565"/>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5286375" y="6152478"/>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flipH="1" flipV="1">
            <a:off x="6048375" y="6020715"/>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5203825" y="6420765"/>
            <a:ext cx="893763" cy="7938"/>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29125" y="6420765"/>
            <a:ext cx="539750"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905375" y="6088978"/>
            <a:ext cx="347663"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a:off x="4403725" y="6158828"/>
            <a:ext cx="86995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7" name="Straight Connector 156"/>
          <p:cNvCxnSpPr/>
          <p:nvPr/>
        </p:nvCxnSpPr>
        <p:spPr bwMode="auto">
          <a:xfrm>
            <a:off x="4975225" y="6419178"/>
            <a:ext cx="254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536" name="TextBox 164"/>
          <p:cNvSpPr txBox="1">
            <a:spLocks noChangeArrowheads="1"/>
          </p:cNvSpPr>
          <p:nvPr/>
        </p:nvSpPr>
        <p:spPr bwMode="auto">
          <a:xfrm>
            <a:off x="4187825" y="6495069"/>
            <a:ext cx="1752600" cy="338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non-crossover</a:t>
            </a:r>
          </a:p>
        </p:txBody>
      </p:sp>
      <p:sp>
        <p:nvSpPr>
          <p:cNvPr id="63518" name="TextBox 175"/>
          <p:cNvSpPr txBox="1">
            <a:spLocks noChangeArrowheads="1"/>
          </p:cNvSpPr>
          <p:nvPr/>
        </p:nvSpPr>
        <p:spPr bwMode="auto">
          <a:xfrm>
            <a:off x="4752975" y="5530178"/>
            <a:ext cx="1085850" cy="338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resolution</a:t>
            </a:r>
          </a:p>
        </p:txBody>
      </p:sp>
      <p:grpSp>
        <p:nvGrpSpPr>
          <p:cNvPr id="145" name="Group 113"/>
          <p:cNvGrpSpPr>
            <a:grpSpLocks/>
          </p:cNvGrpSpPr>
          <p:nvPr/>
        </p:nvGrpSpPr>
        <p:grpSpPr bwMode="auto">
          <a:xfrm>
            <a:off x="674864" y="3568700"/>
            <a:ext cx="2647950" cy="774700"/>
            <a:chOff x="5848350" y="3479800"/>
            <a:chExt cx="2647950" cy="774700"/>
          </a:xfrm>
        </p:grpSpPr>
        <p:cxnSp>
          <p:nvCxnSpPr>
            <p:cNvPr id="149" name="Straight Connector 148"/>
            <p:cNvCxnSpPr/>
            <p:nvPr/>
          </p:nvCxnSpPr>
          <p:spPr bwMode="auto">
            <a:xfrm>
              <a:off x="5962650" y="41211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a:off x="5949950" y="418465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flipV="1">
              <a:off x="5949950" y="40513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flipV="1">
              <a:off x="8140700" y="419100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a:off x="5861050" y="354965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6" name="Straight Connector 155"/>
            <p:cNvCxnSpPr/>
            <p:nvPr/>
          </p:nvCxnSpPr>
          <p:spPr bwMode="auto">
            <a:xfrm>
              <a:off x="5848350" y="361315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8" name="Straight Connector 157"/>
            <p:cNvCxnSpPr/>
            <p:nvPr/>
          </p:nvCxnSpPr>
          <p:spPr bwMode="auto">
            <a:xfrm flipH="1" flipV="1">
              <a:off x="5867400" y="361950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9" name="Straight Connector 158"/>
            <p:cNvCxnSpPr/>
            <p:nvPr/>
          </p:nvCxnSpPr>
          <p:spPr bwMode="auto">
            <a:xfrm flipH="1" flipV="1">
              <a:off x="6946900" y="34798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a:off x="7785100" y="3549650"/>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a:off x="7594600" y="3611563"/>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2" name="Straight Connector 161"/>
            <p:cNvCxnSpPr/>
            <p:nvPr/>
          </p:nvCxnSpPr>
          <p:spPr bwMode="auto">
            <a:xfrm flipH="1" flipV="1">
              <a:off x="8356600" y="347980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 name="Straight Connector 162"/>
            <p:cNvCxnSpPr/>
            <p:nvPr/>
          </p:nvCxnSpPr>
          <p:spPr bwMode="auto">
            <a:xfrm flipV="1">
              <a:off x="6789738" y="3890963"/>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4" name="Straight Connector 163"/>
            <p:cNvCxnSpPr/>
            <p:nvPr/>
          </p:nvCxnSpPr>
          <p:spPr bwMode="auto">
            <a:xfrm flipV="1">
              <a:off x="6783388" y="3835400"/>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5" name="Freeform 193"/>
            <p:cNvSpPr>
              <a:spLocks/>
            </p:cNvSpPr>
            <p:nvPr/>
          </p:nvSpPr>
          <p:spPr bwMode="auto">
            <a:xfrm>
              <a:off x="7251700" y="3611033"/>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cxnSp>
        <p:nvCxnSpPr>
          <p:cNvPr id="147" name="Straight Arrow Connector 146"/>
          <p:cNvCxnSpPr/>
          <p:nvPr/>
        </p:nvCxnSpPr>
        <p:spPr bwMode="auto">
          <a:xfrm flipH="1">
            <a:off x="2182984" y="3270250"/>
            <a:ext cx="23813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8" name="TextBox 225"/>
          <p:cNvSpPr txBox="1">
            <a:spLocks noChangeArrowheads="1"/>
          </p:cNvSpPr>
          <p:nvPr/>
        </p:nvSpPr>
        <p:spPr bwMode="auto">
          <a:xfrm>
            <a:off x="185914" y="3124200"/>
            <a:ext cx="1727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D-loop disruption</a:t>
            </a:r>
          </a:p>
        </p:txBody>
      </p:sp>
      <p:grpSp>
        <p:nvGrpSpPr>
          <p:cNvPr id="166" name="Group 165"/>
          <p:cNvGrpSpPr>
            <a:grpSpLocks/>
          </p:cNvGrpSpPr>
          <p:nvPr/>
        </p:nvGrpSpPr>
        <p:grpSpPr bwMode="auto">
          <a:xfrm>
            <a:off x="605014" y="4406900"/>
            <a:ext cx="2660650" cy="996950"/>
            <a:chOff x="5778500" y="4318000"/>
            <a:chExt cx="2660650" cy="996950"/>
          </a:xfrm>
        </p:grpSpPr>
        <p:grpSp>
          <p:nvGrpSpPr>
            <p:cNvPr id="167" name="Group 93"/>
            <p:cNvGrpSpPr>
              <a:grpSpLocks/>
            </p:cNvGrpSpPr>
            <p:nvPr/>
          </p:nvGrpSpPr>
          <p:grpSpPr bwMode="auto">
            <a:xfrm>
              <a:off x="5975350" y="4730750"/>
              <a:ext cx="2463800" cy="584200"/>
              <a:chOff x="5975350" y="4730750"/>
              <a:chExt cx="2463800" cy="584200"/>
            </a:xfrm>
          </p:grpSpPr>
          <p:cxnSp>
            <p:nvCxnSpPr>
              <p:cNvPr id="170" name="Straight Connector 169"/>
              <p:cNvCxnSpPr/>
              <p:nvPr/>
            </p:nvCxnSpPr>
            <p:spPr bwMode="auto">
              <a:xfrm>
                <a:off x="6083300" y="518160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1" name="Straight Connector 170"/>
              <p:cNvCxnSpPr/>
              <p:nvPr/>
            </p:nvCxnSpPr>
            <p:spPr bwMode="auto">
              <a:xfrm>
                <a:off x="6070600" y="524510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2" name="Straight Connector 171"/>
              <p:cNvCxnSpPr/>
              <p:nvPr/>
            </p:nvCxnSpPr>
            <p:spPr bwMode="auto">
              <a:xfrm flipV="1">
                <a:off x="6070600" y="511175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3" name="Straight Connector 172"/>
              <p:cNvCxnSpPr/>
              <p:nvPr/>
            </p:nvCxnSpPr>
            <p:spPr bwMode="auto">
              <a:xfrm flipV="1">
                <a:off x="8261350" y="525145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4" name="Straight Connector 173"/>
              <p:cNvCxnSpPr/>
              <p:nvPr/>
            </p:nvCxnSpPr>
            <p:spPr bwMode="auto">
              <a:xfrm>
                <a:off x="5988050" y="480060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5" name="Straight Connector 174"/>
              <p:cNvCxnSpPr/>
              <p:nvPr/>
            </p:nvCxnSpPr>
            <p:spPr bwMode="auto">
              <a:xfrm>
                <a:off x="5975350" y="486410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6" name="Straight Connector 175"/>
              <p:cNvCxnSpPr/>
              <p:nvPr/>
            </p:nvCxnSpPr>
            <p:spPr bwMode="auto">
              <a:xfrm flipH="1" flipV="1">
                <a:off x="5994400" y="487045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7" name="Straight Connector 176"/>
              <p:cNvCxnSpPr/>
              <p:nvPr/>
            </p:nvCxnSpPr>
            <p:spPr bwMode="auto">
              <a:xfrm flipH="1" flipV="1">
                <a:off x="7073900" y="47307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8" name="Straight Connector 177"/>
              <p:cNvCxnSpPr/>
              <p:nvPr/>
            </p:nvCxnSpPr>
            <p:spPr bwMode="auto">
              <a:xfrm>
                <a:off x="7727950" y="4800600"/>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9" name="Straight Connector 178"/>
              <p:cNvCxnSpPr/>
              <p:nvPr/>
            </p:nvCxnSpPr>
            <p:spPr bwMode="auto">
              <a:xfrm>
                <a:off x="7200900" y="4864100"/>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0" name="Straight Connector 179"/>
              <p:cNvCxnSpPr/>
              <p:nvPr/>
            </p:nvCxnSpPr>
            <p:spPr bwMode="auto">
              <a:xfrm flipH="1" flipV="1">
                <a:off x="6719888" y="4870450"/>
                <a:ext cx="1016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1" name="Straight Connector 180"/>
              <p:cNvCxnSpPr/>
              <p:nvPr/>
            </p:nvCxnSpPr>
            <p:spPr bwMode="auto">
              <a:xfrm flipH="1" flipV="1">
                <a:off x="8299450" y="47307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2" name="Straight Connector 181"/>
              <p:cNvCxnSpPr/>
              <p:nvPr/>
            </p:nvCxnSpPr>
            <p:spPr bwMode="auto">
              <a:xfrm flipV="1">
                <a:off x="6738938" y="4864100"/>
                <a:ext cx="473075" cy="4763"/>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168" name="Straight Arrow Connector 167"/>
            <p:cNvCxnSpPr/>
            <p:nvPr/>
          </p:nvCxnSpPr>
          <p:spPr bwMode="auto">
            <a:xfrm>
              <a:off x="7175500" y="43307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9" name="TextBox 226"/>
            <p:cNvSpPr txBox="1">
              <a:spLocks noChangeArrowheads="1"/>
            </p:cNvSpPr>
            <p:nvPr/>
          </p:nvSpPr>
          <p:spPr bwMode="auto">
            <a:xfrm>
              <a:off x="5778500" y="4318000"/>
              <a:ext cx="11811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annealing</a:t>
              </a:r>
            </a:p>
          </p:txBody>
        </p:sp>
      </p:grpSp>
      <p:cxnSp>
        <p:nvCxnSpPr>
          <p:cNvPr id="184" name="Straight Connector 183"/>
          <p:cNvCxnSpPr/>
          <p:nvPr/>
        </p:nvCxnSpPr>
        <p:spPr bwMode="auto">
          <a:xfrm>
            <a:off x="837049" y="638492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5" name="Straight Connector 184"/>
          <p:cNvCxnSpPr/>
          <p:nvPr/>
        </p:nvCxnSpPr>
        <p:spPr bwMode="auto">
          <a:xfrm>
            <a:off x="824349" y="644842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6" name="Straight Connector 185"/>
          <p:cNvCxnSpPr/>
          <p:nvPr/>
        </p:nvCxnSpPr>
        <p:spPr bwMode="auto">
          <a:xfrm flipV="1">
            <a:off x="824349" y="631507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7" name="Straight Connector 186"/>
          <p:cNvCxnSpPr/>
          <p:nvPr/>
        </p:nvCxnSpPr>
        <p:spPr bwMode="auto">
          <a:xfrm flipV="1">
            <a:off x="3015099" y="645477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8" name="Straight Connector 187"/>
          <p:cNvCxnSpPr/>
          <p:nvPr/>
        </p:nvCxnSpPr>
        <p:spPr bwMode="auto">
          <a:xfrm>
            <a:off x="814564" y="6083300"/>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9" name="Straight Connector 188"/>
          <p:cNvCxnSpPr/>
          <p:nvPr/>
        </p:nvCxnSpPr>
        <p:spPr bwMode="auto">
          <a:xfrm>
            <a:off x="801864" y="614680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0" name="Straight Connector 189"/>
          <p:cNvCxnSpPr/>
          <p:nvPr/>
        </p:nvCxnSpPr>
        <p:spPr bwMode="auto">
          <a:xfrm flipH="1" flipV="1">
            <a:off x="820914" y="615315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1" name="Straight Connector 190"/>
          <p:cNvCxnSpPr/>
          <p:nvPr/>
        </p:nvCxnSpPr>
        <p:spPr bwMode="auto">
          <a:xfrm>
            <a:off x="2554464" y="6083300"/>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2" name="Straight Connector 191"/>
          <p:cNvCxnSpPr/>
          <p:nvPr/>
        </p:nvCxnSpPr>
        <p:spPr bwMode="auto">
          <a:xfrm>
            <a:off x="2027414" y="6146800"/>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3" name="Straight Connector 192"/>
          <p:cNvCxnSpPr/>
          <p:nvPr/>
        </p:nvCxnSpPr>
        <p:spPr bwMode="auto">
          <a:xfrm flipH="1" flipV="1">
            <a:off x="3125964" y="601345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 name="Straight Connector 193"/>
          <p:cNvCxnSpPr/>
          <p:nvPr/>
        </p:nvCxnSpPr>
        <p:spPr bwMode="auto">
          <a:xfrm flipV="1">
            <a:off x="1447977" y="6148388"/>
            <a:ext cx="581025" cy="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 name="Straight Connector 194"/>
          <p:cNvCxnSpPr/>
          <p:nvPr/>
        </p:nvCxnSpPr>
        <p:spPr bwMode="auto">
          <a:xfrm>
            <a:off x="2035352" y="6078538"/>
            <a:ext cx="527050" cy="0"/>
          </a:xfrm>
          <a:prstGeom prst="line">
            <a:avLst/>
          </a:prstGeom>
          <a:solidFill>
            <a:schemeClr val="accent1"/>
          </a:solidFill>
          <a:ln w="28575" cap="flat" cmpd="sng" algn="ctr">
            <a:solidFill>
              <a:srgbClr val="FF8AE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6" name="Straight Arrow Connector 195"/>
          <p:cNvCxnSpPr/>
          <p:nvPr/>
        </p:nvCxnSpPr>
        <p:spPr bwMode="auto">
          <a:xfrm>
            <a:off x="1989314" y="5588000"/>
            <a:ext cx="0" cy="254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7" name="TextBox 227"/>
          <p:cNvSpPr txBox="1">
            <a:spLocks noChangeArrowheads="1"/>
          </p:cNvSpPr>
          <p:nvPr/>
        </p:nvSpPr>
        <p:spPr bwMode="auto">
          <a:xfrm>
            <a:off x="147814" y="5537200"/>
            <a:ext cx="17526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a:latin typeface="Arial" charset="0"/>
                <a:cs typeface="Arial" charset="0"/>
              </a:rPr>
              <a:t>fill-in and ligation</a:t>
            </a:r>
          </a:p>
        </p:txBody>
      </p:sp>
      <p:sp>
        <p:nvSpPr>
          <p:cNvPr id="18" name="Freeform 17"/>
          <p:cNvSpPr/>
          <p:nvPr/>
        </p:nvSpPr>
        <p:spPr>
          <a:xfrm>
            <a:off x="2421114" y="3088080"/>
            <a:ext cx="3766961" cy="189716"/>
          </a:xfrm>
          <a:custGeom>
            <a:avLst/>
            <a:gdLst>
              <a:gd name="connsiteX0" fmla="*/ 4008510 w 4008510"/>
              <a:gd name="connsiteY0" fmla="*/ 130182 h 189716"/>
              <a:gd name="connsiteX1" fmla="*/ 2626037 w 4008510"/>
              <a:gd name="connsiteY1" fmla="*/ 4499 h 189716"/>
              <a:gd name="connsiteX2" fmla="*/ 1706594 w 4008510"/>
              <a:gd name="connsiteY2" fmla="*/ 37573 h 189716"/>
              <a:gd name="connsiteX3" fmla="*/ 363809 w 4008510"/>
              <a:gd name="connsiteY3" fmla="*/ 130182 h 189716"/>
              <a:gd name="connsiteX4" fmla="*/ 0 w 4008510"/>
              <a:gd name="connsiteY4" fmla="*/ 189716 h 189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8510" h="189716">
                <a:moveTo>
                  <a:pt x="4008510" y="130182"/>
                </a:moveTo>
                <a:cubicBezTo>
                  <a:pt x="3509100" y="75058"/>
                  <a:pt x="3009690" y="19934"/>
                  <a:pt x="2626037" y="4499"/>
                </a:cubicBezTo>
                <a:cubicBezTo>
                  <a:pt x="2242384" y="-10936"/>
                  <a:pt x="2083632" y="16626"/>
                  <a:pt x="1706594" y="37573"/>
                </a:cubicBezTo>
                <a:cubicBezTo>
                  <a:pt x="1329556" y="58520"/>
                  <a:pt x="648241" y="104825"/>
                  <a:pt x="363809" y="130182"/>
                </a:cubicBezTo>
                <a:cubicBezTo>
                  <a:pt x="79377" y="155539"/>
                  <a:pt x="0" y="189716"/>
                  <a:pt x="0" y="189716"/>
                </a:cubicBezTo>
              </a:path>
            </a:pathLst>
          </a:cu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8" name="TextBox 164"/>
          <p:cNvSpPr txBox="1">
            <a:spLocks noChangeArrowheads="1"/>
          </p:cNvSpPr>
          <p:nvPr/>
        </p:nvSpPr>
        <p:spPr bwMode="auto">
          <a:xfrm>
            <a:off x="1113014" y="6495069"/>
            <a:ext cx="1752600" cy="338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non-crossover</a:t>
            </a:r>
          </a:p>
        </p:txBody>
      </p:sp>
      <p:sp>
        <p:nvSpPr>
          <p:cNvPr id="21" name="TextBox 20"/>
          <p:cNvSpPr txBox="1"/>
          <p:nvPr/>
        </p:nvSpPr>
        <p:spPr>
          <a:xfrm>
            <a:off x="341330" y="136166"/>
            <a:ext cx="4540567" cy="107721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Unfinished business: converting hybrid DNA</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2" name="TextBox 21"/>
          <p:cNvSpPr txBox="1"/>
          <p:nvPr/>
        </p:nvSpPr>
        <p:spPr>
          <a:xfrm>
            <a:off x="341330" y="1285776"/>
            <a:ext cx="5164130" cy="1815882"/>
          </a:xfrm>
          <a:prstGeom prst="rect">
            <a:avLst/>
          </a:prstGeom>
          <a:noFill/>
        </p:spPr>
        <p:txBody>
          <a:bodyPr wrap="square" rtlCol="0">
            <a:spAutoFit/>
          </a:bodyPr>
          <a:lstStyle/>
          <a:p>
            <a:r>
              <a:rPr lang="en-US" sz="1600" dirty="0" smtClean="0"/>
              <a:t>I showed these diagrams last time…</a:t>
            </a:r>
          </a:p>
          <a:p>
            <a:r>
              <a:rPr lang="en-US" sz="1600" dirty="0" smtClean="0"/>
              <a:t>Notice that, in the crossover and non-crossover products,</a:t>
            </a:r>
          </a:p>
          <a:p>
            <a:r>
              <a:rPr lang="en-US" sz="1600" dirty="0" smtClean="0"/>
              <a:t>only one of the two </a:t>
            </a:r>
            <a:r>
              <a:rPr lang="en-US" sz="1600" dirty="0" err="1" smtClean="0"/>
              <a:t>ssDNA</a:t>
            </a:r>
            <a:r>
              <a:rPr lang="en-US" sz="1600" dirty="0" smtClean="0"/>
              <a:t> strands of the recipient chromosome has undergone gene conversion. Normally, if hybrid DNA forms in a genetically marked region, both strands of the product undergo conversion. How does this occur?</a:t>
            </a:r>
            <a:endParaRPr lang="en-US" sz="1600" dirty="0"/>
          </a:p>
        </p:txBody>
      </p:sp>
      <p:sp>
        <p:nvSpPr>
          <p:cNvPr id="23" name="Oval 22"/>
          <p:cNvSpPr/>
          <p:nvPr/>
        </p:nvSpPr>
        <p:spPr>
          <a:xfrm>
            <a:off x="1447977" y="5923091"/>
            <a:ext cx="590550" cy="391979"/>
          </a:xfrm>
          <a:prstGeom prst="ellipse">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p:cNvSpPr/>
          <p:nvPr/>
        </p:nvSpPr>
        <p:spPr>
          <a:xfrm>
            <a:off x="4397375" y="5956489"/>
            <a:ext cx="484522" cy="358582"/>
          </a:xfrm>
          <a:prstGeom prst="ellipse">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p:cNvSpPr/>
          <p:nvPr/>
        </p:nvSpPr>
        <p:spPr>
          <a:xfrm>
            <a:off x="7042150" y="5918200"/>
            <a:ext cx="552450" cy="358582"/>
          </a:xfrm>
          <a:prstGeom prst="ellipse">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40" name="TextBox 35839"/>
          <p:cNvSpPr txBox="1"/>
          <p:nvPr/>
        </p:nvSpPr>
        <p:spPr>
          <a:xfrm>
            <a:off x="2599578" y="5616052"/>
            <a:ext cx="1508571" cy="369332"/>
          </a:xfrm>
          <a:prstGeom prst="rect">
            <a:avLst/>
          </a:prstGeom>
          <a:noFill/>
        </p:spPr>
        <p:txBody>
          <a:bodyPr wrap="none" rtlCol="0">
            <a:spAutoFit/>
          </a:bodyPr>
          <a:lstStyle/>
          <a:p>
            <a:r>
              <a:rPr lang="en-US" dirty="0" smtClean="0">
                <a:solidFill>
                  <a:srgbClr val="FF6600"/>
                </a:solidFill>
              </a:rPr>
              <a:t>½ conversions</a:t>
            </a:r>
            <a:endParaRPr lang="en-US" dirty="0">
              <a:solidFill>
                <a:srgbClr val="FF6600"/>
              </a:solidFill>
            </a:endParaRPr>
          </a:p>
        </p:txBody>
      </p:sp>
    </p:spTree>
    <p:extLst>
      <p:ext uri="{BB962C8B-B14F-4D97-AF65-F5344CB8AC3E}">
        <p14:creationId xmlns:p14="http://schemas.microsoft.com/office/powerpoint/2010/main" val="2837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9" grpId="0" animBg="1"/>
      <p:bldP spid="200" grpId="0" animBg="1"/>
      <p:bldP spid="358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03225"/>
            <a:ext cx="7772400" cy="1143000"/>
          </a:xfrm>
        </p:spPr>
        <p:txBody>
          <a:bodyPr/>
          <a:lstStyle/>
          <a:p>
            <a:pPr eaLnBrk="1" hangingPunct="1">
              <a:defRPr/>
            </a:pPr>
            <a:r>
              <a:rPr lang="en-US" dirty="0" smtClean="0">
                <a:ea typeface="+mj-ea"/>
                <a:cs typeface="+mj-cs"/>
              </a:rPr>
              <a:t>Growth by budding</a:t>
            </a:r>
          </a:p>
        </p:txBody>
      </p:sp>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3778250"/>
            <a:ext cx="3378200" cy="307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352550"/>
            <a:ext cx="3003550" cy="276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0" y="1489075"/>
            <a:ext cx="30480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902075"/>
            <a:ext cx="4462463" cy="283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32374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eaLnBrk="1" hangingPunct="1">
              <a:defRPr/>
            </a:pPr>
            <a:r>
              <a:rPr lang="en-US" dirty="0" smtClean="0">
                <a:ea typeface="+mj-ea"/>
                <a:cs typeface="+mj-cs"/>
              </a:rPr>
              <a:t>Organism Profile:</a:t>
            </a:r>
            <a:br>
              <a:rPr lang="en-US" dirty="0" smtClean="0">
                <a:ea typeface="+mj-ea"/>
                <a:cs typeface="+mj-cs"/>
              </a:rPr>
            </a:br>
            <a:r>
              <a:rPr lang="en-US" i="1" dirty="0" smtClean="0">
                <a:ea typeface="+mj-ea"/>
                <a:cs typeface="+mj-cs"/>
              </a:rPr>
              <a:t>Saccharomyces </a:t>
            </a:r>
            <a:r>
              <a:rPr lang="en-US" i="1" dirty="0" err="1" smtClean="0">
                <a:ea typeface="+mj-ea"/>
                <a:cs typeface="+mj-cs"/>
              </a:rPr>
              <a:t>cerevisiae</a:t>
            </a:r>
            <a:endParaRPr lang="en-US" dirty="0" smtClean="0">
              <a:ea typeface="+mj-ea"/>
              <a:cs typeface="+mj-cs"/>
            </a:endParaRPr>
          </a:p>
        </p:txBody>
      </p:sp>
      <p:sp>
        <p:nvSpPr>
          <p:cNvPr id="3075" name="Rectangle 3"/>
          <p:cNvSpPr>
            <a:spLocks noGrp="1" noChangeArrowheads="1"/>
          </p:cNvSpPr>
          <p:nvPr>
            <p:ph type="body" idx="1"/>
          </p:nvPr>
        </p:nvSpPr>
        <p:spPr>
          <a:xfrm>
            <a:off x="736600" y="2768600"/>
            <a:ext cx="7772400" cy="2565400"/>
          </a:xfrm>
        </p:spPr>
        <p:txBody>
          <a:bodyPr/>
          <a:lstStyle/>
          <a:p>
            <a:pPr eaLnBrk="1" hangingPunct="1">
              <a:defRPr/>
            </a:pPr>
            <a:r>
              <a:rPr lang="en-US" sz="1600" dirty="0" smtClean="0">
                <a:ea typeface="+mn-ea"/>
                <a:cs typeface="+mn-cs"/>
              </a:rPr>
              <a:t>Short generation time (90-120 min)</a:t>
            </a:r>
          </a:p>
          <a:p>
            <a:pPr eaLnBrk="1" hangingPunct="1">
              <a:defRPr/>
            </a:pPr>
            <a:r>
              <a:rPr lang="en-US" sz="1600" dirty="0" smtClean="0">
                <a:ea typeface="+mn-ea"/>
                <a:cs typeface="+mn-cs"/>
              </a:rPr>
              <a:t>Dispersed cells</a:t>
            </a:r>
          </a:p>
          <a:p>
            <a:pPr eaLnBrk="1" hangingPunct="1">
              <a:defRPr/>
            </a:pPr>
            <a:r>
              <a:rPr lang="en-US" sz="1600" dirty="0" smtClean="0">
                <a:ea typeface="+mn-ea"/>
                <a:cs typeface="+mn-cs"/>
              </a:rPr>
              <a:t>Small genome (3X E. coli, 12 </a:t>
            </a:r>
            <a:r>
              <a:rPr lang="en-US" sz="1600" dirty="0" err="1" smtClean="0">
                <a:ea typeface="+mn-ea"/>
                <a:cs typeface="+mn-cs"/>
              </a:rPr>
              <a:t>Mbp</a:t>
            </a:r>
            <a:r>
              <a:rPr lang="en-US" sz="1600" dirty="0" smtClean="0">
                <a:ea typeface="+mn-ea"/>
                <a:cs typeface="+mn-cs"/>
              </a:rPr>
              <a:t>)</a:t>
            </a:r>
          </a:p>
          <a:p>
            <a:pPr eaLnBrk="1" hangingPunct="1">
              <a:defRPr/>
            </a:pPr>
            <a:r>
              <a:rPr lang="en-US" sz="1600" dirty="0" smtClean="0">
                <a:ea typeface="+mn-ea"/>
                <a:cs typeface="+mn-cs"/>
              </a:rPr>
              <a:t>Eukaryote (nucleus, mitochondria, spindles, meiosis, etc.)</a:t>
            </a:r>
          </a:p>
          <a:p>
            <a:pPr eaLnBrk="1" hangingPunct="1">
              <a:defRPr/>
            </a:pPr>
            <a:r>
              <a:rPr lang="en-US" sz="1600" dirty="0" smtClean="0">
                <a:ea typeface="+mn-ea"/>
                <a:cs typeface="+mn-cs"/>
              </a:rPr>
              <a:t>Inexpensive to grow</a:t>
            </a:r>
          </a:p>
          <a:p>
            <a:pPr marL="342900" lvl="1" indent="-342900" eaLnBrk="1" hangingPunct="1">
              <a:buFontTx/>
              <a:buChar char="•"/>
              <a:defRPr/>
            </a:pPr>
            <a:r>
              <a:rPr lang="en-US" sz="1600" dirty="0">
                <a:ea typeface="+mn-ea"/>
              </a:rPr>
              <a:t>Non-</a:t>
            </a:r>
            <a:r>
              <a:rPr lang="en-US" sz="1600" dirty="0" smtClean="0">
                <a:ea typeface="+mn-ea"/>
              </a:rPr>
              <a:t>pathogenic</a:t>
            </a:r>
            <a:endParaRPr lang="en-US" sz="1600" dirty="0" smtClean="0">
              <a:ea typeface="+mn-ea"/>
              <a:cs typeface="+mn-cs"/>
            </a:endParaRPr>
          </a:p>
          <a:p>
            <a:pPr eaLnBrk="1" hangingPunct="1">
              <a:defRPr/>
            </a:pPr>
            <a:r>
              <a:rPr lang="en-US" sz="1600" b="1" dirty="0" smtClean="0">
                <a:solidFill>
                  <a:srgbClr val="FF0000"/>
                </a:solidFill>
                <a:ea typeface="+mn-ea"/>
                <a:cs typeface="+mn-cs"/>
              </a:rPr>
              <a:t>Survives refrigeration and freezing!! </a:t>
            </a:r>
            <a:endParaRPr lang="en-US" sz="1600" dirty="0" smtClean="0">
              <a:ea typeface="+mn-ea"/>
              <a:cs typeface="+mn-cs"/>
            </a:endParaRPr>
          </a:p>
        </p:txBody>
      </p:sp>
    </p:spTree>
    <p:extLst>
      <p:ext uri="{BB962C8B-B14F-4D97-AF65-F5344CB8AC3E}">
        <p14:creationId xmlns:p14="http://schemas.microsoft.com/office/powerpoint/2010/main" val="2586233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defRPr/>
            </a:pPr>
            <a:r>
              <a:rPr lang="en-US" smtClean="0">
                <a:ea typeface="+mj-ea"/>
                <a:cs typeface="+mj-cs"/>
              </a:rPr>
              <a:t>Organism Profile:</a:t>
            </a:r>
            <a:br>
              <a:rPr lang="en-US" smtClean="0">
                <a:ea typeface="+mj-ea"/>
                <a:cs typeface="+mj-cs"/>
              </a:rPr>
            </a:br>
            <a:r>
              <a:rPr lang="en-US" smtClean="0">
                <a:ea typeface="+mj-ea"/>
                <a:cs typeface="+mj-cs"/>
              </a:rPr>
              <a:t>Saccharomyces cerevisiae</a:t>
            </a:r>
          </a:p>
        </p:txBody>
      </p:sp>
      <p:sp>
        <p:nvSpPr>
          <p:cNvPr id="4099" name="Rectangle 3"/>
          <p:cNvSpPr>
            <a:spLocks noGrp="1" noChangeArrowheads="1"/>
          </p:cNvSpPr>
          <p:nvPr>
            <p:ph type="body" idx="1"/>
          </p:nvPr>
        </p:nvSpPr>
        <p:spPr>
          <a:xfrm>
            <a:off x="647700" y="2387600"/>
            <a:ext cx="7772400" cy="4114800"/>
          </a:xfrm>
        </p:spPr>
        <p:txBody>
          <a:bodyPr/>
          <a:lstStyle/>
          <a:p>
            <a:pPr eaLnBrk="1" hangingPunct="1">
              <a:defRPr/>
            </a:pPr>
            <a:r>
              <a:rPr lang="en-US" sz="1600" dirty="0" smtClean="0">
                <a:ea typeface="+mn-ea"/>
                <a:cs typeface="+mn-cs"/>
              </a:rPr>
              <a:t>Historically… the most easily modified genome.</a:t>
            </a:r>
          </a:p>
          <a:p>
            <a:pPr marL="457200" lvl="1" indent="0" eaLnBrk="1" hangingPunct="1">
              <a:buFontTx/>
              <a:buNone/>
              <a:defRPr/>
            </a:pPr>
            <a:endParaRPr lang="en-US" sz="1600" dirty="0" smtClean="0">
              <a:ea typeface="+mn-ea"/>
            </a:endParaRPr>
          </a:p>
          <a:p>
            <a:pPr lvl="1" eaLnBrk="1" hangingPunct="1">
              <a:defRPr/>
            </a:pPr>
            <a:r>
              <a:rPr lang="en-US" sz="1600" dirty="0" smtClean="0">
                <a:ea typeface="+mn-ea"/>
              </a:rPr>
              <a:t>Extremely high homologous targeting efficiency without the need to induce chromosomal DNA double strand breaks.</a:t>
            </a:r>
          </a:p>
          <a:p>
            <a:pPr lvl="1" eaLnBrk="1" hangingPunct="1">
              <a:defRPr/>
            </a:pPr>
            <a:r>
              <a:rPr lang="en-US" sz="1600" dirty="0" smtClean="0">
                <a:ea typeface="+mn-ea"/>
              </a:rPr>
              <a:t>Advanced array of cloning vectors </a:t>
            </a:r>
          </a:p>
          <a:p>
            <a:pPr lvl="1" eaLnBrk="1" hangingPunct="1">
              <a:buFontTx/>
              <a:buNone/>
              <a:defRPr/>
            </a:pPr>
            <a:endParaRPr lang="en-US" sz="1600" dirty="0" smtClean="0">
              <a:ea typeface="+mn-ea"/>
            </a:endParaRPr>
          </a:p>
          <a:p>
            <a:pPr lvl="1" eaLnBrk="1" hangingPunct="1">
              <a:buFontTx/>
              <a:buNone/>
              <a:defRPr/>
            </a:pPr>
            <a:r>
              <a:rPr lang="en-US" b="1" u="sng" dirty="0" smtClean="0">
                <a:solidFill>
                  <a:srgbClr val="FF0000"/>
                </a:solidFill>
              </a:rPr>
              <a:t>It has long been p</a:t>
            </a:r>
            <a:r>
              <a:rPr lang="en-US" b="1" u="sng" dirty="0" smtClean="0">
                <a:solidFill>
                  <a:srgbClr val="FF0000"/>
                </a:solidFill>
                <a:ea typeface="+mn-ea"/>
              </a:rPr>
              <a:t>ossible to alter the genome quickly and at will.</a:t>
            </a:r>
            <a:endParaRPr lang="en-US" dirty="0" smtClean="0">
              <a:ea typeface="+mn-ea"/>
            </a:endParaRPr>
          </a:p>
          <a:p>
            <a:pPr marL="457200" lvl="1" indent="0" eaLnBrk="1" hangingPunct="1">
              <a:buFontTx/>
              <a:buNone/>
              <a:defRPr/>
            </a:pPr>
            <a:endParaRPr lang="en-US" dirty="0" smtClean="0">
              <a:ea typeface="+mn-ea"/>
            </a:endParaRPr>
          </a:p>
        </p:txBody>
      </p:sp>
    </p:spTree>
    <p:extLst>
      <p:ext uri="{BB962C8B-B14F-4D97-AF65-F5344CB8AC3E}">
        <p14:creationId xmlns:p14="http://schemas.microsoft.com/office/powerpoint/2010/main" val="853726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defRPr/>
            </a:pPr>
            <a:r>
              <a:rPr lang="en-US" dirty="0" smtClean="0">
                <a:ea typeface="+mj-ea"/>
                <a:cs typeface="+mj-cs"/>
              </a:rPr>
              <a:t>Organism Profile:</a:t>
            </a:r>
            <a:br>
              <a:rPr lang="en-US" dirty="0" smtClean="0">
                <a:ea typeface="+mj-ea"/>
                <a:cs typeface="+mj-cs"/>
              </a:rPr>
            </a:br>
            <a:r>
              <a:rPr lang="en-US" dirty="0" smtClean="0">
                <a:ea typeface="+mj-ea"/>
                <a:cs typeface="+mj-cs"/>
              </a:rPr>
              <a:t>Saccharomyces </a:t>
            </a:r>
            <a:r>
              <a:rPr lang="en-US" dirty="0" err="1" smtClean="0">
                <a:ea typeface="+mj-ea"/>
                <a:cs typeface="+mj-cs"/>
              </a:rPr>
              <a:t>cerevisiae</a:t>
            </a:r>
            <a:endParaRPr lang="en-US" dirty="0" smtClean="0">
              <a:ea typeface="+mj-ea"/>
              <a:cs typeface="+mj-cs"/>
            </a:endParaRPr>
          </a:p>
        </p:txBody>
      </p:sp>
      <p:sp>
        <p:nvSpPr>
          <p:cNvPr id="6147" name="Rectangle 3"/>
          <p:cNvSpPr>
            <a:spLocks noGrp="1" noChangeArrowheads="1"/>
          </p:cNvSpPr>
          <p:nvPr>
            <p:ph type="body" idx="1"/>
          </p:nvPr>
        </p:nvSpPr>
        <p:spPr>
          <a:xfrm>
            <a:off x="1104900" y="2362200"/>
            <a:ext cx="7772400" cy="4114800"/>
          </a:xfrm>
        </p:spPr>
        <p:txBody>
          <a:bodyPr/>
          <a:lstStyle/>
          <a:p>
            <a:pPr eaLnBrk="1" hangingPunct="1">
              <a:lnSpc>
                <a:spcPct val="90000"/>
              </a:lnSpc>
              <a:defRPr/>
            </a:pPr>
            <a:r>
              <a:rPr lang="en-US" sz="1600" dirty="0" smtClean="0">
                <a:ea typeface="+mn-ea"/>
                <a:cs typeface="+mn-cs"/>
              </a:rPr>
              <a:t>Favorable properties of Life cycle</a:t>
            </a:r>
          </a:p>
          <a:p>
            <a:pPr lvl="1" eaLnBrk="1" hangingPunct="1">
              <a:lnSpc>
                <a:spcPct val="90000"/>
              </a:lnSpc>
              <a:defRPr/>
            </a:pPr>
            <a:r>
              <a:rPr lang="en-US" sz="1600" dirty="0" smtClean="0">
                <a:ea typeface="+mn-ea"/>
              </a:rPr>
              <a:t>Equivalent haploid and diploid phases</a:t>
            </a:r>
          </a:p>
          <a:p>
            <a:pPr lvl="2" eaLnBrk="1" hangingPunct="1">
              <a:lnSpc>
                <a:spcPct val="90000"/>
              </a:lnSpc>
              <a:defRPr/>
            </a:pPr>
            <a:r>
              <a:rPr lang="en-US" sz="1600" u="sng" dirty="0" smtClean="0">
                <a:ea typeface="+mn-ea"/>
              </a:rPr>
              <a:t>Direct screens for </a:t>
            </a:r>
            <a:r>
              <a:rPr lang="en-US" sz="1600" u="sng" dirty="0" smtClean="0">
                <a:solidFill>
                  <a:srgbClr val="008000"/>
                </a:solidFill>
                <a:ea typeface="+mn-ea"/>
              </a:rPr>
              <a:t>recessive </a:t>
            </a:r>
            <a:r>
              <a:rPr lang="en-US" sz="1600" u="sng" dirty="0" smtClean="0">
                <a:ea typeface="+mn-ea"/>
              </a:rPr>
              <a:t>mutants in haploids</a:t>
            </a:r>
            <a:endParaRPr lang="en-US" sz="1600" dirty="0" smtClean="0">
              <a:ea typeface="+mn-ea"/>
            </a:endParaRPr>
          </a:p>
          <a:p>
            <a:pPr lvl="2" eaLnBrk="1" hangingPunct="1">
              <a:lnSpc>
                <a:spcPct val="90000"/>
              </a:lnSpc>
              <a:defRPr/>
            </a:pPr>
            <a:r>
              <a:rPr lang="en-US" sz="1600" dirty="0" smtClean="0">
                <a:ea typeface="+mn-ea"/>
              </a:rPr>
              <a:t>Complementation tests in diploids</a:t>
            </a:r>
          </a:p>
          <a:p>
            <a:pPr lvl="2" eaLnBrk="1" hangingPunct="1">
              <a:lnSpc>
                <a:spcPct val="90000"/>
              </a:lnSpc>
              <a:defRPr/>
            </a:pPr>
            <a:r>
              <a:rPr lang="en-US" sz="1600" dirty="0" smtClean="0">
                <a:ea typeface="+mn-ea"/>
              </a:rPr>
              <a:t>Recombination analysis via meiosis</a:t>
            </a:r>
          </a:p>
          <a:p>
            <a:pPr lvl="1" eaLnBrk="1" hangingPunct="1">
              <a:lnSpc>
                <a:spcPct val="90000"/>
              </a:lnSpc>
              <a:defRPr/>
            </a:pPr>
            <a:r>
              <a:rPr lang="en-US" sz="1600" dirty="0" smtClean="0">
                <a:ea typeface="+mn-ea"/>
              </a:rPr>
              <a:t>All four product of meiosis recovered</a:t>
            </a:r>
          </a:p>
          <a:p>
            <a:pPr lvl="2" eaLnBrk="1" hangingPunct="1">
              <a:lnSpc>
                <a:spcPct val="90000"/>
              </a:lnSpc>
              <a:defRPr/>
            </a:pPr>
            <a:r>
              <a:rPr lang="en-US" sz="1600" dirty="0" smtClean="0">
                <a:ea typeface="+mn-ea"/>
              </a:rPr>
              <a:t>Segregation analysis</a:t>
            </a:r>
          </a:p>
          <a:p>
            <a:pPr lvl="2" eaLnBrk="1" hangingPunct="1">
              <a:lnSpc>
                <a:spcPct val="90000"/>
              </a:lnSpc>
              <a:defRPr/>
            </a:pPr>
            <a:r>
              <a:rPr lang="en-US" sz="1600" dirty="0" smtClean="0">
                <a:ea typeface="+mn-ea"/>
              </a:rPr>
              <a:t>Mapping</a:t>
            </a:r>
          </a:p>
          <a:p>
            <a:pPr lvl="2" eaLnBrk="1" hangingPunct="1">
              <a:lnSpc>
                <a:spcPct val="90000"/>
              </a:lnSpc>
              <a:defRPr/>
            </a:pPr>
            <a:r>
              <a:rPr lang="en-US" sz="1600" dirty="0" smtClean="0">
                <a:ea typeface="+mn-ea"/>
              </a:rPr>
              <a:t>Strain construction</a:t>
            </a:r>
          </a:p>
          <a:p>
            <a:pPr lvl="2" eaLnBrk="1" hangingPunct="1">
              <a:lnSpc>
                <a:spcPct val="90000"/>
              </a:lnSpc>
              <a:defRPr/>
            </a:pPr>
            <a:r>
              <a:rPr lang="en-US" sz="1600" dirty="0" smtClean="0">
                <a:ea typeface="+mn-ea"/>
              </a:rPr>
              <a:t>Identification of essential genes</a:t>
            </a:r>
          </a:p>
          <a:p>
            <a:pPr lvl="2" eaLnBrk="1" hangingPunct="1">
              <a:lnSpc>
                <a:spcPct val="90000"/>
              </a:lnSpc>
              <a:defRPr/>
            </a:pPr>
            <a:r>
              <a:rPr lang="en-US" sz="1600" dirty="0" smtClean="0"/>
              <a:t>Characterization of genetic suppressors</a:t>
            </a:r>
          </a:p>
          <a:p>
            <a:pPr lvl="2" eaLnBrk="1" hangingPunct="1">
              <a:lnSpc>
                <a:spcPct val="90000"/>
              </a:lnSpc>
              <a:defRPr/>
            </a:pPr>
            <a:r>
              <a:rPr lang="en-US" sz="1600" dirty="0" smtClean="0">
                <a:ea typeface="+mn-ea"/>
              </a:rPr>
              <a:t>Allows details of the mechanism of homologous recombination to be revealed.</a:t>
            </a:r>
          </a:p>
          <a:p>
            <a:pPr lvl="1" eaLnBrk="1" hangingPunct="1">
              <a:lnSpc>
                <a:spcPct val="90000"/>
              </a:lnSpc>
              <a:defRPr/>
            </a:pPr>
            <a:endParaRPr lang="en-US" sz="2400" dirty="0" smtClean="0">
              <a:ea typeface="+mn-ea"/>
            </a:endParaRPr>
          </a:p>
        </p:txBody>
      </p:sp>
    </p:spTree>
    <p:extLst>
      <p:ext uri="{BB962C8B-B14F-4D97-AF65-F5344CB8AC3E}">
        <p14:creationId xmlns:p14="http://schemas.microsoft.com/office/powerpoint/2010/main" val="2184724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eaLnBrk="1" hangingPunct="1">
              <a:defRPr/>
            </a:pPr>
            <a:r>
              <a:rPr lang="en-US" smtClean="0">
                <a:ea typeface="+mj-ea"/>
                <a:cs typeface="+mj-cs"/>
              </a:rPr>
              <a:t>Life cycle</a:t>
            </a:r>
          </a:p>
        </p:txBody>
      </p:sp>
      <p:pic>
        <p:nvPicPr>
          <p:cNvPr id="20482" name="Picture 3"/>
          <p:cNvPicPr>
            <a:picLocks noChangeAspect="1" noChangeArrowheads="1"/>
          </p:cNvPicPr>
          <p:nvPr/>
        </p:nvPicPr>
        <p:blipFill>
          <a:blip r:embed="rId2">
            <a:extLst>
              <a:ext uri="{28A0092B-C50C-407E-A947-70E740481C1C}">
                <a14:useLocalDpi xmlns:a14="http://schemas.microsoft.com/office/drawing/2010/main" val="0"/>
              </a:ext>
            </a:extLst>
          </a:blip>
          <a:srcRect r="23532" b="18184"/>
          <a:stretch>
            <a:fillRect/>
          </a:stretch>
        </p:blipFill>
        <p:spPr bwMode="auto">
          <a:xfrm>
            <a:off x="4038600" y="187325"/>
            <a:ext cx="4818063" cy="667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3" name="TextBox 1"/>
          <p:cNvSpPr txBox="1">
            <a:spLocks noChangeArrowheads="1"/>
          </p:cNvSpPr>
          <p:nvPr/>
        </p:nvSpPr>
        <p:spPr bwMode="auto">
          <a:xfrm>
            <a:off x="196850" y="1927225"/>
            <a:ext cx="3435350" cy="403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pPr>
              <a:defRPr/>
            </a:pPr>
            <a:r>
              <a:rPr lang="en-US" sz="1600" i="0" dirty="0" smtClean="0">
                <a:latin typeface="+mn-lt"/>
              </a:rPr>
              <a:t>Key Features:</a:t>
            </a:r>
          </a:p>
          <a:p>
            <a:pPr>
              <a:defRPr/>
            </a:pPr>
            <a:endParaRPr lang="en-US" sz="1600" i="0" dirty="0" smtClean="0">
              <a:latin typeface="+mn-lt"/>
            </a:endParaRPr>
          </a:p>
          <a:p>
            <a:pPr>
              <a:defRPr/>
            </a:pPr>
            <a:r>
              <a:rPr lang="en-US" sz="1600" i="0" dirty="0" smtClean="0">
                <a:latin typeface="+mn-lt"/>
              </a:rPr>
              <a:t>Stable vegetative growth as haploid or diploid.</a:t>
            </a:r>
          </a:p>
          <a:p>
            <a:pPr>
              <a:defRPr/>
            </a:pPr>
            <a:endParaRPr lang="en-US" sz="1600" i="0" dirty="0" smtClean="0">
              <a:latin typeface="+mn-lt"/>
            </a:endParaRPr>
          </a:p>
          <a:p>
            <a:pPr>
              <a:defRPr/>
            </a:pPr>
            <a:r>
              <a:rPr lang="en-US" sz="1600" i="0" dirty="0" smtClean="0">
                <a:latin typeface="+mn-lt"/>
              </a:rPr>
              <a:t>Mate by mixing mixing haploid strains on growth medium.</a:t>
            </a:r>
          </a:p>
          <a:p>
            <a:pPr>
              <a:defRPr/>
            </a:pPr>
            <a:endParaRPr lang="en-US" sz="1600" i="0" dirty="0" smtClean="0">
              <a:latin typeface="+mn-lt"/>
            </a:endParaRPr>
          </a:p>
          <a:p>
            <a:pPr>
              <a:defRPr/>
            </a:pPr>
            <a:r>
              <a:rPr lang="en-US" sz="1600" i="0" dirty="0" smtClean="0">
                <a:latin typeface="+mn-lt"/>
              </a:rPr>
              <a:t>Sporulation and meiosis by starvation of diploids. </a:t>
            </a:r>
          </a:p>
          <a:p>
            <a:pPr>
              <a:defRPr/>
            </a:pPr>
            <a:endParaRPr lang="en-US" sz="1600" i="0" dirty="0" smtClean="0">
              <a:latin typeface="+mn-lt"/>
            </a:endParaRPr>
          </a:p>
          <a:p>
            <a:pPr>
              <a:defRPr/>
            </a:pPr>
            <a:r>
              <a:rPr lang="en-US" sz="1600" i="0" dirty="0" smtClean="0">
                <a:latin typeface="+mn-lt"/>
              </a:rPr>
              <a:t>Germination by placing spores on growth medium.</a:t>
            </a:r>
          </a:p>
          <a:p>
            <a:pPr>
              <a:defRPr/>
            </a:pPr>
            <a:endParaRPr lang="en-US" i="0" dirty="0" smtClean="0">
              <a:latin typeface="Arial"/>
            </a:endParaRPr>
          </a:p>
          <a:p>
            <a:pPr>
              <a:defRPr/>
            </a:pPr>
            <a:endParaRPr lang="en-US" i="0" dirty="0" smtClean="0">
              <a:latin typeface="Arial"/>
            </a:endParaRPr>
          </a:p>
        </p:txBody>
      </p:sp>
    </p:spTree>
    <p:extLst>
      <p:ext uri="{BB962C8B-B14F-4D97-AF65-F5344CB8AC3E}">
        <p14:creationId xmlns:p14="http://schemas.microsoft.com/office/powerpoint/2010/main" val="2286194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44500" y="333376"/>
            <a:ext cx="7772400" cy="1143000"/>
          </a:xfrm>
        </p:spPr>
        <p:txBody>
          <a:bodyPr/>
          <a:lstStyle/>
          <a:p>
            <a:pPr eaLnBrk="1" hangingPunct="1">
              <a:defRPr/>
            </a:pPr>
            <a:r>
              <a:rPr lang="en-US" smtClean="0">
                <a:ea typeface="+mj-ea"/>
                <a:cs typeface="+mj-cs"/>
              </a:rPr>
              <a:t>Yeast Mating</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4716463"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8" name="Rectangle 6"/>
          <p:cNvSpPr>
            <a:spLocks noChangeArrowheads="1"/>
          </p:cNvSpPr>
          <p:nvPr/>
        </p:nvSpPr>
        <p:spPr bwMode="auto">
          <a:xfrm>
            <a:off x="5534025" y="3275013"/>
            <a:ext cx="9160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err="1" smtClean="0">
                <a:latin typeface="Arial"/>
                <a:cs typeface="+mn-cs"/>
              </a:rPr>
              <a:t>Shmoo</a:t>
            </a:r>
            <a:endParaRPr lang="en-US" i="0" dirty="0">
              <a:latin typeface="Arial"/>
              <a:cs typeface="+mn-cs"/>
            </a:endParaRPr>
          </a:p>
        </p:txBody>
      </p:sp>
      <p:sp>
        <p:nvSpPr>
          <p:cNvPr id="8199" name="Rectangle 7"/>
          <p:cNvSpPr>
            <a:spLocks noChangeArrowheads="1"/>
          </p:cNvSpPr>
          <p:nvPr/>
        </p:nvSpPr>
        <p:spPr bwMode="auto">
          <a:xfrm>
            <a:off x="5715000" y="5943600"/>
            <a:ext cx="11255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mn-cs"/>
              </a:rPr>
              <a:t>Zygote</a:t>
            </a:r>
          </a:p>
        </p:txBody>
      </p:sp>
      <p:sp>
        <p:nvSpPr>
          <p:cNvPr id="8200" name="Line 8"/>
          <p:cNvSpPr>
            <a:spLocks noChangeShapeType="1"/>
          </p:cNvSpPr>
          <p:nvPr/>
        </p:nvSpPr>
        <p:spPr bwMode="auto">
          <a:xfrm flipH="1" flipV="1">
            <a:off x="4114800" y="6172200"/>
            <a:ext cx="144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mn-cs"/>
            </a:endParaRPr>
          </a:p>
        </p:txBody>
      </p:sp>
      <p:sp>
        <p:nvSpPr>
          <p:cNvPr id="8201" name="Line 9"/>
          <p:cNvSpPr>
            <a:spLocks noChangeShapeType="1"/>
          </p:cNvSpPr>
          <p:nvPr/>
        </p:nvSpPr>
        <p:spPr bwMode="auto">
          <a:xfrm>
            <a:off x="2133600" y="1371600"/>
            <a:ext cx="23622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mn-cs"/>
            </a:endParaRPr>
          </a:p>
        </p:txBody>
      </p:sp>
      <p:sp>
        <p:nvSpPr>
          <p:cNvPr id="8202" name="Line 10"/>
          <p:cNvSpPr>
            <a:spLocks noChangeShapeType="1"/>
          </p:cNvSpPr>
          <p:nvPr/>
        </p:nvSpPr>
        <p:spPr bwMode="auto">
          <a:xfrm flipH="1">
            <a:off x="5205413" y="3798888"/>
            <a:ext cx="801687" cy="92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mn-cs"/>
            </a:endParaRPr>
          </a:p>
        </p:txBody>
      </p:sp>
      <p:grpSp>
        <p:nvGrpSpPr>
          <p:cNvPr id="5" name="Group 4"/>
          <p:cNvGrpSpPr/>
          <p:nvPr/>
        </p:nvGrpSpPr>
        <p:grpSpPr>
          <a:xfrm>
            <a:off x="6200775" y="300038"/>
            <a:ext cx="2687638" cy="3052762"/>
            <a:chOff x="6200775" y="300038"/>
            <a:chExt cx="2687638" cy="3052762"/>
          </a:xfrm>
        </p:grpSpPr>
        <p:pic>
          <p:nvPicPr>
            <p:cNvPr id="215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713" y="300038"/>
              <a:ext cx="2425700" cy="299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3" name="Line 11"/>
            <p:cNvSpPr>
              <a:spLocks noChangeShapeType="1"/>
            </p:cNvSpPr>
            <p:nvPr/>
          </p:nvSpPr>
          <p:spPr bwMode="auto">
            <a:xfrm flipV="1">
              <a:off x="6200775" y="2451100"/>
              <a:ext cx="515938" cy="901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mn-cs"/>
              </a:endParaRPr>
            </a:p>
          </p:txBody>
        </p:sp>
      </p:grpSp>
      <p:sp>
        <p:nvSpPr>
          <p:cNvPr id="8204" name="Rectangle 12"/>
          <p:cNvSpPr>
            <a:spLocks noChangeArrowheads="1"/>
          </p:cNvSpPr>
          <p:nvPr/>
        </p:nvSpPr>
        <p:spPr bwMode="auto">
          <a:xfrm>
            <a:off x="1143000" y="914400"/>
            <a:ext cx="11255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mn-cs"/>
              </a:rPr>
              <a:t>Zygote</a:t>
            </a:r>
          </a:p>
        </p:txBody>
      </p:sp>
      <p:grpSp>
        <p:nvGrpSpPr>
          <p:cNvPr id="4" name="Group 3"/>
          <p:cNvGrpSpPr/>
          <p:nvPr/>
        </p:nvGrpSpPr>
        <p:grpSpPr>
          <a:xfrm>
            <a:off x="6589713" y="3517900"/>
            <a:ext cx="2394681" cy="2451100"/>
            <a:chOff x="6589713" y="3517900"/>
            <a:chExt cx="2394681" cy="2451100"/>
          </a:xfrm>
        </p:grpSpPr>
        <p:pic>
          <p:nvPicPr>
            <p:cNvPr id="2" name="Picture 1" descr="abn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9713" y="3517900"/>
              <a:ext cx="2032000" cy="1930400"/>
            </a:xfrm>
            <a:prstGeom prst="rect">
              <a:avLst/>
            </a:prstGeom>
          </p:spPr>
        </p:pic>
        <p:sp>
          <p:nvSpPr>
            <p:cNvPr id="3" name="TextBox 2"/>
            <p:cNvSpPr txBox="1"/>
            <p:nvPr/>
          </p:nvSpPr>
          <p:spPr>
            <a:xfrm>
              <a:off x="6716713" y="5322669"/>
              <a:ext cx="2267681" cy="646331"/>
            </a:xfrm>
            <a:prstGeom prst="rect">
              <a:avLst/>
            </a:prstGeom>
            <a:noFill/>
          </p:spPr>
          <p:txBody>
            <a:bodyPr wrap="none" rtlCol="0">
              <a:spAutoFit/>
            </a:bodyPr>
            <a:lstStyle/>
            <a:p>
              <a:r>
                <a:rPr lang="en-US" dirty="0" err="1" smtClean="0"/>
                <a:t>Li’l</a:t>
              </a:r>
              <a:r>
                <a:rPr lang="en-US" dirty="0" smtClean="0"/>
                <a:t> </a:t>
              </a:r>
              <a:r>
                <a:rPr lang="en-US" dirty="0" err="1" smtClean="0"/>
                <a:t>Abner</a:t>
              </a:r>
              <a:r>
                <a:rPr lang="en-US" dirty="0" smtClean="0"/>
                <a:t> (1934-1977)</a:t>
              </a:r>
            </a:p>
            <a:p>
              <a:r>
                <a:rPr lang="en-US" dirty="0" smtClean="0"/>
                <a:t>Al Capp</a:t>
              </a:r>
              <a:endParaRPr lang="en-US" dirty="0"/>
            </a:p>
          </p:txBody>
        </p:sp>
      </p:grpSp>
    </p:spTree>
    <p:extLst>
      <p:ext uri="{BB962C8B-B14F-4D97-AF65-F5344CB8AC3E}">
        <p14:creationId xmlns:p14="http://schemas.microsoft.com/office/powerpoint/2010/main" val="189023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63575" y="185738"/>
            <a:ext cx="7772400" cy="1143000"/>
          </a:xfrm>
        </p:spPr>
        <p:txBody>
          <a:bodyPr/>
          <a:lstStyle/>
          <a:p>
            <a:pPr eaLnBrk="1" hangingPunct="1">
              <a:defRPr/>
            </a:pPr>
            <a:r>
              <a:rPr lang="en-US" dirty="0" smtClean="0">
                <a:ea typeface="+mj-ea"/>
                <a:cs typeface="+mj-cs"/>
              </a:rPr>
              <a:t>Yeast Life Cycle</a:t>
            </a:r>
          </a:p>
        </p:txBody>
      </p:sp>
      <p:pic>
        <p:nvPicPr>
          <p:cNvPr id="225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047875"/>
            <a:ext cx="4076700" cy="481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Rectangle 6"/>
          <p:cNvSpPr>
            <a:spLocks noChangeArrowheads="1"/>
          </p:cNvSpPr>
          <p:nvPr/>
        </p:nvSpPr>
        <p:spPr bwMode="auto">
          <a:xfrm>
            <a:off x="1212850" y="5662613"/>
            <a:ext cx="2819400"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mn-cs"/>
              </a:rPr>
              <a:t>Meiosis/sporulation</a:t>
            </a:r>
          </a:p>
        </p:txBody>
      </p:sp>
      <p:sp>
        <p:nvSpPr>
          <p:cNvPr id="22532" name="TextBox 1"/>
          <p:cNvSpPr txBox="1">
            <a:spLocks noChangeArrowheads="1"/>
          </p:cNvSpPr>
          <p:nvPr/>
        </p:nvSpPr>
        <p:spPr bwMode="auto">
          <a:xfrm>
            <a:off x="1830388" y="1624013"/>
            <a:ext cx="155416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solidFill>
                  <a:srgbClr val="3366FF"/>
                </a:solidFill>
                <a:latin typeface="Arial" charset="0"/>
              </a:rPr>
              <a:t>unbudded</a:t>
            </a:r>
          </a:p>
        </p:txBody>
      </p:sp>
      <p:sp>
        <p:nvSpPr>
          <p:cNvPr id="22533" name="TextBox 2"/>
          <p:cNvSpPr txBox="1">
            <a:spLocks noChangeArrowheads="1"/>
          </p:cNvSpPr>
          <p:nvPr/>
        </p:nvSpPr>
        <p:spPr bwMode="auto">
          <a:xfrm>
            <a:off x="4187825" y="1465263"/>
            <a:ext cx="15017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solidFill>
                  <a:srgbClr val="3366FF"/>
                </a:solidFill>
                <a:latin typeface="Arial" charset="0"/>
              </a:rPr>
              <a:t>small bud</a:t>
            </a:r>
          </a:p>
        </p:txBody>
      </p:sp>
      <p:sp>
        <p:nvSpPr>
          <p:cNvPr id="22534" name="TextBox 3"/>
          <p:cNvSpPr txBox="1">
            <a:spLocks noChangeArrowheads="1"/>
          </p:cNvSpPr>
          <p:nvPr/>
        </p:nvSpPr>
        <p:spPr bwMode="auto">
          <a:xfrm>
            <a:off x="7150100" y="1120775"/>
            <a:ext cx="14684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solidFill>
                  <a:srgbClr val="3366FF"/>
                </a:solidFill>
                <a:latin typeface="Arial" charset="0"/>
              </a:rPr>
              <a:t>large bud</a:t>
            </a:r>
          </a:p>
          <a:p>
            <a:r>
              <a:rPr lang="en-US" i="0">
                <a:solidFill>
                  <a:srgbClr val="3366FF"/>
                </a:solidFill>
                <a:latin typeface="Arial" charset="0"/>
              </a:rPr>
              <a:t>(dumbell)</a:t>
            </a:r>
          </a:p>
        </p:txBody>
      </p:sp>
      <p:sp>
        <p:nvSpPr>
          <p:cNvPr id="22535" name="TextBox 4"/>
          <p:cNvSpPr txBox="1">
            <a:spLocks noChangeArrowheads="1"/>
          </p:cNvSpPr>
          <p:nvPr/>
        </p:nvSpPr>
        <p:spPr bwMode="auto">
          <a:xfrm>
            <a:off x="7893050" y="2587625"/>
            <a:ext cx="1108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dirty="0" err="1" smtClean="0">
                <a:solidFill>
                  <a:srgbClr val="3366FF"/>
                </a:solidFill>
                <a:latin typeface="Arial" charset="0"/>
              </a:rPr>
              <a:t>shmoo</a:t>
            </a:r>
            <a:endParaRPr lang="en-US" i="0" dirty="0">
              <a:solidFill>
                <a:srgbClr val="3366FF"/>
              </a:solidFill>
              <a:latin typeface="Arial" charset="0"/>
            </a:endParaRPr>
          </a:p>
        </p:txBody>
      </p:sp>
      <p:sp>
        <p:nvSpPr>
          <p:cNvPr id="22536" name="TextBox 5"/>
          <p:cNvSpPr txBox="1">
            <a:spLocks noChangeArrowheads="1"/>
          </p:cNvSpPr>
          <p:nvPr/>
        </p:nvSpPr>
        <p:spPr bwMode="auto">
          <a:xfrm>
            <a:off x="7785100" y="3925888"/>
            <a:ext cx="1092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solidFill>
                  <a:srgbClr val="3366FF"/>
                </a:solidFill>
                <a:latin typeface="Arial" charset="0"/>
              </a:rPr>
              <a:t>zygote</a:t>
            </a:r>
          </a:p>
        </p:txBody>
      </p:sp>
      <p:sp>
        <p:nvSpPr>
          <p:cNvPr id="22537" name="TextBox 8"/>
          <p:cNvSpPr txBox="1">
            <a:spLocks noChangeArrowheads="1"/>
          </p:cNvSpPr>
          <p:nvPr/>
        </p:nvSpPr>
        <p:spPr bwMode="auto">
          <a:xfrm>
            <a:off x="4552950" y="6224588"/>
            <a:ext cx="9890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solidFill>
                  <a:srgbClr val="3366FF"/>
                </a:solidFill>
                <a:latin typeface="Arial" charset="0"/>
              </a:rPr>
              <a:t>ascus</a:t>
            </a:r>
          </a:p>
        </p:txBody>
      </p:sp>
      <p:sp>
        <p:nvSpPr>
          <p:cNvPr id="22538" name="TextBox 9"/>
          <p:cNvSpPr txBox="1">
            <a:spLocks noChangeArrowheads="1"/>
          </p:cNvSpPr>
          <p:nvPr/>
        </p:nvSpPr>
        <p:spPr bwMode="auto">
          <a:xfrm>
            <a:off x="6604000" y="6149975"/>
            <a:ext cx="17589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solidFill>
                  <a:srgbClr val="3366FF"/>
                </a:solidFill>
                <a:latin typeface="Arial" charset="0"/>
              </a:rPr>
              <a:t>ascospores</a:t>
            </a:r>
          </a:p>
        </p:txBody>
      </p:sp>
      <p:sp>
        <p:nvSpPr>
          <p:cNvPr id="22539" name="TextBox 10"/>
          <p:cNvSpPr txBox="1">
            <a:spLocks noChangeArrowheads="1"/>
          </p:cNvSpPr>
          <p:nvPr/>
        </p:nvSpPr>
        <p:spPr bwMode="auto">
          <a:xfrm>
            <a:off x="1857375" y="2574925"/>
            <a:ext cx="20669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latin typeface="Arial" charset="0"/>
              </a:rPr>
              <a:t>budding cycle</a:t>
            </a:r>
          </a:p>
        </p:txBody>
      </p:sp>
      <p:sp>
        <p:nvSpPr>
          <p:cNvPr id="22540" name="TextBox 11"/>
          <p:cNvSpPr txBox="1">
            <a:spLocks noChangeArrowheads="1"/>
          </p:cNvSpPr>
          <p:nvPr/>
        </p:nvSpPr>
        <p:spPr bwMode="auto">
          <a:xfrm>
            <a:off x="2374900" y="3786188"/>
            <a:ext cx="1108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charset="0"/>
                <a:ea typeface="ＭＳ Ｐゴシック" charset="0"/>
                <a:cs typeface="ＭＳ Ｐゴシック" charset="0"/>
              </a:defRPr>
            </a:lvl1pPr>
            <a:lvl2pPr marL="742950" indent="-285750">
              <a:defRPr sz="2400" i="1">
                <a:solidFill>
                  <a:schemeClr val="tx1"/>
                </a:solidFill>
                <a:latin typeface="Times" charset="0"/>
                <a:ea typeface="ＭＳ Ｐゴシック" charset="0"/>
              </a:defRPr>
            </a:lvl2pPr>
            <a:lvl3pPr marL="1143000" indent="-228600">
              <a:defRPr sz="2400" i="1">
                <a:solidFill>
                  <a:schemeClr val="tx1"/>
                </a:solidFill>
                <a:latin typeface="Times" charset="0"/>
                <a:ea typeface="ＭＳ Ｐゴシック" charset="0"/>
              </a:defRPr>
            </a:lvl3pPr>
            <a:lvl4pPr marL="1600200" indent="-228600">
              <a:defRPr sz="2400" i="1">
                <a:solidFill>
                  <a:schemeClr val="tx1"/>
                </a:solidFill>
                <a:latin typeface="Times" charset="0"/>
                <a:ea typeface="ＭＳ Ｐゴシック" charset="0"/>
              </a:defRPr>
            </a:lvl4pPr>
            <a:lvl5pPr marL="2057400" indent="-228600">
              <a:defRPr sz="2400" i="1">
                <a:solidFill>
                  <a:schemeClr val="tx1"/>
                </a:solidFill>
                <a:latin typeface="Times" charset="0"/>
                <a:ea typeface="ＭＳ Ｐゴシック" charset="0"/>
              </a:defRPr>
            </a:lvl5pPr>
            <a:lvl6pPr marL="2514600" indent="-228600" eaLnBrk="0" fontAlgn="base" hangingPunct="0">
              <a:spcBef>
                <a:spcPct val="0"/>
              </a:spcBef>
              <a:spcAft>
                <a:spcPct val="0"/>
              </a:spcAft>
              <a:defRPr sz="2400" i="1">
                <a:solidFill>
                  <a:schemeClr val="tx1"/>
                </a:solidFill>
                <a:latin typeface="Times" charset="0"/>
                <a:ea typeface="ＭＳ Ｐゴシック" charset="0"/>
              </a:defRPr>
            </a:lvl6pPr>
            <a:lvl7pPr marL="2971800" indent="-228600" eaLnBrk="0" fontAlgn="base" hangingPunct="0">
              <a:spcBef>
                <a:spcPct val="0"/>
              </a:spcBef>
              <a:spcAft>
                <a:spcPct val="0"/>
              </a:spcAft>
              <a:defRPr sz="2400" i="1">
                <a:solidFill>
                  <a:schemeClr val="tx1"/>
                </a:solidFill>
                <a:latin typeface="Times" charset="0"/>
                <a:ea typeface="ＭＳ Ｐゴシック" charset="0"/>
              </a:defRPr>
            </a:lvl7pPr>
            <a:lvl8pPr marL="3429000" indent="-228600" eaLnBrk="0" fontAlgn="base" hangingPunct="0">
              <a:spcBef>
                <a:spcPct val="0"/>
              </a:spcBef>
              <a:spcAft>
                <a:spcPct val="0"/>
              </a:spcAft>
              <a:defRPr sz="2400" i="1">
                <a:solidFill>
                  <a:schemeClr val="tx1"/>
                </a:solidFill>
                <a:latin typeface="Times" charset="0"/>
                <a:ea typeface="ＭＳ Ｐゴシック" charset="0"/>
              </a:defRPr>
            </a:lvl8pPr>
            <a:lvl9pPr marL="3886200" indent="-228600" eaLnBrk="0" fontAlgn="base" hangingPunct="0">
              <a:spcBef>
                <a:spcPct val="0"/>
              </a:spcBef>
              <a:spcAft>
                <a:spcPct val="0"/>
              </a:spcAft>
              <a:defRPr sz="2400" i="1">
                <a:solidFill>
                  <a:schemeClr val="tx1"/>
                </a:solidFill>
                <a:latin typeface="Times" charset="0"/>
                <a:ea typeface="ＭＳ Ｐゴシック" charset="0"/>
              </a:defRPr>
            </a:lvl9pPr>
          </a:lstStyle>
          <a:p>
            <a:r>
              <a:rPr lang="en-US" i="0">
                <a:latin typeface="Arial" charset="0"/>
              </a:rPr>
              <a:t>mating</a:t>
            </a:r>
          </a:p>
        </p:txBody>
      </p:sp>
      <p:sp>
        <p:nvSpPr>
          <p:cNvPr id="22541" name="Left Brace 12"/>
          <p:cNvSpPr>
            <a:spLocks/>
          </p:cNvSpPr>
          <p:nvPr/>
        </p:nvSpPr>
        <p:spPr bwMode="auto">
          <a:xfrm>
            <a:off x="3586163" y="3244850"/>
            <a:ext cx="222250" cy="1611313"/>
          </a:xfrm>
          <a:prstGeom prst="leftBrace">
            <a:avLst>
              <a:gd name="adj1" fmla="val 8324"/>
              <a:gd name="adj2" fmla="val 50000"/>
            </a:avLst>
          </a:prstGeom>
          <a:noFill/>
          <a:ln w="38100">
            <a:solidFill>
              <a:srgbClr val="4F81B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sz="400">
              <a:solidFill>
                <a:srgbClr val="000000"/>
              </a:solidFill>
              <a:latin typeface="Arial" charset="0"/>
            </a:endParaRPr>
          </a:p>
        </p:txBody>
      </p:sp>
      <p:cxnSp>
        <p:nvCxnSpPr>
          <p:cNvPr id="15" name="Straight Arrow Connector 14"/>
          <p:cNvCxnSpPr/>
          <p:nvPr/>
        </p:nvCxnSpPr>
        <p:spPr bwMode="auto">
          <a:xfrm>
            <a:off x="2846388" y="2092325"/>
            <a:ext cx="1174750" cy="6238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p:nvPr/>
        </p:nvCxnSpPr>
        <p:spPr bwMode="auto">
          <a:xfrm>
            <a:off x="5362575" y="1987550"/>
            <a:ext cx="258763" cy="75247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flipH="1">
            <a:off x="7572375" y="2281238"/>
            <a:ext cx="330200" cy="482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Arrow Connector 26"/>
          <p:cNvCxnSpPr/>
          <p:nvPr/>
        </p:nvCxnSpPr>
        <p:spPr bwMode="auto">
          <a:xfrm flipH="1" flipV="1">
            <a:off x="7572375" y="3444875"/>
            <a:ext cx="471488" cy="58896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p:nvPr/>
        </p:nvCxnSpPr>
        <p:spPr bwMode="auto">
          <a:xfrm flipH="1">
            <a:off x="4891088" y="4244975"/>
            <a:ext cx="2881312" cy="39846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Arrow Connector 33"/>
          <p:cNvCxnSpPr/>
          <p:nvPr/>
        </p:nvCxnSpPr>
        <p:spPr bwMode="auto">
          <a:xfrm flipH="1">
            <a:off x="6467475" y="2986088"/>
            <a:ext cx="1457325" cy="35242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01051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68588" y="193091"/>
            <a:ext cx="5436046" cy="647700"/>
          </a:xfrm>
          <a:ln w="38100">
            <a:solidFill>
              <a:srgbClr val="FFFFFF"/>
            </a:solidFill>
            <a:miter lim="800000"/>
            <a:headEnd/>
            <a:tailEnd/>
          </a:ln>
        </p:spPr>
        <p:txBody>
          <a:bodyPr>
            <a:normAutofit fontScale="90000"/>
          </a:bodyPr>
          <a:lstStyle/>
          <a:p>
            <a:r>
              <a:rPr lang="en-US" sz="3600" b="1" dirty="0">
                <a:solidFill>
                  <a:schemeClr val="tx1"/>
                </a:solidFill>
                <a:latin typeface="Arial" charset="0"/>
              </a:rPr>
              <a:t> </a:t>
            </a:r>
            <a:r>
              <a:rPr lang="en-US" sz="2800" b="1" dirty="0">
                <a:solidFill>
                  <a:schemeClr val="tx1"/>
                </a:solidFill>
                <a:latin typeface="Arial" charset="0"/>
              </a:rPr>
              <a:t>Mismatch </a:t>
            </a:r>
            <a:r>
              <a:rPr lang="en-US" sz="2800" b="1" dirty="0" smtClean="0">
                <a:solidFill>
                  <a:schemeClr val="tx1"/>
                </a:solidFill>
                <a:latin typeface="Arial" charset="0"/>
              </a:rPr>
              <a:t>Repair corrects errors made by DNA polymerase</a:t>
            </a:r>
            <a:endParaRPr lang="en-US" sz="3600" dirty="0"/>
          </a:p>
        </p:txBody>
      </p:sp>
      <p:pic>
        <p:nvPicPr>
          <p:cNvPr id="1249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166" y="122238"/>
            <a:ext cx="3062288" cy="662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Text Box 5"/>
          <p:cNvSpPr txBox="1">
            <a:spLocks noChangeArrowheads="1"/>
          </p:cNvSpPr>
          <p:nvPr/>
        </p:nvSpPr>
        <p:spPr bwMode="auto">
          <a:xfrm>
            <a:off x="420357" y="1331216"/>
            <a:ext cx="5184277"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err="1" smtClean="0">
                <a:latin typeface="Arial" charset="0"/>
                <a:cs typeface="ＭＳ Ｐゴシック" charset="0"/>
              </a:rPr>
              <a:t>MutS</a:t>
            </a:r>
            <a:r>
              <a:rPr lang="en-US" sz="1600" dirty="0" err="1" smtClean="0">
                <a:latin typeface="Symbol" charset="0"/>
                <a:cs typeface="ＭＳ Ｐゴシック" charset="0"/>
              </a:rPr>
              <a:t>a</a:t>
            </a:r>
            <a:r>
              <a:rPr lang="en-US" sz="1600" dirty="0" smtClean="0">
                <a:latin typeface="Arial" charset="0"/>
                <a:cs typeface="ＭＳ Ｐゴシック" charset="0"/>
              </a:rPr>
              <a:t> </a:t>
            </a:r>
            <a:r>
              <a:rPr lang="en-US" sz="1600" dirty="0">
                <a:latin typeface="Arial" charset="0"/>
                <a:cs typeface="ＭＳ Ｐゴシック" charset="0"/>
              </a:rPr>
              <a:t>(MSH2/MSH6) - recognizes mismatch </a:t>
            </a:r>
            <a:endParaRPr lang="en-US" sz="1600" dirty="0" smtClean="0">
              <a:latin typeface="Arial" charset="0"/>
              <a:cs typeface="ＭＳ Ｐゴシック" charset="0"/>
            </a:endParaRPr>
          </a:p>
          <a:p>
            <a:r>
              <a:rPr lang="en-US" sz="1600" dirty="0" smtClean="0">
                <a:latin typeface="Arial" charset="0"/>
                <a:cs typeface="ＭＳ Ｐゴシック" charset="0"/>
              </a:rPr>
              <a:t>or </a:t>
            </a:r>
            <a:r>
              <a:rPr lang="en-US" sz="1600" dirty="0">
                <a:latin typeface="Arial" charset="0"/>
                <a:cs typeface="ＭＳ Ｐゴシック" charset="0"/>
              </a:rPr>
              <a:t>1 </a:t>
            </a:r>
            <a:r>
              <a:rPr lang="en-US" sz="1600" dirty="0" err="1">
                <a:latin typeface="Arial" charset="0"/>
                <a:cs typeface="ＭＳ Ｐゴシック" charset="0"/>
              </a:rPr>
              <a:t>bp</a:t>
            </a:r>
            <a:r>
              <a:rPr lang="en-US" sz="1600" dirty="0">
                <a:latin typeface="Arial" charset="0"/>
                <a:cs typeface="ＭＳ Ｐゴシック" charset="0"/>
              </a:rPr>
              <a:t> </a:t>
            </a:r>
            <a:r>
              <a:rPr lang="en-US" sz="1600" dirty="0" smtClean="0">
                <a:latin typeface="Arial" charset="0"/>
                <a:cs typeface="ＭＳ Ｐゴシック" charset="0"/>
              </a:rPr>
              <a:t>insertion/deletion </a:t>
            </a:r>
            <a:r>
              <a:rPr lang="en-US" sz="1600" dirty="0" err="1" smtClean="0">
                <a:latin typeface="Arial" charset="0"/>
                <a:cs typeface="ＭＳ Ｐゴシック" charset="0"/>
              </a:rPr>
              <a:t>mispairs</a:t>
            </a:r>
            <a:endParaRPr lang="en-US" sz="1600" dirty="0">
              <a:latin typeface="Arial" charset="0"/>
              <a:cs typeface="ＭＳ Ｐゴシック" charset="0"/>
            </a:endParaRPr>
          </a:p>
          <a:p>
            <a:endParaRPr lang="en-US" sz="1600" dirty="0" smtClean="0">
              <a:latin typeface="Arial" charset="0"/>
              <a:cs typeface="ＭＳ Ｐゴシック" charset="0"/>
            </a:endParaRPr>
          </a:p>
          <a:p>
            <a:r>
              <a:rPr lang="en-US" sz="1600" dirty="0" err="1" smtClean="0">
                <a:latin typeface="Arial" charset="0"/>
                <a:cs typeface="ＭＳ Ｐゴシック" charset="0"/>
              </a:rPr>
              <a:t>MutS</a:t>
            </a:r>
            <a:r>
              <a:rPr lang="en-US" sz="1600" dirty="0" err="1" smtClean="0">
                <a:latin typeface="Symbol" charset="0"/>
                <a:cs typeface="ＭＳ Ｐゴシック" charset="0"/>
              </a:rPr>
              <a:t>b</a:t>
            </a:r>
            <a:r>
              <a:rPr lang="en-US" sz="1600" dirty="0" smtClean="0">
                <a:latin typeface="Arial" charset="0"/>
                <a:cs typeface="ＭＳ Ｐゴシック" charset="0"/>
              </a:rPr>
              <a:t> </a:t>
            </a:r>
            <a:r>
              <a:rPr lang="en-US" sz="1600" dirty="0">
                <a:latin typeface="Arial" charset="0"/>
                <a:cs typeface="ＭＳ Ｐゴシック" charset="0"/>
              </a:rPr>
              <a:t>(MSH2/MSH3) - recognizes 2-12 </a:t>
            </a:r>
            <a:r>
              <a:rPr lang="en-US" sz="1600" dirty="0" err="1">
                <a:latin typeface="Arial" charset="0"/>
                <a:cs typeface="ＭＳ Ｐゴシック" charset="0"/>
              </a:rPr>
              <a:t>bp</a:t>
            </a:r>
            <a:r>
              <a:rPr lang="en-US" sz="1600" dirty="0">
                <a:latin typeface="Arial" charset="0"/>
                <a:cs typeface="ＭＳ Ｐゴシック" charset="0"/>
              </a:rPr>
              <a:t> </a:t>
            </a:r>
            <a:r>
              <a:rPr lang="en-US" sz="1600" dirty="0" err="1" smtClean="0">
                <a:latin typeface="Arial" charset="0"/>
                <a:cs typeface="ＭＳ Ｐゴシック" charset="0"/>
              </a:rPr>
              <a:t>indel</a:t>
            </a:r>
            <a:r>
              <a:rPr lang="en-US" sz="1600" dirty="0" smtClean="0">
                <a:latin typeface="Arial" charset="0"/>
                <a:cs typeface="ＭＳ Ｐゴシック" charset="0"/>
              </a:rPr>
              <a:t> </a:t>
            </a:r>
            <a:r>
              <a:rPr lang="en-US" sz="1600" dirty="0" err="1" smtClean="0">
                <a:latin typeface="Arial" charset="0"/>
                <a:cs typeface="ＭＳ Ｐゴシック" charset="0"/>
              </a:rPr>
              <a:t>mispair</a:t>
            </a:r>
            <a:endParaRPr lang="en-US" sz="1600" dirty="0">
              <a:latin typeface="Arial" charset="0"/>
              <a:cs typeface="ＭＳ Ｐゴシック" charset="0"/>
            </a:endParaRPr>
          </a:p>
          <a:p>
            <a:endParaRPr lang="en-US" sz="1600" dirty="0">
              <a:latin typeface="Arial" charset="0"/>
              <a:cs typeface="ＭＳ Ｐゴシック" charset="0"/>
            </a:endParaRPr>
          </a:p>
          <a:p>
            <a:r>
              <a:rPr lang="en-US" sz="1600" dirty="0" err="1">
                <a:latin typeface="Arial" charset="0"/>
                <a:cs typeface="ＭＳ Ｐゴシック" charset="0"/>
              </a:rPr>
              <a:t>MutL</a:t>
            </a:r>
            <a:r>
              <a:rPr lang="en-US" sz="1600" dirty="0" err="1">
                <a:latin typeface="Symbol" charset="0"/>
                <a:cs typeface="ＭＳ Ｐゴシック" charset="0"/>
              </a:rPr>
              <a:t>a</a:t>
            </a:r>
            <a:r>
              <a:rPr lang="en-US" sz="1600" dirty="0">
                <a:latin typeface="Arial" charset="0"/>
                <a:cs typeface="ＭＳ Ｐゴシック" charset="0"/>
              </a:rPr>
              <a:t> (MLH1/PMS2) - endonuclease </a:t>
            </a:r>
            <a:r>
              <a:rPr lang="en-US" sz="1600" dirty="0" smtClean="0">
                <a:latin typeface="Arial" charset="0"/>
                <a:cs typeface="ＭＳ Ｐゴシック" charset="0"/>
              </a:rPr>
              <a:t>activity-makes a nick on the newly synthesized strand</a:t>
            </a:r>
            <a:endParaRPr lang="en-US" sz="1600" dirty="0">
              <a:latin typeface="Arial" charset="0"/>
              <a:cs typeface="ＭＳ Ｐゴシック" charset="0"/>
            </a:endParaRPr>
          </a:p>
        </p:txBody>
      </p:sp>
      <p:sp>
        <p:nvSpPr>
          <p:cNvPr id="124935" name="Text Box 10"/>
          <p:cNvSpPr txBox="1">
            <a:spLocks noChangeArrowheads="1"/>
          </p:cNvSpPr>
          <p:nvPr/>
        </p:nvSpPr>
        <p:spPr bwMode="auto">
          <a:xfrm>
            <a:off x="420357" y="3491804"/>
            <a:ext cx="3511908"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err="1">
                <a:latin typeface="Arial" charset="0"/>
                <a:cs typeface="ＭＳ Ｐゴシック" charset="0"/>
              </a:rPr>
              <a:t>Exonuclease</a:t>
            </a:r>
            <a:r>
              <a:rPr lang="en-US" sz="1600" dirty="0">
                <a:latin typeface="Arial" charset="0"/>
                <a:cs typeface="ＭＳ Ｐゴシック" charset="0"/>
              </a:rPr>
              <a:t> I - resects the </a:t>
            </a:r>
            <a:r>
              <a:rPr lang="en-US" sz="1600" dirty="0" smtClean="0">
                <a:latin typeface="Arial" charset="0"/>
                <a:cs typeface="ＭＳ Ｐゴシック" charset="0"/>
              </a:rPr>
              <a:t>nicked strand</a:t>
            </a:r>
            <a:endParaRPr lang="en-US" sz="1600" dirty="0">
              <a:latin typeface="Arial" charset="0"/>
              <a:cs typeface="ＭＳ Ｐゴシック" charset="0"/>
            </a:endParaRPr>
          </a:p>
        </p:txBody>
      </p:sp>
      <p:sp>
        <p:nvSpPr>
          <p:cNvPr id="124936" name="Text Box 11"/>
          <p:cNvSpPr txBox="1">
            <a:spLocks noChangeArrowheads="1"/>
          </p:cNvSpPr>
          <p:nvPr/>
        </p:nvSpPr>
        <p:spPr bwMode="auto">
          <a:xfrm>
            <a:off x="420356" y="4503041"/>
            <a:ext cx="314834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smtClean="0">
                <a:latin typeface="Arial" charset="0"/>
                <a:cs typeface="ＭＳ Ｐゴシック" charset="0"/>
              </a:rPr>
              <a:t>Polymerase </a:t>
            </a:r>
            <a:r>
              <a:rPr lang="en-US" sz="1600" dirty="0">
                <a:latin typeface="Symbol" charset="0"/>
                <a:cs typeface="ＭＳ Ｐゴシック" charset="0"/>
              </a:rPr>
              <a:t>d/e</a:t>
            </a:r>
            <a:r>
              <a:rPr lang="en-US" sz="1600" dirty="0">
                <a:latin typeface="Arial" charset="0"/>
                <a:cs typeface="ＭＳ Ｐゴシック" charset="0"/>
              </a:rPr>
              <a:t> - perform </a:t>
            </a:r>
            <a:r>
              <a:rPr lang="en-US" sz="1600" dirty="0" smtClean="0">
                <a:latin typeface="Arial" charset="0"/>
                <a:cs typeface="ＭＳ Ｐゴシック" charset="0"/>
              </a:rPr>
              <a:t>DNA </a:t>
            </a:r>
            <a:r>
              <a:rPr lang="en-US" sz="1600" dirty="0" err="1" smtClean="0">
                <a:latin typeface="Arial" charset="0"/>
                <a:cs typeface="ＭＳ Ｐゴシック" charset="0"/>
              </a:rPr>
              <a:t>resynthesis</a:t>
            </a:r>
            <a:endParaRPr lang="en-US" sz="1600" dirty="0">
              <a:cs typeface="ＭＳ Ｐゴシック" charset="0"/>
            </a:endParaRPr>
          </a:p>
        </p:txBody>
      </p:sp>
      <p:sp>
        <p:nvSpPr>
          <p:cNvPr id="124937" name="Text Box 12"/>
          <p:cNvSpPr txBox="1">
            <a:spLocks noChangeArrowheads="1"/>
          </p:cNvSpPr>
          <p:nvPr/>
        </p:nvSpPr>
        <p:spPr bwMode="auto">
          <a:xfrm>
            <a:off x="2332066" y="6489700"/>
            <a:ext cx="32766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a:defRPr sz="2400">
                <a:solidFill>
                  <a:schemeClr val="tx1"/>
                </a:solidFill>
                <a:latin typeface="Times" charset="0"/>
                <a:ea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200" b="1" dirty="0" err="1">
                <a:latin typeface="Arial" charset="0"/>
                <a:cs typeface="ＭＳ Ｐゴシック" charset="0"/>
              </a:rPr>
              <a:t>Hoeijmakers</a:t>
            </a:r>
            <a:r>
              <a:rPr lang="en-US" sz="1200" b="1" dirty="0">
                <a:latin typeface="Arial" charset="0"/>
                <a:cs typeface="ＭＳ Ｐゴシック" charset="0"/>
              </a:rPr>
              <a:t>, </a:t>
            </a:r>
            <a:r>
              <a:rPr lang="en-US" sz="1200" b="1" i="1" dirty="0">
                <a:latin typeface="Arial" charset="0"/>
                <a:cs typeface="ＭＳ Ｐゴシック" charset="0"/>
              </a:rPr>
              <a:t>Nature</a:t>
            </a:r>
            <a:r>
              <a:rPr lang="en-US" sz="1200" b="1" dirty="0">
                <a:latin typeface="Arial" charset="0"/>
                <a:cs typeface="ＭＳ Ｐゴシック" charset="0"/>
              </a:rPr>
              <a:t> 411, 366-374(2001)</a:t>
            </a:r>
            <a:endParaRPr lang="en-US" sz="1400" b="1" dirty="0">
              <a:latin typeface="Arial" charset="0"/>
              <a:cs typeface="ＭＳ Ｐゴシック" charset="0"/>
            </a:endParaRPr>
          </a:p>
        </p:txBody>
      </p:sp>
      <p:cxnSp>
        <p:nvCxnSpPr>
          <p:cNvPr id="3" name="Straight Arrow Connector 2"/>
          <p:cNvCxnSpPr/>
          <p:nvPr/>
        </p:nvCxnSpPr>
        <p:spPr>
          <a:xfrm flipV="1">
            <a:off x="6009660" y="516941"/>
            <a:ext cx="337350" cy="29418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168478" y="705290"/>
            <a:ext cx="1093043" cy="523220"/>
          </a:xfrm>
          <a:prstGeom prst="rect">
            <a:avLst/>
          </a:prstGeom>
          <a:noFill/>
        </p:spPr>
        <p:txBody>
          <a:bodyPr wrap="none" rtlCol="0">
            <a:spAutoFit/>
          </a:bodyPr>
          <a:lstStyle/>
          <a:p>
            <a:r>
              <a:rPr lang="en-US" sz="1400" dirty="0" smtClean="0">
                <a:solidFill>
                  <a:srgbClr val="FF0000"/>
                </a:solidFill>
              </a:rPr>
              <a:t>Mismatched </a:t>
            </a:r>
          </a:p>
          <a:p>
            <a:r>
              <a:rPr lang="en-US" sz="1400" dirty="0" smtClean="0">
                <a:solidFill>
                  <a:srgbClr val="FF0000"/>
                </a:solidFill>
              </a:rPr>
              <a:t>base pair</a:t>
            </a:r>
            <a:endParaRPr lang="en-US" sz="1400" dirty="0">
              <a:solidFill>
                <a:srgbClr val="FF0000"/>
              </a:solidFill>
            </a:endParaRPr>
          </a:p>
        </p:txBody>
      </p:sp>
      <p:sp>
        <p:nvSpPr>
          <p:cNvPr id="13" name="TextBox 12"/>
          <p:cNvSpPr txBox="1"/>
          <p:nvPr/>
        </p:nvSpPr>
        <p:spPr>
          <a:xfrm>
            <a:off x="7518399" y="3891914"/>
            <a:ext cx="927658" cy="369332"/>
          </a:xfrm>
          <a:prstGeom prst="rect">
            <a:avLst/>
          </a:prstGeom>
          <a:noFill/>
        </p:spPr>
        <p:txBody>
          <a:bodyPr wrap="none" rtlCol="0">
            <a:spAutoFit/>
          </a:bodyPr>
          <a:lstStyle/>
          <a:p>
            <a:r>
              <a:rPr lang="en-US" dirty="0" smtClean="0">
                <a:solidFill>
                  <a:srgbClr val="FF0000"/>
                </a:solidFill>
              </a:rPr>
              <a:t>excision</a:t>
            </a:r>
            <a:endParaRPr lang="en-US" dirty="0">
              <a:solidFill>
                <a:srgbClr val="FF0000"/>
              </a:solidFill>
            </a:endParaRPr>
          </a:p>
        </p:txBody>
      </p:sp>
      <p:sp>
        <p:nvSpPr>
          <p:cNvPr id="14" name="TextBox 13"/>
          <p:cNvSpPr txBox="1"/>
          <p:nvPr/>
        </p:nvSpPr>
        <p:spPr>
          <a:xfrm>
            <a:off x="6169210" y="5741464"/>
            <a:ext cx="1043876" cy="369332"/>
          </a:xfrm>
          <a:prstGeom prst="rect">
            <a:avLst/>
          </a:prstGeom>
          <a:noFill/>
        </p:spPr>
        <p:txBody>
          <a:bodyPr wrap="none" rtlCol="0">
            <a:spAutoFit/>
          </a:bodyPr>
          <a:lstStyle/>
          <a:p>
            <a:r>
              <a:rPr lang="en-US" dirty="0" smtClean="0">
                <a:solidFill>
                  <a:srgbClr val="FF0000"/>
                </a:solidFill>
              </a:rPr>
              <a:t>synthesis</a:t>
            </a:r>
            <a:endParaRPr lang="en-US" dirty="0">
              <a:solidFill>
                <a:srgbClr val="FF0000"/>
              </a:solidFill>
            </a:endParaRPr>
          </a:p>
        </p:txBody>
      </p:sp>
    </p:spTree>
    <p:extLst>
      <p:ext uri="{BB962C8B-B14F-4D97-AF65-F5344CB8AC3E}">
        <p14:creationId xmlns:p14="http://schemas.microsoft.com/office/powerpoint/2010/main" val="2638912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6598719" y="2777752"/>
            <a:ext cx="184879" cy="3310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3713544" y="2790982"/>
            <a:ext cx="184879" cy="3310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3200" dirty="0" smtClean="0"/>
              <a:t>Mismatch repair acts on recombination intermediates to convert ½ gene conversions to full gene conversions</a:t>
            </a:r>
            <a:endParaRPr lang="en-US" sz="3200" dirty="0"/>
          </a:p>
        </p:txBody>
      </p:sp>
      <p:sp>
        <p:nvSpPr>
          <p:cNvPr id="22" name="TextBox 80"/>
          <p:cNvSpPr txBox="1">
            <a:spLocks noChangeArrowheads="1"/>
          </p:cNvSpPr>
          <p:nvPr/>
        </p:nvSpPr>
        <p:spPr bwMode="auto">
          <a:xfrm>
            <a:off x="5355491" y="1991578"/>
            <a:ext cx="356381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a:latin typeface="Arial" charset="0"/>
                <a:cs typeface="Arial" charset="0"/>
              </a:rPr>
              <a:t>2</a:t>
            </a:r>
            <a:r>
              <a:rPr lang="en-US" sz="1600" b="0" baseline="30000" dirty="0">
                <a:latin typeface="Arial" charset="0"/>
                <a:cs typeface="Arial" charset="0"/>
              </a:rPr>
              <a:t>nd</a:t>
            </a:r>
            <a:r>
              <a:rPr lang="en-US" sz="1600" b="0" dirty="0">
                <a:latin typeface="Arial" charset="0"/>
                <a:cs typeface="Arial" charset="0"/>
              </a:rPr>
              <a:t> end </a:t>
            </a:r>
            <a:r>
              <a:rPr lang="en-US" sz="1600" b="0" dirty="0" smtClean="0">
                <a:latin typeface="Arial" charset="0"/>
                <a:cs typeface="Arial" charset="0"/>
              </a:rPr>
              <a:t>capture step of </a:t>
            </a:r>
            <a:r>
              <a:rPr lang="en-US" sz="1600" b="0" dirty="0" err="1" smtClean="0">
                <a:latin typeface="Arial" charset="0"/>
                <a:cs typeface="Arial" charset="0"/>
              </a:rPr>
              <a:t>dHJ</a:t>
            </a:r>
            <a:r>
              <a:rPr lang="en-US" sz="1600" b="0" dirty="0" smtClean="0">
                <a:latin typeface="Arial" charset="0"/>
                <a:cs typeface="Arial" charset="0"/>
              </a:rPr>
              <a:t> pathway</a:t>
            </a:r>
            <a:endParaRPr lang="en-US" sz="1600" b="0" dirty="0">
              <a:latin typeface="Arial" charset="0"/>
              <a:cs typeface="Arial" charset="0"/>
            </a:endParaRPr>
          </a:p>
        </p:txBody>
      </p:sp>
      <p:sp>
        <p:nvSpPr>
          <p:cNvPr id="26" name="TextBox 226"/>
          <p:cNvSpPr txBox="1">
            <a:spLocks noChangeArrowheads="1"/>
          </p:cNvSpPr>
          <p:nvPr/>
        </p:nvSpPr>
        <p:spPr bwMode="auto">
          <a:xfrm>
            <a:off x="2585946" y="1991691"/>
            <a:ext cx="276954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r>
              <a:rPr lang="en-US" sz="1600" b="0" dirty="0" smtClean="0">
                <a:latin typeface="Arial" charset="0"/>
                <a:cs typeface="Arial" charset="0"/>
              </a:rPr>
              <a:t>Annealing step of SDSA</a:t>
            </a:r>
            <a:endParaRPr lang="en-US" sz="1600" b="0" dirty="0">
              <a:latin typeface="Arial" charset="0"/>
              <a:cs typeface="Arial" charset="0"/>
            </a:endParaRPr>
          </a:p>
        </p:txBody>
      </p:sp>
      <p:sp>
        <p:nvSpPr>
          <p:cNvPr id="41" name="Left Brace 40"/>
          <p:cNvSpPr/>
          <p:nvPr/>
        </p:nvSpPr>
        <p:spPr>
          <a:xfrm rot="5400000">
            <a:off x="3705505" y="2408062"/>
            <a:ext cx="158614" cy="565150"/>
          </a:xfrm>
          <a:prstGeom prst="leftBrace">
            <a:avLst>
              <a:gd name="adj1" fmla="val 8333"/>
              <a:gd name="adj2" fmla="val 5234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3324098" y="2376920"/>
            <a:ext cx="1043876" cy="307777"/>
          </a:xfrm>
          <a:prstGeom prst="rect">
            <a:avLst/>
          </a:prstGeom>
          <a:noFill/>
        </p:spPr>
        <p:txBody>
          <a:bodyPr wrap="none" rtlCol="0">
            <a:spAutoFit/>
          </a:bodyPr>
          <a:lstStyle/>
          <a:p>
            <a:r>
              <a:rPr lang="en-US" sz="1400" dirty="0" smtClean="0"/>
              <a:t>Hybrid DNA</a:t>
            </a:r>
            <a:endParaRPr lang="en-US" sz="1400" dirty="0"/>
          </a:p>
        </p:txBody>
      </p:sp>
      <p:sp>
        <p:nvSpPr>
          <p:cNvPr id="43" name="TextBox 42"/>
          <p:cNvSpPr txBox="1"/>
          <p:nvPr/>
        </p:nvSpPr>
        <p:spPr>
          <a:xfrm>
            <a:off x="6230465" y="2334283"/>
            <a:ext cx="1043876" cy="307777"/>
          </a:xfrm>
          <a:prstGeom prst="rect">
            <a:avLst/>
          </a:prstGeom>
          <a:noFill/>
        </p:spPr>
        <p:txBody>
          <a:bodyPr wrap="none" rtlCol="0">
            <a:spAutoFit/>
          </a:bodyPr>
          <a:lstStyle/>
          <a:p>
            <a:r>
              <a:rPr lang="en-US" sz="1400" dirty="0" smtClean="0"/>
              <a:t>Hybrid DNA</a:t>
            </a:r>
            <a:endParaRPr lang="en-US" sz="1400" dirty="0"/>
          </a:p>
        </p:txBody>
      </p:sp>
      <p:sp>
        <p:nvSpPr>
          <p:cNvPr id="45" name="TextBox 44"/>
          <p:cNvSpPr txBox="1"/>
          <p:nvPr/>
        </p:nvSpPr>
        <p:spPr>
          <a:xfrm>
            <a:off x="125679" y="2394777"/>
            <a:ext cx="2759190" cy="3785652"/>
          </a:xfrm>
          <a:prstGeom prst="rect">
            <a:avLst/>
          </a:prstGeom>
          <a:noFill/>
        </p:spPr>
        <p:txBody>
          <a:bodyPr wrap="square" rtlCol="0">
            <a:spAutoFit/>
          </a:bodyPr>
          <a:lstStyle/>
          <a:p>
            <a:r>
              <a:rPr lang="en-US" sz="1600" dirty="0" smtClean="0"/>
              <a:t>To detect gene conversion, a genetic marker must be included in a hybrid DNA tract.</a:t>
            </a:r>
          </a:p>
          <a:p>
            <a:endParaRPr lang="en-US" sz="1600" dirty="0"/>
          </a:p>
          <a:p>
            <a:r>
              <a:rPr lang="en-US" sz="1600" dirty="0" smtClean="0"/>
              <a:t>If this occurs there will be at least one mismatched base pair (or an </a:t>
            </a:r>
            <a:r>
              <a:rPr lang="en-US" sz="1600" dirty="0" err="1" smtClean="0"/>
              <a:t>ssDNA</a:t>
            </a:r>
            <a:r>
              <a:rPr lang="en-US" sz="1600" dirty="0" smtClean="0"/>
              <a:t> insertion/deletion loop).</a:t>
            </a:r>
          </a:p>
          <a:p>
            <a:endParaRPr lang="en-US" sz="1600" dirty="0"/>
          </a:p>
          <a:p>
            <a:r>
              <a:rPr lang="en-US" sz="1600" dirty="0" smtClean="0"/>
              <a:t>The mismatch repair</a:t>
            </a:r>
          </a:p>
          <a:p>
            <a:r>
              <a:rPr lang="en-US" sz="1600" dirty="0" smtClean="0"/>
              <a:t>Machinery will recognize the mismatch and repair it.</a:t>
            </a:r>
          </a:p>
          <a:p>
            <a:endParaRPr lang="en-US" sz="1600" dirty="0"/>
          </a:p>
          <a:p>
            <a:r>
              <a:rPr lang="en-US" sz="1600" dirty="0" smtClean="0"/>
              <a:t>This completes the gene conversion process. </a:t>
            </a:r>
          </a:p>
        </p:txBody>
      </p:sp>
      <p:cxnSp>
        <p:nvCxnSpPr>
          <p:cNvPr id="46" name="Straight Connector 45"/>
          <p:cNvCxnSpPr/>
          <p:nvPr/>
        </p:nvCxnSpPr>
        <p:spPr bwMode="auto">
          <a:xfrm>
            <a:off x="5773737" y="3256257"/>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a:off x="5761037" y="3319757"/>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5761037" y="3186407"/>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7951787" y="3326107"/>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5716587" y="2939817"/>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a:off x="5703887" y="3003317"/>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flipV="1">
            <a:off x="5722937" y="3009667"/>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flipV="1">
            <a:off x="6802437" y="2856737"/>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7227887" y="2913357"/>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7265987" y="2975270"/>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flipV="1">
            <a:off x="8027987" y="2843507"/>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7245350" y="3245145"/>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V="1">
            <a:off x="6461125" y="3254670"/>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9" name="Freeform 76"/>
          <p:cNvSpPr>
            <a:spLocks/>
          </p:cNvSpPr>
          <p:nvPr/>
        </p:nvSpPr>
        <p:spPr bwMode="auto">
          <a:xfrm>
            <a:off x="6389687" y="2983207"/>
            <a:ext cx="855133" cy="275167"/>
          </a:xfrm>
          <a:custGeom>
            <a:avLst/>
            <a:gdLst>
              <a:gd name="T0" fmla="*/ 855133 w 855133"/>
              <a:gd name="T1" fmla="*/ 1291465 h 161424"/>
              <a:gd name="T2" fmla="*/ 812800 w 855133"/>
              <a:gd name="T3" fmla="*/ 362133 h 161424"/>
              <a:gd name="T4" fmla="*/ 762000 w 855133"/>
              <a:gd name="T5" fmla="*/ 40442 h 161424"/>
              <a:gd name="T6" fmla="*/ 651933 w 855133"/>
              <a:gd name="T7" fmla="*/ 4701 h 161424"/>
              <a:gd name="T8" fmla="*/ 406400 w 855133"/>
              <a:gd name="T9" fmla="*/ 40442 h 161424"/>
              <a:gd name="T10" fmla="*/ 182033 w 855133"/>
              <a:gd name="T11" fmla="*/ 76195 h 161424"/>
              <a:gd name="T12" fmla="*/ 50800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60" name="Straight Connector 59"/>
          <p:cNvCxnSpPr/>
          <p:nvPr/>
        </p:nvCxnSpPr>
        <p:spPr bwMode="auto">
          <a:xfrm flipV="1">
            <a:off x="6459537" y="3194345"/>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1" name="Freeform 78"/>
          <p:cNvSpPr>
            <a:spLocks/>
          </p:cNvSpPr>
          <p:nvPr/>
        </p:nvSpPr>
        <p:spPr bwMode="auto">
          <a:xfrm>
            <a:off x="6931554" y="2970507"/>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62" name="Straight Connector 61"/>
          <p:cNvCxnSpPr/>
          <p:nvPr/>
        </p:nvCxnSpPr>
        <p:spPr bwMode="auto">
          <a:xfrm>
            <a:off x="2867406" y="3322318"/>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p:nvPr/>
        </p:nvCxnSpPr>
        <p:spPr bwMode="auto">
          <a:xfrm>
            <a:off x="2854706" y="3385818"/>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flipV="1">
            <a:off x="2854706" y="3252468"/>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Connector 64"/>
          <p:cNvCxnSpPr/>
          <p:nvPr/>
        </p:nvCxnSpPr>
        <p:spPr bwMode="auto">
          <a:xfrm flipV="1">
            <a:off x="5045456" y="3392168"/>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a:off x="2835656" y="2928441"/>
            <a:ext cx="12255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p:cNvCxnSpPr/>
          <p:nvPr/>
        </p:nvCxnSpPr>
        <p:spPr bwMode="auto">
          <a:xfrm>
            <a:off x="2822956" y="2991941"/>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flipH="1" flipV="1">
            <a:off x="2842006" y="2998291"/>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flipH="1" flipV="1">
            <a:off x="3921506" y="2858591"/>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4575556" y="2928441"/>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Connector 70"/>
          <p:cNvCxnSpPr/>
          <p:nvPr/>
        </p:nvCxnSpPr>
        <p:spPr bwMode="auto">
          <a:xfrm>
            <a:off x="4048506" y="2991941"/>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flipH="1" flipV="1">
            <a:off x="3546903" y="2989850"/>
            <a:ext cx="1016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flipH="1" flipV="1">
            <a:off x="5147056" y="2858591"/>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V="1">
            <a:off x="3586544" y="2991941"/>
            <a:ext cx="473075" cy="4763"/>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5" name="TextBox 74"/>
          <p:cNvSpPr txBox="1"/>
          <p:nvPr/>
        </p:nvSpPr>
        <p:spPr>
          <a:xfrm>
            <a:off x="3646086" y="3122049"/>
            <a:ext cx="265567" cy="246221"/>
          </a:xfrm>
          <a:prstGeom prst="rect">
            <a:avLst/>
          </a:prstGeom>
          <a:noFill/>
        </p:spPr>
        <p:txBody>
          <a:bodyPr wrap="none" rtlCol="0">
            <a:spAutoFit/>
          </a:bodyPr>
          <a:lstStyle/>
          <a:p>
            <a:r>
              <a:rPr lang="en-US" sz="1000" dirty="0" smtClean="0">
                <a:solidFill>
                  <a:srgbClr val="3366FF"/>
                </a:solidFill>
              </a:rPr>
              <a:t>G</a:t>
            </a:r>
          </a:p>
        </p:txBody>
      </p:sp>
      <p:sp>
        <p:nvSpPr>
          <p:cNvPr id="76" name="TextBox 75"/>
          <p:cNvSpPr txBox="1"/>
          <p:nvPr/>
        </p:nvSpPr>
        <p:spPr>
          <a:xfrm>
            <a:off x="3645379" y="3335195"/>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77" name="TextBox 76"/>
          <p:cNvSpPr txBox="1"/>
          <p:nvPr/>
        </p:nvSpPr>
        <p:spPr>
          <a:xfrm>
            <a:off x="3680716" y="2737326"/>
            <a:ext cx="265567" cy="246221"/>
          </a:xfrm>
          <a:prstGeom prst="rect">
            <a:avLst/>
          </a:prstGeom>
          <a:noFill/>
        </p:spPr>
        <p:txBody>
          <a:bodyPr wrap="none" rtlCol="0">
            <a:spAutoFit/>
          </a:bodyPr>
          <a:lstStyle/>
          <a:p>
            <a:r>
              <a:rPr lang="en-US" sz="1000" dirty="0" smtClean="0">
                <a:solidFill>
                  <a:srgbClr val="FF0000"/>
                </a:solidFill>
              </a:rPr>
              <a:t>A</a:t>
            </a:r>
          </a:p>
        </p:txBody>
      </p:sp>
      <p:sp>
        <p:nvSpPr>
          <p:cNvPr id="78" name="TextBox 77"/>
          <p:cNvSpPr txBox="1"/>
          <p:nvPr/>
        </p:nvSpPr>
        <p:spPr>
          <a:xfrm>
            <a:off x="3673394" y="2924012"/>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79" name="TextBox 78"/>
          <p:cNvSpPr txBox="1"/>
          <p:nvPr/>
        </p:nvSpPr>
        <p:spPr>
          <a:xfrm>
            <a:off x="6606009" y="3053350"/>
            <a:ext cx="265567" cy="246221"/>
          </a:xfrm>
          <a:prstGeom prst="rect">
            <a:avLst/>
          </a:prstGeom>
          <a:noFill/>
        </p:spPr>
        <p:txBody>
          <a:bodyPr wrap="none" rtlCol="0">
            <a:spAutoFit/>
          </a:bodyPr>
          <a:lstStyle/>
          <a:p>
            <a:r>
              <a:rPr lang="en-US" sz="1000" dirty="0" smtClean="0">
                <a:solidFill>
                  <a:srgbClr val="3366FF"/>
                </a:solidFill>
              </a:rPr>
              <a:t>G</a:t>
            </a:r>
          </a:p>
        </p:txBody>
      </p:sp>
      <p:sp>
        <p:nvSpPr>
          <p:cNvPr id="80" name="TextBox 79"/>
          <p:cNvSpPr txBox="1"/>
          <p:nvPr/>
        </p:nvSpPr>
        <p:spPr>
          <a:xfrm>
            <a:off x="6605302" y="3266496"/>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81" name="TextBox 80"/>
          <p:cNvSpPr txBox="1"/>
          <p:nvPr/>
        </p:nvSpPr>
        <p:spPr>
          <a:xfrm>
            <a:off x="6567222" y="2730875"/>
            <a:ext cx="265567" cy="246221"/>
          </a:xfrm>
          <a:prstGeom prst="rect">
            <a:avLst/>
          </a:prstGeom>
          <a:noFill/>
        </p:spPr>
        <p:txBody>
          <a:bodyPr wrap="none" rtlCol="0">
            <a:spAutoFit/>
          </a:bodyPr>
          <a:lstStyle/>
          <a:p>
            <a:r>
              <a:rPr lang="en-US" sz="1000" dirty="0" smtClean="0">
                <a:solidFill>
                  <a:srgbClr val="FF0000"/>
                </a:solidFill>
              </a:rPr>
              <a:t>A</a:t>
            </a:r>
          </a:p>
        </p:txBody>
      </p:sp>
      <p:sp>
        <p:nvSpPr>
          <p:cNvPr id="82" name="TextBox 81"/>
          <p:cNvSpPr txBox="1"/>
          <p:nvPr/>
        </p:nvSpPr>
        <p:spPr>
          <a:xfrm>
            <a:off x="6560607" y="2926587"/>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cxnSp>
        <p:nvCxnSpPr>
          <p:cNvPr id="87" name="Straight Connector 86"/>
          <p:cNvCxnSpPr/>
          <p:nvPr/>
        </p:nvCxnSpPr>
        <p:spPr bwMode="auto">
          <a:xfrm>
            <a:off x="5715000" y="4234254"/>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a:off x="5702300" y="4297754"/>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flipV="1">
            <a:off x="5702300" y="4164404"/>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flipV="1">
            <a:off x="7893050" y="4304104"/>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bwMode="auto">
          <a:xfrm flipV="1">
            <a:off x="5586764" y="3910212"/>
            <a:ext cx="980458" cy="15204"/>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a:off x="5645150" y="3981314"/>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flipH="1" flipV="1">
            <a:off x="5664200" y="3987664"/>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flipH="1" flipV="1">
            <a:off x="6440181" y="3842938"/>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7169150" y="3891354"/>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7207250" y="3953267"/>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flipH="1" flipV="1">
            <a:off x="7969250" y="382150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7186613" y="4223142"/>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flipV="1">
            <a:off x="6402388" y="4232667"/>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0" name="Freeform 76"/>
          <p:cNvSpPr>
            <a:spLocks/>
          </p:cNvSpPr>
          <p:nvPr/>
        </p:nvSpPr>
        <p:spPr bwMode="auto">
          <a:xfrm>
            <a:off x="6330950" y="3961204"/>
            <a:ext cx="855133" cy="275167"/>
          </a:xfrm>
          <a:custGeom>
            <a:avLst/>
            <a:gdLst>
              <a:gd name="T0" fmla="*/ 855133 w 855133"/>
              <a:gd name="T1" fmla="*/ 1291465 h 161424"/>
              <a:gd name="T2" fmla="*/ 812800 w 855133"/>
              <a:gd name="T3" fmla="*/ 362133 h 161424"/>
              <a:gd name="T4" fmla="*/ 762000 w 855133"/>
              <a:gd name="T5" fmla="*/ 40442 h 161424"/>
              <a:gd name="T6" fmla="*/ 651933 w 855133"/>
              <a:gd name="T7" fmla="*/ 4701 h 161424"/>
              <a:gd name="T8" fmla="*/ 406400 w 855133"/>
              <a:gd name="T9" fmla="*/ 40442 h 161424"/>
              <a:gd name="T10" fmla="*/ 182033 w 855133"/>
              <a:gd name="T11" fmla="*/ 76195 h 161424"/>
              <a:gd name="T12" fmla="*/ 50800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01" name="Straight Connector 100"/>
          <p:cNvCxnSpPr/>
          <p:nvPr/>
        </p:nvCxnSpPr>
        <p:spPr bwMode="auto">
          <a:xfrm flipV="1">
            <a:off x="6400800" y="4172342"/>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2" name="Freeform 78"/>
          <p:cNvSpPr>
            <a:spLocks/>
          </p:cNvSpPr>
          <p:nvPr/>
        </p:nvSpPr>
        <p:spPr bwMode="auto">
          <a:xfrm>
            <a:off x="6872817" y="3948504"/>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03" name="Straight Connector 102"/>
          <p:cNvCxnSpPr/>
          <p:nvPr/>
        </p:nvCxnSpPr>
        <p:spPr bwMode="auto">
          <a:xfrm>
            <a:off x="2808669" y="4300315"/>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2795969" y="4363815"/>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flipV="1">
            <a:off x="2795969" y="4230465"/>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flipV="1">
            <a:off x="4986719" y="4370165"/>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2776919" y="3906438"/>
            <a:ext cx="837738"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2764219" y="3969938"/>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9" name="Straight Connector 108"/>
          <p:cNvCxnSpPr/>
          <p:nvPr/>
        </p:nvCxnSpPr>
        <p:spPr bwMode="auto">
          <a:xfrm flipH="1" flipV="1">
            <a:off x="2783269" y="3976288"/>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flipH="1" flipV="1">
            <a:off x="3487153" y="3836588"/>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a:off x="4516819" y="3906438"/>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2" name="Straight Connector 111"/>
          <p:cNvCxnSpPr/>
          <p:nvPr/>
        </p:nvCxnSpPr>
        <p:spPr bwMode="auto">
          <a:xfrm>
            <a:off x="3989769" y="3969938"/>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3" name="Straight Connector 112"/>
          <p:cNvCxnSpPr/>
          <p:nvPr/>
        </p:nvCxnSpPr>
        <p:spPr bwMode="auto">
          <a:xfrm flipH="1" flipV="1">
            <a:off x="3488166" y="3967847"/>
            <a:ext cx="1016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4" name="Straight Connector 113"/>
          <p:cNvCxnSpPr/>
          <p:nvPr/>
        </p:nvCxnSpPr>
        <p:spPr bwMode="auto">
          <a:xfrm flipH="1" flipV="1">
            <a:off x="5088319" y="3836588"/>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flipV="1">
            <a:off x="3527807" y="3969938"/>
            <a:ext cx="473075" cy="4763"/>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6" name="TextBox 115"/>
          <p:cNvSpPr txBox="1"/>
          <p:nvPr/>
        </p:nvSpPr>
        <p:spPr>
          <a:xfrm>
            <a:off x="3587349" y="4100046"/>
            <a:ext cx="265567" cy="246221"/>
          </a:xfrm>
          <a:prstGeom prst="rect">
            <a:avLst/>
          </a:prstGeom>
          <a:noFill/>
        </p:spPr>
        <p:txBody>
          <a:bodyPr wrap="none" rtlCol="0">
            <a:spAutoFit/>
          </a:bodyPr>
          <a:lstStyle/>
          <a:p>
            <a:r>
              <a:rPr lang="en-US" sz="1000" dirty="0" smtClean="0">
                <a:solidFill>
                  <a:srgbClr val="3366FF"/>
                </a:solidFill>
              </a:rPr>
              <a:t>G</a:t>
            </a:r>
          </a:p>
        </p:txBody>
      </p:sp>
      <p:sp>
        <p:nvSpPr>
          <p:cNvPr id="117" name="TextBox 116"/>
          <p:cNvSpPr txBox="1"/>
          <p:nvPr/>
        </p:nvSpPr>
        <p:spPr>
          <a:xfrm>
            <a:off x="3586642" y="4313192"/>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19" name="TextBox 118"/>
          <p:cNvSpPr txBox="1"/>
          <p:nvPr/>
        </p:nvSpPr>
        <p:spPr>
          <a:xfrm>
            <a:off x="3614657" y="3902009"/>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20" name="TextBox 119"/>
          <p:cNvSpPr txBox="1"/>
          <p:nvPr/>
        </p:nvSpPr>
        <p:spPr>
          <a:xfrm>
            <a:off x="6547272" y="4031347"/>
            <a:ext cx="265567" cy="246221"/>
          </a:xfrm>
          <a:prstGeom prst="rect">
            <a:avLst/>
          </a:prstGeom>
          <a:noFill/>
        </p:spPr>
        <p:txBody>
          <a:bodyPr wrap="none" rtlCol="0">
            <a:spAutoFit/>
          </a:bodyPr>
          <a:lstStyle/>
          <a:p>
            <a:r>
              <a:rPr lang="en-US" sz="1000" dirty="0" smtClean="0">
                <a:solidFill>
                  <a:srgbClr val="3366FF"/>
                </a:solidFill>
              </a:rPr>
              <a:t>G</a:t>
            </a:r>
          </a:p>
        </p:txBody>
      </p:sp>
      <p:sp>
        <p:nvSpPr>
          <p:cNvPr id="121" name="TextBox 120"/>
          <p:cNvSpPr txBox="1"/>
          <p:nvPr/>
        </p:nvSpPr>
        <p:spPr>
          <a:xfrm>
            <a:off x="6546565" y="4244493"/>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23" name="TextBox 122"/>
          <p:cNvSpPr txBox="1"/>
          <p:nvPr/>
        </p:nvSpPr>
        <p:spPr>
          <a:xfrm>
            <a:off x="6559795" y="3904584"/>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24" name="Left Brace 123"/>
          <p:cNvSpPr/>
          <p:nvPr/>
        </p:nvSpPr>
        <p:spPr>
          <a:xfrm rot="5400000">
            <a:off x="6638773" y="2401848"/>
            <a:ext cx="158614" cy="565150"/>
          </a:xfrm>
          <a:prstGeom prst="leftBrace">
            <a:avLst>
              <a:gd name="adj1" fmla="val 8333"/>
              <a:gd name="adj2" fmla="val 5234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3" name="Straight Connector 142"/>
          <p:cNvCxnSpPr/>
          <p:nvPr/>
        </p:nvCxnSpPr>
        <p:spPr bwMode="auto">
          <a:xfrm>
            <a:off x="5734050" y="5352430"/>
            <a:ext cx="623888"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Connector 143"/>
          <p:cNvCxnSpPr/>
          <p:nvPr/>
        </p:nvCxnSpPr>
        <p:spPr bwMode="auto">
          <a:xfrm>
            <a:off x="5721350" y="5415930"/>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flipV="1">
            <a:off x="5721350" y="528258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flipV="1">
            <a:off x="7912100" y="5422280"/>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7" name="Straight Connector 146"/>
          <p:cNvCxnSpPr/>
          <p:nvPr/>
        </p:nvCxnSpPr>
        <p:spPr bwMode="auto">
          <a:xfrm flipV="1">
            <a:off x="5605814" y="5028388"/>
            <a:ext cx="980458" cy="15204"/>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a:off x="5664200" y="5099490"/>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flipH="1" flipV="1">
            <a:off x="5683250" y="5105840"/>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0" name="Straight Connector 149"/>
          <p:cNvCxnSpPr/>
          <p:nvPr/>
        </p:nvCxnSpPr>
        <p:spPr bwMode="auto">
          <a:xfrm flipH="1" flipV="1">
            <a:off x="6459231" y="496111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a:off x="7188200" y="5009530"/>
            <a:ext cx="9398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a:off x="7226300" y="5071443"/>
            <a:ext cx="895350" cy="1587"/>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flipH="1" flipV="1">
            <a:off x="7988300" y="4939680"/>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a:off x="7205663" y="5341318"/>
            <a:ext cx="831850" cy="635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flipV="1">
            <a:off x="6421438" y="5350843"/>
            <a:ext cx="473075" cy="3175"/>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6" name="Freeform 76"/>
          <p:cNvSpPr>
            <a:spLocks/>
          </p:cNvSpPr>
          <p:nvPr/>
        </p:nvSpPr>
        <p:spPr bwMode="auto">
          <a:xfrm>
            <a:off x="6350000" y="5079380"/>
            <a:ext cx="855133" cy="275167"/>
          </a:xfrm>
          <a:custGeom>
            <a:avLst/>
            <a:gdLst>
              <a:gd name="T0" fmla="*/ 855133 w 855133"/>
              <a:gd name="T1" fmla="*/ 1291465 h 161424"/>
              <a:gd name="T2" fmla="*/ 812800 w 855133"/>
              <a:gd name="T3" fmla="*/ 362133 h 161424"/>
              <a:gd name="T4" fmla="*/ 762000 w 855133"/>
              <a:gd name="T5" fmla="*/ 40442 h 161424"/>
              <a:gd name="T6" fmla="*/ 651933 w 855133"/>
              <a:gd name="T7" fmla="*/ 4701 h 161424"/>
              <a:gd name="T8" fmla="*/ 406400 w 855133"/>
              <a:gd name="T9" fmla="*/ 40442 h 161424"/>
              <a:gd name="T10" fmla="*/ 182033 w 855133"/>
              <a:gd name="T11" fmla="*/ 76195 h 161424"/>
              <a:gd name="T12" fmla="*/ 50800 w 855133"/>
              <a:gd name="T13" fmla="*/ 505110 h 161424"/>
              <a:gd name="T14" fmla="*/ 0 w 855133"/>
              <a:gd name="T15" fmla="*/ 1362953 h 1614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5133" h="161424">
                <a:moveTo>
                  <a:pt x="855133" y="152957"/>
                </a:moveTo>
                <a:cubicBezTo>
                  <a:pt x="841727" y="110271"/>
                  <a:pt x="828322" y="67585"/>
                  <a:pt x="812800" y="42890"/>
                </a:cubicBezTo>
                <a:cubicBezTo>
                  <a:pt x="797278" y="18195"/>
                  <a:pt x="788811" y="11845"/>
                  <a:pt x="762000" y="4790"/>
                </a:cubicBezTo>
                <a:cubicBezTo>
                  <a:pt x="735189" y="-2265"/>
                  <a:pt x="711200" y="557"/>
                  <a:pt x="651933" y="557"/>
                </a:cubicBezTo>
                <a:cubicBezTo>
                  <a:pt x="592666" y="557"/>
                  <a:pt x="406400" y="4790"/>
                  <a:pt x="406400" y="4790"/>
                </a:cubicBezTo>
                <a:cubicBezTo>
                  <a:pt x="328083" y="6201"/>
                  <a:pt x="241300" y="-148"/>
                  <a:pt x="182033" y="9024"/>
                </a:cubicBezTo>
                <a:cubicBezTo>
                  <a:pt x="122766" y="18196"/>
                  <a:pt x="81139" y="34424"/>
                  <a:pt x="50800" y="59824"/>
                </a:cubicBezTo>
                <a:cubicBezTo>
                  <a:pt x="20461" y="85224"/>
                  <a:pt x="0" y="161424"/>
                  <a:pt x="0" y="161424"/>
                </a:cubicBezTo>
              </a:path>
            </a:pathLst>
          </a:custGeom>
          <a:noFill/>
          <a:ln w="28575" cmpd="sng">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57" name="Straight Connector 156"/>
          <p:cNvCxnSpPr/>
          <p:nvPr/>
        </p:nvCxnSpPr>
        <p:spPr bwMode="auto">
          <a:xfrm flipV="1">
            <a:off x="6419850" y="5290518"/>
            <a:ext cx="1143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8" name="Freeform 78"/>
          <p:cNvSpPr>
            <a:spLocks/>
          </p:cNvSpPr>
          <p:nvPr/>
        </p:nvSpPr>
        <p:spPr bwMode="auto">
          <a:xfrm>
            <a:off x="6891867" y="5066680"/>
            <a:ext cx="342900" cy="279400"/>
          </a:xfrm>
          <a:custGeom>
            <a:avLst/>
            <a:gdLst>
              <a:gd name="T0" fmla="*/ 342900 w 342900"/>
              <a:gd name="T1" fmla="*/ 0 h 287866"/>
              <a:gd name="T2" fmla="*/ 275166 w 342900"/>
              <a:gd name="T3" fmla="*/ 11270 h 287866"/>
              <a:gd name="T4" fmla="*/ 254000 w 342900"/>
              <a:gd name="T5" fmla="*/ 56352 h 287866"/>
              <a:gd name="T6" fmla="*/ 241300 w 342900"/>
              <a:gd name="T7" fmla="*/ 108950 h 287866"/>
              <a:gd name="T8" fmla="*/ 224366 w 342900"/>
              <a:gd name="T9" fmla="*/ 161545 h 287866"/>
              <a:gd name="T10" fmla="*/ 186266 w 342900"/>
              <a:gd name="T11" fmla="*/ 206627 h 287866"/>
              <a:gd name="T12" fmla="*/ 122766 w 342900"/>
              <a:gd name="T13" fmla="*/ 232925 h 287866"/>
              <a:gd name="T14" fmla="*/ 84666 w 342900"/>
              <a:gd name="T15" fmla="*/ 247954 h 287866"/>
              <a:gd name="T16" fmla="*/ 46566 w 342900"/>
              <a:gd name="T17" fmla="*/ 251710 h 287866"/>
              <a:gd name="T18" fmla="*/ 0 w 342900"/>
              <a:gd name="T19" fmla="*/ 255467 h 2878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2900" h="287866">
                <a:moveTo>
                  <a:pt x="342900" y="0"/>
                </a:moveTo>
                <a:cubicBezTo>
                  <a:pt x="316441" y="1058"/>
                  <a:pt x="289983" y="2117"/>
                  <a:pt x="275166" y="12700"/>
                </a:cubicBezTo>
                <a:cubicBezTo>
                  <a:pt x="260349" y="23283"/>
                  <a:pt x="259644" y="45156"/>
                  <a:pt x="254000" y="63500"/>
                </a:cubicBezTo>
                <a:cubicBezTo>
                  <a:pt x="248356" y="81844"/>
                  <a:pt x="246239" y="103011"/>
                  <a:pt x="241300" y="122766"/>
                </a:cubicBezTo>
                <a:cubicBezTo>
                  <a:pt x="236361" y="142522"/>
                  <a:pt x="233538" y="163689"/>
                  <a:pt x="224366" y="182033"/>
                </a:cubicBezTo>
                <a:cubicBezTo>
                  <a:pt x="215194" y="200378"/>
                  <a:pt x="203199" y="219428"/>
                  <a:pt x="186266" y="232833"/>
                </a:cubicBezTo>
                <a:cubicBezTo>
                  <a:pt x="169333" y="246238"/>
                  <a:pt x="139699" y="254705"/>
                  <a:pt x="122766" y="262466"/>
                </a:cubicBezTo>
                <a:cubicBezTo>
                  <a:pt x="105833" y="270227"/>
                  <a:pt x="97366" y="275872"/>
                  <a:pt x="84666" y="279400"/>
                </a:cubicBezTo>
                <a:cubicBezTo>
                  <a:pt x="71966" y="282928"/>
                  <a:pt x="46566" y="283633"/>
                  <a:pt x="46566" y="283633"/>
                </a:cubicBezTo>
                <a:lnTo>
                  <a:pt x="0" y="287866"/>
                </a:lnTo>
              </a:path>
            </a:pathLst>
          </a:custGeom>
          <a:noFill/>
          <a:ln w="28575"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cxnSp>
        <p:nvCxnSpPr>
          <p:cNvPr id="159" name="Straight Connector 158"/>
          <p:cNvCxnSpPr/>
          <p:nvPr/>
        </p:nvCxnSpPr>
        <p:spPr bwMode="auto">
          <a:xfrm>
            <a:off x="2827719" y="5418491"/>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a:off x="2815019" y="5481991"/>
            <a:ext cx="2324100"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flipV="1">
            <a:off x="2815019" y="5348641"/>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2" name="Straight Connector 161"/>
          <p:cNvCxnSpPr/>
          <p:nvPr/>
        </p:nvCxnSpPr>
        <p:spPr bwMode="auto">
          <a:xfrm flipV="1">
            <a:off x="5005769" y="5488341"/>
            <a:ext cx="114300" cy="6350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 name="Straight Connector 162"/>
          <p:cNvCxnSpPr/>
          <p:nvPr/>
        </p:nvCxnSpPr>
        <p:spPr bwMode="auto">
          <a:xfrm>
            <a:off x="2795969" y="5024614"/>
            <a:ext cx="837738"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4" name="Straight Connector 163"/>
          <p:cNvCxnSpPr/>
          <p:nvPr/>
        </p:nvCxnSpPr>
        <p:spPr bwMode="auto">
          <a:xfrm>
            <a:off x="2783269" y="5088114"/>
            <a:ext cx="6731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5" name="Straight Connector 164"/>
          <p:cNvCxnSpPr/>
          <p:nvPr/>
        </p:nvCxnSpPr>
        <p:spPr bwMode="auto">
          <a:xfrm flipH="1" flipV="1">
            <a:off x="2802319" y="5094464"/>
            <a:ext cx="10160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6" name="Straight Connector 165"/>
          <p:cNvCxnSpPr/>
          <p:nvPr/>
        </p:nvCxnSpPr>
        <p:spPr bwMode="auto">
          <a:xfrm flipH="1" flipV="1">
            <a:off x="3506203" y="495476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7" name="Straight Connector 166"/>
          <p:cNvCxnSpPr/>
          <p:nvPr/>
        </p:nvCxnSpPr>
        <p:spPr bwMode="auto">
          <a:xfrm>
            <a:off x="4535869" y="5024614"/>
            <a:ext cx="7112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8" name="Straight Connector 167"/>
          <p:cNvCxnSpPr/>
          <p:nvPr/>
        </p:nvCxnSpPr>
        <p:spPr bwMode="auto">
          <a:xfrm>
            <a:off x="4008819" y="5088114"/>
            <a:ext cx="12319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9" name="Straight Connector 168"/>
          <p:cNvCxnSpPr/>
          <p:nvPr/>
        </p:nvCxnSpPr>
        <p:spPr bwMode="auto">
          <a:xfrm flipH="1" flipV="1">
            <a:off x="3507216" y="5086023"/>
            <a:ext cx="101600" cy="63500"/>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0" name="Straight Connector 169"/>
          <p:cNvCxnSpPr/>
          <p:nvPr/>
        </p:nvCxnSpPr>
        <p:spPr bwMode="auto">
          <a:xfrm flipH="1" flipV="1">
            <a:off x="5107369" y="4954764"/>
            <a:ext cx="133350" cy="635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1" name="Straight Connector 170"/>
          <p:cNvCxnSpPr/>
          <p:nvPr/>
        </p:nvCxnSpPr>
        <p:spPr bwMode="auto">
          <a:xfrm flipV="1">
            <a:off x="3546857" y="5088114"/>
            <a:ext cx="473075" cy="4763"/>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2" name="TextBox 171"/>
          <p:cNvSpPr txBox="1"/>
          <p:nvPr/>
        </p:nvSpPr>
        <p:spPr>
          <a:xfrm>
            <a:off x="3606399" y="5218222"/>
            <a:ext cx="265567" cy="246221"/>
          </a:xfrm>
          <a:prstGeom prst="rect">
            <a:avLst/>
          </a:prstGeom>
          <a:noFill/>
        </p:spPr>
        <p:txBody>
          <a:bodyPr wrap="none" rtlCol="0">
            <a:spAutoFit/>
          </a:bodyPr>
          <a:lstStyle/>
          <a:p>
            <a:r>
              <a:rPr lang="en-US" sz="1000" dirty="0" smtClean="0">
                <a:solidFill>
                  <a:srgbClr val="3366FF"/>
                </a:solidFill>
              </a:rPr>
              <a:t>G</a:t>
            </a:r>
          </a:p>
        </p:txBody>
      </p:sp>
      <p:sp>
        <p:nvSpPr>
          <p:cNvPr id="173" name="TextBox 172"/>
          <p:cNvSpPr txBox="1"/>
          <p:nvPr/>
        </p:nvSpPr>
        <p:spPr>
          <a:xfrm>
            <a:off x="3605692" y="5431368"/>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74" name="TextBox 173"/>
          <p:cNvSpPr txBox="1"/>
          <p:nvPr/>
        </p:nvSpPr>
        <p:spPr>
          <a:xfrm>
            <a:off x="3633707" y="5020185"/>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75" name="TextBox 174"/>
          <p:cNvSpPr txBox="1"/>
          <p:nvPr/>
        </p:nvSpPr>
        <p:spPr>
          <a:xfrm>
            <a:off x="6566322" y="5149523"/>
            <a:ext cx="265567" cy="246221"/>
          </a:xfrm>
          <a:prstGeom prst="rect">
            <a:avLst/>
          </a:prstGeom>
          <a:noFill/>
        </p:spPr>
        <p:txBody>
          <a:bodyPr wrap="none" rtlCol="0">
            <a:spAutoFit/>
          </a:bodyPr>
          <a:lstStyle/>
          <a:p>
            <a:r>
              <a:rPr lang="en-US" sz="1000" dirty="0" smtClean="0">
                <a:solidFill>
                  <a:srgbClr val="3366FF"/>
                </a:solidFill>
              </a:rPr>
              <a:t>G</a:t>
            </a:r>
          </a:p>
        </p:txBody>
      </p:sp>
      <p:sp>
        <p:nvSpPr>
          <p:cNvPr id="176" name="TextBox 175"/>
          <p:cNvSpPr txBox="1"/>
          <p:nvPr/>
        </p:nvSpPr>
        <p:spPr>
          <a:xfrm>
            <a:off x="6565615" y="5362669"/>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sp>
        <p:nvSpPr>
          <p:cNvPr id="177" name="TextBox 176"/>
          <p:cNvSpPr txBox="1"/>
          <p:nvPr/>
        </p:nvSpPr>
        <p:spPr>
          <a:xfrm>
            <a:off x="6578845" y="5022760"/>
            <a:ext cx="253044" cy="246221"/>
          </a:xfrm>
          <a:prstGeom prst="rect">
            <a:avLst/>
          </a:prstGeom>
          <a:noFill/>
        </p:spPr>
        <p:txBody>
          <a:bodyPr wrap="none" rtlCol="0">
            <a:spAutoFit/>
          </a:bodyPr>
          <a:lstStyle/>
          <a:p>
            <a:r>
              <a:rPr lang="en-US" sz="1000" dirty="0">
                <a:solidFill>
                  <a:srgbClr val="3366FF"/>
                </a:solidFill>
              </a:rPr>
              <a:t>C</a:t>
            </a:r>
            <a:endParaRPr lang="en-US" sz="1000" dirty="0" smtClean="0">
              <a:solidFill>
                <a:srgbClr val="3366FF"/>
              </a:solidFill>
            </a:endParaRPr>
          </a:p>
        </p:txBody>
      </p:sp>
      <p:cxnSp>
        <p:nvCxnSpPr>
          <p:cNvPr id="178" name="Straight Connector 177"/>
          <p:cNvCxnSpPr/>
          <p:nvPr/>
        </p:nvCxnSpPr>
        <p:spPr bwMode="auto">
          <a:xfrm flipV="1">
            <a:off x="3650213" y="5020188"/>
            <a:ext cx="369719" cy="1"/>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9" name="Straight Connector 178"/>
          <p:cNvCxnSpPr/>
          <p:nvPr/>
        </p:nvCxnSpPr>
        <p:spPr bwMode="auto">
          <a:xfrm flipV="1">
            <a:off x="4019932" y="5020203"/>
            <a:ext cx="515937" cy="1"/>
          </a:xfrm>
          <a:prstGeom prst="line">
            <a:avLst/>
          </a:prstGeom>
          <a:solidFill>
            <a:schemeClr val="accent1"/>
          </a:solidFill>
          <a:ln w="28575" cap="flat" cmpd="sng" algn="ctr">
            <a:solidFill>
              <a:srgbClr val="FFA5E9"/>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0" name="Straight Connector 179"/>
          <p:cNvCxnSpPr/>
          <p:nvPr/>
        </p:nvCxnSpPr>
        <p:spPr bwMode="auto">
          <a:xfrm flipV="1">
            <a:off x="6600605" y="5013590"/>
            <a:ext cx="587595" cy="1"/>
          </a:xfrm>
          <a:prstGeom prst="line">
            <a:avLst/>
          </a:prstGeom>
          <a:solidFill>
            <a:schemeClr val="accent1"/>
          </a:solidFill>
          <a:ln w="28575" cap="flat" cmpd="sng" algn="ctr">
            <a:solidFill>
              <a:srgbClr val="68F4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1" name="TextBox 180"/>
          <p:cNvSpPr txBox="1"/>
          <p:nvPr/>
        </p:nvSpPr>
        <p:spPr>
          <a:xfrm>
            <a:off x="3633707" y="4803339"/>
            <a:ext cx="265567" cy="246221"/>
          </a:xfrm>
          <a:prstGeom prst="rect">
            <a:avLst/>
          </a:prstGeom>
          <a:noFill/>
        </p:spPr>
        <p:txBody>
          <a:bodyPr wrap="none" rtlCol="0">
            <a:spAutoFit/>
          </a:bodyPr>
          <a:lstStyle/>
          <a:p>
            <a:r>
              <a:rPr lang="en-US" sz="1000" dirty="0" smtClean="0">
                <a:solidFill>
                  <a:srgbClr val="3366FF"/>
                </a:solidFill>
              </a:rPr>
              <a:t>G</a:t>
            </a:r>
          </a:p>
        </p:txBody>
      </p:sp>
      <p:sp>
        <p:nvSpPr>
          <p:cNvPr id="182" name="TextBox 181"/>
          <p:cNvSpPr txBox="1"/>
          <p:nvPr/>
        </p:nvSpPr>
        <p:spPr>
          <a:xfrm>
            <a:off x="6572139" y="4806028"/>
            <a:ext cx="265567" cy="246221"/>
          </a:xfrm>
          <a:prstGeom prst="rect">
            <a:avLst/>
          </a:prstGeom>
          <a:noFill/>
        </p:spPr>
        <p:txBody>
          <a:bodyPr wrap="none" rtlCol="0">
            <a:spAutoFit/>
          </a:bodyPr>
          <a:lstStyle/>
          <a:p>
            <a:r>
              <a:rPr lang="en-US" sz="1000" dirty="0" smtClean="0">
                <a:solidFill>
                  <a:srgbClr val="3366FF"/>
                </a:solidFill>
              </a:rPr>
              <a:t>G</a:t>
            </a:r>
          </a:p>
        </p:txBody>
      </p:sp>
      <p:sp>
        <p:nvSpPr>
          <p:cNvPr id="183" name="TextBox 182"/>
          <p:cNvSpPr txBox="1"/>
          <p:nvPr/>
        </p:nvSpPr>
        <p:spPr>
          <a:xfrm>
            <a:off x="2964929" y="5847574"/>
            <a:ext cx="5703342" cy="923330"/>
          </a:xfrm>
          <a:prstGeom prst="rect">
            <a:avLst/>
          </a:prstGeom>
          <a:noFill/>
        </p:spPr>
        <p:txBody>
          <a:bodyPr wrap="none" rtlCol="0">
            <a:spAutoFit/>
          </a:bodyPr>
          <a:lstStyle/>
          <a:p>
            <a:r>
              <a:rPr lang="en-US" dirty="0" smtClean="0"/>
              <a:t>An </a:t>
            </a:r>
            <a:r>
              <a:rPr lang="en-US" dirty="0" smtClean="0">
                <a:solidFill>
                  <a:srgbClr val="FF0000"/>
                </a:solidFill>
              </a:rPr>
              <a:t>A/T </a:t>
            </a:r>
            <a:r>
              <a:rPr lang="en-US" dirty="0" smtClean="0"/>
              <a:t>base pair in the </a:t>
            </a:r>
            <a:r>
              <a:rPr lang="en-US" dirty="0" smtClean="0">
                <a:solidFill>
                  <a:srgbClr val="FF0000"/>
                </a:solidFill>
              </a:rPr>
              <a:t>recipient</a:t>
            </a:r>
            <a:r>
              <a:rPr lang="en-US" dirty="0" smtClean="0"/>
              <a:t> chromosome is converted</a:t>
            </a:r>
          </a:p>
          <a:p>
            <a:r>
              <a:rPr lang="en-US" dirty="0"/>
              <a:t>t</a:t>
            </a:r>
            <a:r>
              <a:rPr lang="en-US" dirty="0" smtClean="0"/>
              <a:t>o a </a:t>
            </a:r>
            <a:r>
              <a:rPr lang="en-US" dirty="0" smtClean="0">
                <a:solidFill>
                  <a:srgbClr val="3366FF"/>
                </a:solidFill>
              </a:rPr>
              <a:t>G/C</a:t>
            </a:r>
            <a:r>
              <a:rPr lang="en-US" dirty="0" smtClean="0"/>
              <a:t> base pair with sequences derived from the </a:t>
            </a:r>
            <a:r>
              <a:rPr lang="en-US" dirty="0" smtClean="0">
                <a:solidFill>
                  <a:srgbClr val="3366FF"/>
                </a:solidFill>
              </a:rPr>
              <a:t>donor</a:t>
            </a:r>
          </a:p>
          <a:p>
            <a:r>
              <a:rPr lang="en-US" dirty="0" smtClean="0"/>
              <a:t>chromosome. </a:t>
            </a:r>
            <a:endParaRPr lang="en-US" dirty="0"/>
          </a:p>
        </p:txBody>
      </p:sp>
      <p:sp>
        <p:nvSpPr>
          <p:cNvPr id="3" name="Down Arrow 2"/>
          <p:cNvSpPr/>
          <p:nvPr/>
        </p:nvSpPr>
        <p:spPr>
          <a:xfrm>
            <a:off x="3911653" y="3455668"/>
            <a:ext cx="251037" cy="3932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Down Arrow 125"/>
          <p:cNvSpPr/>
          <p:nvPr/>
        </p:nvSpPr>
        <p:spPr>
          <a:xfrm>
            <a:off x="3852091" y="4490714"/>
            <a:ext cx="251037" cy="3932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Down Arrow 126"/>
          <p:cNvSpPr/>
          <p:nvPr/>
        </p:nvSpPr>
        <p:spPr>
          <a:xfrm>
            <a:off x="6721308" y="3455668"/>
            <a:ext cx="251037" cy="3932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Down Arrow 127"/>
          <p:cNvSpPr/>
          <p:nvPr/>
        </p:nvSpPr>
        <p:spPr>
          <a:xfrm>
            <a:off x="6661746" y="4490714"/>
            <a:ext cx="251037" cy="3932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896879" y="3396750"/>
            <a:ext cx="927658" cy="369332"/>
          </a:xfrm>
          <a:prstGeom prst="rect">
            <a:avLst/>
          </a:prstGeom>
          <a:noFill/>
        </p:spPr>
        <p:txBody>
          <a:bodyPr wrap="none" rtlCol="0">
            <a:spAutoFit/>
          </a:bodyPr>
          <a:lstStyle/>
          <a:p>
            <a:r>
              <a:rPr lang="en-US" dirty="0" smtClean="0">
                <a:solidFill>
                  <a:srgbClr val="FF0000"/>
                </a:solidFill>
              </a:rPr>
              <a:t>excision</a:t>
            </a:r>
            <a:endParaRPr lang="en-US" dirty="0">
              <a:solidFill>
                <a:srgbClr val="FF0000"/>
              </a:solidFill>
            </a:endParaRPr>
          </a:p>
        </p:txBody>
      </p:sp>
      <p:sp>
        <p:nvSpPr>
          <p:cNvPr id="130" name="TextBox 129"/>
          <p:cNvSpPr txBox="1"/>
          <p:nvPr/>
        </p:nvSpPr>
        <p:spPr>
          <a:xfrm>
            <a:off x="4783240" y="4509484"/>
            <a:ext cx="1043876" cy="369332"/>
          </a:xfrm>
          <a:prstGeom prst="rect">
            <a:avLst/>
          </a:prstGeom>
          <a:noFill/>
        </p:spPr>
        <p:txBody>
          <a:bodyPr wrap="none" rtlCol="0">
            <a:spAutoFit/>
          </a:bodyPr>
          <a:lstStyle/>
          <a:p>
            <a:r>
              <a:rPr lang="en-US" dirty="0" smtClean="0">
                <a:solidFill>
                  <a:srgbClr val="FF0000"/>
                </a:solidFill>
              </a:rPr>
              <a:t>synthesis</a:t>
            </a:r>
            <a:endParaRPr lang="en-US" dirty="0">
              <a:solidFill>
                <a:srgbClr val="FF0000"/>
              </a:solidFill>
            </a:endParaRPr>
          </a:p>
        </p:txBody>
      </p:sp>
    </p:spTree>
    <p:extLst>
      <p:ext uri="{BB962C8B-B14F-4D97-AF65-F5344CB8AC3E}">
        <p14:creationId xmlns:p14="http://schemas.microsoft.com/office/powerpoint/2010/main" val="312872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4450" y="228600"/>
            <a:ext cx="8940800" cy="1143000"/>
          </a:xfrm>
        </p:spPr>
        <p:txBody>
          <a:bodyPr/>
          <a:lstStyle/>
          <a:p>
            <a:pPr eaLnBrk="1" hangingPunct="1">
              <a:defRPr/>
            </a:pPr>
            <a:r>
              <a:rPr lang="en-US" sz="3200" dirty="0" smtClean="0">
                <a:cs typeface="+mj-cs"/>
              </a:rPr>
              <a:t>Gene Targeting</a:t>
            </a:r>
            <a:endParaRPr lang="en-US" sz="3600" dirty="0" smtClean="0">
              <a:cs typeface="+mj-cs"/>
            </a:endParaRPr>
          </a:p>
        </p:txBody>
      </p:sp>
      <p:sp>
        <p:nvSpPr>
          <p:cNvPr id="30723" name="Rounded Rectangle 18"/>
          <p:cNvSpPr>
            <a:spLocks noChangeArrowheads="1"/>
          </p:cNvSpPr>
          <p:nvPr/>
        </p:nvSpPr>
        <p:spPr bwMode="auto">
          <a:xfrm>
            <a:off x="3543300" y="2852730"/>
            <a:ext cx="2008188" cy="373062"/>
          </a:xfrm>
          <a:prstGeom prst="roundRect">
            <a:avLst>
              <a:gd name="adj" fmla="val 16667"/>
            </a:avLst>
          </a:prstGeom>
          <a:solidFill>
            <a:schemeClr val="accent1"/>
          </a:solidFill>
          <a:ln w="9525">
            <a:solidFill>
              <a:schemeClr val="tx1"/>
            </a:solidFill>
            <a:round/>
            <a:headEnd/>
            <a:tailEnd/>
          </a:ln>
        </p:spPr>
        <p:txBody>
          <a:bodyPr/>
          <a:lstStyle/>
          <a:p>
            <a:endParaRPr lang="en-US" sz="1600" b="0">
              <a:solidFill>
                <a:srgbClr val="000000"/>
              </a:solidFill>
              <a:latin typeface="Arial" charset="0"/>
            </a:endParaRPr>
          </a:p>
        </p:txBody>
      </p:sp>
      <p:sp>
        <p:nvSpPr>
          <p:cNvPr id="30724" name="TextBox 1"/>
          <p:cNvSpPr txBox="1">
            <a:spLocks noChangeArrowheads="1"/>
          </p:cNvSpPr>
          <p:nvPr/>
        </p:nvSpPr>
        <p:spPr bwMode="auto">
          <a:xfrm>
            <a:off x="3515772" y="2116320"/>
            <a:ext cx="1967205" cy="307777"/>
          </a:xfrm>
          <a:prstGeom prst="rect">
            <a:avLst/>
          </a:prstGeom>
          <a:solidFill>
            <a:srgbClr val="FFFF00"/>
          </a:solidFill>
          <a:ln>
            <a:noFill/>
          </a:ln>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400" b="0" dirty="0"/>
              <a:t>Incoming </a:t>
            </a:r>
            <a:r>
              <a:rPr lang="en-US" sz="1400" b="0" dirty="0" smtClean="0"/>
              <a:t>(donor) DNA </a:t>
            </a:r>
            <a:endParaRPr lang="en-US" sz="1400" b="0" dirty="0"/>
          </a:p>
        </p:txBody>
      </p:sp>
      <p:sp>
        <p:nvSpPr>
          <p:cNvPr id="30725" name="TextBox 2"/>
          <p:cNvSpPr txBox="1">
            <a:spLocks noChangeArrowheads="1"/>
          </p:cNvSpPr>
          <p:nvPr/>
        </p:nvSpPr>
        <p:spPr bwMode="auto">
          <a:xfrm>
            <a:off x="3451626" y="2876005"/>
            <a:ext cx="212109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400" b="0" dirty="0"/>
              <a:t>TARGET </a:t>
            </a:r>
            <a:r>
              <a:rPr lang="en-US" sz="1400" b="0" dirty="0" smtClean="0"/>
              <a:t>(recipient)DNA</a:t>
            </a:r>
            <a:endParaRPr lang="en-US" sz="1400" b="0" dirty="0"/>
          </a:p>
        </p:txBody>
      </p:sp>
      <p:cxnSp>
        <p:nvCxnSpPr>
          <p:cNvPr id="8" name="Straight Connector 7"/>
          <p:cNvCxnSpPr/>
          <p:nvPr/>
        </p:nvCxnSpPr>
        <p:spPr bwMode="auto">
          <a:xfrm>
            <a:off x="2895600" y="2322505"/>
            <a:ext cx="644525"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27" name="Straight Connector 11"/>
          <p:cNvCxnSpPr>
            <a:cxnSpLocks noChangeShapeType="1"/>
          </p:cNvCxnSpPr>
          <p:nvPr/>
        </p:nvCxnSpPr>
        <p:spPr bwMode="auto">
          <a:xfrm>
            <a:off x="5591175" y="2285992"/>
            <a:ext cx="644525" cy="0"/>
          </a:xfrm>
          <a:prstGeom prst="line">
            <a:avLst/>
          </a:prstGeom>
          <a:noFill/>
          <a:ln w="76200">
            <a:solidFill>
              <a:srgbClr val="AD8F67"/>
            </a:solidFill>
            <a:round/>
            <a:headEnd/>
            <a:tailEnd/>
          </a:ln>
          <a:extLst>
            <a:ext uri="{909E8E84-426E-40dd-AFC4-6F175D3DCCD1}">
              <a14:hiddenFill xmlns:a14="http://schemas.microsoft.com/office/drawing/2010/main" xmlns="">
                <a:noFill/>
              </a14:hiddenFill>
            </a:ext>
          </a:extLst>
        </p:spPr>
      </p:cxnSp>
      <p:cxnSp>
        <p:nvCxnSpPr>
          <p:cNvPr id="13" name="Straight Connector 12"/>
          <p:cNvCxnSpPr/>
          <p:nvPr/>
        </p:nvCxnSpPr>
        <p:spPr bwMode="auto">
          <a:xfrm>
            <a:off x="2238375" y="3055930"/>
            <a:ext cx="1289050"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29" name="Straight Connector 14"/>
          <p:cNvCxnSpPr>
            <a:cxnSpLocks noChangeShapeType="1"/>
          </p:cNvCxnSpPr>
          <p:nvPr/>
        </p:nvCxnSpPr>
        <p:spPr bwMode="auto">
          <a:xfrm>
            <a:off x="5572125" y="3011480"/>
            <a:ext cx="1289050"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sp>
        <p:nvSpPr>
          <p:cNvPr id="30730" name="TextBox 13"/>
          <p:cNvSpPr txBox="1">
            <a:spLocks noChangeArrowheads="1"/>
          </p:cNvSpPr>
          <p:nvPr/>
        </p:nvSpPr>
        <p:spPr bwMode="auto">
          <a:xfrm>
            <a:off x="896938" y="2106605"/>
            <a:ext cx="1797050"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600" b="0">
                <a:solidFill>
                  <a:srgbClr val="292934"/>
                </a:solidFill>
              </a:rPr>
              <a:t>linear DNA fragment </a:t>
            </a:r>
          </a:p>
        </p:txBody>
      </p:sp>
      <p:sp>
        <p:nvSpPr>
          <p:cNvPr id="30731" name="Rounded Rectangle 15"/>
          <p:cNvSpPr>
            <a:spLocks noChangeArrowheads="1"/>
          </p:cNvSpPr>
          <p:nvPr/>
        </p:nvSpPr>
        <p:spPr bwMode="auto">
          <a:xfrm>
            <a:off x="3554413" y="2095492"/>
            <a:ext cx="2008187" cy="3730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sz="1600" b="0">
              <a:solidFill>
                <a:srgbClr val="000000"/>
              </a:solidFill>
              <a:latin typeface="Arial" charset="0"/>
            </a:endParaRPr>
          </a:p>
        </p:txBody>
      </p:sp>
      <p:cxnSp>
        <p:nvCxnSpPr>
          <p:cNvPr id="20" name="Straight Connector 19"/>
          <p:cNvCxnSpPr/>
          <p:nvPr/>
        </p:nvCxnSpPr>
        <p:spPr bwMode="auto">
          <a:xfrm>
            <a:off x="1360488" y="3054342"/>
            <a:ext cx="207962"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22" name="Straight Connector 21"/>
          <p:cNvCxnSpPr/>
          <p:nvPr/>
        </p:nvCxnSpPr>
        <p:spPr bwMode="auto">
          <a:xfrm>
            <a:off x="1641475" y="3054342"/>
            <a:ext cx="207963"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23" name="Straight Connector 22"/>
          <p:cNvCxnSpPr/>
          <p:nvPr/>
        </p:nvCxnSpPr>
        <p:spPr bwMode="auto">
          <a:xfrm>
            <a:off x="1920875" y="3054342"/>
            <a:ext cx="209550"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35" name="Straight Connector 23"/>
          <p:cNvCxnSpPr>
            <a:cxnSpLocks noChangeShapeType="1"/>
          </p:cNvCxnSpPr>
          <p:nvPr/>
        </p:nvCxnSpPr>
        <p:spPr bwMode="auto">
          <a:xfrm>
            <a:off x="6923088" y="3009892"/>
            <a:ext cx="209550"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36" name="Straight Connector 24"/>
          <p:cNvCxnSpPr>
            <a:cxnSpLocks noChangeShapeType="1"/>
          </p:cNvCxnSpPr>
          <p:nvPr/>
        </p:nvCxnSpPr>
        <p:spPr bwMode="auto">
          <a:xfrm>
            <a:off x="7204075" y="3009892"/>
            <a:ext cx="209550"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37" name="Straight Connector 25"/>
          <p:cNvCxnSpPr>
            <a:cxnSpLocks noChangeShapeType="1"/>
          </p:cNvCxnSpPr>
          <p:nvPr/>
        </p:nvCxnSpPr>
        <p:spPr bwMode="auto">
          <a:xfrm>
            <a:off x="7485063" y="3009892"/>
            <a:ext cx="207962"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sp>
        <p:nvSpPr>
          <p:cNvPr id="30738" name="Rounded Rectangle 29"/>
          <p:cNvSpPr>
            <a:spLocks noChangeArrowheads="1"/>
          </p:cNvSpPr>
          <p:nvPr/>
        </p:nvSpPr>
        <p:spPr bwMode="auto">
          <a:xfrm>
            <a:off x="3522663" y="4708517"/>
            <a:ext cx="2008187" cy="374650"/>
          </a:xfrm>
          <a:prstGeom prst="roundRect">
            <a:avLst>
              <a:gd name="adj" fmla="val 16667"/>
            </a:avLst>
          </a:prstGeom>
          <a:solidFill>
            <a:schemeClr val="accent1"/>
          </a:solidFill>
          <a:ln w="9525">
            <a:solidFill>
              <a:schemeClr val="tx1"/>
            </a:solidFill>
            <a:round/>
            <a:headEnd/>
            <a:tailEnd/>
          </a:ln>
        </p:spPr>
        <p:txBody>
          <a:bodyPr/>
          <a:lstStyle/>
          <a:p>
            <a:endParaRPr lang="en-US" sz="1600" b="0">
              <a:solidFill>
                <a:srgbClr val="000000"/>
              </a:solidFill>
              <a:latin typeface="Arial" charset="0"/>
            </a:endParaRPr>
          </a:p>
        </p:txBody>
      </p:sp>
      <p:cxnSp>
        <p:nvCxnSpPr>
          <p:cNvPr id="33" name="Straight Connector 32"/>
          <p:cNvCxnSpPr/>
          <p:nvPr/>
        </p:nvCxnSpPr>
        <p:spPr bwMode="auto">
          <a:xfrm>
            <a:off x="2871788" y="4165592"/>
            <a:ext cx="644525"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41" name="Straight Connector 33"/>
          <p:cNvCxnSpPr>
            <a:cxnSpLocks noChangeShapeType="1"/>
          </p:cNvCxnSpPr>
          <p:nvPr/>
        </p:nvCxnSpPr>
        <p:spPr bwMode="auto">
          <a:xfrm>
            <a:off x="5557838" y="4143367"/>
            <a:ext cx="646112"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5" name="Straight Connector 34"/>
          <p:cNvCxnSpPr/>
          <p:nvPr/>
        </p:nvCxnSpPr>
        <p:spPr bwMode="auto">
          <a:xfrm>
            <a:off x="2216150" y="4911717"/>
            <a:ext cx="1289050"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43" name="Straight Connector 35"/>
          <p:cNvCxnSpPr>
            <a:cxnSpLocks noChangeShapeType="1"/>
          </p:cNvCxnSpPr>
          <p:nvPr/>
        </p:nvCxnSpPr>
        <p:spPr bwMode="auto">
          <a:xfrm>
            <a:off x="5551488" y="4865680"/>
            <a:ext cx="1289050"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sp>
        <p:nvSpPr>
          <p:cNvPr id="30744" name="Rounded Rectangle 36"/>
          <p:cNvSpPr>
            <a:spLocks noChangeArrowheads="1"/>
          </p:cNvSpPr>
          <p:nvPr/>
        </p:nvSpPr>
        <p:spPr bwMode="auto">
          <a:xfrm>
            <a:off x="3533775" y="3949692"/>
            <a:ext cx="2008188" cy="374650"/>
          </a:xfrm>
          <a:prstGeom prst="roundRect">
            <a:avLst>
              <a:gd name="adj" fmla="val 16667"/>
            </a:avLst>
          </a:prstGeom>
          <a:solidFill>
            <a:srgbClr val="FFFF00"/>
          </a:solidFill>
          <a:ln w="9525">
            <a:solidFill>
              <a:schemeClr val="tx1"/>
            </a:solidFill>
            <a:round/>
            <a:headEnd/>
            <a:tailEnd/>
          </a:ln>
          <a:extLst/>
        </p:spPr>
        <p:txBody>
          <a:bodyPr/>
          <a:lstStyle/>
          <a:p>
            <a:endParaRPr lang="en-US" sz="1600" b="0">
              <a:solidFill>
                <a:srgbClr val="000000"/>
              </a:solidFill>
              <a:latin typeface="Arial" charset="0"/>
            </a:endParaRPr>
          </a:p>
        </p:txBody>
      </p:sp>
      <p:cxnSp>
        <p:nvCxnSpPr>
          <p:cNvPr id="38" name="Straight Connector 37"/>
          <p:cNvCxnSpPr/>
          <p:nvPr/>
        </p:nvCxnSpPr>
        <p:spPr bwMode="auto">
          <a:xfrm>
            <a:off x="1339850" y="4911717"/>
            <a:ext cx="207963"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9" name="Straight Connector 38"/>
          <p:cNvCxnSpPr/>
          <p:nvPr/>
        </p:nvCxnSpPr>
        <p:spPr bwMode="auto">
          <a:xfrm>
            <a:off x="1620838" y="4911717"/>
            <a:ext cx="206375"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40" name="Straight Connector 39"/>
          <p:cNvCxnSpPr/>
          <p:nvPr/>
        </p:nvCxnSpPr>
        <p:spPr bwMode="auto">
          <a:xfrm>
            <a:off x="1900238" y="4910130"/>
            <a:ext cx="207962"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48" name="Straight Connector 40"/>
          <p:cNvCxnSpPr>
            <a:cxnSpLocks noChangeShapeType="1"/>
          </p:cNvCxnSpPr>
          <p:nvPr/>
        </p:nvCxnSpPr>
        <p:spPr bwMode="auto">
          <a:xfrm>
            <a:off x="6902450" y="4865680"/>
            <a:ext cx="207963"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49" name="Straight Connector 41"/>
          <p:cNvCxnSpPr>
            <a:cxnSpLocks noChangeShapeType="1"/>
          </p:cNvCxnSpPr>
          <p:nvPr/>
        </p:nvCxnSpPr>
        <p:spPr bwMode="auto">
          <a:xfrm>
            <a:off x="7183438" y="4865680"/>
            <a:ext cx="207962"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50" name="Straight Connector 42"/>
          <p:cNvCxnSpPr>
            <a:cxnSpLocks noChangeShapeType="1"/>
          </p:cNvCxnSpPr>
          <p:nvPr/>
        </p:nvCxnSpPr>
        <p:spPr bwMode="auto">
          <a:xfrm>
            <a:off x="7462838" y="4864092"/>
            <a:ext cx="207962"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49" name="Straight Connector 48"/>
          <p:cNvCxnSpPr/>
          <p:nvPr/>
        </p:nvCxnSpPr>
        <p:spPr bwMode="auto">
          <a:xfrm>
            <a:off x="2170113" y="6292842"/>
            <a:ext cx="1290637"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52" name="Straight Connector 49"/>
          <p:cNvCxnSpPr>
            <a:cxnSpLocks noChangeShapeType="1"/>
          </p:cNvCxnSpPr>
          <p:nvPr/>
        </p:nvCxnSpPr>
        <p:spPr bwMode="auto">
          <a:xfrm>
            <a:off x="5529263" y="6246805"/>
            <a:ext cx="1289050"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sp>
        <p:nvSpPr>
          <p:cNvPr id="30753" name="Rounded Rectangle 50"/>
          <p:cNvSpPr>
            <a:spLocks noChangeArrowheads="1"/>
          </p:cNvSpPr>
          <p:nvPr/>
        </p:nvSpPr>
        <p:spPr bwMode="auto">
          <a:xfrm>
            <a:off x="3503613" y="6076942"/>
            <a:ext cx="2005012" cy="374650"/>
          </a:xfrm>
          <a:prstGeom prst="roundRect">
            <a:avLst>
              <a:gd name="adj" fmla="val 16667"/>
            </a:avLst>
          </a:prstGeom>
          <a:solidFill>
            <a:srgbClr val="FFFF00"/>
          </a:solidFill>
          <a:ln w="9525">
            <a:solidFill>
              <a:schemeClr val="tx1"/>
            </a:solidFill>
            <a:round/>
            <a:headEnd/>
            <a:tailEnd/>
          </a:ln>
          <a:extLst/>
        </p:spPr>
        <p:txBody>
          <a:bodyPr/>
          <a:lstStyle/>
          <a:p>
            <a:endParaRPr lang="en-US" sz="1600" b="0">
              <a:solidFill>
                <a:srgbClr val="000000"/>
              </a:solidFill>
              <a:latin typeface="Arial" charset="0"/>
            </a:endParaRPr>
          </a:p>
        </p:txBody>
      </p:sp>
      <p:cxnSp>
        <p:nvCxnSpPr>
          <p:cNvPr id="52" name="Straight Connector 51"/>
          <p:cNvCxnSpPr/>
          <p:nvPr/>
        </p:nvCxnSpPr>
        <p:spPr bwMode="auto">
          <a:xfrm>
            <a:off x="1339850" y="6291255"/>
            <a:ext cx="207963"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53" name="Straight Connector 52"/>
          <p:cNvCxnSpPr/>
          <p:nvPr/>
        </p:nvCxnSpPr>
        <p:spPr bwMode="auto">
          <a:xfrm>
            <a:off x="1619250" y="6291255"/>
            <a:ext cx="207963"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54" name="Straight Connector 53"/>
          <p:cNvCxnSpPr/>
          <p:nvPr/>
        </p:nvCxnSpPr>
        <p:spPr bwMode="auto">
          <a:xfrm>
            <a:off x="1900238" y="6291255"/>
            <a:ext cx="206375" cy="0"/>
          </a:xfrm>
          <a:prstGeom prst="line">
            <a:avLst/>
          </a:prstGeom>
          <a:solidFill>
            <a:schemeClr val="accent1"/>
          </a:solidFill>
          <a:ln w="76200" cap="flat" cmpd="sng" algn="ctr">
            <a:solidFill>
              <a:schemeClr val="accent4"/>
            </a:solidFill>
            <a:prstDash val="solid"/>
            <a:round/>
            <a:headEnd type="none" w="med" len="med"/>
            <a:tailEnd type="none" w="med" len="med"/>
          </a:ln>
          <a:effectLst/>
          <a:extLst/>
        </p:spPr>
      </p:cxnSp>
      <p:cxnSp>
        <p:nvCxnSpPr>
          <p:cNvPr id="30757" name="Straight Connector 54"/>
          <p:cNvCxnSpPr>
            <a:cxnSpLocks noChangeShapeType="1"/>
          </p:cNvCxnSpPr>
          <p:nvPr/>
        </p:nvCxnSpPr>
        <p:spPr bwMode="auto">
          <a:xfrm>
            <a:off x="6902450" y="6245217"/>
            <a:ext cx="207963"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58" name="Straight Connector 55"/>
          <p:cNvCxnSpPr>
            <a:cxnSpLocks noChangeShapeType="1"/>
          </p:cNvCxnSpPr>
          <p:nvPr/>
        </p:nvCxnSpPr>
        <p:spPr bwMode="auto">
          <a:xfrm>
            <a:off x="7183438" y="6245217"/>
            <a:ext cx="206375"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59" name="Straight Connector 56"/>
          <p:cNvCxnSpPr>
            <a:cxnSpLocks noChangeShapeType="1"/>
          </p:cNvCxnSpPr>
          <p:nvPr/>
        </p:nvCxnSpPr>
        <p:spPr bwMode="auto">
          <a:xfrm>
            <a:off x="7462838" y="6245217"/>
            <a:ext cx="207962" cy="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cxnSp>
      <p:cxnSp>
        <p:nvCxnSpPr>
          <p:cNvPr id="30760" name="Straight Connector 28"/>
          <p:cNvCxnSpPr>
            <a:cxnSpLocks noChangeShapeType="1"/>
          </p:cNvCxnSpPr>
          <p:nvPr/>
        </p:nvCxnSpPr>
        <p:spPr bwMode="auto">
          <a:xfrm flipV="1">
            <a:off x="2941638" y="4348155"/>
            <a:ext cx="219075" cy="508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61" name="Straight Connector 61"/>
          <p:cNvCxnSpPr>
            <a:cxnSpLocks noChangeShapeType="1"/>
          </p:cNvCxnSpPr>
          <p:nvPr/>
        </p:nvCxnSpPr>
        <p:spPr bwMode="auto">
          <a:xfrm flipH="1" flipV="1">
            <a:off x="2952750" y="4335455"/>
            <a:ext cx="196850" cy="4746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62" name="Straight Connector 67"/>
          <p:cNvCxnSpPr>
            <a:cxnSpLocks noChangeShapeType="1"/>
          </p:cNvCxnSpPr>
          <p:nvPr/>
        </p:nvCxnSpPr>
        <p:spPr bwMode="auto">
          <a:xfrm flipV="1">
            <a:off x="5718175" y="4278305"/>
            <a:ext cx="217488" cy="509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63" name="Straight Connector 68"/>
          <p:cNvCxnSpPr>
            <a:cxnSpLocks noChangeShapeType="1"/>
          </p:cNvCxnSpPr>
          <p:nvPr/>
        </p:nvCxnSpPr>
        <p:spPr bwMode="auto">
          <a:xfrm flipH="1" flipV="1">
            <a:off x="5727700" y="4268780"/>
            <a:ext cx="198438" cy="4746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1008" name="TextBox 35848"/>
          <p:cNvSpPr txBox="1">
            <a:spLocks noChangeArrowheads="1"/>
          </p:cNvSpPr>
          <p:nvPr/>
        </p:nvSpPr>
        <p:spPr bwMode="auto">
          <a:xfrm>
            <a:off x="1147763" y="2446330"/>
            <a:ext cx="1606550" cy="325437"/>
          </a:xfrm>
          <a:prstGeom prst="rect">
            <a:avLst/>
          </a:prstGeom>
          <a:noFill/>
          <a:ln>
            <a:noFill/>
          </a:ln>
          <a:extLst/>
        </p:spPr>
        <p:txBody>
          <a:bodyPr wrap="none">
            <a:spAutoFit/>
          </a:bodyPr>
          <a:lstStyle>
            <a:lvl1pPr>
              <a:defRPr sz="2400" b="1">
                <a:solidFill>
                  <a:schemeClr val="tx1"/>
                </a:solidFill>
                <a:latin typeface="Times" charset="0"/>
                <a:ea typeface="MS PGothic" charset="0"/>
                <a:cs typeface="MS PGothic" charset="0"/>
              </a:defRPr>
            </a:lvl1pPr>
            <a:lvl2pPr marL="742950" indent="-285750">
              <a:defRPr sz="2400" b="1">
                <a:solidFill>
                  <a:schemeClr val="tx1"/>
                </a:solidFill>
                <a:latin typeface="Times" charset="0"/>
                <a:ea typeface="MS PGothic" charset="0"/>
                <a:cs typeface="MS PGothic" charset="0"/>
              </a:defRPr>
            </a:lvl2pPr>
            <a:lvl3pPr marL="1143000" indent="-228600">
              <a:defRPr sz="2400" b="1">
                <a:solidFill>
                  <a:schemeClr val="tx1"/>
                </a:solidFill>
                <a:latin typeface="Times" charset="0"/>
                <a:ea typeface="MS PGothic" charset="0"/>
                <a:cs typeface="MS PGothic" charset="0"/>
              </a:defRPr>
            </a:lvl3pPr>
            <a:lvl4pPr marL="1600200" indent="-228600">
              <a:defRPr sz="2400" b="1">
                <a:solidFill>
                  <a:schemeClr val="tx1"/>
                </a:solidFill>
                <a:latin typeface="Times" charset="0"/>
                <a:ea typeface="MS PGothic" charset="0"/>
                <a:cs typeface="MS PGothic" charset="0"/>
              </a:defRPr>
            </a:lvl4pPr>
            <a:lvl5pPr marL="2057400" indent="-228600">
              <a:defRPr sz="2400" b="1">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Times" charset="0"/>
                <a:ea typeface="MS PGothic" charset="0"/>
                <a:cs typeface="MS PGothic" charset="0"/>
              </a:defRPr>
            </a:lvl9pPr>
          </a:lstStyle>
          <a:p>
            <a:pPr>
              <a:defRPr/>
            </a:pPr>
            <a:r>
              <a:rPr lang="en-US" sz="1600" b="0" dirty="0" smtClean="0">
                <a:solidFill>
                  <a:schemeClr val="accent4"/>
                </a:solidFill>
                <a:latin typeface="Arial"/>
                <a:ea typeface="ＭＳ Ｐゴシック" charset="0"/>
                <a:cs typeface="ＭＳ Ｐゴシック" charset="0"/>
              </a:rPr>
              <a:t>left homology arm</a:t>
            </a:r>
          </a:p>
        </p:txBody>
      </p:sp>
      <p:cxnSp>
        <p:nvCxnSpPr>
          <p:cNvPr id="30765" name="Straight Arrow Connector 35850"/>
          <p:cNvCxnSpPr>
            <a:cxnSpLocks noChangeShapeType="1"/>
          </p:cNvCxnSpPr>
          <p:nvPr/>
        </p:nvCxnSpPr>
        <p:spPr bwMode="auto">
          <a:xfrm flipV="1">
            <a:off x="2882900" y="2400292"/>
            <a:ext cx="257175"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0766" name="TextBox 35853"/>
          <p:cNvSpPr txBox="1">
            <a:spLocks noChangeArrowheads="1"/>
          </p:cNvSpPr>
          <p:nvPr/>
        </p:nvSpPr>
        <p:spPr bwMode="auto">
          <a:xfrm>
            <a:off x="420688" y="4349742"/>
            <a:ext cx="404971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600" b="0"/>
              <a:t>homologous recombination</a:t>
            </a:r>
          </a:p>
        </p:txBody>
      </p:sp>
      <p:cxnSp>
        <p:nvCxnSpPr>
          <p:cNvPr id="35857" name="Straight Arrow Connector 35856"/>
          <p:cNvCxnSpPr/>
          <p:nvPr/>
        </p:nvCxnSpPr>
        <p:spPr bwMode="auto">
          <a:xfrm>
            <a:off x="4543425" y="3295642"/>
            <a:ext cx="0" cy="565150"/>
          </a:xfrm>
          <a:prstGeom prst="straightConnector1">
            <a:avLst/>
          </a:prstGeom>
          <a:solidFill>
            <a:schemeClr val="accent1"/>
          </a:solidFill>
          <a:ln w="76200" cap="flat" cmpd="sng" algn="ctr">
            <a:solidFill>
              <a:schemeClr val="bg1">
                <a:lumMod val="75000"/>
              </a:schemeClr>
            </a:solidFill>
            <a:prstDash val="solid"/>
            <a:round/>
            <a:headEnd type="none" w="med" len="med"/>
            <a:tailEnd type="arrow"/>
          </a:ln>
          <a:effectLst/>
          <a:extLst/>
        </p:spPr>
      </p:cxnSp>
      <p:cxnSp>
        <p:nvCxnSpPr>
          <p:cNvPr id="82" name="Straight Arrow Connector 81"/>
          <p:cNvCxnSpPr/>
          <p:nvPr/>
        </p:nvCxnSpPr>
        <p:spPr bwMode="auto">
          <a:xfrm>
            <a:off x="4491038" y="5251442"/>
            <a:ext cx="0" cy="566738"/>
          </a:xfrm>
          <a:prstGeom prst="straightConnector1">
            <a:avLst/>
          </a:prstGeom>
          <a:solidFill>
            <a:schemeClr val="accent1"/>
          </a:solidFill>
          <a:ln w="76200" cap="flat" cmpd="sng" algn="ctr">
            <a:solidFill>
              <a:schemeClr val="bg1">
                <a:lumMod val="75000"/>
              </a:schemeClr>
            </a:solidFill>
            <a:prstDash val="solid"/>
            <a:round/>
            <a:headEnd type="none" w="med" len="med"/>
            <a:tailEnd type="arrow"/>
          </a:ln>
          <a:effectLst/>
          <a:extLst/>
        </p:spPr>
      </p:cxnSp>
      <p:cxnSp>
        <p:nvCxnSpPr>
          <p:cNvPr id="30769" name="Straight Arrow Connector 35850"/>
          <p:cNvCxnSpPr>
            <a:cxnSpLocks noChangeShapeType="1"/>
          </p:cNvCxnSpPr>
          <p:nvPr/>
        </p:nvCxnSpPr>
        <p:spPr bwMode="auto">
          <a:xfrm flipH="1" flipV="1">
            <a:off x="5810250" y="2319330"/>
            <a:ext cx="657225" cy="2381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0770" name="TextBox 4"/>
          <p:cNvSpPr txBox="1">
            <a:spLocks noChangeArrowheads="1"/>
          </p:cNvSpPr>
          <p:nvPr/>
        </p:nvSpPr>
        <p:spPr bwMode="auto">
          <a:xfrm>
            <a:off x="6394450" y="2379655"/>
            <a:ext cx="171767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600" b="0">
                <a:solidFill>
                  <a:schemeClr val="accent2"/>
                </a:solidFill>
              </a:rPr>
              <a:t>right homology arm</a:t>
            </a:r>
          </a:p>
        </p:txBody>
      </p:sp>
      <p:sp>
        <p:nvSpPr>
          <p:cNvPr id="30771" name="TextBox 5"/>
          <p:cNvSpPr txBox="1">
            <a:spLocks noChangeArrowheads="1"/>
          </p:cNvSpPr>
          <p:nvPr/>
        </p:nvSpPr>
        <p:spPr bwMode="auto">
          <a:xfrm>
            <a:off x="363538" y="1139825"/>
            <a:ext cx="855644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600" b="0" dirty="0">
                <a:solidFill>
                  <a:schemeClr val="tx2"/>
                </a:solidFill>
              </a:rPr>
              <a:t>Target gene replaced by incoming DNA which contains a small or large change in </a:t>
            </a:r>
            <a:r>
              <a:rPr lang="en-US" sz="1600" b="0" dirty="0" smtClean="0">
                <a:solidFill>
                  <a:schemeClr val="tx2"/>
                </a:solidFill>
              </a:rPr>
              <a:t>sequence.</a:t>
            </a:r>
          </a:p>
          <a:p>
            <a:endParaRPr lang="en-US" sz="1600" dirty="0">
              <a:solidFill>
                <a:schemeClr val="tx2"/>
              </a:solidFill>
            </a:endParaRPr>
          </a:p>
          <a:p>
            <a:r>
              <a:rPr lang="en-US" sz="1600" b="0" dirty="0" smtClean="0">
                <a:solidFill>
                  <a:schemeClr val="tx2"/>
                </a:solidFill>
              </a:rPr>
              <a:t>Homologous Recombination does the work of Gene Targeting </a:t>
            </a:r>
            <a:endParaRPr lang="en-US" sz="1600" b="0" dirty="0">
              <a:solidFill>
                <a:schemeClr val="tx2"/>
              </a:solidFill>
            </a:endParaRPr>
          </a:p>
        </p:txBody>
      </p:sp>
      <p:sp>
        <p:nvSpPr>
          <p:cNvPr id="40969" name="TextBox 10"/>
          <p:cNvSpPr txBox="1">
            <a:spLocks noChangeArrowheads="1"/>
          </p:cNvSpPr>
          <p:nvPr/>
        </p:nvSpPr>
        <p:spPr bwMode="auto">
          <a:xfrm>
            <a:off x="25400" y="2867017"/>
            <a:ext cx="1212850" cy="325438"/>
          </a:xfrm>
          <a:prstGeom prst="rect">
            <a:avLst/>
          </a:prstGeom>
          <a:noFill/>
          <a:ln>
            <a:noFill/>
          </a:ln>
        </p:spPr>
        <p:txBody>
          <a:bodyPr wrap="none">
            <a:spAutoFit/>
          </a:bodyPr>
          <a:lstStyle>
            <a:lvl1pPr>
              <a:defRPr sz="2400" b="1">
                <a:solidFill>
                  <a:schemeClr val="tx1"/>
                </a:solidFill>
                <a:latin typeface="Times" charset="0"/>
                <a:ea typeface="MS PGothic" charset="0"/>
                <a:cs typeface="MS PGothic" charset="0"/>
              </a:defRPr>
            </a:lvl1pPr>
            <a:lvl2pPr marL="742950" indent="-285750">
              <a:defRPr sz="2400" b="1">
                <a:solidFill>
                  <a:schemeClr val="tx1"/>
                </a:solidFill>
                <a:latin typeface="Times" charset="0"/>
                <a:ea typeface="MS PGothic" charset="0"/>
                <a:cs typeface="MS PGothic" charset="0"/>
              </a:defRPr>
            </a:lvl2pPr>
            <a:lvl3pPr marL="1143000" indent="-228600">
              <a:defRPr sz="2400" b="1">
                <a:solidFill>
                  <a:schemeClr val="tx1"/>
                </a:solidFill>
                <a:latin typeface="Times" charset="0"/>
                <a:ea typeface="MS PGothic" charset="0"/>
                <a:cs typeface="MS PGothic" charset="0"/>
              </a:defRPr>
            </a:lvl3pPr>
            <a:lvl4pPr marL="1600200" indent="-228600">
              <a:defRPr sz="2400" b="1">
                <a:solidFill>
                  <a:schemeClr val="tx1"/>
                </a:solidFill>
                <a:latin typeface="Times" charset="0"/>
                <a:ea typeface="MS PGothic" charset="0"/>
                <a:cs typeface="MS PGothic" charset="0"/>
              </a:defRPr>
            </a:lvl4pPr>
            <a:lvl5pPr marL="2057400" indent="-228600">
              <a:defRPr sz="2400" b="1">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Times" charset="0"/>
                <a:ea typeface="MS PGothic" charset="0"/>
                <a:cs typeface="MS PGothic" charset="0"/>
              </a:defRPr>
            </a:lvl9pPr>
          </a:lstStyle>
          <a:p>
            <a:pPr>
              <a:defRPr/>
            </a:pPr>
            <a:r>
              <a:rPr lang="en-US" sz="1600" b="0" dirty="0" smtClean="0">
                <a:latin typeface="Arial"/>
                <a:ea typeface="ＭＳ Ｐゴシック" charset="0"/>
                <a:cs typeface="ＭＳ Ｐゴシック" charset="0"/>
              </a:rPr>
              <a:t>chromosome</a:t>
            </a:r>
          </a:p>
        </p:txBody>
      </p:sp>
      <p:sp>
        <p:nvSpPr>
          <p:cNvPr id="59" name="TextBox 10"/>
          <p:cNvSpPr txBox="1">
            <a:spLocks noChangeArrowheads="1"/>
          </p:cNvSpPr>
          <p:nvPr/>
        </p:nvSpPr>
        <p:spPr bwMode="auto">
          <a:xfrm>
            <a:off x="25400" y="4700580"/>
            <a:ext cx="1212850" cy="327025"/>
          </a:xfrm>
          <a:prstGeom prst="rect">
            <a:avLst/>
          </a:prstGeom>
          <a:noFill/>
          <a:ln>
            <a:noFill/>
          </a:ln>
        </p:spPr>
        <p:txBody>
          <a:bodyPr wrap="none">
            <a:spAutoFit/>
          </a:bodyPr>
          <a:lstStyle>
            <a:lvl1pPr>
              <a:defRPr sz="2400" b="1">
                <a:solidFill>
                  <a:schemeClr val="tx1"/>
                </a:solidFill>
                <a:latin typeface="Times" charset="0"/>
                <a:ea typeface="MS PGothic" charset="0"/>
                <a:cs typeface="MS PGothic" charset="0"/>
              </a:defRPr>
            </a:lvl1pPr>
            <a:lvl2pPr marL="742950" indent="-285750">
              <a:defRPr sz="2400" b="1">
                <a:solidFill>
                  <a:schemeClr val="tx1"/>
                </a:solidFill>
                <a:latin typeface="Times" charset="0"/>
                <a:ea typeface="MS PGothic" charset="0"/>
                <a:cs typeface="MS PGothic" charset="0"/>
              </a:defRPr>
            </a:lvl2pPr>
            <a:lvl3pPr marL="1143000" indent="-228600">
              <a:defRPr sz="2400" b="1">
                <a:solidFill>
                  <a:schemeClr val="tx1"/>
                </a:solidFill>
                <a:latin typeface="Times" charset="0"/>
                <a:ea typeface="MS PGothic" charset="0"/>
                <a:cs typeface="MS PGothic" charset="0"/>
              </a:defRPr>
            </a:lvl3pPr>
            <a:lvl4pPr marL="1600200" indent="-228600">
              <a:defRPr sz="2400" b="1">
                <a:solidFill>
                  <a:schemeClr val="tx1"/>
                </a:solidFill>
                <a:latin typeface="Times" charset="0"/>
                <a:ea typeface="MS PGothic" charset="0"/>
                <a:cs typeface="MS PGothic" charset="0"/>
              </a:defRPr>
            </a:lvl4pPr>
            <a:lvl5pPr marL="2057400" indent="-228600">
              <a:defRPr sz="2400" b="1">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Times" charset="0"/>
                <a:ea typeface="MS PGothic" charset="0"/>
                <a:cs typeface="MS PGothic" charset="0"/>
              </a:defRPr>
            </a:lvl9pPr>
          </a:lstStyle>
          <a:p>
            <a:pPr>
              <a:defRPr/>
            </a:pPr>
            <a:r>
              <a:rPr lang="en-US" sz="1600" b="0" dirty="0" smtClean="0">
                <a:latin typeface="Arial"/>
                <a:ea typeface="ＭＳ Ｐゴシック" charset="0"/>
                <a:cs typeface="ＭＳ Ｐゴシック" charset="0"/>
              </a:rPr>
              <a:t>chromosome</a:t>
            </a:r>
          </a:p>
        </p:txBody>
      </p:sp>
      <p:sp>
        <p:nvSpPr>
          <p:cNvPr id="60" name="TextBox 10"/>
          <p:cNvSpPr txBox="1">
            <a:spLocks noChangeArrowheads="1"/>
          </p:cNvSpPr>
          <p:nvPr/>
        </p:nvSpPr>
        <p:spPr bwMode="auto">
          <a:xfrm>
            <a:off x="25400" y="6080117"/>
            <a:ext cx="1212850" cy="325438"/>
          </a:xfrm>
          <a:prstGeom prst="rect">
            <a:avLst/>
          </a:prstGeom>
          <a:noFill/>
          <a:ln>
            <a:noFill/>
          </a:ln>
        </p:spPr>
        <p:txBody>
          <a:bodyPr wrap="none">
            <a:spAutoFit/>
          </a:bodyPr>
          <a:lstStyle>
            <a:lvl1pPr>
              <a:defRPr sz="2400" b="1">
                <a:solidFill>
                  <a:schemeClr val="tx1"/>
                </a:solidFill>
                <a:latin typeface="Times" charset="0"/>
                <a:ea typeface="MS PGothic" charset="0"/>
                <a:cs typeface="MS PGothic" charset="0"/>
              </a:defRPr>
            </a:lvl1pPr>
            <a:lvl2pPr marL="742950" indent="-285750">
              <a:defRPr sz="2400" b="1">
                <a:solidFill>
                  <a:schemeClr val="tx1"/>
                </a:solidFill>
                <a:latin typeface="Times" charset="0"/>
                <a:ea typeface="MS PGothic" charset="0"/>
                <a:cs typeface="MS PGothic" charset="0"/>
              </a:defRPr>
            </a:lvl2pPr>
            <a:lvl3pPr marL="1143000" indent="-228600">
              <a:defRPr sz="2400" b="1">
                <a:solidFill>
                  <a:schemeClr val="tx1"/>
                </a:solidFill>
                <a:latin typeface="Times" charset="0"/>
                <a:ea typeface="MS PGothic" charset="0"/>
                <a:cs typeface="MS PGothic" charset="0"/>
              </a:defRPr>
            </a:lvl3pPr>
            <a:lvl4pPr marL="1600200" indent="-228600">
              <a:defRPr sz="2400" b="1">
                <a:solidFill>
                  <a:schemeClr val="tx1"/>
                </a:solidFill>
                <a:latin typeface="Times" charset="0"/>
                <a:ea typeface="MS PGothic" charset="0"/>
                <a:cs typeface="MS PGothic" charset="0"/>
              </a:defRPr>
            </a:lvl4pPr>
            <a:lvl5pPr marL="2057400" indent="-228600">
              <a:defRPr sz="2400" b="1">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Times" charset="0"/>
                <a:ea typeface="MS PGothic" charset="0"/>
                <a:cs typeface="MS PGothic" charset="0"/>
              </a:defRPr>
            </a:lvl9pPr>
          </a:lstStyle>
          <a:p>
            <a:pPr>
              <a:defRPr/>
            </a:pPr>
            <a:r>
              <a:rPr lang="en-US" sz="1600" b="0" dirty="0" smtClean="0">
                <a:latin typeface="Arial"/>
                <a:ea typeface="ＭＳ Ｐゴシック" charset="0"/>
                <a:cs typeface="ＭＳ Ｐゴシック" charset="0"/>
              </a:rPr>
              <a:t>chromosome</a:t>
            </a:r>
          </a:p>
        </p:txBody>
      </p:sp>
      <p:sp>
        <p:nvSpPr>
          <p:cNvPr id="30775" name="TextBox 60"/>
          <p:cNvSpPr txBox="1">
            <a:spLocks noChangeArrowheads="1"/>
          </p:cNvSpPr>
          <p:nvPr/>
        </p:nvSpPr>
        <p:spPr bwMode="auto">
          <a:xfrm>
            <a:off x="900113" y="3965567"/>
            <a:ext cx="1798637"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600" b="0">
                <a:solidFill>
                  <a:srgbClr val="292934"/>
                </a:solidFill>
              </a:rPr>
              <a:t>linear DNA fragment </a:t>
            </a:r>
          </a:p>
        </p:txBody>
      </p:sp>
      <p:sp>
        <p:nvSpPr>
          <p:cNvPr id="30776" name="TextBox 62"/>
          <p:cNvSpPr txBox="1">
            <a:spLocks noChangeArrowheads="1"/>
          </p:cNvSpPr>
          <p:nvPr/>
        </p:nvSpPr>
        <p:spPr bwMode="auto">
          <a:xfrm>
            <a:off x="3644900" y="3976680"/>
            <a:ext cx="1967205" cy="307777"/>
          </a:xfrm>
          <a:prstGeom prst="rect">
            <a:avLst/>
          </a:prstGeom>
          <a:noFill/>
          <a:ln>
            <a:noFill/>
          </a:ln>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400" dirty="0"/>
              <a:t>Incoming (donor) DNA </a:t>
            </a:r>
          </a:p>
        </p:txBody>
      </p:sp>
      <p:sp>
        <p:nvSpPr>
          <p:cNvPr id="30777" name="TextBox 63"/>
          <p:cNvSpPr txBox="1">
            <a:spLocks noChangeArrowheads="1"/>
          </p:cNvSpPr>
          <p:nvPr/>
        </p:nvSpPr>
        <p:spPr bwMode="auto">
          <a:xfrm>
            <a:off x="3606800" y="6097580"/>
            <a:ext cx="1967205" cy="307777"/>
          </a:xfrm>
          <a:prstGeom prst="rect">
            <a:avLst/>
          </a:prstGeom>
          <a:noFill/>
          <a:ln>
            <a:noFill/>
          </a:ln>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400" dirty="0"/>
              <a:t>Incoming (donor) DNA </a:t>
            </a:r>
          </a:p>
        </p:txBody>
      </p:sp>
      <p:sp>
        <p:nvSpPr>
          <p:cNvPr id="58" name="TextBox 2"/>
          <p:cNvSpPr txBox="1">
            <a:spLocks noChangeArrowheads="1"/>
          </p:cNvSpPr>
          <p:nvPr/>
        </p:nvSpPr>
        <p:spPr bwMode="auto">
          <a:xfrm>
            <a:off x="3452912" y="4741310"/>
            <a:ext cx="21595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a:defRPr sz="2000">
                <a:solidFill>
                  <a:schemeClr val="tx1"/>
                </a:solidFill>
                <a:latin typeface="Arial" charset="0"/>
                <a:ea typeface="MS PGothic" charset="0"/>
                <a:cs typeface="MS PGothic" charset="0"/>
              </a:defRPr>
            </a:lvl6pPr>
            <a:lvl7pPr>
              <a:defRPr sz="2000">
                <a:solidFill>
                  <a:schemeClr val="tx1"/>
                </a:solidFill>
                <a:latin typeface="Arial" charset="0"/>
                <a:ea typeface="MS PGothic" charset="0"/>
                <a:cs typeface="MS PGothic" charset="0"/>
              </a:defRPr>
            </a:lvl7pPr>
            <a:lvl8pPr>
              <a:defRPr sz="2000">
                <a:solidFill>
                  <a:schemeClr val="tx1"/>
                </a:solidFill>
                <a:latin typeface="Arial" charset="0"/>
                <a:ea typeface="MS PGothic" charset="0"/>
                <a:cs typeface="MS PGothic" charset="0"/>
              </a:defRPr>
            </a:lvl8pPr>
            <a:lvl9pPr>
              <a:defRPr sz="2000">
                <a:solidFill>
                  <a:schemeClr val="tx1"/>
                </a:solidFill>
                <a:latin typeface="Arial" charset="0"/>
                <a:ea typeface="MS PGothic" charset="0"/>
                <a:cs typeface="MS PGothic" charset="0"/>
              </a:defRPr>
            </a:lvl9pPr>
          </a:lstStyle>
          <a:p>
            <a:r>
              <a:rPr lang="en-US" sz="1400" b="0" dirty="0"/>
              <a:t>TARGET </a:t>
            </a:r>
            <a:r>
              <a:rPr lang="en-US" sz="1400" b="0" dirty="0" smtClean="0"/>
              <a:t>(recipient)DNA</a:t>
            </a:r>
            <a:endParaRPr lang="en-US" sz="1400" b="0" dirty="0"/>
          </a:p>
        </p:txBody>
      </p:sp>
    </p:spTree>
    <p:extLst>
      <p:ext uri="{BB962C8B-B14F-4D97-AF65-F5344CB8AC3E}">
        <p14:creationId xmlns:p14="http://schemas.microsoft.com/office/powerpoint/2010/main" val="2772976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584200" y="139036"/>
            <a:ext cx="8331200" cy="1143000"/>
          </a:xfrm>
        </p:spPr>
        <p:txBody>
          <a:bodyPr>
            <a:normAutofit fontScale="90000"/>
          </a:bodyPr>
          <a:lstStyle/>
          <a:p>
            <a:pPr>
              <a:defRPr/>
            </a:pPr>
            <a:r>
              <a:rPr lang="en-US" sz="2900" dirty="0">
                <a:ea typeface="ＭＳ Ｐゴシック" charset="0"/>
                <a:cs typeface="ＭＳ Ｐゴシック" charset="0"/>
              </a:rPr>
              <a:t>Non homologous end joining </a:t>
            </a:r>
            <a:r>
              <a:rPr lang="en-US" sz="2900" dirty="0" smtClean="0">
                <a:ea typeface="ＭＳ Ｐゴシック" charset="0"/>
                <a:cs typeface="ＭＳ Ｐゴシック" charset="0"/>
              </a:rPr>
              <a:t>pathways c-NHEJ and TMEJ heal DNA breaks by ligation without being guided by a homologous chromosome</a:t>
            </a:r>
            <a:endParaRPr lang="en-US" sz="4000" dirty="0">
              <a:ea typeface="ＭＳ Ｐゴシック" charset="0"/>
              <a:cs typeface="ＭＳ Ｐゴシック"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13" y="1348045"/>
            <a:ext cx="8077200" cy="4330700"/>
          </a:xfrm>
          <a:prstGeom prst="rect">
            <a:avLst/>
          </a:prstGeom>
        </p:spPr>
      </p:pic>
      <p:sp>
        <p:nvSpPr>
          <p:cNvPr id="5" name="Left Brace 4"/>
          <p:cNvSpPr/>
          <p:nvPr/>
        </p:nvSpPr>
        <p:spPr>
          <a:xfrm rot="16200000">
            <a:off x="2562947" y="4417142"/>
            <a:ext cx="463034" cy="32502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812800" y="6273800"/>
            <a:ext cx="5929957" cy="369332"/>
          </a:xfrm>
          <a:prstGeom prst="rect">
            <a:avLst/>
          </a:prstGeom>
          <a:noFill/>
        </p:spPr>
        <p:txBody>
          <a:bodyPr wrap="none" rtlCol="0">
            <a:spAutoFit/>
          </a:bodyPr>
          <a:lstStyle/>
          <a:p>
            <a:r>
              <a:rPr lang="en-US" dirty="0" smtClean="0"/>
              <a:t>Two independent paths for </a:t>
            </a:r>
            <a:r>
              <a:rPr lang="en-US" smtClean="0"/>
              <a:t>”illegitimate” joining of DNA ends</a:t>
            </a:r>
            <a:endParaRPr lang="en-US"/>
          </a:p>
        </p:txBody>
      </p:sp>
      <p:sp>
        <p:nvSpPr>
          <p:cNvPr id="7" name="TextBox 6"/>
          <p:cNvSpPr txBox="1"/>
          <p:nvPr/>
        </p:nvSpPr>
        <p:spPr>
          <a:xfrm>
            <a:off x="1549400" y="5548974"/>
            <a:ext cx="832279" cy="369332"/>
          </a:xfrm>
          <a:prstGeom prst="rect">
            <a:avLst/>
          </a:prstGeom>
          <a:noFill/>
        </p:spPr>
        <p:txBody>
          <a:bodyPr wrap="none" rtlCol="0">
            <a:spAutoFit/>
          </a:bodyPr>
          <a:lstStyle/>
          <a:p>
            <a:r>
              <a:rPr lang="en-US" smtClean="0"/>
              <a:t>c-NHEJ</a:t>
            </a:r>
            <a:endParaRPr lang="en-US" dirty="0"/>
          </a:p>
        </p:txBody>
      </p:sp>
      <p:sp>
        <p:nvSpPr>
          <p:cNvPr id="8" name="TextBox 7"/>
          <p:cNvSpPr txBox="1"/>
          <p:nvPr/>
        </p:nvSpPr>
        <p:spPr>
          <a:xfrm>
            <a:off x="3616575" y="5548974"/>
            <a:ext cx="679994" cy="369332"/>
          </a:xfrm>
          <a:prstGeom prst="rect">
            <a:avLst/>
          </a:prstGeom>
          <a:noFill/>
        </p:spPr>
        <p:txBody>
          <a:bodyPr wrap="none" rtlCol="0">
            <a:spAutoFit/>
          </a:bodyPr>
          <a:lstStyle/>
          <a:p>
            <a:r>
              <a:rPr lang="en-US" smtClean="0"/>
              <a:t>TMEJ</a:t>
            </a:r>
            <a:endParaRPr lang="en-US"/>
          </a:p>
        </p:txBody>
      </p:sp>
    </p:spTree>
    <p:extLst>
      <p:ext uri="{BB962C8B-B14F-4D97-AF65-F5344CB8AC3E}">
        <p14:creationId xmlns:p14="http://schemas.microsoft.com/office/powerpoint/2010/main" val="898077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2588"/>
            <a:ext cx="8229600" cy="1143000"/>
          </a:xfrm>
        </p:spPr>
        <p:txBody>
          <a:bodyPr>
            <a:normAutofit fontScale="90000"/>
          </a:bodyPr>
          <a:lstStyle/>
          <a:p>
            <a:r>
              <a:rPr lang="en-US" sz="3600" dirty="0" smtClean="0"/>
              <a:t>Homologous recombination and non-homologous end-joining are two alternative mechanisms for repairing DNA double strand breaks</a:t>
            </a:r>
            <a:r>
              <a:rPr lang="en-US" dirty="0" smtClean="0"/>
              <a:t>.</a:t>
            </a:r>
            <a:endParaRPr lang="en-US" dirty="0"/>
          </a:p>
        </p:txBody>
      </p:sp>
      <p:sp>
        <p:nvSpPr>
          <p:cNvPr id="3" name="TextBox 2"/>
          <p:cNvSpPr txBox="1"/>
          <p:nvPr/>
        </p:nvSpPr>
        <p:spPr>
          <a:xfrm>
            <a:off x="311722" y="2613599"/>
            <a:ext cx="5161978" cy="3877985"/>
          </a:xfrm>
          <a:prstGeom prst="rect">
            <a:avLst/>
          </a:prstGeom>
          <a:noFill/>
        </p:spPr>
        <p:txBody>
          <a:bodyPr wrap="square" rtlCol="0">
            <a:spAutoFit/>
          </a:bodyPr>
          <a:lstStyle/>
          <a:p>
            <a:r>
              <a:rPr lang="en-US" sz="1400" dirty="0" smtClean="0"/>
              <a:t>NHEJ is very efficient in many types of cells. This causes major problems when one is trying to target a gene with a cloned DNA fragment.</a:t>
            </a:r>
          </a:p>
          <a:p>
            <a:endParaRPr lang="en-US" sz="1400" dirty="0"/>
          </a:p>
          <a:p>
            <a:r>
              <a:rPr lang="en-US" sz="1400" dirty="0" smtClean="0"/>
              <a:t>When homologous recombination fails, TMEJ or c-NHEJ acts on the foreign DNA and at least one copy of that DNA may be inserted at a genomic locus other than that containing homology to the incoming DNA fragment.  </a:t>
            </a:r>
          </a:p>
          <a:p>
            <a:endParaRPr lang="en-US" sz="1400" dirty="0"/>
          </a:p>
          <a:p>
            <a:r>
              <a:rPr lang="en-US" sz="1400" dirty="0" smtClean="0"/>
              <a:t>In most organisms:</a:t>
            </a:r>
          </a:p>
          <a:p>
            <a:endParaRPr lang="en-US" sz="1400" dirty="0"/>
          </a:p>
          <a:p>
            <a:r>
              <a:rPr lang="en-US" sz="1400" dirty="0" smtClean="0"/>
              <a:t>When foreign linear DNA is introduced into a cell that lacks a DNA break at a homologous site on a chromosome, that foreign DNA most often ends up being inserted randomly into the genome as a result of non-homologous end-joining activity. </a:t>
            </a:r>
          </a:p>
          <a:p>
            <a:endParaRPr lang="en-US" dirty="0" smtClean="0"/>
          </a:p>
          <a:p>
            <a:endParaRPr lang="en-US" dirty="0"/>
          </a:p>
        </p:txBody>
      </p:sp>
      <p:cxnSp>
        <p:nvCxnSpPr>
          <p:cNvPr id="5" name="Straight Connector 4"/>
          <p:cNvCxnSpPr/>
          <p:nvPr/>
        </p:nvCxnSpPr>
        <p:spPr>
          <a:xfrm>
            <a:off x="6161617" y="2429934"/>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355417" y="2417234"/>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517217" y="2353734"/>
            <a:ext cx="984250" cy="1651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321300" y="3246967"/>
            <a:ext cx="3619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473700" y="3857823"/>
            <a:ext cx="1494205" cy="0"/>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609164" y="3845123"/>
            <a:ext cx="2524775" cy="523220"/>
          </a:xfrm>
          <a:prstGeom prst="rect">
            <a:avLst/>
          </a:prstGeom>
          <a:noFill/>
        </p:spPr>
        <p:txBody>
          <a:bodyPr wrap="none" rtlCol="0">
            <a:spAutoFit/>
          </a:bodyPr>
          <a:lstStyle/>
          <a:p>
            <a:r>
              <a:rPr lang="en-US" sz="1400" dirty="0" smtClean="0">
                <a:solidFill>
                  <a:srgbClr val="660066"/>
                </a:solidFill>
              </a:rPr>
              <a:t>off-target site </a:t>
            </a:r>
          </a:p>
          <a:p>
            <a:r>
              <a:rPr lang="en-US" sz="1400" dirty="0" smtClean="0">
                <a:solidFill>
                  <a:srgbClr val="660066"/>
                </a:solidFill>
              </a:rPr>
              <a:t>happens  to have suffered a DSB</a:t>
            </a:r>
            <a:endParaRPr lang="en-US" sz="1400" dirty="0">
              <a:solidFill>
                <a:srgbClr val="660066"/>
              </a:solidFill>
            </a:endParaRPr>
          </a:p>
        </p:txBody>
      </p:sp>
      <p:cxnSp>
        <p:nvCxnSpPr>
          <p:cNvPr id="15" name="Straight Connector 14"/>
          <p:cNvCxnSpPr/>
          <p:nvPr/>
        </p:nvCxnSpPr>
        <p:spPr>
          <a:xfrm>
            <a:off x="7192595" y="3845123"/>
            <a:ext cx="1494205" cy="0"/>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6584708" y="3196167"/>
            <a:ext cx="984250" cy="165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755460" y="3132667"/>
            <a:ext cx="620269" cy="307777"/>
          </a:xfrm>
          <a:prstGeom prst="rect">
            <a:avLst/>
          </a:prstGeom>
          <a:noFill/>
        </p:spPr>
        <p:txBody>
          <a:bodyPr wrap="none" rtlCol="0">
            <a:spAutoFit/>
          </a:bodyPr>
          <a:lstStyle/>
          <a:p>
            <a:r>
              <a:rPr lang="en-US" sz="1400" dirty="0" smtClean="0"/>
              <a:t>target</a:t>
            </a:r>
            <a:endParaRPr lang="en-US" sz="1400" dirty="0"/>
          </a:p>
        </p:txBody>
      </p:sp>
      <p:sp>
        <p:nvSpPr>
          <p:cNvPr id="4" name="TextBox 3"/>
          <p:cNvSpPr txBox="1"/>
          <p:nvPr/>
        </p:nvSpPr>
        <p:spPr>
          <a:xfrm>
            <a:off x="6355549" y="2552701"/>
            <a:ext cx="1520406" cy="369332"/>
          </a:xfrm>
          <a:prstGeom prst="rect">
            <a:avLst/>
          </a:prstGeom>
          <a:noFill/>
        </p:spPr>
        <p:txBody>
          <a:bodyPr wrap="none" rtlCol="0">
            <a:spAutoFit/>
          </a:bodyPr>
          <a:lstStyle/>
          <a:p>
            <a:r>
              <a:rPr lang="en-US" dirty="0" smtClean="0"/>
              <a:t>incoming DNA</a:t>
            </a:r>
            <a:endParaRPr lang="en-US" dirty="0"/>
          </a:p>
        </p:txBody>
      </p:sp>
      <p:grpSp>
        <p:nvGrpSpPr>
          <p:cNvPr id="23" name="Group 22"/>
          <p:cNvGrpSpPr/>
          <p:nvPr/>
        </p:nvGrpSpPr>
        <p:grpSpPr>
          <a:xfrm>
            <a:off x="4202544" y="4639733"/>
            <a:ext cx="4597242" cy="2113692"/>
            <a:chOff x="4202544" y="4639733"/>
            <a:chExt cx="4597242" cy="2113692"/>
          </a:xfrm>
        </p:grpSpPr>
        <p:cxnSp>
          <p:nvCxnSpPr>
            <p:cNvPr id="17" name="Straight Connector 16"/>
            <p:cNvCxnSpPr/>
            <p:nvPr/>
          </p:nvCxnSpPr>
          <p:spPr>
            <a:xfrm>
              <a:off x="4202544" y="5891997"/>
              <a:ext cx="1494205" cy="0"/>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305581" y="5879297"/>
              <a:ext cx="1494205" cy="0"/>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612080" y="5891994"/>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805880" y="5879294"/>
              <a:ext cx="546100" cy="0"/>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5967680" y="5815794"/>
              <a:ext cx="984250" cy="1651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806012" y="6014761"/>
              <a:ext cx="1520406" cy="369332"/>
            </a:xfrm>
            <a:prstGeom prst="rect">
              <a:avLst/>
            </a:prstGeom>
            <a:noFill/>
          </p:spPr>
          <p:txBody>
            <a:bodyPr wrap="none" rtlCol="0">
              <a:spAutoFit/>
            </a:bodyPr>
            <a:lstStyle/>
            <a:p>
              <a:r>
                <a:rPr lang="en-US" dirty="0" smtClean="0"/>
                <a:t>incoming DNA</a:t>
              </a:r>
              <a:endParaRPr lang="en-US" dirty="0"/>
            </a:p>
          </p:txBody>
        </p:sp>
        <p:sp>
          <p:nvSpPr>
            <p:cNvPr id="8" name="TextBox 7"/>
            <p:cNvSpPr txBox="1"/>
            <p:nvPr/>
          </p:nvSpPr>
          <p:spPr>
            <a:xfrm>
              <a:off x="5893597" y="6384093"/>
              <a:ext cx="2518638" cy="369332"/>
            </a:xfrm>
            <a:prstGeom prst="rect">
              <a:avLst/>
            </a:prstGeom>
            <a:noFill/>
          </p:spPr>
          <p:txBody>
            <a:bodyPr wrap="none" rtlCol="0">
              <a:spAutoFit/>
            </a:bodyPr>
            <a:lstStyle/>
            <a:p>
              <a:r>
                <a:rPr lang="en-US" dirty="0" smtClean="0">
                  <a:solidFill>
                    <a:srgbClr val="660066"/>
                  </a:solidFill>
                </a:rPr>
                <a:t>off target insertion event</a:t>
              </a:r>
              <a:endParaRPr lang="en-US" dirty="0">
                <a:solidFill>
                  <a:srgbClr val="660066"/>
                </a:solidFill>
              </a:endParaRPr>
            </a:p>
          </p:txBody>
        </p:sp>
        <p:sp>
          <p:nvSpPr>
            <p:cNvPr id="9" name="Down Arrow 8"/>
            <p:cNvSpPr/>
            <p:nvPr/>
          </p:nvSpPr>
          <p:spPr>
            <a:xfrm>
              <a:off x="6584708" y="4639733"/>
              <a:ext cx="607887" cy="9313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192595" y="4795335"/>
              <a:ext cx="1246856" cy="369332"/>
            </a:xfrm>
            <a:prstGeom prst="rect">
              <a:avLst/>
            </a:prstGeom>
            <a:noFill/>
          </p:spPr>
          <p:txBody>
            <a:bodyPr wrap="none" rtlCol="0">
              <a:spAutoFit/>
            </a:bodyPr>
            <a:lstStyle/>
            <a:p>
              <a:r>
                <a:rPr lang="en-US" dirty="0" smtClean="0"/>
                <a:t>end-joining</a:t>
              </a:r>
              <a:endParaRPr lang="en-US" dirty="0"/>
            </a:p>
          </p:txBody>
        </p:sp>
      </p:grpSp>
    </p:spTree>
    <p:extLst>
      <p:ext uri="{BB962C8B-B14F-4D97-AF65-F5344CB8AC3E}">
        <p14:creationId xmlns:p14="http://schemas.microsoft.com/office/powerpoint/2010/main" val="387980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55463"/>
            <a:ext cx="8229600" cy="1143000"/>
          </a:xfrm>
        </p:spPr>
        <p:txBody>
          <a:bodyPr>
            <a:noAutofit/>
          </a:bodyPr>
          <a:lstStyle/>
          <a:p>
            <a:r>
              <a:rPr lang="en-US" sz="3200" dirty="0" smtClean="0"/>
              <a:t>Budding yeast and the immortalized chicken B-cell line DT40 are exceptional with respect to gene targeting</a:t>
            </a:r>
            <a:endParaRPr lang="en-US" sz="3200" dirty="0"/>
          </a:p>
        </p:txBody>
      </p:sp>
      <p:sp>
        <p:nvSpPr>
          <p:cNvPr id="3" name="TextBox 2"/>
          <p:cNvSpPr txBox="1"/>
          <p:nvPr/>
        </p:nvSpPr>
        <p:spPr>
          <a:xfrm>
            <a:off x="482600" y="3340100"/>
            <a:ext cx="5541100" cy="3293209"/>
          </a:xfrm>
          <a:prstGeom prst="rect">
            <a:avLst/>
          </a:prstGeom>
          <a:noFill/>
        </p:spPr>
        <p:txBody>
          <a:bodyPr wrap="square" rtlCol="0">
            <a:spAutoFit/>
          </a:bodyPr>
          <a:lstStyle/>
          <a:p>
            <a:r>
              <a:rPr lang="en-US" sz="1600" dirty="0" smtClean="0"/>
              <a:t>For most targeting fragments, the fraction of yeast </a:t>
            </a:r>
            <a:r>
              <a:rPr lang="en-US" sz="1600" dirty="0" err="1" smtClean="0"/>
              <a:t>transformants</a:t>
            </a:r>
            <a:r>
              <a:rPr lang="en-US" sz="1600" dirty="0" smtClean="0"/>
              <a:t> and DT40 </a:t>
            </a:r>
            <a:r>
              <a:rPr lang="en-US" sz="1600" dirty="0" err="1" smtClean="0"/>
              <a:t>transfectants</a:t>
            </a:r>
            <a:r>
              <a:rPr lang="en-US" sz="1600" dirty="0" smtClean="0"/>
              <a:t> that turn out to be correctly targeted is over 50%--</a:t>
            </a:r>
            <a:r>
              <a:rPr lang="en-US" sz="1600" dirty="0" err="1" smtClean="0"/>
              <a:t>i.e</a:t>
            </a:r>
            <a:r>
              <a:rPr lang="en-US" sz="1600" dirty="0" smtClean="0"/>
              <a:t> homologous recombination between the targeting fragment and the target locus is efficient. </a:t>
            </a:r>
          </a:p>
          <a:p>
            <a:endParaRPr lang="en-US" sz="1600" dirty="0"/>
          </a:p>
          <a:p>
            <a:r>
              <a:rPr lang="en-US" sz="1600" dirty="0" smtClean="0"/>
              <a:t>In human cells, flies, plants, nematodes, and many other organisms, the frequency of targeting was so low (often less than 1/1000) that the approach has been impossible or unfeasible. </a:t>
            </a:r>
          </a:p>
          <a:p>
            <a:endParaRPr lang="en-US" sz="1600" dirty="0"/>
          </a:p>
          <a:p>
            <a:r>
              <a:rPr lang="en-US" sz="1600" dirty="0" smtClean="0"/>
              <a:t>Targeting efficiency is also low in mice, but special </a:t>
            </a:r>
            <a:r>
              <a:rPr lang="en-US" sz="1600" u="sng" dirty="0" smtClean="0"/>
              <a:t>selection</a:t>
            </a:r>
            <a:r>
              <a:rPr lang="en-US" sz="1600" dirty="0" smtClean="0"/>
              <a:t> methods have been developed that allow one to identify rare events that result from homologous recombination-mediated gene targeting.</a:t>
            </a:r>
            <a:endParaRPr lang="en-US" sz="1600" dirty="0"/>
          </a:p>
        </p:txBody>
      </p:sp>
      <p:pic>
        <p:nvPicPr>
          <p:cNvPr id="4" name="Picture 3"/>
          <p:cNvPicPr>
            <a:picLocks noChangeAspect="1"/>
          </p:cNvPicPr>
          <p:nvPr/>
        </p:nvPicPr>
        <p:blipFill>
          <a:blip r:embed="rId2"/>
          <a:stretch>
            <a:fillRect/>
          </a:stretch>
        </p:blipFill>
        <p:spPr>
          <a:xfrm rot="10800000">
            <a:off x="1100413" y="1370137"/>
            <a:ext cx="1645523" cy="1525463"/>
          </a:xfrm>
          <a:prstGeom prst="rect">
            <a:avLst/>
          </a:prstGeom>
        </p:spPr>
      </p:pic>
      <p:pic>
        <p:nvPicPr>
          <p:cNvPr id="5" name="Picture 4"/>
          <p:cNvPicPr>
            <a:picLocks noChangeAspect="1"/>
          </p:cNvPicPr>
          <p:nvPr/>
        </p:nvPicPr>
        <p:blipFill>
          <a:blip r:embed="rId3"/>
          <a:stretch>
            <a:fillRect/>
          </a:stretch>
        </p:blipFill>
        <p:spPr>
          <a:xfrm>
            <a:off x="6366600" y="1257300"/>
            <a:ext cx="1405800" cy="1803400"/>
          </a:xfrm>
          <a:prstGeom prst="rect">
            <a:avLst/>
          </a:prstGeom>
        </p:spPr>
      </p:pic>
    </p:spTree>
    <p:extLst>
      <p:ext uri="{BB962C8B-B14F-4D97-AF65-F5344CB8AC3E}">
        <p14:creationId xmlns:p14="http://schemas.microsoft.com/office/powerpoint/2010/main" val="3563249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1504</TotalTime>
  <Words>2550</Words>
  <Application>Microsoft Macintosh PowerPoint</Application>
  <PresentationFormat>On-screen Show (4:3)</PresentationFormat>
  <Paragraphs>367</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MS PGothic</vt:lpstr>
      <vt:lpstr>ＭＳ Ｐゴシック</vt:lpstr>
      <vt:lpstr>Symbol</vt:lpstr>
      <vt:lpstr>Times</vt:lpstr>
      <vt:lpstr>Arial</vt:lpstr>
      <vt:lpstr>Office Theme</vt:lpstr>
      <vt:lpstr> Mechanism of Recombination, con’t  A solution to the gene targeting problem: CRISPR/Cas9   Introduction to budding yeast</vt:lpstr>
      <vt:lpstr>Homologous Recombination is a mechanism to repair DNA double strand breaks</vt:lpstr>
      <vt:lpstr>PowerPoint Presentation</vt:lpstr>
      <vt:lpstr> Mismatch Repair corrects errors made by DNA polymerase</vt:lpstr>
      <vt:lpstr>Mismatch repair acts on recombination intermediates to convert ½ gene conversions to full gene conversions</vt:lpstr>
      <vt:lpstr>Gene Targeting</vt:lpstr>
      <vt:lpstr>Non homologous end joining pathways c-NHEJ and TMEJ heal DNA breaks by ligation without being guided by a homologous chromosome</vt:lpstr>
      <vt:lpstr>Homologous recombination and non-homologous end-joining are two alternative mechanisms for repairing DNA double strand breaks.</vt:lpstr>
      <vt:lpstr>Budding yeast and the immortalized chicken B-cell line DT40 are exceptional with respect to gene targeting</vt:lpstr>
      <vt:lpstr>Exception to the rule concerning gene targeting ….”ends-out” targeting of a linear DNA fragment</vt:lpstr>
      <vt:lpstr>It is a new day</vt:lpstr>
      <vt:lpstr>Why does a DSB on the chromosome stimulates gene targeting?</vt:lpstr>
      <vt:lpstr>Ends-in targeting of a  linear DNA fragment</vt:lpstr>
      <vt:lpstr>How to provoke a chromosome to be the recipient of information carried by a transfecting DNA fragment</vt:lpstr>
      <vt:lpstr>Zinc Finger Nucleases (ZFNs)</vt:lpstr>
      <vt:lpstr>TALENs</vt:lpstr>
      <vt:lpstr>Major shortcoming of ZFNs and TALENs</vt:lpstr>
      <vt:lpstr>CRISPR/Cas9 is an immune system for bacteria and archaea</vt:lpstr>
      <vt:lpstr>Engineering to make sgRNA/Cas9 work in human cells</vt:lpstr>
      <vt:lpstr>Efficient generation of DNA double strand breaks by sgRNA</vt:lpstr>
      <vt:lpstr>Two ways to use CRISPR/Cas9 to generate targeted mutations</vt:lpstr>
      <vt:lpstr>Major Unsolved Problem with CRISPR/Cas9</vt:lpstr>
      <vt:lpstr>Recent advances</vt:lpstr>
      <vt:lpstr>Genome wide analysis of off-target activity of ScCas9-HF1</vt:lpstr>
      <vt:lpstr>TMEJ and c-NHEJ are partially redundant pathways that promote “off-target” DNA knock-in events</vt:lpstr>
      <vt:lpstr>Other uses of CRISPR/Cas9</vt:lpstr>
      <vt:lpstr>First report of using CRISPR to correct a human disease mutation in human embryo</vt:lpstr>
      <vt:lpstr>Some major implications of CRISPR/Cas9</vt:lpstr>
      <vt:lpstr>Saccharomyces cerevisiae</vt:lpstr>
      <vt:lpstr>Growth by budding</vt:lpstr>
      <vt:lpstr>Organism Profile: Saccharomyces cerevisiae</vt:lpstr>
      <vt:lpstr>Organism Profile: Saccharomyces cerevisiae</vt:lpstr>
      <vt:lpstr>Organism Profile: Saccharomyces cerevisiae</vt:lpstr>
      <vt:lpstr>Life cycle</vt:lpstr>
      <vt:lpstr>Yeast Mating</vt:lpstr>
      <vt:lpstr>Yeast Life Cycle</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Bishop</dc:creator>
  <cp:lastModifiedBy>Douglas Bishop</cp:lastModifiedBy>
  <cp:revision>109</cp:revision>
  <dcterms:created xsi:type="dcterms:W3CDTF">2014-10-02T15:18:25Z</dcterms:created>
  <dcterms:modified xsi:type="dcterms:W3CDTF">2017-09-29T15:34:49Z</dcterms:modified>
</cp:coreProperties>
</file>