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handoutMasterIdLst>
    <p:handoutMasterId r:id="rId38"/>
  </p:handoutMasterIdLst>
  <p:sldIdLst>
    <p:sldId id="289" r:id="rId2"/>
    <p:sldId id="312" r:id="rId3"/>
    <p:sldId id="313" r:id="rId4"/>
    <p:sldId id="314" r:id="rId5"/>
    <p:sldId id="315" r:id="rId6"/>
    <p:sldId id="316" r:id="rId7"/>
    <p:sldId id="317" r:id="rId8"/>
    <p:sldId id="318" r:id="rId9"/>
    <p:sldId id="319" r:id="rId10"/>
    <p:sldId id="321" r:id="rId11"/>
    <p:sldId id="323" r:id="rId12"/>
    <p:sldId id="306" r:id="rId13"/>
    <p:sldId id="307" r:id="rId14"/>
    <p:sldId id="329" r:id="rId15"/>
    <p:sldId id="287" r:id="rId16"/>
    <p:sldId id="261" r:id="rId17"/>
    <p:sldId id="262" r:id="rId18"/>
    <p:sldId id="263" r:id="rId19"/>
    <p:sldId id="283" r:id="rId20"/>
    <p:sldId id="264" r:id="rId21"/>
    <p:sldId id="288" r:id="rId22"/>
    <p:sldId id="305" r:id="rId23"/>
    <p:sldId id="294" r:id="rId24"/>
    <p:sldId id="304" r:id="rId25"/>
    <p:sldId id="309" r:id="rId26"/>
    <p:sldId id="324" r:id="rId27"/>
    <p:sldId id="295" r:id="rId28"/>
    <p:sldId id="291" r:id="rId29"/>
    <p:sldId id="296" r:id="rId30"/>
    <p:sldId id="293" r:id="rId31"/>
    <p:sldId id="292" r:id="rId32"/>
    <p:sldId id="330" r:id="rId33"/>
    <p:sldId id="325" r:id="rId34"/>
    <p:sldId id="326" r:id="rId35"/>
    <p:sldId id="328"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CEEBA2"/>
    <a:srgbClr val="00FFFF"/>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8297" autoAdjust="0"/>
  </p:normalViewPr>
  <p:slideViewPr>
    <p:cSldViewPr>
      <p:cViewPr>
        <p:scale>
          <a:sx n="100" d="100"/>
          <a:sy n="100" d="100"/>
        </p:scale>
        <p:origin x="-848"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04CCE9-D547-C049-B18A-A43042ABC7E4}" type="datetimeFigureOut">
              <a:rPr lang="en-US" smtClean="0"/>
              <a:t>10/9/17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9DDB98-22DB-C34D-B76A-2472B43B0EA7}" type="slidenum">
              <a:rPr lang="en-US" smtClean="0"/>
              <a:t>‹#›</a:t>
            </a:fld>
            <a:endParaRPr lang="en-US"/>
          </a:p>
        </p:txBody>
      </p:sp>
    </p:spTree>
    <p:extLst>
      <p:ext uri="{BB962C8B-B14F-4D97-AF65-F5344CB8AC3E}">
        <p14:creationId xmlns:p14="http://schemas.microsoft.com/office/powerpoint/2010/main" val="3437827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52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53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553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314066A6-C7B0-4A45-9E00-F833A878D4B1}" type="slidenum">
              <a:rPr lang="en-US"/>
              <a:pPr>
                <a:defRPr/>
              </a:pPr>
              <a:t>‹#›</a:t>
            </a:fld>
            <a:endParaRPr lang="en-US"/>
          </a:p>
        </p:txBody>
      </p:sp>
    </p:spTree>
    <p:extLst>
      <p:ext uri="{BB962C8B-B14F-4D97-AF65-F5344CB8AC3E}">
        <p14:creationId xmlns:p14="http://schemas.microsoft.com/office/powerpoint/2010/main" val="1236828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54789C-34A6-EE42-B3C3-BF7C7172E843}" type="slidenum">
              <a:rPr lang="en-US"/>
              <a:pPr>
                <a:defRPr/>
              </a:pPr>
              <a:t>1</a:t>
            </a:fld>
            <a:endParaRPr lang="en-US"/>
          </a:p>
        </p:txBody>
      </p:sp>
      <p:sp>
        <p:nvSpPr>
          <p:cNvPr id="56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32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0A59DD-76E0-3F4F-BF6A-EF4E5F57AF4F}" type="slidenum">
              <a:rPr lang="en-US"/>
              <a:pPr>
                <a:defRPr/>
              </a:pPr>
              <a:t>20</a:t>
            </a:fld>
            <a:endParaRPr lang="en-US"/>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06A9C96-343D-874A-AD75-73F3D6FFDC64}" type="slidenum">
              <a:rPr lang="en-US"/>
              <a:pPr>
                <a:defRPr/>
              </a:pPr>
              <a:t>21</a:t>
            </a:fld>
            <a:endParaRPr lang="en-US"/>
          </a:p>
        </p:txBody>
      </p:sp>
      <p:sp>
        <p:nvSpPr>
          <p:cNvPr id="73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373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EBE0B0B-DB91-0D40-AC48-BBCCF38437EB}" type="slidenum">
              <a:rPr lang="en-US"/>
              <a:pPr>
                <a:defRPr/>
              </a:pPr>
              <a:t>22</a:t>
            </a:fld>
            <a:endParaRPr lang="en-US"/>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31ECE05-B837-2C40-A1F4-9FC585DE3D41}" type="slidenum">
              <a:rPr lang="en-US"/>
              <a:pPr>
                <a:defRPr/>
              </a:pPr>
              <a:t>23</a:t>
            </a:fld>
            <a:endParaRPr lang="en-US"/>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A329A4D-E8B2-424F-BC53-EDABC59EB1DC}" type="slidenum">
              <a:rPr lang="en-US"/>
              <a:pPr>
                <a:defRPr/>
              </a:pPr>
              <a:t>24</a:t>
            </a:fld>
            <a:endParaRPr lang="en-US"/>
          </a:p>
        </p:txBody>
      </p:sp>
      <p:sp>
        <p:nvSpPr>
          <p:cNvPr id="88066"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1027"/>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0F89AB-4E66-154D-AE24-D0CF718EB702}" type="slidenum">
              <a:rPr lang="en-US"/>
              <a:pPr>
                <a:defRPr/>
              </a:pPr>
              <a:t>27</a:t>
            </a:fld>
            <a:endParaRPr lang="en-US"/>
          </a:p>
        </p:txBody>
      </p:sp>
      <p:sp>
        <p:nvSpPr>
          <p:cNvPr id="788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885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E12BBA-DE1A-3249-8DE0-EE39FE7E36DE}" type="slidenum">
              <a:rPr lang="en-US"/>
              <a:pPr>
                <a:defRPr/>
              </a:pPr>
              <a:t>28</a:t>
            </a:fld>
            <a:endParaRPr lang="en-US"/>
          </a:p>
        </p:txBody>
      </p:sp>
      <p:sp>
        <p:nvSpPr>
          <p:cNvPr id="79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987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A2075BE-2B10-8A48-A079-C3A5CB61D754}" type="slidenum">
              <a:rPr lang="en-US"/>
              <a:pPr>
                <a:defRPr/>
              </a:pPr>
              <a:t>29</a:t>
            </a:fld>
            <a:endParaRPr lang="en-US"/>
          </a:p>
        </p:txBody>
      </p:sp>
      <p:sp>
        <p:nvSpPr>
          <p:cNvPr id="80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89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843A7-0D0F-3C47-99A9-278BB3E0FC86}" type="slidenum">
              <a:rPr lang="en-US"/>
              <a:pPr>
                <a:defRPr/>
              </a:pPr>
              <a:t>30</a:t>
            </a:fld>
            <a:endParaRPr lang="en-US"/>
          </a:p>
        </p:txBody>
      </p:sp>
      <p:sp>
        <p:nvSpPr>
          <p:cNvPr id="81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FB386E6-436E-C245-B1BC-1B329B4F8786}" type="slidenum">
              <a:rPr lang="en-US"/>
              <a:pPr>
                <a:defRPr/>
              </a:pPr>
              <a:t>31</a:t>
            </a:fld>
            <a:endParaRPr lang="en-US"/>
          </a:p>
        </p:txBody>
      </p:sp>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BDAC24CD-5CB3-4C40-A27A-A05A31A6442B}" type="slidenum">
              <a:rPr lang="en-US" smtClean="0"/>
              <a:pPr>
                <a:defRPr/>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1971431-DF4D-F345-99A9-D31F378E1499}" type="slidenum">
              <a:rPr lang="en-US"/>
              <a:pPr>
                <a:defRPr/>
              </a:pPr>
              <a:t>12</a:t>
            </a:fld>
            <a:endParaRPr lang="en-US"/>
          </a:p>
        </p:txBody>
      </p:sp>
      <p:sp>
        <p:nvSpPr>
          <p:cNvPr id="173058"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17305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FB0E397-0E72-1240-AEC2-8AEF7F6CE2AC}" type="slidenum">
              <a:rPr lang="en-US"/>
              <a:pPr>
                <a:defRPr/>
              </a:pPr>
              <a:t>13</a:t>
            </a:fld>
            <a:endParaRPr lang="en-US"/>
          </a:p>
        </p:txBody>
      </p:sp>
      <p:sp>
        <p:nvSpPr>
          <p:cNvPr id="175106"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175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dirty="0"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9C0A24-37FF-DA47-B6E6-641337719070}" type="slidenum">
              <a:rPr lang="en-US"/>
              <a:pPr>
                <a:defRPr/>
              </a:pPr>
              <a:t>15</a:t>
            </a:fld>
            <a:endParaRPr lang="en-US"/>
          </a:p>
        </p:txBody>
      </p:sp>
      <p:sp>
        <p:nvSpPr>
          <p:cNvPr id="614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443" name="Rectangle 1027"/>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453EFA-B701-8641-A526-7AB166ECBFC2}" type="slidenum">
              <a:rPr lang="en-US"/>
              <a:pPr>
                <a:defRPr/>
              </a:pPr>
              <a:t>16</a:t>
            </a:fld>
            <a:endParaRPr lang="en-US"/>
          </a:p>
        </p:txBody>
      </p:sp>
      <p:sp>
        <p:nvSpPr>
          <p:cNvPr id="68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73AFEB-88C8-6F42-A984-29A955AD14C3}" type="slidenum">
              <a:rPr lang="en-US"/>
              <a:pPr>
                <a:defRPr/>
              </a:pPr>
              <a:t>17</a:t>
            </a:fld>
            <a:endParaRPr lang="en-US"/>
          </a:p>
        </p:txBody>
      </p:sp>
      <p:sp>
        <p:nvSpPr>
          <p:cNvPr id="69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963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CA3C1D9-3E37-2F4F-8AA9-B2F755D03A45}" type="slidenum">
              <a:rPr lang="en-US"/>
              <a:pPr>
                <a:defRPr/>
              </a:pPr>
              <a:t>18</a:t>
            </a:fld>
            <a:endParaRPr lang="en-US"/>
          </a:p>
        </p:txBody>
      </p:sp>
      <p:sp>
        <p:nvSpPr>
          <p:cNvPr id="7065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0659" name="Rectangle 1027"/>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61CE5-F504-5C42-A412-8EA7A3C0EE68}" type="slidenum">
              <a:rPr lang="en-US"/>
              <a:pPr>
                <a:defRPr/>
              </a:pPr>
              <a:t>19</a:t>
            </a:fld>
            <a:endParaRPr lang="en-US"/>
          </a:p>
        </p:txBody>
      </p:sp>
      <p:sp>
        <p:nvSpPr>
          <p:cNvPr id="71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168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A9F53C-7C7C-914E-A568-219A858A47CA}" type="slidenum">
              <a:rPr lang="en-US"/>
              <a:pPr>
                <a:defRPr/>
              </a:pPr>
              <a:t>‹#›</a:t>
            </a:fld>
            <a:endParaRPr lang="en-US"/>
          </a:p>
        </p:txBody>
      </p:sp>
    </p:spTree>
    <p:extLst>
      <p:ext uri="{BB962C8B-B14F-4D97-AF65-F5344CB8AC3E}">
        <p14:creationId xmlns:p14="http://schemas.microsoft.com/office/powerpoint/2010/main" val="416229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058573-C37C-6844-BF56-B018776B73AB}" type="slidenum">
              <a:rPr lang="en-US"/>
              <a:pPr>
                <a:defRPr/>
              </a:pPr>
              <a:t>‹#›</a:t>
            </a:fld>
            <a:endParaRPr lang="en-US"/>
          </a:p>
        </p:txBody>
      </p:sp>
    </p:spTree>
    <p:extLst>
      <p:ext uri="{BB962C8B-B14F-4D97-AF65-F5344CB8AC3E}">
        <p14:creationId xmlns:p14="http://schemas.microsoft.com/office/powerpoint/2010/main" val="139399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FF5A4A-E096-4B4E-A95C-E97EFC7FD7C8}" type="slidenum">
              <a:rPr lang="en-US"/>
              <a:pPr>
                <a:defRPr/>
              </a:pPr>
              <a:t>‹#›</a:t>
            </a:fld>
            <a:endParaRPr lang="en-US"/>
          </a:p>
        </p:txBody>
      </p:sp>
    </p:spTree>
    <p:extLst>
      <p:ext uri="{BB962C8B-B14F-4D97-AF65-F5344CB8AC3E}">
        <p14:creationId xmlns:p14="http://schemas.microsoft.com/office/powerpoint/2010/main" val="1252280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F8CF561-44A3-D24F-9675-369A2CFD7B20}" type="slidenum">
              <a:rPr lang="en-US"/>
              <a:pPr>
                <a:defRPr/>
              </a:pPr>
              <a:t>‹#›</a:t>
            </a:fld>
            <a:endParaRPr lang="en-US"/>
          </a:p>
        </p:txBody>
      </p:sp>
    </p:spTree>
    <p:extLst>
      <p:ext uri="{BB962C8B-B14F-4D97-AF65-F5344CB8AC3E}">
        <p14:creationId xmlns:p14="http://schemas.microsoft.com/office/powerpoint/2010/main" val="160452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09B11B-F540-5D4D-8CF9-DEDE24010FF5}" type="slidenum">
              <a:rPr lang="en-US"/>
              <a:pPr>
                <a:defRPr/>
              </a:pPr>
              <a:t>‹#›</a:t>
            </a:fld>
            <a:endParaRPr lang="en-US"/>
          </a:p>
        </p:txBody>
      </p:sp>
    </p:spTree>
    <p:extLst>
      <p:ext uri="{BB962C8B-B14F-4D97-AF65-F5344CB8AC3E}">
        <p14:creationId xmlns:p14="http://schemas.microsoft.com/office/powerpoint/2010/main" val="316550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8E16C8-A227-FD41-A7DB-2DF049664FFC}" type="slidenum">
              <a:rPr lang="en-US"/>
              <a:pPr>
                <a:defRPr/>
              </a:pPr>
              <a:t>‹#›</a:t>
            </a:fld>
            <a:endParaRPr lang="en-US"/>
          </a:p>
        </p:txBody>
      </p:sp>
    </p:spTree>
    <p:extLst>
      <p:ext uri="{BB962C8B-B14F-4D97-AF65-F5344CB8AC3E}">
        <p14:creationId xmlns:p14="http://schemas.microsoft.com/office/powerpoint/2010/main" val="172342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BB744F5-E807-AB4A-AD13-17ACE0EC43E9}" type="slidenum">
              <a:rPr lang="en-US"/>
              <a:pPr>
                <a:defRPr/>
              </a:pPr>
              <a:t>‹#›</a:t>
            </a:fld>
            <a:endParaRPr lang="en-US"/>
          </a:p>
        </p:txBody>
      </p:sp>
    </p:spTree>
    <p:extLst>
      <p:ext uri="{BB962C8B-B14F-4D97-AF65-F5344CB8AC3E}">
        <p14:creationId xmlns:p14="http://schemas.microsoft.com/office/powerpoint/2010/main" val="3515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0B34DDE-6D7D-5742-BE1A-FC6C8706A82C}" type="slidenum">
              <a:rPr lang="en-US"/>
              <a:pPr>
                <a:defRPr/>
              </a:pPr>
              <a:t>‹#›</a:t>
            </a:fld>
            <a:endParaRPr lang="en-US"/>
          </a:p>
        </p:txBody>
      </p:sp>
    </p:spTree>
    <p:extLst>
      <p:ext uri="{BB962C8B-B14F-4D97-AF65-F5344CB8AC3E}">
        <p14:creationId xmlns:p14="http://schemas.microsoft.com/office/powerpoint/2010/main" val="421518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6CE6C3-0B6D-8142-9544-8E199DFE6B1B}" type="slidenum">
              <a:rPr lang="en-US"/>
              <a:pPr>
                <a:defRPr/>
              </a:pPr>
              <a:t>‹#›</a:t>
            </a:fld>
            <a:endParaRPr lang="en-US"/>
          </a:p>
        </p:txBody>
      </p:sp>
    </p:spTree>
    <p:extLst>
      <p:ext uri="{BB962C8B-B14F-4D97-AF65-F5344CB8AC3E}">
        <p14:creationId xmlns:p14="http://schemas.microsoft.com/office/powerpoint/2010/main" val="21493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EEE485F-A879-094A-8133-4C9F742646D3}" type="slidenum">
              <a:rPr lang="en-US"/>
              <a:pPr>
                <a:defRPr/>
              </a:pPr>
              <a:t>‹#›</a:t>
            </a:fld>
            <a:endParaRPr lang="en-US"/>
          </a:p>
        </p:txBody>
      </p:sp>
    </p:spTree>
    <p:extLst>
      <p:ext uri="{BB962C8B-B14F-4D97-AF65-F5344CB8AC3E}">
        <p14:creationId xmlns:p14="http://schemas.microsoft.com/office/powerpoint/2010/main" val="335892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A97423-1A0C-274E-9E10-BC9D0DB1B150}" type="slidenum">
              <a:rPr lang="en-US"/>
              <a:pPr>
                <a:defRPr/>
              </a:pPr>
              <a:t>‹#›</a:t>
            </a:fld>
            <a:endParaRPr lang="en-US"/>
          </a:p>
        </p:txBody>
      </p:sp>
    </p:spTree>
    <p:extLst>
      <p:ext uri="{BB962C8B-B14F-4D97-AF65-F5344CB8AC3E}">
        <p14:creationId xmlns:p14="http://schemas.microsoft.com/office/powerpoint/2010/main" val="132600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4947C6-90D6-5845-AD67-3D195C336015}" type="slidenum">
              <a:rPr lang="en-US"/>
              <a:pPr>
                <a:defRPr/>
              </a:pPr>
              <a:t>‹#›</a:t>
            </a:fld>
            <a:endParaRPr lang="en-US"/>
          </a:p>
        </p:txBody>
      </p:sp>
    </p:spTree>
    <p:extLst>
      <p:ext uri="{BB962C8B-B14F-4D97-AF65-F5344CB8AC3E}">
        <p14:creationId xmlns:p14="http://schemas.microsoft.com/office/powerpoint/2010/main" val="16107951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D917570E-4770-1C43-9F9B-F818E7055D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chemeClr val="tx1"/>
          </a:solidFill>
          <a:latin typeface="Arial" charset="0"/>
          <a:ea typeface="ＭＳ Ｐゴシック" charset="0"/>
          <a:cs typeface="ＭＳ Ｐゴシック" charset="0"/>
        </a:defRPr>
      </a:lvl2pPr>
      <a:lvl3pPr algn="ctr" rtl="0" eaLnBrk="0" fontAlgn="base" hangingPunct="0">
        <a:spcBef>
          <a:spcPct val="0"/>
        </a:spcBef>
        <a:spcAft>
          <a:spcPct val="0"/>
        </a:spcAft>
        <a:defRPr sz="3200" b="1">
          <a:solidFill>
            <a:schemeClr val="tx1"/>
          </a:solidFill>
          <a:latin typeface="Arial" charset="0"/>
          <a:ea typeface="ＭＳ Ｐゴシック" charset="0"/>
          <a:cs typeface="ＭＳ Ｐゴシック" charset="0"/>
        </a:defRPr>
      </a:lvl3pPr>
      <a:lvl4pPr algn="ctr" rtl="0" eaLnBrk="0" fontAlgn="base" hangingPunct="0">
        <a:spcBef>
          <a:spcPct val="0"/>
        </a:spcBef>
        <a:spcAft>
          <a:spcPct val="0"/>
        </a:spcAft>
        <a:defRPr sz="3200" b="1">
          <a:solidFill>
            <a:schemeClr val="tx1"/>
          </a:solidFill>
          <a:latin typeface="Arial" charset="0"/>
          <a:ea typeface="ＭＳ Ｐゴシック" charset="0"/>
          <a:cs typeface="ＭＳ Ｐゴシック" charset="0"/>
        </a:defRPr>
      </a:lvl4pPr>
      <a:lvl5pPr algn="ctr" rtl="0" eaLnBrk="0" fontAlgn="base" hangingPunct="0">
        <a:spcBef>
          <a:spcPct val="0"/>
        </a:spcBef>
        <a:spcAft>
          <a:spcPct val="0"/>
        </a:spcAft>
        <a:defRPr sz="3200" b="1">
          <a:solidFill>
            <a:schemeClr val="tx1"/>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charset="0"/>
          <a:ea typeface="ＭＳ Ｐゴシック" charset="0"/>
        </a:defRPr>
      </a:lvl6pPr>
      <a:lvl7pPr marL="914400" algn="ctr" rtl="0" fontAlgn="base">
        <a:spcBef>
          <a:spcPct val="0"/>
        </a:spcBef>
        <a:spcAft>
          <a:spcPct val="0"/>
        </a:spcAft>
        <a:defRPr sz="4400">
          <a:solidFill>
            <a:schemeClr val="tx2"/>
          </a:solidFill>
          <a:latin typeface="Times" charset="0"/>
          <a:ea typeface="ＭＳ Ｐゴシック" charset="0"/>
        </a:defRPr>
      </a:lvl7pPr>
      <a:lvl8pPr marL="1371600" algn="ctr" rtl="0" fontAlgn="base">
        <a:spcBef>
          <a:spcPct val="0"/>
        </a:spcBef>
        <a:spcAft>
          <a:spcPct val="0"/>
        </a:spcAft>
        <a:defRPr sz="4400">
          <a:solidFill>
            <a:schemeClr val="tx2"/>
          </a:solidFill>
          <a:latin typeface="Times" charset="0"/>
          <a:ea typeface="ＭＳ Ｐゴシック" charset="0"/>
        </a:defRPr>
      </a:lvl8pPr>
      <a:lvl9pPr marL="1828800" algn="ctr" rtl="0" fontAlgn="base">
        <a:spcBef>
          <a:spcPct val="0"/>
        </a:spcBef>
        <a:spcAft>
          <a:spcPct val="0"/>
        </a:spcAft>
        <a:defRPr sz="4400">
          <a:solidFill>
            <a:schemeClr val="tx2"/>
          </a:solidFill>
          <a:latin typeface="Times" charset="0"/>
          <a:ea typeface="ＭＳ Ｐゴシック"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16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606425" y="1249363"/>
            <a:ext cx="7772400" cy="1143000"/>
          </a:xfrm>
        </p:spPr>
        <p:txBody>
          <a:bodyPr/>
          <a:lstStyle/>
          <a:p>
            <a:pPr eaLnBrk="1" hangingPunct="1">
              <a:defRPr/>
            </a:pPr>
            <a:r>
              <a:rPr lang="en-US" dirty="0" smtClean="0">
                <a:ea typeface="+mj-ea"/>
                <a:cs typeface="+mj-cs"/>
              </a:rPr>
              <a:t>  Finding functional interactions between genes/ Genomics</a:t>
            </a:r>
          </a:p>
        </p:txBody>
      </p:sp>
      <p:sp>
        <p:nvSpPr>
          <p:cNvPr id="39939" name="Rectangle 3"/>
          <p:cNvSpPr>
            <a:spLocks noGrp="1" noChangeArrowheads="1"/>
          </p:cNvSpPr>
          <p:nvPr>
            <p:ph type="subTitle" idx="1"/>
          </p:nvPr>
        </p:nvSpPr>
        <p:spPr>
          <a:xfrm>
            <a:off x="990600" y="2590800"/>
            <a:ext cx="6400800" cy="1752600"/>
          </a:xfrm>
        </p:spPr>
        <p:txBody>
          <a:bodyPr/>
          <a:lstStyle/>
          <a:p>
            <a:pPr algn="l" eaLnBrk="1" hangingPunct="1">
              <a:buFontTx/>
              <a:buChar char="•"/>
              <a:defRPr/>
            </a:pPr>
            <a:r>
              <a:rPr lang="en-US" dirty="0" smtClean="0">
                <a:ea typeface="+mn-ea"/>
                <a:cs typeface="+mn-cs"/>
              </a:rPr>
              <a:t>Suppressor Selection</a:t>
            </a:r>
          </a:p>
          <a:p>
            <a:pPr lvl="1" algn="l" eaLnBrk="1" hangingPunct="1">
              <a:defRPr/>
            </a:pPr>
            <a:r>
              <a:rPr lang="en-US" dirty="0" smtClean="0">
                <a:ea typeface="+mn-ea"/>
                <a:cs typeface="+mn-cs"/>
              </a:rPr>
              <a:t>-Single copy suppressor mutations</a:t>
            </a:r>
          </a:p>
          <a:p>
            <a:pPr lvl="1" algn="l" eaLnBrk="1" hangingPunct="1">
              <a:defRPr/>
            </a:pPr>
            <a:r>
              <a:rPr lang="en-US" dirty="0" smtClean="0">
                <a:ea typeface="+mn-ea"/>
              </a:rPr>
              <a:t>	Structural/Interaction suppressors</a:t>
            </a:r>
          </a:p>
          <a:p>
            <a:pPr lvl="2" algn="l" eaLnBrk="1" hangingPunct="1">
              <a:defRPr/>
            </a:pPr>
            <a:r>
              <a:rPr lang="en-US" dirty="0" smtClean="0">
                <a:ea typeface="+mn-ea"/>
              </a:rPr>
              <a:t>Bypass suppressors</a:t>
            </a:r>
          </a:p>
          <a:p>
            <a:pPr lvl="1" algn="l" eaLnBrk="1" hangingPunct="1">
              <a:defRPr/>
            </a:pPr>
            <a:r>
              <a:rPr lang="en-US" dirty="0" smtClean="0">
                <a:ea typeface="+mn-ea"/>
              </a:rPr>
              <a:t>-High Copy suppressor mutation</a:t>
            </a:r>
            <a:endParaRPr lang="en-US" dirty="0" smtClean="0">
              <a:ea typeface="+mn-ea"/>
              <a:cs typeface="+mn-cs"/>
            </a:endParaRPr>
          </a:p>
          <a:p>
            <a:pPr algn="l" eaLnBrk="1" hangingPunct="1">
              <a:buFontTx/>
              <a:buChar char="•"/>
              <a:defRPr/>
            </a:pPr>
            <a:r>
              <a:rPr lang="en-US" dirty="0" smtClean="0">
                <a:ea typeface="+mn-ea"/>
                <a:cs typeface="+mn-cs"/>
              </a:rPr>
              <a:t>Synthetic Lethality Screening</a:t>
            </a:r>
          </a:p>
          <a:p>
            <a:pPr algn="l" eaLnBrk="1" hangingPunct="1">
              <a:buFontTx/>
              <a:buChar char="•"/>
              <a:defRPr/>
            </a:pPr>
            <a:r>
              <a:rPr lang="en-US" dirty="0" smtClean="0">
                <a:ea typeface="+mn-ea"/>
                <a:cs typeface="+mn-cs"/>
              </a:rPr>
              <a:t>Two-hybrid Selection/Screening</a:t>
            </a:r>
          </a:p>
          <a:p>
            <a:pPr algn="l" eaLnBrk="1" hangingPunct="1">
              <a:buFontTx/>
              <a:buChar char="•"/>
              <a:defRPr/>
            </a:pPr>
            <a:r>
              <a:rPr lang="en-US" dirty="0" smtClean="0">
                <a:ea typeface="+mn-ea"/>
                <a:cs typeface="+mn-cs"/>
              </a:rPr>
              <a:t> Expression profiling with hybridization Arrays and RNA Seq.</a:t>
            </a:r>
            <a:endParaRPr lang="en-US" dirty="0">
              <a:ea typeface="+mn-ea"/>
              <a:cs typeface="+mn-cs"/>
            </a:endParaRPr>
          </a:p>
          <a:p>
            <a:pPr algn="l" eaLnBrk="1" hangingPunct="1">
              <a:buFontTx/>
              <a:buChar char="•"/>
              <a:defRPr/>
            </a:pPr>
            <a:r>
              <a:rPr lang="en-US" dirty="0" smtClean="0">
                <a:ea typeface="+mn-ea"/>
                <a:cs typeface="+mn-cs"/>
              </a:rPr>
              <a:t>Functional profiling with the Knock-out collection</a:t>
            </a:r>
            <a:endParaRPr lang="en-US" dirty="0">
              <a:ea typeface="+mn-ea"/>
              <a:cs typeface="+mn-cs"/>
            </a:endParaRPr>
          </a:p>
          <a:p>
            <a:pPr algn="l" eaLnBrk="1" hangingPunct="1">
              <a:buFontTx/>
              <a:buChar char="•"/>
              <a:defRPr/>
            </a:pPr>
            <a:r>
              <a:rPr lang="en-US" dirty="0" smtClean="0">
                <a:ea typeface="+mn-ea"/>
                <a:cs typeface="+mn-cs"/>
              </a:rPr>
              <a:t>Comparison of functional and expression profiling: Closing lesson on the importance of mutants in the analysis of function.</a:t>
            </a:r>
          </a:p>
          <a:p>
            <a:pPr algn="l" eaLnBrk="1" hangingPunct="1">
              <a:buFontTx/>
              <a:buChar char="•"/>
              <a:defRPr/>
            </a:pPr>
            <a:endParaRPr lang="en-US" b="1" dirty="0" smtClean="0">
              <a:ea typeface="+mn-ea"/>
              <a:cs typeface="+mn-cs"/>
            </a:endParaRPr>
          </a:p>
          <a:p>
            <a:pPr algn="l" eaLnBrk="1" hangingPunct="1">
              <a:buFontTx/>
              <a:buChar char="•"/>
              <a:defRPr/>
            </a:pPr>
            <a:endParaRPr lang="en-US" dirty="0" smtClean="0">
              <a:ea typeface="+mn-ea"/>
              <a:cs typeface="+mn-cs"/>
            </a:endParaRPr>
          </a:p>
          <a:p>
            <a:pPr algn="l" eaLnBrk="1" hangingPunct="1">
              <a:defRPr/>
            </a:pPr>
            <a:endParaRPr lang="en-US" dirty="0" smtClean="0">
              <a:ea typeface="+mn-ea"/>
              <a:cs typeface="+mn-cs"/>
            </a:endParaRPr>
          </a:p>
        </p:txBody>
      </p:sp>
      <p:sp>
        <p:nvSpPr>
          <p:cNvPr id="39941" name="Rectangle 5"/>
          <p:cNvSpPr>
            <a:spLocks noChangeArrowheads="1"/>
          </p:cNvSpPr>
          <p:nvPr/>
        </p:nvSpPr>
        <p:spPr bwMode="auto">
          <a:xfrm>
            <a:off x="152400" y="228600"/>
            <a:ext cx="3065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cs typeface="+mn-cs"/>
              </a:rPr>
              <a:t>Doug Bishop </a:t>
            </a:r>
            <a:r>
              <a:rPr lang="en-US" dirty="0" smtClean="0"/>
              <a:t>Lecture</a:t>
            </a:r>
            <a:r>
              <a:rPr lang="en-US" dirty="0" smtClean="0">
                <a:cs typeface="+mn-cs"/>
              </a:rPr>
              <a:t> </a:t>
            </a:r>
            <a:r>
              <a:rPr lang="en-US" dirty="0">
                <a:cs typeface="+mn-cs"/>
              </a:rPr>
              <a:t>6 </a:t>
            </a:r>
          </a:p>
        </p:txBody>
      </p:sp>
      <p:sp>
        <p:nvSpPr>
          <p:cNvPr id="39942" name="Rectangle 6"/>
          <p:cNvSpPr>
            <a:spLocks noChangeArrowheads="1"/>
          </p:cNvSpPr>
          <p:nvPr/>
        </p:nvSpPr>
        <p:spPr bwMode="auto">
          <a:xfrm>
            <a:off x="5943600" y="152400"/>
            <a:ext cx="2995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GENE314/BIOS21236</a:t>
            </a:r>
          </a:p>
          <a:p>
            <a:pPr>
              <a:defRPr/>
            </a:pPr>
            <a:r>
              <a:rPr lang="en-US">
                <a:cs typeface="+mn-cs"/>
              </a:rPr>
              <a:t>           GAMO</a:t>
            </a:r>
          </a:p>
        </p:txBody>
      </p:sp>
      <p:sp>
        <p:nvSpPr>
          <p:cNvPr id="15365" name="TextBox 1"/>
          <p:cNvSpPr txBox="1">
            <a:spLocks noChangeArrowheads="1"/>
          </p:cNvSpPr>
          <p:nvPr/>
        </p:nvSpPr>
        <p:spPr bwMode="auto">
          <a:xfrm>
            <a:off x="5199063" y="45212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ChangeArrowheads="1"/>
          </p:cNvSpPr>
          <p:nvPr/>
        </p:nvSpPr>
        <p:spPr bwMode="auto">
          <a:xfrm>
            <a:off x="2133600" y="2667000"/>
            <a:ext cx="5110163"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dirty="0">
                <a:latin typeface="Arial"/>
                <a:cs typeface="Arial"/>
              </a:rPr>
              <a:t>Case #2 suppressor has a </a:t>
            </a:r>
            <a:r>
              <a:rPr lang="en-US" sz="1600" b="1" u="sng" dirty="0">
                <a:latin typeface="Arial"/>
                <a:cs typeface="Arial"/>
              </a:rPr>
              <a:t>distinct</a:t>
            </a:r>
            <a:r>
              <a:rPr lang="en-US" sz="1600" b="1" dirty="0">
                <a:latin typeface="Arial"/>
                <a:cs typeface="Arial"/>
              </a:rPr>
              <a:t> phenotype </a:t>
            </a:r>
          </a:p>
          <a:p>
            <a:pPr>
              <a:defRPr/>
            </a:pPr>
            <a:r>
              <a:rPr lang="en-US" sz="1600" b="1" dirty="0">
                <a:latin typeface="Arial"/>
                <a:cs typeface="Arial"/>
              </a:rPr>
              <a:t>when separated from the starting mutation (better)</a:t>
            </a:r>
          </a:p>
          <a:p>
            <a:pPr>
              <a:defRPr/>
            </a:pPr>
            <a:endParaRPr lang="en-US" sz="1600" dirty="0">
              <a:latin typeface="Arial"/>
              <a:cs typeface="Arial"/>
            </a:endParaRPr>
          </a:p>
          <a:p>
            <a:pPr>
              <a:defRPr/>
            </a:pPr>
            <a:r>
              <a:rPr lang="en-US" sz="1600" dirty="0">
                <a:latin typeface="Arial"/>
                <a:cs typeface="Arial"/>
              </a:rPr>
              <a:t>(in this case new phenotype is cold sensitive=</a:t>
            </a:r>
            <a:r>
              <a:rPr lang="en-US" sz="1600" dirty="0" err="1">
                <a:solidFill>
                  <a:srgbClr val="FF0000"/>
                </a:solidFill>
                <a:latin typeface="Arial"/>
                <a:cs typeface="Arial"/>
              </a:rPr>
              <a:t>cs</a:t>
            </a:r>
            <a:r>
              <a:rPr lang="en-US" sz="1600" dirty="0">
                <a:latin typeface="Arial"/>
                <a:cs typeface="Arial"/>
              </a:rPr>
              <a:t>)</a:t>
            </a:r>
          </a:p>
        </p:txBody>
      </p:sp>
      <p:sp>
        <p:nvSpPr>
          <p:cNvPr id="101381" name="Rectangle 5"/>
          <p:cNvSpPr>
            <a:spLocks noChangeArrowheads="1"/>
          </p:cNvSpPr>
          <p:nvPr/>
        </p:nvSpPr>
        <p:spPr bwMode="auto">
          <a:xfrm>
            <a:off x="3306763" y="1700213"/>
            <a:ext cx="16129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gal1-ts    SUP1</a:t>
            </a:r>
          </a:p>
        </p:txBody>
      </p:sp>
      <p:sp>
        <p:nvSpPr>
          <p:cNvPr id="101382" name="Rectangle 6"/>
          <p:cNvSpPr>
            <a:spLocks noChangeArrowheads="1"/>
          </p:cNvSpPr>
          <p:nvPr/>
        </p:nvSpPr>
        <p:spPr bwMode="auto">
          <a:xfrm>
            <a:off x="3403600" y="2100263"/>
            <a:ext cx="15303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r>
              <a:rPr lang="en-US" sz="1600" i="1">
                <a:latin typeface="Arial"/>
                <a:cs typeface="Arial"/>
              </a:rPr>
              <a:t>  SUP1</a:t>
            </a:r>
            <a:r>
              <a:rPr lang="en-US" sz="1600" i="1" baseline="30000">
                <a:latin typeface="Arial"/>
                <a:cs typeface="Arial"/>
              </a:rPr>
              <a:t>+</a:t>
            </a:r>
            <a:endParaRPr lang="en-US" sz="1600">
              <a:latin typeface="Arial"/>
              <a:cs typeface="Arial"/>
            </a:endParaRPr>
          </a:p>
        </p:txBody>
      </p:sp>
      <p:sp>
        <p:nvSpPr>
          <p:cNvPr id="101383" name="Line 7"/>
          <p:cNvSpPr>
            <a:spLocks noChangeShapeType="1"/>
          </p:cNvSpPr>
          <p:nvPr/>
        </p:nvSpPr>
        <p:spPr bwMode="auto">
          <a:xfrm>
            <a:off x="3446463" y="2105025"/>
            <a:ext cx="823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101384" name="Line 8"/>
          <p:cNvSpPr>
            <a:spLocks noChangeShapeType="1"/>
          </p:cNvSpPr>
          <p:nvPr/>
        </p:nvSpPr>
        <p:spPr bwMode="auto">
          <a:xfrm>
            <a:off x="4541838" y="2125663"/>
            <a:ext cx="823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101415" name="Rectangle 39"/>
          <p:cNvSpPr>
            <a:spLocks noChangeArrowheads="1"/>
          </p:cNvSpPr>
          <p:nvPr/>
        </p:nvSpPr>
        <p:spPr bwMode="auto">
          <a:xfrm>
            <a:off x="2398713" y="4371975"/>
            <a:ext cx="1841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600">
              <a:latin typeface="Arial"/>
              <a:cs typeface="Arial"/>
            </a:endParaRPr>
          </a:p>
        </p:txBody>
      </p:sp>
      <p:sp>
        <p:nvSpPr>
          <p:cNvPr id="101422" name="Rectangle 46"/>
          <p:cNvSpPr>
            <a:spLocks noGrp="1" noChangeArrowheads="1"/>
          </p:cNvSpPr>
          <p:nvPr>
            <p:ph type="title"/>
          </p:nvPr>
        </p:nvSpPr>
        <p:spPr>
          <a:xfrm>
            <a:off x="685800" y="158750"/>
            <a:ext cx="7772400" cy="1143000"/>
          </a:xfrm>
        </p:spPr>
        <p:txBody>
          <a:bodyPr/>
          <a:lstStyle/>
          <a:p>
            <a:pPr eaLnBrk="1" hangingPunct="1">
              <a:defRPr/>
            </a:pPr>
            <a:r>
              <a:rPr lang="en-US" dirty="0" smtClean="0">
                <a:ea typeface="+mj-ea"/>
                <a:cs typeface="+mj-cs"/>
              </a:rPr>
              <a:t>How to </a:t>
            </a:r>
            <a:r>
              <a:rPr lang="en-US" dirty="0"/>
              <a:t>characterize </a:t>
            </a:r>
            <a:r>
              <a:rPr lang="en-US" dirty="0" smtClean="0">
                <a:ea typeface="+mj-ea"/>
                <a:cs typeface="+mj-cs"/>
              </a:rPr>
              <a:t>suppressors</a:t>
            </a:r>
          </a:p>
        </p:txBody>
      </p:sp>
      <p:sp>
        <p:nvSpPr>
          <p:cNvPr id="42" name="Rectangle 8"/>
          <p:cNvSpPr>
            <a:spLocks noChangeArrowheads="1"/>
          </p:cNvSpPr>
          <p:nvPr/>
        </p:nvSpPr>
        <p:spPr bwMode="auto">
          <a:xfrm>
            <a:off x="2786063" y="4090988"/>
            <a:ext cx="1841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600">
              <a:latin typeface="Arial"/>
              <a:cs typeface="Arial"/>
            </a:endParaRPr>
          </a:p>
        </p:txBody>
      </p:sp>
      <p:sp>
        <p:nvSpPr>
          <p:cNvPr id="43" name="Rectangle 19"/>
          <p:cNvSpPr>
            <a:spLocks noChangeArrowheads="1"/>
          </p:cNvSpPr>
          <p:nvPr/>
        </p:nvSpPr>
        <p:spPr bwMode="auto">
          <a:xfrm>
            <a:off x="463550" y="4495800"/>
            <a:ext cx="6223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44" name="Rectangle 20"/>
          <p:cNvSpPr>
            <a:spLocks noChangeArrowheads="1"/>
          </p:cNvSpPr>
          <p:nvPr/>
        </p:nvSpPr>
        <p:spPr bwMode="auto">
          <a:xfrm>
            <a:off x="463550" y="4838700"/>
            <a:ext cx="6223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45" name="Rectangle 25"/>
          <p:cNvSpPr>
            <a:spLocks noChangeArrowheads="1"/>
          </p:cNvSpPr>
          <p:nvPr/>
        </p:nvSpPr>
        <p:spPr bwMode="auto">
          <a:xfrm>
            <a:off x="327025" y="5205413"/>
            <a:ext cx="82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46" name="Rectangle 26"/>
          <p:cNvSpPr>
            <a:spLocks noChangeArrowheads="1"/>
          </p:cNvSpPr>
          <p:nvPr/>
        </p:nvSpPr>
        <p:spPr bwMode="auto">
          <a:xfrm>
            <a:off x="325438" y="5605463"/>
            <a:ext cx="8207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47" name="Rectangle 27"/>
          <p:cNvSpPr>
            <a:spLocks noChangeArrowheads="1"/>
          </p:cNvSpPr>
          <p:nvPr/>
        </p:nvSpPr>
        <p:spPr bwMode="auto">
          <a:xfrm>
            <a:off x="3641725" y="4495800"/>
            <a:ext cx="6223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48" name="Rectangle 28"/>
          <p:cNvSpPr>
            <a:spLocks noChangeArrowheads="1"/>
          </p:cNvSpPr>
          <p:nvPr/>
        </p:nvSpPr>
        <p:spPr bwMode="auto">
          <a:xfrm>
            <a:off x="3636963" y="4838700"/>
            <a:ext cx="6223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49" name="Rectangle 29"/>
          <p:cNvSpPr>
            <a:spLocks noChangeArrowheads="1"/>
          </p:cNvSpPr>
          <p:nvPr/>
        </p:nvSpPr>
        <p:spPr bwMode="auto">
          <a:xfrm>
            <a:off x="3571875" y="5205413"/>
            <a:ext cx="82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dirty="0">
                <a:latin typeface="Arial"/>
                <a:cs typeface="Arial"/>
              </a:rPr>
              <a:t>GAL1</a:t>
            </a:r>
            <a:r>
              <a:rPr lang="en-US" sz="1600" i="1" baseline="30000" dirty="0">
                <a:latin typeface="Arial"/>
                <a:cs typeface="Arial"/>
              </a:rPr>
              <a:t>+</a:t>
            </a:r>
          </a:p>
        </p:txBody>
      </p:sp>
      <p:sp>
        <p:nvSpPr>
          <p:cNvPr id="50" name="Rectangle 30"/>
          <p:cNvSpPr>
            <a:spLocks noChangeArrowheads="1"/>
          </p:cNvSpPr>
          <p:nvPr/>
        </p:nvSpPr>
        <p:spPr bwMode="auto">
          <a:xfrm>
            <a:off x="3613150" y="5605463"/>
            <a:ext cx="82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51" name="Rectangle 31"/>
          <p:cNvSpPr>
            <a:spLocks noChangeArrowheads="1"/>
          </p:cNvSpPr>
          <p:nvPr/>
        </p:nvSpPr>
        <p:spPr bwMode="auto">
          <a:xfrm>
            <a:off x="6794500" y="4495800"/>
            <a:ext cx="6223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52" name="Rectangle 32"/>
          <p:cNvSpPr>
            <a:spLocks noChangeArrowheads="1"/>
          </p:cNvSpPr>
          <p:nvPr/>
        </p:nvSpPr>
        <p:spPr bwMode="auto">
          <a:xfrm>
            <a:off x="6731000" y="4838700"/>
            <a:ext cx="6223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53" name="Rectangle 33"/>
          <p:cNvSpPr>
            <a:spLocks noChangeArrowheads="1"/>
          </p:cNvSpPr>
          <p:nvPr/>
        </p:nvSpPr>
        <p:spPr bwMode="auto">
          <a:xfrm>
            <a:off x="6638925" y="5205413"/>
            <a:ext cx="82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54" name="Rectangle 34"/>
          <p:cNvSpPr>
            <a:spLocks noChangeArrowheads="1"/>
          </p:cNvSpPr>
          <p:nvPr/>
        </p:nvSpPr>
        <p:spPr bwMode="auto">
          <a:xfrm>
            <a:off x="6621463" y="5605463"/>
            <a:ext cx="8207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55" name="Rectangle 35"/>
          <p:cNvSpPr>
            <a:spLocks noChangeArrowheads="1"/>
          </p:cNvSpPr>
          <p:nvPr/>
        </p:nvSpPr>
        <p:spPr bwMode="auto">
          <a:xfrm>
            <a:off x="1304925" y="4495800"/>
            <a:ext cx="73183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56" name="Rectangle 36"/>
          <p:cNvSpPr>
            <a:spLocks noChangeArrowheads="1"/>
          </p:cNvSpPr>
          <p:nvPr/>
        </p:nvSpPr>
        <p:spPr bwMode="auto">
          <a:xfrm>
            <a:off x="1304925" y="4838700"/>
            <a:ext cx="7318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57" name="Rectangle 37"/>
          <p:cNvSpPr>
            <a:spLocks noChangeArrowheads="1"/>
          </p:cNvSpPr>
          <p:nvPr/>
        </p:nvSpPr>
        <p:spPr bwMode="auto">
          <a:xfrm>
            <a:off x="1236663" y="5205413"/>
            <a:ext cx="8112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58" name="Rectangle 38"/>
          <p:cNvSpPr>
            <a:spLocks noChangeArrowheads="1"/>
          </p:cNvSpPr>
          <p:nvPr/>
        </p:nvSpPr>
        <p:spPr bwMode="auto">
          <a:xfrm>
            <a:off x="4525963" y="4838700"/>
            <a:ext cx="811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59" name="Rectangle 42"/>
          <p:cNvSpPr>
            <a:spLocks noChangeArrowheads="1"/>
          </p:cNvSpPr>
          <p:nvPr/>
        </p:nvSpPr>
        <p:spPr bwMode="auto">
          <a:xfrm>
            <a:off x="4525963" y="4495800"/>
            <a:ext cx="7318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60" name="Rectangle 43"/>
          <p:cNvSpPr>
            <a:spLocks noChangeArrowheads="1"/>
          </p:cNvSpPr>
          <p:nvPr/>
        </p:nvSpPr>
        <p:spPr bwMode="auto">
          <a:xfrm>
            <a:off x="4618038" y="5205413"/>
            <a:ext cx="7318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61" name="Rectangle 44"/>
          <p:cNvSpPr>
            <a:spLocks noChangeArrowheads="1"/>
          </p:cNvSpPr>
          <p:nvPr/>
        </p:nvSpPr>
        <p:spPr bwMode="auto">
          <a:xfrm>
            <a:off x="4560888" y="5605463"/>
            <a:ext cx="8112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62" name="Rectangle 45"/>
          <p:cNvSpPr>
            <a:spLocks noChangeArrowheads="1"/>
          </p:cNvSpPr>
          <p:nvPr/>
        </p:nvSpPr>
        <p:spPr bwMode="auto">
          <a:xfrm>
            <a:off x="1258888" y="5605463"/>
            <a:ext cx="8112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63" name="Rectangle 46"/>
          <p:cNvSpPr>
            <a:spLocks noChangeArrowheads="1"/>
          </p:cNvSpPr>
          <p:nvPr/>
        </p:nvSpPr>
        <p:spPr bwMode="auto">
          <a:xfrm>
            <a:off x="7646988" y="5205413"/>
            <a:ext cx="7318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64" name="Rectangle 47"/>
          <p:cNvSpPr>
            <a:spLocks noChangeArrowheads="1"/>
          </p:cNvSpPr>
          <p:nvPr/>
        </p:nvSpPr>
        <p:spPr bwMode="auto">
          <a:xfrm>
            <a:off x="7654925" y="5605463"/>
            <a:ext cx="7318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65" name="Rectangle 49"/>
          <p:cNvSpPr>
            <a:spLocks noChangeArrowheads="1"/>
          </p:cNvSpPr>
          <p:nvPr/>
        </p:nvSpPr>
        <p:spPr bwMode="auto">
          <a:xfrm>
            <a:off x="7535863" y="4495800"/>
            <a:ext cx="8112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66" name="Rectangle 50"/>
          <p:cNvSpPr>
            <a:spLocks noChangeArrowheads="1"/>
          </p:cNvSpPr>
          <p:nvPr/>
        </p:nvSpPr>
        <p:spPr bwMode="auto">
          <a:xfrm>
            <a:off x="7585075" y="4838700"/>
            <a:ext cx="8112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67" name="Rectangle 51"/>
          <p:cNvSpPr>
            <a:spLocks noChangeArrowheads="1"/>
          </p:cNvSpPr>
          <p:nvPr/>
        </p:nvSpPr>
        <p:spPr bwMode="auto">
          <a:xfrm>
            <a:off x="903288" y="4090988"/>
            <a:ext cx="4699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a:cs typeface="Arial"/>
              </a:rPr>
              <a:t>PD</a:t>
            </a:r>
          </a:p>
        </p:txBody>
      </p:sp>
      <p:sp>
        <p:nvSpPr>
          <p:cNvPr id="68" name="Rectangle 52"/>
          <p:cNvSpPr>
            <a:spLocks noChangeArrowheads="1"/>
          </p:cNvSpPr>
          <p:nvPr/>
        </p:nvSpPr>
        <p:spPr bwMode="auto">
          <a:xfrm>
            <a:off x="4302125" y="4090988"/>
            <a:ext cx="312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a:cs typeface="Arial"/>
              </a:rPr>
              <a:t>T</a:t>
            </a:r>
          </a:p>
        </p:txBody>
      </p:sp>
      <p:sp>
        <p:nvSpPr>
          <p:cNvPr id="69" name="Rectangle 53"/>
          <p:cNvSpPr>
            <a:spLocks noChangeArrowheads="1"/>
          </p:cNvSpPr>
          <p:nvPr/>
        </p:nvSpPr>
        <p:spPr bwMode="auto">
          <a:xfrm>
            <a:off x="7289800" y="4090988"/>
            <a:ext cx="6175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a:cs typeface="Arial"/>
              </a:rPr>
              <a:t>NPD</a:t>
            </a:r>
          </a:p>
        </p:txBody>
      </p:sp>
      <p:sp>
        <p:nvSpPr>
          <p:cNvPr id="70" name="Rectangle 54"/>
          <p:cNvSpPr>
            <a:spLocks noChangeArrowheads="1"/>
          </p:cNvSpPr>
          <p:nvPr/>
        </p:nvSpPr>
        <p:spPr bwMode="auto">
          <a:xfrm>
            <a:off x="1060450" y="6043613"/>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dirty="0">
                <a:latin typeface="Arial"/>
                <a:cs typeface="Arial"/>
              </a:rPr>
              <a:t>1</a:t>
            </a:r>
          </a:p>
        </p:txBody>
      </p:sp>
      <p:sp>
        <p:nvSpPr>
          <p:cNvPr id="71" name="Rectangle 55"/>
          <p:cNvSpPr>
            <a:spLocks noChangeArrowheads="1"/>
          </p:cNvSpPr>
          <p:nvPr/>
        </p:nvSpPr>
        <p:spPr bwMode="auto">
          <a:xfrm>
            <a:off x="4276725" y="6096000"/>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latin typeface="Arial"/>
                <a:cs typeface="Arial"/>
              </a:rPr>
              <a:t>4</a:t>
            </a:r>
          </a:p>
        </p:txBody>
      </p:sp>
      <p:sp>
        <p:nvSpPr>
          <p:cNvPr id="72" name="Rectangle 56"/>
          <p:cNvSpPr>
            <a:spLocks noChangeArrowheads="1"/>
          </p:cNvSpPr>
          <p:nvPr/>
        </p:nvSpPr>
        <p:spPr bwMode="auto">
          <a:xfrm>
            <a:off x="7518400" y="6192838"/>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latin typeface="Arial"/>
                <a:cs typeface="Arial"/>
              </a:rPr>
              <a:t>1</a:t>
            </a:r>
          </a:p>
        </p:txBody>
      </p:sp>
      <p:sp>
        <p:nvSpPr>
          <p:cNvPr id="73" name="Rectangle 57"/>
          <p:cNvSpPr>
            <a:spLocks noChangeArrowheads="1"/>
          </p:cNvSpPr>
          <p:nvPr/>
        </p:nvSpPr>
        <p:spPr bwMode="auto">
          <a:xfrm>
            <a:off x="2590800" y="4495800"/>
            <a:ext cx="184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600">
              <a:latin typeface="Arial"/>
              <a:cs typeface="Arial"/>
            </a:endParaRPr>
          </a:p>
        </p:txBody>
      </p:sp>
      <p:sp>
        <p:nvSpPr>
          <p:cNvPr id="74" name="Rectangle 62"/>
          <p:cNvSpPr>
            <a:spLocks noChangeArrowheads="1"/>
          </p:cNvSpPr>
          <p:nvPr/>
        </p:nvSpPr>
        <p:spPr bwMode="auto">
          <a:xfrm>
            <a:off x="2246313" y="4090988"/>
            <a:ext cx="5032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u="sng" dirty="0">
                <a:latin typeface="Arial"/>
                <a:cs typeface="Arial"/>
              </a:rPr>
              <a:t>Gal</a:t>
            </a:r>
            <a:endParaRPr lang="en-US" sz="1600" dirty="0">
              <a:latin typeface="Arial"/>
              <a:cs typeface="Arial"/>
            </a:endParaRPr>
          </a:p>
        </p:txBody>
      </p:sp>
      <p:sp>
        <p:nvSpPr>
          <p:cNvPr id="25641" name="TextBox 74"/>
          <p:cNvSpPr txBox="1">
            <a:spLocks noChangeArrowheads="1"/>
          </p:cNvSpPr>
          <p:nvPr/>
        </p:nvSpPr>
        <p:spPr bwMode="auto">
          <a:xfrm>
            <a:off x="2324100" y="4495800"/>
            <a:ext cx="304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5642" name="TextBox 75"/>
          <p:cNvSpPr txBox="1">
            <a:spLocks noChangeArrowheads="1"/>
          </p:cNvSpPr>
          <p:nvPr/>
        </p:nvSpPr>
        <p:spPr bwMode="auto">
          <a:xfrm>
            <a:off x="2324100" y="4838700"/>
            <a:ext cx="30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5643" name="TextBox 76"/>
          <p:cNvSpPr txBox="1">
            <a:spLocks noChangeArrowheads="1"/>
          </p:cNvSpPr>
          <p:nvPr/>
        </p:nvSpPr>
        <p:spPr bwMode="auto">
          <a:xfrm>
            <a:off x="2324100" y="520541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5644" name="TextBox 77"/>
          <p:cNvSpPr txBox="1">
            <a:spLocks noChangeArrowheads="1"/>
          </p:cNvSpPr>
          <p:nvPr/>
        </p:nvSpPr>
        <p:spPr bwMode="auto">
          <a:xfrm>
            <a:off x="2324100" y="560546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5645" name="TextBox 78"/>
          <p:cNvSpPr txBox="1">
            <a:spLocks noChangeArrowheads="1"/>
          </p:cNvSpPr>
          <p:nvPr/>
        </p:nvSpPr>
        <p:spPr bwMode="auto">
          <a:xfrm>
            <a:off x="5434013" y="4495800"/>
            <a:ext cx="304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5646" name="TextBox 79"/>
          <p:cNvSpPr txBox="1">
            <a:spLocks noChangeArrowheads="1"/>
          </p:cNvSpPr>
          <p:nvPr/>
        </p:nvSpPr>
        <p:spPr bwMode="auto">
          <a:xfrm>
            <a:off x="5391150" y="5205413"/>
            <a:ext cx="390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solidFill>
                  <a:srgbClr val="FF0000"/>
                </a:solidFill>
                <a:latin typeface="Arial" charset="0"/>
                <a:cs typeface="Arial" charset="0"/>
              </a:rPr>
              <a:t>cs</a:t>
            </a:r>
          </a:p>
        </p:txBody>
      </p:sp>
      <p:sp>
        <p:nvSpPr>
          <p:cNvPr id="25647" name="TextBox 80"/>
          <p:cNvSpPr txBox="1">
            <a:spLocks noChangeArrowheads="1"/>
          </p:cNvSpPr>
          <p:nvPr/>
        </p:nvSpPr>
        <p:spPr bwMode="auto">
          <a:xfrm>
            <a:off x="5434013" y="560546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5648" name="TextBox 81"/>
          <p:cNvSpPr txBox="1">
            <a:spLocks noChangeArrowheads="1"/>
          </p:cNvSpPr>
          <p:nvPr/>
        </p:nvSpPr>
        <p:spPr bwMode="auto">
          <a:xfrm>
            <a:off x="5413375" y="4800600"/>
            <a:ext cx="344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ts</a:t>
            </a:r>
            <a:endParaRPr lang="en-US" sz="1600"/>
          </a:p>
        </p:txBody>
      </p:sp>
      <p:sp>
        <p:nvSpPr>
          <p:cNvPr id="25649" name="TextBox 82"/>
          <p:cNvSpPr txBox="1">
            <a:spLocks noChangeArrowheads="1"/>
          </p:cNvSpPr>
          <p:nvPr/>
        </p:nvSpPr>
        <p:spPr bwMode="auto">
          <a:xfrm>
            <a:off x="8624888" y="4495800"/>
            <a:ext cx="342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ts</a:t>
            </a:r>
            <a:endParaRPr lang="en-US" sz="1600"/>
          </a:p>
        </p:txBody>
      </p:sp>
      <p:sp>
        <p:nvSpPr>
          <p:cNvPr id="25650" name="TextBox 83"/>
          <p:cNvSpPr txBox="1">
            <a:spLocks noChangeArrowheads="1"/>
          </p:cNvSpPr>
          <p:nvPr/>
        </p:nvSpPr>
        <p:spPr bwMode="auto">
          <a:xfrm>
            <a:off x="8624888" y="4838700"/>
            <a:ext cx="342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ts</a:t>
            </a:r>
            <a:endParaRPr lang="en-US" sz="1600"/>
          </a:p>
        </p:txBody>
      </p:sp>
      <p:sp>
        <p:nvSpPr>
          <p:cNvPr id="25651" name="TextBox 84"/>
          <p:cNvSpPr txBox="1">
            <a:spLocks noChangeArrowheads="1"/>
          </p:cNvSpPr>
          <p:nvPr/>
        </p:nvSpPr>
        <p:spPr bwMode="auto">
          <a:xfrm>
            <a:off x="8601075" y="5205413"/>
            <a:ext cx="390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solidFill>
                  <a:srgbClr val="FF0000"/>
                </a:solidFill>
                <a:latin typeface="Arial" charset="0"/>
                <a:cs typeface="Arial" charset="0"/>
              </a:rPr>
              <a:t>cs</a:t>
            </a:r>
          </a:p>
        </p:txBody>
      </p:sp>
      <p:sp>
        <p:nvSpPr>
          <p:cNvPr id="25652" name="TextBox 85"/>
          <p:cNvSpPr txBox="1">
            <a:spLocks noChangeArrowheads="1"/>
          </p:cNvSpPr>
          <p:nvPr/>
        </p:nvSpPr>
        <p:spPr bwMode="auto">
          <a:xfrm>
            <a:off x="8601075" y="5605463"/>
            <a:ext cx="390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solidFill>
                  <a:srgbClr val="FF0000"/>
                </a:solidFill>
                <a:latin typeface="Arial" charset="0"/>
                <a:cs typeface="Arial" charset="0"/>
              </a:rPr>
              <a:t>cs</a:t>
            </a:r>
          </a:p>
        </p:txBody>
      </p:sp>
      <p:sp>
        <p:nvSpPr>
          <p:cNvPr id="87" name="Rectangle 62"/>
          <p:cNvSpPr>
            <a:spLocks noChangeArrowheads="1"/>
          </p:cNvSpPr>
          <p:nvPr/>
        </p:nvSpPr>
        <p:spPr bwMode="auto">
          <a:xfrm>
            <a:off x="5334000" y="4090988"/>
            <a:ext cx="5032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u="sng" dirty="0">
                <a:latin typeface="Arial"/>
                <a:cs typeface="Arial"/>
              </a:rPr>
              <a:t>Gal</a:t>
            </a:r>
            <a:endParaRPr lang="en-US" sz="1600" dirty="0">
              <a:latin typeface="Arial"/>
              <a:cs typeface="Arial"/>
            </a:endParaRPr>
          </a:p>
        </p:txBody>
      </p:sp>
      <p:sp>
        <p:nvSpPr>
          <p:cNvPr id="88" name="Rectangle 87"/>
          <p:cNvSpPr>
            <a:spLocks noChangeArrowheads="1"/>
          </p:cNvSpPr>
          <p:nvPr/>
        </p:nvSpPr>
        <p:spPr bwMode="auto">
          <a:xfrm>
            <a:off x="8543925" y="4090988"/>
            <a:ext cx="5048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u="sng" dirty="0">
                <a:latin typeface="Arial"/>
                <a:cs typeface="Arial"/>
              </a:rPr>
              <a:t>Gal</a:t>
            </a:r>
            <a:endParaRPr lang="en-US" sz="16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772400" cy="1143000"/>
          </a:xfrm>
        </p:spPr>
        <p:txBody>
          <a:bodyPr/>
          <a:lstStyle/>
          <a:p>
            <a:pPr>
              <a:defRPr/>
            </a:pPr>
            <a:r>
              <a:rPr lang="en-US" dirty="0" smtClean="0">
                <a:ea typeface="+mj-ea"/>
              </a:rPr>
              <a:t>Review of cloning genes in yeast: </a:t>
            </a:r>
            <a:br>
              <a:rPr lang="en-US" dirty="0" smtClean="0">
                <a:ea typeface="+mj-ea"/>
              </a:rPr>
            </a:br>
            <a:r>
              <a:rPr lang="en-US" dirty="0" smtClean="0">
                <a:ea typeface="+mj-ea"/>
              </a:rPr>
              <a:t>How would you clone suppressor genes?</a:t>
            </a:r>
            <a:endParaRPr lang="en-US" dirty="0">
              <a:ea typeface="+mj-ea"/>
            </a:endParaRPr>
          </a:p>
        </p:txBody>
      </p:sp>
      <p:sp>
        <p:nvSpPr>
          <p:cNvPr id="63490" name="TextBox 2"/>
          <p:cNvSpPr txBox="1">
            <a:spLocks noChangeArrowheads="1"/>
          </p:cNvSpPr>
          <p:nvPr/>
        </p:nvSpPr>
        <p:spPr bwMode="auto">
          <a:xfrm>
            <a:off x="698500" y="2959100"/>
            <a:ext cx="7607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latin typeface="Arial" charset="0"/>
                <a:cs typeface="Arial" charset="0"/>
              </a:rPr>
              <a:t>…if they had a recessive phenotype </a:t>
            </a:r>
            <a:r>
              <a:rPr lang="en-US" sz="1600" dirty="0" smtClean="0">
                <a:latin typeface="Arial" charset="0"/>
                <a:cs typeface="Arial" charset="0"/>
              </a:rPr>
              <a:t>(growth defect) as single mutant?</a:t>
            </a:r>
            <a:endParaRPr lang="en-US" sz="1600" dirty="0">
              <a:latin typeface="Arial" charset="0"/>
              <a:cs typeface="Arial" charset="0"/>
            </a:endParaRPr>
          </a:p>
          <a:p>
            <a:endParaRPr lang="en-US" sz="1600" dirty="0">
              <a:latin typeface="Arial" charset="0"/>
              <a:cs typeface="Arial" charset="0"/>
            </a:endParaRPr>
          </a:p>
          <a:p>
            <a:r>
              <a:rPr lang="en-US" sz="1600" dirty="0">
                <a:latin typeface="Arial" charset="0"/>
                <a:cs typeface="Arial" charset="0"/>
              </a:rPr>
              <a:t>…if they only </a:t>
            </a:r>
            <a:r>
              <a:rPr lang="en-US" sz="1600" dirty="0" smtClean="0">
                <a:latin typeface="Arial" charset="0"/>
                <a:cs typeface="Arial" charset="0"/>
              </a:rPr>
              <a:t>confer phenotype </a:t>
            </a:r>
            <a:r>
              <a:rPr lang="en-US" sz="1600" dirty="0">
                <a:latin typeface="Arial" charset="0"/>
                <a:cs typeface="Arial" charset="0"/>
              </a:rPr>
              <a:t>in the background of the original mutation and are recessive?</a:t>
            </a:r>
          </a:p>
          <a:p>
            <a:endParaRPr lang="en-US" sz="1600" dirty="0">
              <a:latin typeface="Arial" charset="0"/>
              <a:cs typeface="Arial" charset="0"/>
            </a:endParaRPr>
          </a:p>
          <a:p>
            <a:r>
              <a:rPr lang="en-US" sz="1600" dirty="0">
                <a:latin typeface="Arial" charset="0"/>
                <a:cs typeface="Arial" charset="0"/>
              </a:rPr>
              <a:t>…if they only </a:t>
            </a:r>
            <a:r>
              <a:rPr lang="en-US" sz="1600" dirty="0" smtClean="0">
                <a:latin typeface="Arial" charset="0"/>
                <a:cs typeface="Arial" charset="0"/>
              </a:rPr>
              <a:t>confer a </a:t>
            </a:r>
            <a:r>
              <a:rPr lang="en-US" sz="1600" dirty="0">
                <a:latin typeface="Arial" charset="0"/>
                <a:cs typeface="Arial" charset="0"/>
              </a:rPr>
              <a:t>phenotype in the background of the original mutation and suppression is dominant?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838200" y="152400"/>
            <a:ext cx="7772400" cy="1143000"/>
          </a:xfrm>
        </p:spPr>
        <p:txBody>
          <a:bodyPr/>
          <a:lstStyle/>
          <a:p>
            <a:pPr eaLnBrk="1" hangingPunct="1">
              <a:defRPr/>
            </a:pPr>
            <a:r>
              <a:rPr lang="en-US" smtClean="0">
                <a:ea typeface="+mj-ea"/>
                <a:cs typeface="+mj-cs"/>
              </a:rPr>
              <a:t>Bypass suppressors</a:t>
            </a:r>
          </a:p>
        </p:txBody>
      </p:sp>
      <p:sp>
        <p:nvSpPr>
          <p:cNvPr id="172035" name="Rectangle 3"/>
          <p:cNvSpPr>
            <a:spLocks noChangeArrowheads="1"/>
          </p:cNvSpPr>
          <p:nvPr/>
        </p:nvSpPr>
        <p:spPr bwMode="auto">
          <a:xfrm>
            <a:off x="228600" y="1447800"/>
            <a:ext cx="63225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a:cs typeface="Arial"/>
              </a:rPr>
              <a:t>Unlike </a:t>
            </a:r>
            <a:r>
              <a:rPr lang="en-US" sz="1600" dirty="0" smtClean="0">
                <a:latin typeface="Arial"/>
                <a:cs typeface="Arial"/>
              </a:rPr>
              <a:t>interaction (structural)  </a:t>
            </a:r>
            <a:r>
              <a:rPr lang="en-US" sz="1600" dirty="0">
                <a:latin typeface="Arial"/>
                <a:cs typeface="Arial"/>
              </a:rPr>
              <a:t>suppressors, bypass suppressors are </a:t>
            </a:r>
          </a:p>
          <a:p>
            <a:pPr>
              <a:defRPr/>
            </a:pPr>
            <a:r>
              <a:rPr lang="en-US" sz="1600" dirty="0">
                <a:latin typeface="Arial"/>
                <a:cs typeface="Arial"/>
              </a:rPr>
              <a:t>not usually allele-specific. Null mutations are </a:t>
            </a:r>
            <a:r>
              <a:rPr lang="en-US" sz="1600" dirty="0" smtClean="0">
                <a:latin typeface="Arial"/>
                <a:cs typeface="Arial"/>
              </a:rPr>
              <a:t>can be suppressed</a:t>
            </a:r>
            <a:r>
              <a:rPr lang="en-US" sz="1600" dirty="0">
                <a:latin typeface="Arial"/>
                <a:cs typeface="Arial"/>
              </a:rPr>
              <a:t>.  </a:t>
            </a:r>
          </a:p>
        </p:txBody>
      </p:sp>
      <p:sp>
        <p:nvSpPr>
          <p:cNvPr id="172036" name="Rectangle 4"/>
          <p:cNvSpPr>
            <a:spLocks noChangeArrowheads="1"/>
          </p:cNvSpPr>
          <p:nvPr/>
        </p:nvSpPr>
        <p:spPr bwMode="auto">
          <a:xfrm>
            <a:off x="1395413" y="33099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X</a:t>
            </a:r>
          </a:p>
        </p:txBody>
      </p:sp>
      <p:sp>
        <p:nvSpPr>
          <p:cNvPr id="172037" name="Rectangle 5"/>
          <p:cNvSpPr>
            <a:spLocks noChangeArrowheads="1"/>
          </p:cNvSpPr>
          <p:nvPr/>
        </p:nvSpPr>
        <p:spPr bwMode="auto">
          <a:xfrm>
            <a:off x="3052763" y="25114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Y</a:t>
            </a:r>
          </a:p>
        </p:txBody>
      </p:sp>
      <p:sp>
        <p:nvSpPr>
          <p:cNvPr id="172038" name="Rectangle 6"/>
          <p:cNvSpPr>
            <a:spLocks noChangeArrowheads="1"/>
          </p:cNvSpPr>
          <p:nvPr/>
        </p:nvSpPr>
        <p:spPr bwMode="auto">
          <a:xfrm>
            <a:off x="5181600" y="247491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Z</a:t>
            </a:r>
          </a:p>
        </p:txBody>
      </p:sp>
      <p:sp>
        <p:nvSpPr>
          <p:cNvPr id="172039" name="Rectangle 7"/>
          <p:cNvSpPr>
            <a:spLocks noChangeArrowheads="1"/>
          </p:cNvSpPr>
          <p:nvPr/>
        </p:nvSpPr>
        <p:spPr bwMode="auto">
          <a:xfrm>
            <a:off x="3076575" y="3914775"/>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a:t>
            </a:r>
          </a:p>
        </p:txBody>
      </p:sp>
      <p:sp>
        <p:nvSpPr>
          <p:cNvPr id="172040" name="Rectangle 8"/>
          <p:cNvSpPr>
            <a:spLocks noChangeArrowheads="1"/>
          </p:cNvSpPr>
          <p:nvPr/>
        </p:nvSpPr>
        <p:spPr bwMode="auto">
          <a:xfrm>
            <a:off x="5302250" y="3878263"/>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Z</a:t>
            </a:r>
            <a:r>
              <a:rPr lang="ja-JP" altLang="en-US">
                <a:latin typeface="Arial"/>
                <a:cs typeface="+mn-cs"/>
              </a:rPr>
              <a:t>’</a:t>
            </a:r>
            <a:endParaRPr lang="en-US">
              <a:cs typeface="+mn-cs"/>
            </a:endParaRPr>
          </a:p>
        </p:txBody>
      </p:sp>
      <p:sp>
        <p:nvSpPr>
          <p:cNvPr id="172041" name="Line 9"/>
          <p:cNvSpPr>
            <a:spLocks noChangeShapeType="1"/>
          </p:cNvSpPr>
          <p:nvPr/>
        </p:nvSpPr>
        <p:spPr bwMode="auto">
          <a:xfrm>
            <a:off x="568325" y="3533775"/>
            <a:ext cx="725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2042" name="Line 10"/>
          <p:cNvSpPr>
            <a:spLocks noChangeShapeType="1"/>
          </p:cNvSpPr>
          <p:nvPr/>
        </p:nvSpPr>
        <p:spPr bwMode="auto">
          <a:xfrm flipV="1">
            <a:off x="1905000" y="2852738"/>
            <a:ext cx="944563" cy="5191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2043" name="Line 11"/>
          <p:cNvSpPr>
            <a:spLocks noChangeShapeType="1"/>
          </p:cNvSpPr>
          <p:nvPr/>
        </p:nvSpPr>
        <p:spPr bwMode="auto">
          <a:xfrm flipV="1">
            <a:off x="3519488" y="2776538"/>
            <a:ext cx="1416050"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2044" name="Rectangle 12"/>
          <p:cNvSpPr>
            <a:spLocks noChangeArrowheads="1"/>
          </p:cNvSpPr>
          <p:nvPr/>
        </p:nvSpPr>
        <p:spPr bwMode="auto">
          <a:xfrm>
            <a:off x="3840163" y="22098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solidFill>
                  <a:srgbClr val="FF0000"/>
                </a:solidFill>
                <a:cs typeface="+mn-cs"/>
              </a:rPr>
              <a:t>mut1</a:t>
            </a:r>
            <a:endParaRPr lang="en-US" i="1">
              <a:cs typeface="+mn-cs"/>
            </a:endParaRPr>
          </a:p>
        </p:txBody>
      </p:sp>
      <p:sp>
        <p:nvSpPr>
          <p:cNvPr id="172045" name="Line 13"/>
          <p:cNvSpPr>
            <a:spLocks noChangeShapeType="1"/>
          </p:cNvSpPr>
          <p:nvPr/>
        </p:nvSpPr>
        <p:spPr bwMode="auto">
          <a:xfrm>
            <a:off x="4197350" y="2638425"/>
            <a:ext cx="11113" cy="4111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2046" name="Line 14"/>
          <p:cNvSpPr>
            <a:spLocks noChangeShapeType="1"/>
          </p:cNvSpPr>
          <p:nvPr/>
        </p:nvSpPr>
        <p:spPr bwMode="auto">
          <a:xfrm>
            <a:off x="2141538" y="3584575"/>
            <a:ext cx="908050" cy="485775"/>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2047" name="Line 15"/>
          <p:cNvSpPr>
            <a:spLocks noChangeShapeType="1"/>
          </p:cNvSpPr>
          <p:nvPr/>
        </p:nvSpPr>
        <p:spPr bwMode="auto">
          <a:xfrm>
            <a:off x="3648075" y="4160838"/>
            <a:ext cx="1355725" cy="14287"/>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2048" name="Rectangle 16"/>
          <p:cNvSpPr>
            <a:spLocks noChangeArrowheads="1"/>
          </p:cNvSpPr>
          <p:nvPr/>
        </p:nvSpPr>
        <p:spPr bwMode="auto">
          <a:xfrm>
            <a:off x="6318250" y="2500313"/>
            <a:ext cx="17970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a:cs typeface="Arial"/>
              </a:rPr>
              <a:t>X to Y irreversible</a:t>
            </a:r>
          </a:p>
          <a:p>
            <a:pPr>
              <a:defRPr/>
            </a:pPr>
            <a:r>
              <a:rPr lang="en-US" sz="1600" dirty="0">
                <a:latin typeface="Arial"/>
                <a:cs typeface="Arial"/>
              </a:rPr>
              <a:t>Can</a:t>
            </a:r>
            <a:r>
              <a:rPr lang="ja-JP" altLang="en-US" sz="1600" dirty="0">
                <a:latin typeface="Arial"/>
                <a:cs typeface="Arial"/>
              </a:rPr>
              <a:t>’</a:t>
            </a:r>
            <a:r>
              <a:rPr lang="en-US" sz="1600" dirty="0">
                <a:latin typeface="Arial"/>
                <a:cs typeface="Arial"/>
              </a:rPr>
              <a:t>t make Z</a:t>
            </a:r>
          </a:p>
        </p:txBody>
      </p:sp>
      <p:sp>
        <p:nvSpPr>
          <p:cNvPr id="26641" name="TextBox 2"/>
          <p:cNvSpPr txBox="1">
            <a:spLocks noChangeArrowheads="1"/>
          </p:cNvSpPr>
          <p:nvPr/>
        </p:nvSpPr>
        <p:spPr bwMode="auto">
          <a:xfrm>
            <a:off x="228600" y="2971800"/>
            <a:ext cx="162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Formal diagram</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defRPr/>
            </a:pPr>
            <a:r>
              <a:rPr lang="en-US" dirty="0" smtClean="0">
                <a:ea typeface="+mj-ea"/>
                <a:cs typeface="+mj-cs"/>
              </a:rPr>
              <a:t>Bypass suppressors</a:t>
            </a:r>
          </a:p>
        </p:txBody>
      </p:sp>
      <p:sp>
        <p:nvSpPr>
          <p:cNvPr id="174083" name="Rectangle 3"/>
          <p:cNvSpPr>
            <a:spLocks noChangeArrowheads="1"/>
          </p:cNvSpPr>
          <p:nvPr/>
        </p:nvSpPr>
        <p:spPr bwMode="auto">
          <a:xfrm>
            <a:off x="1395413" y="251936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X</a:t>
            </a:r>
          </a:p>
        </p:txBody>
      </p:sp>
      <p:sp>
        <p:nvSpPr>
          <p:cNvPr id="174084" name="Rectangle 4"/>
          <p:cNvSpPr>
            <a:spLocks noChangeArrowheads="1"/>
          </p:cNvSpPr>
          <p:nvPr/>
        </p:nvSpPr>
        <p:spPr bwMode="auto">
          <a:xfrm>
            <a:off x="3052763" y="17208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Y</a:t>
            </a:r>
          </a:p>
        </p:txBody>
      </p:sp>
      <p:sp>
        <p:nvSpPr>
          <p:cNvPr id="174085" name="Rectangle 5"/>
          <p:cNvSpPr>
            <a:spLocks noChangeArrowheads="1"/>
          </p:cNvSpPr>
          <p:nvPr/>
        </p:nvSpPr>
        <p:spPr bwMode="auto">
          <a:xfrm>
            <a:off x="5181600" y="16843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Z</a:t>
            </a:r>
          </a:p>
        </p:txBody>
      </p:sp>
      <p:sp>
        <p:nvSpPr>
          <p:cNvPr id="174086" name="Rectangle 6"/>
          <p:cNvSpPr>
            <a:spLocks noChangeArrowheads="1"/>
          </p:cNvSpPr>
          <p:nvPr/>
        </p:nvSpPr>
        <p:spPr bwMode="auto">
          <a:xfrm>
            <a:off x="3076575" y="31242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W</a:t>
            </a:r>
          </a:p>
        </p:txBody>
      </p:sp>
      <p:sp>
        <p:nvSpPr>
          <p:cNvPr id="174087" name="Rectangle 7"/>
          <p:cNvSpPr>
            <a:spLocks noChangeArrowheads="1"/>
          </p:cNvSpPr>
          <p:nvPr/>
        </p:nvSpPr>
        <p:spPr bwMode="auto">
          <a:xfrm>
            <a:off x="5302250" y="3087688"/>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Z</a:t>
            </a:r>
            <a:r>
              <a:rPr lang="ja-JP" altLang="en-US">
                <a:latin typeface="Arial"/>
                <a:cs typeface="+mn-cs"/>
              </a:rPr>
              <a:t>’</a:t>
            </a:r>
            <a:endParaRPr lang="en-US">
              <a:cs typeface="+mn-cs"/>
            </a:endParaRPr>
          </a:p>
        </p:txBody>
      </p:sp>
      <p:sp>
        <p:nvSpPr>
          <p:cNvPr id="174088" name="Line 8"/>
          <p:cNvSpPr>
            <a:spLocks noChangeShapeType="1"/>
          </p:cNvSpPr>
          <p:nvPr/>
        </p:nvSpPr>
        <p:spPr bwMode="auto">
          <a:xfrm>
            <a:off x="568325" y="2743200"/>
            <a:ext cx="725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4089" name="Line 9"/>
          <p:cNvSpPr>
            <a:spLocks noChangeShapeType="1"/>
          </p:cNvSpPr>
          <p:nvPr/>
        </p:nvSpPr>
        <p:spPr bwMode="auto">
          <a:xfrm flipV="1">
            <a:off x="1905000" y="2062163"/>
            <a:ext cx="944563" cy="5191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4090" name="Line 10"/>
          <p:cNvSpPr>
            <a:spLocks noChangeShapeType="1"/>
          </p:cNvSpPr>
          <p:nvPr/>
        </p:nvSpPr>
        <p:spPr bwMode="auto">
          <a:xfrm flipV="1">
            <a:off x="3519488" y="1985963"/>
            <a:ext cx="1416050"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4091" name="Rectangle 11"/>
          <p:cNvSpPr>
            <a:spLocks noChangeArrowheads="1"/>
          </p:cNvSpPr>
          <p:nvPr/>
        </p:nvSpPr>
        <p:spPr bwMode="auto">
          <a:xfrm>
            <a:off x="3840163" y="14192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solidFill>
                  <a:srgbClr val="FF0000"/>
                </a:solidFill>
                <a:cs typeface="+mn-cs"/>
              </a:rPr>
              <a:t>mut1</a:t>
            </a:r>
            <a:endParaRPr lang="en-US" i="1">
              <a:cs typeface="+mn-cs"/>
            </a:endParaRPr>
          </a:p>
        </p:txBody>
      </p:sp>
      <p:sp>
        <p:nvSpPr>
          <p:cNvPr id="174092" name="Line 12"/>
          <p:cNvSpPr>
            <a:spLocks noChangeShapeType="1"/>
          </p:cNvSpPr>
          <p:nvPr/>
        </p:nvSpPr>
        <p:spPr bwMode="auto">
          <a:xfrm>
            <a:off x="4197350" y="1847850"/>
            <a:ext cx="11113" cy="4111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4093" name="Line 13"/>
          <p:cNvSpPr>
            <a:spLocks noChangeShapeType="1"/>
          </p:cNvSpPr>
          <p:nvPr/>
        </p:nvSpPr>
        <p:spPr bwMode="auto">
          <a:xfrm>
            <a:off x="2141538" y="2794000"/>
            <a:ext cx="908050" cy="48577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4094" name="Rectangle 14"/>
          <p:cNvSpPr>
            <a:spLocks noChangeArrowheads="1"/>
          </p:cNvSpPr>
          <p:nvPr/>
        </p:nvSpPr>
        <p:spPr bwMode="auto">
          <a:xfrm>
            <a:off x="1431925" y="1746250"/>
            <a:ext cx="8493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dirty="0">
                <a:solidFill>
                  <a:srgbClr val="FF0000"/>
                </a:solidFill>
                <a:cs typeface="+mn-cs"/>
              </a:rPr>
              <a:t>sup1</a:t>
            </a:r>
          </a:p>
        </p:txBody>
      </p:sp>
      <p:sp>
        <p:nvSpPr>
          <p:cNvPr id="174095" name="Line 15"/>
          <p:cNvSpPr>
            <a:spLocks noChangeShapeType="1"/>
          </p:cNvSpPr>
          <p:nvPr/>
        </p:nvSpPr>
        <p:spPr bwMode="auto">
          <a:xfrm>
            <a:off x="2257425" y="2133600"/>
            <a:ext cx="180975" cy="3873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4096" name="Line 16"/>
          <p:cNvSpPr>
            <a:spLocks noChangeShapeType="1"/>
          </p:cNvSpPr>
          <p:nvPr/>
        </p:nvSpPr>
        <p:spPr bwMode="auto">
          <a:xfrm>
            <a:off x="3600450" y="3357563"/>
            <a:ext cx="1500188" cy="1587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4097" name="Rectangle 17"/>
          <p:cNvSpPr>
            <a:spLocks noChangeArrowheads="1"/>
          </p:cNvSpPr>
          <p:nvPr/>
        </p:nvSpPr>
        <p:spPr bwMode="auto">
          <a:xfrm>
            <a:off x="5715000" y="1870075"/>
            <a:ext cx="27955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a:cs typeface="Arial"/>
              </a:rPr>
              <a:t>Suppressor mutation</a:t>
            </a:r>
          </a:p>
          <a:p>
            <a:pPr>
              <a:defRPr/>
            </a:pPr>
            <a:r>
              <a:rPr lang="en-US" sz="1600" dirty="0">
                <a:latin typeface="Arial"/>
                <a:cs typeface="Arial"/>
              </a:rPr>
              <a:t>Allows X to be processed</a:t>
            </a:r>
          </a:p>
          <a:p>
            <a:pPr>
              <a:defRPr/>
            </a:pPr>
            <a:r>
              <a:rPr lang="en-US" sz="1600" dirty="0">
                <a:latin typeface="Arial"/>
                <a:cs typeface="Arial"/>
              </a:rPr>
              <a:t>by an alternative mechanism</a:t>
            </a:r>
          </a:p>
        </p:txBody>
      </p:sp>
      <p:sp>
        <p:nvSpPr>
          <p:cNvPr id="28689" name="TextBox 17"/>
          <p:cNvSpPr txBox="1">
            <a:spLocks noChangeArrowheads="1"/>
          </p:cNvSpPr>
          <p:nvPr/>
        </p:nvSpPr>
        <p:spPr bwMode="auto">
          <a:xfrm>
            <a:off x="228600" y="1336675"/>
            <a:ext cx="162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latin typeface="Arial" charset="0"/>
                <a:cs typeface="Arial" charset="0"/>
              </a:rPr>
              <a:t>Formal diagram</a:t>
            </a:r>
          </a:p>
        </p:txBody>
      </p:sp>
      <p:sp>
        <p:nvSpPr>
          <p:cNvPr id="28690" name="TextBox 18"/>
          <p:cNvSpPr txBox="1">
            <a:spLocks noChangeArrowheads="1"/>
          </p:cNvSpPr>
          <p:nvPr/>
        </p:nvSpPr>
        <p:spPr bwMode="auto">
          <a:xfrm>
            <a:off x="228600" y="4019134"/>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latin typeface="Arial" charset="0"/>
                <a:cs typeface="Arial" charset="0"/>
              </a:rPr>
              <a:t>Often, bypass suppressors do not completely restore the wild type phenotype.</a:t>
            </a:r>
          </a:p>
          <a:p>
            <a:endParaRPr lang="en-US" sz="1600" dirty="0" smtClean="0">
              <a:latin typeface="Arial" charset="0"/>
              <a:cs typeface="Arial" charset="0"/>
            </a:endParaRPr>
          </a:p>
          <a:p>
            <a:r>
              <a:rPr lang="en-US" sz="1600" dirty="0" smtClean="0">
                <a:latin typeface="Arial" charset="0"/>
                <a:cs typeface="Arial" charset="0"/>
              </a:rPr>
              <a:t>Example</a:t>
            </a:r>
            <a:r>
              <a:rPr lang="en-US" sz="1600" dirty="0" smtClean="0">
                <a:latin typeface="Arial" charset="0"/>
                <a:cs typeface="Arial" charset="0"/>
              </a:rPr>
              <a:t>:</a:t>
            </a:r>
          </a:p>
          <a:p>
            <a:endParaRPr lang="en-US" sz="1600" dirty="0">
              <a:latin typeface="Arial" charset="0"/>
              <a:cs typeface="Arial" charset="0"/>
            </a:endParaRPr>
          </a:p>
          <a:p>
            <a:r>
              <a:rPr lang="en-US" sz="1600" dirty="0" smtClean="0">
                <a:latin typeface="Arial" charset="0"/>
                <a:cs typeface="Arial" charset="0"/>
              </a:rPr>
              <a:t>The low spore viability of a spo11 mutant is caused by non-disjunction at the first meiotic</a:t>
            </a:r>
          </a:p>
          <a:p>
            <a:r>
              <a:rPr lang="en-US" sz="1600" dirty="0" smtClean="0">
                <a:latin typeface="Arial" charset="0"/>
                <a:cs typeface="Arial" charset="0"/>
              </a:rPr>
              <a:t>division.</a:t>
            </a:r>
          </a:p>
          <a:p>
            <a:endParaRPr lang="en-US" sz="1600" dirty="0">
              <a:latin typeface="Arial" charset="0"/>
              <a:cs typeface="Arial" charset="0"/>
            </a:endParaRPr>
          </a:p>
          <a:p>
            <a:r>
              <a:rPr lang="en-US" sz="1600" dirty="0" smtClean="0">
                <a:latin typeface="Arial" charset="0"/>
                <a:cs typeface="Arial" charset="0"/>
              </a:rPr>
              <a:t>spo13 mutations rescue the spore viability defect caused by spo11 mutation, but the result</a:t>
            </a:r>
          </a:p>
          <a:p>
            <a:r>
              <a:rPr lang="en-US" sz="1600" dirty="0" smtClean="0">
                <a:latin typeface="Arial" charset="0"/>
                <a:cs typeface="Arial" charset="0"/>
              </a:rPr>
              <a:t>is not a normal meiotic division, it is an </a:t>
            </a:r>
            <a:r>
              <a:rPr lang="en-US" sz="1600" dirty="0" err="1" smtClean="0">
                <a:latin typeface="Arial" charset="0"/>
                <a:cs typeface="Arial" charset="0"/>
              </a:rPr>
              <a:t>equasional</a:t>
            </a:r>
            <a:r>
              <a:rPr lang="en-US" sz="1600" dirty="0" smtClean="0">
                <a:latin typeface="Arial" charset="0"/>
                <a:cs typeface="Arial" charset="0"/>
              </a:rPr>
              <a:t> (i.e. mitotic like division)</a:t>
            </a:r>
            <a:endParaRPr lang="en-US" sz="1600" dirty="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1143000"/>
          </a:xfrm>
        </p:spPr>
        <p:txBody>
          <a:bodyPr/>
          <a:lstStyle/>
          <a:p>
            <a:r>
              <a:rPr lang="en-US" dirty="0" smtClean="0"/>
              <a:t>Bypass of regulatory circuits</a:t>
            </a:r>
            <a:endParaRPr lang="en-US" dirty="0"/>
          </a:p>
        </p:txBody>
      </p:sp>
      <p:sp>
        <p:nvSpPr>
          <p:cNvPr id="4" name="TextBox 18"/>
          <p:cNvSpPr txBox="1">
            <a:spLocks noChangeArrowheads="1"/>
          </p:cNvSpPr>
          <p:nvPr/>
        </p:nvSpPr>
        <p:spPr bwMode="auto">
          <a:xfrm>
            <a:off x="228600" y="4019134"/>
            <a:ext cx="7924800"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smtClean="0">
                <a:latin typeface="Arial" charset="0"/>
                <a:cs typeface="Arial" charset="0"/>
              </a:rPr>
              <a:t> </a:t>
            </a:r>
            <a:endParaRPr lang="en-US" sz="1600" dirty="0" smtClean="0">
              <a:latin typeface="Arial" charset="0"/>
              <a:cs typeface="Arial" charset="0"/>
            </a:endParaRPr>
          </a:p>
          <a:p>
            <a:endParaRPr lang="en-US" sz="1600" dirty="0" smtClean="0">
              <a:latin typeface="Arial" charset="0"/>
              <a:cs typeface="Arial" charset="0"/>
            </a:endParaRPr>
          </a:p>
          <a:p>
            <a:r>
              <a:rPr lang="en-US" sz="1600" dirty="0" smtClean="0">
                <a:latin typeface="Arial" charset="0"/>
                <a:cs typeface="Arial" charset="0"/>
              </a:rPr>
              <a:t>Cdc7=kinase that phosphorylates, and thereby activates, a protein complex called the </a:t>
            </a:r>
            <a:r>
              <a:rPr lang="en-US" sz="1600" dirty="0" err="1" smtClean="0">
                <a:latin typeface="Arial" charset="0"/>
                <a:cs typeface="Arial" charset="0"/>
              </a:rPr>
              <a:t>Mcm</a:t>
            </a:r>
            <a:r>
              <a:rPr lang="en-US" sz="1600" dirty="0" smtClean="0">
                <a:latin typeface="Arial" charset="0"/>
                <a:cs typeface="Arial" charset="0"/>
              </a:rPr>
              <a:t> complex that is required for replication.</a:t>
            </a:r>
          </a:p>
          <a:p>
            <a:endParaRPr lang="en-US" sz="1600" dirty="0" smtClean="0">
              <a:latin typeface="Arial" charset="0"/>
              <a:cs typeface="Arial" charset="0"/>
            </a:endParaRPr>
          </a:p>
          <a:p>
            <a:r>
              <a:rPr lang="en-US" sz="1600" dirty="0" smtClean="0">
                <a:latin typeface="Arial" charset="0"/>
                <a:cs typeface="Arial" charset="0"/>
              </a:rPr>
              <a:t>The </a:t>
            </a:r>
            <a:r>
              <a:rPr lang="en-US" sz="1600" i="1" dirty="0" smtClean="0">
                <a:latin typeface="Arial" charset="0"/>
                <a:cs typeface="Arial" charset="0"/>
              </a:rPr>
              <a:t>CDC7</a:t>
            </a:r>
            <a:r>
              <a:rPr lang="en-US" sz="1600" dirty="0" smtClean="0">
                <a:latin typeface="Arial" charset="0"/>
                <a:cs typeface="Arial" charset="0"/>
              </a:rPr>
              <a:t> gene is an essential gene. Bob </a:t>
            </a:r>
            <a:r>
              <a:rPr lang="en-US" sz="1600" dirty="0" err="1" smtClean="0">
                <a:latin typeface="Arial" charset="0"/>
                <a:cs typeface="Arial" charset="0"/>
              </a:rPr>
              <a:t>Sclafani</a:t>
            </a:r>
            <a:r>
              <a:rPr lang="en-US" sz="1600" dirty="0" smtClean="0">
                <a:latin typeface="Arial" charset="0"/>
                <a:cs typeface="Arial" charset="0"/>
              </a:rPr>
              <a:t> isolated a mutation in the </a:t>
            </a:r>
            <a:r>
              <a:rPr lang="en-US" sz="1600" i="1" dirty="0" smtClean="0">
                <a:latin typeface="Arial" charset="0"/>
                <a:cs typeface="Arial" charset="0"/>
              </a:rPr>
              <a:t>MCM5</a:t>
            </a:r>
            <a:r>
              <a:rPr lang="en-US" sz="1600" dirty="0" smtClean="0">
                <a:latin typeface="Arial" charset="0"/>
                <a:cs typeface="Arial" charset="0"/>
              </a:rPr>
              <a:t> gene, called mcm5</a:t>
            </a:r>
            <a:r>
              <a:rPr lang="en-US" sz="1600" i="1" dirty="0" smtClean="0">
                <a:latin typeface="Arial" charset="0"/>
                <a:cs typeface="Arial" charset="0"/>
              </a:rPr>
              <a:t>-bob1</a:t>
            </a:r>
            <a:r>
              <a:rPr lang="en-US" sz="1600" dirty="0" smtClean="0">
                <a:latin typeface="Arial" charset="0"/>
                <a:cs typeface="Arial" charset="0"/>
              </a:rPr>
              <a:t>, that rescues growth in </a:t>
            </a:r>
            <a:r>
              <a:rPr lang="en-US" sz="1600" i="1" dirty="0" smtClean="0">
                <a:latin typeface="Arial" charset="0"/>
                <a:cs typeface="Arial" charset="0"/>
              </a:rPr>
              <a:t>cdc7</a:t>
            </a:r>
            <a:r>
              <a:rPr lang="en-US" sz="1600" dirty="0" smtClean="0">
                <a:latin typeface="Arial" charset="0"/>
                <a:cs typeface="Arial" charset="0"/>
              </a:rPr>
              <a:t> null mutants. The Mcm5-bob1 mutant protein is thought to alter the conformation of the </a:t>
            </a:r>
            <a:r>
              <a:rPr lang="en-US" sz="1600" dirty="0" err="1" smtClean="0">
                <a:latin typeface="Arial" charset="0"/>
                <a:cs typeface="Arial" charset="0"/>
              </a:rPr>
              <a:t>Mcm</a:t>
            </a:r>
            <a:r>
              <a:rPr lang="en-US" sz="1600" dirty="0" smtClean="0">
                <a:latin typeface="Arial" charset="0"/>
                <a:cs typeface="Arial" charset="0"/>
              </a:rPr>
              <a:t> complex in a manner that mimics activation by Cdc7 kinase. </a:t>
            </a:r>
          </a:p>
          <a:p>
            <a:endParaRPr lang="en-US" sz="1600" dirty="0" smtClean="0">
              <a:latin typeface="Arial" charset="0"/>
              <a:cs typeface="Arial" charset="0"/>
            </a:endParaRPr>
          </a:p>
          <a:p>
            <a:endParaRPr lang="en-US" sz="1600" dirty="0">
              <a:latin typeface="Arial" charset="0"/>
              <a:cs typeface="Arial" charset="0"/>
            </a:endParaRPr>
          </a:p>
        </p:txBody>
      </p:sp>
      <p:pic>
        <p:nvPicPr>
          <p:cNvPr id="5" name="Picture 4" descr="sclafan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5105400"/>
            <a:ext cx="1112297" cy="1445986"/>
          </a:xfrm>
          <a:prstGeom prst="rect">
            <a:avLst/>
          </a:prstGeom>
        </p:spPr>
      </p:pic>
      <p:sp>
        <p:nvSpPr>
          <p:cNvPr id="6" name="TextBox 5"/>
          <p:cNvSpPr txBox="1"/>
          <p:nvPr/>
        </p:nvSpPr>
        <p:spPr>
          <a:xfrm>
            <a:off x="7620000" y="4495800"/>
            <a:ext cx="1336724" cy="338554"/>
          </a:xfrm>
          <a:prstGeom prst="rect">
            <a:avLst/>
          </a:prstGeom>
          <a:noFill/>
        </p:spPr>
        <p:txBody>
          <a:bodyPr wrap="none" rtlCol="0">
            <a:spAutoFit/>
          </a:bodyPr>
          <a:lstStyle/>
          <a:p>
            <a:r>
              <a:rPr lang="en-US" sz="1600" dirty="0" smtClean="0">
                <a:latin typeface="+mj-lt"/>
              </a:rPr>
              <a:t>Bob </a:t>
            </a:r>
            <a:r>
              <a:rPr lang="en-US" sz="1600" dirty="0" err="1" smtClean="0">
                <a:latin typeface="+mj-lt"/>
              </a:rPr>
              <a:t>Sclafani</a:t>
            </a:r>
            <a:endParaRPr lang="en-US" sz="1600" dirty="0">
              <a:latin typeface="+mj-lt"/>
            </a:endParaRPr>
          </a:p>
        </p:txBody>
      </p:sp>
      <p:sp>
        <p:nvSpPr>
          <p:cNvPr id="7" name="TextBox 6"/>
          <p:cNvSpPr txBox="1"/>
          <p:nvPr/>
        </p:nvSpPr>
        <p:spPr>
          <a:xfrm>
            <a:off x="228600" y="2669233"/>
            <a:ext cx="102132" cy="461665"/>
          </a:xfrm>
          <a:prstGeom prst="rect">
            <a:avLst/>
          </a:prstGeom>
          <a:noFill/>
        </p:spPr>
        <p:txBody>
          <a:bodyPr wrap="square" rtlCol="0">
            <a:spAutoFit/>
          </a:bodyPr>
          <a:lstStyle/>
          <a:p>
            <a:r>
              <a:rPr lang="en-US" dirty="0" smtClean="0"/>
              <a:t>A </a:t>
            </a:r>
            <a:endParaRPr lang="en-US" dirty="0"/>
          </a:p>
        </p:txBody>
      </p:sp>
      <p:sp>
        <p:nvSpPr>
          <p:cNvPr id="8" name="TextBox 7"/>
          <p:cNvSpPr txBox="1"/>
          <p:nvPr/>
        </p:nvSpPr>
        <p:spPr>
          <a:xfrm>
            <a:off x="2057400" y="2669233"/>
            <a:ext cx="560821" cy="461665"/>
          </a:xfrm>
          <a:prstGeom prst="rect">
            <a:avLst/>
          </a:prstGeom>
          <a:noFill/>
        </p:spPr>
        <p:txBody>
          <a:bodyPr wrap="none" rtlCol="0">
            <a:spAutoFit/>
          </a:bodyPr>
          <a:lstStyle/>
          <a:p>
            <a:r>
              <a:rPr lang="en-US" dirty="0" smtClean="0"/>
              <a:t>A*</a:t>
            </a:r>
            <a:endParaRPr lang="en-US" dirty="0"/>
          </a:p>
        </p:txBody>
      </p:sp>
      <p:cxnSp>
        <p:nvCxnSpPr>
          <p:cNvPr id="10" name="Straight Arrow Connector 9"/>
          <p:cNvCxnSpPr/>
          <p:nvPr/>
        </p:nvCxnSpPr>
        <p:spPr bwMode="auto">
          <a:xfrm>
            <a:off x="609600" y="2900065"/>
            <a:ext cx="1371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5" name="Group 24"/>
          <p:cNvGrpSpPr/>
          <p:nvPr/>
        </p:nvGrpSpPr>
        <p:grpSpPr>
          <a:xfrm>
            <a:off x="609600" y="2173933"/>
            <a:ext cx="1143000" cy="685800"/>
            <a:chOff x="2362200" y="2133600"/>
            <a:chExt cx="1143000" cy="685800"/>
          </a:xfrm>
        </p:grpSpPr>
        <p:sp>
          <p:nvSpPr>
            <p:cNvPr id="19" name="Oval 18"/>
            <p:cNvSpPr/>
            <p:nvPr/>
          </p:nvSpPr>
          <p:spPr bwMode="auto">
            <a:xfrm>
              <a:off x="2743200" y="2438400"/>
              <a:ext cx="381000" cy="381000"/>
            </a:xfrm>
            <a:prstGeom prst="ellipse">
              <a:avLst/>
            </a:prstGeom>
            <a:noFill/>
            <a:ln w="9525" cap="flat" cmpd="sng" algn="ctr">
              <a:solidFill>
                <a:schemeClr val="bg2">
                  <a:lumMod val="1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0" name="Rectangle 19"/>
            <p:cNvSpPr/>
            <p:nvPr/>
          </p:nvSpPr>
          <p:spPr bwMode="auto">
            <a:xfrm>
              <a:off x="2362200" y="2133600"/>
              <a:ext cx="1143000" cy="4572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22" name="Straight Arrow Connector 21"/>
            <p:cNvCxnSpPr/>
            <p:nvPr/>
          </p:nvCxnSpPr>
          <p:spPr bwMode="auto">
            <a:xfrm flipV="1">
              <a:off x="3124200" y="2514600"/>
              <a:ext cx="0" cy="15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6" name="TextBox 25"/>
          <p:cNvSpPr txBox="1"/>
          <p:nvPr/>
        </p:nvSpPr>
        <p:spPr>
          <a:xfrm>
            <a:off x="829249" y="2245668"/>
            <a:ext cx="389951" cy="461665"/>
          </a:xfrm>
          <a:prstGeom prst="rect">
            <a:avLst/>
          </a:prstGeom>
          <a:noFill/>
        </p:spPr>
        <p:txBody>
          <a:bodyPr wrap="none" rtlCol="0">
            <a:spAutoFit/>
          </a:bodyPr>
          <a:lstStyle/>
          <a:p>
            <a:r>
              <a:rPr lang="en-US" dirty="0" smtClean="0"/>
              <a:t>B</a:t>
            </a:r>
            <a:endParaRPr lang="en-US" dirty="0"/>
          </a:p>
        </p:txBody>
      </p:sp>
      <p:cxnSp>
        <p:nvCxnSpPr>
          <p:cNvPr id="28" name="Straight Arrow Connector 27"/>
          <p:cNvCxnSpPr/>
          <p:nvPr/>
        </p:nvCxnSpPr>
        <p:spPr bwMode="auto">
          <a:xfrm>
            <a:off x="2209800" y="3240733"/>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28"/>
          <p:cNvSpPr txBox="1"/>
          <p:nvPr/>
        </p:nvSpPr>
        <p:spPr>
          <a:xfrm>
            <a:off x="1676400" y="3469333"/>
            <a:ext cx="1107695" cy="461665"/>
          </a:xfrm>
          <a:prstGeom prst="rect">
            <a:avLst/>
          </a:prstGeom>
          <a:noFill/>
        </p:spPr>
        <p:txBody>
          <a:bodyPr wrap="none" rtlCol="0">
            <a:spAutoFit/>
          </a:bodyPr>
          <a:lstStyle/>
          <a:p>
            <a:r>
              <a:rPr lang="en-US" dirty="0" smtClean="0">
                <a:solidFill>
                  <a:srgbClr val="008000"/>
                </a:solidFill>
              </a:rPr>
              <a:t>activity</a:t>
            </a:r>
            <a:endParaRPr lang="en-US" dirty="0">
              <a:solidFill>
                <a:srgbClr val="008000"/>
              </a:solidFill>
            </a:endParaRPr>
          </a:p>
        </p:txBody>
      </p:sp>
      <p:sp>
        <p:nvSpPr>
          <p:cNvPr id="30" name="TextBox 29"/>
          <p:cNvSpPr txBox="1"/>
          <p:nvPr/>
        </p:nvSpPr>
        <p:spPr>
          <a:xfrm>
            <a:off x="762000" y="1752600"/>
            <a:ext cx="663162" cy="461665"/>
          </a:xfrm>
          <a:prstGeom prst="rect">
            <a:avLst/>
          </a:prstGeom>
          <a:noFill/>
        </p:spPr>
        <p:txBody>
          <a:bodyPr wrap="none" rtlCol="0">
            <a:spAutoFit/>
          </a:bodyPr>
          <a:lstStyle/>
          <a:p>
            <a:r>
              <a:rPr lang="en-US" dirty="0" smtClean="0"/>
              <a:t>WT</a:t>
            </a:r>
            <a:endParaRPr lang="en-US" dirty="0"/>
          </a:p>
        </p:txBody>
      </p:sp>
      <p:sp>
        <p:nvSpPr>
          <p:cNvPr id="31" name="TextBox 30"/>
          <p:cNvSpPr txBox="1"/>
          <p:nvPr/>
        </p:nvSpPr>
        <p:spPr>
          <a:xfrm>
            <a:off x="3200400" y="1752600"/>
            <a:ext cx="2304537" cy="461665"/>
          </a:xfrm>
          <a:prstGeom prst="rect">
            <a:avLst/>
          </a:prstGeom>
          <a:noFill/>
        </p:spPr>
        <p:txBody>
          <a:bodyPr wrap="none" rtlCol="0">
            <a:spAutoFit/>
          </a:bodyPr>
          <a:lstStyle/>
          <a:p>
            <a:r>
              <a:rPr lang="en-US" dirty="0" smtClean="0"/>
              <a:t>mutant lacking B</a:t>
            </a:r>
            <a:endParaRPr lang="en-US" dirty="0"/>
          </a:p>
        </p:txBody>
      </p:sp>
      <p:sp>
        <p:nvSpPr>
          <p:cNvPr id="32" name="TextBox 31"/>
          <p:cNvSpPr txBox="1"/>
          <p:nvPr/>
        </p:nvSpPr>
        <p:spPr>
          <a:xfrm>
            <a:off x="4191000" y="2586335"/>
            <a:ext cx="406932" cy="461665"/>
          </a:xfrm>
          <a:prstGeom prst="rect">
            <a:avLst/>
          </a:prstGeom>
          <a:noFill/>
        </p:spPr>
        <p:txBody>
          <a:bodyPr wrap="none" rtlCol="0">
            <a:spAutoFit/>
          </a:bodyPr>
          <a:lstStyle/>
          <a:p>
            <a:r>
              <a:rPr lang="en-US" dirty="0" smtClean="0"/>
              <a:t>A</a:t>
            </a:r>
            <a:endParaRPr lang="en-US" dirty="0"/>
          </a:p>
        </p:txBody>
      </p:sp>
      <p:sp>
        <p:nvSpPr>
          <p:cNvPr id="33" name="TextBox 32"/>
          <p:cNvSpPr txBox="1"/>
          <p:nvPr/>
        </p:nvSpPr>
        <p:spPr>
          <a:xfrm>
            <a:off x="3657600" y="3429000"/>
            <a:ext cx="1492416" cy="461665"/>
          </a:xfrm>
          <a:prstGeom prst="rect">
            <a:avLst/>
          </a:prstGeom>
          <a:noFill/>
        </p:spPr>
        <p:txBody>
          <a:bodyPr wrap="none" rtlCol="0">
            <a:spAutoFit/>
          </a:bodyPr>
          <a:lstStyle/>
          <a:p>
            <a:r>
              <a:rPr lang="en-US" dirty="0" smtClean="0">
                <a:solidFill>
                  <a:srgbClr val="FF0000"/>
                </a:solidFill>
              </a:rPr>
              <a:t>no activity</a:t>
            </a:r>
            <a:endParaRPr lang="en-US" dirty="0">
              <a:solidFill>
                <a:srgbClr val="FF0000"/>
              </a:solidFill>
            </a:endParaRPr>
          </a:p>
        </p:txBody>
      </p:sp>
      <p:sp>
        <p:nvSpPr>
          <p:cNvPr id="34" name="TextBox 33"/>
          <p:cNvSpPr txBox="1"/>
          <p:nvPr/>
        </p:nvSpPr>
        <p:spPr>
          <a:xfrm>
            <a:off x="6118354" y="1752600"/>
            <a:ext cx="2416046" cy="830997"/>
          </a:xfrm>
          <a:prstGeom prst="rect">
            <a:avLst/>
          </a:prstGeom>
          <a:noFill/>
        </p:spPr>
        <p:txBody>
          <a:bodyPr wrap="none" rtlCol="0">
            <a:spAutoFit/>
          </a:bodyPr>
          <a:lstStyle/>
          <a:p>
            <a:pPr algn="ctr"/>
            <a:r>
              <a:rPr lang="en-US" dirty="0" smtClean="0"/>
              <a:t>bypass suppressor</a:t>
            </a:r>
          </a:p>
          <a:p>
            <a:pPr algn="ctr"/>
            <a:r>
              <a:rPr lang="en-US" dirty="0" smtClean="0"/>
              <a:t>in A</a:t>
            </a:r>
            <a:endParaRPr lang="en-US" dirty="0"/>
          </a:p>
        </p:txBody>
      </p:sp>
      <p:sp>
        <p:nvSpPr>
          <p:cNvPr id="35" name="TextBox 34"/>
          <p:cNvSpPr txBox="1"/>
          <p:nvPr/>
        </p:nvSpPr>
        <p:spPr>
          <a:xfrm>
            <a:off x="6981954" y="2667000"/>
            <a:ext cx="521046" cy="461665"/>
          </a:xfrm>
          <a:prstGeom prst="rect">
            <a:avLst/>
          </a:prstGeom>
          <a:noFill/>
        </p:spPr>
        <p:txBody>
          <a:bodyPr wrap="none" rtlCol="0">
            <a:spAutoFit/>
          </a:bodyPr>
          <a:lstStyle/>
          <a:p>
            <a:r>
              <a:rPr lang="en-US" dirty="0" smtClean="0"/>
              <a:t>A</a:t>
            </a:r>
            <a:r>
              <a:rPr lang="en-US" baseline="30000" dirty="0" smtClean="0"/>
              <a:t>S</a:t>
            </a:r>
            <a:endParaRPr lang="en-US" baseline="30000" dirty="0"/>
          </a:p>
        </p:txBody>
      </p:sp>
      <p:cxnSp>
        <p:nvCxnSpPr>
          <p:cNvPr id="36" name="Straight Arrow Connector 35"/>
          <p:cNvCxnSpPr/>
          <p:nvPr/>
        </p:nvCxnSpPr>
        <p:spPr bwMode="auto">
          <a:xfrm>
            <a:off x="7261354" y="320040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Box 36"/>
          <p:cNvSpPr txBox="1"/>
          <p:nvPr/>
        </p:nvSpPr>
        <p:spPr>
          <a:xfrm>
            <a:off x="6727954" y="3429000"/>
            <a:ext cx="1107695" cy="461665"/>
          </a:xfrm>
          <a:prstGeom prst="rect">
            <a:avLst/>
          </a:prstGeom>
          <a:noFill/>
        </p:spPr>
        <p:txBody>
          <a:bodyPr wrap="none" rtlCol="0">
            <a:spAutoFit/>
          </a:bodyPr>
          <a:lstStyle/>
          <a:p>
            <a:r>
              <a:rPr lang="en-US" dirty="0" smtClean="0">
                <a:solidFill>
                  <a:srgbClr val="008000"/>
                </a:solidFill>
              </a:rPr>
              <a:t>activity</a:t>
            </a:r>
            <a:endParaRPr lang="en-US" dirty="0">
              <a:solidFill>
                <a:srgbClr val="008000"/>
              </a:solidFill>
            </a:endParaRPr>
          </a:p>
        </p:txBody>
      </p:sp>
    </p:spTree>
    <p:extLst>
      <p:ext uri="{BB962C8B-B14F-4D97-AF65-F5344CB8AC3E}">
        <p14:creationId xmlns:p14="http://schemas.microsoft.com/office/powerpoint/2010/main" val="172936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ea typeface="+mj-ea"/>
                <a:cs typeface="+mj-cs"/>
              </a:rPr>
              <a:t>High Copy (Dosage) Suppressors</a:t>
            </a:r>
          </a:p>
        </p:txBody>
      </p:sp>
      <p:sp>
        <p:nvSpPr>
          <p:cNvPr id="36867" name="Rectangle 3"/>
          <p:cNvSpPr>
            <a:spLocks noGrp="1" noChangeArrowheads="1"/>
          </p:cNvSpPr>
          <p:nvPr>
            <p:ph type="body" idx="1"/>
          </p:nvPr>
        </p:nvSpPr>
        <p:spPr>
          <a:xfrm>
            <a:off x="533400" y="2438400"/>
            <a:ext cx="7772400" cy="3505200"/>
          </a:xfrm>
        </p:spPr>
        <p:txBody>
          <a:bodyPr/>
          <a:lstStyle/>
          <a:p>
            <a:pPr eaLnBrk="1" hangingPunct="1">
              <a:defRPr/>
            </a:pPr>
            <a:r>
              <a:rPr lang="en-US" dirty="0" smtClean="0">
                <a:ea typeface="+mn-ea"/>
                <a:cs typeface="+mn-cs"/>
              </a:rPr>
              <a:t>Transform a genomic library of plasmids that uses a high-copy, 2-micron or </a:t>
            </a:r>
            <a:r>
              <a:rPr lang="en-US" dirty="0" err="1" smtClean="0">
                <a:ea typeface="+mn-ea"/>
                <a:cs typeface="+mn-cs"/>
              </a:rPr>
              <a:t>YEp</a:t>
            </a:r>
            <a:r>
              <a:rPr lang="en-US" dirty="0" smtClean="0">
                <a:ea typeface="+mn-ea"/>
                <a:cs typeface="+mn-cs"/>
              </a:rPr>
              <a:t> vector.</a:t>
            </a:r>
          </a:p>
          <a:p>
            <a:pPr eaLnBrk="1" hangingPunct="1">
              <a:defRPr/>
            </a:pPr>
            <a:endParaRPr lang="en-US" dirty="0">
              <a:ea typeface="+mn-ea"/>
              <a:cs typeface="+mn-cs"/>
            </a:endParaRPr>
          </a:p>
          <a:p>
            <a:pPr eaLnBrk="1" hangingPunct="1">
              <a:defRPr/>
            </a:pPr>
            <a:r>
              <a:rPr lang="en-US" dirty="0" smtClean="0">
                <a:ea typeface="+mn-ea"/>
                <a:cs typeface="+mn-cs"/>
              </a:rPr>
              <a:t>Bypass </a:t>
            </a:r>
            <a:r>
              <a:rPr lang="en-US" dirty="0" smtClean="0">
                <a:ea typeface="+mn-ea"/>
                <a:cs typeface="+mn-cs"/>
              </a:rPr>
              <a:t>suppression</a:t>
            </a:r>
            <a:endParaRPr lang="en-US" dirty="0" smtClean="0">
              <a:ea typeface="+mn-ea"/>
              <a:cs typeface="+mn-cs"/>
            </a:endParaRPr>
          </a:p>
          <a:p>
            <a:pPr lvl="1" eaLnBrk="1" hangingPunct="1">
              <a:defRPr/>
            </a:pPr>
            <a:r>
              <a:rPr lang="en-US" dirty="0" smtClean="0">
                <a:ea typeface="+mn-ea"/>
              </a:rPr>
              <a:t>Turn up expression of a key component of an alternative pathway.</a:t>
            </a:r>
          </a:p>
          <a:p>
            <a:pPr lvl="1" eaLnBrk="1" hangingPunct="1">
              <a:defRPr/>
            </a:pPr>
            <a:r>
              <a:rPr lang="en-US" dirty="0" smtClean="0">
                <a:ea typeface="+mn-ea"/>
              </a:rPr>
              <a:t>Create an earlier block that allows entry into an alternative pathway</a:t>
            </a:r>
            <a:r>
              <a:rPr lang="en-US" dirty="0" smtClean="0">
                <a:ea typeface="+mn-ea"/>
              </a:rPr>
              <a:t>.</a:t>
            </a:r>
          </a:p>
          <a:p>
            <a:pPr lvl="1" eaLnBrk="1" hangingPunct="1">
              <a:defRPr/>
            </a:pPr>
            <a:r>
              <a:rPr lang="en-US" dirty="0" smtClean="0">
                <a:ea typeface="+mn-ea"/>
              </a:rPr>
              <a:t>Overwhelm a negative regulator</a:t>
            </a:r>
            <a:endParaRPr lang="en-US" dirty="0" smtClean="0">
              <a:ea typeface="+mn-ea"/>
            </a:endParaRPr>
          </a:p>
          <a:p>
            <a:pPr eaLnBrk="1" hangingPunct="1">
              <a:defRPr/>
            </a:pPr>
            <a:r>
              <a:rPr lang="en-US" dirty="0" smtClean="0">
                <a:ea typeface="+mn-ea"/>
                <a:cs typeface="+mn-cs"/>
              </a:rPr>
              <a:t>Structural suppression (e.g. if you start with a mutation that reduces affinity for a partner protein).</a:t>
            </a:r>
          </a:p>
          <a:p>
            <a:pPr eaLnBrk="1" hangingPunct="1">
              <a:defRPr/>
            </a:pPr>
            <a:endParaRPr lang="en-US" dirty="0">
              <a:ea typeface="+mn-ea"/>
              <a:cs typeface="+mn-cs"/>
            </a:endParaRPr>
          </a:p>
          <a:p>
            <a:pPr marL="0" indent="0" eaLnBrk="1" hangingPunct="1">
              <a:buFontTx/>
              <a:buNone/>
              <a:defRPr/>
            </a:pPr>
            <a:r>
              <a:rPr lang="en-US" dirty="0" smtClean="0">
                <a:ea typeface="+mn-ea"/>
                <a:cs typeface="+mn-cs"/>
              </a:rPr>
              <a:t>This is easier than isolating EMS mutants because it is easy to recover suppressor plasmids into </a:t>
            </a:r>
            <a:r>
              <a:rPr lang="en-US" i="1" dirty="0" smtClean="0">
                <a:ea typeface="+mn-ea"/>
                <a:cs typeface="+mn-cs"/>
              </a:rPr>
              <a:t>E. coli </a:t>
            </a:r>
            <a:r>
              <a:rPr lang="en-US" dirty="0" smtClean="0">
                <a:ea typeface="+mn-ea"/>
                <a:cs typeface="+mn-cs"/>
              </a:rPr>
              <a:t>and identify the suppressor genes. Just make DNA from the yeast strain and transform </a:t>
            </a:r>
            <a:r>
              <a:rPr lang="en-US" i="1" dirty="0" smtClean="0">
                <a:ea typeface="+mn-ea"/>
                <a:cs typeface="+mn-cs"/>
              </a:rPr>
              <a:t>E. coli.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304800"/>
            <a:ext cx="7772400" cy="1143000"/>
          </a:xfrm>
        </p:spPr>
        <p:txBody>
          <a:bodyPr/>
          <a:lstStyle/>
          <a:p>
            <a:pPr eaLnBrk="1" hangingPunct="1">
              <a:defRPr/>
            </a:pPr>
            <a:r>
              <a:rPr lang="en-US" dirty="0" smtClean="0">
                <a:ea typeface="+mj-ea"/>
                <a:cs typeface="+mj-cs"/>
              </a:rPr>
              <a:t>Synthetic Lethality </a:t>
            </a:r>
          </a:p>
        </p:txBody>
      </p:sp>
      <p:sp>
        <p:nvSpPr>
          <p:cNvPr id="7171" name="Text Box 3"/>
          <p:cNvSpPr txBox="1">
            <a:spLocks noChangeArrowheads="1"/>
          </p:cNvSpPr>
          <p:nvPr/>
        </p:nvSpPr>
        <p:spPr bwMode="auto">
          <a:xfrm>
            <a:off x="304800" y="1383299"/>
            <a:ext cx="5791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600" dirty="0">
                <a:latin typeface="Arial"/>
                <a:cs typeface="Arial"/>
              </a:rPr>
              <a:t>Find mutations that confer a lethal phenotype, but</a:t>
            </a:r>
          </a:p>
          <a:p>
            <a:pPr>
              <a:defRPr/>
            </a:pPr>
            <a:r>
              <a:rPr lang="en-US" sz="1600" dirty="0">
                <a:latin typeface="Arial"/>
                <a:cs typeface="Arial"/>
              </a:rPr>
              <a:t>only in a specific </a:t>
            </a:r>
            <a:r>
              <a:rPr lang="en-US" sz="1600" u="sng" dirty="0">
                <a:latin typeface="Arial"/>
                <a:cs typeface="Arial"/>
              </a:rPr>
              <a:t>mutant</a:t>
            </a:r>
            <a:r>
              <a:rPr lang="en-US" sz="1600" dirty="0">
                <a:latin typeface="Arial"/>
                <a:cs typeface="Arial"/>
              </a:rPr>
              <a:t> background.</a:t>
            </a:r>
          </a:p>
          <a:p>
            <a:pPr>
              <a:defRPr/>
            </a:pPr>
            <a:endParaRPr lang="en-US" sz="1600" dirty="0">
              <a:latin typeface="Arial"/>
              <a:cs typeface="Arial"/>
            </a:endParaRPr>
          </a:p>
          <a:p>
            <a:pPr>
              <a:defRPr/>
            </a:pPr>
            <a:r>
              <a:rPr lang="en-US" sz="1600" dirty="0" smtClean="0">
                <a:latin typeface="Arial"/>
                <a:cs typeface="Arial"/>
              </a:rPr>
              <a:t>Can be thought of as the opposite of genetic suppressors. </a:t>
            </a:r>
            <a:endParaRPr lang="en-US" sz="1600" dirty="0">
              <a:latin typeface="Arial"/>
              <a:cs typeface="Arial"/>
            </a:endParaRPr>
          </a:p>
          <a:p>
            <a:pPr>
              <a:defRPr/>
            </a:pPr>
            <a:endParaRPr lang="en-US" sz="1600" dirty="0">
              <a:latin typeface="Arial"/>
              <a:cs typeface="Arial"/>
            </a:endParaRPr>
          </a:p>
          <a:p>
            <a:pPr>
              <a:defRPr/>
            </a:pPr>
            <a:r>
              <a:rPr lang="en-US" sz="1600" dirty="0">
                <a:latin typeface="Arial"/>
                <a:cs typeface="Arial"/>
              </a:rPr>
              <a:t>Also a method to find genes that are functionally related to a starting gene. </a:t>
            </a:r>
          </a:p>
          <a:p>
            <a:pPr>
              <a:defRPr/>
            </a:pPr>
            <a:endParaRPr lang="en-US" sz="1600" dirty="0">
              <a:latin typeface="Arial"/>
              <a:cs typeface="Arial"/>
            </a:endParaRPr>
          </a:p>
          <a:p>
            <a:pPr>
              <a:defRPr/>
            </a:pPr>
            <a:r>
              <a:rPr lang="en-US" sz="1600" dirty="0">
                <a:latin typeface="Arial"/>
                <a:cs typeface="Arial"/>
              </a:rPr>
              <a:t>If parental allele is a partial loss-of-function allele,</a:t>
            </a:r>
          </a:p>
          <a:p>
            <a:pPr>
              <a:defRPr/>
            </a:pPr>
            <a:r>
              <a:rPr lang="en-US" sz="1600" dirty="0">
                <a:latin typeface="Arial"/>
                <a:cs typeface="Arial"/>
              </a:rPr>
              <a:t>It is possible to get synthetic </a:t>
            </a:r>
            <a:r>
              <a:rPr lang="en-US" sz="1600" dirty="0" err="1">
                <a:latin typeface="Arial"/>
                <a:cs typeface="Arial"/>
              </a:rPr>
              <a:t>lethals</a:t>
            </a:r>
            <a:r>
              <a:rPr lang="en-US" sz="1600" dirty="0">
                <a:latin typeface="Arial"/>
                <a:cs typeface="Arial"/>
              </a:rPr>
              <a:t> that are also partial loss-of-function on the same pathway.</a:t>
            </a:r>
          </a:p>
          <a:p>
            <a:pPr>
              <a:defRPr/>
            </a:pPr>
            <a:endParaRPr lang="en-US" sz="1600" dirty="0">
              <a:latin typeface="Arial"/>
              <a:cs typeface="Arial"/>
            </a:endParaRPr>
          </a:p>
          <a:p>
            <a:pPr>
              <a:defRPr/>
            </a:pPr>
            <a:r>
              <a:rPr lang="en-US" sz="1600" dirty="0">
                <a:latin typeface="Arial"/>
                <a:cs typeface="Arial"/>
              </a:rPr>
              <a:t>If parental allele=null allele, more likely to get</a:t>
            </a:r>
          </a:p>
          <a:p>
            <a:pPr>
              <a:defRPr/>
            </a:pPr>
            <a:r>
              <a:rPr lang="en-US" sz="1600" dirty="0">
                <a:latin typeface="Arial"/>
                <a:cs typeface="Arial"/>
              </a:rPr>
              <a:t>mutations that block a parallel </a:t>
            </a:r>
            <a:r>
              <a:rPr lang="en-US" sz="1600" dirty="0" smtClean="0">
                <a:latin typeface="Arial"/>
                <a:cs typeface="Arial"/>
              </a:rPr>
              <a:t>(redundant) pathway</a:t>
            </a:r>
            <a:r>
              <a:rPr lang="en-US" sz="1600" dirty="0">
                <a:latin typeface="Arial"/>
                <a:cs typeface="Arial"/>
              </a:rPr>
              <a:t>.</a:t>
            </a:r>
          </a:p>
          <a:p>
            <a:pPr>
              <a:defRPr/>
            </a:pPr>
            <a:endParaRPr lang="en-US" sz="1600" dirty="0">
              <a:latin typeface="Arial"/>
              <a:cs typeface="Arial"/>
            </a:endParaRPr>
          </a:p>
          <a:p>
            <a:pPr>
              <a:defRPr/>
            </a:pPr>
            <a:r>
              <a:rPr lang="en-US" sz="1600" dirty="0">
                <a:latin typeface="Arial"/>
                <a:cs typeface="Arial"/>
              </a:rPr>
              <a:t>This is an extreme example of “phenotypic enhancement” in which adding a second mutation makes the phenotype conferred by the first mutation more severe.  It is common for Drosophila geneticists like to look for phenotypic enhancement AND </a:t>
            </a:r>
            <a:r>
              <a:rPr lang="en-US" sz="1600" dirty="0" smtClean="0">
                <a:latin typeface="Arial"/>
                <a:cs typeface="Arial"/>
              </a:rPr>
              <a:t>phenotypic suppression </a:t>
            </a:r>
            <a:r>
              <a:rPr lang="en-US" sz="1600" dirty="0">
                <a:latin typeface="Arial"/>
                <a:cs typeface="Arial"/>
              </a:rPr>
              <a:t>in the same screen. </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 name="AutoShape 92"/>
          <p:cNvSpPr>
            <a:spLocks noChangeArrowheads="1"/>
          </p:cNvSpPr>
          <p:nvPr/>
        </p:nvSpPr>
        <p:spPr bwMode="auto">
          <a:xfrm>
            <a:off x="152400" y="4191000"/>
            <a:ext cx="3505200" cy="2590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194" name="Rectangle 2"/>
          <p:cNvSpPr>
            <a:spLocks noGrp="1" noChangeArrowheads="1"/>
          </p:cNvSpPr>
          <p:nvPr>
            <p:ph type="title"/>
          </p:nvPr>
        </p:nvSpPr>
        <p:spPr>
          <a:xfrm>
            <a:off x="762000" y="304800"/>
            <a:ext cx="7772400" cy="1143000"/>
          </a:xfrm>
        </p:spPr>
        <p:txBody>
          <a:bodyPr/>
          <a:lstStyle/>
          <a:p>
            <a:pPr eaLnBrk="1" hangingPunct="1">
              <a:defRPr/>
            </a:pPr>
            <a:r>
              <a:rPr lang="en-US" dirty="0" smtClean="0">
                <a:ea typeface="+mj-ea"/>
                <a:cs typeface="+mj-cs"/>
              </a:rPr>
              <a:t>Synthetic </a:t>
            </a:r>
            <a:r>
              <a:rPr lang="en-US" dirty="0" err="1" smtClean="0">
                <a:ea typeface="+mj-ea"/>
                <a:cs typeface="+mj-cs"/>
              </a:rPr>
              <a:t>Lethals</a:t>
            </a:r>
            <a:endParaRPr lang="en-US" dirty="0" smtClean="0">
              <a:ea typeface="+mj-ea"/>
              <a:cs typeface="+mj-cs"/>
            </a:endParaRPr>
          </a:p>
        </p:txBody>
      </p:sp>
      <p:sp>
        <p:nvSpPr>
          <p:cNvPr id="8195" name="Oval 3"/>
          <p:cNvSpPr>
            <a:spLocks noChangeArrowheads="1"/>
          </p:cNvSpPr>
          <p:nvPr/>
        </p:nvSpPr>
        <p:spPr bwMode="auto">
          <a:xfrm>
            <a:off x="1498600" y="19812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196" name="Rectangle 4"/>
          <p:cNvSpPr>
            <a:spLocks noChangeArrowheads="1"/>
          </p:cNvSpPr>
          <p:nvPr/>
        </p:nvSpPr>
        <p:spPr bwMode="auto">
          <a:xfrm>
            <a:off x="1651000" y="2514600"/>
            <a:ext cx="3810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197" name="Text Box 5"/>
          <p:cNvSpPr txBox="1">
            <a:spLocks noChangeArrowheads="1"/>
          </p:cNvSpPr>
          <p:nvPr/>
        </p:nvSpPr>
        <p:spPr bwMode="auto">
          <a:xfrm>
            <a:off x="1520825" y="2605088"/>
            <a:ext cx="7254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i="1">
                <a:latin typeface="Arial"/>
                <a:cs typeface="Arial"/>
              </a:rPr>
              <a:t>YFG</a:t>
            </a:r>
            <a:r>
              <a:rPr lang="en-US" sz="1600" i="1" baseline="30000">
                <a:latin typeface="Arial"/>
                <a:cs typeface="Arial"/>
              </a:rPr>
              <a:t>+</a:t>
            </a:r>
            <a:endParaRPr lang="en-US" sz="1600" i="1">
              <a:latin typeface="Arial"/>
              <a:cs typeface="Arial"/>
            </a:endParaRPr>
          </a:p>
        </p:txBody>
      </p:sp>
      <p:sp>
        <p:nvSpPr>
          <p:cNvPr id="8198" name="Text Box 6"/>
          <p:cNvSpPr txBox="1">
            <a:spLocks noChangeArrowheads="1"/>
          </p:cNvSpPr>
          <p:nvPr/>
        </p:nvSpPr>
        <p:spPr bwMode="auto">
          <a:xfrm>
            <a:off x="1933575" y="1903413"/>
            <a:ext cx="7096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i="1">
                <a:latin typeface="Arial"/>
                <a:cs typeface="Arial"/>
              </a:rPr>
              <a:t>CYH</a:t>
            </a:r>
            <a:r>
              <a:rPr lang="en-US" sz="1600" i="1" baseline="30000">
                <a:latin typeface="Arial"/>
                <a:cs typeface="Arial"/>
              </a:rPr>
              <a:t>s</a:t>
            </a:r>
            <a:endParaRPr lang="en-US" sz="1600">
              <a:latin typeface="Arial"/>
              <a:cs typeface="Arial"/>
            </a:endParaRPr>
          </a:p>
        </p:txBody>
      </p:sp>
      <p:sp>
        <p:nvSpPr>
          <p:cNvPr id="8199" name="Text Box 7"/>
          <p:cNvSpPr txBox="1">
            <a:spLocks noChangeArrowheads="1"/>
          </p:cNvSpPr>
          <p:nvPr/>
        </p:nvSpPr>
        <p:spPr bwMode="auto">
          <a:xfrm>
            <a:off x="869950" y="1979613"/>
            <a:ext cx="7080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i="1">
                <a:latin typeface="Arial"/>
                <a:cs typeface="Arial"/>
              </a:rPr>
              <a:t>LEU2</a:t>
            </a:r>
            <a:endParaRPr lang="en-US" sz="1600">
              <a:latin typeface="Arial"/>
              <a:cs typeface="Arial"/>
            </a:endParaRPr>
          </a:p>
        </p:txBody>
      </p:sp>
      <p:sp>
        <p:nvSpPr>
          <p:cNvPr id="8200" name="Oval 8"/>
          <p:cNvSpPr>
            <a:spLocks noChangeArrowheads="1"/>
          </p:cNvSpPr>
          <p:nvPr/>
        </p:nvSpPr>
        <p:spPr bwMode="auto">
          <a:xfrm>
            <a:off x="660400" y="1752600"/>
            <a:ext cx="4191000" cy="1447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01" name="Text Box 9"/>
          <p:cNvSpPr txBox="1">
            <a:spLocks noChangeArrowheads="1"/>
          </p:cNvSpPr>
          <p:nvPr/>
        </p:nvSpPr>
        <p:spPr bwMode="auto">
          <a:xfrm>
            <a:off x="2606675" y="2314575"/>
            <a:ext cx="13049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dirty="0">
                <a:latin typeface="Arial"/>
                <a:cs typeface="Arial"/>
              </a:rPr>
              <a:t>   </a:t>
            </a:r>
            <a:r>
              <a:rPr lang="en-US" sz="1600" i="1" dirty="0">
                <a:latin typeface="Arial"/>
                <a:cs typeface="Arial"/>
              </a:rPr>
              <a:t>leu2 </a:t>
            </a:r>
            <a:r>
              <a:rPr lang="en-US" sz="1600" i="1" dirty="0" err="1">
                <a:latin typeface="Arial"/>
                <a:cs typeface="Arial"/>
              </a:rPr>
              <a:t>cyhR</a:t>
            </a:r>
            <a:endParaRPr lang="en-US" sz="1600" i="1" dirty="0">
              <a:latin typeface="Arial"/>
              <a:cs typeface="Arial"/>
            </a:endParaRPr>
          </a:p>
          <a:p>
            <a:pPr algn="ctr">
              <a:defRPr/>
            </a:pPr>
            <a:r>
              <a:rPr lang="en-US" sz="1600" i="1" dirty="0">
                <a:latin typeface="Arial"/>
                <a:cs typeface="Arial"/>
              </a:rPr>
              <a:t> </a:t>
            </a:r>
            <a:r>
              <a:rPr lang="en-US" sz="1600" i="1" dirty="0" err="1">
                <a:latin typeface="Arial"/>
                <a:cs typeface="Arial"/>
              </a:rPr>
              <a:t>yfg</a:t>
            </a:r>
            <a:r>
              <a:rPr lang="en-US" sz="1600" dirty="0">
                <a:latin typeface="Arial"/>
                <a:cs typeface="Arial"/>
              </a:rPr>
              <a:t>-</a:t>
            </a:r>
          </a:p>
        </p:txBody>
      </p:sp>
      <p:sp>
        <p:nvSpPr>
          <p:cNvPr id="8202" name="Line 10"/>
          <p:cNvSpPr>
            <a:spLocks noChangeShapeType="1"/>
          </p:cNvSpPr>
          <p:nvPr/>
        </p:nvSpPr>
        <p:spPr bwMode="auto">
          <a:xfrm>
            <a:off x="2971800" y="3200400"/>
            <a:ext cx="13716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03" name="Text Box 11"/>
          <p:cNvSpPr txBox="1">
            <a:spLocks noChangeArrowheads="1"/>
          </p:cNvSpPr>
          <p:nvPr/>
        </p:nvSpPr>
        <p:spPr bwMode="auto">
          <a:xfrm>
            <a:off x="4754563" y="1719263"/>
            <a:ext cx="12461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a:latin typeface="Arial"/>
                <a:cs typeface="Arial"/>
              </a:rPr>
              <a:t>mutagenize </a:t>
            </a:r>
          </a:p>
          <a:p>
            <a:pPr algn="ctr">
              <a:defRPr/>
            </a:pPr>
            <a:r>
              <a:rPr lang="en-US" sz="1600">
                <a:latin typeface="Arial"/>
                <a:cs typeface="Arial"/>
              </a:rPr>
              <a:t>host</a:t>
            </a:r>
          </a:p>
        </p:txBody>
      </p:sp>
      <p:sp>
        <p:nvSpPr>
          <p:cNvPr id="8204" name="Line 12"/>
          <p:cNvSpPr>
            <a:spLocks noChangeShapeType="1"/>
          </p:cNvSpPr>
          <p:nvPr/>
        </p:nvSpPr>
        <p:spPr bwMode="auto">
          <a:xfrm>
            <a:off x="6167438" y="5013325"/>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05" name="Oval 13"/>
          <p:cNvSpPr>
            <a:spLocks noChangeArrowheads="1"/>
          </p:cNvSpPr>
          <p:nvPr/>
        </p:nvSpPr>
        <p:spPr bwMode="auto">
          <a:xfrm>
            <a:off x="7467600" y="3200400"/>
            <a:ext cx="1143000" cy="1143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dirty="0">
              <a:latin typeface="Arial"/>
              <a:cs typeface="Arial"/>
            </a:endParaRPr>
          </a:p>
        </p:txBody>
      </p:sp>
      <p:sp>
        <p:nvSpPr>
          <p:cNvPr id="8206" name="Oval 14"/>
          <p:cNvSpPr>
            <a:spLocks noChangeArrowheads="1"/>
          </p:cNvSpPr>
          <p:nvPr/>
        </p:nvSpPr>
        <p:spPr bwMode="auto">
          <a:xfrm>
            <a:off x="7467600" y="5105400"/>
            <a:ext cx="1143000" cy="1143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07" name="Text Box 15"/>
          <p:cNvSpPr txBox="1">
            <a:spLocks noChangeArrowheads="1"/>
          </p:cNvSpPr>
          <p:nvPr/>
        </p:nvSpPr>
        <p:spPr bwMode="auto">
          <a:xfrm>
            <a:off x="6218238" y="3895725"/>
            <a:ext cx="8699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a:latin typeface="Arial"/>
                <a:cs typeface="Arial"/>
              </a:rPr>
              <a:t>  </a:t>
            </a:r>
          </a:p>
          <a:p>
            <a:pPr algn="ctr">
              <a:defRPr/>
            </a:pPr>
            <a:r>
              <a:rPr lang="en-US" sz="1600">
                <a:latin typeface="Arial"/>
                <a:cs typeface="Arial"/>
              </a:rPr>
              <a:t>Replica</a:t>
            </a:r>
          </a:p>
          <a:p>
            <a:pPr algn="ctr">
              <a:defRPr/>
            </a:pPr>
            <a:r>
              <a:rPr lang="en-US" sz="1600">
                <a:latin typeface="Arial"/>
                <a:cs typeface="Arial"/>
              </a:rPr>
              <a:t>Plate</a:t>
            </a:r>
          </a:p>
          <a:p>
            <a:pPr algn="ctr">
              <a:defRPr/>
            </a:pPr>
            <a:r>
              <a:rPr lang="en-US" sz="1600">
                <a:latin typeface="Arial"/>
                <a:cs typeface="Arial"/>
              </a:rPr>
              <a:t> </a:t>
            </a:r>
          </a:p>
        </p:txBody>
      </p:sp>
      <p:sp>
        <p:nvSpPr>
          <p:cNvPr id="8208" name="Text Box 16"/>
          <p:cNvSpPr txBox="1">
            <a:spLocks noChangeArrowheads="1"/>
          </p:cNvSpPr>
          <p:nvPr/>
        </p:nvSpPr>
        <p:spPr bwMode="auto">
          <a:xfrm>
            <a:off x="7654925" y="4402138"/>
            <a:ext cx="6699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a:latin typeface="Arial"/>
                <a:cs typeface="Arial"/>
              </a:rPr>
              <a:t>+Cyh</a:t>
            </a:r>
          </a:p>
        </p:txBody>
      </p:sp>
      <p:sp>
        <p:nvSpPr>
          <p:cNvPr id="8209" name="Text Box 17"/>
          <p:cNvSpPr txBox="1">
            <a:spLocks noChangeArrowheads="1"/>
          </p:cNvSpPr>
          <p:nvPr/>
        </p:nvSpPr>
        <p:spPr bwMode="auto">
          <a:xfrm>
            <a:off x="7700963" y="6307138"/>
            <a:ext cx="5969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a:latin typeface="Arial"/>
                <a:cs typeface="Arial"/>
              </a:rPr>
              <a:t>-Leu</a:t>
            </a:r>
          </a:p>
        </p:txBody>
      </p:sp>
      <p:sp>
        <p:nvSpPr>
          <p:cNvPr id="8235" name="Oval 43"/>
          <p:cNvSpPr>
            <a:spLocks noChangeArrowheads="1"/>
          </p:cNvSpPr>
          <p:nvPr/>
        </p:nvSpPr>
        <p:spPr bwMode="auto">
          <a:xfrm>
            <a:off x="3200400" y="1371600"/>
            <a:ext cx="12954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nvGrpSpPr>
          <p:cNvPr id="34835" name="Group 61"/>
          <p:cNvGrpSpPr>
            <a:grpSpLocks/>
          </p:cNvGrpSpPr>
          <p:nvPr/>
        </p:nvGrpSpPr>
        <p:grpSpPr bwMode="auto">
          <a:xfrm>
            <a:off x="152400" y="5334000"/>
            <a:ext cx="1828800" cy="1371600"/>
            <a:chOff x="240" y="2784"/>
            <a:chExt cx="1152" cy="864"/>
          </a:xfrm>
        </p:grpSpPr>
        <p:sp>
          <p:nvSpPr>
            <p:cNvPr id="8254" name="Oval 62"/>
            <p:cNvSpPr>
              <a:spLocks noChangeArrowheads="1"/>
            </p:cNvSpPr>
            <p:nvPr/>
          </p:nvSpPr>
          <p:spPr bwMode="auto">
            <a:xfrm>
              <a:off x="240" y="2928"/>
              <a:ext cx="1152" cy="72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55" name="Oval 63"/>
            <p:cNvSpPr>
              <a:spLocks noChangeArrowheads="1"/>
            </p:cNvSpPr>
            <p:nvPr/>
          </p:nvSpPr>
          <p:spPr bwMode="auto">
            <a:xfrm>
              <a:off x="864" y="2784"/>
              <a:ext cx="480"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grpSp>
        <p:nvGrpSpPr>
          <p:cNvPr id="34836" name="Group 75"/>
          <p:cNvGrpSpPr>
            <a:grpSpLocks/>
          </p:cNvGrpSpPr>
          <p:nvPr/>
        </p:nvGrpSpPr>
        <p:grpSpPr bwMode="auto">
          <a:xfrm>
            <a:off x="381000" y="4267200"/>
            <a:ext cx="3200400" cy="2438400"/>
            <a:chOff x="240" y="2448"/>
            <a:chExt cx="2928" cy="1776"/>
          </a:xfrm>
        </p:grpSpPr>
        <p:grpSp>
          <p:nvGrpSpPr>
            <p:cNvPr id="34856" name="Group 51"/>
            <p:cNvGrpSpPr>
              <a:grpSpLocks/>
            </p:cNvGrpSpPr>
            <p:nvPr/>
          </p:nvGrpSpPr>
          <p:grpSpPr bwMode="auto">
            <a:xfrm>
              <a:off x="240" y="2784"/>
              <a:ext cx="1152" cy="864"/>
              <a:chOff x="240" y="2784"/>
              <a:chExt cx="1152" cy="864"/>
            </a:xfrm>
          </p:grpSpPr>
          <p:sp>
            <p:nvSpPr>
              <p:cNvPr id="8234" name="Oval 42"/>
              <p:cNvSpPr>
                <a:spLocks noChangeArrowheads="1"/>
              </p:cNvSpPr>
              <p:nvPr/>
            </p:nvSpPr>
            <p:spPr bwMode="auto">
              <a:xfrm>
                <a:off x="240" y="2929"/>
                <a:ext cx="1152" cy="7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36" name="Oval 44"/>
              <p:cNvSpPr>
                <a:spLocks noChangeArrowheads="1"/>
              </p:cNvSpPr>
              <p:nvPr/>
            </p:nvSpPr>
            <p:spPr bwMode="auto">
              <a:xfrm>
                <a:off x="865" y="2784"/>
                <a:ext cx="479"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grpSp>
          <p:nvGrpSpPr>
            <p:cNvPr id="34857" name="Group 52"/>
            <p:cNvGrpSpPr>
              <a:grpSpLocks/>
            </p:cNvGrpSpPr>
            <p:nvPr/>
          </p:nvGrpSpPr>
          <p:grpSpPr bwMode="auto">
            <a:xfrm>
              <a:off x="1056" y="2448"/>
              <a:ext cx="1152" cy="864"/>
              <a:chOff x="240" y="2784"/>
              <a:chExt cx="1152" cy="864"/>
            </a:xfrm>
          </p:grpSpPr>
          <p:sp>
            <p:nvSpPr>
              <p:cNvPr id="8245" name="Oval 53"/>
              <p:cNvSpPr>
                <a:spLocks noChangeArrowheads="1"/>
              </p:cNvSpPr>
              <p:nvPr/>
            </p:nvSpPr>
            <p:spPr bwMode="auto">
              <a:xfrm>
                <a:off x="240" y="2929"/>
                <a:ext cx="1152" cy="7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46" name="Oval 54"/>
              <p:cNvSpPr>
                <a:spLocks noChangeArrowheads="1"/>
              </p:cNvSpPr>
              <p:nvPr/>
            </p:nvSpPr>
            <p:spPr bwMode="auto">
              <a:xfrm>
                <a:off x="865" y="2784"/>
                <a:ext cx="479"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grpSp>
          <p:nvGrpSpPr>
            <p:cNvPr id="34858" name="Group 55"/>
            <p:cNvGrpSpPr>
              <a:grpSpLocks/>
            </p:cNvGrpSpPr>
            <p:nvPr/>
          </p:nvGrpSpPr>
          <p:grpSpPr bwMode="auto">
            <a:xfrm>
              <a:off x="2016" y="2880"/>
              <a:ext cx="1152" cy="864"/>
              <a:chOff x="240" y="2784"/>
              <a:chExt cx="1152" cy="864"/>
            </a:xfrm>
          </p:grpSpPr>
          <p:sp>
            <p:nvSpPr>
              <p:cNvPr id="8248" name="Oval 56"/>
              <p:cNvSpPr>
                <a:spLocks noChangeArrowheads="1"/>
              </p:cNvSpPr>
              <p:nvPr/>
            </p:nvSpPr>
            <p:spPr bwMode="auto">
              <a:xfrm>
                <a:off x="240" y="2929"/>
                <a:ext cx="1152" cy="7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49" name="Oval 57"/>
              <p:cNvSpPr>
                <a:spLocks noChangeArrowheads="1"/>
              </p:cNvSpPr>
              <p:nvPr/>
            </p:nvSpPr>
            <p:spPr bwMode="auto">
              <a:xfrm>
                <a:off x="865" y="2784"/>
                <a:ext cx="479"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grpSp>
          <p:nvGrpSpPr>
            <p:cNvPr id="34859" name="Group 58"/>
            <p:cNvGrpSpPr>
              <a:grpSpLocks/>
            </p:cNvGrpSpPr>
            <p:nvPr/>
          </p:nvGrpSpPr>
          <p:grpSpPr bwMode="auto">
            <a:xfrm>
              <a:off x="1008" y="3216"/>
              <a:ext cx="1152" cy="864"/>
              <a:chOff x="240" y="2784"/>
              <a:chExt cx="1152" cy="864"/>
            </a:xfrm>
          </p:grpSpPr>
          <p:sp>
            <p:nvSpPr>
              <p:cNvPr id="8251" name="Oval 59"/>
              <p:cNvSpPr>
                <a:spLocks noChangeArrowheads="1"/>
              </p:cNvSpPr>
              <p:nvPr/>
            </p:nvSpPr>
            <p:spPr bwMode="auto">
              <a:xfrm>
                <a:off x="240" y="2928"/>
                <a:ext cx="1152" cy="71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52" name="Oval 60"/>
              <p:cNvSpPr>
                <a:spLocks noChangeArrowheads="1"/>
              </p:cNvSpPr>
              <p:nvPr/>
            </p:nvSpPr>
            <p:spPr bwMode="auto">
              <a:xfrm>
                <a:off x="865" y="2784"/>
                <a:ext cx="479"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grpSp>
          <p:nvGrpSpPr>
            <p:cNvPr id="34860" name="Group 64"/>
            <p:cNvGrpSpPr>
              <a:grpSpLocks/>
            </p:cNvGrpSpPr>
            <p:nvPr/>
          </p:nvGrpSpPr>
          <p:grpSpPr bwMode="auto">
            <a:xfrm>
              <a:off x="1968" y="3360"/>
              <a:ext cx="1152" cy="864"/>
              <a:chOff x="240" y="2784"/>
              <a:chExt cx="1152" cy="864"/>
            </a:xfrm>
          </p:grpSpPr>
          <p:sp>
            <p:nvSpPr>
              <p:cNvPr id="8257" name="Oval 65"/>
              <p:cNvSpPr>
                <a:spLocks noChangeArrowheads="1"/>
              </p:cNvSpPr>
              <p:nvPr/>
            </p:nvSpPr>
            <p:spPr bwMode="auto">
              <a:xfrm>
                <a:off x="240" y="2929"/>
                <a:ext cx="1152" cy="71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58" name="Oval 66"/>
              <p:cNvSpPr>
                <a:spLocks noChangeArrowheads="1"/>
              </p:cNvSpPr>
              <p:nvPr/>
            </p:nvSpPr>
            <p:spPr bwMode="auto">
              <a:xfrm>
                <a:off x="865" y="2784"/>
                <a:ext cx="479"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sp>
          <p:nvSpPr>
            <p:cNvPr id="8259" name="Oval 67"/>
            <p:cNvSpPr>
              <a:spLocks noChangeArrowheads="1"/>
            </p:cNvSpPr>
            <p:nvPr/>
          </p:nvSpPr>
          <p:spPr bwMode="auto">
            <a:xfrm>
              <a:off x="480" y="3072"/>
              <a:ext cx="289"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60" name="Rectangle 68"/>
            <p:cNvSpPr>
              <a:spLocks noChangeArrowheads="1"/>
            </p:cNvSpPr>
            <p:nvPr/>
          </p:nvSpPr>
          <p:spPr bwMode="auto">
            <a:xfrm>
              <a:off x="541" y="3336"/>
              <a:ext cx="179" cy="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61" name="Oval 69"/>
            <p:cNvSpPr>
              <a:spLocks noChangeArrowheads="1"/>
            </p:cNvSpPr>
            <p:nvPr/>
          </p:nvSpPr>
          <p:spPr bwMode="auto">
            <a:xfrm>
              <a:off x="1440" y="3552"/>
              <a:ext cx="289"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62" name="Rectangle 70"/>
            <p:cNvSpPr>
              <a:spLocks noChangeArrowheads="1"/>
            </p:cNvSpPr>
            <p:nvPr/>
          </p:nvSpPr>
          <p:spPr bwMode="auto">
            <a:xfrm>
              <a:off x="1501" y="3816"/>
              <a:ext cx="179" cy="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63" name="Oval 71"/>
            <p:cNvSpPr>
              <a:spLocks noChangeArrowheads="1"/>
            </p:cNvSpPr>
            <p:nvPr/>
          </p:nvSpPr>
          <p:spPr bwMode="auto">
            <a:xfrm>
              <a:off x="1392" y="2832"/>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64" name="Rectangle 72"/>
            <p:cNvSpPr>
              <a:spLocks noChangeArrowheads="1"/>
            </p:cNvSpPr>
            <p:nvPr/>
          </p:nvSpPr>
          <p:spPr bwMode="auto">
            <a:xfrm>
              <a:off x="1451" y="3096"/>
              <a:ext cx="180" cy="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sp>
        <p:nvSpPr>
          <p:cNvPr id="8266" name="Rectangle 74"/>
          <p:cNvSpPr>
            <a:spLocks noChangeArrowheads="1"/>
          </p:cNvSpPr>
          <p:nvPr/>
        </p:nvSpPr>
        <p:spPr bwMode="auto">
          <a:xfrm>
            <a:off x="152400" y="3200400"/>
            <a:ext cx="5441950" cy="1077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a:cs typeface="Arial"/>
              </a:rPr>
              <a:t>Patch clones of mutant cells on rich medium. </a:t>
            </a:r>
          </a:p>
          <a:p>
            <a:pPr>
              <a:defRPr/>
            </a:pPr>
            <a:r>
              <a:rPr lang="en-US" sz="1600" dirty="0">
                <a:latin typeface="Arial"/>
                <a:cs typeface="Arial"/>
              </a:rPr>
              <a:t>Growth without selection allows occasional plasmid loss.</a:t>
            </a:r>
          </a:p>
          <a:p>
            <a:pPr>
              <a:defRPr/>
            </a:pPr>
            <a:r>
              <a:rPr lang="en-US" sz="1600" dirty="0">
                <a:latin typeface="Arial"/>
                <a:cs typeface="Arial"/>
              </a:rPr>
              <a:t>Do the cells that lose the plasmid continue to grow? If not,</a:t>
            </a:r>
          </a:p>
          <a:p>
            <a:pPr>
              <a:defRPr/>
            </a:pPr>
            <a:r>
              <a:rPr lang="en-US" sz="1600" dirty="0">
                <a:latin typeface="Arial"/>
                <a:cs typeface="Arial"/>
              </a:rPr>
              <a:t>then you have a synthetic lethal.</a:t>
            </a:r>
          </a:p>
        </p:txBody>
      </p:sp>
      <p:sp>
        <p:nvSpPr>
          <p:cNvPr id="8268" name="Oval 76"/>
          <p:cNvSpPr>
            <a:spLocks noChangeArrowheads="1"/>
          </p:cNvSpPr>
          <p:nvPr/>
        </p:nvSpPr>
        <p:spPr bwMode="auto">
          <a:xfrm>
            <a:off x="4495800" y="4191000"/>
            <a:ext cx="1143000" cy="1143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nvGrpSpPr>
          <p:cNvPr id="34839" name="Group 77"/>
          <p:cNvGrpSpPr>
            <a:grpSpLocks/>
          </p:cNvGrpSpPr>
          <p:nvPr/>
        </p:nvGrpSpPr>
        <p:grpSpPr bwMode="auto">
          <a:xfrm>
            <a:off x="4648200" y="4495800"/>
            <a:ext cx="838200" cy="609600"/>
            <a:chOff x="4896" y="576"/>
            <a:chExt cx="528" cy="384"/>
          </a:xfrm>
        </p:grpSpPr>
        <p:sp>
          <p:nvSpPr>
            <p:cNvPr id="8270" name="AutoShape 78"/>
            <p:cNvSpPr>
              <a:spLocks noChangeArrowheads="1"/>
            </p:cNvSpPr>
            <p:nvPr/>
          </p:nvSpPr>
          <p:spPr bwMode="auto">
            <a:xfrm>
              <a:off x="4896" y="576"/>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1" name="AutoShape 79"/>
            <p:cNvSpPr>
              <a:spLocks noChangeArrowheads="1"/>
            </p:cNvSpPr>
            <p:nvPr/>
          </p:nvSpPr>
          <p:spPr bwMode="auto">
            <a:xfrm>
              <a:off x="5040" y="576"/>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2" name="AutoShape 80"/>
            <p:cNvSpPr>
              <a:spLocks noChangeArrowheads="1"/>
            </p:cNvSpPr>
            <p:nvPr/>
          </p:nvSpPr>
          <p:spPr bwMode="auto">
            <a:xfrm>
              <a:off x="5184" y="576"/>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3" name="AutoShape 81"/>
            <p:cNvSpPr>
              <a:spLocks noChangeArrowheads="1"/>
            </p:cNvSpPr>
            <p:nvPr/>
          </p:nvSpPr>
          <p:spPr bwMode="auto">
            <a:xfrm>
              <a:off x="5328" y="576"/>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4" name="AutoShape 82"/>
            <p:cNvSpPr>
              <a:spLocks noChangeArrowheads="1"/>
            </p:cNvSpPr>
            <p:nvPr/>
          </p:nvSpPr>
          <p:spPr bwMode="auto">
            <a:xfrm>
              <a:off x="4896" y="720"/>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5" name="AutoShape 83"/>
            <p:cNvSpPr>
              <a:spLocks noChangeArrowheads="1"/>
            </p:cNvSpPr>
            <p:nvPr/>
          </p:nvSpPr>
          <p:spPr bwMode="auto">
            <a:xfrm>
              <a:off x="5040" y="720"/>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6" name="AutoShape 84"/>
            <p:cNvSpPr>
              <a:spLocks noChangeArrowheads="1"/>
            </p:cNvSpPr>
            <p:nvPr/>
          </p:nvSpPr>
          <p:spPr bwMode="auto">
            <a:xfrm>
              <a:off x="5184" y="720"/>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7" name="AutoShape 85"/>
            <p:cNvSpPr>
              <a:spLocks noChangeArrowheads="1"/>
            </p:cNvSpPr>
            <p:nvPr/>
          </p:nvSpPr>
          <p:spPr bwMode="auto">
            <a:xfrm>
              <a:off x="5328" y="720"/>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8" name="AutoShape 86"/>
            <p:cNvSpPr>
              <a:spLocks noChangeArrowheads="1"/>
            </p:cNvSpPr>
            <p:nvPr/>
          </p:nvSpPr>
          <p:spPr bwMode="auto">
            <a:xfrm>
              <a:off x="4896" y="864"/>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79" name="AutoShape 87"/>
            <p:cNvSpPr>
              <a:spLocks noChangeArrowheads="1"/>
            </p:cNvSpPr>
            <p:nvPr/>
          </p:nvSpPr>
          <p:spPr bwMode="auto">
            <a:xfrm>
              <a:off x="5040" y="864"/>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80" name="AutoShape 88"/>
            <p:cNvSpPr>
              <a:spLocks noChangeArrowheads="1"/>
            </p:cNvSpPr>
            <p:nvPr/>
          </p:nvSpPr>
          <p:spPr bwMode="auto">
            <a:xfrm>
              <a:off x="5184" y="864"/>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81" name="AutoShape 89"/>
            <p:cNvSpPr>
              <a:spLocks noChangeArrowheads="1"/>
            </p:cNvSpPr>
            <p:nvPr/>
          </p:nvSpPr>
          <p:spPr bwMode="auto">
            <a:xfrm>
              <a:off x="5328" y="864"/>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sp>
        <p:nvSpPr>
          <p:cNvPr id="8282" name="Line 90"/>
          <p:cNvSpPr>
            <a:spLocks noChangeShapeType="1"/>
          </p:cNvSpPr>
          <p:nvPr/>
        </p:nvSpPr>
        <p:spPr bwMode="auto">
          <a:xfrm flipH="1" flipV="1">
            <a:off x="3352800" y="4191000"/>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83" name="Line 91"/>
          <p:cNvSpPr>
            <a:spLocks noChangeShapeType="1"/>
          </p:cNvSpPr>
          <p:nvPr/>
        </p:nvSpPr>
        <p:spPr bwMode="auto">
          <a:xfrm flipH="1">
            <a:off x="3581400" y="4572000"/>
            <a:ext cx="106680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8285" name="Rectangle 93"/>
          <p:cNvSpPr>
            <a:spLocks noChangeArrowheads="1"/>
          </p:cNvSpPr>
          <p:nvPr/>
        </p:nvSpPr>
        <p:spPr bwMode="auto">
          <a:xfrm>
            <a:off x="5867400" y="2514600"/>
            <a:ext cx="310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a:cs typeface="Arial"/>
              </a:rPr>
              <a:t>Find mutations that cause death</a:t>
            </a:r>
          </a:p>
          <a:p>
            <a:pPr>
              <a:defRPr/>
            </a:pPr>
            <a:r>
              <a:rPr lang="en-US" sz="1600" dirty="0">
                <a:latin typeface="Arial"/>
                <a:cs typeface="Arial"/>
              </a:rPr>
              <a:t>But only in a </a:t>
            </a:r>
            <a:r>
              <a:rPr lang="en-US" sz="1600" i="1" dirty="0" err="1">
                <a:latin typeface="Arial"/>
                <a:cs typeface="Arial"/>
              </a:rPr>
              <a:t>yfg</a:t>
            </a:r>
            <a:r>
              <a:rPr lang="en-US" sz="1600" i="1" baseline="30000" dirty="0">
                <a:latin typeface="Arial"/>
                <a:cs typeface="Arial"/>
              </a:rPr>
              <a:t>-</a:t>
            </a:r>
            <a:r>
              <a:rPr lang="en-US" sz="1600" dirty="0">
                <a:latin typeface="Arial"/>
                <a:cs typeface="Arial"/>
              </a:rPr>
              <a:t> background</a:t>
            </a:r>
          </a:p>
        </p:txBody>
      </p:sp>
      <p:sp>
        <p:nvSpPr>
          <p:cNvPr id="34843" name="TextBox 1"/>
          <p:cNvSpPr txBox="1">
            <a:spLocks noChangeArrowheads="1"/>
          </p:cNvSpPr>
          <p:nvPr/>
        </p:nvSpPr>
        <p:spPr bwMode="auto">
          <a:xfrm>
            <a:off x="6096000" y="1371600"/>
            <a:ext cx="236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i="1">
                <a:latin typeface="Arial" charset="0"/>
                <a:cs typeface="Arial" charset="0"/>
              </a:rPr>
              <a:t>YFG</a:t>
            </a:r>
            <a:r>
              <a:rPr lang="en-US" sz="1600">
                <a:latin typeface="Arial" charset="0"/>
                <a:cs typeface="Arial" charset="0"/>
              </a:rPr>
              <a:t>=your favorite gene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304800"/>
            <a:ext cx="7772400" cy="1143000"/>
          </a:xfrm>
        </p:spPr>
        <p:txBody>
          <a:bodyPr/>
          <a:lstStyle/>
          <a:p>
            <a:pPr eaLnBrk="1" hangingPunct="1">
              <a:defRPr/>
            </a:pPr>
            <a:r>
              <a:rPr lang="en-US" smtClean="0">
                <a:ea typeface="+mj-ea"/>
                <a:cs typeface="+mj-cs"/>
              </a:rPr>
              <a:t>Synthetic Lethals</a:t>
            </a:r>
          </a:p>
        </p:txBody>
      </p:sp>
      <p:sp>
        <p:nvSpPr>
          <p:cNvPr id="9219" name="Oval 3"/>
          <p:cNvSpPr>
            <a:spLocks noChangeArrowheads="1"/>
          </p:cNvSpPr>
          <p:nvPr/>
        </p:nvSpPr>
        <p:spPr bwMode="auto">
          <a:xfrm>
            <a:off x="1066800" y="25146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20" name="Rectangle 4"/>
          <p:cNvSpPr>
            <a:spLocks noChangeArrowheads="1"/>
          </p:cNvSpPr>
          <p:nvPr/>
        </p:nvSpPr>
        <p:spPr bwMode="auto">
          <a:xfrm>
            <a:off x="1219200" y="3048000"/>
            <a:ext cx="3810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21" name="Text Box 5"/>
          <p:cNvSpPr txBox="1">
            <a:spLocks noChangeArrowheads="1"/>
          </p:cNvSpPr>
          <p:nvPr/>
        </p:nvSpPr>
        <p:spPr bwMode="auto">
          <a:xfrm>
            <a:off x="1089025" y="3138488"/>
            <a:ext cx="7254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i="1">
                <a:latin typeface="Arial"/>
                <a:cs typeface="Arial"/>
              </a:rPr>
              <a:t>YFG</a:t>
            </a:r>
            <a:r>
              <a:rPr lang="en-US" sz="1600" i="1" baseline="30000">
                <a:latin typeface="Arial"/>
                <a:cs typeface="Arial"/>
              </a:rPr>
              <a:t>+</a:t>
            </a:r>
            <a:endParaRPr lang="en-US" sz="1600" i="1">
              <a:latin typeface="Arial"/>
              <a:cs typeface="Arial"/>
            </a:endParaRPr>
          </a:p>
        </p:txBody>
      </p:sp>
      <p:sp>
        <p:nvSpPr>
          <p:cNvPr id="9222" name="Text Box 6"/>
          <p:cNvSpPr txBox="1">
            <a:spLocks noChangeArrowheads="1"/>
          </p:cNvSpPr>
          <p:nvPr/>
        </p:nvSpPr>
        <p:spPr bwMode="auto">
          <a:xfrm>
            <a:off x="1501775" y="2436813"/>
            <a:ext cx="7096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i="1">
                <a:latin typeface="Arial"/>
                <a:cs typeface="Arial"/>
              </a:rPr>
              <a:t>CYH</a:t>
            </a:r>
            <a:r>
              <a:rPr lang="en-US" sz="1600" i="1" baseline="30000">
                <a:latin typeface="Arial"/>
                <a:cs typeface="Arial"/>
              </a:rPr>
              <a:t>s</a:t>
            </a:r>
            <a:endParaRPr lang="en-US" sz="1600">
              <a:latin typeface="Arial"/>
              <a:cs typeface="Arial"/>
            </a:endParaRPr>
          </a:p>
        </p:txBody>
      </p:sp>
      <p:sp>
        <p:nvSpPr>
          <p:cNvPr id="9223" name="Text Box 7"/>
          <p:cNvSpPr txBox="1">
            <a:spLocks noChangeArrowheads="1"/>
          </p:cNvSpPr>
          <p:nvPr/>
        </p:nvSpPr>
        <p:spPr bwMode="auto">
          <a:xfrm>
            <a:off x="438150" y="2513013"/>
            <a:ext cx="7080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i="1">
                <a:latin typeface="Arial"/>
                <a:cs typeface="Arial"/>
              </a:rPr>
              <a:t>LEU2</a:t>
            </a:r>
            <a:endParaRPr lang="en-US" sz="1600">
              <a:latin typeface="Arial"/>
              <a:cs typeface="Arial"/>
            </a:endParaRPr>
          </a:p>
        </p:txBody>
      </p:sp>
      <p:sp>
        <p:nvSpPr>
          <p:cNvPr id="9224" name="Oval 8"/>
          <p:cNvSpPr>
            <a:spLocks noChangeArrowheads="1"/>
          </p:cNvSpPr>
          <p:nvPr/>
        </p:nvSpPr>
        <p:spPr bwMode="auto">
          <a:xfrm>
            <a:off x="228600" y="2286000"/>
            <a:ext cx="4191000" cy="1447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27" name="Oval 11"/>
          <p:cNvSpPr>
            <a:spLocks noChangeArrowheads="1"/>
          </p:cNvSpPr>
          <p:nvPr/>
        </p:nvSpPr>
        <p:spPr bwMode="auto">
          <a:xfrm>
            <a:off x="7529513" y="1676400"/>
            <a:ext cx="1143000" cy="1143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28" name="Oval 12"/>
          <p:cNvSpPr>
            <a:spLocks noChangeArrowheads="1"/>
          </p:cNvSpPr>
          <p:nvPr/>
        </p:nvSpPr>
        <p:spPr bwMode="auto">
          <a:xfrm>
            <a:off x="7529513" y="3581400"/>
            <a:ext cx="1143000" cy="1143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30" name="Text Box 14"/>
          <p:cNvSpPr txBox="1">
            <a:spLocks noChangeArrowheads="1"/>
          </p:cNvSpPr>
          <p:nvPr/>
        </p:nvSpPr>
        <p:spPr bwMode="auto">
          <a:xfrm>
            <a:off x="7716838" y="2878138"/>
            <a:ext cx="6699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a:latin typeface="Arial"/>
                <a:cs typeface="Arial"/>
              </a:rPr>
              <a:t>+Cyh</a:t>
            </a:r>
          </a:p>
        </p:txBody>
      </p:sp>
      <p:sp>
        <p:nvSpPr>
          <p:cNvPr id="9231" name="Text Box 15"/>
          <p:cNvSpPr txBox="1">
            <a:spLocks noChangeArrowheads="1"/>
          </p:cNvSpPr>
          <p:nvPr/>
        </p:nvSpPr>
        <p:spPr bwMode="auto">
          <a:xfrm>
            <a:off x="7762875" y="4783138"/>
            <a:ext cx="5969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a:latin typeface="Arial"/>
                <a:cs typeface="Arial"/>
              </a:rPr>
              <a:t>-Leu</a:t>
            </a:r>
          </a:p>
        </p:txBody>
      </p:sp>
      <p:sp>
        <p:nvSpPr>
          <p:cNvPr id="9232" name="AutoShape 16"/>
          <p:cNvSpPr>
            <a:spLocks noChangeArrowheads="1"/>
          </p:cNvSpPr>
          <p:nvPr/>
        </p:nvSpPr>
        <p:spPr bwMode="auto">
          <a:xfrm>
            <a:off x="7681913" y="19812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33" name="AutoShape 17"/>
          <p:cNvSpPr>
            <a:spLocks noChangeArrowheads="1"/>
          </p:cNvSpPr>
          <p:nvPr/>
        </p:nvSpPr>
        <p:spPr bwMode="auto">
          <a:xfrm>
            <a:off x="7910513" y="19812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34" name="AutoShape 18"/>
          <p:cNvSpPr>
            <a:spLocks noChangeArrowheads="1"/>
          </p:cNvSpPr>
          <p:nvPr/>
        </p:nvSpPr>
        <p:spPr bwMode="auto">
          <a:xfrm>
            <a:off x="8139113" y="19812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35" name="AutoShape 19"/>
          <p:cNvSpPr>
            <a:spLocks noChangeArrowheads="1"/>
          </p:cNvSpPr>
          <p:nvPr/>
        </p:nvSpPr>
        <p:spPr bwMode="auto">
          <a:xfrm>
            <a:off x="8367713" y="19812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36" name="AutoShape 20"/>
          <p:cNvSpPr>
            <a:spLocks noChangeArrowheads="1"/>
          </p:cNvSpPr>
          <p:nvPr/>
        </p:nvSpPr>
        <p:spPr bwMode="auto">
          <a:xfrm>
            <a:off x="7681913" y="22098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37" name="AutoShape 21"/>
          <p:cNvSpPr>
            <a:spLocks noChangeArrowheads="1"/>
          </p:cNvSpPr>
          <p:nvPr/>
        </p:nvSpPr>
        <p:spPr bwMode="auto">
          <a:xfrm>
            <a:off x="8139113" y="22098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38" name="AutoShape 22"/>
          <p:cNvSpPr>
            <a:spLocks noChangeArrowheads="1"/>
          </p:cNvSpPr>
          <p:nvPr/>
        </p:nvSpPr>
        <p:spPr bwMode="auto">
          <a:xfrm>
            <a:off x="8367713" y="22098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39" name="AutoShape 23"/>
          <p:cNvSpPr>
            <a:spLocks noChangeArrowheads="1"/>
          </p:cNvSpPr>
          <p:nvPr/>
        </p:nvSpPr>
        <p:spPr bwMode="auto">
          <a:xfrm>
            <a:off x="7681913" y="24384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40" name="AutoShape 24"/>
          <p:cNvSpPr>
            <a:spLocks noChangeArrowheads="1"/>
          </p:cNvSpPr>
          <p:nvPr/>
        </p:nvSpPr>
        <p:spPr bwMode="auto">
          <a:xfrm>
            <a:off x="7910513" y="24384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41" name="AutoShape 25"/>
          <p:cNvSpPr>
            <a:spLocks noChangeArrowheads="1"/>
          </p:cNvSpPr>
          <p:nvPr/>
        </p:nvSpPr>
        <p:spPr bwMode="auto">
          <a:xfrm>
            <a:off x="8139113" y="24384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42" name="AutoShape 26"/>
          <p:cNvSpPr>
            <a:spLocks noChangeArrowheads="1"/>
          </p:cNvSpPr>
          <p:nvPr/>
        </p:nvSpPr>
        <p:spPr bwMode="auto">
          <a:xfrm>
            <a:off x="8367713" y="2438400"/>
            <a:ext cx="152400" cy="1524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nvGrpSpPr>
          <p:cNvPr id="36887" name="Group 27"/>
          <p:cNvGrpSpPr>
            <a:grpSpLocks/>
          </p:cNvGrpSpPr>
          <p:nvPr/>
        </p:nvGrpSpPr>
        <p:grpSpPr bwMode="auto">
          <a:xfrm>
            <a:off x="7681913" y="3886200"/>
            <a:ext cx="838200" cy="609600"/>
            <a:chOff x="4896" y="576"/>
            <a:chExt cx="528" cy="384"/>
          </a:xfrm>
        </p:grpSpPr>
        <p:sp>
          <p:nvSpPr>
            <p:cNvPr id="9244" name="AutoShape 28"/>
            <p:cNvSpPr>
              <a:spLocks noChangeArrowheads="1"/>
            </p:cNvSpPr>
            <p:nvPr/>
          </p:nvSpPr>
          <p:spPr bwMode="auto">
            <a:xfrm>
              <a:off x="4896" y="576"/>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45" name="AutoShape 29"/>
            <p:cNvSpPr>
              <a:spLocks noChangeArrowheads="1"/>
            </p:cNvSpPr>
            <p:nvPr/>
          </p:nvSpPr>
          <p:spPr bwMode="auto">
            <a:xfrm>
              <a:off x="5040" y="576"/>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46" name="AutoShape 30"/>
            <p:cNvSpPr>
              <a:spLocks noChangeArrowheads="1"/>
            </p:cNvSpPr>
            <p:nvPr/>
          </p:nvSpPr>
          <p:spPr bwMode="auto">
            <a:xfrm>
              <a:off x="5184" y="576"/>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47" name="AutoShape 31"/>
            <p:cNvSpPr>
              <a:spLocks noChangeArrowheads="1"/>
            </p:cNvSpPr>
            <p:nvPr/>
          </p:nvSpPr>
          <p:spPr bwMode="auto">
            <a:xfrm>
              <a:off x="5328" y="576"/>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48" name="AutoShape 32"/>
            <p:cNvSpPr>
              <a:spLocks noChangeArrowheads="1"/>
            </p:cNvSpPr>
            <p:nvPr/>
          </p:nvSpPr>
          <p:spPr bwMode="auto">
            <a:xfrm>
              <a:off x="4896" y="720"/>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49" name="AutoShape 33"/>
            <p:cNvSpPr>
              <a:spLocks noChangeArrowheads="1"/>
            </p:cNvSpPr>
            <p:nvPr/>
          </p:nvSpPr>
          <p:spPr bwMode="auto">
            <a:xfrm>
              <a:off x="5040" y="720"/>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50" name="AutoShape 34"/>
            <p:cNvSpPr>
              <a:spLocks noChangeArrowheads="1"/>
            </p:cNvSpPr>
            <p:nvPr/>
          </p:nvSpPr>
          <p:spPr bwMode="auto">
            <a:xfrm>
              <a:off x="5184" y="720"/>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51" name="AutoShape 35"/>
            <p:cNvSpPr>
              <a:spLocks noChangeArrowheads="1"/>
            </p:cNvSpPr>
            <p:nvPr/>
          </p:nvSpPr>
          <p:spPr bwMode="auto">
            <a:xfrm>
              <a:off x="5328" y="720"/>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52" name="AutoShape 36"/>
            <p:cNvSpPr>
              <a:spLocks noChangeArrowheads="1"/>
            </p:cNvSpPr>
            <p:nvPr/>
          </p:nvSpPr>
          <p:spPr bwMode="auto">
            <a:xfrm>
              <a:off x="4896" y="864"/>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53" name="AutoShape 37"/>
            <p:cNvSpPr>
              <a:spLocks noChangeArrowheads="1"/>
            </p:cNvSpPr>
            <p:nvPr/>
          </p:nvSpPr>
          <p:spPr bwMode="auto">
            <a:xfrm>
              <a:off x="5040" y="864"/>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54" name="AutoShape 38"/>
            <p:cNvSpPr>
              <a:spLocks noChangeArrowheads="1"/>
            </p:cNvSpPr>
            <p:nvPr/>
          </p:nvSpPr>
          <p:spPr bwMode="auto">
            <a:xfrm>
              <a:off x="5184" y="864"/>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9255" name="AutoShape 39"/>
            <p:cNvSpPr>
              <a:spLocks noChangeArrowheads="1"/>
            </p:cNvSpPr>
            <p:nvPr/>
          </p:nvSpPr>
          <p:spPr bwMode="auto">
            <a:xfrm>
              <a:off x="5328" y="864"/>
              <a:ext cx="96" cy="96"/>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grpSp>
      <p:sp>
        <p:nvSpPr>
          <p:cNvPr id="9256" name="Text Box 40"/>
          <p:cNvSpPr txBox="1">
            <a:spLocks noChangeArrowheads="1"/>
          </p:cNvSpPr>
          <p:nvPr/>
        </p:nvSpPr>
        <p:spPr bwMode="auto">
          <a:xfrm>
            <a:off x="2647950" y="2420938"/>
            <a:ext cx="7127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i="1">
                <a:solidFill>
                  <a:srgbClr val="FF3300"/>
                </a:solidFill>
                <a:latin typeface="Arial"/>
                <a:cs typeface="Arial"/>
              </a:rPr>
              <a:t>mutX</a:t>
            </a:r>
          </a:p>
        </p:txBody>
      </p:sp>
      <p:sp>
        <p:nvSpPr>
          <p:cNvPr id="9257" name="Line 41"/>
          <p:cNvSpPr>
            <a:spLocks noChangeShapeType="1"/>
          </p:cNvSpPr>
          <p:nvPr/>
        </p:nvSpPr>
        <p:spPr bwMode="auto">
          <a:xfrm>
            <a:off x="7543800" y="12954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58" name="Text Box 42"/>
          <p:cNvSpPr txBox="1">
            <a:spLocks noChangeArrowheads="1"/>
          </p:cNvSpPr>
          <p:nvPr/>
        </p:nvSpPr>
        <p:spPr bwMode="auto">
          <a:xfrm>
            <a:off x="7067550" y="973138"/>
            <a:ext cx="14065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1600">
                <a:latin typeface="Arial"/>
                <a:cs typeface="Arial"/>
              </a:rPr>
              <a:t>Patch of cells</a:t>
            </a:r>
          </a:p>
        </p:txBody>
      </p:sp>
      <p:sp>
        <p:nvSpPr>
          <p:cNvPr id="9259" name="Text Box 43"/>
          <p:cNvSpPr txBox="1">
            <a:spLocks noChangeArrowheads="1"/>
          </p:cNvSpPr>
          <p:nvPr/>
        </p:nvSpPr>
        <p:spPr bwMode="auto">
          <a:xfrm>
            <a:off x="1855788" y="2984500"/>
            <a:ext cx="203041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defRPr/>
            </a:pPr>
            <a:r>
              <a:rPr lang="en-US" sz="1600" dirty="0">
                <a:latin typeface="Arial"/>
                <a:cs typeface="Arial"/>
              </a:rPr>
              <a:t>   </a:t>
            </a:r>
            <a:r>
              <a:rPr lang="en-US" sz="1600" i="1" dirty="0">
                <a:latin typeface="Arial"/>
                <a:cs typeface="Arial"/>
              </a:rPr>
              <a:t>leu2 </a:t>
            </a:r>
            <a:r>
              <a:rPr lang="en-US" sz="1600" i="1" dirty="0" err="1">
                <a:latin typeface="Arial"/>
                <a:cs typeface="Arial"/>
              </a:rPr>
              <a:t>cyhR</a:t>
            </a:r>
            <a:endParaRPr lang="en-US" sz="1600" i="1" dirty="0">
              <a:latin typeface="Arial"/>
              <a:cs typeface="Arial"/>
            </a:endParaRPr>
          </a:p>
          <a:p>
            <a:pPr algn="ctr">
              <a:defRPr/>
            </a:pPr>
            <a:r>
              <a:rPr lang="en-US" sz="1600" i="1" dirty="0">
                <a:latin typeface="Arial"/>
                <a:cs typeface="Arial"/>
              </a:rPr>
              <a:t> </a:t>
            </a:r>
            <a:r>
              <a:rPr lang="en-US" sz="1600" i="1" dirty="0" err="1">
                <a:latin typeface="Arial"/>
                <a:cs typeface="Arial"/>
              </a:rPr>
              <a:t>yfg</a:t>
            </a:r>
            <a:r>
              <a:rPr lang="en-US" sz="1600" dirty="0">
                <a:latin typeface="Arial"/>
                <a:cs typeface="Arial"/>
              </a:rPr>
              <a:t>-</a:t>
            </a:r>
          </a:p>
        </p:txBody>
      </p:sp>
      <p:sp>
        <p:nvSpPr>
          <p:cNvPr id="9260" name="Rectangle 44"/>
          <p:cNvSpPr>
            <a:spLocks noChangeArrowheads="1"/>
          </p:cNvSpPr>
          <p:nvPr/>
        </p:nvSpPr>
        <p:spPr bwMode="auto">
          <a:xfrm>
            <a:off x="685800" y="3962400"/>
            <a:ext cx="4964113"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a:cs typeface="Arial"/>
              </a:rPr>
              <a:t>If combination of </a:t>
            </a:r>
            <a:r>
              <a:rPr lang="en-US" sz="1600" i="1" dirty="0" err="1">
                <a:latin typeface="Arial"/>
                <a:cs typeface="Arial"/>
              </a:rPr>
              <a:t>mutX</a:t>
            </a:r>
            <a:r>
              <a:rPr lang="en-US" sz="1600" i="1" dirty="0">
                <a:latin typeface="Arial"/>
                <a:cs typeface="Arial"/>
              </a:rPr>
              <a:t> and </a:t>
            </a:r>
            <a:r>
              <a:rPr lang="en-US" sz="1600" i="1" dirty="0" err="1">
                <a:latin typeface="Arial"/>
                <a:cs typeface="Arial"/>
              </a:rPr>
              <a:t>yfg</a:t>
            </a:r>
            <a:r>
              <a:rPr lang="en-US" sz="1600" dirty="0">
                <a:latin typeface="Arial"/>
                <a:cs typeface="Arial"/>
              </a:rPr>
              <a:t> </a:t>
            </a:r>
            <a:r>
              <a:rPr lang="en-US" sz="1600" dirty="0" err="1">
                <a:latin typeface="Arial"/>
                <a:cs typeface="Arial"/>
              </a:rPr>
              <a:t>inviable</a:t>
            </a:r>
            <a:endParaRPr lang="en-US" sz="1600" dirty="0">
              <a:latin typeface="Arial"/>
              <a:cs typeface="Arial"/>
            </a:endParaRPr>
          </a:p>
          <a:p>
            <a:pPr>
              <a:defRPr/>
            </a:pPr>
            <a:r>
              <a:rPr lang="en-US" sz="1600" dirty="0">
                <a:latin typeface="Arial"/>
                <a:cs typeface="Arial"/>
              </a:rPr>
              <a:t>the cells in the patch that happen to lose the plasmid </a:t>
            </a:r>
          </a:p>
          <a:p>
            <a:pPr>
              <a:defRPr/>
            </a:pPr>
            <a:r>
              <a:rPr lang="en-US" sz="1600" dirty="0">
                <a:latin typeface="Arial"/>
                <a:cs typeface="Arial"/>
              </a:rPr>
              <a:t>will eventually die. </a:t>
            </a:r>
          </a:p>
          <a:p>
            <a:pPr>
              <a:defRPr/>
            </a:pPr>
            <a:r>
              <a:rPr lang="en-US" sz="1600" dirty="0">
                <a:latin typeface="Arial"/>
                <a:cs typeface="Arial"/>
              </a:rPr>
              <a:t>Thus, there will be no growth after replica plating to</a:t>
            </a:r>
          </a:p>
          <a:p>
            <a:pPr>
              <a:defRPr/>
            </a:pPr>
            <a:r>
              <a:rPr lang="en-US" sz="1600" dirty="0" err="1">
                <a:latin typeface="Arial"/>
                <a:cs typeface="Arial"/>
              </a:rPr>
              <a:t>Cyh</a:t>
            </a:r>
            <a:r>
              <a:rPr lang="en-US" sz="1600" dirty="0">
                <a:latin typeface="Arial"/>
                <a:cs typeface="Arial"/>
              </a:rPr>
              <a:t> plates. </a:t>
            </a:r>
          </a:p>
          <a:p>
            <a:pPr>
              <a:defRPr/>
            </a:pPr>
            <a:r>
              <a:rPr lang="en-US" sz="1600" dirty="0">
                <a:latin typeface="Arial"/>
                <a:cs typeface="Arial"/>
              </a:rPr>
              <a:t>This allows you to identify mutations that </a:t>
            </a:r>
            <a:r>
              <a:rPr lang="en-US" sz="1600" dirty="0" smtClean="0">
                <a:latin typeface="Arial"/>
                <a:cs typeface="Arial"/>
              </a:rPr>
              <a:t>cause</a:t>
            </a:r>
            <a:endParaRPr lang="en-US" sz="1600" dirty="0">
              <a:latin typeface="Arial"/>
              <a:cs typeface="Arial"/>
            </a:endParaRPr>
          </a:p>
          <a:p>
            <a:pPr>
              <a:defRPr/>
            </a:pPr>
            <a:r>
              <a:rPr lang="en-US" sz="1600" dirty="0" smtClean="0">
                <a:latin typeface="Arial"/>
                <a:cs typeface="Arial"/>
              </a:rPr>
              <a:t>death </a:t>
            </a:r>
            <a:r>
              <a:rPr lang="en-US" sz="1600" dirty="0">
                <a:latin typeface="Arial"/>
                <a:cs typeface="Arial"/>
              </a:rPr>
              <a:t>in combination with your favorite mutation.</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0"/>
            <a:ext cx="7772400" cy="1143000"/>
          </a:xfrm>
        </p:spPr>
        <p:txBody>
          <a:bodyPr/>
          <a:lstStyle/>
          <a:p>
            <a:pPr eaLnBrk="1" hangingPunct="1">
              <a:defRPr/>
            </a:pPr>
            <a:r>
              <a:rPr lang="en-US" sz="2800" smtClean="0">
                <a:ea typeface="+mj-ea"/>
                <a:cs typeface="+mj-cs"/>
              </a:rPr>
              <a:t>Synthetic lethality Example: the DNA polymerase Clamp</a:t>
            </a:r>
            <a:endParaRPr lang="en-US" sz="4800" smtClean="0">
              <a:ea typeface="+mj-ea"/>
              <a:cs typeface="+mj-cs"/>
            </a:endParaRPr>
          </a:p>
        </p:txBody>
      </p:sp>
      <p:sp>
        <p:nvSpPr>
          <p:cNvPr id="31748" name="Rectangle 4"/>
          <p:cNvSpPr>
            <a:spLocks noChangeArrowheads="1"/>
          </p:cNvSpPr>
          <p:nvPr/>
        </p:nvSpPr>
        <p:spPr bwMode="auto">
          <a:xfrm>
            <a:off x="304800" y="2743200"/>
            <a:ext cx="13700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a:cs typeface="Arial"/>
              </a:rPr>
              <a:t>Connie Holm</a:t>
            </a:r>
          </a:p>
        </p:txBody>
      </p:sp>
      <p:sp>
        <p:nvSpPr>
          <p:cNvPr id="31749" name="Rectangle 5"/>
          <p:cNvSpPr>
            <a:spLocks noChangeArrowheads="1"/>
          </p:cNvSpPr>
          <p:nvPr/>
        </p:nvSpPr>
        <p:spPr bwMode="auto">
          <a:xfrm>
            <a:off x="228600" y="3352800"/>
            <a:ext cx="54864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600" dirty="0">
                <a:latin typeface="Arial"/>
                <a:cs typeface="Arial"/>
              </a:rPr>
              <a:t>PCNA=replication clamp. Keeps polymerase </a:t>
            </a:r>
          </a:p>
          <a:p>
            <a:pPr>
              <a:defRPr/>
            </a:pPr>
            <a:r>
              <a:rPr lang="en-US" sz="1600" dirty="0">
                <a:latin typeface="Arial"/>
                <a:cs typeface="Arial"/>
              </a:rPr>
              <a:t>bound to the replication fork</a:t>
            </a:r>
          </a:p>
          <a:p>
            <a:pPr>
              <a:defRPr/>
            </a:pPr>
            <a:r>
              <a:rPr lang="en-US" sz="1600" dirty="0">
                <a:latin typeface="Arial"/>
                <a:cs typeface="Arial"/>
              </a:rPr>
              <a:t>RFC=protein complex that loads the clamp on DNA.</a:t>
            </a:r>
          </a:p>
          <a:p>
            <a:pPr>
              <a:defRPr/>
            </a:pPr>
            <a:endParaRPr lang="en-US" sz="1600" dirty="0">
              <a:latin typeface="Arial"/>
              <a:cs typeface="Arial"/>
            </a:endParaRPr>
          </a:p>
          <a:p>
            <a:pPr>
              <a:defRPr/>
            </a:pPr>
            <a:r>
              <a:rPr lang="en-US" sz="1600" i="1" dirty="0">
                <a:latin typeface="Arial"/>
                <a:cs typeface="Arial"/>
              </a:rPr>
              <a:t>pol30-104 </a:t>
            </a:r>
            <a:r>
              <a:rPr lang="en-US" sz="1600" dirty="0">
                <a:latin typeface="Arial"/>
                <a:cs typeface="Arial"/>
              </a:rPr>
              <a:t> =clamp mutant. Confers slow growth on its own.</a:t>
            </a:r>
          </a:p>
          <a:p>
            <a:pPr>
              <a:defRPr/>
            </a:pPr>
            <a:endParaRPr lang="en-US" sz="1600" dirty="0">
              <a:latin typeface="Arial"/>
              <a:cs typeface="Arial"/>
            </a:endParaRPr>
          </a:p>
          <a:p>
            <a:pPr>
              <a:defRPr/>
            </a:pPr>
            <a:r>
              <a:rPr lang="en-US" sz="1600" i="1" dirty="0">
                <a:latin typeface="Arial"/>
                <a:cs typeface="Arial"/>
              </a:rPr>
              <a:t>pol30-104 is </a:t>
            </a:r>
            <a:r>
              <a:rPr lang="en-US" sz="1600" dirty="0">
                <a:latin typeface="Arial"/>
                <a:cs typeface="Arial"/>
              </a:rPr>
              <a:t>synthetic lethal with </a:t>
            </a:r>
            <a:r>
              <a:rPr lang="en-US" sz="1600" dirty="0" smtClean="0">
                <a:latin typeface="Arial"/>
                <a:cs typeface="Arial"/>
              </a:rPr>
              <a:t>mutations </a:t>
            </a:r>
            <a:r>
              <a:rPr lang="en-US" sz="1600" dirty="0">
                <a:latin typeface="Arial"/>
                <a:cs typeface="Arial"/>
              </a:rPr>
              <a:t>in homologous recombination genes!</a:t>
            </a:r>
          </a:p>
          <a:p>
            <a:pPr>
              <a:defRPr/>
            </a:pPr>
            <a:endParaRPr lang="en-US" sz="1600" dirty="0">
              <a:latin typeface="Arial"/>
              <a:cs typeface="Arial"/>
            </a:endParaRPr>
          </a:p>
          <a:p>
            <a:pPr>
              <a:defRPr/>
            </a:pPr>
            <a:r>
              <a:rPr lang="en-US" sz="1600" dirty="0">
                <a:latin typeface="Arial"/>
                <a:cs typeface="Arial"/>
              </a:rPr>
              <a:t>One of many observations that led to the understanding that recombination proteins </a:t>
            </a:r>
            <a:r>
              <a:rPr lang="en-US" sz="1600" dirty="0" smtClean="0">
                <a:latin typeface="Arial"/>
                <a:cs typeface="Arial"/>
              </a:rPr>
              <a:t>play important roles during DNA replication. </a:t>
            </a:r>
            <a:endParaRPr lang="en-US" sz="1600" dirty="0">
              <a:latin typeface="Arial"/>
              <a:cs typeface="Arial"/>
            </a:endParaRPr>
          </a:p>
        </p:txBody>
      </p:sp>
      <p:pic>
        <p:nvPicPr>
          <p:cNvPr id="3891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7620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362200"/>
            <a:ext cx="3113088"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2"/>
          <p:cNvSpPr>
            <a:spLocks noChangeArrowheads="1"/>
          </p:cNvSpPr>
          <p:nvPr/>
        </p:nvSpPr>
        <p:spPr bwMode="auto">
          <a:xfrm>
            <a:off x="6172200" y="5867400"/>
            <a:ext cx="23288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a:cs typeface="Arial"/>
              </a:rPr>
              <a:t>Merrill and Holm (1998)</a:t>
            </a:r>
          </a:p>
          <a:p>
            <a:pPr>
              <a:defRPr/>
            </a:pPr>
            <a:r>
              <a:rPr lang="en-US" sz="1600">
                <a:latin typeface="Arial"/>
                <a:cs typeface="Arial"/>
              </a:rPr>
              <a:t>Genetics 148:611-624</a:t>
            </a:r>
          </a:p>
        </p:txBody>
      </p:sp>
      <p:sp>
        <p:nvSpPr>
          <p:cNvPr id="31757" name="Rectangle 13"/>
          <p:cNvSpPr>
            <a:spLocks noChangeArrowheads="1"/>
          </p:cNvSpPr>
          <p:nvPr/>
        </p:nvSpPr>
        <p:spPr bwMode="auto">
          <a:xfrm>
            <a:off x="2057400" y="1447800"/>
            <a:ext cx="44053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a:cs typeface="Arial"/>
              </a:rPr>
              <a:t>Pol30=proliferating cell nuclear antigen=PCNA</a:t>
            </a:r>
          </a:p>
        </p:txBody>
      </p:sp>
      <p:pic>
        <p:nvPicPr>
          <p:cNvPr id="38920" name="Picture 14" descr="HOL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762000"/>
            <a:ext cx="18351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287338"/>
            <a:ext cx="7772400" cy="1143000"/>
          </a:xfrm>
        </p:spPr>
        <p:txBody>
          <a:bodyPr/>
          <a:lstStyle/>
          <a:p>
            <a:pPr eaLnBrk="1" hangingPunct="1">
              <a:defRPr/>
            </a:pPr>
            <a:r>
              <a:rPr lang="en-US" dirty="0" smtClean="0">
                <a:ea typeface="+mj-ea"/>
                <a:cs typeface="+mj-cs"/>
              </a:rPr>
              <a:t/>
            </a:r>
            <a:br>
              <a:rPr lang="en-US" dirty="0" smtClean="0">
                <a:ea typeface="+mj-ea"/>
                <a:cs typeface="+mj-cs"/>
              </a:rPr>
            </a:br>
            <a:r>
              <a:rPr lang="en-US" dirty="0" smtClean="0">
                <a:ea typeface="+mj-ea"/>
                <a:cs typeface="+mj-cs"/>
              </a:rPr>
              <a:t>Structural </a:t>
            </a:r>
            <a:r>
              <a:rPr lang="en-US" dirty="0" err="1" smtClean="0">
                <a:ea typeface="+mj-ea"/>
                <a:cs typeface="+mj-cs"/>
              </a:rPr>
              <a:t>supressors</a:t>
            </a:r>
            <a:r>
              <a:rPr lang="en-US" dirty="0" smtClean="0">
                <a:ea typeface="+mj-ea"/>
                <a:cs typeface="+mj-cs"/>
              </a:rPr>
              <a:t> =</a:t>
            </a:r>
            <a:br>
              <a:rPr lang="en-US" dirty="0" smtClean="0">
                <a:ea typeface="+mj-ea"/>
                <a:cs typeface="+mj-cs"/>
              </a:rPr>
            </a:br>
            <a:r>
              <a:rPr lang="en-US" dirty="0" err="1" smtClean="0">
                <a:ea typeface="+mj-ea"/>
                <a:cs typeface="+mj-cs"/>
              </a:rPr>
              <a:t>supressors</a:t>
            </a:r>
            <a:r>
              <a:rPr lang="en-US" dirty="0" smtClean="0">
                <a:ea typeface="+mj-ea"/>
                <a:cs typeface="+mj-cs"/>
              </a:rPr>
              <a:t> of defects in protein-protein interactions</a:t>
            </a:r>
          </a:p>
        </p:txBody>
      </p:sp>
      <p:pic>
        <p:nvPicPr>
          <p:cNvPr id="17410" name="Picture 19" descr="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2439988"/>
            <a:ext cx="8680450"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8" name="Text Box 20"/>
          <p:cNvSpPr txBox="1">
            <a:spLocks noChangeArrowheads="1"/>
          </p:cNvSpPr>
          <p:nvPr/>
        </p:nvSpPr>
        <p:spPr bwMode="auto">
          <a:xfrm>
            <a:off x="2881313" y="3700463"/>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FFFF00"/>
                </a:solidFill>
                <a:cs typeface="+mn-cs"/>
              </a:rPr>
              <a:t>m1</a:t>
            </a:r>
          </a:p>
        </p:txBody>
      </p:sp>
      <p:sp>
        <p:nvSpPr>
          <p:cNvPr id="22549" name="Text Box 21"/>
          <p:cNvSpPr txBox="1">
            <a:spLocks noChangeArrowheads="1"/>
          </p:cNvSpPr>
          <p:nvPr/>
        </p:nvSpPr>
        <p:spPr bwMode="auto">
          <a:xfrm>
            <a:off x="5105400" y="35052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FFFF00"/>
                </a:solidFill>
                <a:cs typeface="+mn-cs"/>
              </a:rPr>
              <a:t>m1</a:t>
            </a:r>
          </a:p>
        </p:txBody>
      </p:sp>
      <p:sp>
        <p:nvSpPr>
          <p:cNvPr id="22550" name="Text Box 22"/>
          <p:cNvSpPr txBox="1">
            <a:spLocks noChangeArrowheads="1"/>
          </p:cNvSpPr>
          <p:nvPr/>
        </p:nvSpPr>
        <p:spPr bwMode="auto">
          <a:xfrm>
            <a:off x="5973763" y="3433763"/>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FF00"/>
                </a:solidFill>
                <a:cs typeface="+mn-cs"/>
              </a:rPr>
              <a:t>m2</a:t>
            </a:r>
          </a:p>
        </p:txBody>
      </p:sp>
      <p:sp>
        <p:nvSpPr>
          <p:cNvPr id="22551" name="Text Box 23"/>
          <p:cNvSpPr txBox="1">
            <a:spLocks noChangeArrowheads="1"/>
          </p:cNvSpPr>
          <p:nvPr/>
        </p:nvSpPr>
        <p:spPr bwMode="auto">
          <a:xfrm>
            <a:off x="7993063" y="3452813"/>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FF00"/>
                </a:solidFill>
                <a:cs typeface="+mn-cs"/>
              </a:rPr>
              <a:t>m2</a:t>
            </a:r>
          </a:p>
        </p:txBody>
      </p:sp>
      <p:sp>
        <p:nvSpPr>
          <p:cNvPr id="22552" name="Text Box 24"/>
          <p:cNvSpPr txBox="1">
            <a:spLocks noChangeArrowheads="1"/>
          </p:cNvSpPr>
          <p:nvPr/>
        </p:nvSpPr>
        <p:spPr bwMode="auto">
          <a:xfrm>
            <a:off x="8134350" y="45720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cs typeface="+mn-cs"/>
              </a:rPr>
              <a:t>(or </a:t>
            </a:r>
            <a:r>
              <a:rPr lang="en-US" dirty="0" err="1">
                <a:cs typeface="+mn-cs"/>
              </a:rPr>
              <a:t>cs</a:t>
            </a:r>
            <a:r>
              <a:rPr lang="en-US" dirty="0">
                <a:cs typeface="+mn-cs"/>
              </a:rPr>
              <a:t>)</a:t>
            </a:r>
          </a:p>
        </p:txBody>
      </p:sp>
      <p:sp>
        <p:nvSpPr>
          <p:cNvPr id="22553" name="Text Box 25"/>
          <p:cNvSpPr txBox="1">
            <a:spLocks noChangeArrowheads="1"/>
          </p:cNvSpPr>
          <p:nvPr/>
        </p:nvSpPr>
        <p:spPr bwMode="auto">
          <a:xfrm>
            <a:off x="7010400" y="4572000"/>
            <a:ext cx="706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dirty="0">
                <a:cs typeface="+mn-cs"/>
              </a:rPr>
              <a:t>often</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2819400" y="4572000"/>
            <a:ext cx="616108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1600" dirty="0">
                <a:latin typeface="Arial"/>
                <a:cs typeface="Arial"/>
              </a:rPr>
              <a:t>Eukaryotic transcriptional activators have two  modular domains:  </a:t>
            </a:r>
          </a:p>
          <a:p>
            <a:pPr>
              <a:defRPr/>
            </a:pPr>
            <a:r>
              <a:rPr lang="en-US" sz="1600" dirty="0">
                <a:latin typeface="Arial"/>
                <a:cs typeface="Arial"/>
              </a:rPr>
              <a:t>Activator domain, DNA binding domain.</a:t>
            </a:r>
          </a:p>
          <a:p>
            <a:pPr>
              <a:defRPr/>
            </a:pPr>
            <a:r>
              <a:rPr lang="en-US" sz="1600" dirty="0">
                <a:latin typeface="Arial"/>
                <a:cs typeface="Arial"/>
              </a:rPr>
              <a:t> Transcription can be activated by association of the two domains,</a:t>
            </a:r>
          </a:p>
          <a:p>
            <a:pPr>
              <a:defRPr/>
            </a:pPr>
            <a:r>
              <a:rPr lang="en-US" sz="1600" dirty="0">
                <a:latin typeface="Arial"/>
                <a:cs typeface="Arial"/>
              </a:rPr>
              <a:t> even when they are expressed on two different polypeptides.</a:t>
            </a:r>
          </a:p>
          <a:p>
            <a:pPr>
              <a:defRPr/>
            </a:pPr>
            <a:r>
              <a:rPr lang="en-US" sz="1600" dirty="0">
                <a:latin typeface="Arial"/>
                <a:cs typeface="Arial"/>
              </a:rPr>
              <a:t>This is a way to test to see if two proteins interact directly!</a:t>
            </a:r>
          </a:p>
        </p:txBody>
      </p:sp>
      <p:pic>
        <p:nvPicPr>
          <p:cNvPr id="409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8600"/>
            <a:ext cx="4648200" cy="379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8" descr="stan fiel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17827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Rectangle 9"/>
          <p:cNvSpPr>
            <a:spLocks noChangeArrowheads="1"/>
          </p:cNvSpPr>
          <p:nvPr/>
        </p:nvSpPr>
        <p:spPr bwMode="auto">
          <a:xfrm>
            <a:off x="228600" y="2408238"/>
            <a:ext cx="12112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a:cs typeface="Arial"/>
              </a:rPr>
              <a:t>Stan Fields</a:t>
            </a:r>
          </a:p>
        </p:txBody>
      </p:sp>
      <p:pic>
        <p:nvPicPr>
          <p:cNvPr id="40965" name="Picture 10" descr="rb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8" y="3200400"/>
            <a:ext cx="2043112"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Rectangle 11"/>
          <p:cNvSpPr>
            <a:spLocks noChangeArrowheads="1"/>
          </p:cNvSpPr>
          <p:nvPr/>
        </p:nvSpPr>
        <p:spPr bwMode="auto">
          <a:xfrm>
            <a:off x="166688" y="5257800"/>
            <a:ext cx="129063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a:cs typeface="Arial"/>
              </a:rPr>
              <a:t>Roger Brent</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304800" y="1952654"/>
            <a:ext cx="8875847" cy="452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sz="1600" dirty="0">
              <a:latin typeface="Arial"/>
              <a:cs typeface="Arial"/>
            </a:endParaRPr>
          </a:p>
          <a:p>
            <a:pPr>
              <a:defRPr/>
            </a:pPr>
            <a:r>
              <a:rPr lang="en-US" sz="1600" dirty="0">
                <a:latin typeface="Arial"/>
                <a:cs typeface="Arial"/>
              </a:rPr>
              <a:t>DNA binding domain fusion sometimes called </a:t>
            </a:r>
            <a:r>
              <a:rPr lang="ja-JP" altLang="en-US" sz="1600" dirty="0">
                <a:latin typeface="Arial"/>
                <a:cs typeface="Arial"/>
              </a:rPr>
              <a:t>“</a:t>
            </a:r>
            <a:r>
              <a:rPr lang="en-US" sz="1600" dirty="0">
                <a:latin typeface="Arial"/>
                <a:cs typeface="Arial"/>
              </a:rPr>
              <a:t>bait.</a:t>
            </a:r>
            <a:r>
              <a:rPr lang="ja-JP" altLang="en-US" sz="1600" dirty="0">
                <a:latin typeface="Arial"/>
                <a:cs typeface="Arial"/>
              </a:rPr>
              <a:t>”</a:t>
            </a:r>
            <a:endParaRPr lang="en-US" sz="1600" dirty="0">
              <a:latin typeface="Arial"/>
              <a:cs typeface="Arial"/>
            </a:endParaRPr>
          </a:p>
          <a:p>
            <a:pPr>
              <a:defRPr/>
            </a:pPr>
            <a:r>
              <a:rPr lang="en-US" sz="1600" dirty="0">
                <a:latin typeface="Arial"/>
                <a:cs typeface="Arial"/>
              </a:rPr>
              <a:t>AD domain fusion to a protein or library of proteins called </a:t>
            </a:r>
            <a:r>
              <a:rPr lang="ja-JP" altLang="en-US" sz="1600" dirty="0">
                <a:latin typeface="Arial"/>
                <a:cs typeface="Arial"/>
              </a:rPr>
              <a:t>“</a:t>
            </a:r>
            <a:r>
              <a:rPr lang="en-US" sz="1600" dirty="0">
                <a:latin typeface="Arial"/>
                <a:cs typeface="Arial"/>
              </a:rPr>
              <a:t>prey.</a:t>
            </a:r>
            <a:r>
              <a:rPr lang="ja-JP" altLang="en-US" sz="1600" dirty="0">
                <a:latin typeface="Arial"/>
                <a:cs typeface="Arial"/>
              </a:rPr>
              <a:t>”</a:t>
            </a:r>
            <a:endParaRPr lang="en-US" sz="1600" dirty="0">
              <a:latin typeface="Arial"/>
              <a:cs typeface="Arial"/>
            </a:endParaRPr>
          </a:p>
          <a:p>
            <a:pPr>
              <a:defRPr/>
            </a:pPr>
            <a:endParaRPr lang="en-US" sz="1600" dirty="0">
              <a:latin typeface="Arial"/>
              <a:cs typeface="Arial"/>
            </a:endParaRPr>
          </a:p>
          <a:p>
            <a:pPr>
              <a:defRPr/>
            </a:pPr>
            <a:r>
              <a:rPr lang="en-US" sz="1600" dirty="0">
                <a:latin typeface="Arial"/>
                <a:cs typeface="Arial"/>
              </a:rPr>
              <a:t>Ask if expression of the two fusion proteins leads to activation</a:t>
            </a:r>
          </a:p>
          <a:p>
            <a:pPr>
              <a:defRPr/>
            </a:pPr>
            <a:r>
              <a:rPr lang="en-US" sz="1600" dirty="0">
                <a:latin typeface="Arial"/>
                <a:cs typeface="Arial"/>
              </a:rPr>
              <a:t> of a reporter.</a:t>
            </a:r>
          </a:p>
          <a:p>
            <a:pPr>
              <a:defRPr/>
            </a:pPr>
            <a:endParaRPr lang="en-US" sz="1600" dirty="0">
              <a:latin typeface="Arial"/>
              <a:cs typeface="Arial"/>
            </a:endParaRPr>
          </a:p>
          <a:p>
            <a:pPr>
              <a:defRPr/>
            </a:pPr>
            <a:r>
              <a:rPr lang="en-US" sz="1600" dirty="0">
                <a:latin typeface="Arial"/>
                <a:cs typeface="Arial"/>
              </a:rPr>
              <a:t>Make libraries of prey fusions to find proteins that binds  a protein of interest </a:t>
            </a:r>
            <a:r>
              <a:rPr lang="ja-JP" altLang="en-US" sz="1600" dirty="0">
                <a:latin typeface="Arial"/>
                <a:cs typeface="Arial"/>
              </a:rPr>
              <a:t>“</a:t>
            </a:r>
            <a:r>
              <a:rPr lang="en-US" sz="1600" dirty="0">
                <a:latin typeface="Arial"/>
                <a:cs typeface="Arial"/>
              </a:rPr>
              <a:t>X</a:t>
            </a:r>
            <a:r>
              <a:rPr lang="ja-JP" altLang="en-US" sz="1600" dirty="0">
                <a:latin typeface="Arial"/>
                <a:cs typeface="Arial"/>
              </a:rPr>
              <a:t>”</a:t>
            </a:r>
            <a:r>
              <a:rPr lang="en-US" sz="1600" dirty="0">
                <a:latin typeface="Arial"/>
                <a:cs typeface="Arial"/>
              </a:rPr>
              <a:t> which </a:t>
            </a:r>
            <a:r>
              <a:rPr lang="en-US" sz="1600" dirty="0" smtClean="0">
                <a:latin typeface="Arial"/>
                <a:cs typeface="Arial"/>
              </a:rPr>
              <a:t>serves</a:t>
            </a:r>
          </a:p>
          <a:p>
            <a:pPr>
              <a:defRPr/>
            </a:pPr>
            <a:r>
              <a:rPr lang="en-US" sz="1600" dirty="0" smtClean="0">
                <a:latin typeface="Arial"/>
                <a:cs typeface="Arial"/>
              </a:rPr>
              <a:t>as bait.</a:t>
            </a:r>
            <a:endParaRPr lang="en-US" sz="1600" dirty="0">
              <a:latin typeface="Arial"/>
              <a:cs typeface="Arial"/>
            </a:endParaRPr>
          </a:p>
          <a:p>
            <a:pPr>
              <a:defRPr/>
            </a:pPr>
            <a:endParaRPr lang="en-US" sz="1600" dirty="0">
              <a:latin typeface="Arial"/>
              <a:cs typeface="Arial"/>
            </a:endParaRPr>
          </a:p>
          <a:p>
            <a:pPr>
              <a:defRPr/>
            </a:pPr>
            <a:r>
              <a:rPr lang="en-US" sz="1600" dirty="0">
                <a:latin typeface="Arial"/>
                <a:cs typeface="Arial"/>
              </a:rPr>
              <a:t>For </a:t>
            </a:r>
            <a:r>
              <a:rPr lang="en-US" sz="1600" i="1" dirty="0">
                <a:latin typeface="Arial"/>
                <a:cs typeface="Arial"/>
              </a:rPr>
              <a:t>S. </a:t>
            </a:r>
            <a:r>
              <a:rPr lang="en-US" sz="1600" i="1" dirty="0" err="1">
                <a:latin typeface="Arial"/>
                <a:cs typeface="Arial"/>
              </a:rPr>
              <a:t>cerevisiae</a:t>
            </a:r>
            <a:r>
              <a:rPr lang="en-US" sz="1600" i="1" dirty="0">
                <a:latin typeface="Arial"/>
                <a:cs typeface="Arial"/>
              </a:rPr>
              <a:t> </a:t>
            </a:r>
            <a:r>
              <a:rPr lang="en-US" sz="1600" dirty="0">
                <a:latin typeface="Arial"/>
                <a:cs typeface="Arial"/>
              </a:rPr>
              <a:t>this has been done systematically for many pair-wise combinations</a:t>
            </a:r>
          </a:p>
          <a:p>
            <a:pPr>
              <a:defRPr/>
            </a:pPr>
            <a:r>
              <a:rPr lang="en-US" sz="1600" dirty="0" smtClean="0">
                <a:latin typeface="Arial"/>
                <a:cs typeface="Arial"/>
              </a:rPr>
              <a:t>Check </a:t>
            </a:r>
            <a:r>
              <a:rPr lang="en-US" sz="1600" dirty="0">
                <a:latin typeface="Arial"/>
                <a:cs typeface="Arial"/>
              </a:rPr>
              <a:t>the </a:t>
            </a:r>
            <a:r>
              <a:rPr lang="en-US" sz="1600" dirty="0" smtClean="0">
                <a:latin typeface="Arial"/>
                <a:cs typeface="Arial"/>
              </a:rPr>
              <a:t>Saccharomyces Genome under </a:t>
            </a:r>
            <a:r>
              <a:rPr lang="en-US" sz="1600" dirty="0">
                <a:latin typeface="Arial"/>
                <a:cs typeface="Arial"/>
              </a:rPr>
              <a:t>a gene of interest to</a:t>
            </a:r>
          </a:p>
          <a:p>
            <a:pPr>
              <a:defRPr/>
            </a:pPr>
            <a:r>
              <a:rPr lang="en-US" sz="1600" dirty="0">
                <a:latin typeface="Arial"/>
                <a:cs typeface="Arial"/>
              </a:rPr>
              <a:t>see what its known 2-hybrid interactions are. </a:t>
            </a:r>
          </a:p>
          <a:p>
            <a:pPr>
              <a:defRPr/>
            </a:pPr>
            <a:endParaRPr lang="en-US" sz="1600" dirty="0">
              <a:latin typeface="Arial"/>
              <a:cs typeface="Arial"/>
            </a:endParaRPr>
          </a:p>
          <a:p>
            <a:pPr>
              <a:defRPr/>
            </a:pPr>
            <a:r>
              <a:rPr lang="en-US" sz="1600" dirty="0">
                <a:latin typeface="Arial"/>
                <a:cs typeface="Arial"/>
              </a:rPr>
              <a:t>NOT RESTRICTED TO YEAST PROTEINS! </a:t>
            </a:r>
          </a:p>
          <a:p>
            <a:pPr>
              <a:defRPr/>
            </a:pPr>
            <a:r>
              <a:rPr lang="en-US" sz="1600" dirty="0">
                <a:latin typeface="Arial"/>
                <a:cs typeface="Arial"/>
              </a:rPr>
              <a:t>TWO-HYBRID LIBRARIES AVAILABLE FOR MANY ORGANISMS</a:t>
            </a:r>
          </a:p>
          <a:p>
            <a:pPr>
              <a:defRPr/>
            </a:pPr>
            <a:endParaRPr lang="en-US" sz="1600" dirty="0">
              <a:latin typeface="Arial"/>
              <a:cs typeface="Arial"/>
            </a:endParaRPr>
          </a:p>
          <a:p>
            <a:pPr>
              <a:defRPr/>
            </a:pPr>
            <a:r>
              <a:rPr lang="en-US" sz="1600" dirty="0">
                <a:latin typeface="Arial"/>
                <a:cs typeface="Arial"/>
              </a:rPr>
              <a:t>Use </a:t>
            </a:r>
            <a:r>
              <a:rPr lang="en-US" sz="1600" u="sng" dirty="0">
                <a:latin typeface="Arial"/>
                <a:cs typeface="Arial"/>
              </a:rPr>
              <a:t>yeast</a:t>
            </a:r>
            <a:r>
              <a:rPr lang="en-US" sz="1600" dirty="0">
                <a:latin typeface="Arial"/>
                <a:cs typeface="Arial"/>
              </a:rPr>
              <a:t> genetics to study your favorite protein from ANY organism. </a:t>
            </a:r>
          </a:p>
        </p:txBody>
      </p:sp>
      <p:sp>
        <p:nvSpPr>
          <p:cNvPr id="37892" name="Rectangle 4"/>
          <p:cNvSpPr>
            <a:spLocks noGrp="1" noChangeArrowheads="1"/>
          </p:cNvSpPr>
          <p:nvPr>
            <p:ph type="title"/>
          </p:nvPr>
        </p:nvSpPr>
        <p:spPr>
          <a:xfrm>
            <a:off x="304800" y="457200"/>
            <a:ext cx="5529262" cy="1143000"/>
          </a:xfrm>
        </p:spPr>
        <p:txBody>
          <a:bodyPr/>
          <a:lstStyle/>
          <a:p>
            <a:pPr algn="l" eaLnBrk="1" hangingPunct="1">
              <a:defRPr/>
            </a:pPr>
            <a:r>
              <a:rPr lang="en-US" dirty="0" smtClean="0">
                <a:ea typeface="+mj-ea"/>
                <a:cs typeface="+mj-cs"/>
              </a:rPr>
              <a:t>Two-Hybrid Screening</a:t>
            </a:r>
          </a:p>
        </p:txBody>
      </p:sp>
      <p:pic>
        <p:nvPicPr>
          <p:cNvPr id="43011" name="Picture 5" descr="y2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288" y="457200"/>
            <a:ext cx="233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1658938" y="201613"/>
            <a:ext cx="5529262" cy="1143000"/>
          </a:xfrm>
        </p:spPr>
        <p:txBody>
          <a:bodyPr/>
          <a:lstStyle/>
          <a:p>
            <a:pPr algn="l" eaLnBrk="1" hangingPunct="1">
              <a:defRPr/>
            </a:pPr>
            <a:r>
              <a:rPr lang="en-US" smtClean="0">
                <a:ea typeface="+mj-ea"/>
                <a:cs typeface="+mj-cs"/>
              </a:rPr>
              <a:t>Two-Hybrid Screening</a:t>
            </a:r>
          </a:p>
        </p:txBody>
      </p:sp>
      <p:sp>
        <p:nvSpPr>
          <p:cNvPr id="89093" name="Rectangle 5"/>
          <p:cNvSpPr>
            <a:spLocks noChangeArrowheads="1"/>
          </p:cNvSpPr>
          <p:nvPr/>
        </p:nvSpPr>
        <p:spPr bwMode="auto">
          <a:xfrm>
            <a:off x="685800" y="1990725"/>
            <a:ext cx="4060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cs typeface="+mn-cs"/>
              </a:rPr>
              <a:t> </a:t>
            </a:r>
          </a:p>
          <a:p>
            <a:pPr>
              <a:defRPr/>
            </a:pPr>
            <a:endParaRPr lang="en-US">
              <a:cs typeface="+mn-cs"/>
            </a:endParaRPr>
          </a:p>
          <a:p>
            <a:pPr>
              <a:defRPr/>
            </a:pPr>
            <a:endParaRPr lang="en-US">
              <a:cs typeface="+mn-cs"/>
            </a:endParaRPr>
          </a:p>
        </p:txBody>
      </p:sp>
      <p:sp>
        <p:nvSpPr>
          <p:cNvPr id="89094" name="Text Box 6"/>
          <p:cNvSpPr txBox="1">
            <a:spLocks noChangeArrowheads="1"/>
          </p:cNvSpPr>
          <p:nvPr/>
        </p:nvSpPr>
        <p:spPr bwMode="auto">
          <a:xfrm>
            <a:off x="381000" y="2362200"/>
            <a:ext cx="4876800" cy="427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dirty="0">
                <a:cs typeface="+mn-cs"/>
              </a:rPr>
              <a:t> </a:t>
            </a:r>
            <a:endParaRPr lang="en-US" sz="1600" dirty="0">
              <a:latin typeface="Arial"/>
              <a:cs typeface="Arial"/>
            </a:endParaRPr>
          </a:p>
          <a:p>
            <a:pPr>
              <a:spcBef>
                <a:spcPct val="50000"/>
              </a:spcBef>
              <a:defRPr/>
            </a:pPr>
            <a:r>
              <a:rPr lang="en-US" sz="1600" u="sng" dirty="0">
                <a:latin typeface="Arial"/>
                <a:cs typeface="Arial"/>
              </a:rPr>
              <a:t>Necessary to obtain additional evidence to confirm that a two-hybrid interaction truly reflects direct binding in cells.</a:t>
            </a:r>
            <a:endParaRPr lang="en-US" sz="1600" dirty="0">
              <a:latin typeface="Arial"/>
              <a:cs typeface="Arial"/>
            </a:endParaRPr>
          </a:p>
          <a:p>
            <a:pPr>
              <a:spcBef>
                <a:spcPct val="50000"/>
              </a:spcBef>
              <a:defRPr/>
            </a:pPr>
            <a:r>
              <a:rPr lang="en-US" sz="1600" dirty="0">
                <a:latin typeface="Arial"/>
                <a:cs typeface="Arial"/>
              </a:rPr>
              <a:t>Examples of evidence:</a:t>
            </a:r>
          </a:p>
          <a:p>
            <a:pPr>
              <a:spcBef>
                <a:spcPct val="50000"/>
              </a:spcBef>
              <a:defRPr/>
            </a:pPr>
            <a:r>
              <a:rPr lang="en-US" sz="1600" dirty="0">
                <a:latin typeface="Arial"/>
                <a:cs typeface="Arial"/>
              </a:rPr>
              <a:t>Phenotypic similarities of single mutants.</a:t>
            </a:r>
          </a:p>
          <a:p>
            <a:pPr>
              <a:spcBef>
                <a:spcPct val="50000"/>
              </a:spcBef>
              <a:defRPr/>
            </a:pPr>
            <a:r>
              <a:rPr lang="en-US" sz="1600" dirty="0">
                <a:latin typeface="Arial"/>
                <a:cs typeface="Arial"/>
              </a:rPr>
              <a:t>Demonstration that the pure proteins bind one another.  </a:t>
            </a:r>
          </a:p>
          <a:p>
            <a:pPr>
              <a:spcBef>
                <a:spcPct val="50000"/>
              </a:spcBef>
              <a:defRPr/>
            </a:pPr>
            <a:r>
              <a:rPr lang="en-US" sz="1600" dirty="0">
                <a:latin typeface="Arial"/>
                <a:cs typeface="Arial"/>
              </a:rPr>
              <a:t>Co-</a:t>
            </a:r>
            <a:r>
              <a:rPr lang="en-US" sz="1600" dirty="0" err="1">
                <a:latin typeface="Arial"/>
                <a:cs typeface="Arial"/>
              </a:rPr>
              <a:t>Immunoprecipitation</a:t>
            </a:r>
            <a:r>
              <a:rPr lang="en-US" sz="1600" dirty="0">
                <a:latin typeface="Arial"/>
                <a:cs typeface="Arial"/>
              </a:rPr>
              <a:t>: </a:t>
            </a:r>
            <a:r>
              <a:rPr lang="ja-JP" altLang="en-US" sz="1600" dirty="0">
                <a:latin typeface="Arial"/>
                <a:cs typeface="Arial"/>
              </a:rPr>
              <a:t>“</a:t>
            </a:r>
            <a:r>
              <a:rPr lang="en-US" sz="1600" dirty="0">
                <a:latin typeface="Arial"/>
                <a:cs typeface="Arial"/>
              </a:rPr>
              <a:t>pull down</a:t>
            </a:r>
            <a:r>
              <a:rPr lang="ja-JP" altLang="en-US" sz="1600" dirty="0">
                <a:latin typeface="Arial"/>
                <a:cs typeface="Arial"/>
              </a:rPr>
              <a:t>”</a:t>
            </a:r>
            <a:r>
              <a:rPr lang="en-US" sz="1600" dirty="0">
                <a:latin typeface="Arial"/>
                <a:cs typeface="Arial"/>
              </a:rPr>
              <a:t> the presumed </a:t>
            </a:r>
            <a:r>
              <a:rPr lang="ja-JP" altLang="en-US" sz="1600" dirty="0">
                <a:latin typeface="Arial"/>
                <a:cs typeface="Arial"/>
              </a:rPr>
              <a:t>“</a:t>
            </a:r>
            <a:r>
              <a:rPr lang="en-US" sz="1600" dirty="0">
                <a:latin typeface="Arial"/>
                <a:cs typeface="Arial"/>
              </a:rPr>
              <a:t>prey</a:t>
            </a:r>
            <a:r>
              <a:rPr lang="ja-JP" altLang="en-US" sz="1600" dirty="0">
                <a:latin typeface="Arial"/>
                <a:cs typeface="Arial"/>
              </a:rPr>
              <a:t>”</a:t>
            </a:r>
            <a:r>
              <a:rPr lang="en-US" sz="1600" dirty="0">
                <a:latin typeface="Arial"/>
                <a:cs typeface="Arial"/>
              </a:rPr>
              <a:t> protein out of crude cell lysate using an antibody raised against the </a:t>
            </a:r>
            <a:r>
              <a:rPr lang="ja-JP" altLang="en-US" sz="1600" dirty="0">
                <a:latin typeface="Arial"/>
                <a:cs typeface="Arial"/>
              </a:rPr>
              <a:t>“</a:t>
            </a:r>
            <a:r>
              <a:rPr lang="en-US" sz="1600" dirty="0">
                <a:latin typeface="Arial"/>
                <a:cs typeface="Arial"/>
              </a:rPr>
              <a:t>bait</a:t>
            </a:r>
            <a:r>
              <a:rPr lang="ja-JP" altLang="en-US" sz="1600" dirty="0">
                <a:latin typeface="Arial"/>
                <a:cs typeface="Arial"/>
              </a:rPr>
              <a:t>”</a:t>
            </a:r>
            <a:r>
              <a:rPr lang="en-US" sz="1600" dirty="0">
                <a:latin typeface="Arial"/>
                <a:cs typeface="Arial"/>
              </a:rPr>
              <a:t> protein.</a:t>
            </a:r>
          </a:p>
          <a:p>
            <a:pPr>
              <a:spcBef>
                <a:spcPct val="50000"/>
              </a:spcBef>
              <a:defRPr/>
            </a:pPr>
            <a:r>
              <a:rPr lang="en-US" sz="1600" dirty="0">
                <a:latin typeface="Arial"/>
                <a:cs typeface="Arial"/>
              </a:rPr>
              <a:t>Informatics: </a:t>
            </a:r>
            <a:r>
              <a:rPr lang="en-US" sz="1600" dirty="0" smtClean="0">
                <a:latin typeface="Arial"/>
                <a:cs typeface="Arial"/>
              </a:rPr>
              <a:t>Is there prior evidence that the prey protein is likely to be involved in the same biological process as the bait protein?</a:t>
            </a:r>
            <a:endParaRPr lang="en-US" sz="1600" dirty="0">
              <a:latin typeface="Arial"/>
              <a:cs typeface="Arial"/>
            </a:endParaRPr>
          </a:p>
        </p:txBody>
      </p:sp>
      <p:pic>
        <p:nvPicPr>
          <p:cNvPr id="45060" name="Picture 7" descr="co-immunoprecipi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581400"/>
            <a:ext cx="33528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Rectangle 8"/>
          <p:cNvSpPr>
            <a:spLocks noChangeArrowheads="1"/>
          </p:cNvSpPr>
          <p:nvPr/>
        </p:nvSpPr>
        <p:spPr bwMode="auto">
          <a:xfrm>
            <a:off x="6213475" y="2743200"/>
            <a:ext cx="23526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dirty="0">
                <a:latin typeface="Arial"/>
                <a:cs typeface="Arial"/>
              </a:rPr>
              <a:t>Co-</a:t>
            </a:r>
            <a:r>
              <a:rPr lang="en-US" sz="1600" dirty="0" err="1">
                <a:latin typeface="Arial"/>
                <a:cs typeface="Arial"/>
              </a:rPr>
              <a:t>immunoprecipitation</a:t>
            </a:r>
            <a:endParaRPr lang="en-US" sz="1600" dirty="0">
              <a:latin typeface="Arial"/>
              <a:cs typeface="Arial"/>
            </a:endParaRPr>
          </a:p>
          <a:p>
            <a:pPr algn="ctr">
              <a:defRPr/>
            </a:pPr>
            <a:r>
              <a:rPr lang="ja-JP" altLang="en-US" sz="1600" dirty="0">
                <a:latin typeface="Arial"/>
                <a:cs typeface="Arial"/>
              </a:rPr>
              <a:t>“</a:t>
            </a:r>
            <a:r>
              <a:rPr lang="en-US" sz="1600" dirty="0">
                <a:latin typeface="Arial"/>
                <a:cs typeface="Arial"/>
              </a:rPr>
              <a:t>Co-IP</a:t>
            </a:r>
            <a:r>
              <a:rPr lang="ja-JP" altLang="en-US" sz="1600" dirty="0">
                <a:latin typeface="Arial"/>
                <a:cs typeface="Arial"/>
              </a:rPr>
              <a:t>”</a:t>
            </a:r>
            <a:endParaRPr lang="en-US" sz="1600" dirty="0">
              <a:latin typeface="Arial"/>
              <a:cs typeface="Arial"/>
            </a:endParaRPr>
          </a:p>
        </p:txBody>
      </p:sp>
      <p:sp>
        <p:nvSpPr>
          <p:cNvPr id="89097" name="Rectangle 9"/>
          <p:cNvSpPr>
            <a:spLocks noChangeArrowheads="1"/>
          </p:cNvSpPr>
          <p:nvPr/>
        </p:nvSpPr>
        <p:spPr bwMode="auto">
          <a:xfrm>
            <a:off x="152400" y="1066800"/>
            <a:ext cx="6354763"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dirty="0">
                <a:cs typeface="+mn-cs"/>
              </a:rPr>
              <a:t>	</a:t>
            </a:r>
            <a:r>
              <a:rPr lang="en-US" sz="1600" dirty="0">
                <a:latin typeface="Arial"/>
                <a:cs typeface="Arial"/>
              </a:rPr>
              <a:t>Advantage</a:t>
            </a:r>
          </a:p>
          <a:p>
            <a:pPr>
              <a:defRPr/>
            </a:pPr>
            <a:r>
              <a:rPr lang="en-US" sz="1600" dirty="0">
                <a:latin typeface="Arial"/>
                <a:cs typeface="Arial"/>
              </a:rPr>
              <a:t>	-Easy to do.</a:t>
            </a:r>
          </a:p>
          <a:p>
            <a:pPr>
              <a:defRPr/>
            </a:pPr>
            <a:r>
              <a:rPr lang="en-US" sz="1600" dirty="0">
                <a:latin typeface="Arial"/>
                <a:cs typeface="Arial"/>
              </a:rPr>
              <a:t>	-Good leads when looking for proteins that interact directly </a:t>
            </a:r>
            <a:r>
              <a:rPr lang="en-US" sz="1600" u="sng" dirty="0">
                <a:latin typeface="Arial"/>
                <a:cs typeface="Arial"/>
              </a:rPr>
              <a:t> </a:t>
            </a:r>
            <a:endParaRPr lang="en-US" sz="1600" dirty="0">
              <a:latin typeface="Arial"/>
              <a:cs typeface="Arial"/>
            </a:endParaRPr>
          </a:p>
          <a:p>
            <a:pPr>
              <a:defRPr/>
            </a:pPr>
            <a:r>
              <a:rPr lang="en-US" sz="1600" dirty="0">
                <a:latin typeface="Arial"/>
                <a:cs typeface="Arial"/>
              </a:rPr>
              <a:t>	-Disadvantage…</a:t>
            </a:r>
            <a:r>
              <a:rPr lang="en-US" sz="1600" u="sng" dirty="0">
                <a:latin typeface="Arial"/>
                <a:cs typeface="Arial"/>
              </a:rPr>
              <a:t>lots</a:t>
            </a:r>
            <a:r>
              <a:rPr lang="en-US" sz="1600" dirty="0">
                <a:latin typeface="Arial"/>
                <a:cs typeface="Arial"/>
              </a:rPr>
              <a:t> of false positives!  </a:t>
            </a:r>
          </a:p>
          <a:p>
            <a:pPr>
              <a:defRPr/>
            </a:pPr>
            <a:endParaRPr lang="en-US" sz="2800" dirty="0">
              <a:cs typeface="+mn-cs"/>
            </a:endParaRPr>
          </a:p>
        </p:txBody>
      </p:sp>
      <p:grpSp>
        <p:nvGrpSpPr>
          <p:cNvPr id="45063" name="Group 14"/>
          <p:cNvGrpSpPr>
            <a:grpSpLocks/>
          </p:cNvGrpSpPr>
          <p:nvPr/>
        </p:nvGrpSpPr>
        <p:grpSpPr bwMode="auto">
          <a:xfrm>
            <a:off x="8077200" y="3886200"/>
            <a:ext cx="566738" cy="642938"/>
            <a:chOff x="4027" y="3504"/>
            <a:chExt cx="448" cy="456"/>
          </a:xfrm>
        </p:grpSpPr>
        <p:sp>
          <p:nvSpPr>
            <p:cNvPr id="89098" name="Rectangle 10"/>
            <p:cNvSpPr>
              <a:spLocks noChangeArrowheads="1"/>
            </p:cNvSpPr>
            <p:nvPr/>
          </p:nvSpPr>
          <p:spPr bwMode="auto">
            <a:xfrm>
              <a:off x="4027" y="3780"/>
              <a:ext cx="97"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9099" name="Rectangle 11"/>
            <p:cNvSpPr>
              <a:spLocks noChangeArrowheads="1"/>
            </p:cNvSpPr>
            <p:nvPr/>
          </p:nvSpPr>
          <p:spPr bwMode="auto">
            <a:xfrm>
              <a:off x="4080" y="3744"/>
              <a:ext cx="35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cs typeface="+mn-cs"/>
                </a:rPr>
                <a:t>bait</a:t>
              </a:r>
            </a:p>
          </p:txBody>
        </p:sp>
        <p:sp>
          <p:nvSpPr>
            <p:cNvPr id="89100" name="Oval 12"/>
            <p:cNvSpPr>
              <a:spLocks noChangeArrowheads="1"/>
            </p:cNvSpPr>
            <p:nvPr/>
          </p:nvSpPr>
          <p:spPr bwMode="auto">
            <a:xfrm>
              <a:off x="4032" y="3552"/>
              <a:ext cx="95"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9101" name="Rectangle 13"/>
            <p:cNvSpPr>
              <a:spLocks noChangeArrowheads="1"/>
            </p:cNvSpPr>
            <p:nvPr/>
          </p:nvSpPr>
          <p:spPr bwMode="auto">
            <a:xfrm>
              <a:off x="4080" y="3504"/>
              <a:ext cx="39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cs typeface="+mn-cs"/>
                </a:rPr>
                <a:t>prey</a:t>
              </a:r>
            </a:p>
          </p:txBody>
        </p:sp>
      </p:gr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685800"/>
            <a:ext cx="7772400" cy="1143000"/>
          </a:xfrm>
        </p:spPr>
        <p:txBody>
          <a:bodyPr/>
          <a:lstStyle/>
          <a:p>
            <a:pPr eaLnBrk="1" hangingPunct="1">
              <a:defRPr/>
            </a:pPr>
            <a:r>
              <a:rPr lang="en-US" sz="3600" smtClean="0">
                <a:ea typeface="+mj-ea"/>
                <a:cs typeface="+mj-cs"/>
              </a:rPr>
              <a:t>A Genomics Approach:</a:t>
            </a:r>
            <a:br>
              <a:rPr lang="en-US" sz="3600" smtClean="0">
                <a:ea typeface="+mj-ea"/>
                <a:cs typeface="+mj-cs"/>
              </a:rPr>
            </a:br>
            <a:r>
              <a:rPr lang="en-US" sz="3600" smtClean="0">
                <a:ea typeface="+mj-ea"/>
                <a:cs typeface="+mj-cs"/>
              </a:rPr>
              <a:t>DNA micro-arrays let you measure the level of many mRNAs or DNAs at once</a:t>
            </a:r>
            <a:r>
              <a:rPr lang="en-US" smtClean="0">
                <a:ea typeface="+mj-ea"/>
                <a:cs typeface="+mj-cs"/>
              </a:rPr>
              <a:t> </a:t>
            </a:r>
          </a:p>
        </p:txBody>
      </p:sp>
      <p:pic>
        <p:nvPicPr>
          <p:cNvPr id="47106" name="Picture 8" descr="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667000"/>
            <a:ext cx="2752725"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1"/>
          <p:cNvSpPr txBox="1">
            <a:spLocks noChangeArrowheads="1"/>
          </p:cNvSpPr>
          <p:nvPr/>
        </p:nvSpPr>
        <p:spPr bwMode="auto">
          <a:xfrm>
            <a:off x="228600" y="2438400"/>
            <a:ext cx="5219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latin typeface="Arial" charset="0"/>
                <a:cs typeface="Arial" charset="0"/>
              </a:rPr>
              <a:t>Purify RNA from two populations of cells that differ in some interesting way. (e.g. wild type cells vs. mutant cells, growth on medium containing some substance vs. not containing that substance)</a:t>
            </a:r>
          </a:p>
          <a:p>
            <a:endParaRPr lang="en-US" sz="1600" dirty="0">
              <a:latin typeface="Arial" charset="0"/>
              <a:cs typeface="Arial" charset="0"/>
            </a:endParaRPr>
          </a:p>
          <a:p>
            <a:r>
              <a:rPr lang="en-US" sz="1600" dirty="0">
                <a:latin typeface="Arial" charset="0"/>
                <a:cs typeface="Arial" charset="0"/>
              </a:rPr>
              <a:t>R</a:t>
            </a:r>
            <a:r>
              <a:rPr lang="en-US" sz="1600" dirty="0" smtClean="0">
                <a:latin typeface="Arial" charset="0"/>
                <a:cs typeface="Arial" charset="0"/>
              </a:rPr>
              <a:t>everse </a:t>
            </a:r>
            <a:r>
              <a:rPr lang="en-US" sz="1600" dirty="0">
                <a:latin typeface="Arial" charset="0"/>
                <a:cs typeface="Arial" charset="0"/>
              </a:rPr>
              <a:t>transcribe to DNA and tag DNA with a </a:t>
            </a:r>
            <a:r>
              <a:rPr lang="en-US" sz="1600" dirty="0" err="1">
                <a:latin typeface="Arial" charset="0"/>
                <a:cs typeface="Arial" charset="0"/>
              </a:rPr>
              <a:t>fluorochrome</a:t>
            </a:r>
            <a:r>
              <a:rPr lang="en-US" sz="1600" dirty="0">
                <a:latin typeface="Arial" charset="0"/>
                <a:cs typeface="Arial" charset="0"/>
              </a:rPr>
              <a:t>: red for one (control),  green for the other (test).</a:t>
            </a:r>
          </a:p>
          <a:p>
            <a:endParaRPr lang="en-US" sz="1600" dirty="0">
              <a:latin typeface="Arial" charset="0"/>
              <a:cs typeface="Arial" charset="0"/>
            </a:endParaRPr>
          </a:p>
          <a:p>
            <a:r>
              <a:rPr lang="en-US" sz="1600" dirty="0">
                <a:latin typeface="Arial" charset="0"/>
                <a:cs typeface="Arial" charset="0"/>
              </a:rPr>
              <a:t>Hybridize DNA to a micro chip that carries an array of </a:t>
            </a:r>
            <a:r>
              <a:rPr lang="en-US" sz="1600" dirty="0" err="1">
                <a:latin typeface="Arial" charset="0"/>
                <a:cs typeface="Arial" charset="0"/>
              </a:rPr>
              <a:t>ssDNA</a:t>
            </a:r>
            <a:r>
              <a:rPr lang="en-US" sz="1600" dirty="0">
                <a:latin typeface="Arial" charset="0"/>
                <a:cs typeface="Arial" charset="0"/>
              </a:rPr>
              <a:t> oligonucleotides that correspond to the expressed region of every gene.</a:t>
            </a:r>
          </a:p>
          <a:p>
            <a:endParaRPr lang="en-US" sz="1600" dirty="0">
              <a:latin typeface="Arial" charset="0"/>
              <a:cs typeface="Arial" charset="0"/>
            </a:endParaRPr>
          </a:p>
          <a:p>
            <a:r>
              <a:rPr lang="en-US" sz="1600" dirty="0">
                <a:latin typeface="Arial" charset="0"/>
                <a:cs typeface="Arial" charset="0"/>
              </a:rPr>
              <a:t>Measure red and green </a:t>
            </a:r>
            <a:r>
              <a:rPr lang="en-US" sz="1600" dirty="0" err="1">
                <a:latin typeface="Arial" charset="0"/>
                <a:cs typeface="Arial" charset="0"/>
              </a:rPr>
              <a:t>fluoresence</a:t>
            </a:r>
            <a:r>
              <a:rPr lang="en-US" sz="1600" dirty="0">
                <a:latin typeface="Arial" charset="0"/>
                <a:cs typeface="Arial" charset="0"/>
              </a:rPr>
              <a:t> across the chip</a:t>
            </a:r>
          </a:p>
          <a:p>
            <a:endParaRPr lang="en-US" sz="1600" dirty="0">
              <a:latin typeface="Arial" charset="0"/>
              <a:cs typeface="Arial" charset="0"/>
            </a:endParaRPr>
          </a:p>
          <a:p>
            <a:r>
              <a:rPr lang="en-US" sz="1600" dirty="0">
                <a:latin typeface="Arial" charset="0"/>
                <a:cs typeface="Arial" charset="0"/>
              </a:rPr>
              <a:t>Analyze relative levels to see if expression on the test sample goes up or down relative to the control. </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3" descr="Chip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76400"/>
            <a:ext cx="53975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Rectangle 4"/>
          <p:cNvSpPr>
            <a:spLocks noChangeArrowheads="1"/>
          </p:cNvSpPr>
          <p:nvPr/>
        </p:nvSpPr>
        <p:spPr bwMode="auto">
          <a:xfrm>
            <a:off x="152400" y="152400"/>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A Genomics Approach:</a:t>
            </a:r>
            <a:b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b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DNA micro-arrays let you measure the level of many mRNAs or DNAs at once </a:t>
            </a:r>
          </a:p>
        </p:txBody>
      </p:sp>
      <p:sp>
        <p:nvSpPr>
          <p:cNvPr id="49155" name="TextBox 3"/>
          <p:cNvSpPr txBox="1">
            <a:spLocks noChangeArrowheads="1"/>
          </p:cNvSpPr>
          <p:nvPr/>
        </p:nvSpPr>
        <p:spPr bwMode="auto">
          <a:xfrm>
            <a:off x="88900" y="1524000"/>
            <a:ext cx="35687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solidFill>
                  <a:srgbClr val="FFFF00"/>
                </a:solidFill>
                <a:latin typeface="Arial" charset="0"/>
                <a:cs typeface="Arial" charset="0"/>
              </a:rPr>
              <a:t>Yellow</a:t>
            </a:r>
            <a:r>
              <a:rPr lang="en-US" sz="1600" dirty="0">
                <a:latin typeface="Arial" charset="0"/>
                <a:cs typeface="Arial" charset="0"/>
              </a:rPr>
              <a:t>=no change.</a:t>
            </a:r>
          </a:p>
          <a:p>
            <a:r>
              <a:rPr lang="en-US" sz="1600" dirty="0">
                <a:solidFill>
                  <a:srgbClr val="FF0000"/>
                </a:solidFill>
                <a:latin typeface="Arial" charset="0"/>
                <a:cs typeface="Arial" charset="0"/>
              </a:rPr>
              <a:t>Red</a:t>
            </a:r>
            <a:r>
              <a:rPr lang="en-US" sz="1600" dirty="0">
                <a:latin typeface="Arial" charset="0"/>
                <a:cs typeface="Arial" charset="0"/>
              </a:rPr>
              <a:t>=less mRNA in the test sample than in the control</a:t>
            </a:r>
          </a:p>
          <a:p>
            <a:r>
              <a:rPr lang="en-US" sz="1600" dirty="0">
                <a:solidFill>
                  <a:srgbClr val="008000"/>
                </a:solidFill>
                <a:latin typeface="Arial" charset="0"/>
                <a:cs typeface="Arial" charset="0"/>
              </a:rPr>
              <a:t>Green</a:t>
            </a:r>
            <a:r>
              <a:rPr lang="en-US" sz="1600" dirty="0">
                <a:latin typeface="Arial" charset="0"/>
                <a:cs typeface="Arial" charset="0"/>
              </a:rPr>
              <a:t>=more mRNA in the test sample than in the control. </a:t>
            </a:r>
          </a:p>
          <a:p>
            <a:endParaRPr lang="en-US" sz="1600" dirty="0">
              <a:latin typeface="Arial" charset="0"/>
              <a:cs typeface="Arial" charset="0"/>
            </a:endParaRPr>
          </a:p>
          <a:p>
            <a:r>
              <a:rPr lang="en-US" sz="1600" dirty="0">
                <a:latin typeface="Arial" charset="0"/>
                <a:cs typeface="Arial" charset="0"/>
              </a:rPr>
              <a:t>Hybridization Arrays dominated the field from around 2000 to 2010, but is now becoming obsolete.</a:t>
            </a:r>
          </a:p>
          <a:p>
            <a:endParaRPr lang="en-US" sz="1600" dirty="0">
              <a:latin typeface="Arial" charset="0"/>
              <a:cs typeface="Arial" charset="0"/>
            </a:endParaRPr>
          </a:p>
          <a:p>
            <a:r>
              <a:rPr lang="en-US" sz="1600" dirty="0">
                <a:latin typeface="Arial" charset="0"/>
                <a:cs typeface="Arial" charset="0"/>
              </a:rPr>
              <a:t>Still taught because of the huge volume of data available from array experiments. </a:t>
            </a:r>
          </a:p>
          <a:p>
            <a:endParaRPr lang="en-US" sz="1600" dirty="0">
              <a:latin typeface="Arial" charset="0"/>
              <a:cs typeface="Arial" charset="0"/>
            </a:endParaRPr>
          </a:p>
          <a:p>
            <a:r>
              <a:rPr lang="en-US" sz="1600" dirty="0">
                <a:latin typeface="Arial" charset="0"/>
                <a:cs typeface="Arial" charset="0"/>
              </a:rPr>
              <a:t>Need to be careful about the quality of the data</a:t>
            </a:r>
            <a:r>
              <a:rPr lang="en-US" sz="1600" dirty="0" smtClean="0">
                <a:latin typeface="Arial" charset="0"/>
                <a:cs typeface="Arial" charset="0"/>
              </a:rPr>
              <a:t>. Are experiments done in</a:t>
            </a:r>
          </a:p>
          <a:p>
            <a:r>
              <a:rPr lang="en-US" sz="1600" dirty="0">
                <a:latin typeface="Arial" charset="0"/>
                <a:cs typeface="Arial" charset="0"/>
              </a:rPr>
              <a:t>t</a:t>
            </a:r>
            <a:r>
              <a:rPr lang="en-US" sz="1600" dirty="0" smtClean="0">
                <a:latin typeface="Arial" charset="0"/>
                <a:cs typeface="Arial" charset="0"/>
              </a:rPr>
              <a:t>riplicate? </a:t>
            </a:r>
            <a:endParaRPr lang="en-US" sz="1600" dirty="0">
              <a:latin typeface="Arial" charset="0"/>
              <a:cs typeface="Arial" charset="0"/>
            </a:endParaRPr>
          </a:p>
          <a:p>
            <a:endParaRPr lang="en-US" sz="1600" dirty="0">
              <a:latin typeface="Arial" charset="0"/>
              <a:cs typeface="Arial" charset="0"/>
            </a:endParaRPr>
          </a:p>
          <a:p>
            <a:r>
              <a:rPr lang="en-US" sz="1600" dirty="0">
                <a:latin typeface="Arial" charset="0"/>
                <a:cs typeface="Arial" charset="0"/>
              </a:rPr>
              <a:t>Transcription profiling a particular powerful way to study the targets of a </a:t>
            </a:r>
          </a:p>
          <a:p>
            <a:r>
              <a:rPr lang="en-US" sz="1600" dirty="0">
                <a:latin typeface="Arial" charset="0"/>
                <a:cs typeface="Arial" charset="0"/>
              </a:rPr>
              <a:t>transcription factor. How would you do this?</a:t>
            </a:r>
          </a:p>
        </p:txBody>
      </p:sp>
      <p:sp>
        <p:nvSpPr>
          <p:cNvPr id="49156" name="TextBox 4"/>
          <p:cNvSpPr txBox="1">
            <a:spLocks noChangeArrowheads="1"/>
          </p:cNvSpPr>
          <p:nvPr/>
        </p:nvSpPr>
        <p:spPr bwMode="auto">
          <a:xfrm>
            <a:off x="3949700" y="5537200"/>
            <a:ext cx="48387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Extremely detailed phenotypic snap shot of a</a:t>
            </a:r>
          </a:p>
          <a:p>
            <a:r>
              <a:rPr lang="en-US" sz="1600">
                <a:latin typeface="Arial" charset="0"/>
                <a:cs typeface="Arial" charset="0"/>
              </a:rPr>
              <a:t>cell.  </a:t>
            </a:r>
          </a:p>
          <a:p>
            <a:endParaRPr lang="en-US" sz="1600">
              <a:latin typeface="Arial" charset="0"/>
              <a:cs typeface="Arial" charset="0"/>
            </a:endParaRPr>
          </a:p>
          <a:p>
            <a:r>
              <a:rPr lang="en-US" sz="1600">
                <a:latin typeface="Arial" charset="0"/>
                <a:cs typeface="Arial" charset="0"/>
              </a:rPr>
              <a:t>Aside: valuable method for cancer typing/prognosis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772400" cy="1143000"/>
          </a:xfrm>
        </p:spPr>
        <p:txBody>
          <a:bodyPr/>
          <a:lstStyle/>
          <a:p>
            <a:pPr>
              <a:defRPr/>
            </a:pPr>
            <a:r>
              <a:rPr lang="en-US" dirty="0" smtClean="0">
                <a:ea typeface="+mj-ea"/>
              </a:rPr>
              <a:t>RNA sequencing (RNA </a:t>
            </a:r>
            <a:r>
              <a:rPr lang="en-US" dirty="0" err="1" smtClean="0">
                <a:ea typeface="+mj-ea"/>
              </a:rPr>
              <a:t>seq</a:t>
            </a:r>
            <a:r>
              <a:rPr lang="en-US" dirty="0" smtClean="0">
                <a:ea typeface="+mj-ea"/>
              </a:rPr>
              <a:t>) also allows measurement of mRNA levels for all genes at one time.</a:t>
            </a:r>
            <a:br>
              <a:rPr lang="en-US" dirty="0" smtClean="0">
                <a:ea typeface="+mj-ea"/>
              </a:rPr>
            </a:br>
            <a:endParaRPr lang="en-US" dirty="0">
              <a:ea typeface="+mj-ea"/>
            </a:endParaRPr>
          </a:p>
        </p:txBody>
      </p:sp>
      <p:pic>
        <p:nvPicPr>
          <p:cNvPr id="51202" name="Picture 5" descr="Screen Shot 2013-10-15 at 5.48.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38400"/>
            <a:ext cx="4648200" cy="332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Box 4"/>
          <p:cNvSpPr txBox="1">
            <a:spLocks noChangeArrowheads="1"/>
          </p:cNvSpPr>
          <p:nvPr/>
        </p:nvSpPr>
        <p:spPr bwMode="auto">
          <a:xfrm>
            <a:off x="228600" y="1816100"/>
            <a:ext cx="37719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latin typeface="Arial" charset="0"/>
                <a:cs typeface="Arial" charset="0"/>
              </a:rPr>
              <a:t>RNA seq. </a:t>
            </a:r>
            <a:r>
              <a:rPr lang="en-US" sz="1600" dirty="0" smtClean="0">
                <a:latin typeface="Arial" charset="0"/>
                <a:cs typeface="Arial" charset="0"/>
              </a:rPr>
              <a:t>is rendering </a:t>
            </a:r>
            <a:r>
              <a:rPr lang="en-US" sz="1600" dirty="0">
                <a:latin typeface="Arial" charset="0"/>
                <a:cs typeface="Arial" charset="0"/>
              </a:rPr>
              <a:t>array methods for transcription </a:t>
            </a:r>
            <a:r>
              <a:rPr lang="en-US" sz="1600" dirty="0" smtClean="0">
                <a:latin typeface="Arial" charset="0"/>
                <a:cs typeface="Arial" charset="0"/>
              </a:rPr>
              <a:t>profiling obsolete. The method is </a:t>
            </a:r>
            <a:r>
              <a:rPr lang="en-US" sz="1600" dirty="0">
                <a:latin typeface="Arial" charset="0"/>
                <a:cs typeface="Arial" charset="0"/>
              </a:rPr>
              <a:t>as a consequence of advances in high throughput DNA sequencing analysis. RNA </a:t>
            </a:r>
            <a:r>
              <a:rPr lang="en-US" sz="1600" dirty="0" err="1">
                <a:latin typeface="Arial" charset="0"/>
                <a:cs typeface="Arial" charset="0"/>
              </a:rPr>
              <a:t>seq</a:t>
            </a:r>
            <a:r>
              <a:rPr lang="en-US" sz="1600" dirty="0">
                <a:latin typeface="Arial" charset="0"/>
                <a:cs typeface="Arial" charset="0"/>
              </a:rPr>
              <a:t>=Easier, cheaper, faster, less prone to artifact.</a:t>
            </a:r>
          </a:p>
          <a:p>
            <a:endParaRPr lang="en-US" sz="1600" dirty="0">
              <a:latin typeface="Arial" charset="0"/>
              <a:cs typeface="Arial" charset="0"/>
            </a:endParaRPr>
          </a:p>
          <a:p>
            <a:r>
              <a:rPr lang="en-US" sz="1600" dirty="0">
                <a:latin typeface="Arial" charset="0"/>
                <a:cs typeface="Arial" charset="0"/>
              </a:rPr>
              <a:t>In this case, RNA is reverse transcribed, and then solid phase high-throughput sequencing is used to read the sequence of </a:t>
            </a:r>
            <a:r>
              <a:rPr lang="en-US" sz="1600" dirty="0" smtClean="0">
                <a:latin typeface="Arial" charset="0"/>
                <a:cs typeface="Arial" charset="0"/>
              </a:rPr>
              <a:t>a large number of </a:t>
            </a:r>
            <a:r>
              <a:rPr lang="en-US" sz="1600" dirty="0" err="1" smtClean="0">
                <a:latin typeface="Arial" charset="0"/>
                <a:cs typeface="Arial" charset="0"/>
              </a:rPr>
              <a:t>cDNA</a:t>
            </a:r>
            <a:r>
              <a:rPr lang="en-US" sz="1600" dirty="0" smtClean="0">
                <a:latin typeface="Arial" charset="0"/>
                <a:cs typeface="Arial" charset="0"/>
              </a:rPr>
              <a:t> molecules.</a:t>
            </a:r>
            <a:endParaRPr lang="en-US" sz="1600" dirty="0">
              <a:latin typeface="Arial" charset="0"/>
              <a:cs typeface="Arial" charset="0"/>
            </a:endParaRPr>
          </a:p>
          <a:p>
            <a:endParaRPr lang="en-US" sz="1600" dirty="0">
              <a:latin typeface="Arial" charset="0"/>
              <a:cs typeface="Arial" charset="0"/>
            </a:endParaRPr>
          </a:p>
          <a:p>
            <a:r>
              <a:rPr lang="en-US" sz="1600" dirty="0">
                <a:latin typeface="Arial" charset="0"/>
                <a:cs typeface="Arial" charset="0"/>
              </a:rPr>
              <a:t>If enough </a:t>
            </a:r>
            <a:r>
              <a:rPr lang="en-US" sz="1600" dirty="0" err="1" smtClean="0">
                <a:latin typeface="Arial" charset="0"/>
                <a:cs typeface="Arial" charset="0"/>
              </a:rPr>
              <a:t>cDNAs</a:t>
            </a:r>
            <a:r>
              <a:rPr lang="en-US" sz="1600" dirty="0" smtClean="0">
                <a:latin typeface="Arial" charset="0"/>
                <a:cs typeface="Arial" charset="0"/>
              </a:rPr>
              <a:t> are </a:t>
            </a:r>
            <a:r>
              <a:rPr lang="en-US" sz="1600" dirty="0">
                <a:latin typeface="Arial" charset="0"/>
                <a:cs typeface="Arial" charset="0"/>
              </a:rPr>
              <a:t>read, the frequency of each </a:t>
            </a:r>
            <a:r>
              <a:rPr lang="en-US" sz="1600" dirty="0" smtClean="0">
                <a:latin typeface="Arial" charset="0"/>
                <a:cs typeface="Arial" charset="0"/>
              </a:rPr>
              <a:t>“</a:t>
            </a:r>
            <a:r>
              <a:rPr lang="en-US" sz="1600" dirty="0">
                <a:latin typeface="Arial" charset="0"/>
                <a:cs typeface="Arial" charset="0"/>
              </a:rPr>
              <a:t>read” provides a profile of the abundance of each gene.</a:t>
            </a:r>
          </a:p>
          <a:p>
            <a:endParaRPr lang="en-US" sz="1600" dirty="0">
              <a:latin typeface="Arial" charset="0"/>
              <a:cs typeface="Arial" charset="0"/>
            </a:endParaRPr>
          </a:p>
          <a:p>
            <a:r>
              <a:rPr lang="en-US" sz="1600" dirty="0">
                <a:latin typeface="Arial" charset="0"/>
                <a:cs typeface="Arial" charset="0"/>
              </a:rPr>
              <a:t>Best to compare data from 2 samples as with hybridization arrays.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ihms229938f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399"/>
            <a:ext cx="4419600" cy="4844715"/>
          </a:xfrm>
          <a:prstGeom prst="rect">
            <a:avLst/>
          </a:prstGeom>
        </p:spPr>
      </p:pic>
      <p:sp>
        <p:nvSpPr>
          <p:cNvPr id="6" name="Rectangle 5"/>
          <p:cNvSpPr/>
          <p:nvPr/>
        </p:nvSpPr>
        <p:spPr>
          <a:xfrm>
            <a:off x="3276600" y="5486400"/>
            <a:ext cx="4572000" cy="769441"/>
          </a:xfrm>
          <a:prstGeom prst="rect">
            <a:avLst/>
          </a:prstGeom>
        </p:spPr>
        <p:txBody>
          <a:bodyPr>
            <a:spAutoFit/>
          </a:bodyPr>
          <a:lstStyle/>
          <a:p>
            <a:r>
              <a:rPr lang="en-US" sz="1100" dirty="0" err="1">
                <a:latin typeface="+mj-lt"/>
              </a:rPr>
              <a:t>Nagalakshmi</a:t>
            </a:r>
            <a:r>
              <a:rPr lang="en-US" sz="1100" dirty="0">
                <a:latin typeface="+mj-lt"/>
              </a:rPr>
              <a:t>, U., Wang, Z., </a:t>
            </a:r>
            <a:r>
              <a:rPr lang="en-US" sz="1100" dirty="0" err="1">
                <a:latin typeface="+mj-lt"/>
              </a:rPr>
              <a:t>Waern</a:t>
            </a:r>
            <a:r>
              <a:rPr lang="en-US" sz="1100" dirty="0">
                <a:latin typeface="+mj-lt"/>
              </a:rPr>
              <a:t>, K., </a:t>
            </a:r>
            <a:r>
              <a:rPr lang="en-US" sz="1100" dirty="0" err="1">
                <a:latin typeface="+mj-lt"/>
              </a:rPr>
              <a:t>Shou</a:t>
            </a:r>
            <a:r>
              <a:rPr lang="en-US" sz="1100" dirty="0">
                <a:latin typeface="+mj-lt"/>
              </a:rPr>
              <a:t>, C., </a:t>
            </a:r>
            <a:r>
              <a:rPr lang="en-US" sz="1100" dirty="0" err="1">
                <a:latin typeface="+mj-lt"/>
              </a:rPr>
              <a:t>Raha</a:t>
            </a:r>
            <a:r>
              <a:rPr lang="en-US" sz="1100" dirty="0">
                <a:latin typeface="+mj-lt"/>
              </a:rPr>
              <a:t>, D., Gerstein, M., &amp; Snyder, M. (2008). The Transcriptional Landscape of the Yeast Genome Defined by RNA Sequencing. Science (New York, N.Y.), 320(5881), 1344–1349. http://</a:t>
            </a:r>
            <a:r>
              <a:rPr lang="en-US" sz="1100" dirty="0" err="1">
                <a:latin typeface="+mj-lt"/>
              </a:rPr>
              <a:t>doi.org</a:t>
            </a:r>
            <a:r>
              <a:rPr lang="en-US" sz="1100" dirty="0">
                <a:latin typeface="+mj-lt"/>
              </a:rPr>
              <a:t>/10.1126/science.1158441</a:t>
            </a:r>
          </a:p>
        </p:txBody>
      </p:sp>
      <p:sp>
        <p:nvSpPr>
          <p:cNvPr id="8" name="TextBox 7"/>
          <p:cNvSpPr txBox="1"/>
          <p:nvPr/>
        </p:nvSpPr>
        <p:spPr>
          <a:xfrm>
            <a:off x="2743200" y="914400"/>
            <a:ext cx="2978850" cy="461665"/>
          </a:xfrm>
          <a:prstGeom prst="rect">
            <a:avLst/>
          </a:prstGeom>
          <a:noFill/>
        </p:spPr>
        <p:txBody>
          <a:bodyPr wrap="none" rtlCol="0">
            <a:spAutoFit/>
          </a:bodyPr>
          <a:lstStyle/>
          <a:p>
            <a:r>
              <a:rPr lang="en-US" dirty="0" smtClean="0">
                <a:latin typeface="+mn-lt"/>
              </a:rPr>
              <a:t>Yeast </a:t>
            </a:r>
            <a:r>
              <a:rPr lang="en-US" dirty="0" err="1" smtClean="0">
                <a:latin typeface="+mn-lt"/>
              </a:rPr>
              <a:t>Transcriptome</a:t>
            </a:r>
            <a:endParaRPr lang="en-US" dirty="0">
              <a:latin typeface="+mn-lt"/>
            </a:endParaRPr>
          </a:p>
        </p:txBody>
      </p:sp>
    </p:spTree>
    <p:extLst>
      <p:ext uri="{BB962C8B-B14F-4D97-AF65-F5344CB8AC3E}">
        <p14:creationId xmlns:p14="http://schemas.microsoft.com/office/powerpoint/2010/main" val="30410414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19200" y="152400"/>
            <a:ext cx="7772400" cy="1143000"/>
          </a:xfrm>
        </p:spPr>
        <p:txBody>
          <a:bodyPr/>
          <a:lstStyle/>
          <a:p>
            <a:pPr eaLnBrk="1" hangingPunct="1">
              <a:defRPr/>
            </a:pPr>
            <a:r>
              <a:rPr lang="en-US" smtClean="0">
                <a:ea typeface="+mj-ea"/>
                <a:cs typeface="+mj-cs"/>
              </a:rPr>
              <a:t>Real </a:t>
            </a:r>
            <a:r>
              <a:rPr lang="ja-JP" altLang="en-US" smtClean="0">
                <a:latin typeface="Arial"/>
                <a:ea typeface="+mj-ea"/>
                <a:cs typeface="+mj-cs"/>
              </a:rPr>
              <a:t>“</a:t>
            </a:r>
            <a:r>
              <a:rPr lang="en-US" smtClean="0">
                <a:ea typeface="+mj-ea"/>
                <a:cs typeface="+mj-cs"/>
              </a:rPr>
              <a:t>Functional</a:t>
            </a:r>
            <a:r>
              <a:rPr lang="ja-JP" altLang="en-US" smtClean="0">
                <a:latin typeface="Arial"/>
                <a:ea typeface="+mj-ea"/>
                <a:cs typeface="+mj-cs"/>
              </a:rPr>
              <a:t>”</a:t>
            </a:r>
            <a:r>
              <a:rPr lang="en-US" smtClean="0">
                <a:ea typeface="+mj-ea"/>
                <a:cs typeface="+mj-cs"/>
              </a:rPr>
              <a:t> Genomics</a:t>
            </a:r>
          </a:p>
        </p:txBody>
      </p:sp>
      <p:pic>
        <p:nvPicPr>
          <p:cNvPr id="53250" name="Picture 6" descr="ron_davis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5684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7"/>
          <p:cNvSpPr>
            <a:spLocks noChangeArrowheads="1"/>
          </p:cNvSpPr>
          <p:nvPr/>
        </p:nvSpPr>
        <p:spPr bwMode="auto">
          <a:xfrm>
            <a:off x="2895600" y="1143000"/>
            <a:ext cx="45751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a:cs typeface="Arial"/>
              </a:rPr>
              <a:t>Knock out every yeast gene one at a time.</a:t>
            </a:r>
          </a:p>
          <a:p>
            <a:pPr>
              <a:defRPr/>
            </a:pPr>
            <a:r>
              <a:rPr lang="en-US" sz="1600" dirty="0">
                <a:latin typeface="Arial"/>
                <a:cs typeface="Arial"/>
              </a:rPr>
              <a:t>Make a collection of mutants. </a:t>
            </a:r>
          </a:p>
          <a:p>
            <a:pPr>
              <a:defRPr/>
            </a:pPr>
            <a:r>
              <a:rPr lang="en-US" sz="1600" dirty="0">
                <a:latin typeface="Arial"/>
                <a:cs typeface="Arial"/>
              </a:rPr>
              <a:t>Each strain carries 2 unique </a:t>
            </a:r>
            <a:r>
              <a:rPr lang="en-US" sz="1600" dirty="0">
                <a:solidFill>
                  <a:srgbClr val="FF0000"/>
                </a:solidFill>
                <a:latin typeface="Arial"/>
                <a:cs typeface="Arial"/>
              </a:rPr>
              <a:t>tags</a:t>
            </a:r>
            <a:r>
              <a:rPr lang="en-US" sz="1600" dirty="0">
                <a:latin typeface="Arial"/>
                <a:cs typeface="Arial"/>
              </a:rPr>
              <a:t> or </a:t>
            </a:r>
            <a:r>
              <a:rPr lang="ja-JP" altLang="en-US" sz="1600" dirty="0">
                <a:latin typeface="Arial"/>
                <a:cs typeface="Arial"/>
              </a:rPr>
              <a:t>“</a:t>
            </a:r>
            <a:r>
              <a:rPr lang="en-US" sz="1600" dirty="0">
                <a:latin typeface="Arial"/>
                <a:cs typeface="Arial"/>
              </a:rPr>
              <a:t>bar codes</a:t>
            </a:r>
            <a:r>
              <a:rPr lang="ja-JP" altLang="en-US" sz="1600" dirty="0">
                <a:latin typeface="Arial"/>
                <a:cs typeface="Arial"/>
              </a:rPr>
              <a:t>”</a:t>
            </a:r>
            <a:endParaRPr lang="en-US" sz="1600" dirty="0">
              <a:latin typeface="Arial"/>
              <a:cs typeface="Arial"/>
            </a:endParaRPr>
          </a:p>
        </p:txBody>
      </p:sp>
      <p:sp>
        <p:nvSpPr>
          <p:cNvPr id="47112" name="Rectangle 8"/>
          <p:cNvSpPr>
            <a:spLocks noChangeArrowheads="1"/>
          </p:cNvSpPr>
          <p:nvPr/>
        </p:nvSpPr>
        <p:spPr bwMode="auto">
          <a:xfrm>
            <a:off x="4724400" y="43434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13" name="Rectangle 9"/>
          <p:cNvSpPr>
            <a:spLocks noChangeArrowheads="1"/>
          </p:cNvSpPr>
          <p:nvPr/>
        </p:nvSpPr>
        <p:spPr bwMode="auto">
          <a:xfrm>
            <a:off x="4953000" y="4343400"/>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cs typeface="+mn-cs"/>
              </a:rPr>
              <a:t>KAN</a:t>
            </a:r>
            <a:r>
              <a:rPr lang="en-US" i="1" baseline="30000">
                <a:cs typeface="+mn-cs"/>
              </a:rPr>
              <a:t>R</a:t>
            </a:r>
            <a:endParaRPr lang="en-US" i="1">
              <a:cs typeface="+mn-cs"/>
            </a:endParaRPr>
          </a:p>
        </p:txBody>
      </p:sp>
      <p:sp>
        <p:nvSpPr>
          <p:cNvPr id="47114" name="Line 10"/>
          <p:cNvSpPr>
            <a:spLocks noChangeShapeType="1"/>
          </p:cNvSpPr>
          <p:nvPr/>
        </p:nvSpPr>
        <p:spPr bwMode="auto">
          <a:xfrm>
            <a:off x="3429000" y="5257800"/>
            <a:ext cx="41910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17" name="Line 13"/>
          <p:cNvSpPr>
            <a:spLocks noChangeShapeType="1"/>
          </p:cNvSpPr>
          <p:nvPr/>
        </p:nvSpPr>
        <p:spPr bwMode="auto">
          <a:xfrm>
            <a:off x="5334000" y="5029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18" name="Rectangle 14"/>
          <p:cNvSpPr>
            <a:spLocks noChangeArrowheads="1"/>
          </p:cNvSpPr>
          <p:nvPr/>
        </p:nvSpPr>
        <p:spPr bwMode="auto">
          <a:xfrm>
            <a:off x="4191000" y="4495800"/>
            <a:ext cx="533400"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19" name="Rectangle 15"/>
          <p:cNvSpPr>
            <a:spLocks noChangeArrowheads="1"/>
          </p:cNvSpPr>
          <p:nvPr/>
        </p:nvSpPr>
        <p:spPr bwMode="auto">
          <a:xfrm>
            <a:off x="6172200" y="4495800"/>
            <a:ext cx="533400"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21" name="Rectangle 17"/>
          <p:cNvSpPr>
            <a:spLocks noChangeArrowheads="1"/>
          </p:cNvSpPr>
          <p:nvPr/>
        </p:nvSpPr>
        <p:spPr bwMode="auto">
          <a:xfrm>
            <a:off x="4114800" y="5105400"/>
            <a:ext cx="26670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22" name="Rectangle 18"/>
          <p:cNvSpPr>
            <a:spLocks noChangeArrowheads="1"/>
          </p:cNvSpPr>
          <p:nvPr/>
        </p:nvSpPr>
        <p:spPr bwMode="auto">
          <a:xfrm>
            <a:off x="5029200" y="5334000"/>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cs typeface="+mn-cs"/>
              </a:rPr>
              <a:t>YFG</a:t>
            </a:r>
            <a:r>
              <a:rPr lang="en-US" i="1" baseline="30000">
                <a:cs typeface="+mn-cs"/>
              </a:rPr>
              <a:t>+</a:t>
            </a:r>
            <a:endParaRPr lang="en-US" i="1">
              <a:cs typeface="+mn-cs"/>
            </a:endParaRPr>
          </a:p>
        </p:txBody>
      </p:sp>
      <p:sp>
        <p:nvSpPr>
          <p:cNvPr id="47123" name="Rectangle 19"/>
          <p:cNvSpPr>
            <a:spLocks noChangeArrowheads="1"/>
          </p:cNvSpPr>
          <p:nvPr/>
        </p:nvSpPr>
        <p:spPr bwMode="auto">
          <a:xfrm>
            <a:off x="4191000" y="4648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X</a:t>
            </a:r>
          </a:p>
        </p:txBody>
      </p:sp>
      <p:sp>
        <p:nvSpPr>
          <p:cNvPr id="47124" name="Rectangle 20"/>
          <p:cNvSpPr>
            <a:spLocks noChangeArrowheads="1"/>
          </p:cNvSpPr>
          <p:nvPr/>
        </p:nvSpPr>
        <p:spPr bwMode="auto">
          <a:xfrm>
            <a:off x="6248400" y="4648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X</a:t>
            </a:r>
          </a:p>
        </p:txBody>
      </p:sp>
      <p:sp>
        <p:nvSpPr>
          <p:cNvPr id="47125" name="Line 21"/>
          <p:cNvSpPr>
            <a:spLocks noChangeShapeType="1"/>
          </p:cNvSpPr>
          <p:nvPr/>
        </p:nvSpPr>
        <p:spPr bwMode="auto">
          <a:xfrm>
            <a:off x="3429000" y="6248400"/>
            <a:ext cx="41910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26" name="Line 22"/>
          <p:cNvSpPr>
            <a:spLocks noChangeShapeType="1"/>
          </p:cNvSpPr>
          <p:nvPr/>
        </p:nvSpPr>
        <p:spPr bwMode="auto">
          <a:xfrm>
            <a:off x="5334000" y="6019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28" name="Rectangle 24"/>
          <p:cNvSpPr>
            <a:spLocks noChangeArrowheads="1"/>
          </p:cNvSpPr>
          <p:nvPr/>
        </p:nvSpPr>
        <p:spPr bwMode="auto">
          <a:xfrm>
            <a:off x="4572000" y="640080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cs typeface="+mn-cs"/>
              </a:rPr>
              <a:t>Yfg::KAN</a:t>
            </a:r>
            <a:r>
              <a:rPr lang="en-US" i="1" baseline="30000">
                <a:cs typeface="+mn-cs"/>
              </a:rPr>
              <a:t>R</a:t>
            </a:r>
            <a:endParaRPr lang="en-US" i="1">
              <a:cs typeface="+mn-cs"/>
            </a:endParaRPr>
          </a:p>
        </p:txBody>
      </p:sp>
      <p:sp>
        <p:nvSpPr>
          <p:cNvPr id="47129" name="Rectangle 25"/>
          <p:cNvSpPr>
            <a:spLocks noChangeArrowheads="1"/>
          </p:cNvSpPr>
          <p:nvPr/>
        </p:nvSpPr>
        <p:spPr bwMode="auto">
          <a:xfrm>
            <a:off x="4724400" y="6019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0" name="Rectangle 26"/>
          <p:cNvSpPr>
            <a:spLocks noChangeArrowheads="1"/>
          </p:cNvSpPr>
          <p:nvPr/>
        </p:nvSpPr>
        <p:spPr bwMode="auto">
          <a:xfrm>
            <a:off x="4191000" y="6172200"/>
            <a:ext cx="533400"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1" name="Rectangle 27"/>
          <p:cNvSpPr>
            <a:spLocks noChangeArrowheads="1"/>
          </p:cNvSpPr>
          <p:nvPr/>
        </p:nvSpPr>
        <p:spPr bwMode="auto">
          <a:xfrm>
            <a:off x="6172200" y="6172200"/>
            <a:ext cx="533400"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2" name="Rectangle 28"/>
          <p:cNvSpPr>
            <a:spLocks noChangeArrowheads="1"/>
          </p:cNvSpPr>
          <p:nvPr/>
        </p:nvSpPr>
        <p:spPr bwMode="auto">
          <a:xfrm>
            <a:off x="4953000" y="6019800"/>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cs typeface="+mn-cs"/>
              </a:rPr>
              <a:t>KAN</a:t>
            </a:r>
            <a:r>
              <a:rPr lang="en-US" i="1" baseline="30000">
                <a:cs typeface="+mn-cs"/>
              </a:rPr>
              <a:t>R</a:t>
            </a:r>
            <a:endParaRPr lang="en-US" i="1">
              <a:cs typeface="+mn-cs"/>
            </a:endParaRPr>
          </a:p>
        </p:txBody>
      </p:sp>
      <p:sp>
        <p:nvSpPr>
          <p:cNvPr id="47133" name="Rectangle 29"/>
          <p:cNvSpPr>
            <a:spLocks noChangeArrowheads="1"/>
          </p:cNvSpPr>
          <p:nvPr/>
        </p:nvSpPr>
        <p:spPr bwMode="auto">
          <a:xfrm>
            <a:off x="4648200" y="31242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4" name="Rectangle 30"/>
          <p:cNvSpPr>
            <a:spLocks noChangeArrowheads="1"/>
          </p:cNvSpPr>
          <p:nvPr/>
        </p:nvSpPr>
        <p:spPr bwMode="auto">
          <a:xfrm>
            <a:off x="4876800" y="3124200"/>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1">
                <a:cs typeface="+mn-cs"/>
              </a:rPr>
              <a:t>KAN</a:t>
            </a:r>
            <a:r>
              <a:rPr lang="en-US" i="1" baseline="30000">
                <a:cs typeface="+mn-cs"/>
              </a:rPr>
              <a:t>R</a:t>
            </a:r>
            <a:endParaRPr lang="en-US" i="1">
              <a:cs typeface="+mn-cs"/>
            </a:endParaRPr>
          </a:p>
        </p:txBody>
      </p:sp>
      <p:sp>
        <p:nvSpPr>
          <p:cNvPr id="47135" name="Rectangle 31"/>
          <p:cNvSpPr>
            <a:spLocks noChangeArrowheads="1"/>
          </p:cNvSpPr>
          <p:nvPr/>
        </p:nvSpPr>
        <p:spPr bwMode="auto">
          <a:xfrm>
            <a:off x="3886200" y="2895600"/>
            <a:ext cx="533400"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6" name="Rectangle 32"/>
          <p:cNvSpPr>
            <a:spLocks noChangeArrowheads="1"/>
          </p:cNvSpPr>
          <p:nvPr/>
        </p:nvSpPr>
        <p:spPr bwMode="auto">
          <a:xfrm>
            <a:off x="6324600" y="3581400"/>
            <a:ext cx="533400"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7" name="Rectangle 33"/>
          <p:cNvSpPr>
            <a:spLocks noChangeArrowheads="1"/>
          </p:cNvSpPr>
          <p:nvPr/>
        </p:nvSpPr>
        <p:spPr bwMode="auto">
          <a:xfrm>
            <a:off x="4648200" y="2895600"/>
            <a:ext cx="5334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8" name="Rectangle 34"/>
          <p:cNvSpPr>
            <a:spLocks noChangeArrowheads="1"/>
          </p:cNvSpPr>
          <p:nvPr/>
        </p:nvSpPr>
        <p:spPr bwMode="auto">
          <a:xfrm>
            <a:off x="5562600" y="3581400"/>
            <a:ext cx="5334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39" name="Rectangle 35"/>
          <p:cNvSpPr>
            <a:spLocks noChangeArrowheads="1"/>
          </p:cNvSpPr>
          <p:nvPr/>
        </p:nvSpPr>
        <p:spPr bwMode="auto">
          <a:xfrm>
            <a:off x="4419600" y="2895600"/>
            <a:ext cx="228600" cy="152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40" name="Rectangle 36"/>
          <p:cNvSpPr>
            <a:spLocks noChangeArrowheads="1"/>
          </p:cNvSpPr>
          <p:nvPr/>
        </p:nvSpPr>
        <p:spPr bwMode="auto">
          <a:xfrm>
            <a:off x="6096000" y="3581400"/>
            <a:ext cx="228600" cy="152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41" name="Rectangle 37"/>
          <p:cNvSpPr>
            <a:spLocks noChangeArrowheads="1"/>
          </p:cNvSpPr>
          <p:nvPr/>
        </p:nvSpPr>
        <p:spPr bwMode="auto">
          <a:xfrm>
            <a:off x="5943600" y="3657600"/>
            <a:ext cx="70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solidFill>
                  <a:srgbClr val="FF0000"/>
                </a:solidFill>
                <a:cs typeface="+mn-cs"/>
              </a:rPr>
              <a:t>tag2</a:t>
            </a:r>
          </a:p>
        </p:txBody>
      </p:sp>
      <p:sp>
        <p:nvSpPr>
          <p:cNvPr id="47142" name="Rectangle 38"/>
          <p:cNvSpPr>
            <a:spLocks noChangeArrowheads="1"/>
          </p:cNvSpPr>
          <p:nvPr/>
        </p:nvSpPr>
        <p:spPr bwMode="auto">
          <a:xfrm>
            <a:off x="4191000" y="2438400"/>
            <a:ext cx="70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FF0000"/>
                </a:solidFill>
                <a:cs typeface="+mn-cs"/>
              </a:rPr>
              <a:t>tag1</a:t>
            </a:r>
          </a:p>
        </p:txBody>
      </p:sp>
      <p:sp>
        <p:nvSpPr>
          <p:cNvPr id="47143" name="Rectangle 39"/>
          <p:cNvSpPr>
            <a:spLocks noChangeArrowheads="1"/>
          </p:cNvSpPr>
          <p:nvPr/>
        </p:nvSpPr>
        <p:spPr bwMode="auto">
          <a:xfrm>
            <a:off x="2286000" y="2743200"/>
            <a:ext cx="15065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solidFill>
                  <a:schemeClr val="accent2"/>
                </a:solidFill>
                <a:latin typeface="Arial"/>
                <a:cs typeface="Arial"/>
              </a:rPr>
              <a:t>forward primer</a:t>
            </a:r>
            <a:endParaRPr lang="en-US" sz="1600" dirty="0">
              <a:latin typeface="Arial"/>
              <a:cs typeface="Arial"/>
            </a:endParaRPr>
          </a:p>
        </p:txBody>
      </p:sp>
      <p:sp>
        <p:nvSpPr>
          <p:cNvPr id="47144" name="Rectangle 40"/>
          <p:cNvSpPr>
            <a:spLocks noChangeArrowheads="1"/>
          </p:cNvSpPr>
          <p:nvPr/>
        </p:nvSpPr>
        <p:spPr bwMode="auto">
          <a:xfrm>
            <a:off x="6934200" y="3505200"/>
            <a:ext cx="15065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solidFill>
                  <a:schemeClr val="accent2"/>
                </a:solidFill>
                <a:latin typeface="Arial"/>
                <a:cs typeface="Arial"/>
              </a:rPr>
              <a:t>reverse primer</a:t>
            </a:r>
            <a:endParaRPr lang="en-US" sz="1600" dirty="0">
              <a:latin typeface="Arial"/>
              <a:cs typeface="Arial"/>
            </a:endParaRPr>
          </a:p>
        </p:txBody>
      </p:sp>
      <p:sp>
        <p:nvSpPr>
          <p:cNvPr id="47145" name="Rectangle 41"/>
          <p:cNvSpPr>
            <a:spLocks noChangeArrowheads="1"/>
          </p:cNvSpPr>
          <p:nvPr/>
        </p:nvSpPr>
        <p:spPr bwMode="auto">
          <a:xfrm>
            <a:off x="76200" y="5410200"/>
            <a:ext cx="3111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Verdana" charset="0"/>
                <a:cs typeface="+mn-cs"/>
              </a:rPr>
              <a:t>Giaever et al.</a:t>
            </a:r>
            <a:r>
              <a:rPr lang="en-US" sz="1800" i="1">
                <a:latin typeface="Arial" charset="0"/>
                <a:cs typeface="+mn-cs"/>
              </a:rPr>
              <a:t> Nature</a:t>
            </a:r>
            <a:r>
              <a:rPr lang="en-US" sz="1800">
                <a:latin typeface="Verdana" charset="0"/>
                <a:cs typeface="+mn-cs"/>
              </a:rPr>
              <a:t> </a:t>
            </a:r>
            <a:r>
              <a:rPr lang="en-US" sz="1800" b="1">
                <a:latin typeface="Arial" charset="0"/>
                <a:cs typeface="+mn-cs"/>
              </a:rPr>
              <a:t>418</a:t>
            </a:r>
            <a:r>
              <a:rPr lang="en-US" sz="1800">
                <a:latin typeface="Verdana" charset="0"/>
                <a:cs typeface="+mn-cs"/>
              </a:rPr>
              <a:t>, </a:t>
            </a:r>
          </a:p>
          <a:p>
            <a:pPr>
              <a:defRPr/>
            </a:pPr>
            <a:r>
              <a:rPr lang="en-US" sz="1800">
                <a:latin typeface="Verdana" charset="0"/>
                <a:cs typeface="+mn-cs"/>
              </a:rPr>
              <a:t>387-391 (2002) </a:t>
            </a:r>
          </a:p>
        </p:txBody>
      </p:sp>
      <p:sp>
        <p:nvSpPr>
          <p:cNvPr id="47146" name="Rectangle 42"/>
          <p:cNvSpPr>
            <a:spLocks noChangeArrowheads="1"/>
          </p:cNvSpPr>
          <p:nvPr/>
        </p:nvSpPr>
        <p:spPr bwMode="auto">
          <a:xfrm>
            <a:off x="4495800" y="4495800"/>
            <a:ext cx="228600" cy="152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47" name="Rectangle 43"/>
          <p:cNvSpPr>
            <a:spLocks noChangeArrowheads="1"/>
          </p:cNvSpPr>
          <p:nvPr/>
        </p:nvSpPr>
        <p:spPr bwMode="auto">
          <a:xfrm>
            <a:off x="4495800" y="6172200"/>
            <a:ext cx="228600" cy="152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48" name="Rectangle 44"/>
          <p:cNvSpPr>
            <a:spLocks noChangeArrowheads="1"/>
          </p:cNvSpPr>
          <p:nvPr/>
        </p:nvSpPr>
        <p:spPr bwMode="auto">
          <a:xfrm>
            <a:off x="6172200" y="6172200"/>
            <a:ext cx="228600" cy="152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49" name="Rectangle 45"/>
          <p:cNvSpPr>
            <a:spLocks noChangeArrowheads="1"/>
          </p:cNvSpPr>
          <p:nvPr/>
        </p:nvSpPr>
        <p:spPr bwMode="auto">
          <a:xfrm>
            <a:off x="6172200" y="4495800"/>
            <a:ext cx="228600" cy="152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150" name="Rectangle 46"/>
          <p:cNvSpPr>
            <a:spLocks noChangeArrowheads="1"/>
          </p:cNvSpPr>
          <p:nvPr/>
        </p:nvSpPr>
        <p:spPr bwMode="auto">
          <a:xfrm>
            <a:off x="228600" y="2133600"/>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Ron Davis</a:t>
            </a:r>
          </a:p>
        </p:txBody>
      </p:sp>
      <p:sp>
        <p:nvSpPr>
          <p:cNvPr id="53287" name="TextBox 1"/>
          <p:cNvSpPr txBox="1">
            <a:spLocks noChangeArrowheads="1"/>
          </p:cNvSpPr>
          <p:nvPr/>
        </p:nvSpPr>
        <p:spPr bwMode="auto">
          <a:xfrm>
            <a:off x="228600" y="3352800"/>
            <a:ext cx="443865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use PCR to amplify </a:t>
            </a:r>
            <a:r>
              <a:rPr lang="en-US" sz="1600" i="1">
                <a:latin typeface="Arial" charset="0"/>
                <a:cs typeface="Arial" charset="0"/>
              </a:rPr>
              <a:t>KAN</a:t>
            </a:r>
            <a:r>
              <a:rPr lang="en-US" sz="1600" i="1" baseline="30000">
                <a:latin typeface="Arial" charset="0"/>
                <a:cs typeface="Arial" charset="0"/>
              </a:rPr>
              <a:t>R</a:t>
            </a:r>
          </a:p>
          <a:p>
            <a:endParaRPr lang="en-US" sz="1600" i="1" baseline="30000">
              <a:latin typeface="Arial" charset="0"/>
              <a:cs typeface="Arial" charset="0"/>
            </a:endParaRPr>
          </a:p>
          <a:p>
            <a:r>
              <a:rPr lang="en-US" sz="1600">
                <a:latin typeface="Arial" charset="0"/>
                <a:cs typeface="Arial" charset="0"/>
              </a:rPr>
              <a:t>primers are designed to have several functions</a:t>
            </a:r>
          </a:p>
          <a:p>
            <a:r>
              <a:rPr lang="en-US" sz="1600">
                <a:latin typeface="Arial" charset="0"/>
                <a:cs typeface="Arial" charset="0"/>
              </a:rPr>
              <a:t>in addition to being able to direct amplification</a:t>
            </a:r>
          </a:p>
          <a:p>
            <a:r>
              <a:rPr lang="en-US" sz="1600">
                <a:latin typeface="Arial" charset="0"/>
                <a:cs typeface="Arial" charset="0"/>
              </a:rPr>
              <a:t>of KAN</a:t>
            </a:r>
            <a:r>
              <a:rPr lang="en-US" sz="1600" baseline="30000">
                <a:latin typeface="Arial" charset="0"/>
                <a:cs typeface="Arial" charset="0"/>
              </a:rPr>
              <a:t>R</a:t>
            </a:r>
            <a:r>
              <a:rPr lang="en-US" sz="1600">
                <a:latin typeface="Arial" charset="0"/>
                <a:cs typeface="Arial" charset="0"/>
              </a:rPr>
              <a:t> (next slide).</a:t>
            </a:r>
          </a:p>
          <a:p>
            <a:endParaRPr lang="en-US" sz="1600" i="1" baseline="3000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28600"/>
            <a:ext cx="7772400" cy="1143000"/>
          </a:xfrm>
        </p:spPr>
        <p:txBody>
          <a:bodyPr/>
          <a:lstStyle/>
          <a:p>
            <a:pPr eaLnBrk="1" hangingPunct="1">
              <a:defRPr/>
            </a:pPr>
            <a:r>
              <a:rPr lang="en-US" dirty="0" smtClean="0">
                <a:ea typeface="+mj-ea"/>
                <a:cs typeface="+mj-cs"/>
              </a:rPr>
              <a:t>Bar Code to identify specific</a:t>
            </a:r>
            <a:br>
              <a:rPr lang="en-US" dirty="0" smtClean="0">
                <a:ea typeface="+mj-ea"/>
                <a:cs typeface="+mj-cs"/>
              </a:rPr>
            </a:br>
            <a:r>
              <a:rPr lang="en-US" dirty="0" smtClean="0">
                <a:ea typeface="+mj-ea"/>
                <a:cs typeface="+mj-cs"/>
              </a:rPr>
              <a:t>Knock-out strains </a:t>
            </a:r>
          </a:p>
        </p:txBody>
      </p:sp>
      <p:pic>
        <p:nvPicPr>
          <p:cNvPr id="55298" name="Picture 6" descr="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178675"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7"/>
          <p:cNvSpPr>
            <a:spLocks noChangeArrowheads="1"/>
          </p:cNvSpPr>
          <p:nvPr/>
        </p:nvSpPr>
        <p:spPr bwMode="auto">
          <a:xfrm>
            <a:off x="838200" y="2971800"/>
            <a:ext cx="7620000" cy="3292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solidFill>
                  <a:srgbClr val="FF00FF"/>
                </a:solidFill>
                <a:latin typeface="Arial" charset="0"/>
                <a:cs typeface="Arial" charset="0"/>
              </a:rPr>
              <a:t>Pink </a:t>
            </a:r>
            <a:r>
              <a:rPr lang="en-US" sz="1600">
                <a:latin typeface="Arial" charset="0"/>
                <a:cs typeface="Arial" charset="0"/>
              </a:rPr>
              <a:t>and </a:t>
            </a:r>
            <a:r>
              <a:rPr lang="en-US" sz="1600">
                <a:solidFill>
                  <a:srgbClr val="00FFFF"/>
                </a:solidFill>
                <a:latin typeface="Arial" charset="0"/>
                <a:cs typeface="Arial" charset="0"/>
              </a:rPr>
              <a:t>cyan </a:t>
            </a:r>
            <a:r>
              <a:rPr lang="en-US" sz="1600">
                <a:latin typeface="Arial" charset="0"/>
                <a:cs typeface="Arial" charset="0"/>
              </a:rPr>
              <a:t>regions contain a unique pre-designed </a:t>
            </a:r>
          </a:p>
          <a:p>
            <a:r>
              <a:rPr lang="ja-JP" altLang="en-US" sz="1600">
                <a:latin typeface="Arial" charset="0"/>
                <a:cs typeface="Arial" charset="0"/>
              </a:rPr>
              <a:t>“</a:t>
            </a:r>
            <a:r>
              <a:rPr lang="en-US" altLang="ja-JP" sz="1600">
                <a:latin typeface="Arial" charset="0"/>
                <a:cs typeface="Arial" charset="0"/>
              </a:rPr>
              <a:t>bar code</a:t>
            </a:r>
            <a:r>
              <a:rPr lang="ja-JP" altLang="en-US" sz="1600">
                <a:latin typeface="Arial" charset="0"/>
                <a:cs typeface="Arial" charset="0"/>
              </a:rPr>
              <a:t>”</a:t>
            </a:r>
            <a:r>
              <a:rPr lang="en-US" altLang="ja-JP" sz="1600">
                <a:latin typeface="Arial" charset="0"/>
                <a:cs typeface="Arial" charset="0"/>
              </a:rPr>
              <a:t> that uniquely identifies the gene. </a:t>
            </a:r>
          </a:p>
          <a:p>
            <a:endParaRPr lang="en-US" sz="1600">
              <a:latin typeface="Arial" charset="0"/>
              <a:cs typeface="Arial" charset="0"/>
            </a:endParaRPr>
          </a:p>
          <a:p>
            <a:r>
              <a:rPr lang="en-US" sz="1600">
                <a:latin typeface="Arial" charset="0"/>
                <a:cs typeface="Arial" charset="0"/>
              </a:rPr>
              <a:t>Both bar codes for each knock-out construct are flanked</a:t>
            </a:r>
          </a:p>
          <a:p>
            <a:r>
              <a:rPr lang="en-US" sz="1600">
                <a:latin typeface="Arial" charset="0"/>
                <a:cs typeface="Arial" charset="0"/>
              </a:rPr>
              <a:t>by a pair primers that are the SAME for all knockout constructs. </a:t>
            </a:r>
          </a:p>
          <a:p>
            <a:r>
              <a:rPr lang="en-US" sz="1600">
                <a:solidFill>
                  <a:srgbClr val="008000"/>
                </a:solidFill>
                <a:latin typeface="Arial" charset="0"/>
                <a:cs typeface="Arial" charset="0"/>
              </a:rPr>
              <a:t>Green</a:t>
            </a:r>
            <a:r>
              <a:rPr lang="en-US" sz="1600">
                <a:latin typeface="Arial" charset="0"/>
                <a:cs typeface="Arial" charset="0"/>
              </a:rPr>
              <a:t> and </a:t>
            </a:r>
            <a:r>
              <a:rPr lang="en-US" sz="1600">
                <a:solidFill>
                  <a:srgbClr val="FFFF00"/>
                </a:solidFill>
                <a:latin typeface="Arial" charset="0"/>
                <a:cs typeface="Arial" charset="0"/>
              </a:rPr>
              <a:t>yellow</a:t>
            </a:r>
            <a:r>
              <a:rPr lang="en-US" sz="1600">
                <a:latin typeface="Arial" charset="0"/>
                <a:cs typeface="Arial" charset="0"/>
              </a:rPr>
              <a:t> are short primer regions that allow reading the upstream bar code. </a:t>
            </a:r>
            <a:r>
              <a:rPr lang="en-US" sz="1600">
                <a:solidFill>
                  <a:srgbClr val="CEEBA2"/>
                </a:solidFill>
                <a:latin typeface="Arial" charset="0"/>
                <a:cs typeface="Arial" charset="0"/>
              </a:rPr>
              <a:t>Light green </a:t>
            </a:r>
            <a:r>
              <a:rPr lang="en-US" sz="1600">
                <a:latin typeface="Arial" charset="0"/>
                <a:cs typeface="Arial" charset="0"/>
              </a:rPr>
              <a:t>and </a:t>
            </a:r>
            <a:r>
              <a:rPr lang="en-US" sz="1600">
                <a:solidFill>
                  <a:srgbClr val="FF6600"/>
                </a:solidFill>
                <a:latin typeface="Arial" charset="0"/>
                <a:cs typeface="Arial" charset="0"/>
              </a:rPr>
              <a:t>orange</a:t>
            </a:r>
            <a:r>
              <a:rPr lang="en-US" sz="1600">
                <a:latin typeface="Arial" charset="0"/>
                <a:cs typeface="Arial" charset="0"/>
              </a:rPr>
              <a:t> are short primers regions that allow reading the down stream bar code.</a:t>
            </a:r>
          </a:p>
          <a:p>
            <a:endParaRPr lang="en-US" sz="1600">
              <a:latin typeface="Arial" charset="0"/>
              <a:cs typeface="Arial" charset="0"/>
            </a:endParaRPr>
          </a:p>
          <a:p>
            <a:r>
              <a:rPr lang="en-US" sz="1600">
                <a:latin typeface="Arial" charset="0"/>
                <a:cs typeface="Arial" charset="0"/>
              </a:rPr>
              <a:t>The </a:t>
            </a:r>
            <a:r>
              <a:rPr lang="en-US" sz="1600">
                <a:solidFill>
                  <a:srgbClr val="0000FF"/>
                </a:solidFill>
                <a:latin typeface="Arial" charset="0"/>
                <a:cs typeface="Arial" charset="0"/>
              </a:rPr>
              <a:t>dark blue </a:t>
            </a:r>
            <a:r>
              <a:rPr lang="en-US" sz="1600">
                <a:latin typeface="Arial" charset="0"/>
                <a:cs typeface="Arial" charset="0"/>
              </a:rPr>
              <a:t>regions are the left and right homology arms that are needed to target the knockout mutation as we learned previously. In this case homology arms were very short –i.e. oligonucleotides were used with about 30 nt of homologous sequence.</a:t>
            </a:r>
          </a:p>
        </p:txBody>
      </p:sp>
      <p:sp>
        <p:nvSpPr>
          <p:cNvPr id="55300" name="Left Brace 1"/>
          <p:cNvSpPr>
            <a:spLocks/>
          </p:cNvSpPr>
          <p:nvPr/>
        </p:nvSpPr>
        <p:spPr bwMode="auto">
          <a:xfrm rot="5400000">
            <a:off x="2933700" y="952500"/>
            <a:ext cx="228600" cy="1828800"/>
          </a:xfrm>
          <a:prstGeom prst="leftBrace">
            <a:avLst>
              <a:gd name="adj1" fmla="val 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55301" name="TextBox 2"/>
          <p:cNvSpPr txBox="1">
            <a:spLocks noChangeArrowheads="1"/>
          </p:cNvSpPr>
          <p:nvPr/>
        </p:nvSpPr>
        <p:spPr bwMode="auto">
          <a:xfrm>
            <a:off x="1981200" y="1490663"/>
            <a:ext cx="2135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forward primer region</a:t>
            </a:r>
          </a:p>
        </p:txBody>
      </p:sp>
      <p:sp>
        <p:nvSpPr>
          <p:cNvPr id="55302" name="TextBox 6"/>
          <p:cNvSpPr txBox="1">
            <a:spLocks noChangeArrowheads="1"/>
          </p:cNvSpPr>
          <p:nvPr/>
        </p:nvSpPr>
        <p:spPr bwMode="auto">
          <a:xfrm>
            <a:off x="4800600" y="2667000"/>
            <a:ext cx="2135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reverse primer region</a:t>
            </a:r>
          </a:p>
        </p:txBody>
      </p:sp>
      <p:sp>
        <p:nvSpPr>
          <p:cNvPr id="55303" name="Left Brace 7"/>
          <p:cNvSpPr>
            <a:spLocks/>
          </p:cNvSpPr>
          <p:nvPr/>
        </p:nvSpPr>
        <p:spPr bwMode="auto">
          <a:xfrm rot="5400000" flipH="1">
            <a:off x="5562600" y="1676400"/>
            <a:ext cx="457200" cy="1828800"/>
          </a:xfrm>
          <a:prstGeom prst="leftBrace">
            <a:avLst>
              <a:gd name="adj1" fmla="val 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ea typeface="+mj-ea"/>
                <a:cs typeface="+mj-cs"/>
              </a:rPr>
              <a:t>Scheme for finding genes required for a particular growth condition</a:t>
            </a:r>
          </a:p>
        </p:txBody>
      </p:sp>
      <p:sp>
        <p:nvSpPr>
          <p:cNvPr id="48131" name="Rectangle 3"/>
          <p:cNvSpPr>
            <a:spLocks noGrp="1" noChangeArrowheads="1"/>
          </p:cNvSpPr>
          <p:nvPr>
            <p:ph type="body" sz="half" idx="1"/>
          </p:nvPr>
        </p:nvSpPr>
        <p:spPr>
          <a:xfrm>
            <a:off x="685800" y="2209800"/>
            <a:ext cx="6019800" cy="4114800"/>
          </a:xfrm>
        </p:spPr>
        <p:txBody>
          <a:bodyPr/>
          <a:lstStyle/>
          <a:p>
            <a:pPr eaLnBrk="1" hangingPunct="1">
              <a:lnSpc>
                <a:spcPct val="90000"/>
              </a:lnSpc>
              <a:defRPr/>
            </a:pPr>
            <a:r>
              <a:rPr lang="en-US" dirty="0" smtClean="0">
                <a:ea typeface="+mn-ea"/>
                <a:cs typeface="+mn-cs"/>
              </a:rPr>
              <a:t>Take entire KO collection as a mixture of strains in liquid.</a:t>
            </a:r>
          </a:p>
          <a:p>
            <a:pPr eaLnBrk="1" hangingPunct="1">
              <a:lnSpc>
                <a:spcPct val="90000"/>
              </a:lnSpc>
              <a:defRPr/>
            </a:pPr>
            <a:r>
              <a:rPr lang="en-US" dirty="0" smtClean="0">
                <a:ea typeface="+mn-ea"/>
                <a:cs typeface="+mn-cs"/>
              </a:rPr>
              <a:t>Grow under desired condition (e.g. </a:t>
            </a:r>
            <a:r>
              <a:rPr lang="en-US" dirty="0" err="1" smtClean="0">
                <a:ea typeface="+mn-ea"/>
                <a:cs typeface="+mn-cs"/>
              </a:rPr>
              <a:t>galactose</a:t>
            </a:r>
            <a:r>
              <a:rPr lang="en-US" dirty="0" smtClean="0">
                <a:ea typeface="+mn-ea"/>
                <a:cs typeface="+mn-cs"/>
              </a:rPr>
              <a:t> as a carbon source).</a:t>
            </a:r>
          </a:p>
          <a:p>
            <a:pPr eaLnBrk="1" hangingPunct="1">
              <a:lnSpc>
                <a:spcPct val="90000"/>
              </a:lnSpc>
              <a:defRPr/>
            </a:pPr>
            <a:r>
              <a:rPr lang="en-US" dirty="0" smtClean="0">
                <a:ea typeface="+mn-ea"/>
                <a:cs typeface="+mn-cs"/>
              </a:rPr>
              <a:t>Purify DNA from cultures.</a:t>
            </a:r>
          </a:p>
          <a:p>
            <a:pPr eaLnBrk="1" hangingPunct="1">
              <a:lnSpc>
                <a:spcPct val="90000"/>
              </a:lnSpc>
              <a:defRPr/>
            </a:pPr>
            <a:r>
              <a:rPr lang="en-US" dirty="0" smtClean="0">
                <a:ea typeface="+mn-ea"/>
                <a:cs typeface="+mn-cs"/>
              </a:rPr>
              <a:t>Amplify bar codes using the two bar code primer pairs to get a collection of </a:t>
            </a:r>
            <a:r>
              <a:rPr lang="en-US" dirty="0" err="1" smtClean="0">
                <a:ea typeface="+mn-ea"/>
                <a:cs typeface="+mn-cs"/>
              </a:rPr>
              <a:t>pcr</a:t>
            </a:r>
            <a:r>
              <a:rPr lang="en-US" dirty="0" smtClean="0">
                <a:ea typeface="+mn-ea"/>
                <a:cs typeface="+mn-cs"/>
              </a:rPr>
              <a:t> products that reflects the representation of each knockout construct in the mixed population. </a:t>
            </a:r>
          </a:p>
          <a:p>
            <a:pPr eaLnBrk="1" hangingPunct="1">
              <a:lnSpc>
                <a:spcPct val="90000"/>
              </a:lnSpc>
              <a:defRPr/>
            </a:pPr>
            <a:r>
              <a:rPr lang="en-US" dirty="0" smtClean="0">
                <a:ea typeface="+mn-ea"/>
                <a:cs typeface="+mn-cs"/>
              </a:rPr>
              <a:t>Hybridize to a microarray. This time,  </a:t>
            </a:r>
            <a:r>
              <a:rPr lang="en-US" u="sng" dirty="0" err="1" smtClean="0">
                <a:ea typeface="+mn-ea"/>
                <a:cs typeface="+mn-cs"/>
              </a:rPr>
              <a:t>oligos</a:t>
            </a:r>
            <a:r>
              <a:rPr lang="en-US" u="sng" dirty="0" smtClean="0">
                <a:ea typeface="+mn-ea"/>
                <a:cs typeface="+mn-cs"/>
              </a:rPr>
              <a:t> for each bar code that are arrayed rather than </a:t>
            </a:r>
            <a:r>
              <a:rPr lang="en-US" u="sng" dirty="0" err="1" smtClean="0">
                <a:ea typeface="+mn-ea"/>
                <a:cs typeface="+mn-cs"/>
              </a:rPr>
              <a:t>oligos</a:t>
            </a:r>
            <a:r>
              <a:rPr lang="en-US" u="sng" dirty="0" smtClean="0">
                <a:ea typeface="+mn-ea"/>
                <a:cs typeface="+mn-cs"/>
              </a:rPr>
              <a:t> for each mRNA.</a:t>
            </a:r>
          </a:p>
          <a:p>
            <a:pPr eaLnBrk="1" hangingPunct="1">
              <a:lnSpc>
                <a:spcPct val="90000"/>
              </a:lnSpc>
              <a:defRPr/>
            </a:pPr>
            <a:r>
              <a:rPr lang="en-US" dirty="0" smtClean="0">
                <a:ea typeface="+mn-ea"/>
                <a:cs typeface="+mn-cs"/>
              </a:rPr>
              <a:t>Look for codes that are under-represented in the mix. Weak signal for a given bar code feature in the array provides evidence that the corresponding mutant strain is under-represented in the test sample vs. the control (</a:t>
            </a:r>
            <a:r>
              <a:rPr lang="en-US" dirty="0" err="1" smtClean="0">
                <a:ea typeface="+mn-ea"/>
                <a:cs typeface="+mn-cs"/>
              </a:rPr>
              <a:t>i.e</a:t>
            </a:r>
            <a:r>
              <a:rPr lang="en-US" dirty="0" smtClean="0">
                <a:ea typeface="+mn-ea"/>
                <a:cs typeface="+mn-cs"/>
              </a:rPr>
              <a:t> after growth on </a:t>
            </a:r>
            <a:r>
              <a:rPr lang="en-US" dirty="0" err="1" smtClean="0">
                <a:ea typeface="+mn-ea"/>
                <a:cs typeface="+mn-cs"/>
              </a:rPr>
              <a:t>galactose</a:t>
            </a:r>
            <a:r>
              <a:rPr lang="en-US" dirty="0" smtClean="0">
                <a:ea typeface="+mn-ea"/>
                <a:cs typeface="+mn-cs"/>
              </a:rPr>
              <a:t> vs. growth on glucose as a source of sugar). </a:t>
            </a:r>
          </a:p>
          <a:p>
            <a:pPr eaLnBrk="1" hangingPunct="1">
              <a:lnSpc>
                <a:spcPct val="90000"/>
              </a:lnSpc>
              <a:defRPr/>
            </a:pPr>
            <a:r>
              <a:rPr lang="en-US" dirty="0" smtClean="0">
                <a:ea typeface="+mn-ea"/>
                <a:cs typeface="+mn-cs"/>
              </a:rPr>
              <a:t>One array data set gives you all the mutations that block growth under the condition tested.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68338" y="754063"/>
            <a:ext cx="7772400" cy="1143000"/>
          </a:xfrm>
        </p:spPr>
        <p:txBody>
          <a:bodyPr/>
          <a:lstStyle/>
          <a:p>
            <a:pPr eaLnBrk="1" hangingPunct="1">
              <a:defRPr/>
            </a:pPr>
            <a:r>
              <a:rPr lang="en-US" smtClean="0">
                <a:ea typeface="+mj-ea"/>
                <a:cs typeface="+mj-cs"/>
              </a:rPr>
              <a:t>Intragenic suppression by</a:t>
            </a:r>
            <a:br>
              <a:rPr lang="en-US" smtClean="0">
                <a:ea typeface="+mj-ea"/>
                <a:cs typeface="+mj-cs"/>
              </a:rPr>
            </a:br>
            <a:r>
              <a:rPr lang="en-US" smtClean="0">
                <a:ea typeface="+mj-ea"/>
                <a:cs typeface="+mj-cs"/>
              </a:rPr>
              <a:t>Compensation for a structural defect I: restoration of folding</a:t>
            </a:r>
          </a:p>
        </p:txBody>
      </p:sp>
      <p:sp>
        <p:nvSpPr>
          <p:cNvPr id="117769" name="Rectangle 9"/>
          <p:cNvSpPr>
            <a:spLocks noChangeArrowheads="1"/>
          </p:cNvSpPr>
          <p:nvPr/>
        </p:nvSpPr>
        <p:spPr bwMode="auto">
          <a:xfrm>
            <a:off x="546100" y="4733925"/>
            <a:ext cx="148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Functional</a:t>
            </a:r>
          </a:p>
        </p:txBody>
      </p:sp>
      <p:sp>
        <p:nvSpPr>
          <p:cNvPr id="117770" name="Rectangle 10"/>
          <p:cNvSpPr>
            <a:spLocks noChangeArrowheads="1"/>
          </p:cNvSpPr>
          <p:nvPr/>
        </p:nvSpPr>
        <p:spPr bwMode="auto">
          <a:xfrm>
            <a:off x="3362325" y="4922838"/>
            <a:ext cx="204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Non-functional</a:t>
            </a:r>
          </a:p>
        </p:txBody>
      </p:sp>
      <p:sp>
        <p:nvSpPr>
          <p:cNvPr id="117771" name="Rectangle 11"/>
          <p:cNvSpPr>
            <a:spLocks noChangeArrowheads="1"/>
          </p:cNvSpPr>
          <p:nvPr/>
        </p:nvSpPr>
        <p:spPr bwMode="auto">
          <a:xfrm>
            <a:off x="6683375" y="5018088"/>
            <a:ext cx="156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Functional </a:t>
            </a:r>
          </a:p>
        </p:txBody>
      </p:sp>
      <p:sp>
        <p:nvSpPr>
          <p:cNvPr id="117773" name="Freeform 13"/>
          <p:cNvSpPr>
            <a:spLocks/>
          </p:cNvSpPr>
          <p:nvPr/>
        </p:nvSpPr>
        <p:spPr bwMode="auto">
          <a:xfrm>
            <a:off x="763588" y="2689225"/>
            <a:ext cx="1336675" cy="1974850"/>
          </a:xfrm>
          <a:custGeom>
            <a:avLst/>
            <a:gdLst>
              <a:gd name="T0" fmla="*/ 0 w 842"/>
              <a:gd name="T1" fmla="*/ 1214 h 1244"/>
              <a:gd name="T2" fmla="*/ 0 w 842"/>
              <a:gd name="T3" fmla="*/ 0 h 1244"/>
              <a:gd name="T4" fmla="*/ 842 w 842"/>
              <a:gd name="T5" fmla="*/ 0 h 1244"/>
              <a:gd name="T6" fmla="*/ 842 w 842"/>
              <a:gd name="T7" fmla="*/ 1244 h 1244"/>
              <a:gd name="T8" fmla="*/ 577 w 842"/>
              <a:gd name="T9" fmla="*/ 1236 h 1244"/>
              <a:gd name="T10" fmla="*/ 577 w 842"/>
              <a:gd name="T11" fmla="*/ 1051 h 1244"/>
              <a:gd name="T12" fmla="*/ 330 w 842"/>
              <a:gd name="T13" fmla="*/ 1051 h 1244"/>
              <a:gd name="T14" fmla="*/ 330 w 842"/>
              <a:gd name="T15" fmla="*/ 850 h 1244"/>
              <a:gd name="T16" fmla="*/ 573 w 842"/>
              <a:gd name="T17" fmla="*/ 850 h 1244"/>
              <a:gd name="T18" fmla="*/ 573 w 842"/>
              <a:gd name="T19" fmla="*/ 273 h 1244"/>
              <a:gd name="T20" fmla="*/ 254 w 842"/>
              <a:gd name="T21" fmla="*/ 273 h 1244"/>
              <a:gd name="T22" fmla="*/ 254 w 842"/>
              <a:gd name="T23" fmla="*/ 592 h 1244"/>
              <a:gd name="T24" fmla="*/ 539 w 842"/>
              <a:gd name="T25" fmla="*/ 592 h 1244"/>
              <a:gd name="T26" fmla="*/ 539 w 842"/>
              <a:gd name="T27" fmla="*/ 816 h 1244"/>
              <a:gd name="T28" fmla="*/ 296 w 842"/>
              <a:gd name="T29" fmla="*/ 816 h 1244"/>
              <a:gd name="T30" fmla="*/ 296 w 842"/>
              <a:gd name="T31" fmla="*/ 1096 h 1244"/>
              <a:gd name="T32" fmla="*/ 535 w 842"/>
              <a:gd name="T33" fmla="*/ 1096 h 1244"/>
              <a:gd name="T34" fmla="*/ 535 w 842"/>
              <a:gd name="T35" fmla="*/ 1236 h 1244"/>
              <a:gd name="T36" fmla="*/ 0 w 842"/>
              <a:gd name="T37" fmla="*/ 1236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2" h="1244">
                <a:moveTo>
                  <a:pt x="0" y="1214"/>
                </a:moveTo>
                <a:lnTo>
                  <a:pt x="0" y="0"/>
                </a:lnTo>
                <a:lnTo>
                  <a:pt x="842" y="0"/>
                </a:lnTo>
                <a:lnTo>
                  <a:pt x="842" y="1244"/>
                </a:lnTo>
                <a:cubicBezTo>
                  <a:pt x="753" y="1241"/>
                  <a:pt x="665" y="1238"/>
                  <a:pt x="577" y="1236"/>
                </a:cubicBezTo>
                <a:lnTo>
                  <a:pt x="577" y="1051"/>
                </a:lnTo>
                <a:lnTo>
                  <a:pt x="330" y="1051"/>
                </a:lnTo>
                <a:lnTo>
                  <a:pt x="330" y="850"/>
                </a:lnTo>
                <a:lnTo>
                  <a:pt x="573" y="850"/>
                </a:lnTo>
                <a:lnTo>
                  <a:pt x="573" y="273"/>
                </a:lnTo>
                <a:lnTo>
                  <a:pt x="254" y="273"/>
                </a:lnTo>
                <a:lnTo>
                  <a:pt x="254" y="592"/>
                </a:lnTo>
                <a:lnTo>
                  <a:pt x="539" y="592"/>
                </a:lnTo>
                <a:lnTo>
                  <a:pt x="539" y="816"/>
                </a:lnTo>
                <a:lnTo>
                  <a:pt x="296" y="816"/>
                </a:lnTo>
                <a:lnTo>
                  <a:pt x="296" y="1096"/>
                </a:lnTo>
                <a:lnTo>
                  <a:pt x="535" y="1096"/>
                </a:lnTo>
                <a:lnTo>
                  <a:pt x="535" y="1236"/>
                </a:lnTo>
                <a:lnTo>
                  <a:pt x="0" y="123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7776" name="Freeform 16"/>
          <p:cNvSpPr>
            <a:spLocks/>
          </p:cNvSpPr>
          <p:nvPr/>
        </p:nvSpPr>
        <p:spPr bwMode="auto">
          <a:xfrm>
            <a:off x="3381375" y="2708275"/>
            <a:ext cx="2220913" cy="1944688"/>
          </a:xfrm>
          <a:custGeom>
            <a:avLst/>
            <a:gdLst>
              <a:gd name="T0" fmla="*/ 573 w 1399"/>
              <a:gd name="T1" fmla="*/ 270 h 1225"/>
              <a:gd name="T2" fmla="*/ 258 w 1399"/>
              <a:gd name="T3" fmla="*/ 270 h 1225"/>
              <a:gd name="T4" fmla="*/ 258 w 1399"/>
              <a:gd name="T5" fmla="*/ 607 h 1225"/>
              <a:gd name="T6" fmla="*/ 535 w 1399"/>
              <a:gd name="T7" fmla="*/ 607 h 1225"/>
              <a:gd name="T8" fmla="*/ 535 w 1399"/>
              <a:gd name="T9" fmla="*/ 823 h 1225"/>
              <a:gd name="T10" fmla="*/ 308 w 1399"/>
              <a:gd name="T11" fmla="*/ 823 h 1225"/>
              <a:gd name="T12" fmla="*/ 308 w 1399"/>
              <a:gd name="T13" fmla="*/ 1089 h 1225"/>
              <a:gd name="T14" fmla="*/ 531 w 1399"/>
              <a:gd name="T15" fmla="*/ 1089 h 1225"/>
              <a:gd name="T16" fmla="*/ 531 w 1399"/>
              <a:gd name="T17" fmla="*/ 1225 h 1225"/>
              <a:gd name="T18" fmla="*/ 0 w 1399"/>
              <a:gd name="T19" fmla="*/ 1225 h 1225"/>
              <a:gd name="T20" fmla="*/ 0 w 1399"/>
              <a:gd name="T21" fmla="*/ 0 h 1225"/>
              <a:gd name="T22" fmla="*/ 842 w 1399"/>
              <a:gd name="T23" fmla="*/ 0 h 1225"/>
              <a:gd name="T24" fmla="*/ 1399 w 1399"/>
              <a:gd name="T25" fmla="*/ 965 h 1225"/>
              <a:gd name="T26" fmla="*/ 1168 w 1399"/>
              <a:gd name="T27" fmla="*/ 1098 h 1225"/>
              <a:gd name="T28" fmla="*/ 1101 w 1399"/>
              <a:gd name="T29" fmla="*/ 982 h 1225"/>
              <a:gd name="T30" fmla="*/ 831 w 1399"/>
              <a:gd name="T31" fmla="*/ 982 h 1225"/>
              <a:gd name="T32" fmla="*/ 967 w 1399"/>
              <a:gd name="T33" fmla="*/ 747 h 1225"/>
              <a:gd name="T34" fmla="*/ 501 w 1399"/>
              <a:gd name="T35" fmla="*/ 281 h 1225"/>
              <a:gd name="T36" fmla="*/ 270 w 1399"/>
              <a:gd name="T37" fmla="*/ 281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9" h="1225">
                <a:moveTo>
                  <a:pt x="573" y="270"/>
                </a:moveTo>
                <a:lnTo>
                  <a:pt x="258" y="270"/>
                </a:lnTo>
                <a:lnTo>
                  <a:pt x="258" y="607"/>
                </a:lnTo>
                <a:lnTo>
                  <a:pt x="535" y="607"/>
                </a:lnTo>
                <a:lnTo>
                  <a:pt x="535" y="823"/>
                </a:lnTo>
                <a:lnTo>
                  <a:pt x="308" y="823"/>
                </a:lnTo>
                <a:lnTo>
                  <a:pt x="308" y="1089"/>
                </a:lnTo>
                <a:lnTo>
                  <a:pt x="531" y="1089"/>
                </a:lnTo>
                <a:lnTo>
                  <a:pt x="531" y="1225"/>
                </a:lnTo>
                <a:lnTo>
                  <a:pt x="0" y="1225"/>
                </a:lnTo>
                <a:lnTo>
                  <a:pt x="0" y="0"/>
                </a:lnTo>
                <a:lnTo>
                  <a:pt x="842" y="0"/>
                </a:lnTo>
                <a:lnTo>
                  <a:pt x="1399" y="965"/>
                </a:lnTo>
                <a:lnTo>
                  <a:pt x="1168" y="1098"/>
                </a:lnTo>
                <a:lnTo>
                  <a:pt x="1101" y="982"/>
                </a:lnTo>
                <a:lnTo>
                  <a:pt x="831" y="982"/>
                </a:lnTo>
                <a:lnTo>
                  <a:pt x="967" y="747"/>
                </a:lnTo>
                <a:lnTo>
                  <a:pt x="501" y="281"/>
                </a:lnTo>
                <a:lnTo>
                  <a:pt x="270" y="281"/>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7778" name="Freeform 18"/>
          <p:cNvSpPr>
            <a:spLocks/>
          </p:cNvSpPr>
          <p:nvPr/>
        </p:nvSpPr>
        <p:spPr bwMode="auto">
          <a:xfrm>
            <a:off x="6959600" y="2686050"/>
            <a:ext cx="1341438" cy="1973263"/>
          </a:xfrm>
          <a:custGeom>
            <a:avLst/>
            <a:gdLst>
              <a:gd name="T0" fmla="*/ 534 w 845"/>
              <a:gd name="T1" fmla="*/ 1236 h 1243"/>
              <a:gd name="T2" fmla="*/ 534 w 845"/>
              <a:gd name="T3" fmla="*/ 1103 h 1243"/>
              <a:gd name="T4" fmla="*/ 278 w 845"/>
              <a:gd name="T5" fmla="*/ 955 h 1243"/>
              <a:gd name="T6" fmla="*/ 534 w 845"/>
              <a:gd name="T7" fmla="*/ 807 h 1243"/>
              <a:gd name="T8" fmla="*/ 534 w 845"/>
              <a:gd name="T9" fmla="*/ 602 h 1243"/>
              <a:gd name="T10" fmla="*/ 265 w 845"/>
              <a:gd name="T11" fmla="*/ 602 h 1243"/>
              <a:gd name="T12" fmla="*/ 265 w 845"/>
              <a:gd name="T13" fmla="*/ 273 h 1243"/>
              <a:gd name="T14" fmla="*/ 591 w 845"/>
              <a:gd name="T15" fmla="*/ 273 h 1243"/>
              <a:gd name="T16" fmla="*/ 591 w 845"/>
              <a:gd name="T17" fmla="*/ 849 h 1243"/>
              <a:gd name="T18" fmla="*/ 375 w 845"/>
              <a:gd name="T19" fmla="*/ 974 h 1243"/>
              <a:gd name="T20" fmla="*/ 572 w 845"/>
              <a:gd name="T21" fmla="*/ 1088 h 1243"/>
              <a:gd name="T22" fmla="*/ 572 w 845"/>
              <a:gd name="T23" fmla="*/ 1243 h 1243"/>
              <a:gd name="T24" fmla="*/ 845 w 845"/>
              <a:gd name="T25" fmla="*/ 1243 h 1243"/>
              <a:gd name="T26" fmla="*/ 845 w 845"/>
              <a:gd name="T27" fmla="*/ 0 h 1243"/>
              <a:gd name="T28" fmla="*/ 0 w 845"/>
              <a:gd name="T29" fmla="*/ 0 h 1243"/>
              <a:gd name="T30" fmla="*/ 0 w 845"/>
              <a:gd name="T31" fmla="*/ 1224 h 1243"/>
              <a:gd name="T32" fmla="*/ 534 w 845"/>
              <a:gd name="T33" fmla="*/ 123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5" h="1243">
                <a:moveTo>
                  <a:pt x="534" y="1236"/>
                </a:moveTo>
                <a:lnTo>
                  <a:pt x="534" y="1103"/>
                </a:lnTo>
                <a:lnTo>
                  <a:pt x="278" y="955"/>
                </a:lnTo>
                <a:lnTo>
                  <a:pt x="534" y="807"/>
                </a:lnTo>
                <a:lnTo>
                  <a:pt x="534" y="602"/>
                </a:lnTo>
                <a:lnTo>
                  <a:pt x="265" y="602"/>
                </a:lnTo>
                <a:lnTo>
                  <a:pt x="265" y="273"/>
                </a:lnTo>
                <a:lnTo>
                  <a:pt x="591" y="273"/>
                </a:lnTo>
                <a:lnTo>
                  <a:pt x="591" y="849"/>
                </a:lnTo>
                <a:lnTo>
                  <a:pt x="375" y="974"/>
                </a:lnTo>
                <a:lnTo>
                  <a:pt x="572" y="1088"/>
                </a:lnTo>
                <a:lnTo>
                  <a:pt x="572" y="1243"/>
                </a:lnTo>
                <a:lnTo>
                  <a:pt x="845" y="1243"/>
                </a:lnTo>
                <a:lnTo>
                  <a:pt x="845" y="0"/>
                </a:lnTo>
                <a:lnTo>
                  <a:pt x="0" y="0"/>
                </a:lnTo>
                <a:lnTo>
                  <a:pt x="0" y="1224"/>
                </a:lnTo>
                <a:lnTo>
                  <a:pt x="534" y="1236"/>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7779" name="Text Box 19"/>
          <p:cNvSpPr txBox="1">
            <a:spLocks noChangeArrowheads="1"/>
          </p:cNvSpPr>
          <p:nvPr/>
        </p:nvSpPr>
        <p:spPr bwMode="auto">
          <a:xfrm>
            <a:off x="4795838" y="3856038"/>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m1</a:t>
            </a:r>
          </a:p>
        </p:txBody>
      </p:sp>
      <p:sp>
        <p:nvSpPr>
          <p:cNvPr id="117780" name="Text Box 20"/>
          <p:cNvSpPr txBox="1">
            <a:spLocks noChangeArrowheads="1"/>
          </p:cNvSpPr>
          <p:nvPr/>
        </p:nvSpPr>
        <p:spPr bwMode="auto">
          <a:xfrm>
            <a:off x="7643813" y="3973513"/>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m1</a:t>
            </a:r>
          </a:p>
        </p:txBody>
      </p:sp>
      <p:sp>
        <p:nvSpPr>
          <p:cNvPr id="117781" name="Text Box 21"/>
          <p:cNvSpPr txBox="1">
            <a:spLocks noChangeArrowheads="1"/>
          </p:cNvSpPr>
          <p:nvPr/>
        </p:nvSpPr>
        <p:spPr bwMode="auto">
          <a:xfrm>
            <a:off x="6967538" y="3970338"/>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m2</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228600"/>
            <a:ext cx="7772400" cy="1143000"/>
          </a:xfrm>
        </p:spPr>
        <p:txBody>
          <a:bodyPr/>
          <a:lstStyle/>
          <a:p>
            <a:pPr eaLnBrk="1" hangingPunct="1">
              <a:defRPr/>
            </a:pPr>
            <a:r>
              <a:rPr lang="en-US" smtClean="0">
                <a:ea typeface="+mj-ea"/>
                <a:cs typeface="+mj-cs"/>
              </a:rPr>
              <a:t>Selection of KO collection for growth on galactose medium identifies new genes needed for growth on galactose</a:t>
            </a:r>
          </a:p>
        </p:txBody>
      </p:sp>
      <p:pic>
        <p:nvPicPr>
          <p:cNvPr id="59394" name="Picture 7" descr="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209800"/>
            <a:ext cx="40243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Rectangle 8"/>
          <p:cNvSpPr>
            <a:spLocks noChangeArrowheads="1"/>
          </p:cNvSpPr>
          <p:nvPr/>
        </p:nvSpPr>
        <p:spPr bwMode="auto">
          <a:xfrm>
            <a:off x="304800" y="2286000"/>
            <a:ext cx="35877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600" dirty="0">
                <a:latin typeface="Arial"/>
                <a:cs typeface="Arial"/>
              </a:rPr>
              <a:t>Confirm that the missing strains in the micro-array analysis truly are</a:t>
            </a:r>
          </a:p>
          <a:p>
            <a:pPr>
              <a:defRPr/>
            </a:pPr>
            <a:r>
              <a:rPr lang="en-US" sz="1600" dirty="0">
                <a:latin typeface="Arial"/>
                <a:cs typeface="Arial"/>
              </a:rPr>
              <a:t>slow growers in </a:t>
            </a:r>
            <a:r>
              <a:rPr lang="en-US" sz="1600" dirty="0" err="1">
                <a:latin typeface="Arial"/>
                <a:cs typeface="Arial"/>
              </a:rPr>
              <a:t>galactose</a:t>
            </a:r>
            <a:r>
              <a:rPr lang="en-US" sz="1600" dirty="0">
                <a:latin typeface="Arial"/>
                <a:cs typeface="Arial"/>
              </a:rPr>
              <a:t> medium.</a:t>
            </a:r>
          </a:p>
          <a:p>
            <a:pPr>
              <a:defRPr/>
            </a:pPr>
            <a:endParaRPr lang="en-US" sz="1600" dirty="0">
              <a:latin typeface="Arial"/>
              <a:cs typeface="Arial"/>
            </a:endParaRPr>
          </a:p>
          <a:p>
            <a:pPr>
              <a:defRPr/>
            </a:pPr>
            <a:r>
              <a:rPr lang="en-US" sz="1600" dirty="0">
                <a:latin typeface="Arial"/>
                <a:cs typeface="Arial"/>
              </a:rPr>
              <a:t>Individual knock out strains tested. </a:t>
            </a:r>
          </a:p>
          <a:p>
            <a:pPr>
              <a:defRPr/>
            </a:pPr>
            <a:endParaRPr lang="en-US" sz="1600" dirty="0">
              <a:latin typeface="Arial"/>
              <a:cs typeface="Arial"/>
            </a:endParaRPr>
          </a:p>
          <a:p>
            <a:pPr>
              <a:defRPr/>
            </a:pPr>
            <a:r>
              <a:rPr lang="en-US" sz="1600" dirty="0">
                <a:latin typeface="Arial"/>
                <a:cs typeface="Arial"/>
              </a:rPr>
              <a:t>This shows that the method </a:t>
            </a:r>
            <a:r>
              <a:rPr lang="en-US" sz="1600" dirty="0" smtClean="0">
                <a:latin typeface="Arial"/>
                <a:cs typeface="Arial"/>
              </a:rPr>
              <a:t>works!</a:t>
            </a:r>
          </a:p>
          <a:p>
            <a:pPr>
              <a:defRPr/>
            </a:pPr>
            <a:r>
              <a:rPr lang="en-US" sz="1600" dirty="0" smtClean="0">
                <a:latin typeface="Arial"/>
                <a:cs typeface="Arial"/>
              </a:rPr>
              <a:t>i.e. one can find all the genes required for normal growth under a given condition by assaying the relative representation of each mutant in a mixture, following growth of that mixture under the relevant condition. </a:t>
            </a:r>
            <a:endParaRPr lang="en-US" sz="16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304800"/>
            <a:ext cx="7772400" cy="1143000"/>
          </a:xfrm>
        </p:spPr>
        <p:txBody>
          <a:bodyPr/>
          <a:lstStyle/>
          <a:p>
            <a:pPr eaLnBrk="1" hangingPunct="1">
              <a:defRPr/>
            </a:pPr>
            <a:r>
              <a:rPr lang="en-US" dirty="0" smtClean="0">
                <a:ea typeface="+mj-ea"/>
                <a:cs typeface="+mj-cs"/>
              </a:rPr>
              <a:t>Low level of correlation between expression level and functional importance. </a:t>
            </a:r>
          </a:p>
        </p:txBody>
      </p:sp>
      <p:pic>
        <p:nvPicPr>
          <p:cNvPr id="61442" name="Picture 6" descr="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7721"/>
            <a:ext cx="3575050"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Rectangle 7"/>
          <p:cNvSpPr>
            <a:spLocks noChangeArrowheads="1"/>
          </p:cNvSpPr>
          <p:nvPr/>
        </p:nvSpPr>
        <p:spPr bwMode="auto">
          <a:xfrm>
            <a:off x="241300" y="1797308"/>
            <a:ext cx="502285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latin typeface="Arial"/>
                <a:cs typeface="Arial"/>
              </a:rPr>
              <a:t>Davis and colleagues made surprising observations by comparing gene expression vs. functional importance of genes. </a:t>
            </a:r>
          </a:p>
          <a:p>
            <a:pPr>
              <a:defRPr/>
            </a:pPr>
            <a:endParaRPr lang="en-US" sz="1400" dirty="0">
              <a:solidFill>
                <a:srgbClr val="008000"/>
              </a:solidFill>
              <a:latin typeface="Arial"/>
              <a:cs typeface="Arial"/>
            </a:endParaRPr>
          </a:p>
          <a:p>
            <a:pPr>
              <a:defRPr/>
            </a:pPr>
            <a:r>
              <a:rPr lang="en-US" sz="1400" dirty="0" smtClean="0">
                <a:solidFill>
                  <a:srgbClr val="008000"/>
                </a:solidFill>
                <a:latin typeface="Arial"/>
                <a:cs typeface="Arial"/>
              </a:rPr>
              <a:t>Many </a:t>
            </a:r>
            <a:r>
              <a:rPr lang="en-US" sz="1400" dirty="0">
                <a:solidFill>
                  <a:srgbClr val="008000"/>
                </a:solidFill>
                <a:latin typeface="Arial"/>
                <a:cs typeface="Arial"/>
              </a:rPr>
              <a:t>genes known to be required for growth on galactose ARE </a:t>
            </a:r>
            <a:r>
              <a:rPr lang="en-US" sz="1400" dirty="0" smtClean="0">
                <a:solidFill>
                  <a:srgbClr val="008000"/>
                </a:solidFill>
                <a:latin typeface="Arial"/>
                <a:cs typeface="Arial"/>
              </a:rPr>
              <a:t>transcriptionally-induced </a:t>
            </a:r>
            <a:r>
              <a:rPr lang="en-US" sz="1400" dirty="0">
                <a:solidFill>
                  <a:srgbClr val="008000"/>
                </a:solidFill>
                <a:latin typeface="Arial"/>
                <a:cs typeface="Arial"/>
              </a:rPr>
              <a:t>on galactose medium.</a:t>
            </a:r>
          </a:p>
          <a:p>
            <a:pPr>
              <a:defRPr/>
            </a:pPr>
            <a:endParaRPr lang="en-US" sz="1400" dirty="0">
              <a:latin typeface="Arial"/>
              <a:cs typeface="Arial"/>
            </a:endParaRPr>
          </a:p>
          <a:p>
            <a:pPr>
              <a:defRPr/>
            </a:pPr>
            <a:r>
              <a:rPr lang="en-US" sz="1400" dirty="0">
                <a:latin typeface="Arial"/>
                <a:cs typeface="Arial"/>
              </a:rPr>
              <a:t> </a:t>
            </a:r>
            <a:r>
              <a:rPr lang="en-US" sz="1400" dirty="0">
                <a:solidFill>
                  <a:srgbClr val="3366FF"/>
                </a:solidFill>
                <a:latin typeface="Arial"/>
                <a:cs typeface="Arial"/>
              </a:rPr>
              <a:t>BUT…..there are lots of </a:t>
            </a:r>
            <a:r>
              <a:rPr lang="en-US" sz="1400" dirty="0" smtClean="0">
                <a:solidFill>
                  <a:srgbClr val="3366FF"/>
                </a:solidFill>
                <a:latin typeface="Arial"/>
                <a:cs typeface="Arial"/>
              </a:rPr>
              <a:t>genes whose expression increased on </a:t>
            </a:r>
            <a:r>
              <a:rPr lang="en-US" sz="1400" dirty="0" err="1" smtClean="0">
                <a:solidFill>
                  <a:srgbClr val="3366FF"/>
                </a:solidFill>
                <a:latin typeface="Arial"/>
                <a:cs typeface="Arial"/>
              </a:rPr>
              <a:t>galactors</a:t>
            </a:r>
            <a:r>
              <a:rPr lang="en-US" sz="1400" dirty="0" smtClean="0">
                <a:solidFill>
                  <a:srgbClr val="3366FF"/>
                </a:solidFill>
                <a:latin typeface="Arial"/>
                <a:cs typeface="Arial"/>
              </a:rPr>
              <a:t> </a:t>
            </a:r>
            <a:r>
              <a:rPr lang="en-US" sz="1400" dirty="0">
                <a:solidFill>
                  <a:srgbClr val="3366FF"/>
                </a:solidFill>
                <a:latin typeface="Arial"/>
                <a:cs typeface="Arial"/>
              </a:rPr>
              <a:t>that are NOT </a:t>
            </a:r>
            <a:r>
              <a:rPr lang="en-US" sz="1400" dirty="0" smtClean="0">
                <a:solidFill>
                  <a:srgbClr val="3366FF"/>
                </a:solidFill>
                <a:latin typeface="Arial"/>
                <a:cs typeface="Arial"/>
              </a:rPr>
              <a:t>required for </a:t>
            </a:r>
            <a:r>
              <a:rPr lang="en-US" sz="1400" dirty="0">
                <a:solidFill>
                  <a:srgbClr val="3366FF"/>
                </a:solidFill>
                <a:latin typeface="Arial"/>
                <a:cs typeface="Arial"/>
              </a:rPr>
              <a:t>growth on galactose. </a:t>
            </a:r>
            <a:endParaRPr lang="en-US" sz="1400" dirty="0" smtClean="0">
              <a:solidFill>
                <a:srgbClr val="3366FF"/>
              </a:solidFill>
              <a:latin typeface="Arial"/>
              <a:cs typeface="Arial"/>
            </a:endParaRPr>
          </a:p>
          <a:p>
            <a:pPr>
              <a:defRPr/>
            </a:pPr>
            <a:endParaRPr lang="en-US" sz="1400" dirty="0">
              <a:solidFill>
                <a:srgbClr val="3366FF"/>
              </a:solidFill>
              <a:latin typeface="Arial"/>
              <a:cs typeface="Arial"/>
            </a:endParaRPr>
          </a:p>
          <a:p>
            <a:pPr>
              <a:defRPr/>
            </a:pPr>
            <a:r>
              <a:rPr lang="en-US" sz="1400" dirty="0" smtClean="0">
                <a:solidFill>
                  <a:srgbClr val="FF6600"/>
                </a:solidFill>
                <a:latin typeface="Arial"/>
                <a:cs typeface="Arial"/>
              </a:rPr>
              <a:t>Furthermore, there are genes that are required for growth on galactose that </a:t>
            </a:r>
            <a:r>
              <a:rPr lang="en-US" sz="1400" dirty="0">
                <a:solidFill>
                  <a:srgbClr val="FF6600"/>
                </a:solidFill>
                <a:latin typeface="Arial"/>
                <a:cs typeface="Arial"/>
              </a:rPr>
              <a:t>are NOT </a:t>
            </a:r>
            <a:r>
              <a:rPr lang="en-US" sz="1400" dirty="0" err="1" smtClean="0">
                <a:solidFill>
                  <a:srgbClr val="FF6600"/>
                </a:solidFill>
                <a:latin typeface="Arial"/>
                <a:cs typeface="Arial"/>
              </a:rPr>
              <a:t>trascriptionally</a:t>
            </a:r>
            <a:r>
              <a:rPr lang="en-US" sz="1400" dirty="0" smtClean="0">
                <a:solidFill>
                  <a:srgbClr val="FF6600"/>
                </a:solidFill>
                <a:latin typeface="Arial"/>
                <a:cs typeface="Arial"/>
              </a:rPr>
              <a:t> induced by galactose. </a:t>
            </a:r>
            <a:endParaRPr lang="en-US" sz="1400" dirty="0">
              <a:solidFill>
                <a:srgbClr val="FF6600"/>
              </a:solidFill>
              <a:latin typeface="Arial"/>
              <a:cs typeface="Arial"/>
            </a:endParaRPr>
          </a:p>
          <a:p>
            <a:pPr>
              <a:defRPr/>
            </a:pPr>
            <a:endParaRPr lang="en-US" sz="1400" dirty="0">
              <a:latin typeface="Arial"/>
              <a:cs typeface="Arial"/>
            </a:endParaRPr>
          </a:p>
          <a:p>
            <a:pPr>
              <a:defRPr/>
            </a:pPr>
            <a:r>
              <a:rPr lang="en-US" sz="1400" dirty="0">
                <a:latin typeface="Arial"/>
                <a:cs typeface="Arial"/>
              </a:rPr>
              <a:t>Transcriptional induction does NOT imply</a:t>
            </a:r>
          </a:p>
          <a:p>
            <a:pPr>
              <a:defRPr/>
            </a:pPr>
            <a:r>
              <a:rPr lang="en-US" sz="1400" dirty="0">
                <a:latin typeface="Arial"/>
                <a:cs typeface="Arial"/>
              </a:rPr>
              <a:t>functional importance under the conditions of induction!</a:t>
            </a:r>
          </a:p>
          <a:p>
            <a:pPr>
              <a:defRPr/>
            </a:pPr>
            <a:endParaRPr lang="en-US" sz="1400" u="sng" dirty="0">
              <a:latin typeface="Arial"/>
              <a:cs typeface="Arial"/>
            </a:endParaRPr>
          </a:p>
          <a:p>
            <a:pPr>
              <a:defRPr/>
            </a:pPr>
            <a:r>
              <a:rPr lang="en-US" sz="1400" u="sng" dirty="0">
                <a:latin typeface="Arial"/>
                <a:cs typeface="Arial"/>
              </a:rPr>
              <a:t>Beware of studies that assume functional importance on the basis of transcriptional regulation alone.</a:t>
            </a:r>
          </a:p>
          <a:p>
            <a:pPr>
              <a:defRPr/>
            </a:pPr>
            <a:endParaRPr lang="en-US" sz="1400" dirty="0">
              <a:latin typeface="Arial"/>
              <a:cs typeface="Arial"/>
            </a:endParaRPr>
          </a:p>
          <a:p>
            <a:pPr>
              <a:defRPr/>
            </a:pPr>
            <a:r>
              <a:rPr lang="en-US" sz="1400" dirty="0">
                <a:latin typeface="Arial"/>
                <a:cs typeface="Arial"/>
              </a:rPr>
              <a:t>Important lesson from budding yeast that is not </a:t>
            </a:r>
            <a:r>
              <a:rPr lang="en-US" sz="1400" dirty="0" smtClean="0">
                <a:latin typeface="Arial"/>
                <a:cs typeface="Arial"/>
              </a:rPr>
              <a:t>well </a:t>
            </a:r>
            <a:r>
              <a:rPr lang="en-US" sz="1400" dirty="0">
                <a:latin typeface="Arial"/>
                <a:cs typeface="Arial"/>
              </a:rPr>
              <a:t>appreciated! </a:t>
            </a:r>
            <a:r>
              <a:rPr lang="en-US" sz="1400" dirty="0" smtClean="0">
                <a:latin typeface="Arial"/>
                <a:cs typeface="Arial"/>
              </a:rPr>
              <a:t> </a:t>
            </a:r>
          </a:p>
        </p:txBody>
      </p:sp>
      <p:sp>
        <p:nvSpPr>
          <p:cNvPr id="61444" name="TextBox 3"/>
          <p:cNvSpPr txBox="1">
            <a:spLocks noChangeArrowheads="1"/>
          </p:cNvSpPr>
          <p:nvPr/>
        </p:nvSpPr>
        <p:spPr bwMode="auto">
          <a:xfrm>
            <a:off x="5556250" y="4641434"/>
            <a:ext cx="3505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dirty="0">
                <a:latin typeface="Arial" charset="0"/>
                <a:cs typeface="Arial" charset="0"/>
              </a:rPr>
              <a:t>In some systems you can use expression profiling to enrich for genes that are functionally important, </a:t>
            </a:r>
            <a:r>
              <a:rPr lang="en-US" sz="1600" dirty="0" smtClean="0">
                <a:latin typeface="Arial" charset="0"/>
                <a:cs typeface="Arial" charset="0"/>
              </a:rPr>
              <a:t>but in </a:t>
            </a:r>
            <a:r>
              <a:rPr lang="en-US" sz="1600" dirty="0">
                <a:latin typeface="Arial" charset="0"/>
                <a:cs typeface="Arial" charset="0"/>
              </a:rPr>
              <a:t>some you cannot!</a:t>
            </a:r>
          </a:p>
        </p:txBody>
      </p:sp>
      <p:sp>
        <p:nvSpPr>
          <p:cNvPr id="2" name="Rectangle 1"/>
          <p:cNvSpPr/>
          <p:nvPr/>
        </p:nvSpPr>
        <p:spPr bwMode="auto">
          <a:xfrm>
            <a:off x="7162800" y="3741321"/>
            <a:ext cx="1676400" cy="457200"/>
          </a:xfrm>
          <a:prstGeom prst="rect">
            <a:avLst/>
          </a:prstGeom>
          <a:noFill/>
          <a:ln w="9525" cap="flat" cmpd="sng" algn="ctr">
            <a:solidFill>
              <a:srgbClr val="3366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7" name="Rectangle 6"/>
          <p:cNvSpPr/>
          <p:nvPr/>
        </p:nvSpPr>
        <p:spPr bwMode="auto">
          <a:xfrm>
            <a:off x="6781800" y="2064921"/>
            <a:ext cx="381000" cy="1600200"/>
          </a:xfrm>
          <a:prstGeom prst="rect">
            <a:avLst/>
          </a:prstGeom>
          <a:noFill/>
          <a:ln w="9525" cap="flat" cmpd="sng" algn="ctr">
            <a:solidFill>
              <a:srgbClr val="FF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8" name="Rectangle 7"/>
          <p:cNvSpPr/>
          <p:nvPr/>
        </p:nvSpPr>
        <p:spPr bwMode="auto">
          <a:xfrm>
            <a:off x="7239000" y="2064921"/>
            <a:ext cx="1600200" cy="1600200"/>
          </a:xfrm>
          <a:prstGeom prst="rect">
            <a:avLst/>
          </a:prstGeom>
          <a:noFill/>
          <a:ln w="9525" cap="flat" cmpd="sng" algn="ctr">
            <a:solidFill>
              <a:srgbClr val="008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Budding Yeast</a:t>
            </a:r>
            <a:endParaRPr lang="en-US" dirty="0"/>
          </a:p>
        </p:txBody>
      </p:sp>
      <p:sp>
        <p:nvSpPr>
          <p:cNvPr id="3" name="Content Placeholder 2"/>
          <p:cNvSpPr>
            <a:spLocks noGrp="1"/>
          </p:cNvSpPr>
          <p:nvPr>
            <p:ph idx="1"/>
          </p:nvPr>
        </p:nvSpPr>
        <p:spPr>
          <a:xfrm>
            <a:off x="685800" y="2743200"/>
            <a:ext cx="6096000" cy="1981200"/>
          </a:xfrm>
        </p:spPr>
        <p:txBody>
          <a:bodyPr/>
          <a:lstStyle/>
          <a:p>
            <a:r>
              <a:rPr lang="en-US" dirty="0" smtClean="0"/>
              <a:t>Fast, cheap.</a:t>
            </a:r>
          </a:p>
          <a:p>
            <a:r>
              <a:rPr lang="en-US" dirty="0"/>
              <a:t>G</a:t>
            </a:r>
            <a:r>
              <a:rPr lang="en-US" dirty="0" smtClean="0"/>
              <a:t>enetically powerful.</a:t>
            </a:r>
          </a:p>
          <a:p>
            <a:r>
              <a:rPr lang="en-US" dirty="0" smtClean="0"/>
              <a:t>Advanced Genomics Tools.</a:t>
            </a:r>
          </a:p>
          <a:p>
            <a:r>
              <a:rPr lang="en-US" dirty="0" smtClean="0"/>
              <a:t>Advanced cell biological tools.</a:t>
            </a:r>
          </a:p>
          <a:p>
            <a:r>
              <a:rPr lang="en-US" dirty="0" smtClean="0"/>
              <a:t>Large repository of high-throughput data.</a:t>
            </a:r>
          </a:p>
          <a:p>
            <a:r>
              <a:rPr lang="en-US" dirty="0" smtClean="0"/>
              <a:t>Huge research community.</a:t>
            </a:r>
          </a:p>
          <a:p>
            <a:r>
              <a:rPr lang="en-US" dirty="0" smtClean="0"/>
              <a:t>Proven model for eukaryotic biology.</a:t>
            </a:r>
          </a:p>
          <a:p>
            <a:endParaRPr lang="en-US" dirty="0" smtClean="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438400"/>
            <a:ext cx="3378200" cy="2413000"/>
          </a:xfrm>
          <a:prstGeom prst="rect">
            <a:avLst/>
          </a:prstGeom>
        </p:spPr>
      </p:pic>
    </p:spTree>
    <p:extLst>
      <p:ext uri="{BB962C8B-B14F-4D97-AF65-F5344CB8AC3E}">
        <p14:creationId xmlns:p14="http://schemas.microsoft.com/office/powerpoint/2010/main" val="260828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0-02 at 10.19.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093" y="1052431"/>
            <a:ext cx="7813707" cy="2308595"/>
          </a:xfrm>
          <a:prstGeom prst="rect">
            <a:avLst/>
          </a:prstGeom>
        </p:spPr>
      </p:pic>
      <p:sp>
        <p:nvSpPr>
          <p:cNvPr id="2" name="Title 1"/>
          <p:cNvSpPr>
            <a:spLocks noGrp="1"/>
          </p:cNvSpPr>
          <p:nvPr>
            <p:ph type="title"/>
          </p:nvPr>
        </p:nvSpPr>
        <p:spPr>
          <a:xfrm>
            <a:off x="533400" y="152400"/>
            <a:ext cx="7772400" cy="1143000"/>
          </a:xfrm>
        </p:spPr>
        <p:txBody>
          <a:bodyPr>
            <a:noAutofit/>
          </a:bodyPr>
          <a:lstStyle/>
          <a:p>
            <a:r>
              <a:rPr lang="en-US" sz="2800" dirty="0" smtClean="0"/>
              <a:t>Revisit CRISPR Cas9</a:t>
            </a:r>
            <a:br>
              <a:rPr lang="en-US" sz="2800" dirty="0" smtClean="0"/>
            </a:br>
            <a:r>
              <a:rPr lang="en-US" sz="2800" dirty="0" smtClean="0"/>
              <a:t>Construction of a </a:t>
            </a:r>
            <a:r>
              <a:rPr lang="en-US" sz="2800" dirty="0" err="1" smtClean="0"/>
              <a:t>Lentiviral</a:t>
            </a:r>
            <a:r>
              <a:rPr lang="en-US" sz="2800" dirty="0" smtClean="0"/>
              <a:t> library for expression of </a:t>
            </a:r>
            <a:r>
              <a:rPr lang="en-US" sz="2800" dirty="0" err="1" smtClean="0"/>
              <a:t>sgRNAs</a:t>
            </a:r>
            <a:r>
              <a:rPr lang="en-US" sz="2800" dirty="0" smtClean="0"/>
              <a:t> against human genes</a:t>
            </a:r>
            <a:endParaRPr lang="en-US" sz="2800" dirty="0"/>
          </a:p>
        </p:txBody>
      </p:sp>
      <p:sp>
        <p:nvSpPr>
          <p:cNvPr id="5" name="Rectangle 4"/>
          <p:cNvSpPr/>
          <p:nvPr/>
        </p:nvSpPr>
        <p:spPr>
          <a:xfrm>
            <a:off x="266007" y="2762834"/>
            <a:ext cx="4393411" cy="660804"/>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66007" y="1319252"/>
            <a:ext cx="858088" cy="53414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4-10-02 at 4.15.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200400"/>
            <a:ext cx="4318000" cy="1014693"/>
          </a:xfrm>
          <a:prstGeom prst="rect">
            <a:avLst/>
          </a:prstGeom>
        </p:spPr>
      </p:pic>
      <p:sp>
        <p:nvSpPr>
          <p:cNvPr id="8" name="Rectangle 7"/>
          <p:cNvSpPr/>
          <p:nvPr/>
        </p:nvSpPr>
        <p:spPr>
          <a:xfrm>
            <a:off x="4388069" y="3423638"/>
            <a:ext cx="1024590" cy="660804"/>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029200" y="4191000"/>
            <a:ext cx="3717330" cy="1323439"/>
          </a:xfrm>
          <a:prstGeom prst="rect">
            <a:avLst/>
          </a:prstGeom>
          <a:noFill/>
        </p:spPr>
        <p:txBody>
          <a:bodyPr wrap="square" rtlCol="0">
            <a:spAutoFit/>
          </a:bodyPr>
          <a:lstStyle/>
          <a:p>
            <a:r>
              <a:rPr lang="en-US" sz="1600" dirty="0" err="1" smtClean="0">
                <a:latin typeface="+mj-lt"/>
              </a:rPr>
              <a:t>Zheng’s</a:t>
            </a:r>
            <a:r>
              <a:rPr lang="en-US" sz="1600" dirty="0" smtClean="0">
                <a:latin typeface="+mj-lt"/>
              </a:rPr>
              <a:t> group engineered the vector to express Cas9 along with each different </a:t>
            </a:r>
            <a:r>
              <a:rPr lang="en-US" sz="1600" dirty="0" err="1" smtClean="0">
                <a:latin typeface="+mj-lt"/>
              </a:rPr>
              <a:t>sgRNA</a:t>
            </a:r>
            <a:r>
              <a:rPr lang="en-US" sz="1600" dirty="0" smtClean="0">
                <a:latin typeface="+mj-lt"/>
              </a:rPr>
              <a:t>. </a:t>
            </a:r>
            <a:r>
              <a:rPr lang="en-US" sz="1600" dirty="0" err="1" smtClean="0">
                <a:latin typeface="+mj-lt"/>
              </a:rPr>
              <a:t>Zheng’s</a:t>
            </a:r>
            <a:r>
              <a:rPr lang="en-US" sz="1600" dirty="0" smtClean="0">
                <a:latin typeface="+mj-lt"/>
              </a:rPr>
              <a:t> library can be used to infect any cell line of interest.</a:t>
            </a:r>
          </a:p>
          <a:p>
            <a:endParaRPr lang="en-US" sz="1600" dirty="0">
              <a:latin typeface="+mj-lt"/>
            </a:endParaRPr>
          </a:p>
        </p:txBody>
      </p:sp>
      <p:sp>
        <p:nvSpPr>
          <p:cNvPr id="3" name="Content Placeholder 2"/>
          <p:cNvSpPr>
            <a:spLocks noGrp="1"/>
          </p:cNvSpPr>
          <p:nvPr>
            <p:ph idx="1"/>
          </p:nvPr>
        </p:nvSpPr>
        <p:spPr>
          <a:xfrm>
            <a:off x="188350" y="3055517"/>
            <a:ext cx="4107828" cy="3246274"/>
          </a:xfrm>
        </p:spPr>
        <p:txBody>
          <a:bodyPr>
            <a:noAutofit/>
          </a:bodyPr>
          <a:lstStyle/>
          <a:p>
            <a:pPr marL="0" indent="0">
              <a:buNone/>
            </a:pPr>
            <a:r>
              <a:rPr lang="en-US" sz="1600" dirty="0" smtClean="0"/>
              <a:t>The Lander and </a:t>
            </a:r>
            <a:r>
              <a:rPr lang="en-US" sz="1600" dirty="0" err="1" smtClean="0"/>
              <a:t>Zheng</a:t>
            </a:r>
            <a:r>
              <a:rPr lang="en-US" sz="1600" dirty="0" smtClean="0"/>
              <a:t> labs at MIT both created libraries of </a:t>
            </a:r>
            <a:r>
              <a:rPr lang="en-US" sz="1600" dirty="0" err="1" smtClean="0"/>
              <a:t>sgRNAs</a:t>
            </a:r>
            <a:r>
              <a:rPr lang="en-US" sz="1600" dirty="0" smtClean="0"/>
              <a:t> using high throughput oligonucleotide synthesis and Gibson assembly.</a:t>
            </a:r>
          </a:p>
          <a:p>
            <a:pPr marL="0" indent="0">
              <a:buNone/>
            </a:pPr>
            <a:r>
              <a:rPr lang="en-US" sz="1600" dirty="0" smtClean="0"/>
              <a:t>The libraries were created in </a:t>
            </a:r>
            <a:r>
              <a:rPr lang="en-US" sz="1600" dirty="0" err="1" smtClean="0"/>
              <a:t>lentiviral</a:t>
            </a:r>
            <a:r>
              <a:rPr lang="en-US" sz="1600" dirty="0" smtClean="0"/>
              <a:t> vectors to allow efficient introduction of the genes into human cells</a:t>
            </a:r>
          </a:p>
          <a:p>
            <a:pPr marL="0" indent="0">
              <a:buNone/>
            </a:pPr>
            <a:r>
              <a:rPr lang="en-US" dirty="0" smtClean="0"/>
              <a:t>Create a </a:t>
            </a:r>
            <a:r>
              <a:rPr lang="en-US" sz="1600" dirty="0" smtClean="0"/>
              <a:t>mixed population of human cells in which different cells express different </a:t>
            </a:r>
            <a:r>
              <a:rPr lang="en-US" sz="1600" dirty="0" err="1" smtClean="0"/>
              <a:t>sgRNAs</a:t>
            </a:r>
            <a:r>
              <a:rPr lang="en-US" sz="1600" dirty="0" smtClean="0"/>
              <a:t>.</a:t>
            </a:r>
          </a:p>
          <a:p>
            <a:pPr marL="0" indent="0">
              <a:buNone/>
            </a:pPr>
            <a:r>
              <a:rPr lang="en-US" sz="1600" dirty="0" smtClean="0"/>
              <a:t>Lander’s group introduced the library into cells that already harbored an inducible cas9 gene.</a:t>
            </a:r>
          </a:p>
        </p:txBody>
      </p:sp>
      <p:sp>
        <p:nvSpPr>
          <p:cNvPr id="11" name="Rectangle 10"/>
          <p:cNvSpPr/>
          <p:nvPr/>
        </p:nvSpPr>
        <p:spPr>
          <a:xfrm>
            <a:off x="5181600" y="5562600"/>
            <a:ext cx="3733800" cy="461665"/>
          </a:xfrm>
          <a:prstGeom prst="rect">
            <a:avLst/>
          </a:prstGeom>
        </p:spPr>
        <p:txBody>
          <a:bodyPr wrap="square">
            <a:spAutoFit/>
          </a:bodyPr>
          <a:lstStyle/>
          <a:p>
            <a:r>
              <a:rPr lang="en-US" sz="1200" dirty="0">
                <a:latin typeface="+mj-lt"/>
              </a:rPr>
              <a:t>Wang</a:t>
            </a:r>
            <a:r>
              <a:rPr lang="en-US" sz="1200" dirty="0" smtClean="0">
                <a:latin typeface="+mj-lt"/>
              </a:rPr>
              <a:t>, et al. (</a:t>
            </a:r>
            <a:r>
              <a:rPr lang="en-US" sz="1200" dirty="0">
                <a:latin typeface="+mj-lt"/>
              </a:rPr>
              <a:t>2014). </a:t>
            </a:r>
            <a:r>
              <a:rPr lang="en-US" sz="1200" dirty="0" smtClean="0">
                <a:latin typeface="+mj-lt"/>
              </a:rPr>
              <a:t>Science , </a:t>
            </a:r>
            <a:r>
              <a:rPr lang="en-US" sz="1200" dirty="0">
                <a:latin typeface="+mj-lt"/>
              </a:rPr>
              <a:t>343(6166), 80–84. </a:t>
            </a:r>
            <a:endParaRPr lang="en-US" sz="1200" dirty="0" smtClean="0">
              <a:latin typeface="+mj-lt"/>
            </a:endParaRPr>
          </a:p>
          <a:p>
            <a:endParaRPr lang="en-US" sz="1200" dirty="0">
              <a:latin typeface="+mj-lt"/>
            </a:endParaRPr>
          </a:p>
        </p:txBody>
      </p:sp>
      <p:sp>
        <p:nvSpPr>
          <p:cNvPr id="12" name="Rectangle 11"/>
          <p:cNvSpPr/>
          <p:nvPr/>
        </p:nvSpPr>
        <p:spPr>
          <a:xfrm>
            <a:off x="5105400" y="5943600"/>
            <a:ext cx="3810000" cy="276999"/>
          </a:xfrm>
          <a:prstGeom prst="rect">
            <a:avLst/>
          </a:prstGeom>
        </p:spPr>
        <p:txBody>
          <a:bodyPr wrap="square">
            <a:spAutoFit/>
          </a:bodyPr>
          <a:lstStyle/>
          <a:p>
            <a:r>
              <a:rPr lang="en-US" sz="1200" dirty="0" smtClean="0">
                <a:latin typeface="+mj-lt"/>
              </a:rPr>
              <a:t> </a:t>
            </a:r>
            <a:r>
              <a:rPr lang="en-US" sz="1200" dirty="0" err="1" smtClean="0">
                <a:latin typeface="+mj-lt"/>
              </a:rPr>
              <a:t>Shalem</a:t>
            </a:r>
            <a:r>
              <a:rPr lang="en-US" sz="1200" dirty="0" smtClean="0">
                <a:latin typeface="+mj-lt"/>
              </a:rPr>
              <a:t> et al. (2014) Science: </a:t>
            </a:r>
            <a:r>
              <a:rPr lang="en-US" sz="1200" dirty="0">
                <a:latin typeface="+mj-lt"/>
              </a:rPr>
              <a:t>343 (6166), 84-87</a:t>
            </a:r>
            <a:r>
              <a:rPr lang="en-US" sz="1200" dirty="0" smtClean="0">
                <a:latin typeface="+mj-lt"/>
              </a:rPr>
              <a:t>. </a:t>
            </a:r>
            <a:endParaRPr lang="en-US" sz="1200" dirty="0">
              <a:latin typeface="+mj-lt"/>
            </a:endParaRPr>
          </a:p>
        </p:txBody>
      </p:sp>
    </p:spTree>
    <p:extLst>
      <p:ext uri="{BB962C8B-B14F-4D97-AF65-F5344CB8AC3E}">
        <p14:creationId xmlns:p14="http://schemas.microsoft.com/office/powerpoint/2010/main" val="308830376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 for loss of function of the mismatch repair pathway using </a:t>
            </a:r>
            <a:r>
              <a:rPr lang="en-US" dirty="0" err="1" smtClean="0"/>
              <a:t>sgRNA</a:t>
            </a:r>
            <a:r>
              <a:rPr lang="en-US" dirty="0" smtClean="0"/>
              <a:t>/</a:t>
            </a:r>
            <a:r>
              <a:rPr lang="en-US" dirty="0" err="1" smtClean="0"/>
              <a:t>sgRNA</a:t>
            </a:r>
            <a:r>
              <a:rPr lang="en-US" dirty="0" smtClean="0"/>
              <a:t>/Cas9 -induced mutations</a:t>
            </a:r>
            <a:endParaRPr lang="en-US" dirty="0"/>
          </a:p>
        </p:txBody>
      </p:sp>
      <p:sp>
        <p:nvSpPr>
          <p:cNvPr id="5" name="Content Placeholder 4"/>
          <p:cNvSpPr>
            <a:spLocks noGrp="1"/>
          </p:cNvSpPr>
          <p:nvPr>
            <p:ph idx="1"/>
          </p:nvPr>
        </p:nvSpPr>
        <p:spPr>
          <a:xfrm>
            <a:off x="309522" y="2070764"/>
            <a:ext cx="3995778" cy="4525963"/>
          </a:xfrm>
        </p:spPr>
        <p:txBody>
          <a:bodyPr>
            <a:normAutofit fontScale="92500"/>
          </a:bodyPr>
          <a:lstStyle/>
          <a:p>
            <a:r>
              <a:rPr lang="en-US" sz="1600" dirty="0" smtClean="0"/>
              <a:t>The mismatch repair machinery is unable to repair 6-thioguanine. When it attempts to carry out repair, the process stalls, leading to arrest of the cell cycle.  </a:t>
            </a:r>
            <a:endParaRPr lang="en-US" sz="1600" dirty="0"/>
          </a:p>
          <a:p>
            <a:r>
              <a:rPr lang="en-US" sz="1600" dirty="0" smtClean="0"/>
              <a:t>Mutants lacking the mismatch repair machinery make no attempt to repair 6-thioguanine and are able to grow.</a:t>
            </a:r>
          </a:p>
          <a:p>
            <a:r>
              <a:rPr lang="en-US" sz="1600" dirty="0" smtClean="0"/>
              <a:t>Grow library of infected cells on 6-TG.</a:t>
            </a:r>
          </a:p>
          <a:p>
            <a:r>
              <a:rPr lang="en-US" sz="1600" dirty="0" smtClean="0"/>
              <a:t>High through-put sequencing to see what </a:t>
            </a:r>
            <a:r>
              <a:rPr lang="en-US" sz="1600" dirty="0" err="1" smtClean="0"/>
              <a:t>sgRNAs</a:t>
            </a:r>
            <a:r>
              <a:rPr lang="en-US" sz="1600" dirty="0" smtClean="0"/>
              <a:t> are enriched. </a:t>
            </a:r>
          </a:p>
          <a:p>
            <a:r>
              <a:rPr lang="en-US" sz="1600" dirty="0" smtClean="0"/>
              <a:t>Find that </a:t>
            </a:r>
            <a:r>
              <a:rPr lang="en-US" sz="1600" dirty="0" err="1" smtClean="0"/>
              <a:t>sgRNA</a:t>
            </a:r>
            <a:r>
              <a:rPr lang="en-US" sz="1600" dirty="0" smtClean="0"/>
              <a:t> mediated targeting of the 4 major mismatch repair genes leads to enhanced growth on 6-TG. </a:t>
            </a:r>
            <a:endParaRPr lang="en-US" sz="1600" dirty="0"/>
          </a:p>
          <a:p>
            <a:r>
              <a:rPr lang="en-US" sz="1600" dirty="0" smtClean="0"/>
              <a:t>No enrichment with any other DNA repair pathway was targeted, as expected.</a:t>
            </a:r>
          </a:p>
          <a:p>
            <a:r>
              <a:rPr lang="en-US" sz="1600" dirty="0" smtClean="0"/>
              <a:t>Indicates able to carry out saturation mutagenesis on using a previously characterized genetic selection method. </a:t>
            </a:r>
          </a:p>
        </p:txBody>
      </p:sp>
      <p:grpSp>
        <p:nvGrpSpPr>
          <p:cNvPr id="4" name="Group 3"/>
          <p:cNvGrpSpPr/>
          <p:nvPr/>
        </p:nvGrpSpPr>
        <p:grpSpPr>
          <a:xfrm>
            <a:off x="4422618" y="1917700"/>
            <a:ext cx="4591942" cy="4679027"/>
            <a:chOff x="4422618" y="1917700"/>
            <a:chExt cx="4591942" cy="4679027"/>
          </a:xfrm>
        </p:grpSpPr>
        <p:pic>
          <p:nvPicPr>
            <p:cNvPr id="9" name="Picture 8" descr="Screen Shot 2014-10-02 at 11.01.13 AM.png"/>
            <p:cNvPicPr>
              <a:picLocks noChangeAspect="1"/>
            </p:cNvPicPr>
            <p:nvPr/>
          </p:nvPicPr>
          <p:blipFill rotWithShape="1">
            <a:blip r:embed="rId2">
              <a:extLst>
                <a:ext uri="{28A0092B-C50C-407E-A947-70E740481C1C}">
                  <a14:useLocalDpi xmlns:a14="http://schemas.microsoft.com/office/drawing/2010/main" val="0"/>
                </a:ext>
              </a:extLst>
            </a:blip>
            <a:srcRect l="65980"/>
            <a:stretch/>
          </p:blipFill>
          <p:spPr>
            <a:xfrm>
              <a:off x="5964623" y="4165601"/>
              <a:ext cx="2568101" cy="2431126"/>
            </a:xfrm>
            <a:prstGeom prst="rect">
              <a:avLst/>
            </a:prstGeom>
          </p:spPr>
        </p:pic>
        <p:pic>
          <p:nvPicPr>
            <p:cNvPr id="6" name="Picture 5" descr="Screen Shot 2014-10-02 at 11.01.13 AM.png"/>
            <p:cNvPicPr>
              <a:picLocks noChangeAspect="1"/>
            </p:cNvPicPr>
            <p:nvPr/>
          </p:nvPicPr>
          <p:blipFill rotWithShape="1">
            <a:blip r:embed="rId2">
              <a:extLst>
                <a:ext uri="{28A0092B-C50C-407E-A947-70E740481C1C}">
                  <a14:useLocalDpi xmlns:a14="http://schemas.microsoft.com/office/drawing/2010/main" val="0"/>
                </a:ext>
              </a:extLst>
            </a:blip>
            <a:srcRect r="33145"/>
            <a:stretch/>
          </p:blipFill>
          <p:spPr>
            <a:xfrm>
              <a:off x="4422618" y="2070764"/>
              <a:ext cx="4591942" cy="2212071"/>
            </a:xfrm>
            <a:prstGeom prst="rect">
              <a:avLst/>
            </a:prstGeom>
          </p:spPr>
        </p:pic>
        <p:sp>
          <p:nvSpPr>
            <p:cNvPr id="3" name="Rectangle 2"/>
            <p:cNvSpPr/>
            <p:nvPr/>
          </p:nvSpPr>
          <p:spPr>
            <a:xfrm>
              <a:off x="4460718" y="1917700"/>
              <a:ext cx="330200" cy="3683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476436" y="4098685"/>
              <a:ext cx="330200" cy="3683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916841" y="4165601"/>
              <a:ext cx="330200" cy="3683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56600" y="4232517"/>
              <a:ext cx="330200" cy="3683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56600" y="5442433"/>
              <a:ext cx="330200" cy="3683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874000" y="4127501"/>
              <a:ext cx="330200" cy="14311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4495800" y="6324600"/>
            <a:ext cx="4107715" cy="338554"/>
          </a:xfrm>
          <a:prstGeom prst="rect">
            <a:avLst/>
          </a:prstGeom>
          <a:solidFill>
            <a:srgbClr val="FFFFFF"/>
          </a:solidFill>
        </p:spPr>
        <p:txBody>
          <a:bodyPr wrap="none" rtlCol="0">
            <a:spAutoFit/>
          </a:bodyPr>
          <a:lstStyle/>
          <a:p>
            <a:r>
              <a:rPr lang="en-US" sz="1600" dirty="0">
                <a:latin typeface="+mj-lt"/>
              </a:rPr>
              <a:t>P</a:t>
            </a:r>
            <a:r>
              <a:rPr lang="en-US" sz="1600" dirty="0" smtClean="0">
                <a:latin typeface="+mj-lt"/>
              </a:rPr>
              <a:t>owerful forward genetics in human cells!!!! </a:t>
            </a:r>
          </a:p>
        </p:txBody>
      </p:sp>
    </p:spTree>
    <p:extLst>
      <p:ext uri="{BB962C8B-B14F-4D97-AF65-F5344CB8AC3E}">
        <p14:creationId xmlns:p14="http://schemas.microsoft.com/office/powerpoint/2010/main" val="31135774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Screening for essential functions</a:t>
            </a:r>
            <a:endParaRPr lang="en-US" dirty="0"/>
          </a:p>
        </p:txBody>
      </p:sp>
      <p:sp>
        <p:nvSpPr>
          <p:cNvPr id="3" name="Content Placeholder 2"/>
          <p:cNvSpPr>
            <a:spLocks noGrp="1"/>
          </p:cNvSpPr>
          <p:nvPr>
            <p:ph idx="1"/>
          </p:nvPr>
        </p:nvSpPr>
        <p:spPr>
          <a:xfrm>
            <a:off x="174117" y="2045588"/>
            <a:ext cx="3972767" cy="4525963"/>
          </a:xfrm>
        </p:spPr>
        <p:txBody>
          <a:bodyPr>
            <a:normAutofit/>
          </a:bodyPr>
          <a:lstStyle/>
          <a:p>
            <a:r>
              <a:rPr lang="en-US" sz="1600" dirty="0" smtClean="0"/>
              <a:t>Compared library cells expressing Cas9 to cells not expressing Cas9.</a:t>
            </a:r>
          </a:p>
          <a:p>
            <a:r>
              <a:rPr lang="en-US" sz="1600" dirty="0" smtClean="0"/>
              <a:t>Ask which </a:t>
            </a:r>
            <a:r>
              <a:rPr lang="en-US" sz="1600" dirty="0" err="1" smtClean="0"/>
              <a:t>sgRNA</a:t>
            </a:r>
            <a:r>
              <a:rPr lang="en-US" sz="1600" dirty="0" smtClean="0"/>
              <a:t> targets are essential by looking for depletion of bar-codes by deep sequencing. (Like the method Ron Davis used in yeast).</a:t>
            </a:r>
          </a:p>
          <a:p>
            <a:r>
              <a:rPr lang="en-US" sz="1600" dirty="0" smtClean="0"/>
              <a:t>Found high frequency of depletion of tags for genes known to be essential in processes such as DNA replication, RNA metabolism, and protein stability.</a:t>
            </a:r>
          </a:p>
          <a:p>
            <a:r>
              <a:rPr lang="en-US" sz="1600" dirty="0" smtClean="0"/>
              <a:t>Proof in principle that the method can be used for genetic screening for loss of function.</a:t>
            </a:r>
            <a:endParaRPr lang="en-US" sz="1600" dirty="0"/>
          </a:p>
        </p:txBody>
      </p:sp>
      <p:pic>
        <p:nvPicPr>
          <p:cNvPr id="4" name="Picture 3" descr="Screen Shot 2014-10-02 at 10.45.3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884" y="2400300"/>
            <a:ext cx="4851374" cy="2692171"/>
          </a:xfrm>
          <a:prstGeom prst="rect">
            <a:avLst/>
          </a:prstGeom>
        </p:spPr>
      </p:pic>
      <p:sp>
        <p:nvSpPr>
          <p:cNvPr id="5" name="Rectangle 4"/>
          <p:cNvSpPr/>
          <p:nvPr/>
        </p:nvSpPr>
        <p:spPr>
          <a:xfrm>
            <a:off x="4254500" y="2109088"/>
            <a:ext cx="1828800" cy="3674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181600" y="5041671"/>
            <a:ext cx="1828800" cy="3674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87800" y="2045588"/>
            <a:ext cx="533400" cy="6581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191000" y="5334000"/>
            <a:ext cx="4644320" cy="584776"/>
          </a:xfrm>
          <a:prstGeom prst="rect">
            <a:avLst/>
          </a:prstGeom>
          <a:noFill/>
        </p:spPr>
        <p:txBody>
          <a:bodyPr wrap="none" rtlCol="0">
            <a:spAutoFit/>
          </a:bodyPr>
          <a:lstStyle/>
          <a:p>
            <a:r>
              <a:rPr lang="en-US" sz="1600" dirty="0" smtClean="0">
                <a:latin typeface="+mj-lt"/>
              </a:rPr>
              <a:t>Now possible to do powerful genetic screens and</a:t>
            </a:r>
          </a:p>
          <a:p>
            <a:r>
              <a:rPr lang="en-US" sz="1600" dirty="0" smtClean="0">
                <a:latin typeface="+mj-lt"/>
              </a:rPr>
              <a:t>selections in human tissue culture cells.</a:t>
            </a:r>
            <a:endParaRPr lang="en-US" sz="1600" dirty="0">
              <a:latin typeface="+mj-lt"/>
            </a:endParaRPr>
          </a:p>
        </p:txBody>
      </p:sp>
    </p:spTree>
    <p:extLst>
      <p:ext uri="{BB962C8B-B14F-4D97-AF65-F5344CB8AC3E}">
        <p14:creationId xmlns:p14="http://schemas.microsoft.com/office/powerpoint/2010/main" val="15236260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68338" y="754063"/>
            <a:ext cx="7772400" cy="1143000"/>
          </a:xfrm>
        </p:spPr>
        <p:txBody>
          <a:bodyPr/>
          <a:lstStyle/>
          <a:p>
            <a:pPr eaLnBrk="1" hangingPunct="1">
              <a:defRPr/>
            </a:pPr>
            <a:r>
              <a:rPr lang="en-US" smtClean="0">
                <a:ea typeface="+mj-ea"/>
                <a:cs typeface="+mj-cs"/>
              </a:rPr>
              <a:t>Intragenic suppression by</a:t>
            </a:r>
            <a:br>
              <a:rPr lang="en-US" smtClean="0">
                <a:ea typeface="+mj-ea"/>
                <a:cs typeface="+mj-cs"/>
              </a:rPr>
            </a:br>
            <a:r>
              <a:rPr lang="en-US" smtClean="0">
                <a:ea typeface="+mj-ea"/>
                <a:cs typeface="+mj-cs"/>
              </a:rPr>
              <a:t>Compensation for a structural defect II: dimerization</a:t>
            </a:r>
          </a:p>
        </p:txBody>
      </p:sp>
      <p:sp>
        <p:nvSpPr>
          <p:cNvPr id="116740" name="Freeform 4"/>
          <p:cNvSpPr>
            <a:spLocks/>
          </p:cNvSpPr>
          <p:nvPr/>
        </p:nvSpPr>
        <p:spPr bwMode="auto">
          <a:xfrm>
            <a:off x="241300" y="2630488"/>
            <a:ext cx="1419225" cy="1968500"/>
          </a:xfrm>
          <a:custGeom>
            <a:avLst/>
            <a:gdLst>
              <a:gd name="T0" fmla="*/ 0 w 894"/>
              <a:gd name="T1" fmla="*/ 0 h 1240"/>
              <a:gd name="T2" fmla="*/ 0 w 894"/>
              <a:gd name="T3" fmla="*/ 1240 h 1240"/>
              <a:gd name="T4" fmla="*/ 602 w 894"/>
              <a:gd name="T5" fmla="*/ 1240 h 1240"/>
              <a:gd name="T6" fmla="*/ 602 w 894"/>
              <a:gd name="T7" fmla="*/ 971 h 1240"/>
              <a:gd name="T8" fmla="*/ 307 w 894"/>
              <a:gd name="T9" fmla="*/ 971 h 1240"/>
              <a:gd name="T10" fmla="*/ 307 w 894"/>
              <a:gd name="T11" fmla="*/ 739 h 1240"/>
              <a:gd name="T12" fmla="*/ 606 w 894"/>
              <a:gd name="T13" fmla="*/ 724 h 1240"/>
              <a:gd name="T14" fmla="*/ 606 w 894"/>
              <a:gd name="T15" fmla="*/ 447 h 1240"/>
              <a:gd name="T16" fmla="*/ 894 w 894"/>
              <a:gd name="T17" fmla="*/ 447 h 1240"/>
              <a:gd name="T18" fmla="*/ 894 w 894"/>
              <a:gd name="T19" fmla="*/ 220 h 1240"/>
              <a:gd name="T20" fmla="*/ 606 w 894"/>
              <a:gd name="T21" fmla="*/ 220 h 1240"/>
              <a:gd name="T22" fmla="*/ 606 w 894"/>
              <a:gd name="T23" fmla="*/ 0 h 1240"/>
              <a:gd name="T24" fmla="*/ 0 w 894"/>
              <a:gd name="T25" fmla="*/ 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4" h="1240">
                <a:moveTo>
                  <a:pt x="0" y="0"/>
                </a:moveTo>
                <a:lnTo>
                  <a:pt x="0" y="1240"/>
                </a:lnTo>
                <a:lnTo>
                  <a:pt x="602" y="1240"/>
                </a:lnTo>
                <a:lnTo>
                  <a:pt x="602" y="971"/>
                </a:lnTo>
                <a:lnTo>
                  <a:pt x="307" y="971"/>
                </a:lnTo>
                <a:lnTo>
                  <a:pt x="307" y="739"/>
                </a:lnTo>
                <a:cubicBezTo>
                  <a:pt x="406" y="734"/>
                  <a:pt x="506" y="729"/>
                  <a:pt x="606" y="724"/>
                </a:cubicBezTo>
                <a:lnTo>
                  <a:pt x="606" y="447"/>
                </a:lnTo>
                <a:lnTo>
                  <a:pt x="894" y="447"/>
                </a:lnTo>
                <a:lnTo>
                  <a:pt x="894" y="220"/>
                </a:lnTo>
                <a:lnTo>
                  <a:pt x="606" y="220"/>
                </a:lnTo>
                <a:lnTo>
                  <a:pt x="606" y="0"/>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6741" name="Freeform 5"/>
          <p:cNvSpPr>
            <a:spLocks/>
          </p:cNvSpPr>
          <p:nvPr/>
        </p:nvSpPr>
        <p:spPr bwMode="auto">
          <a:xfrm rot="10800000">
            <a:off x="841375" y="2541588"/>
            <a:ext cx="1419225" cy="1968500"/>
          </a:xfrm>
          <a:custGeom>
            <a:avLst/>
            <a:gdLst>
              <a:gd name="T0" fmla="*/ 0 w 894"/>
              <a:gd name="T1" fmla="*/ 0 h 1240"/>
              <a:gd name="T2" fmla="*/ 0 w 894"/>
              <a:gd name="T3" fmla="*/ 1240 h 1240"/>
              <a:gd name="T4" fmla="*/ 602 w 894"/>
              <a:gd name="T5" fmla="*/ 1240 h 1240"/>
              <a:gd name="T6" fmla="*/ 602 w 894"/>
              <a:gd name="T7" fmla="*/ 971 h 1240"/>
              <a:gd name="T8" fmla="*/ 307 w 894"/>
              <a:gd name="T9" fmla="*/ 971 h 1240"/>
              <a:gd name="T10" fmla="*/ 307 w 894"/>
              <a:gd name="T11" fmla="*/ 739 h 1240"/>
              <a:gd name="T12" fmla="*/ 606 w 894"/>
              <a:gd name="T13" fmla="*/ 724 h 1240"/>
              <a:gd name="T14" fmla="*/ 606 w 894"/>
              <a:gd name="T15" fmla="*/ 447 h 1240"/>
              <a:gd name="T16" fmla="*/ 894 w 894"/>
              <a:gd name="T17" fmla="*/ 447 h 1240"/>
              <a:gd name="T18" fmla="*/ 894 w 894"/>
              <a:gd name="T19" fmla="*/ 220 h 1240"/>
              <a:gd name="T20" fmla="*/ 606 w 894"/>
              <a:gd name="T21" fmla="*/ 220 h 1240"/>
              <a:gd name="T22" fmla="*/ 606 w 894"/>
              <a:gd name="T23" fmla="*/ 0 h 1240"/>
              <a:gd name="T24" fmla="*/ 0 w 894"/>
              <a:gd name="T25" fmla="*/ 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4" h="1240">
                <a:moveTo>
                  <a:pt x="0" y="0"/>
                </a:moveTo>
                <a:lnTo>
                  <a:pt x="0" y="1240"/>
                </a:lnTo>
                <a:lnTo>
                  <a:pt x="602" y="1240"/>
                </a:lnTo>
                <a:lnTo>
                  <a:pt x="602" y="971"/>
                </a:lnTo>
                <a:lnTo>
                  <a:pt x="307" y="971"/>
                </a:lnTo>
                <a:lnTo>
                  <a:pt x="307" y="739"/>
                </a:lnTo>
                <a:cubicBezTo>
                  <a:pt x="406" y="734"/>
                  <a:pt x="506" y="729"/>
                  <a:pt x="606" y="724"/>
                </a:cubicBezTo>
                <a:lnTo>
                  <a:pt x="606" y="447"/>
                </a:lnTo>
                <a:lnTo>
                  <a:pt x="894" y="447"/>
                </a:lnTo>
                <a:lnTo>
                  <a:pt x="894" y="220"/>
                </a:lnTo>
                <a:lnTo>
                  <a:pt x="606" y="220"/>
                </a:lnTo>
                <a:lnTo>
                  <a:pt x="606" y="0"/>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6743" name="Freeform 7"/>
          <p:cNvSpPr>
            <a:spLocks/>
          </p:cNvSpPr>
          <p:nvPr/>
        </p:nvSpPr>
        <p:spPr bwMode="auto">
          <a:xfrm>
            <a:off x="3305175" y="2673350"/>
            <a:ext cx="1371600" cy="1974850"/>
          </a:xfrm>
          <a:custGeom>
            <a:avLst/>
            <a:gdLst>
              <a:gd name="T0" fmla="*/ 0 w 864"/>
              <a:gd name="T1" fmla="*/ 0 h 1244"/>
              <a:gd name="T2" fmla="*/ 4 w 864"/>
              <a:gd name="T3" fmla="*/ 1244 h 1244"/>
              <a:gd name="T4" fmla="*/ 606 w 864"/>
              <a:gd name="T5" fmla="*/ 1244 h 1244"/>
              <a:gd name="T6" fmla="*/ 606 w 864"/>
              <a:gd name="T7" fmla="*/ 986 h 1244"/>
              <a:gd name="T8" fmla="*/ 311 w 864"/>
              <a:gd name="T9" fmla="*/ 986 h 1244"/>
              <a:gd name="T10" fmla="*/ 311 w 864"/>
              <a:gd name="T11" fmla="*/ 740 h 1244"/>
              <a:gd name="T12" fmla="*/ 599 w 864"/>
              <a:gd name="T13" fmla="*/ 740 h 1244"/>
              <a:gd name="T14" fmla="*/ 610 w 864"/>
              <a:gd name="T15" fmla="*/ 455 h 1244"/>
              <a:gd name="T16" fmla="*/ 864 w 864"/>
              <a:gd name="T17" fmla="*/ 308 h 1244"/>
              <a:gd name="T18" fmla="*/ 591 w 864"/>
              <a:gd name="T19" fmla="*/ 235 h 1244"/>
              <a:gd name="T20" fmla="*/ 591 w 864"/>
              <a:gd name="T21" fmla="*/ 8 h 1244"/>
              <a:gd name="T22" fmla="*/ 0 w 864"/>
              <a:gd name="T23"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1244">
                <a:moveTo>
                  <a:pt x="0" y="0"/>
                </a:moveTo>
                <a:cubicBezTo>
                  <a:pt x="1" y="414"/>
                  <a:pt x="4" y="1244"/>
                  <a:pt x="4" y="1244"/>
                </a:cubicBezTo>
                <a:lnTo>
                  <a:pt x="606" y="1244"/>
                </a:lnTo>
                <a:lnTo>
                  <a:pt x="606" y="986"/>
                </a:lnTo>
                <a:lnTo>
                  <a:pt x="311" y="986"/>
                </a:lnTo>
                <a:lnTo>
                  <a:pt x="311" y="740"/>
                </a:lnTo>
                <a:lnTo>
                  <a:pt x="599" y="740"/>
                </a:lnTo>
                <a:cubicBezTo>
                  <a:pt x="602" y="645"/>
                  <a:pt x="606" y="550"/>
                  <a:pt x="610" y="455"/>
                </a:cubicBezTo>
                <a:lnTo>
                  <a:pt x="864" y="308"/>
                </a:lnTo>
                <a:lnTo>
                  <a:pt x="591" y="235"/>
                </a:lnTo>
                <a:lnTo>
                  <a:pt x="591" y="8"/>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6744" name="Freeform 8"/>
          <p:cNvSpPr>
            <a:spLocks/>
          </p:cNvSpPr>
          <p:nvPr/>
        </p:nvSpPr>
        <p:spPr bwMode="auto">
          <a:xfrm rot="10829984">
            <a:off x="4354513" y="2632075"/>
            <a:ext cx="1371600" cy="1974850"/>
          </a:xfrm>
          <a:custGeom>
            <a:avLst/>
            <a:gdLst>
              <a:gd name="T0" fmla="*/ 0 w 864"/>
              <a:gd name="T1" fmla="*/ 0 h 1244"/>
              <a:gd name="T2" fmla="*/ 4 w 864"/>
              <a:gd name="T3" fmla="*/ 1244 h 1244"/>
              <a:gd name="T4" fmla="*/ 606 w 864"/>
              <a:gd name="T5" fmla="*/ 1244 h 1244"/>
              <a:gd name="T6" fmla="*/ 606 w 864"/>
              <a:gd name="T7" fmla="*/ 986 h 1244"/>
              <a:gd name="T8" fmla="*/ 311 w 864"/>
              <a:gd name="T9" fmla="*/ 986 h 1244"/>
              <a:gd name="T10" fmla="*/ 311 w 864"/>
              <a:gd name="T11" fmla="*/ 740 h 1244"/>
              <a:gd name="T12" fmla="*/ 599 w 864"/>
              <a:gd name="T13" fmla="*/ 740 h 1244"/>
              <a:gd name="T14" fmla="*/ 610 w 864"/>
              <a:gd name="T15" fmla="*/ 455 h 1244"/>
              <a:gd name="T16" fmla="*/ 864 w 864"/>
              <a:gd name="T17" fmla="*/ 308 h 1244"/>
              <a:gd name="T18" fmla="*/ 591 w 864"/>
              <a:gd name="T19" fmla="*/ 235 h 1244"/>
              <a:gd name="T20" fmla="*/ 591 w 864"/>
              <a:gd name="T21" fmla="*/ 8 h 1244"/>
              <a:gd name="T22" fmla="*/ 0 w 864"/>
              <a:gd name="T23"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4" h="1244">
                <a:moveTo>
                  <a:pt x="0" y="0"/>
                </a:moveTo>
                <a:cubicBezTo>
                  <a:pt x="1" y="414"/>
                  <a:pt x="4" y="1244"/>
                  <a:pt x="4" y="1244"/>
                </a:cubicBezTo>
                <a:lnTo>
                  <a:pt x="606" y="1244"/>
                </a:lnTo>
                <a:lnTo>
                  <a:pt x="606" y="986"/>
                </a:lnTo>
                <a:lnTo>
                  <a:pt x="311" y="986"/>
                </a:lnTo>
                <a:lnTo>
                  <a:pt x="311" y="740"/>
                </a:lnTo>
                <a:lnTo>
                  <a:pt x="599" y="740"/>
                </a:lnTo>
                <a:cubicBezTo>
                  <a:pt x="602" y="645"/>
                  <a:pt x="606" y="550"/>
                  <a:pt x="610" y="455"/>
                </a:cubicBezTo>
                <a:lnTo>
                  <a:pt x="864" y="308"/>
                </a:lnTo>
                <a:lnTo>
                  <a:pt x="591" y="235"/>
                </a:lnTo>
                <a:lnTo>
                  <a:pt x="591" y="8"/>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6747" name="Freeform 11"/>
          <p:cNvSpPr>
            <a:spLocks/>
          </p:cNvSpPr>
          <p:nvPr/>
        </p:nvSpPr>
        <p:spPr bwMode="auto">
          <a:xfrm>
            <a:off x="6681788" y="2571750"/>
            <a:ext cx="1352550" cy="1974850"/>
          </a:xfrm>
          <a:custGeom>
            <a:avLst/>
            <a:gdLst>
              <a:gd name="T0" fmla="*/ 0 w 852"/>
              <a:gd name="T1" fmla="*/ 0 h 1244"/>
              <a:gd name="T2" fmla="*/ 0 w 852"/>
              <a:gd name="T3" fmla="*/ 1244 h 1244"/>
              <a:gd name="T4" fmla="*/ 611 w 852"/>
              <a:gd name="T5" fmla="*/ 1244 h 1244"/>
              <a:gd name="T6" fmla="*/ 611 w 852"/>
              <a:gd name="T7" fmla="*/ 990 h 1244"/>
              <a:gd name="T8" fmla="*/ 374 w 852"/>
              <a:gd name="T9" fmla="*/ 853 h 1244"/>
              <a:gd name="T10" fmla="*/ 609 w 852"/>
              <a:gd name="T11" fmla="*/ 717 h 1244"/>
              <a:gd name="T12" fmla="*/ 609 w 852"/>
              <a:gd name="T13" fmla="*/ 451 h 1244"/>
              <a:gd name="T14" fmla="*/ 852 w 852"/>
              <a:gd name="T15" fmla="*/ 311 h 1244"/>
              <a:gd name="T16" fmla="*/ 599 w 852"/>
              <a:gd name="T17" fmla="*/ 243 h 1244"/>
              <a:gd name="T18" fmla="*/ 599 w 852"/>
              <a:gd name="T19" fmla="*/ 15 h 1244"/>
              <a:gd name="T20" fmla="*/ 0 w 852"/>
              <a:gd name="T21"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2" h="1244">
                <a:moveTo>
                  <a:pt x="0" y="0"/>
                </a:moveTo>
                <a:lnTo>
                  <a:pt x="0" y="1244"/>
                </a:lnTo>
                <a:lnTo>
                  <a:pt x="611" y="1244"/>
                </a:lnTo>
                <a:lnTo>
                  <a:pt x="611" y="990"/>
                </a:lnTo>
                <a:lnTo>
                  <a:pt x="374" y="853"/>
                </a:lnTo>
                <a:lnTo>
                  <a:pt x="609" y="717"/>
                </a:lnTo>
                <a:lnTo>
                  <a:pt x="609" y="451"/>
                </a:lnTo>
                <a:lnTo>
                  <a:pt x="852" y="311"/>
                </a:lnTo>
                <a:lnTo>
                  <a:pt x="599" y="243"/>
                </a:lnTo>
                <a:lnTo>
                  <a:pt x="599" y="15"/>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6748" name="Freeform 12"/>
          <p:cNvSpPr>
            <a:spLocks/>
          </p:cNvSpPr>
          <p:nvPr/>
        </p:nvSpPr>
        <p:spPr bwMode="auto">
          <a:xfrm rot="10733117">
            <a:off x="7364413" y="2446338"/>
            <a:ext cx="1352550" cy="1974850"/>
          </a:xfrm>
          <a:custGeom>
            <a:avLst/>
            <a:gdLst>
              <a:gd name="T0" fmla="*/ 0 w 852"/>
              <a:gd name="T1" fmla="*/ 0 h 1244"/>
              <a:gd name="T2" fmla="*/ 0 w 852"/>
              <a:gd name="T3" fmla="*/ 1244 h 1244"/>
              <a:gd name="T4" fmla="*/ 611 w 852"/>
              <a:gd name="T5" fmla="*/ 1244 h 1244"/>
              <a:gd name="T6" fmla="*/ 611 w 852"/>
              <a:gd name="T7" fmla="*/ 990 h 1244"/>
              <a:gd name="T8" fmla="*/ 374 w 852"/>
              <a:gd name="T9" fmla="*/ 853 h 1244"/>
              <a:gd name="T10" fmla="*/ 609 w 852"/>
              <a:gd name="T11" fmla="*/ 717 h 1244"/>
              <a:gd name="T12" fmla="*/ 609 w 852"/>
              <a:gd name="T13" fmla="*/ 451 h 1244"/>
              <a:gd name="T14" fmla="*/ 852 w 852"/>
              <a:gd name="T15" fmla="*/ 311 h 1244"/>
              <a:gd name="T16" fmla="*/ 599 w 852"/>
              <a:gd name="T17" fmla="*/ 243 h 1244"/>
              <a:gd name="T18" fmla="*/ 599 w 852"/>
              <a:gd name="T19" fmla="*/ 15 h 1244"/>
              <a:gd name="T20" fmla="*/ 0 w 852"/>
              <a:gd name="T21"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2" h="1244">
                <a:moveTo>
                  <a:pt x="0" y="0"/>
                </a:moveTo>
                <a:lnTo>
                  <a:pt x="0" y="1244"/>
                </a:lnTo>
                <a:lnTo>
                  <a:pt x="611" y="1244"/>
                </a:lnTo>
                <a:lnTo>
                  <a:pt x="611" y="990"/>
                </a:lnTo>
                <a:lnTo>
                  <a:pt x="374" y="853"/>
                </a:lnTo>
                <a:lnTo>
                  <a:pt x="609" y="717"/>
                </a:lnTo>
                <a:lnTo>
                  <a:pt x="609" y="451"/>
                </a:lnTo>
                <a:lnTo>
                  <a:pt x="852" y="311"/>
                </a:lnTo>
                <a:lnTo>
                  <a:pt x="599" y="243"/>
                </a:lnTo>
                <a:lnTo>
                  <a:pt x="599" y="15"/>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6751" name="Rectangle 15"/>
          <p:cNvSpPr>
            <a:spLocks noChangeArrowheads="1"/>
          </p:cNvSpPr>
          <p:nvPr/>
        </p:nvSpPr>
        <p:spPr bwMode="auto">
          <a:xfrm>
            <a:off x="546100" y="4733925"/>
            <a:ext cx="148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Functional</a:t>
            </a:r>
          </a:p>
        </p:txBody>
      </p:sp>
      <p:sp>
        <p:nvSpPr>
          <p:cNvPr id="116752" name="Rectangle 16"/>
          <p:cNvSpPr>
            <a:spLocks noChangeArrowheads="1"/>
          </p:cNvSpPr>
          <p:nvPr/>
        </p:nvSpPr>
        <p:spPr bwMode="auto">
          <a:xfrm>
            <a:off x="3362325" y="4922838"/>
            <a:ext cx="204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Non-functional</a:t>
            </a:r>
          </a:p>
        </p:txBody>
      </p:sp>
      <p:sp>
        <p:nvSpPr>
          <p:cNvPr id="116753" name="Rectangle 17"/>
          <p:cNvSpPr>
            <a:spLocks noChangeArrowheads="1"/>
          </p:cNvSpPr>
          <p:nvPr/>
        </p:nvSpPr>
        <p:spPr bwMode="auto">
          <a:xfrm>
            <a:off x="7116763" y="4664075"/>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Functional </a:t>
            </a:r>
          </a:p>
        </p:txBody>
      </p:sp>
      <p:sp>
        <p:nvSpPr>
          <p:cNvPr id="116754" name="Text Box 18"/>
          <p:cNvSpPr txBox="1">
            <a:spLocks noChangeArrowheads="1"/>
          </p:cNvSpPr>
          <p:nvPr/>
        </p:nvSpPr>
        <p:spPr bwMode="auto">
          <a:xfrm>
            <a:off x="7589838" y="3684588"/>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m1</a:t>
            </a:r>
          </a:p>
        </p:txBody>
      </p:sp>
      <p:sp>
        <p:nvSpPr>
          <p:cNvPr id="116755" name="Text Box 19"/>
          <p:cNvSpPr txBox="1">
            <a:spLocks noChangeArrowheads="1"/>
          </p:cNvSpPr>
          <p:nvPr/>
        </p:nvSpPr>
        <p:spPr bwMode="auto">
          <a:xfrm>
            <a:off x="6738938" y="3687763"/>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m2</a:t>
            </a:r>
          </a:p>
        </p:txBody>
      </p:sp>
      <p:sp>
        <p:nvSpPr>
          <p:cNvPr id="116756" name="Text Box 20"/>
          <p:cNvSpPr txBox="1">
            <a:spLocks noChangeArrowheads="1"/>
          </p:cNvSpPr>
          <p:nvPr/>
        </p:nvSpPr>
        <p:spPr bwMode="auto">
          <a:xfrm>
            <a:off x="4456113" y="3830638"/>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m1</a:t>
            </a:r>
          </a:p>
        </p:txBody>
      </p:sp>
      <p:sp>
        <p:nvSpPr>
          <p:cNvPr id="116757" name="Text Box 21"/>
          <p:cNvSpPr txBox="1">
            <a:spLocks noChangeArrowheads="1"/>
          </p:cNvSpPr>
          <p:nvPr/>
        </p:nvSpPr>
        <p:spPr bwMode="auto">
          <a:xfrm>
            <a:off x="3889375" y="2981325"/>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m1</a:t>
            </a:r>
          </a:p>
        </p:txBody>
      </p:sp>
      <p:sp>
        <p:nvSpPr>
          <p:cNvPr id="116758" name="Text Box 22"/>
          <p:cNvSpPr txBox="1">
            <a:spLocks noChangeArrowheads="1"/>
          </p:cNvSpPr>
          <p:nvPr/>
        </p:nvSpPr>
        <p:spPr bwMode="auto">
          <a:xfrm>
            <a:off x="7286625" y="28876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m1</a:t>
            </a:r>
          </a:p>
        </p:txBody>
      </p:sp>
      <p:sp>
        <p:nvSpPr>
          <p:cNvPr id="116759" name="Text Box 23"/>
          <p:cNvSpPr txBox="1">
            <a:spLocks noChangeArrowheads="1"/>
          </p:cNvSpPr>
          <p:nvPr/>
        </p:nvSpPr>
        <p:spPr bwMode="auto">
          <a:xfrm>
            <a:off x="8042275" y="2828925"/>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m2</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33400" y="228600"/>
            <a:ext cx="7772400" cy="1143000"/>
          </a:xfrm>
        </p:spPr>
        <p:txBody>
          <a:bodyPr/>
          <a:lstStyle/>
          <a:p>
            <a:pPr algn="l" eaLnBrk="1" hangingPunct="1">
              <a:defRPr/>
            </a:pPr>
            <a:r>
              <a:rPr lang="en-US" sz="3600" dirty="0" smtClean="0">
                <a:ea typeface="+mj-ea"/>
                <a:cs typeface="+mj-cs"/>
              </a:rPr>
              <a:t>Suppressors of </a:t>
            </a:r>
            <a:r>
              <a:rPr lang="en-US" sz="3600" dirty="0" err="1" smtClean="0">
                <a:ea typeface="+mj-ea"/>
                <a:cs typeface="+mj-cs"/>
              </a:rPr>
              <a:t>ts</a:t>
            </a:r>
            <a:r>
              <a:rPr lang="en-US" sz="3600" dirty="0" smtClean="0">
                <a:ea typeface="+mj-ea"/>
                <a:cs typeface="+mj-cs"/>
              </a:rPr>
              <a:t> mutations</a:t>
            </a:r>
            <a:r>
              <a:rPr lang="en-US" dirty="0" smtClean="0">
                <a:ea typeface="+mj-ea"/>
                <a:cs typeface="+mj-cs"/>
              </a:rPr>
              <a:t>  </a:t>
            </a:r>
          </a:p>
        </p:txBody>
      </p:sp>
      <p:sp>
        <p:nvSpPr>
          <p:cNvPr id="111619" name="Text Box 3"/>
          <p:cNvSpPr txBox="1">
            <a:spLocks noChangeArrowheads="1"/>
          </p:cNvSpPr>
          <p:nvPr/>
        </p:nvSpPr>
        <p:spPr bwMode="auto">
          <a:xfrm>
            <a:off x="381000" y="1477199"/>
            <a:ext cx="6248400" cy="452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600" dirty="0">
                <a:latin typeface="Arial"/>
                <a:cs typeface="Arial"/>
              </a:rPr>
              <a:t>Isolate </a:t>
            </a:r>
            <a:r>
              <a:rPr lang="en-US" sz="1600" u="sng" dirty="0">
                <a:latin typeface="Arial"/>
                <a:cs typeface="Arial"/>
              </a:rPr>
              <a:t>unlinked</a:t>
            </a:r>
            <a:r>
              <a:rPr lang="en-US" sz="1600" dirty="0">
                <a:latin typeface="Arial"/>
                <a:cs typeface="Arial"/>
              </a:rPr>
              <a:t> suppressors of </a:t>
            </a:r>
            <a:r>
              <a:rPr lang="en-US" sz="1600" i="1" dirty="0" err="1">
                <a:latin typeface="Arial"/>
                <a:cs typeface="Arial"/>
              </a:rPr>
              <a:t>ts</a:t>
            </a:r>
            <a:r>
              <a:rPr lang="en-US" sz="1600" dirty="0">
                <a:latin typeface="Arial"/>
                <a:cs typeface="Arial"/>
              </a:rPr>
              <a:t> mutants.</a:t>
            </a:r>
          </a:p>
          <a:p>
            <a:pPr>
              <a:defRPr/>
            </a:pPr>
            <a:endParaRPr lang="en-US" sz="1600" dirty="0">
              <a:latin typeface="Arial"/>
              <a:cs typeface="Arial"/>
            </a:endParaRPr>
          </a:p>
          <a:p>
            <a:pPr>
              <a:defRPr/>
            </a:pPr>
            <a:r>
              <a:rPr lang="en-US" sz="1600" dirty="0">
                <a:latin typeface="Arial"/>
                <a:cs typeface="Arial"/>
              </a:rPr>
              <a:t>Separated suppressors from </a:t>
            </a:r>
            <a:r>
              <a:rPr lang="ja-JP" altLang="en-US" sz="1600" dirty="0">
                <a:latin typeface="Arial"/>
                <a:cs typeface="Arial"/>
              </a:rPr>
              <a:t>“</a:t>
            </a:r>
            <a:r>
              <a:rPr lang="en-US" sz="1600" dirty="0">
                <a:latin typeface="Arial"/>
                <a:cs typeface="Arial"/>
              </a:rPr>
              <a:t>parental mutations.</a:t>
            </a:r>
            <a:r>
              <a:rPr lang="ja-JP" altLang="en-US" sz="1600" dirty="0">
                <a:latin typeface="Arial"/>
                <a:cs typeface="Arial"/>
              </a:rPr>
              <a:t>”</a:t>
            </a:r>
            <a:endParaRPr lang="en-US" sz="1600" dirty="0">
              <a:latin typeface="Arial"/>
              <a:cs typeface="Arial"/>
            </a:endParaRPr>
          </a:p>
          <a:p>
            <a:pPr>
              <a:defRPr/>
            </a:pPr>
            <a:r>
              <a:rPr lang="en-US" sz="1600" dirty="0">
                <a:latin typeface="Arial"/>
                <a:cs typeface="Arial"/>
              </a:rPr>
              <a:t>Found suppressors mutations sometimes conferred </a:t>
            </a:r>
            <a:r>
              <a:rPr lang="en-US" sz="1600" dirty="0" smtClean="0">
                <a:latin typeface="Arial"/>
                <a:cs typeface="Arial"/>
              </a:rPr>
              <a:t>phenotypes </a:t>
            </a:r>
            <a:r>
              <a:rPr lang="en-US" sz="1600" dirty="0">
                <a:latin typeface="Arial"/>
                <a:cs typeface="Arial"/>
              </a:rPr>
              <a:t>of their own—i.e. as single mutants.</a:t>
            </a:r>
          </a:p>
          <a:p>
            <a:pPr>
              <a:defRPr/>
            </a:pPr>
            <a:endParaRPr lang="en-US" sz="1600" dirty="0">
              <a:latin typeface="Arial"/>
              <a:cs typeface="Arial"/>
            </a:endParaRPr>
          </a:p>
          <a:p>
            <a:pPr>
              <a:defRPr/>
            </a:pPr>
            <a:r>
              <a:rPr lang="en-US" sz="1600" dirty="0">
                <a:latin typeface="Arial"/>
                <a:cs typeface="Arial"/>
              </a:rPr>
              <a:t>Suppressors </a:t>
            </a:r>
            <a:r>
              <a:rPr lang="en-US" sz="1600" dirty="0" smtClean="0">
                <a:latin typeface="Arial"/>
                <a:cs typeface="Arial"/>
              </a:rPr>
              <a:t>often turn out </a:t>
            </a:r>
            <a:r>
              <a:rPr lang="en-US" sz="1600" dirty="0">
                <a:latin typeface="Arial"/>
                <a:cs typeface="Arial"/>
              </a:rPr>
              <a:t>to be altered versions of proteins </a:t>
            </a:r>
            <a:r>
              <a:rPr lang="en-US" sz="1600" u="sng" dirty="0">
                <a:latin typeface="Arial"/>
                <a:cs typeface="Arial"/>
              </a:rPr>
              <a:t>known to bind directly</a:t>
            </a:r>
            <a:r>
              <a:rPr lang="en-US" sz="1600" dirty="0">
                <a:latin typeface="Arial"/>
                <a:cs typeface="Arial"/>
              </a:rPr>
              <a:t> to the protein altered in the original mutant. </a:t>
            </a:r>
          </a:p>
          <a:p>
            <a:pPr>
              <a:defRPr/>
            </a:pPr>
            <a:endParaRPr lang="en-US" sz="1600" dirty="0">
              <a:latin typeface="Arial"/>
              <a:cs typeface="Arial"/>
            </a:endParaRPr>
          </a:p>
          <a:p>
            <a:pPr>
              <a:defRPr/>
            </a:pPr>
            <a:r>
              <a:rPr lang="en-US" sz="1600" u="sng" dirty="0">
                <a:latin typeface="Arial"/>
                <a:cs typeface="Arial"/>
              </a:rPr>
              <a:t>Once suppressor genes </a:t>
            </a:r>
            <a:r>
              <a:rPr lang="en-US" sz="1600" u="sng" dirty="0" smtClean="0">
                <a:latin typeface="Arial"/>
                <a:cs typeface="Arial"/>
              </a:rPr>
              <a:t>identified, </a:t>
            </a:r>
            <a:r>
              <a:rPr lang="en-US" sz="1600" u="sng" dirty="0">
                <a:latin typeface="Arial"/>
                <a:cs typeface="Arial"/>
              </a:rPr>
              <a:t>want to determine function:</a:t>
            </a:r>
          </a:p>
          <a:p>
            <a:pPr>
              <a:defRPr/>
            </a:pPr>
            <a:endParaRPr lang="en-US" sz="1600" dirty="0" smtClean="0">
              <a:latin typeface="Arial"/>
              <a:cs typeface="Arial"/>
            </a:endParaRPr>
          </a:p>
          <a:p>
            <a:pPr>
              <a:defRPr/>
            </a:pPr>
            <a:r>
              <a:rPr lang="en-US" sz="1600" dirty="0" smtClean="0">
                <a:latin typeface="Arial"/>
                <a:cs typeface="Arial"/>
              </a:rPr>
              <a:t>1-identify gene and obtain clues </a:t>
            </a:r>
            <a:r>
              <a:rPr lang="en-US" sz="1600" dirty="0">
                <a:latin typeface="Arial"/>
                <a:cs typeface="Arial"/>
              </a:rPr>
              <a:t>from informatics</a:t>
            </a:r>
          </a:p>
          <a:p>
            <a:pPr>
              <a:defRPr/>
            </a:pPr>
            <a:endParaRPr lang="en-US" sz="1600" dirty="0" smtClean="0">
              <a:latin typeface="Arial"/>
              <a:cs typeface="Arial"/>
            </a:endParaRPr>
          </a:p>
          <a:p>
            <a:pPr>
              <a:defRPr/>
            </a:pPr>
            <a:r>
              <a:rPr lang="en-US" sz="1600" dirty="0" smtClean="0">
                <a:latin typeface="Arial"/>
                <a:cs typeface="Arial"/>
              </a:rPr>
              <a:t>2</a:t>
            </a:r>
            <a:r>
              <a:rPr lang="en-US" sz="1600" dirty="0">
                <a:latin typeface="Arial"/>
                <a:cs typeface="Arial"/>
              </a:rPr>
              <a:t>-mutant phenotype when separated from original mutation and/or when a null mutant is </a:t>
            </a:r>
            <a:r>
              <a:rPr lang="en-US" sz="1600" dirty="0" smtClean="0">
                <a:latin typeface="Arial"/>
                <a:cs typeface="Arial"/>
              </a:rPr>
              <a:t>constructed by reverse genetics.</a:t>
            </a:r>
            <a:endParaRPr lang="en-US" sz="1600" dirty="0">
              <a:latin typeface="Arial"/>
              <a:cs typeface="Arial"/>
            </a:endParaRPr>
          </a:p>
          <a:p>
            <a:pPr>
              <a:defRPr/>
            </a:pPr>
            <a:endParaRPr lang="en-US" sz="1600" dirty="0" smtClean="0">
              <a:latin typeface="Arial"/>
              <a:cs typeface="Arial"/>
            </a:endParaRPr>
          </a:p>
          <a:p>
            <a:pPr>
              <a:defRPr/>
            </a:pPr>
            <a:r>
              <a:rPr lang="en-US" sz="1600" dirty="0" smtClean="0">
                <a:latin typeface="Arial"/>
                <a:cs typeface="Arial"/>
              </a:rPr>
              <a:t>3</a:t>
            </a:r>
            <a:r>
              <a:rPr lang="en-US" sz="1600" dirty="0">
                <a:latin typeface="Arial"/>
                <a:cs typeface="Arial"/>
              </a:rPr>
              <a:t>-cell biological and biochemical analysis of protein location and activity.</a:t>
            </a:r>
          </a:p>
        </p:txBody>
      </p:sp>
      <p:pic>
        <p:nvPicPr>
          <p:cNvPr id="20483" name="Picture 1" descr="images.jpe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762000"/>
            <a:ext cx="20828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2"/>
          <p:cNvSpPr txBox="1">
            <a:spLocks noChangeArrowheads="1"/>
          </p:cNvSpPr>
          <p:nvPr/>
        </p:nvSpPr>
        <p:spPr bwMode="auto">
          <a:xfrm>
            <a:off x="7002463" y="2311400"/>
            <a:ext cx="2039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t>David Botstein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990600"/>
            <a:ext cx="7772400" cy="1143000"/>
          </a:xfrm>
        </p:spPr>
        <p:txBody>
          <a:bodyPr/>
          <a:lstStyle/>
          <a:p>
            <a:pPr eaLnBrk="1" hangingPunct="1">
              <a:defRPr/>
            </a:pPr>
            <a:r>
              <a:rPr lang="en-US" smtClean="0">
                <a:ea typeface="+mj-ea"/>
                <a:cs typeface="+mj-cs"/>
              </a:rPr>
              <a:t>Properties of Interaction Suppressor Mutations</a:t>
            </a:r>
            <a:br>
              <a:rPr lang="en-US" smtClean="0">
                <a:ea typeface="+mj-ea"/>
                <a:cs typeface="+mj-cs"/>
              </a:rPr>
            </a:br>
            <a:endParaRPr lang="en-US" smtClean="0">
              <a:ea typeface="+mj-ea"/>
              <a:cs typeface="+mj-cs"/>
            </a:endParaRPr>
          </a:p>
        </p:txBody>
      </p:sp>
      <p:sp>
        <p:nvSpPr>
          <p:cNvPr id="24579" name="Text Box 3"/>
          <p:cNvSpPr txBox="1">
            <a:spLocks noChangeArrowheads="1"/>
          </p:cNvSpPr>
          <p:nvPr/>
        </p:nvSpPr>
        <p:spPr bwMode="auto">
          <a:xfrm>
            <a:off x="762000" y="2021890"/>
            <a:ext cx="61722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sz="2000" dirty="0">
              <a:cs typeface="+mn-cs"/>
            </a:endParaRPr>
          </a:p>
          <a:p>
            <a:pPr>
              <a:defRPr/>
            </a:pPr>
            <a:r>
              <a:rPr lang="en-US" sz="1600" dirty="0">
                <a:latin typeface="Arial"/>
                <a:cs typeface="Arial"/>
              </a:rPr>
              <a:t>Allele-specific: </a:t>
            </a:r>
            <a:r>
              <a:rPr lang="en-US" sz="1600" dirty="0" smtClean="0">
                <a:latin typeface="Arial"/>
                <a:cs typeface="Arial"/>
              </a:rPr>
              <a:t>If suppression restores a protein-protein interaction then the suppressor mutation will </a:t>
            </a:r>
            <a:r>
              <a:rPr lang="en-US" sz="1600" dirty="0">
                <a:latin typeface="Arial"/>
                <a:cs typeface="Arial"/>
              </a:rPr>
              <a:t>not suppress </a:t>
            </a:r>
            <a:r>
              <a:rPr lang="en-US" sz="1600" dirty="0" smtClean="0">
                <a:latin typeface="Arial"/>
                <a:cs typeface="Arial"/>
              </a:rPr>
              <a:t>the phenotype of a deletion allele; suppressor activity is </a:t>
            </a:r>
            <a:r>
              <a:rPr lang="en-US" sz="1600" dirty="0">
                <a:latin typeface="Arial"/>
                <a:cs typeface="Arial"/>
              </a:rPr>
              <a:t>specific for the </a:t>
            </a:r>
            <a:r>
              <a:rPr lang="en-US" sz="1600" dirty="0" smtClean="0">
                <a:latin typeface="Arial"/>
                <a:cs typeface="Arial"/>
              </a:rPr>
              <a:t>mutant background </a:t>
            </a:r>
            <a:r>
              <a:rPr lang="en-US" sz="1600" dirty="0">
                <a:latin typeface="Arial"/>
                <a:cs typeface="Arial"/>
              </a:rPr>
              <a:t>that was originally used to identify the suppressor. </a:t>
            </a:r>
          </a:p>
          <a:p>
            <a:pPr>
              <a:defRPr/>
            </a:pPr>
            <a:endParaRPr lang="en-US" sz="1600" dirty="0">
              <a:latin typeface="Arial"/>
              <a:cs typeface="Arial"/>
            </a:endParaRPr>
          </a:p>
          <a:p>
            <a:pPr>
              <a:defRPr/>
            </a:pPr>
            <a:r>
              <a:rPr lang="en-US" sz="1600" dirty="0">
                <a:latin typeface="Arial"/>
                <a:cs typeface="Arial"/>
              </a:rPr>
              <a:t>Suppression is dominant (usually).</a:t>
            </a:r>
          </a:p>
          <a:p>
            <a:pPr>
              <a:defRPr/>
            </a:pPr>
            <a:endParaRPr lang="en-US" sz="1600" dirty="0">
              <a:latin typeface="Arial"/>
              <a:cs typeface="Arial"/>
            </a:endParaRPr>
          </a:p>
          <a:p>
            <a:pPr>
              <a:defRPr/>
            </a:pPr>
            <a:r>
              <a:rPr lang="en-US" sz="1600" dirty="0" smtClean="0">
                <a:latin typeface="Arial"/>
                <a:cs typeface="Arial"/>
              </a:rPr>
              <a:t>Suppressor mutations may confer defects alone, </a:t>
            </a:r>
            <a:r>
              <a:rPr lang="en-US" sz="1600" dirty="0">
                <a:latin typeface="Arial"/>
                <a:cs typeface="Arial"/>
              </a:rPr>
              <a:t>i.e. when </a:t>
            </a:r>
            <a:r>
              <a:rPr lang="en-US" sz="1600" dirty="0" smtClean="0">
                <a:latin typeface="Arial"/>
                <a:cs typeface="Arial"/>
              </a:rPr>
              <a:t>separated from </a:t>
            </a:r>
            <a:r>
              <a:rPr lang="en-US" sz="1600" dirty="0">
                <a:latin typeface="Arial"/>
                <a:cs typeface="Arial"/>
              </a:rPr>
              <a:t>the parental mutation. </a:t>
            </a:r>
            <a:endParaRPr lang="en-US" sz="1600" dirty="0" smtClean="0">
              <a:latin typeface="Arial"/>
              <a:cs typeface="Arial"/>
            </a:endParaRPr>
          </a:p>
          <a:p>
            <a:pPr>
              <a:defRPr/>
            </a:pPr>
            <a:endParaRPr lang="en-US" sz="1600" dirty="0">
              <a:latin typeface="Arial"/>
              <a:cs typeface="Arial"/>
            </a:endParaRPr>
          </a:p>
          <a:p>
            <a:pPr>
              <a:defRPr/>
            </a:pPr>
            <a:r>
              <a:rPr lang="en-US" sz="1600" dirty="0" smtClean="0">
                <a:latin typeface="Arial"/>
                <a:cs typeface="Arial"/>
              </a:rPr>
              <a:t>If a suppressor mutation does </a:t>
            </a:r>
            <a:r>
              <a:rPr lang="en-US" sz="1600" dirty="0">
                <a:latin typeface="Arial"/>
                <a:cs typeface="Arial"/>
              </a:rPr>
              <a:t>confer such a </a:t>
            </a:r>
            <a:r>
              <a:rPr lang="en-US" sz="1600" dirty="0" smtClean="0">
                <a:latin typeface="Arial"/>
                <a:cs typeface="Arial"/>
              </a:rPr>
              <a:t>defect as a single mutant, that defect </a:t>
            </a:r>
            <a:r>
              <a:rPr lang="en-US" sz="1600" dirty="0">
                <a:latin typeface="Arial"/>
                <a:cs typeface="Arial"/>
              </a:rPr>
              <a:t>is often </a:t>
            </a:r>
            <a:r>
              <a:rPr lang="en-US" sz="1600" dirty="0" smtClean="0">
                <a:latin typeface="Arial"/>
                <a:cs typeface="Arial"/>
              </a:rPr>
              <a:t>recessive.</a:t>
            </a:r>
            <a:endParaRPr lang="en-US" sz="1600" dirty="0">
              <a:latin typeface="Arial"/>
              <a:cs typeface="Arial"/>
            </a:endParaRPr>
          </a:p>
          <a:p>
            <a:pPr>
              <a:defRPr/>
            </a:pPr>
            <a:endParaRPr lang="en-US" sz="1600" dirty="0">
              <a:latin typeface="Arial"/>
              <a:cs typeface="Arial"/>
            </a:endParaRPr>
          </a:p>
          <a:p>
            <a:pPr>
              <a:defRPr/>
            </a:pPr>
            <a:r>
              <a:rPr lang="en-US" sz="1600" dirty="0">
                <a:latin typeface="Arial"/>
                <a:cs typeface="Arial"/>
              </a:rPr>
              <a:t>The genes identified as suppressors often function on the same pathway as, or form a protein complex with, the mutant defect rescued by the suppressor allele. </a:t>
            </a:r>
          </a:p>
          <a:p>
            <a:pPr>
              <a:defRPr/>
            </a:pPr>
            <a:endParaRPr lang="en-US" sz="16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525463" y="1917700"/>
            <a:ext cx="7780337"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000" dirty="0">
              <a:cs typeface="+mn-cs"/>
            </a:endParaRPr>
          </a:p>
          <a:p>
            <a:pPr>
              <a:defRPr/>
            </a:pPr>
            <a:r>
              <a:rPr lang="en-US" sz="1600" dirty="0">
                <a:latin typeface="Arial"/>
                <a:cs typeface="Arial"/>
              </a:rPr>
              <a:t>Choose a </a:t>
            </a:r>
            <a:r>
              <a:rPr lang="en-US" sz="1600" dirty="0" err="1">
                <a:latin typeface="Arial"/>
                <a:cs typeface="Arial"/>
              </a:rPr>
              <a:t>ts</a:t>
            </a:r>
            <a:r>
              <a:rPr lang="en-US" sz="1600" dirty="0">
                <a:latin typeface="Arial"/>
                <a:cs typeface="Arial"/>
              </a:rPr>
              <a:t> or other </a:t>
            </a:r>
            <a:r>
              <a:rPr lang="en-US" sz="1600" u="sng" dirty="0">
                <a:latin typeface="Arial"/>
                <a:cs typeface="Arial"/>
              </a:rPr>
              <a:t>leaky</a:t>
            </a:r>
            <a:r>
              <a:rPr lang="en-US" sz="1600" dirty="0">
                <a:latin typeface="Arial"/>
                <a:cs typeface="Arial"/>
              </a:rPr>
              <a:t> recessive mutation in a haploid</a:t>
            </a:r>
          </a:p>
          <a:p>
            <a:pPr>
              <a:defRPr/>
            </a:pPr>
            <a:r>
              <a:rPr lang="en-US" sz="1600" dirty="0">
                <a:latin typeface="Arial"/>
                <a:cs typeface="Arial"/>
              </a:rPr>
              <a:t>(defect that a secondary change can correct). If you use a null allele, you will get </a:t>
            </a:r>
            <a:r>
              <a:rPr lang="en-US" sz="1600" u="sng" dirty="0">
                <a:latin typeface="Arial"/>
                <a:cs typeface="Arial"/>
              </a:rPr>
              <a:t>bypass</a:t>
            </a:r>
            <a:r>
              <a:rPr lang="en-US" sz="1600" dirty="0">
                <a:latin typeface="Arial"/>
                <a:cs typeface="Arial"/>
              </a:rPr>
              <a:t> </a:t>
            </a:r>
            <a:r>
              <a:rPr lang="en-US" sz="1600" dirty="0" smtClean="0">
                <a:latin typeface="Arial"/>
                <a:cs typeface="Arial"/>
              </a:rPr>
              <a:t>suppressors, </a:t>
            </a:r>
            <a:r>
              <a:rPr lang="en-US" sz="1600" dirty="0">
                <a:latin typeface="Arial"/>
                <a:cs typeface="Arial"/>
              </a:rPr>
              <a:t>not structural suppressors. </a:t>
            </a:r>
          </a:p>
          <a:p>
            <a:pPr>
              <a:defRPr/>
            </a:pPr>
            <a:endParaRPr lang="en-US" sz="1600" dirty="0" smtClean="0">
              <a:latin typeface="Arial"/>
              <a:cs typeface="Arial"/>
            </a:endParaRPr>
          </a:p>
          <a:p>
            <a:pPr>
              <a:defRPr/>
            </a:pPr>
            <a:r>
              <a:rPr lang="en-US" sz="1600" dirty="0" smtClean="0">
                <a:latin typeface="Arial"/>
                <a:cs typeface="Arial"/>
              </a:rPr>
              <a:t>Hypothetical </a:t>
            </a:r>
            <a:r>
              <a:rPr lang="en-US" sz="1600" dirty="0">
                <a:latin typeface="Arial"/>
                <a:cs typeface="Arial"/>
              </a:rPr>
              <a:t>example</a:t>
            </a:r>
            <a:r>
              <a:rPr lang="en-US" sz="1600" dirty="0" smtClean="0">
                <a:latin typeface="Arial"/>
                <a:cs typeface="Arial"/>
              </a:rPr>
              <a:t>:</a:t>
            </a:r>
          </a:p>
          <a:p>
            <a:pPr>
              <a:defRPr/>
            </a:pPr>
            <a:endParaRPr lang="en-US" sz="1600" dirty="0">
              <a:latin typeface="Arial"/>
              <a:cs typeface="Arial"/>
            </a:endParaRPr>
          </a:p>
          <a:p>
            <a:pPr>
              <a:defRPr/>
            </a:pPr>
            <a:r>
              <a:rPr lang="en-US" sz="1600" dirty="0" smtClean="0">
                <a:latin typeface="Arial"/>
                <a:cs typeface="Arial"/>
              </a:rPr>
              <a:t> </a:t>
            </a:r>
            <a:r>
              <a:rPr lang="en-US" sz="1600" i="1" dirty="0">
                <a:latin typeface="Arial"/>
                <a:cs typeface="Arial"/>
              </a:rPr>
              <a:t>gal1-ts</a:t>
            </a:r>
            <a:r>
              <a:rPr lang="en-US" sz="1600" dirty="0">
                <a:latin typeface="Arial"/>
                <a:cs typeface="Arial"/>
              </a:rPr>
              <a:t> cannot grow at 37</a:t>
            </a:r>
            <a:r>
              <a:rPr lang="en-US" sz="1600" baseline="30000" dirty="0">
                <a:latin typeface="Arial"/>
                <a:cs typeface="Arial"/>
              </a:rPr>
              <a:t>o</a:t>
            </a:r>
            <a:r>
              <a:rPr lang="en-US" sz="1600" dirty="0">
                <a:latin typeface="Arial"/>
                <a:cs typeface="Arial"/>
              </a:rPr>
              <a:t>C on plates </a:t>
            </a:r>
          </a:p>
          <a:p>
            <a:pPr>
              <a:defRPr/>
            </a:pPr>
            <a:r>
              <a:rPr lang="en-US" sz="1600" dirty="0">
                <a:latin typeface="Arial"/>
                <a:cs typeface="Arial"/>
              </a:rPr>
              <a:t>in which </a:t>
            </a:r>
            <a:r>
              <a:rPr lang="en-US" sz="1600" dirty="0" err="1">
                <a:latin typeface="Arial"/>
                <a:cs typeface="Arial"/>
              </a:rPr>
              <a:t>galactose</a:t>
            </a:r>
            <a:r>
              <a:rPr lang="en-US" sz="1600" dirty="0">
                <a:latin typeface="Arial"/>
                <a:cs typeface="Arial"/>
              </a:rPr>
              <a:t> is the only carbon source. This mutant strain</a:t>
            </a:r>
          </a:p>
          <a:p>
            <a:pPr>
              <a:defRPr/>
            </a:pPr>
            <a:r>
              <a:rPr lang="en-US" sz="1600" dirty="0">
                <a:latin typeface="Arial"/>
                <a:cs typeface="Arial"/>
              </a:rPr>
              <a:t>grows fine on Gal plates at 17</a:t>
            </a:r>
            <a:r>
              <a:rPr lang="en-US" sz="1600" baseline="30000" dirty="0">
                <a:latin typeface="Arial"/>
                <a:cs typeface="Arial"/>
              </a:rPr>
              <a:t>o</a:t>
            </a:r>
            <a:r>
              <a:rPr lang="en-US" sz="1600" dirty="0">
                <a:latin typeface="Arial"/>
                <a:cs typeface="Arial"/>
              </a:rPr>
              <a:t>C.</a:t>
            </a:r>
          </a:p>
          <a:p>
            <a:pPr>
              <a:defRPr/>
            </a:pPr>
            <a:r>
              <a:rPr lang="en-US" sz="1600" dirty="0">
                <a:latin typeface="Arial"/>
                <a:cs typeface="Arial"/>
              </a:rPr>
              <a:t>	 </a:t>
            </a:r>
          </a:p>
          <a:p>
            <a:pPr>
              <a:defRPr/>
            </a:pPr>
            <a:r>
              <a:rPr lang="en-US" sz="1600" dirty="0" smtClean="0">
                <a:latin typeface="Arial"/>
                <a:cs typeface="Arial"/>
              </a:rPr>
              <a:t>Isolating suppressors is popular BECAUSE one can usually carry out a selection for them. </a:t>
            </a:r>
            <a:endParaRPr lang="en-US" sz="1600" dirty="0">
              <a:latin typeface="Arial"/>
              <a:cs typeface="Arial"/>
            </a:endParaRPr>
          </a:p>
          <a:p>
            <a:pPr>
              <a:defRPr/>
            </a:pPr>
            <a:endParaRPr lang="en-US" sz="1600" dirty="0">
              <a:latin typeface="Arial"/>
              <a:cs typeface="Arial"/>
            </a:endParaRPr>
          </a:p>
          <a:p>
            <a:pPr>
              <a:defRPr/>
            </a:pPr>
            <a:r>
              <a:rPr lang="en-US" sz="1600" dirty="0">
                <a:latin typeface="Arial"/>
                <a:cs typeface="Arial"/>
              </a:rPr>
              <a:t>Make multiple mutagenized pools of a </a:t>
            </a:r>
            <a:r>
              <a:rPr lang="en-US" sz="1600" i="1" dirty="0">
                <a:latin typeface="Arial"/>
                <a:cs typeface="Arial"/>
              </a:rPr>
              <a:t>gal-1ts</a:t>
            </a:r>
            <a:r>
              <a:rPr lang="en-US" sz="1600" dirty="0">
                <a:latin typeface="Arial"/>
                <a:cs typeface="Arial"/>
              </a:rPr>
              <a:t> strain with EMS treatment.</a:t>
            </a:r>
          </a:p>
          <a:p>
            <a:pPr>
              <a:defRPr/>
            </a:pPr>
            <a:endParaRPr lang="en-US" sz="1600" dirty="0">
              <a:latin typeface="Arial"/>
              <a:cs typeface="Arial"/>
            </a:endParaRPr>
          </a:p>
          <a:p>
            <a:pPr>
              <a:defRPr/>
            </a:pPr>
            <a:r>
              <a:rPr lang="en-US" sz="1600" dirty="0">
                <a:latin typeface="Arial"/>
                <a:cs typeface="Arial"/>
              </a:rPr>
              <a:t>Isolate strains with the suppressed phenotype: ability to grown </a:t>
            </a:r>
            <a:r>
              <a:rPr lang="en-US" sz="1600" dirty="0" smtClean="0">
                <a:latin typeface="Arial"/>
                <a:cs typeface="Arial"/>
              </a:rPr>
              <a:t>on Gal at 37</a:t>
            </a:r>
            <a:r>
              <a:rPr lang="en-US" sz="1600" baseline="30000" dirty="0" smtClean="0">
                <a:latin typeface="Arial"/>
                <a:cs typeface="Arial"/>
              </a:rPr>
              <a:t>o</a:t>
            </a:r>
            <a:r>
              <a:rPr lang="en-US" sz="1600" dirty="0" smtClean="0">
                <a:latin typeface="Arial"/>
                <a:cs typeface="Arial"/>
              </a:rPr>
              <a:t>C..</a:t>
            </a:r>
            <a:endParaRPr lang="en-US" sz="1600" i="1" dirty="0">
              <a:latin typeface="Arial"/>
              <a:cs typeface="Arial"/>
            </a:endParaRPr>
          </a:p>
          <a:p>
            <a:pPr>
              <a:defRPr/>
            </a:pPr>
            <a:endParaRPr lang="en-US" sz="1600" dirty="0">
              <a:latin typeface="Arial"/>
              <a:cs typeface="Arial"/>
            </a:endParaRPr>
          </a:p>
        </p:txBody>
      </p:sp>
      <p:sp>
        <p:nvSpPr>
          <p:cNvPr id="29701" name="Rectangle 5"/>
          <p:cNvSpPr>
            <a:spLocks noGrp="1" noChangeArrowheads="1"/>
          </p:cNvSpPr>
          <p:nvPr>
            <p:ph type="title"/>
          </p:nvPr>
        </p:nvSpPr>
        <p:spPr>
          <a:xfrm>
            <a:off x="685800" y="158750"/>
            <a:ext cx="7772400" cy="1143000"/>
          </a:xfrm>
        </p:spPr>
        <p:txBody>
          <a:bodyPr/>
          <a:lstStyle/>
          <a:p>
            <a:pPr eaLnBrk="1" hangingPunct="1">
              <a:defRPr/>
            </a:pPr>
            <a:r>
              <a:rPr lang="en-US" smtClean="0">
                <a:ea typeface="+mj-ea"/>
                <a:cs typeface="+mj-cs"/>
              </a:rPr>
              <a:t>How to isolate structural suppressors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557213" y="1325563"/>
            <a:ext cx="7483475" cy="42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457200" indent="-457200">
              <a:defRPr/>
            </a:pPr>
            <a:r>
              <a:rPr lang="en-US" sz="1600" dirty="0">
                <a:solidFill>
                  <a:srgbClr val="292934"/>
                </a:solidFill>
                <a:latin typeface="Arial"/>
                <a:cs typeface="Arial"/>
              </a:rPr>
              <a:t>Does my strain have a dominant or recessive suppressor?</a:t>
            </a:r>
          </a:p>
          <a:p>
            <a:pPr marL="457200" indent="-457200">
              <a:defRPr/>
            </a:pPr>
            <a:r>
              <a:rPr lang="en-US" sz="1600" dirty="0">
                <a:solidFill>
                  <a:srgbClr val="292934"/>
                </a:solidFill>
                <a:latin typeface="Arial"/>
                <a:cs typeface="Arial"/>
              </a:rPr>
              <a:t>Is the suppressor phenotype the result of a single mutation?</a:t>
            </a:r>
          </a:p>
          <a:p>
            <a:pPr marL="457200" indent="-457200">
              <a:defRPr/>
            </a:pPr>
            <a:endParaRPr lang="en-US" sz="1600" dirty="0">
              <a:solidFill>
                <a:srgbClr val="292934"/>
              </a:solidFill>
              <a:latin typeface="Arial"/>
              <a:cs typeface="Arial"/>
            </a:endParaRPr>
          </a:p>
          <a:p>
            <a:pPr marL="457200" indent="-457200">
              <a:defRPr/>
            </a:pPr>
            <a:r>
              <a:rPr lang="en-US" sz="1600" dirty="0">
                <a:solidFill>
                  <a:srgbClr val="292934"/>
                </a:solidFill>
                <a:latin typeface="Arial"/>
                <a:cs typeface="Arial"/>
              </a:rPr>
              <a:t>Cross suppressed strains to the original unsuppressed strain with </a:t>
            </a:r>
            <a:r>
              <a:rPr lang="en-US" sz="1600" i="1" dirty="0">
                <a:solidFill>
                  <a:srgbClr val="292934"/>
                </a:solidFill>
                <a:latin typeface="Arial"/>
                <a:cs typeface="Arial"/>
              </a:rPr>
              <a:t>gal1-ts</a:t>
            </a:r>
            <a:r>
              <a:rPr lang="en-US" sz="1600" dirty="0">
                <a:solidFill>
                  <a:srgbClr val="292934"/>
                </a:solidFill>
                <a:latin typeface="Arial"/>
                <a:cs typeface="Arial"/>
              </a:rPr>
              <a:t> mutant</a:t>
            </a:r>
          </a:p>
          <a:p>
            <a:pPr marL="457200" indent="-457200">
              <a:defRPr/>
            </a:pPr>
            <a:r>
              <a:rPr lang="en-US" sz="1600" dirty="0">
                <a:solidFill>
                  <a:srgbClr val="292934"/>
                </a:solidFill>
                <a:latin typeface="Arial"/>
                <a:cs typeface="Arial"/>
              </a:rPr>
              <a:t>= </a:t>
            </a:r>
            <a:r>
              <a:rPr lang="en-US" sz="1600" i="1" dirty="0">
                <a:solidFill>
                  <a:srgbClr val="292934"/>
                </a:solidFill>
                <a:latin typeface="Arial"/>
                <a:cs typeface="Arial"/>
              </a:rPr>
              <a:t>gal1-ts SUP1</a:t>
            </a:r>
            <a:r>
              <a:rPr lang="en-US" sz="1600" i="1" baseline="30000" dirty="0">
                <a:solidFill>
                  <a:srgbClr val="292934"/>
                </a:solidFill>
                <a:latin typeface="Arial"/>
                <a:cs typeface="Arial"/>
              </a:rPr>
              <a:t>+</a:t>
            </a:r>
            <a:endParaRPr lang="en-US" sz="1600" i="1" dirty="0">
              <a:solidFill>
                <a:srgbClr val="292934"/>
              </a:solidFill>
              <a:latin typeface="Arial"/>
              <a:cs typeface="Arial"/>
            </a:endParaRPr>
          </a:p>
          <a:p>
            <a:pPr marL="457200" indent="-457200">
              <a:defRPr/>
            </a:pPr>
            <a:endParaRPr lang="en-US" sz="1600" dirty="0">
              <a:solidFill>
                <a:srgbClr val="292934"/>
              </a:solidFill>
              <a:latin typeface="Arial"/>
              <a:cs typeface="Arial"/>
            </a:endParaRPr>
          </a:p>
          <a:p>
            <a:pPr marL="457200" indent="-457200">
              <a:defRPr/>
            </a:pPr>
            <a:r>
              <a:rPr lang="en-US" sz="1600" dirty="0">
                <a:solidFill>
                  <a:srgbClr val="292934"/>
                </a:solidFill>
                <a:latin typeface="Arial"/>
                <a:cs typeface="Arial"/>
              </a:rPr>
              <a:t>Two possibilities….</a:t>
            </a:r>
          </a:p>
          <a:p>
            <a:pPr marL="457200" indent="-457200">
              <a:defRPr/>
            </a:pPr>
            <a:endParaRPr lang="en-US" sz="1600" dirty="0">
              <a:solidFill>
                <a:srgbClr val="292934"/>
              </a:solidFill>
              <a:latin typeface="Arial"/>
              <a:cs typeface="Arial"/>
            </a:endParaRPr>
          </a:p>
          <a:p>
            <a:pPr marL="457200" indent="-457200">
              <a:defRPr/>
            </a:pPr>
            <a:r>
              <a:rPr lang="en-US" sz="1600" i="1" dirty="0">
                <a:solidFill>
                  <a:srgbClr val="292934"/>
                </a:solidFill>
                <a:latin typeface="Arial"/>
                <a:cs typeface="Arial"/>
              </a:rPr>
              <a:t>gal1-ts/gal1-ts  SUP1</a:t>
            </a:r>
            <a:r>
              <a:rPr lang="en-US" sz="1600" i="1" baseline="30000" dirty="0">
                <a:solidFill>
                  <a:srgbClr val="292934"/>
                </a:solidFill>
                <a:latin typeface="Arial"/>
                <a:cs typeface="Arial"/>
              </a:rPr>
              <a:t>+</a:t>
            </a:r>
            <a:r>
              <a:rPr lang="en-US" sz="1600" i="1" dirty="0">
                <a:solidFill>
                  <a:srgbClr val="292934"/>
                </a:solidFill>
                <a:latin typeface="Arial"/>
                <a:cs typeface="Arial"/>
              </a:rPr>
              <a:t>/sup1   or     gal1-ts/gal1-ts  SUP1</a:t>
            </a:r>
            <a:r>
              <a:rPr lang="en-US" sz="1600" i="1" baseline="30000" dirty="0">
                <a:solidFill>
                  <a:srgbClr val="292934"/>
                </a:solidFill>
                <a:latin typeface="Arial"/>
                <a:cs typeface="Arial"/>
              </a:rPr>
              <a:t>+</a:t>
            </a:r>
            <a:r>
              <a:rPr lang="en-US" sz="1600" i="1" dirty="0">
                <a:solidFill>
                  <a:srgbClr val="292934"/>
                </a:solidFill>
                <a:latin typeface="Arial"/>
                <a:cs typeface="Arial"/>
              </a:rPr>
              <a:t>/</a:t>
            </a:r>
            <a:r>
              <a:rPr lang="en-US" sz="1600" i="1" dirty="0" smtClean="0">
                <a:solidFill>
                  <a:srgbClr val="292934"/>
                </a:solidFill>
                <a:latin typeface="Arial"/>
                <a:cs typeface="Arial"/>
              </a:rPr>
              <a:t>SUP1 </a:t>
            </a:r>
          </a:p>
          <a:p>
            <a:pPr marL="457200" indent="-457200">
              <a:defRPr/>
            </a:pPr>
            <a:r>
              <a:rPr lang="en-US" sz="1600" dirty="0" smtClean="0">
                <a:solidFill>
                  <a:srgbClr val="292934"/>
                </a:solidFill>
                <a:latin typeface="Arial"/>
                <a:cs typeface="Arial"/>
              </a:rPr>
              <a:t>Phenotype</a:t>
            </a:r>
            <a:r>
              <a:rPr lang="en-US" sz="1600" dirty="0">
                <a:solidFill>
                  <a:srgbClr val="292934"/>
                </a:solidFill>
                <a:latin typeface="Arial"/>
                <a:cs typeface="Arial"/>
              </a:rPr>
              <a:t>=?				Phenotype=?</a:t>
            </a:r>
          </a:p>
          <a:p>
            <a:pPr marL="457200" indent="-457200">
              <a:defRPr/>
            </a:pPr>
            <a:endParaRPr lang="en-US" sz="1600" dirty="0">
              <a:solidFill>
                <a:srgbClr val="292934"/>
              </a:solidFill>
              <a:latin typeface="Arial"/>
              <a:cs typeface="Arial"/>
            </a:endParaRPr>
          </a:p>
          <a:p>
            <a:pPr marL="457200" indent="-457200">
              <a:buFont typeface="Arial" charset="0"/>
              <a:buAutoNum type="arabicPeriod"/>
              <a:defRPr/>
            </a:pPr>
            <a:r>
              <a:rPr lang="en-US" sz="1600" dirty="0">
                <a:solidFill>
                  <a:srgbClr val="292934"/>
                </a:solidFill>
                <a:latin typeface="Arial"/>
                <a:cs typeface="Arial"/>
              </a:rPr>
              <a:t>Analyze diploid.  Growth on Gal at </a:t>
            </a:r>
            <a:r>
              <a:rPr lang="en-US" sz="1600" dirty="0" smtClean="0">
                <a:solidFill>
                  <a:srgbClr val="292934"/>
                </a:solidFill>
                <a:latin typeface="Arial"/>
                <a:cs typeface="Arial"/>
              </a:rPr>
              <a:t>37</a:t>
            </a:r>
            <a:r>
              <a:rPr lang="en-US" sz="1600" baseline="30000" dirty="0" smtClean="0">
                <a:solidFill>
                  <a:srgbClr val="292934"/>
                </a:solidFill>
                <a:latin typeface="Arial"/>
                <a:cs typeface="Arial"/>
              </a:rPr>
              <a:t>o</a:t>
            </a:r>
            <a:r>
              <a:rPr lang="en-US" sz="1600" dirty="0" smtClean="0">
                <a:solidFill>
                  <a:srgbClr val="292934"/>
                </a:solidFill>
                <a:latin typeface="Arial"/>
                <a:cs typeface="Arial"/>
              </a:rPr>
              <a:t>C =</a:t>
            </a:r>
            <a:r>
              <a:rPr lang="en-US" sz="1600" dirty="0">
                <a:solidFill>
                  <a:srgbClr val="292934"/>
                </a:solidFill>
                <a:latin typeface="Arial"/>
                <a:cs typeface="Arial"/>
              </a:rPr>
              <a:t>dominant, NO growth=recessive</a:t>
            </a:r>
          </a:p>
          <a:p>
            <a:pPr marL="457200" indent="-457200">
              <a:buFont typeface="Arial" charset="0"/>
              <a:buAutoNum type="arabicPeriod"/>
              <a:defRPr/>
            </a:pPr>
            <a:endParaRPr lang="en-US" sz="1600" dirty="0">
              <a:solidFill>
                <a:srgbClr val="292934"/>
              </a:solidFill>
              <a:latin typeface="Arial"/>
              <a:cs typeface="Arial"/>
            </a:endParaRPr>
          </a:p>
          <a:p>
            <a:pPr marL="457200" indent="-457200">
              <a:buFont typeface="Arial" charset="0"/>
              <a:buAutoNum type="arabicPeriod" startAt="2"/>
              <a:defRPr/>
            </a:pPr>
            <a:r>
              <a:rPr lang="en-US" sz="1600" dirty="0">
                <a:solidFill>
                  <a:srgbClr val="292934"/>
                </a:solidFill>
                <a:latin typeface="Arial"/>
                <a:cs typeface="Arial"/>
              </a:rPr>
              <a:t>Carry out segregation analysis. Is suppression caused by a simple </a:t>
            </a:r>
          </a:p>
          <a:p>
            <a:pPr marL="457200" indent="-457200">
              <a:buFont typeface="Arial" charset="0"/>
              <a:buNone/>
              <a:defRPr/>
            </a:pPr>
            <a:r>
              <a:rPr lang="en-US" sz="1600" dirty="0">
                <a:solidFill>
                  <a:srgbClr val="292934"/>
                </a:solidFill>
                <a:latin typeface="Arial"/>
                <a:cs typeface="Arial"/>
              </a:rPr>
              <a:t>      </a:t>
            </a:r>
            <a:r>
              <a:rPr lang="en-US" sz="1600" dirty="0" err="1">
                <a:solidFill>
                  <a:srgbClr val="292934"/>
                </a:solidFill>
                <a:latin typeface="Arial"/>
                <a:cs typeface="Arial"/>
              </a:rPr>
              <a:t>Mendelian</a:t>
            </a:r>
            <a:r>
              <a:rPr lang="en-US" sz="1600" dirty="0">
                <a:solidFill>
                  <a:srgbClr val="292934"/>
                </a:solidFill>
                <a:latin typeface="Arial"/>
                <a:cs typeface="Arial"/>
              </a:rPr>
              <a:t> trait? …i.e. segregates 2:2 in tetrads? </a:t>
            </a:r>
          </a:p>
          <a:p>
            <a:pPr marL="457200" indent="-457200">
              <a:defRPr/>
            </a:pPr>
            <a:r>
              <a:rPr lang="en-US" sz="1600" dirty="0">
                <a:solidFill>
                  <a:srgbClr val="292934"/>
                </a:solidFill>
                <a:latin typeface="Arial"/>
                <a:cs typeface="Arial"/>
              </a:rPr>
              <a:t> </a:t>
            </a:r>
          </a:p>
          <a:p>
            <a:pPr marL="457200" indent="-457200">
              <a:defRPr/>
            </a:pPr>
            <a:r>
              <a:rPr lang="en-US" sz="1600" i="1" dirty="0">
                <a:solidFill>
                  <a:srgbClr val="292934"/>
                </a:solidFill>
                <a:latin typeface="Arial"/>
                <a:cs typeface="Arial"/>
              </a:rPr>
              <a:t> </a:t>
            </a:r>
          </a:p>
        </p:txBody>
      </p:sp>
      <p:sp>
        <p:nvSpPr>
          <p:cNvPr id="98310" name="Rectangle 6"/>
          <p:cNvSpPr>
            <a:spLocks noGrp="1" noChangeArrowheads="1"/>
          </p:cNvSpPr>
          <p:nvPr>
            <p:ph type="title"/>
          </p:nvPr>
        </p:nvSpPr>
        <p:spPr>
          <a:xfrm>
            <a:off x="685800" y="158750"/>
            <a:ext cx="7772400" cy="1143000"/>
          </a:xfrm>
        </p:spPr>
        <p:txBody>
          <a:bodyPr/>
          <a:lstStyle/>
          <a:p>
            <a:pPr eaLnBrk="1" hangingPunct="1">
              <a:defRPr/>
            </a:pPr>
            <a:r>
              <a:rPr lang="en-US" dirty="0" smtClean="0">
                <a:ea typeface="+mj-ea"/>
                <a:cs typeface="+mj-cs"/>
              </a:rPr>
              <a:t>How to characterize suppressors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158750"/>
            <a:ext cx="7772400" cy="1143000"/>
          </a:xfrm>
        </p:spPr>
        <p:txBody>
          <a:bodyPr/>
          <a:lstStyle/>
          <a:p>
            <a:pPr eaLnBrk="1" hangingPunct="1">
              <a:defRPr/>
            </a:pPr>
            <a:r>
              <a:rPr lang="en-US" dirty="0" smtClean="0">
                <a:latin typeface="Arial"/>
                <a:ea typeface="+mj-ea"/>
                <a:cs typeface="Arial"/>
              </a:rPr>
              <a:t>How to </a:t>
            </a:r>
            <a:r>
              <a:rPr lang="en-US" dirty="0"/>
              <a:t>characterize </a:t>
            </a:r>
            <a:r>
              <a:rPr lang="en-US" dirty="0" smtClean="0">
                <a:latin typeface="Arial"/>
                <a:ea typeface="+mj-ea"/>
                <a:cs typeface="Arial"/>
              </a:rPr>
              <a:t>suppressors</a:t>
            </a:r>
          </a:p>
        </p:txBody>
      </p:sp>
      <p:sp>
        <p:nvSpPr>
          <p:cNvPr id="99331" name="Rectangle 3"/>
          <p:cNvSpPr>
            <a:spLocks noChangeArrowheads="1"/>
          </p:cNvSpPr>
          <p:nvPr/>
        </p:nvSpPr>
        <p:spPr bwMode="auto">
          <a:xfrm>
            <a:off x="228600" y="1143000"/>
            <a:ext cx="58181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a:cs typeface="Arial"/>
              </a:rPr>
              <a:t>Does my suppressor mutation confer a phenotype on its own?</a:t>
            </a:r>
          </a:p>
          <a:p>
            <a:pPr>
              <a:defRPr/>
            </a:pPr>
            <a:endParaRPr lang="en-US" sz="1600" dirty="0">
              <a:latin typeface="Arial"/>
              <a:cs typeface="Arial"/>
            </a:endParaRPr>
          </a:p>
          <a:p>
            <a:pPr>
              <a:defRPr/>
            </a:pPr>
            <a:r>
              <a:rPr lang="en-US" sz="1600" dirty="0">
                <a:latin typeface="Arial"/>
                <a:cs typeface="Arial"/>
              </a:rPr>
              <a:t>Cross suppressed haploid to </a:t>
            </a:r>
            <a:r>
              <a:rPr lang="en-US" sz="1600" i="1" u="sng" dirty="0">
                <a:latin typeface="Arial"/>
                <a:cs typeface="Arial"/>
              </a:rPr>
              <a:t>WT</a:t>
            </a:r>
            <a:r>
              <a:rPr lang="en-US" sz="1600" dirty="0">
                <a:latin typeface="Arial"/>
                <a:cs typeface="Arial"/>
              </a:rPr>
              <a:t> haploid strain.</a:t>
            </a:r>
          </a:p>
        </p:txBody>
      </p:sp>
      <p:sp>
        <p:nvSpPr>
          <p:cNvPr id="99332" name="Rectangle 4"/>
          <p:cNvSpPr>
            <a:spLocks noChangeArrowheads="1"/>
          </p:cNvSpPr>
          <p:nvPr/>
        </p:nvSpPr>
        <p:spPr bwMode="auto">
          <a:xfrm>
            <a:off x="601663" y="2209800"/>
            <a:ext cx="15001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dirty="0">
                <a:latin typeface="Arial"/>
                <a:cs typeface="Arial"/>
              </a:rPr>
              <a:t>gal1-ts  SUP1</a:t>
            </a:r>
          </a:p>
        </p:txBody>
      </p:sp>
      <p:sp>
        <p:nvSpPr>
          <p:cNvPr id="99333" name="Rectangle 5"/>
          <p:cNvSpPr>
            <a:spLocks noChangeArrowheads="1"/>
          </p:cNvSpPr>
          <p:nvPr/>
        </p:nvSpPr>
        <p:spPr bwMode="auto">
          <a:xfrm>
            <a:off x="2971800" y="2209800"/>
            <a:ext cx="1473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r>
              <a:rPr lang="en-US" sz="1600" i="1">
                <a:latin typeface="Arial"/>
                <a:cs typeface="Arial"/>
              </a:rPr>
              <a:t> SUP1</a:t>
            </a:r>
            <a:r>
              <a:rPr lang="en-US" sz="1600" i="1" baseline="30000">
                <a:latin typeface="Arial"/>
                <a:cs typeface="Arial"/>
              </a:rPr>
              <a:t>+</a:t>
            </a:r>
            <a:endParaRPr lang="en-US" sz="1600">
              <a:latin typeface="Arial"/>
              <a:cs typeface="Arial"/>
            </a:endParaRPr>
          </a:p>
        </p:txBody>
      </p:sp>
      <p:sp>
        <p:nvSpPr>
          <p:cNvPr id="99335" name="Rectangle 7"/>
          <p:cNvSpPr>
            <a:spLocks noChangeArrowheads="1"/>
          </p:cNvSpPr>
          <p:nvPr/>
        </p:nvSpPr>
        <p:spPr bwMode="auto">
          <a:xfrm>
            <a:off x="2474913" y="2162175"/>
            <a:ext cx="28733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a:cs typeface="Arial"/>
              </a:rPr>
              <a:t>x</a:t>
            </a:r>
          </a:p>
        </p:txBody>
      </p:sp>
      <p:sp>
        <p:nvSpPr>
          <p:cNvPr id="99336" name="Rectangle 8"/>
          <p:cNvSpPr>
            <a:spLocks noChangeArrowheads="1"/>
          </p:cNvSpPr>
          <p:nvPr/>
        </p:nvSpPr>
        <p:spPr bwMode="auto">
          <a:xfrm>
            <a:off x="2786063" y="4090988"/>
            <a:ext cx="1841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600">
              <a:latin typeface="Arial"/>
              <a:cs typeface="Arial"/>
            </a:endParaRPr>
          </a:p>
        </p:txBody>
      </p:sp>
      <p:sp>
        <p:nvSpPr>
          <p:cNvPr id="99341" name="Rectangle 13"/>
          <p:cNvSpPr>
            <a:spLocks noChangeArrowheads="1"/>
          </p:cNvSpPr>
          <p:nvPr/>
        </p:nvSpPr>
        <p:spPr bwMode="auto">
          <a:xfrm>
            <a:off x="228600" y="2819400"/>
            <a:ext cx="47005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u="sng">
                <a:latin typeface="Arial"/>
                <a:cs typeface="Arial"/>
              </a:rPr>
              <a:t>Assume</a:t>
            </a:r>
            <a:r>
              <a:rPr lang="en-US" sz="1600">
                <a:latin typeface="Arial"/>
                <a:cs typeface="Arial"/>
              </a:rPr>
              <a:t> suppressor locus </a:t>
            </a:r>
            <a:r>
              <a:rPr lang="en-US" sz="1600" u="sng">
                <a:latin typeface="Arial"/>
                <a:cs typeface="Arial"/>
              </a:rPr>
              <a:t>unlinked</a:t>
            </a:r>
            <a:r>
              <a:rPr lang="en-US" sz="1600">
                <a:latin typeface="Arial"/>
                <a:cs typeface="Arial"/>
              </a:rPr>
              <a:t> to </a:t>
            </a:r>
            <a:r>
              <a:rPr lang="en-US" sz="1600" i="1">
                <a:latin typeface="Arial"/>
                <a:cs typeface="Arial"/>
              </a:rPr>
              <a:t>GAL1 </a:t>
            </a:r>
            <a:r>
              <a:rPr lang="en-US" sz="1600">
                <a:latin typeface="Arial"/>
                <a:cs typeface="Arial"/>
              </a:rPr>
              <a:t>locus</a:t>
            </a:r>
          </a:p>
        </p:txBody>
      </p:sp>
      <p:sp>
        <p:nvSpPr>
          <p:cNvPr id="9" name="Rectangle 65"/>
          <p:cNvSpPr>
            <a:spLocks noChangeArrowheads="1"/>
          </p:cNvSpPr>
          <p:nvPr/>
        </p:nvSpPr>
        <p:spPr bwMode="auto">
          <a:xfrm>
            <a:off x="6324600" y="2176462"/>
            <a:ext cx="16129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dirty="0">
                <a:latin typeface="Arial"/>
                <a:cs typeface="Arial"/>
              </a:rPr>
              <a:t>gal1-ts    SUP1</a:t>
            </a:r>
          </a:p>
        </p:txBody>
      </p:sp>
      <p:sp>
        <p:nvSpPr>
          <p:cNvPr id="10" name="Rectangle 66"/>
          <p:cNvSpPr>
            <a:spLocks noChangeArrowheads="1"/>
          </p:cNvSpPr>
          <p:nvPr/>
        </p:nvSpPr>
        <p:spPr bwMode="auto">
          <a:xfrm>
            <a:off x="6400800" y="2481262"/>
            <a:ext cx="15303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dirty="0">
                <a:latin typeface="Arial"/>
                <a:cs typeface="Arial"/>
              </a:rPr>
              <a:t>GAL1</a:t>
            </a:r>
            <a:r>
              <a:rPr lang="en-US" sz="1600" i="1" baseline="30000" dirty="0">
                <a:latin typeface="Arial"/>
                <a:cs typeface="Arial"/>
              </a:rPr>
              <a:t>+</a:t>
            </a:r>
            <a:r>
              <a:rPr lang="en-US" sz="1600" i="1" dirty="0">
                <a:latin typeface="Arial"/>
                <a:cs typeface="Arial"/>
              </a:rPr>
              <a:t>  SUP1</a:t>
            </a:r>
            <a:r>
              <a:rPr lang="en-US" sz="1600" i="1" baseline="30000" dirty="0">
                <a:latin typeface="Arial"/>
                <a:cs typeface="Arial"/>
              </a:rPr>
              <a:t>+</a:t>
            </a:r>
            <a:endParaRPr lang="en-US" sz="1600" dirty="0">
              <a:latin typeface="Arial"/>
              <a:cs typeface="Arial"/>
            </a:endParaRPr>
          </a:p>
        </p:txBody>
      </p:sp>
      <p:sp>
        <p:nvSpPr>
          <p:cNvPr id="11" name="Line 67"/>
          <p:cNvSpPr>
            <a:spLocks noChangeShapeType="1"/>
          </p:cNvSpPr>
          <p:nvPr/>
        </p:nvSpPr>
        <p:spPr bwMode="auto">
          <a:xfrm>
            <a:off x="6235700" y="2505075"/>
            <a:ext cx="8239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12" name="Line 68"/>
          <p:cNvSpPr>
            <a:spLocks noChangeShapeType="1"/>
          </p:cNvSpPr>
          <p:nvPr/>
        </p:nvSpPr>
        <p:spPr bwMode="auto">
          <a:xfrm>
            <a:off x="7177087" y="2525712"/>
            <a:ext cx="8239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latin typeface="Arial"/>
              <a:cs typeface="Arial"/>
            </a:endParaRPr>
          </a:p>
        </p:txBody>
      </p:sp>
      <p:sp>
        <p:nvSpPr>
          <p:cNvPr id="13" name="Rectangle 9"/>
          <p:cNvSpPr>
            <a:spLocks noChangeArrowheads="1"/>
          </p:cNvSpPr>
          <p:nvPr/>
        </p:nvSpPr>
        <p:spPr bwMode="auto">
          <a:xfrm>
            <a:off x="1828800" y="3429000"/>
            <a:ext cx="40782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dirty="0">
                <a:latin typeface="Arial"/>
                <a:cs typeface="Arial"/>
              </a:rPr>
              <a:t>Case #1 </a:t>
            </a:r>
            <a:r>
              <a:rPr lang="en-US" sz="1600" b="1" u="sng" dirty="0">
                <a:latin typeface="Arial"/>
                <a:cs typeface="Arial"/>
              </a:rPr>
              <a:t>no</a:t>
            </a:r>
            <a:r>
              <a:rPr lang="en-US" sz="1600" b="1" dirty="0">
                <a:latin typeface="Arial"/>
                <a:cs typeface="Arial"/>
              </a:rPr>
              <a:t> phenotype alone (=bummer)</a:t>
            </a:r>
            <a:endParaRPr lang="en-US" sz="1600" dirty="0">
              <a:latin typeface="Arial"/>
              <a:cs typeface="Arial"/>
            </a:endParaRPr>
          </a:p>
        </p:txBody>
      </p:sp>
      <p:sp>
        <p:nvSpPr>
          <p:cNvPr id="14" name="Rectangle 19"/>
          <p:cNvSpPr>
            <a:spLocks noChangeArrowheads="1"/>
          </p:cNvSpPr>
          <p:nvPr/>
        </p:nvSpPr>
        <p:spPr bwMode="auto">
          <a:xfrm>
            <a:off x="463550" y="4495800"/>
            <a:ext cx="6223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15" name="Rectangle 20"/>
          <p:cNvSpPr>
            <a:spLocks noChangeArrowheads="1"/>
          </p:cNvSpPr>
          <p:nvPr/>
        </p:nvSpPr>
        <p:spPr bwMode="auto">
          <a:xfrm>
            <a:off x="463550" y="4838700"/>
            <a:ext cx="6223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16" name="Rectangle 25"/>
          <p:cNvSpPr>
            <a:spLocks noChangeArrowheads="1"/>
          </p:cNvSpPr>
          <p:nvPr/>
        </p:nvSpPr>
        <p:spPr bwMode="auto">
          <a:xfrm>
            <a:off x="327025" y="5205413"/>
            <a:ext cx="82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17" name="Rectangle 26"/>
          <p:cNvSpPr>
            <a:spLocks noChangeArrowheads="1"/>
          </p:cNvSpPr>
          <p:nvPr/>
        </p:nvSpPr>
        <p:spPr bwMode="auto">
          <a:xfrm>
            <a:off x="325438" y="5605463"/>
            <a:ext cx="8207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18" name="Rectangle 27"/>
          <p:cNvSpPr>
            <a:spLocks noChangeArrowheads="1"/>
          </p:cNvSpPr>
          <p:nvPr/>
        </p:nvSpPr>
        <p:spPr bwMode="auto">
          <a:xfrm>
            <a:off x="3641725" y="4495800"/>
            <a:ext cx="6223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19" name="Rectangle 28"/>
          <p:cNvSpPr>
            <a:spLocks noChangeArrowheads="1"/>
          </p:cNvSpPr>
          <p:nvPr/>
        </p:nvSpPr>
        <p:spPr bwMode="auto">
          <a:xfrm>
            <a:off x="3636963" y="4838700"/>
            <a:ext cx="6223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20" name="Rectangle 29"/>
          <p:cNvSpPr>
            <a:spLocks noChangeArrowheads="1"/>
          </p:cNvSpPr>
          <p:nvPr/>
        </p:nvSpPr>
        <p:spPr bwMode="auto">
          <a:xfrm>
            <a:off x="3571875" y="5205413"/>
            <a:ext cx="82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dirty="0">
                <a:latin typeface="Arial"/>
                <a:cs typeface="Arial"/>
              </a:rPr>
              <a:t>GAL1</a:t>
            </a:r>
            <a:r>
              <a:rPr lang="en-US" sz="1600" i="1" baseline="30000" dirty="0">
                <a:latin typeface="Arial"/>
                <a:cs typeface="Arial"/>
              </a:rPr>
              <a:t>+</a:t>
            </a:r>
          </a:p>
        </p:txBody>
      </p:sp>
      <p:sp>
        <p:nvSpPr>
          <p:cNvPr id="21" name="Rectangle 30"/>
          <p:cNvSpPr>
            <a:spLocks noChangeArrowheads="1"/>
          </p:cNvSpPr>
          <p:nvPr/>
        </p:nvSpPr>
        <p:spPr bwMode="auto">
          <a:xfrm>
            <a:off x="3613150" y="5605463"/>
            <a:ext cx="82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22" name="Rectangle 31"/>
          <p:cNvSpPr>
            <a:spLocks noChangeArrowheads="1"/>
          </p:cNvSpPr>
          <p:nvPr/>
        </p:nvSpPr>
        <p:spPr bwMode="auto">
          <a:xfrm>
            <a:off x="6794500" y="4495800"/>
            <a:ext cx="6223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23" name="Rectangle 32"/>
          <p:cNvSpPr>
            <a:spLocks noChangeArrowheads="1"/>
          </p:cNvSpPr>
          <p:nvPr/>
        </p:nvSpPr>
        <p:spPr bwMode="auto">
          <a:xfrm>
            <a:off x="6731000" y="4838700"/>
            <a:ext cx="6223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p>
        </p:txBody>
      </p:sp>
      <p:sp>
        <p:nvSpPr>
          <p:cNvPr id="24" name="Rectangle 33"/>
          <p:cNvSpPr>
            <a:spLocks noChangeArrowheads="1"/>
          </p:cNvSpPr>
          <p:nvPr/>
        </p:nvSpPr>
        <p:spPr bwMode="auto">
          <a:xfrm>
            <a:off x="6638925" y="5205413"/>
            <a:ext cx="820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25" name="Rectangle 34"/>
          <p:cNvSpPr>
            <a:spLocks noChangeArrowheads="1"/>
          </p:cNvSpPr>
          <p:nvPr/>
        </p:nvSpPr>
        <p:spPr bwMode="auto">
          <a:xfrm>
            <a:off x="6621463" y="5605463"/>
            <a:ext cx="8207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GAL1</a:t>
            </a:r>
            <a:r>
              <a:rPr lang="en-US" sz="1600" i="1" baseline="30000">
                <a:latin typeface="Arial"/>
                <a:cs typeface="Arial"/>
              </a:rPr>
              <a:t>+</a:t>
            </a:r>
          </a:p>
        </p:txBody>
      </p:sp>
      <p:sp>
        <p:nvSpPr>
          <p:cNvPr id="26" name="Rectangle 35"/>
          <p:cNvSpPr>
            <a:spLocks noChangeArrowheads="1"/>
          </p:cNvSpPr>
          <p:nvPr/>
        </p:nvSpPr>
        <p:spPr bwMode="auto">
          <a:xfrm>
            <a:off x="1304925" y="4495800"/>
            <a:ext cx="73183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27" name="Rectangle 36"/>
          <p:cNvSpPr>
            <a:spLocks noChangeArrowheads="1"/>
          </p:cNvSpPr>
          <p:nvPr/>
        </p:nvSpPr>
        <p:spPr bwMode="auto">
          <a:xfrm>
            <a:off x="1304925" y="4838700"/>
            <a:ext cx="7318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28" name="Rectangle 37"/>
          <p:cNvSpPr>
            <a:spLocks noChangeArrowheads="1"/>
          </p:cNvSpPr>
          <p:nvPr/>
        </p:nvSpPr>
        <p:spPr bwMode="auto">
          <a:xfrm>
            <a:off x="1236663" y="5205413"/>
            <a:ext cx="8112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29" name="Rectangle 38"/>
          <p:cNvSpPr>
            <a:spLocks noChangeArrowheads="1"/>
          </p:cNvSpPr>
          <p:nvPr/>
        </p:nvSpPr>
        <p:spPr bwMode="auto">
          <a:xfrm>
            <a:off x="4525963" y="4838700"/>
            <a:ext cx="811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30" name="Rectangle 42"/>
          <p:cNvSpPr>
            <a:spLocks noChangeArrowheads="1"/>
          </p:cNvSpPr>
          <p:nvPr/>
        </p:nvSpPr>
        <p:spPr bwMode="auto">
          <a:xfrm>
            <a:off x="4525963" y="4495800"/>
            <a:ext cx="7318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31" name="Rectangle 43"/>
          <p:cNvSpPr>
            <a:spLocks noChangeArrowheads="1"/>
          </p:cNvSpPr>
          <p:nvPr/>
        </p:nvSpPr>
        <p:spPr bwMode="auto">
          <a:xfrm>
            <a:off x="4618038" y="5205413"/>
            <a:ext cx="7318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32" name="Rectangle 44"/>
          <p:cNvSpPr>
            <a:spLocks noChangeArrowheads="1"/>
          </p:cNvSpPr>
          <p:nvPr/>
        </p:nvSpPr>
        <p:spPr bwMode="auto">
          <a:xfrm>
            <a:off x="4560888" y="5605463"/>
            <a:ext cx="8112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33" name="Rectangle 45"/>
          <p:cNvSpPr>
            <a:spLocks noChangeArrowheads="1"/>
          </p:cNvSpPr>
          <p:nvPr/>
        </p:nvSpPr>
        <p:spPr bwMode="auto">
          <a:xfrm>
            <a:off x="1258888" y="5605463"/>
            <a:ext cx="8112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34" name="Rectangle 46"/>
          <p:cNvSpPr>
            <a:spLocks noChangeArrowheads="1"/>
          </p:cNvSpPr>
          <p:nvPr/>
        </p:nvSpPr>
        <p:spPr bwMode="auto">
          <a:xfrm>
            <a:off x="7646988" y="5205413"/>
            <a:ext cx="7318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35" name="Rectangle 47"/>
          <p:cNvSpPr>
            <a:spLocks noChangeArrowheads="1"/>
          </p:cNvSpPr>
          <p:nvPr/>
        </p:nvSpPr>
        <p:spPr bwMode="auto">
          <a:xfrm>
            <a:off x="7654925" y="5605463"/>
            <a:ext cx="7318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endParaRPr lang="en-US" sz="1600">
              <a:latin typeface="Arial"/>
              <a:cs typeface="Arial"/>
            </a:endParaRPr>
          </a:p>
        </p:txBody>
      </p:sp>
      <p:sp>
        <p:nvSpPr>
          <p:cNvPr id="36" name="Rectangle 49"/>
          <p:cNvSpPr>
            <a:spLocks noChangeArrowheads="1"/>
          </p:cNvSpPr>
          <p:nvPr/>
        </p:nvSpPr>
        <p:spPr bwMode="auto">
          <a:xfrm>
            <a:off x="7535863" y="4495800"/>
            <a:ext cx="8112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37" name="Rectangle 50"/>
          <p:cNvSpPr>
            <a:spLocks noChangeArrowheads="1"/>
          </p:cNvSpPr>
          <p:nvPr/>
        </p:nvSpPr>
        <p:spPr bwMode="auto">
          <a:xfrm>
            <a:off x="7585075" y="4838700"/>
            <a:ext cx="8112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i="1">
                <a:latin typeface="Arial"/>
                <a:cs typeface="Arial"/>
              </a:rPr>
              <a:t>SUP1</a:t>
            </a:r>
            <a:r>
              <a:rPr lang="en-US" sz="1600" i="1" baseline="30000">
                <a:latin typeface="Arial"/>
                <a:cs typeface="Arial"/>
              </a:rPr>
              <a:t>+</a:t>
            </a:r>
            <a:endParaRPr lang="en-US" sz="1600">
              <a:latin typeface="Arial"/>
              <a:cs typeface="Arial"/>
            </a:endParaRPr>
          </a:p>
        </p:txBody>
      </p:sp>
      <p:sp>
        <p:nvSpPr>
          <p:cNvPr id="38" name="Rectangle 51"/>
          <p:cNvSpPr>
            <a:spLocks noChangeArrowheads="1"/>
          </p:cNvSpPr>
          <p:nvPr/>
        </p:nvSpPr>
        <p:spPr bwMode="auto">
          <a:xfrm>
            <a:off x="903288" y="4090988"/>
            <a:ext cx="4699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a:cs typeface="Arial"/>
              </a:rPr>
              <a:t>PD</a:t>
            </a:r>
          </a:p>
        </p:txBody>
      </p:sp>
      <p:sp>
        <p:nvSpPr>
          <p:cNvPr id="39" name="Rectangle 52"/>
          <p:cNvSpPr>
            <a:spLocks noChangeArrowheads="1"/>
          </p:cNvSpPr>
          <p:nvPr/>
        </p:nvSpPr>
        <p:spPr bwMode="auto">
          <a:xfrm>
            <a:off x="4302125" y="4090988"/>
            <a:ext cx="3127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a:cs typeface="Arial"/>
              </a:rPr>
              <a:t>T</a:t>
            </a:r>
          </a:p>
        </p:txBody>
      </p:sp>
      <p:sp>
        <p:nvSpPr>
          <p:cNvPr id="40" name="Rectangle 53"/>
          <p:cNvSpPr>
            <a:spLocks noChangeArrowheads="1"/>
          </p:cNvSpPr>
          <p:nvPr/>
        </p:nvSpPr>
        <p:spPr bwMode="auto">
          <a:xfrm>
            <a:off x="7289800" y="4090988"/>
            <a:ext cx="6175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latin typeface="Arial"/>
                <a:cs typeface="Arial"/>
              </a:rPr>
              <a:t>NPD</a:t>
            </a:r>
          </a:p>
        </p:txBody>
      </p:sp>
      <p:sp>
        <p:nvSpPr>
          <p:cNvPr id="41" name="Rectangle 54"/>
          <p:cNvSpPr>
            <a:spLocks noChangeArrowheads="1"/>
          </p:cNvSpPr>
          <p:nvPr/>
        </p:nvSpPr>
        <p:spPr bwMode="auto">
          <a:xfrm>
            <a:off x="1060450" y="6043613"/>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dirty="0">
                <a:latin typeface="Arial"/>
                <a:cs typeface="Arial"/>
              </a:rPr>
              <a:t>1</a:t>
            </a:r>
          </a:p>
        </p:txBody>
      </p:sp>
      <p:sp>
        <p:nvSpPr>
          <p:cNvPr id="42" name="Rectangle 55"/>
          <p:cNvSpPr>
            <a:spLocks noChangeArrowheads="1"/>
          </p:cNvSpPr>
          <p:nvPr/>
        </p:nvSpPr>
        <p:spPr bwMode="auto">
          <a:xfrm>
            <a:off x="4276725" y="6096000"/>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latin typeface="Arial"/>
                <a:cs typeface="Arial"/>
              </a:rPr>
              <a:t>4</a:t>
            </a:r>
          </a:p>
        </p:txBody>
      </p:sp>
      <p:sp>
        <p:nvSpPr>
          <p:cNvPr id="43" name="Rectangle 56"/>
          <p:cNvSpPr>
            <a:spLocks noChangeArrowheads="1"/>
          </p:cNvSpPr>
          <p:nvPr/>
        </p:nvSpPr>
        <p:spPr bwMode="auto">
          <a:xfrm>
            <a:off x="7518400" y="6192838"/>
            <a:ext cx="327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latin typeface="Arial"/>
                <a:cs typeface="Arial"/>
              </a:rPr>
              <a:t>1</a:t>
            </a:r>
          </a:p>
        </p:txBody>
      </p:sp>
      <p:sp>
        <p:nvSpPr>
          <p:cNvPr id="44" name="Rectangle 57"/>
          <p:cNvSpPr>
            <a:spLocks noChangeArrowheads="1"/>
          </p:cNvSpPr>
          <p:nvPr/>
        </p:nvSpPr>
        <p:spPr bwMode="auto">
          <a:xfrm>
            <a:off x="2590800" y="4495800"/>
            <a:ext cx="184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600">
              <a:latin typeface="Arial"/>
              <a:cs typeface="Arial"/>
            </a:endParaRPr>
          </a:p>
        </p:txBody>
      </p:sp>
      <p:sp>
        <p:nvSpPr>
          <p:cNvPr id="48" name="Rectangle 62"/>
          <p:cNvSpPr>
            <a:spLocks noChangeArrowheads="1"/>
          </p:cNvSpPr>
          <p:nvPr/>
        </p:nvSpPr>
        <p:spPr bwMode="auto">
          <a:xfrm>
            <a:off x="2246313" y="4090988"/>
            <a:ext cx="5032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u="sng" dirty="0">
                <a:latin typeface="Arial"/>
                <a:cs typeface="Arial"/>
              </a:rPr>
              <a:t>Gal</a:t>
            </a:r>
            <a:endParaRPr lang="en-US" sz="1600" dirty="0">
              <a:latin typeface="Arial"/>
              <a:cs typeface="Arial"/>
            </a:endParaRPr>
          </a:p>
        </p:txBody>
      </p:sp>
      <p:sp>
        <p:nvSpPr>
          <p:cNvPr id="24621" name="TextBox 2"/>
          <p:cNvSpPr txBox="1">
            <a:spLocks noChangeArrowheads="1"/>
          </p:cNvSpPr>
          <p:nvPr/>
        </p:nvSpPr>
        <p:spPr bwMode="auto">
          <a:xfrm>
            <a:off x="2324100" y="4495800"/>
            <a:ext cx="304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4622" name="TextBox 50"/>
          <p:cNvSpPr txBox="1">
            <a:spLocks noChangeArrowheads="1"/>
          </p:cNvSpPr>
          <p:nvPr/>
        </p:nvSpPr>
        <p:spPr bwMode="auto">
          <a:xfrm>
            <a:off x="2324100" y="4838700"/>
            <a:ext cx="30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4623" name="TextBox 51"/>
          <p:cNvSpPr txBox="1">
            <a:spLocks noChangeArrowheads="1"/>
          </p:cNvSpPr>
          <p:nvPr/>
        </p:nvSpPr>
        <p:spPr bwMode="auto">
          <a:xfrm>
            <a:off x="2324100" y="520541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4624" name="TextBox 52"/>
          <p:cNvSpPr txBox="1">
            <a:spLocks noChangeArrowheads="1"/>
          </p:cNvSpPr>
          <p:nvPr/>
        </p:nvSpPr>
        <p:spPr bwMode="auto">
          <a:xfrm>
            <a:off x="2324100" y="560546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4625" name="TextBox 53"/>
          <p:cNvSpPr txBox="1">
            <a:spLocks noChangeArrowheads="1"/>
          </p:cNvSpPr>
          <p:nvPr/>
        </p:nvSpPr>
        <p:spPr bwMode="auto">
          <a:xfrm>
            <a:off x="5434013" y="4495800"/>
            <a:ext cx="304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4626" name="TextBox 54"/>
          <p:cNvSpPr txBox="1">
            <a:spLocks noChangeArrowheads="1"/>
          </p:cNvSpPr>
          <p:nvPr/>
        </p:nvSpPr>
        <p:spPr bwMode="auto">
          <a:xfrm>
            <a:off x="5434013" y="520541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4627" name="TextBox 55"/>
          <p:cNvSpPr txBox="1">
            <a:spLocks noChangeArrowheads="1"/>
          </p:cNvSpPr>
          <p:nvPr/>
        </p:nvSpPr>
        <p:spPr bwMode="auto">
          <a:xfrm>
            <a:off x="5434013" y="560546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4628" name="TextBox 3"/>
          <p:cNvSpPr txBox="1">
            <a:spLocks noChangeArrowheads="1"/>
          </p:cNvSpPr>
          <p:nvPr/>
        </p:nvSpPr>
        <p:spPr bwMode="auto">
          <a:xfrm>
            <a:off x="5413375" y="4800600"/>
            <a:ext cx="344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ts</a:t>
            </a:r>
            <a:endParaRPr lang="en-US" sz="1600"/>
          </a:p>
        </p:txBody>
      </p:sp>
      <p:sp>
        <p:nvSpPr>
          <p:cNvPr id="24629" name="TextBox 57"/>
          <p:cNvSpPr txBox="1">
            <a:spLocks noChangeArrowheads="1"/>
          </p:cNvSpPr>
          <p:nvPr/>
        </p:nvSpPr>
        <p:spPr bwMode="auto">
          <a:xfrm>
            <a:off x="8624888" y="4495800"/>
            <a:ext cx="342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ts</a:t>
            </a:r>
            <a:endParaRPr lang="en-US" sz="1600"/>
          </a:p>
        </p:txBody>
      </p:sp>
      <p:sp>
        <p:nvSpPr>
          <p:cNvPr id="24630" name="TextBox 58"/>
          <p:cNvSpPr txBox="1">
            <a:spLocks noChangeArrowheads="1"/>
          </p:cNvSpPr>
          <p:nvPr/>
        </p:nvSpPr>
        <p:spPr bwMode="auto">
          <a:xfrm>
            <a:off x="8624888" y="4838700"/>
            <a:ext cx="342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ts</a:t>
            </a:r>
            <a:endParaRPr lang="en-US" sz="1600"/>
          </a:p>
        </p:txBody>
      </p:sp>
      <p:sp>
        <p:nvSpPr>
          <p:cNvPr id="24631" name="TextBox 59"/>
          <p:cNvSpPr txBox="1">
            <a:spLocks noChangeArrowheads="1"/>
          </p:cNvSpPr>
          <p:nvPr/>
        </p:nvSpPr>
        <p:spPr bwMode="auto">
          <a:xfrm>
            <a:off x="8643938" y="520541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24632" name="TextBox 60"/>
          <p:cNvSpPr txBox="1">
            <a:spLocks noChangeArrowheads="1"/>
          </p:cNvSpPr>
          <p:nvPr/>
        </p:nvSpPr>
        <p:spPr bwMode="auto">
          <a:xfrm>
            <a:off x="8643938" y="560546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600">
                <a:latin typeface="Arial" charset="0"/>
                <a:cs typeface="Arial" charset="0"/>
              </a:rPr>
              <a:t>+</a:t>
            </a:r>
          </a:p>
        </p:txBody>
      </p:sp>
      <p:sp>
        <p:nvSpPr>
          <p:cNvPr id="62" name="Rectangle 62"/>
          <p:cNvSpPr>
            <a:spLocks noChangeArrowheads="1"/>
          </p:cNvSpPr>
          <p:nvPr/>
        </p:nvSpPr>
        <p:spPr bwMode="auto">
          <a:xfrm>
            <a:off x="5334000" y="4090988"/>
            <a:ext cx="5032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u="sng" dirty="0">
                <a:latin typeface="Arial"/>
                <a:cs typeface="Arial"/>
              </a:rPr>
              <a:t>Gal</a:t>
            </a:r>
            <a:endParaRPr lang="en-US" sz="1600" dirty="0">
              <a:latin typeface="Arial"/>
              <a:cs typeface="Arial"/>
            </a:endParaRPr>
          </a:p>
        </p:txBody>
      </p:sp>
      <p:sp>
        <p:nvSpPr>
          <p:cNvPr id="63" name="Rectangle 62"/>
          <p:cNvSpPr>
            <a:spLocks noChangeArrowheads="1"/>
          </p:cNvSpPr>
          <p:nvPr/>
        </p:nvSpPr>
        <p:spPr bwMode="auto">
          <a:xfrm>
            <a:off x="8543925" y="4090988"/>
            <a:ext cx="5048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u="sng" dirty="0">
                <a:latin typeface="Arial"/>
                <a:cs typeface="Arial"/>
              </a:rPr>
              <a:t>Gal</a:t>
            </a:r>
            <a:endParaRPr lang="en-US" sz="1600" dirty="0">
              <a:latin typeface="Arial"/>
              <a:cs typeface="Arial"/>
            </a:endParaRPr>
          </a:p>
        </p:txBody>
      </p:sp>
      <p:cxnSp>
        <p:nvCxnSpPr>
          <p:cNvPr id="3" name="Straight Arrow Connector 2"/>
          <p:cNvCxnSpPr/>
          <p:nvPr/>
        </p:nvCxnSpPr>
        <p:spPr bwMode="auto">
          <a:xfrm>
            <a:off x="4495800" y="2438400"/>
            <a:ext cx="15240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18141</TotalTime>
  <Words>3282</Words>
  <Application>Microsoft Macintosh PowerPoint</Application>
  <PresentationFormat>On-screen Show (4:3)</PresentationFormat>
  <Paragraphs>541</Paragraphs>
  <Slides>35</Slides>
  <Notes>19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Blank Presentation</vt:lpstr>
      <vt:lpstr>  Finding functional interactions between genes/ Genomics</vt:lpstr>
      <vt:lpstr> Structural supressors = supressors of defects in protein-protein interactions</vt:lpstr>
      <vt:lpstr>Intragenic suppression by Compensation for a structural defect I: restoration of folding</vt:lpstr>
      <vt:lpstr>Intragenic suppression by Compensation for a structural defect II: dimerization</vt:lpstr>
      <vt:lpstr>Suppressors of ts mutations  </vt:lpstr>
      <vt:lpstr>Properties of Interaction Suppressor Mutations </vt:lpstr>
      <vt:lpstr>How to isolate structural suppressors</vt:lpstr>
      <vt:lpstr>How to characterize suppressors</vt:lpstr>
      <vt:lpstr>How to characterize suppressors</vt:lpstr>
      <vt:lpstr>How to characterize suppressors</vt:lpstr>
      <vt:lpstr>Review of cloning genes in yeast:  How would you clone suppressor genes?</vt:lpstr>
      <vt:lpstr>Bypass suppressors</vt:lpstr>
      <vt:lpstr>Bypass suppressors</vt:lpstr>
      <vt:lpstr>Bypass of regulatory circuits</vt:lpstr>
      <vt:lpstr>High Copy (Dosage) Suppressors</vt:lpstr>
      <vt:lpstr>Synthetic Lethality </vt:lpstr>
      <vt:lpstr>Synthetic Lethals</vt:lpstr>
      <vt:lpstr>Synthetic Lethals</vt:lpstr>
      <vt:lpstr>Synthetic lethality Example: the DNA polymerase Clamp</vt:lpstr>
      <vt:lpstr>PowerPoint Presentation</vt:lpstr>
      <vt:lpstr>Two-Hybrid Screening</vt:lpstr>
      <vt:lpstr>Two-Hybrid Screening</vt:lpstr>
      <vt:lpstr>A Genomics Approach: DNA micro-arrays let you measure the level of many mRNAs or DNAs at once </vt:lpstr>
      <vt:lpstr>PowerPoint Presentation</vt:lpstr>
      <vt:lpstr>RNA sequencing (RNA seq) also allows measurement of mRNA levels for all genes at one time. </vt:lpstr>
      <vt:lpstr>PowerPoint Presentation</vt:lpstr>
      <vt:lpstr>Real “Functional” Genomics</vt:lpstr>
      <vt:lpstr>Bar Code to identify specific Knock-out strains </vt:lpstr>
      <vt:lpstr>Scheme for finding genes required for a particular growth condition</vt:lpstr>
      <vt:lpstr>Selection of KO collection for growth on galactose medium identifies new genes needed for growth on galactose</vt:lpstr>
      <vt:lpstr>Low level of correlation between expression level and functional importance. </vt:lpstr>
      <vt:lpstr>Budding Yeast</vt:lpstr>
      <vt:lpstr>Revisit CRISPR Cas9 Construction of a Lentiviral library for expression of sgRNAs against human genes</vt:lpstr>
      <vt:lpstr>Selection for loss of function of the mismatch repair pathway using sgRNA/sgRNA/Cas9 -induced mutations</vt:lpstr>
      <vt:lpstr>Screening for essential functions</vt:lpstr>
    </vt:vector>
  </TitlesOfParts>
  <Company>University of Chicago/Radiation &amp; Cellular Oncology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Bishop</dc:creator>
  <cp:lastModifiedBy>Douglas Bishop</cp:lastModifiedBy>
  <cp:revision>123</cp:revision>
  <cp:lastPrinted>2015-10-12T15:37:07Z</cp:lastPrinted>
  <dcterms:created xsi:type="dcterms:W3CDTF">2005-10-11T14:12:19Z</dcterms:created>
  <dcterms:modified xsi:type="dcterms:W3CDTF">2017-10-09T15:16:03Z</dcterms:modified>
</cp:coreProperties>
</file>