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3640" y="301320"/>
            <a:ext cx="9068400" cy="58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 Metabolomic Networks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 in Ecology and Evolution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Justin Ryan Rigby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05/30/18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076760" y="3780720"/>
            <a:ext cx="360" cy="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0076760" y="3780720"/>
            <a:ext cx="360" cy="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3"/>
          <p:cNvSpPr/>
          <p:nvPr/>
        </p:nvSpPr>
        <p:spPr>
          <a:xfrm>
            <a:off x="2286000" y="6675120"/>
            <a:ext cx="4846320" cy="18288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4"/>
          <p:cNvSpPr/>
          <p:nvPr/>
        </p:nvSpPr>
        <p:spPr>
          <a:xfrm flipV="1">
            <a:off x="1623960" y="2858400"/>
            <a:ext cx="3043440" cy="289908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5"/>
          <p:cNvSpPr/>
          <p:nvPr/>
        </p:nvSpPr>
        <p:spPr>
          <a:xfrm flipH="1" flipV="1">
            <a:off x="1554480" y="5303520"/>
            <a:ext cx="4480560" cy="27432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"/>
          <p:cNvSpPr/>
          <p:nvPr/>
        </p:nvSpPr>
        <p:spPr>
          <a:xfrm>
            <a:off x="365760" y="182880"/>
            <a:ext cx="9326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 Network of Secondary Metabolites, Host Plants, and Herbivores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Line 7"/>
          <p:cNvSpPr/>
          <p:nvPr/>
        </p:nvSpPr>
        <p:spPr>
          <a:xfrm flipH="1">
            <a:off x="2560320" y="4297680"/>
            <a:ext cx="2107080" cy="265176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8"/>
          <p:cNvSpPr/>
          <p:nvPr/>
        </p:nvSpPr>
        <p:spPr>
          <a:xfrm>
            <a:off x="5852160" y="2651760"/>
            <a:ext cx="2560320" cy="237744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>
            <a:off x="5577840" y="3017520"/>
            <a:ext cx="91440" cy="91440"/>
          </a:xfrm>
          <a:prstGeom prst="line">
            <a:avLst/>
          </a:prstGeom>
          <a:ln>
            <a:solidFill>
              <a:srgbClr val="ffffff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0"/>
          <p:cNvSpPr/>
          <p:nvPr/>
        </p:nvSpPr>
        <p:spPr>
          <a:xfrm>
            <a:off x="4389120" y="3667320"/>
            <a:ext cx="1280160" cy="228600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1"/>
          <p:cNvSpPr/>
          <p:nvPr/>
        </p:nvSpPr>
        <p:spPr>
          <a:xfrm flipH="1" flipV="1">
            <a:off x="5669280" y="5953320"/>
            <a:ext cx="1280160" cy="27432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0076760" y="3780720"/>
            <a:ext cx="360" cy="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10076760" y="3780720"/>
            <a:ext cx="360" cy="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3"/>
          <p:cNvSpPr/>
          <p:nvPr/>
        </p:nvSpPr>
        <p:spPr>
          <a:xfrm>
            <a:off x="2286000" y="6675120"/>
            <a:ext cx="4846320" cy="18288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4"/>
          <p:cNvSpPr/>
          <p:nvPr/>
        </p:nvSpPr>
        <p:spPr>
          <a:xfrm flipH="1" flipV="1">
            <a:off x="1554480" y="5303520"/>
            <a:ext cx="4480560" cy="27432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>
            <a:off x="365760" y="182880"/>
            <a:ext cx="9326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 Network of Secondary Metabolites, Host Plants, and Herbivores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1737360" y="6583680"/>
            <a:ext cx="548280" cy="639720"/>
          </a:xfrm>
          <a:prstGeom prst="rect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7"/>
          <p:cNvSpPr/>
          <p:nvPr/>
        </p:nvSpPr>
        <p:spPr>
          <a:xfrm rot="19729800">
            <a:off x="6599520" y="6438240"/>
            <a:ext cx="2264760" cy="387720"/>
          </a:xfrm>
          <a:prstGeom prst="ellipse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8"/>
          <p:cNvSpPr/>
          <p:nvPr/>
        </p:nvSpPr>
        <p:spPr>
          <a:xfrm>
            <a:off x="3474720" y="6841080"/>
            <a:ext cx="2468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Removal of a sparsely connected herbivore has little effect on the network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 rot="19695600">
            <a:off x="1189080" y="4836600"/>
            <a:ext cx="300960" cy="925560"/>
          </a:xfrm>
          <a:prstGeom prst="ellipse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0"/>
          <p:cNvSpPr/>
          <p:nvPr/>
        </p:nvSpPr>
        <p:spPr>
          <a:xfrm>
            <a:off x="5799600" y="5101200"/>
            <a:ext cx="966600" cy="933480"/>
          </a:xfrm>
          <a:prstGeom prst="ellipse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1"/>
          <p:cNvSpPr/>
          <p:nvPr/>
        </p:nvSpPr>
        <p:spPr>
          <a:xfrm rot="19735200">
            <a:off x="6526800" y="5018760"/>
            <a:ext cx="365400" cy="182520"/>
          </a:xfrm>
          <a:prstGeom prst="ellipse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3840480" y="5394960"/>
            <a:ext cx="137124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Removal of Highly Connected Herbivore Leads to plant nodes with no edges.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Line 13"/>
          <p:cNvSpPr/>
          <p:nvPr/>
        </p:nvSpPr>
        <p:spPr>
          <a:xfrm>
            <a:off x="5608800" y="3048480"/>
            <a:ext cx="91440" cy="91440"/>
          </a:xfrm>
          <a:prstGeom prst="line">
            <a:avLst/>
          </a:prstGeom>
          <a:ln>
            <a:solidFill>
              <a:srgbClr val="ffffff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4"/>
          <p:cNvSpPr/>
          <p:nvPr/>
        </p:nvSpPr>
        <p:spPr>
          <a:xfrm flipV="1">
            <a:off x="4846320" y="1554480"/>
            <a:ext cx="1188720" cy="64008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5"/>
          <p:cNvSpPr/>
          <p:nvPr/>
        </p:nvSpPr>
        <p:spPr>
          <a:xfrm flipH="1" flipV="1">
            <a:off x="6035040" y="1554480"/>
            <a:ext cx="1371600" cy="310896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6"/>
          <p:cNvSpPr/>
          <p:nvPr/>
        </p:nvSpPr>
        <p:spPr>
          <a:xfrm flipV="1">
            <a:off x="1097280" y="1371600"/>
            <a:ext cx="1737360" cy="320040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17"/>
          <p:cNvSpPr/>
          <p:nvPr/>
        </p:nvSpPr>
        <p:spPr>
          <a:xfrm flipH="1" flipV="1">
            <a:off x="2834640" y="1371600"/>
            <a:ext cx="2560320" cy="82296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8"/>
          <p:cNvSpPr/>
          <p:nvPr/>
        </p:nvSpPr>
        <p:spPr>
          <a:xfrm rot="931800">
            <a:off x="829440" y="4510080"/>
            <a:ext cx="1824120" cy="590400"/>
          </a:xfrm>
          <a:prstGeom prst="rect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9"/>
          <p:cNvSpPr/>
          <p:nvPr/>
        </p:nvSpPr>
        <p:spPr>
          <a:xfrm>
            <a:off x="4572000" y="2011680"/>
            <a:ext cx="1005480" cy="548280"/>
          </a:xfrm>
          <a:prstGeom prst="rect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0"/>
          <p:cNvSpPr/>
          <p:nvPr/>
        </p:nvSpPr>
        <p:spPr>
          <a:xfrm>
            <a:off x="7406640" y="4297680"/>
            <a:ext cx="731160" cy="1554120"/>
          </a:xfrm>
          <a:prstGeom prst="ellipse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1"/>
          <p:cNvSpPr/>
          <p:nvPr/>
        </p:nvSpPr>
        <p:spPr>
          <a:xfrm>
            <a:off x="3566160" y="1005840"/>
            <a:ext cx="26514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Removal of a plant with unique metabolites has a downstream effect which cause the herbivores to feed without worry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Line 22"/>
          <p:cNvSpPr/>
          <p:nvPr/>
        </p:nvSpPr>
        <p:spPr>
          <a:xfrm flipH="1">
            <a:off x="457200" y="5669280"/>
            <a:ext cx="274320" cy="36576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23"/>
          <p:cNvSpPr/>
          <p:nvPr/>
        </p:nvSpPr>
        <p:spPr>
          <a:xfrm flipV="1">
            <a:off x="2926080" y="4572000"/>
            <a:ext cx="457200" cy="548640"/>
          </a:xfrm>
          <a:prstGeom prst="line">
            <a:avLst/>
          </a:prstGeom>
          <a:ln>
            <a:solidFill>
              <a:srgbClr val="ffff99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3" dur="indefinite" restart="never" nodeType="tmRoot">
          <p:childTnLst>
            <p:seq>
              <p:cTn id="104" nodeType="mainSeq">
                <p:childTnLst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freeze">
                      <p:stCondLst>
                        <p:cond delay="indefinite"/>
                      </p:stCondLst>
                      <p:childTnLst>
                        <p:par>
                          <p:cTn id="117" fill="freeze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freeze">
                      <p:stCondLst>
                        <p:cond delay="indefinite"/>
                      </p:stCondLst>
                      <p:childTnLst>
                        <p:par>
                          <p:cTn id="128" fill="freeze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3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freeze">
                      <p:stCondLst>
                        <p:cond delay="indefinite"/>
                      </p:stCondLst>
                      <p:childTnLst>
                        <p:par>
                          <p:cTn id="141" fill="freeze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4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4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freeze">
                      <p:stCondLst>
                        <p:cond delay="indefinite"/>
                      </p:stCondLst>
                      <p:childTnLst>
                        <p:par>
                          <p:cTn id="152" fill="freeze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6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6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6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6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purpose of this paper was to investigate a possible application of multilayer network theory to a complex interaction.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this is just a toy example, it showcases the possible interactions that can occur within an ecosystem.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>
                <p:childTnLst>
                  <p:par>
                    <p:cTn id="179" fill="freeze">
                      <p:stCondLst>
                        <p:cond delay="indefinite"/>
                      </p:stCondLst>
                      <p:childTnLst>
                        <p:par>
                          <p:cTn id="180" fill="freeze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freeze">
                      <p:stCondLst>
                        <p:cond delay="indefinite"/>
                      </p:stCondLst>
                      <p:childTnLst>
                        <p:par>
                          <p:cTn id="184" fill="freeze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2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>
                <p:childTnLst>
                  <p:par>
                    <p:cTn id="189" fill="freeze">
                      <p:stCondLst>
                        <p:cond delay="indefinite"/>
                      </p:stCondLst>
                      <p:childTnLst>
                        <p:par>
                          <p:cTn id="190" fill="freeze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5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 Networks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65760" y="1622520"/>
            <a:ext cx="3314160" cy="48189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365760" y="6532560"/>
            <a:ext cx="309564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Pilosof, Shai, Mason A. Porter, Mercedes Pascual, and Sonia Kéfi. "The multilayer nature of ecological networks." Nature ecology &amp; evolution 1 (2017): 0101.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749040" y="1769400"/>
            <a:ext cx="58233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Multilayered networks are a unique reductionist network which allows nodes to be connected between adjacency matrices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Node Y in Matrix A is connected to Node Z in Matrix 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 networks can be unweighted and weighted networks where;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Un-weighted: G = (V, E, D) | Triplet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Weighted:  E = (V, E, D, W) | Quadruplet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famous implementation is the Google Page Rank system which utilizes multilayer networks and Markov Chain random walks.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til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65760" y="1622520"/>
            <a:ext cx="3314160" cy="481896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365760" y="6532560"/>
            <a:ext cx="309564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Pilosof,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Shai,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Mason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Porter,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Merced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Pascua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l, and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Sonia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Kéfi.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"The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nature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ecologi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s."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Nature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ecology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evolutio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1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(2017):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0101.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749040" y="1769400"/>
            <a:ext cx="582336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>
                <p:childTnLst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4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Implementing Multilayer Networks to a System of Herbivores and Host Plants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 research has looked at herbivore and host plant networks (1)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researchers have looked at metabolic networks (2)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However, there is no current research on the secondary metabolite networks of host plants and herbivores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22960" y="6309360"/>
            <a:ext cx="89607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Villa-Galaviz, Edith, Karina Boege, and Ek del-Val. "Resilience in plant-herbivore networks during secondary succession." PloS one 7, no. 12 (2012): e53009.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Fiehn, Oliver. "Combining genomics, metabolome analysis, and biochemical modelling to understand metabolic networks." Comparative and functional genomics 2, no. 3 (2001): 155-168.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3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32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Idea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purpose of this synthesis paper and presentation is to look at the interactions of host plants, herbivores, and secondary metabolites in a multilayer context in order to gain insight on how these complex interaction can affect one another.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this is just a toy example, it showcases the possible interactions that can occur within an ecosystem.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>
                <p:childTnLst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47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41000" y="10908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of Plants and Herbivores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97280" y="207792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097640" y="207828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906000" y="4634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602000" y="4850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6966000" y="2330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7398000" y="3986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3654000" y="1862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5346000" y="4526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4698000" y="1718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3319560" y="264924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6337080" y="264924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4965480" y="411228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4325400" y="255780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5"/>
          <p:cNvSpPr/>
          <p:nvPr/>
        </p:nvSpPr>
        <p:spPr>
          <a:xfrm>
            <a:off x="2574000" y="470664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2250000" y="323064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3430440" y="536724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8"/>
          <p:cNvSpPr/>
          <p:nvPr/>
        </p:nvSpPr>
        <p:spPr>
          <a:xfrm>
            <a:off x="4446000" y="567864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2106000" y="200664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20"/>
          <p:cNvSpPr/>
          <p:nvPr/>
        </p:nvSpPr>
        <p:spPr>
          <a:xfrm flipH="1" flipV="1">
            <a:off x="3657600" y="3383280"/>
            <a:ext cx="365760" cy="109728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21"/>
          <p:cNvSpPr/>
          <p:nvPr/>
        </p:nvSpPr>
        <p:spPr>
          <a:xfrm flipH="1" flipV="1">
            <a:off x="2834640" y="3749040"/>
            <a:ext cx="1005840" cy="8229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2"/>
          <p:cNvSpPr/>
          <p:nvPr/>
        </p:nvSpPr>
        <p:spPr>
          <a:xfrm flipV="1">
            <a:off x="4206240" y="3200400"/>
            <a:ext cx="274320" cy="12801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3"/>
          <p:cNvSpPr/>
          <p:nvPr/>
        </p:nvSpPr>
        <p:spPr>
          <a:xfrm flipV="1">
            <a:off x="1920240" y="3840480"/>
            <a:ext cx="365760" cy="8229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4"/>
          <p:cNvSpPr/>
          <p:nvPr/>
        </p:nvSpPr>
        <p:spPr>
          <a:xfrm>
            <a:off x="1645920" y="2651760"/>
            <a:ext cx="457200" cy="4572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25"/>
          <p:cNvSpPr/>
          <p:nvPr/>
        </p:nvSpPr>
        <p:spPr>
          <a:xfrm flipH="1">
            <a:off x="2651760" y="2286000"/>
            <a:ext cx="914400" cy="8229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26"/>
          <p:cNvSpPr/>
          <p:nvPr/>
        </p:nvSpPr>
        <p:spPr>
          <a:xfrm flipH="1" flipV="1">
            <a:off x="2926080" y="3657600"/>
            <a:ext cx="2194560" cy="109728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27"/>
          <p:cNvSpPr/>
          <p:nvPr/>
        </p:nvSpPr>
        <p:spPr>
          <a:xfrm flipH="1">
            <a:off x="5120640" y="4572000"/>
            <a:ext cx="2194560" cy="118872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8"/>
          <p:cNvSpPr/>
          <p:nvPr/>
        </p:nvSpPr>
        <p:spPr>
          <a:xfrm flipH="1">
            <a:off x="5669280" y="4297680"/>
            <a:ext cx="155448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9"/>
          <p:cNvSpPr/>
          <p:nvPr/>
        </p:nvSpPr>
        <p:spPr>
          <a:xfrm>
            <a:off x="5029200" y="2377440"/>
            <a:ext cx="91440" cy="13716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30"/>
          <p:cNvSpPr/>
          <p:nvPr/>
        </p:nvSpPr>
        <p:spPr>
          <a:xfrm>
            <a:off x="5394960" y="2103120"/>
            <a:ext cx="822960" cy="5486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31"/>
          <p:cNvSpPr/>
          <p:nvPr/>
        </p:nvSpPr>
        <p:spPr>
          <a:xfrm flipH="1" flipV="1">
            <a:off x="6766560" y="3200400"/>
            <a:ext cx="548640" cy="64008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2"/>
          <p:cNvSpPr/>
          <p:nvPr/>
        </p:nvSpPr>
        <p:spPr>
          <a:xfrm flipH="1">
            <a:off x="6794280" y="2648880"/>
            <a:ext cx="171720" cy="180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3"/>
          <p:cNvSpPr/>
          <p:nvPr/>
        </p:nvSpPr>
        <p:spPr>
          <a:xfrm flipH="1">
            <a:off x="3200400" y="4937760"/>
            <a:ext cx="5486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34"/>
          <p:cNvSpPr/>
          <p:nvPr/>
        </p:nvSpPr>
        <p:spPr>
          <a:xfrm flipH="1">
            <a:off x="3887640" y="5212080"/>
            <a:ext cx="44280" cy="1551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35"/>
          <p:cNvSpPr/>
          <p:nvPr/>
        </p:nvSpPr>
        <p:spPr>
          <a:xfrm flipH="1">
            <a:off x="2743200" y="2103120"/>
            <a:ext cx="731520" cy="914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6"/>
          <p:cNvSpPr/>
          <p:nvPr/>
        </p:nvSpPr>
        <p:spPr>
          <a:xfrm>
            <a:off x="3108960" y="3749040"/>
            <a:ext cx="1673280" cy="1554120"/>
          </a:xfrm>
          <a:prstGeom prst="rect">
            <a:avLst/>
          </a:prstGeom>
          <a:solidFill>
            <a:srgbClr val="729fcf">
              <a:alpha val="1000"/>
            </a:srgbClr>
          </a:solidFill>
          <a:ln w="29160">
            <a:solidFill>
              <a:srgbClr val="579d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7"/>
          <p:cNvSpPr/>
          <p:nvPr/>
        </p:nvSpPr>
        <p:spPr>
          <a:xfrm flipH="1" flipV="1">
            <a:off x="4937760" y="5486400"/>
            <a:ext cx="1005840" cy="548640"/>
          </a:xfrm>
          <a:prstGeom prst="line">
            <a:avLst/>
          </a:prstGeom>
          <a:ln w="29160">
            <a:solidFill>
              <a:srgbClr val="579d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8"/>
          <p:cNvSpPr/>
          <p:nvPr/>
        </p:nvSpPr>
        <p:spPr>
          <a:xfrm>
            <a:off x="6126480" y="5999760"/>
            <a:ext cx="29257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Predated 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Connectivity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9"/>
          <p:cNvSpPr/>
          <p:nvPr/>
        </p:nvSpPr>
        <p:spPr>
          <a:xfrm>
            <a:off x="1645920" y="2651760"/>
            <a:ext cx="1371240" cy="1645560"/>
          </a:xfrm>
          <a:prstGeom prst="rect">
            <a:avLst/>
          </a:prstGeom>
          <a:noFill/>
          <a:ln w="29160">
            <a:solidFill>
              <a:srgbClr val="579d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40"/>
          <p:cNvSpPr/>
          <p:nvPr/>
        </p:nvSpPr>
        <p:spPr>
          <a:xfrm flipH="1" flipV="1">
            <a:off x="4945320" y="5493960"/>
            <a:ext cx="1005840" cy="548640"/>
          </a:xfrm>
          <a:prstGeom prst="line">
            <a:avLst/>
          </a:prstGeom>
          <a:ln w="29160">
            <a:solidFill>
              <a:srgbClr val="579d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41"/>
          <p:cNvSpPr/>
          <p:nvPr/>
        </p:nvSpPr>
        <p:spPr>
          <a:xfrm>
            <a:off x="1241280" y="1609920"/>
            <a:ext cx="731880" cy="822960"/>
          </a:xfrm>
          <a:prstGeom prst="line">
            <a:avLst/>
          </a:prstGeom>
          <a:ln w="29160">
            <a:solidFill>
              <a:srgbClr val="579d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2"/>
          <p:cNvSpPr/>
          <p:nvPr/>
        </p:nvSpPr>
        <p:spPr>
          <a:xfrm>
            <a:off x="182880" y="952200"/>
            <a:ext cx="31086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Generalist Herbivore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Connectivity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43"/>
          <p:cNvSpPr/>
          <p:nvPr/>
        </p:nvSpPr>
        <p:spPr>
          <a:xfrm flipV="1">
            <a:off x="2594880" y="6309360"/>
            <a:ext cx="1154160" cy="274320"/>
          </a:xfrm>
          <a:prstGeom prst="line">
            <a:avLst/>
          </a:prstGeom>
          <a:ln w="29160">
            <a:solidFill>
              <a:srgbClr val="579d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4"/>
          <p:cNvSpPr/>
          <p:nvPr/>
        </p:nvSpPr>
        <p:spPr>
          <a:xfrm>
            <a:off x="4053600" y="5616720"/>
            <a:ext cx="914040" cy="731160"/>
          </a:xfrm>
          <a:prstGeom prst="rect">
            <a:avLst/>
          </a:prstGeom>
          <a:solidFill>
            <a:srgbClr val="729fcf">
              <a:alpha val="1000"/>
            </a:srgbClr>
          </a:solidFill>
          <a:ln w="29160">
            <a:solidFill>
              <a:srgbClr val="579d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5"/>
          <p:cNvSpPr/>
          <p:nvPr/>
        </p:nvSpPr>
        <p:spPr>
          <a:xfrm>
            <a:off x="548640" y="6309360"/>
            <a:ext cx="18284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Specialist Herbivore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>
                <p:childTnLst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41000" y="10908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of Plants and Secondary Metabolites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097280" y="207792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317640" y="495828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097640" y="207828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626000" y="2942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2538000" y="5858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6462000" y="3338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2862000" y="3554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4986000" y="6434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6492240" y="173736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1"/>
          <p:cNvSpPr/>
          <p:nvPr/>
        </p:nvSpPr>
        <p:spPr>
          <a:xfrm>
            <a:off x="3906000" y="4634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2"/>
          <p:cNvSpPr/>
          <p:nvPr/>
        </p:nvSpPr>
        <p:spPr>
          <a:xfrm>
            <a:off x="1602000" y="4850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3"/>
          <p:cNvSpPr/>
          <p:nvPr/>
        </p:nvSpPr>
        <p:spPr>
          <a:xfrm>
            <a:off x="6966000" y="2330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7398000" y="3986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5"/>
          <p:cNvSpPr/>
          <p:nvPr/>
        </p:nvSpPr>
        <p:spPr>
          <a:xfrm>
            <a:off x="3654000" y="1862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5346000" y="4526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7"/>
          <p:cNvSpPr/>
          <p:nvPr/>
        </p:nvSpPr>
        <p:spPr>
          <a:xfrm>
            <a:off x="4698000" y="1718640"/>
            <a:ext cx="456840" cy="456840"/>
          </a:xfrm>
          <a:prstGeom prst="ellipse">
            <a:avLst/>
          </a:prstGeom>
          <a:solidFill>
            <a:srgbClr val="00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18"/>
          <p:cNvSpPr/>
          <p:nvPr/>
        </p:nvSpPr>
        <p:spPr>
          <a:xfrm>
            <a:off x="1737360" y="2377440"/>
            <a:ext cx="2468880" cy="73152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9"/>
          <p:cNvSpPr/>
          <p:nvPr/>
        </p:nvSpPr>
        <p:spPr>
          <a:xfrm flipV="1">
            <a:off x="2286000" y="3566160"/>
            <a:ext cx="2103120" cy="13716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20"/>
          <p:cNvSpPr/>
          <p:nvPr/>
        </p:nvSpPr>
        <p:spPr>
          <a:xfrm>
            <a:off x="4206240" y="2560320"/>
            <a:ext cx="419760" cy="38232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21"/>
          <p:cNvSpPr/>
          <p:nvPr/>
        </p:nvSpPr>
        <p:spPr>
          <a:xfrm flipH="1">
            <a:off x="4937760" y="2377440"/>
            <a:ext cx="91440" cy="3657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2"/>
          <p:cNvSpPr/>
          <p:nvPr/>
        </p:nvSpPr>
        <p:spPr>
          <a:xfrm flipH="1">
            <a:off x="5394960" y="2651760"/>
            <a:ext cx="1371600" cy="4572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3"/>
          <p:cNvSpPr/>
          <p:nvPr/>
        </p:nvSpPr>
        <p:spPr>
          <a:xfrm flipV="1">
            <a:off x="4389120" y="3566160"/>
            <a:ext cx="365760" cy="9144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24"/>
          <p:cNvSpPr/>
          <p:nvPr/>
        </p:nvSpPr>
        <p:spPr>
          <a:xfrm flipH="1" flipV="1">
            <a:off x="5029200" y="3657600"/>
            <a:ext cx="365760" cy="73152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5"/>
          <p:cNvSpPr/>
          <p:nvPr/>
        </p:nvSpPr>
        <p:spPr>
          <a:xfrm flipH="1" flipV="1">
            <a:off x="5303520" y="3383280"/>
            <a:ext cx="1828800" cy="9144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26"/>
          <p:cNvSpPr/>
          <p:nvPr/>
        </p:nvSpPr>
        <p:spPr>
          <a:xfrm>
            <a:off x="2103120" y="5486400"/>
            <a:ext cx="434880" cy="3722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7"/>
          <p:cNvSpPr/>
          <p:nvPr/>
        </p:nvSpPr>
        <p:spPr>
          <a:xfrm flipH="1">
            <a:off x="3291840" y="2468880"/>
            <a:ext cx="365760" cy="9144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8"/>
          <p:cNvSpPr/>
          <p:nvPr/>
        </p:nvSpPr>
        <p:spPr>
          <a:xfrm>
            <a:off x="4389120" y="5212080"/>
            <a:ext cx="457200" cy="100584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9"/>
          <p:cNvSpPr/>
          <p:nvPr/>
        </p:nvSpPr>
        <p:spPr>
          <a:xfrm flipH="1">
            <a:off x="3108960" y="5120640"/>
            <a:ext cx="731520" cy="73152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30"/>
          <p:cNvSpPr/>
          <p:nvPr/>
        </p:nvSpPr>
        <p:spPr>
          <a:xfrm flipH="1" flipV="1">
            <a:off x="3383280" y="4114800"/>
            <a:ext cx="365760" cy="5486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1"/>
          <p:cNvSpPr/>
          <p:nvPr/>
        </p:nvSpPr>
        <p:spPr>
          <a:xfrm>
            <a:off x="5394960" y="1920240"/>
            <a:ext cx="91440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2"/>
          <p:cNvSpPr/>
          <p:nvPr/>
        </p:nvSpPr>
        <p:spPr>
          <a:xfrm flipH="1">
            <a:off x="6766560" y="2926080"/>
            <a:ext cx="457200" cy="18288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33"/>
          <p:cNvSpPr/>
          <p:nvPr/>
        </p:nvSpPr>
        <p:spPr>
          <a:xfrm flipH="1">
            <a:off x="5394960" y="5120640"/>
            <a:ext cx="182880" cy="109728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34"/>
          <p:cNvSpPr/>
          <p:nvPr/>
        </p:nvSpPr>
        <p:spPr>
          <a:xfrm>
            <a:off x="5943600" y="4846320"/>
            <a:ext cx="274320" cy="18288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35"/>
          <p:cNvSpPr/>
          <p:nvPr/>
        </p:nvSpPr>
        <p:spPr>
          <a:xfrm>
            <a:off x="1645920" y="2743200"/>
            <a:ext cx="914400" cy="8229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36"/>
          <p:cNvSpPr/>
          <p:nvPr/>
        </p:nvSpPr>
        <p:spPr>
          <a:xfrm>
            <a:off x="1463040" y="2743200"/>
            <a:ext cx="1188720" cy="28346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7"/>
          <p:cNvSpPr/>
          <p:nvPr/>
        </p:nvSpPr>
        <p:spPr>
          <a:xfrm>
            <a:off x="4192560" y="2582640"/>
            <a:ext cx="1583280" cy="1263240"/>
          </a:xfrm>
          <a:prstGeom prst="rect">
            <a:avLst/>
          </a:prstGeom>
          <a:noFill/>
          <a:ln w="38160">
            <a:solidFill>
              <a:srgbClr val="579d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38"/>
          <p:cNvSpPr/>
          <p:nvPr/>
        </p:nvSpPr>
        <p:spPr>
          <a:xfrm flipH="1">
            <a:off x="5597280" y="1335600"/>
            <a:ext cx="1188720" cy="1097280"/>
          </a:xfrm>
          <a:prstGeom prst="line">
            <a:avLst/>
          </a:prstGeom>
          <a:ln w="29160">
            <a:solidFill>
              <a:srgbClr val="579d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9"/>
          <p:cNvSpPr/>
          <p:nvPr/>
        </p:nvSpPr>
        <p:spPr>
          <a:xfrm>
            <a:off x="6766560" y="952200"/>
            <a:ext cx="3200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Defense Compound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of centrality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40"/>
          <p:cNvSpPr/>
          <p:nvPr/>
        </p:nvSpPr>
        <p:spPr>
          <a:xfrm flipH="1" flipV="1">
            <a:off x="6919200" y="3675600"/>
            <a:ext cx="478800" cy="32688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41"/>
          <p:cNvSpPr/>
          <p:nvPr/>
        </p:nvSpPr>
        <p:spPr>
          <a:xfrm flipH="1" flipV="1">
            <a:off x="6919200" y="4114800"/>
            <a:ext cx="396000" cy="1005840"/>
          </a:xfrm>
          <a:prstGeom prst="line">
            <a:avLst/>
          </a:prstGeom>
          <a:ln w="29160">
            <a:solidFill>
              <a:srgbClr val="579d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2"/>
          <p:cNvSpPr/>
          <p:nvPr/>
        </p:nvSpPr>
        <p:spPr>
          <a:xfrm>
            <a:off x="6387840" y="3181680"/>
            <a:ext cx="744120" cy="820440"/>
          </a:xfrm>
          <a:prstGeom prst="rect">
            <a:avLst/>
          </a:prstGeom>
          <a:noFill/>
          <a:ln w="38160">
            <a:solidFill>
              <a:srgbClr val="579d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3"/>
          <p:cNvSpPr/>
          <p:nvPr/>
        </p:nvSpPr>
        <p:spPr>
          <a:xfrm>
            <a:off x="7406640" y="5122080"/>
            <a:ext cx="237708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Metabolite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Possibly a specialized chemical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>
                <p:childTnLst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freeze">
                      <p:stCondLst>
                        <p:cond delay="indefinite"/>
                      </p:stCondLst>
                      <p:childTnLst>
                        <p:par>
                          <p:cTn id="82" fill="freeze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41000" y="10908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of Herbivores and Secondary Metabolites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97280" y="207792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743200" y="246888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760720" y="246888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4389120" y="393192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3749040" y="237744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1997640" y="452628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8"/>
          <p:cNvSpPr/>
          <p:nvPr/>
        </p:nvSpPr>
        <p:spPr>
          <a:xfrm>
            <a:off x="1673640" y="305028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2926080" y="475488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3869640" y="549828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6317640" y="495828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1097640" y="207828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4626000" y="2942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2538000" y="5858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5"/>
          <p:cNvSpPr/>
          <p:nvPr/>
        </p:nvSpPr>
        <p:spPr>
          <a:xfrm>
            <a:off x="6462000" y="3338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6"/>
          <p:cNvSpPr/>
          <p:nvPr/>
        </p:nvSpPr>
        <p:spPr>
          <a:xfrm>
            <a:off x="2862000" y="3554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4986000" y="6434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1962000" y="1466640"/>
            <a:ext cx="456840" cy="456840"/>
          </a:xfrm>
          <a:prstGeom prst="ellipse">
            <a:avLst/>
          </a:prstGeom>
          <a:solidFill>
            <a:srgbClr val="cc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Line 19"/>
          <p:cNvSpPr/>
          <p:nvPr/>
        </p:nvSpPr>
        <p:spPr>
          <a:xfrm flipH="1" flipV="1">
            <a:off x="2377440" y="1923840"/>
            <a:ext cx="365760" cy="5450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20"/>
          <p:cNvSpPr/>
          <p:nvPr/>
        </p:nvSpPr>
        <p:spPr>
          <a:xfrm flipV="1">
            <a:off x="1920240" y="2103120"/>
            <a:ext cx="182880" cy="8229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21"/>
          <p:cNvSpPr/>
          <p:nvPr/>
        </p:nvSpPr>
        <p:spPr>
          <a:xfrm>
            <a:off x="1737360" y="2377440"/>
            <a:ext cx="1097280" cy="109728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2"/>
          <p:cNvSpPr/>
          <p:nvPr/>
        </p:nvSpPr>
        <p:spPr>
          <a:xfrm>
            <a:off x="3108960" y="3108960"/>
            <a:ext cx="360" cy="3657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3"/>
          <p:cNvSpPr/>
          <p:nvPr/>
        </p:nvSpPr>
        <p:spPr>
          <a:xfrm flipH="1">
            <a:off x="3474720" y="3017520"/>
            <a:ext cx="457200" cy="5486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4"/>
          <p:cNvSpPr/>
          <p:nvPr/>
        </p:nvSpPr>
        <p:spPr>
          <a:xfrm flipV="1">
            <a:off x="2560320" y="4011840"/>
            <a:ext cx="301680" cy="37728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5"/>
          <p:cNvSpPr/>
          <p:nvPr/>
        </p:nvSpPr>
        <p:spPr>
          <a:xfrm flipH="1" flipV="1">
            <a:off x="3383280" y="4023360"/>
            <a:ext cx="731520" cy="18288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6"/>
          <p:cNvSpPr/>
          <p:nvPr/>
        </p:nvSpPr>
        <p:spPr>
          <a:xfrm>
            <a:off x="4326840" y="5955480"/>
            <a:ext cx="519480" cy="5367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7"/>
          <p:cNvSpPr/>
          <p:nvPr/>
        </p:nvSpPr>
        <p:spPr>
          <a:xfrm flipH="1">
            <a:off x="2834640" y="5303520"/>
            <a:ext cx="182880" cy="4572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8"/>
          <p:cNvSpPr/>
          <p:nvPr/>
        </p:nvSpPr>
        <p:spPr>
          <a:xfrm flipV="1">
            <a:off x="5029200" y="3840480"/>
            <a:ext cx="1371600" cy="27432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9"/>
          <p:cNvSpPr/>
          <p:nvPr/>
        </p:nvSpPr>
        <p:spPr>
          <a:xfrm flipV="1">
            <a:off x="4663440" y="3474720"/>
            <a:ext cx="91440" cy="3657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30"/>
          <p:cNvSpPr/>
          <p:nvPr/>
        </p:nvSpPr>
        <p:spPr>
          <a:xfrm flipH="1" flipV="1">
            <a:off x="3108960" y="4206240"/>
            <a:ext cx="91440" cy="3657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31"/>
          <p:cNvSpPr/>
          <p:nvPr/>
        </p:nvSpPr>
        <p:spPr>
          <a:xfrm flipH="1" flipV="1">
            <a:off x="2651760" y="1923840"/>
            <a:ext cx="2926080" cy="72792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32"/>
          <p:cNvSpPr/>
          <p:nvPr/>
        </p:nvSpPr>
        <p:spPr>
          <a:xfrm>
            <a:off x="3566160" y="5029200"/>
            <a:ext cx="2560320" cy="914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3"/>
          <p:cNvSpPr/>
          <p:nvPr/>
        </p:nvSpPr>
        <p:spPr>
          <a:xfrm>
            <a:off x="2103120" y="3108960"/>
            <a:ext cx="2223360" cy="1279800"/>
          </a:xfrm>
          <a:prstGeom prst="rect">
            <a:avLst/>
          </a:prstGeom>
          <a:noFill/>
          <a:ln w="38160">
            <a:solidFill>
              <a:srgbClr val="579d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34"/>
          <p:cNvSpPr/>
          <p:nvPr/>
        </p:nvSpPr>
        <p:spPr>
          <a:xfrm flipH="1">
            <a:off x="4480560" y="1920240"/>
            <a:ext cx="1737360" cy="1097280"/>
          </a:xfrm>
          <a:prstGeom prst="line">
            <a:avLst/>
          </a:prstGeom>
          <a:ln w="29160">
            <a:solidFill>
              <a:srgbClr val="579d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5"/>
          <p:cNvSpPr/>
          <p:nvPr/>
        </p:nvSpPr>
        <p:spPr>
          <a:xfrm>
            <a:off x="5577840" y="1280160"/>
            <a:ext cx="3200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Defense Compound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of centrality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>
                <p:childTnLst>
                  <p:par>
                    <p:cTn id="91" fill="freeze">
                      <p:stCondLst>
                        <p:cond delay="indefinite"/>
                      </p:stCondLst>
                      <p:childTnLst>
                        <p:par>
                          <p:cTn id="92" fill="freeze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3640" y="31111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Transforming into a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 Network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2018-05-29T19:19:25Z</dcterms:created>
  <dc:creator/>
  <dc:description/>
  <dc:language>en-US</dc:language>
  <cp:lastModifiedBy/>
  <dcterms:modified xsi:type="dcterms:W3CDTF">2018-05-30T19:44:08Z</dcterms:modified>
  <cp:revision>23</cp:revision>
  <dc:subject/>
  <dc:title/>
</cp:coreProperties>
</file>