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71" r:id="rId13"/>
    <p:sldId id="288" r:id="rId14"/>
    <p:sldId id="268" r:id="rId15"/>
    <p:sldId id="269" r:id="rId16"/>
    <p:sldId id="273" r:id="rId17"/>
    <p:sldId id="284" r:id="rId18"/>
    <p:sldId id="270" r:id="rId19"/>
    <p:sldId id="272" r:id="rId20"/>
    <p:sldId id="285" r:id="rId21"/>
    <p:sldId id="286" r:id="rId22"/>
    <p:sldId id="275" r:id="rId23"/>
    <p:sldId id="276" r:id="rId24"/>
    <p:sldId id="279" r:id="rId25"/>
    <p:sldId id="281" r:id="rId26"/>
    <p:sldId id="282" r:id="rId27"/>
    <p:sldId id="277" r:id="rId28"/>
    <p:sldId id="278" r:id="rId29"/>
    <p:sldId id="287" r:id="rId30"/>
    <p:sldId id="283" r:id="rId31"/>
    <p:sldId id="2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14BD4F-D7DD-3A4A-927F-F334B40920F3}">
          <p14:sldIdLst>
            <p14:sldId id="256"/>
            <p14:sldId id="257"/>
            <p14:sldId id="258"/>
            <p14:sldId id="259"/>
            <p14:sldId id="260"/>
            <p14:sldId id="262"/>
            <p14:sldId id="263"/>
            <p14:sldId id="264"/>
            <p14:sldId id="265"/>
            <p14:sldId id="266"/>
            <p14:sldId id="267"/>
            <p14:sldId id="271"/>
            <p14:sldId id="288"/>
          </p14:sldIdLst>
        </p14:section>
        <p14:section name="Cartesian Sims" id="{3FD47A47-AF1D-284A-9FD1-09A16D2502C1}">
          <p14:sldIdLst>
            <p14:sldId id="268"/>
            <p14:sldId id="269"/>
            <p14:sldId id="273"/>
            <p14:sldId id="284"/>
            <p14:sldId id="270"/>
            <p14:sldId id="272"/>
          </p14:sldIdLst>
        </p14:section>
        <p14:section name="Cylindrical Sims" id="{0A3CD176-AC99-2449-B0B9-0A6D0704404D}">
          <p14:sldIdLst>
            <p14:sldId id="285"/>
            <p14:sldId id="286"/>
            <p14:sldId id="275"/>
            <p14:sldId id="276"/>
            <p14:sldId id="279"/>
            <p14:sldId id="281"/>
            <p14:sldId id="282"/>
            <p14:sldId id="277"/>
            <p14:sldId id="278"/>
            <p14:sldId id="287"/>
            <p14:sldId id="283"/>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78"/>
    <p:restoredTop sz="94586"/>
  </p:normalViewPr>
  <p:slideViewPr>
    <p:cSldViewPr snapToGrid="0" snapToObjects="1">
      <p:cViewPr varScale="1">
        <p:scale>
          <a:sx n="120" d="100"/>
          <a:sy n="120" d="100"/>
        </p:scale>
        <p:origin x="184" y="33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F99E-BC18-844B-9F77-E2652A2AE8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8A6766-0A38-D24A-808B-540C521860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734F22-B46F-1144-AEB9-1D76128FA5C2}"/>
              </a:ext>
            </a:extLst>
          </p:cNvPr>
          <p:cNvSpPr>
            <a:spLocks noGrp="1"/>
          </p:cNvSpPr>
          <p:nvPr>
            <p:ph type="dt" sz="half" idx="10"/>
          </p:nvPr>
        </p:nvSpPr>
        <p:spPr/>
        <p:txBody>
          <a:bodyPr/>
          <a:lstStyle/>
          <a:p>
            <a:fld id="{FFBC1972-03B5-E145-A8E8-38CD71105AF8}" type="datetimeFigureOut">
              <a:rPr lang="en-US" smtClean="0"/>
              <a:t>8/1/18</a:t>
            </a:fld>
            <a:endParaRPr lang="en-US"/>
          </a:p>
        </p:txBody>
      </p:sp>
      <p:sp>
        <p:nvSpPr>
          <p:cNvPr id="5" name="Footer Placeholder 4">
            <a:extLst>
              <a:ext uri="{FF2B5EF4-FFF2-40B4-BE49-F238E27FC236}">
                <a16:creationId xmlns:a16="http://schemas.microsoft.com/office/drawing/2014/main" id="{C887E57D-82AE-A34D-A90D-AB849E0B9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1D997-BA4C-EE47-92ED-A46AA5ECAD5D}"/>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1929823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F23D-8BF3-1544-826E-FDD88AC208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73D26B-3AED-624F-B60A-B815CF677D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AED8E-79B1-2947-8B79-F624F7FF9B7A}"/>
              </a:ext>
            </a:extLst>
          </p:cNvPr>
          <p:cNvSpPr>
            <a:spLocks noGrp="1"/>
          </p:cNvSpPr>
          <p:nvPr>
            <p:ph type="dt" sz="half" idx="10"/>
          </p:nvPr>
        </p:nvSpPr>
        <p:spPr/>
        <p:txBody>
          <a:bodyPr/>
          <a:lstStyle/>
          <a:p>
            <a:fld id="{FFBC1972-03B5-E145-A8E8-38CD71105AF8}" type="datetimeFigureOut">
              <a:rPr lang="en-US" smtClean="0"/>
              <a:t>8/1/18</a:t>
            </a:fld>
            <a:endParaRPr lang="en-US"/>
          </a:p>
        </p:txBody>
      </p:sp>
      <p:sp>
        <p:nvSpPr>
          <p:cNvPr id="5" name="Footer Placeholder 4">
            <a:extLst>
              <a:ext uri="{FF2B5EF4-FFF2-40B4-BE49-F238E27FC236}">
                <a16:creationId xmlns:a16="http://schemas.microsoft.com/office/drawing/2014/main" id="{45ED25F1-7368-2848-96CF-D8EAC2D88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C5504-8F6C-C940-A73E-5A2D6C17DCFD}"/>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384265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30D406-3C80-C54A-A6CF-255E4594A7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6773F0-905F-7F43-B824-123B32110B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773A5-013C-FF4B-82EF-90D9E0B8E87B}"/>
              </a:ext>
            </a:extLst>
          </p:cNvPr>
          <p:cNvSpPr>
            <a:spLocks noGrp="1"/>
          </p:cNvSpPr>
          <p:nvPr>
            <p:ph type="dt" sz="half" idx="10"/>
          </p:nvPr>
        </p:nvSpPr>
        <p:spPr/>
        <p:txBody>
          <a:bodyPr/>
          <a:lstStyle/>
          <a:p>
            <a:fld id="{FFBC1972-03B5-E145-A8E8-38CD71105AF8}" type="datetimeFigureOut">
              <a:rPr lang="en-US" smtClean="0"/>
              <a:t>8/1/18</a:t>
            </a:fld>
            <a:endParaRPr lang="en-US"/>
          </a:p>
        </p:txBody>
      </p:sp>
      <p:sp>
        <p:nvSpPr>
          <p:cNvPr id="5" name="Footer Placeholder 4">
            <a:extLst>
              <a:ext uri="{FF2B5EF4-FFF2-40B4-BE49-F238E27FC236}">
                <a16:creationId xmlns:a16="http://schemas.microsoft.com/office/drawing/2014/main" id="{492330D1-E5D6-6A40-BBF4-0369A852F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FB457-B277-FA43-B80B-A0B24986A982}"/>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132100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A8D3-D779-8D49-8D1A-E738A522C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4DCCF-67A5-5840-9A61-CD56700B0A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322AA-84BE-1441-9CF3-E101008AB5E1}"/>
              </a:ext>
            </a:extLst>
          </p:cNvPr>
          <p:cNvSpPr>
            <a:spLocks noGrp="1"/>
          </p:cNvSpPr>
          <p:nvPr>
            <p:ph type="dt" sz="half" idx="10"/>
          </p:nvPr>
        </p:nvSpPr>
        <p:spPr/>
        <p:txBody>
          <a:bodyPr/>
          <a:lstStyle/>
          <a:p>
            <a:fld id="{FFBC1972-03B5-E145-A8E8-38CD71105AF8}" type="datetimeFigureOut">
              <a:rPr lang="en-US" smtClean="0"/>
              <a:t>8/1/18</a:t>
            </a:fld>
            <a:endParaRPr lang="en-US"/>
          </a:p>
        </p:txBody>
      </p:sp>
      <p:sp>
        <p:nvSpPr>
          <p:cNvPr id="5" name="Footer Placeholder 4">
            <a:extLst>
              <a:ext uri="{FF2B5EF4-FFF2-40B4-BE49-F238E27FC236}">
                <a16:creationId xmlns:a16="http://schemas.microsoft.com/office/drawing/2014/main" id="{6341E1B5-186C-6543-A2D6-CF9424E67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7F028-DD1C-534E-9C65-1EC531DEADE1}"/>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56923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90C0-5D67-4349-887F-EC7A483961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BBBB4B-9D8A-6F4B-882C-AEC12610F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13CE47-8BA5-A444-A983-2765784C15D4}"/>
              </a:ext>
            </a:extLst>
          </p:cNvPr>
          <p:cNvSpPr>
            <a:spLocks noGrp="1"/>
          </p:cNvSpPr>
          <p:nvPr>
            <p:ph type="dt" sz="half" idx="10"/>
          </p:nvPr>
        </p:nvSpPr>
        <p:spPr/>
        <p:txBody>
          <a:bodyPr/>
          <a:lstStyle/>
          <a:p>
            <a:fld id="{FFBC1972-03B5-E145-A8E8-38CD71105AF8}" type="datetimeFigureOut">
              <a:rPr lang="en-US" smtClean="0"/>
              <a:t>8/1/18</a:t>
            </a:fld>
            <a:endParaRPr lang="en-US"/>
          </a:p>
        </p:txBody>
      </p:sp>
      <p:sp>
        <p:nvSpPr>
          <p:cNvPr id="5" name="Footer Placeholder 4">
            <a:extLst>
              <a:ext uri="{FF2B5EF4-FFF2-40B4-BE49-F238E27FC236}">
                <a16:creationId xmlns:a16="http://schemas.microsoft.com/office/drawing/2014/main" id="{25D6BAF6-B3A6-E643-BB14-7CB3D1087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1AFF2D-3DEF-9C46-82AF-0B60D3FAFAA3}"/>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17377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34DF-7DB7-7846-B8CA-EA6A4A4B63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B87BFC-B167-7140-A36C-22C1AB7FA8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AA05FC-1440-474C-B751-87BF0CACD30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0219DA-1276-E041-97E9-FDBF0AE0FBB3}"/>
              </a:ext>
            </a:extLst>
          </p:cNvPr>
          <p:cNvSpPr>
            <a:spLocks noGrp="1"/>
          </p:cNvSpPr>
          <p:nvPr>
            <p:ph type="dt" sz="half" idx="10"/>
          </p:nvPr>
        </p:nvSpPr>
        <p:spPr/>
        <p:txBody>
          <a:bodyPr/>
          <a:lstStyle/>
          <a:p>
            <a:fld id="{FFBC1972-03B5-E145-A8E8-38CD71105AF8}" type="datetimeFigureOut">
              <a:rPr lang="en-US" smtClean="0"/>
              <a:t>8/1/18</a:t>
            </a:fld>
            <a:endParaRPr lang="en-US"/>
          </a:p>
        </p:txBody>
      </p:sp>
      <p:sp>
        <p:nvSpPr>
          <p:cNvPr id="6" name="Footer Placeholder 5">
            <a:extLst>
              <a:ext uri="{FF2B5EF4-FFF2-40B4-BE49-F238E27FC236}">
                <a16:creationId xmlns:a16="http://schemas.microsoft.com/office/drawing/2014/main" id="{8B2B1B45-F9D2-9040-AD41-0D8712D0D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67572D-F74D-B640-A6D2-F0AA492147F2}"/>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3680224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3084-6F55-154A-901C-2DD03E2BEA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3C93B0-5A83-9D4E-B896-5CA74E98D6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DE7223-F75D-844B-9069-B916EE2CC6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3CE307-4D73-F544-8E5F-5F9C7D8DE4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02B3A0-8A1E-1747-AB02-486014953D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716B09-A6F1-9A41-AE17-58F43150C35A}"/>
              </a:ext>
            </a:extLst>
          </p:cNvPr>
          <p:cNvSpPr>
            <a:spLocks noGrp="1"/>
          </p:cNvSpPr>
          <p:nvPr>
            <p:ph type="dt" sz="half" idx="10"/>
          </p:nvPr>
        </p:nvSpPr>
        <p:spPr/>
        <p:txBody>
          <a:bodyPr/>
          <a:lstStyle/>
          <a:p>
            <a:fld id="{FFBC1972-03B5-E145-A8E8-38CD71105AF8}" type="datetimeFigureOut">
              <a:rPr lang="en-US" smtClean="0"/>
              <a:t>8/1/18</a:t>
            </a:fld>
            <a:endParaRPr lang="en-US"/>
          </a:p>
        </p:txBody>
      </p:sp>
      <p:sp>
        <p:nvSpPr>
          <p:cNvPr id="8" name="Footer Placeholder 7">
            <a:extLst>
              <a:ext uri="{FF2B5EF4-FFF2-40B4-BE49-F238E27FC236}">
                <a16:creationId xmlns:a16="http://schemas.microsoft.com/office/drawing/2014/main" id="{0E1D1EB5-D521-D240-8DF7-E9568B79AA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A460EB-1B60-7247-A077-CE1D6238782C}"/>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381117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916F7-B661-FF41-A297-85F03767AF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EFE1B3-3726-294E-802C-8B479C1FD772}"/>
              </a:ext>
            </a:extLst>
          </p:cNvPr>
          <p:cNvSpPr>
            <a:spLocks noGrp="1"/>
          </p:cNvSpPr>
          <p:nvPr>
            <p:ph type="dt" sz="half" idx="10"/>
          </p:nvPr>
        </p:nvSpPr>
        <p:spPr/>
        <p:txBody>
          <a:bodyPr/>
          <a:lstStyle/>
          <a:p>
            <a:fld id="{FFBC1972-03B5-E145-A8E8-38CD71105AF8}" type="datetimeFigureOut">
              <a:rPr lang="en-US" smtClean="0"/>
              <a:t>8/1/18</a:t>
            </a:fld>
            <a:endParaRPr lang="en-US"/>
          </a:p>
        </p:txBody>
      </p:sp>
      <p:sp>
        <p:nvSpPr>
          <p:cNvPr id="4" name="Footer Placeholder 3">
            <a:extLst>
              <a:ext uri="{FF2B5EF4-FFF2-40B4-BE49-F238E27FC236}">
                <a16:creationId xmlns:a16="http://schemas.microsoft.com/office/drawing/2014/main" id="{389FD387-D8CC-7F40-A45F-415DE10AD2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11E347-C189-AF4B-B2B2-EACFCF6F4CEF}"/>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242528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615ED-1578-6247-B5BF-348A17F7F5FC}"/>
              </a:ext>
            </a:extLst>
          </p:cNvPr>
          <p:cNvSpPr>
            <a:spLocks noGrp="1"/>
          </p:cNvSpPr>
          <p:nvPr>
            <p:ph type="dt" sz="half" idx="10"/>
          </p:nvPr>
        </p:nvSpPr>
        <p:spPr/>
        <p:txBody>
          <a:bodyPr/>
          <a:lstStyle/>
          <a:p>
            <a:fld id="{FFBC1972-03B5-E145-A8E8-38CD71105AF8}" type="datetimeFigureOut">
              <a:rPr lang="en-US" smtClean="0"/>
              <a:t>8/1/18</a:t>
            </a:fld>
            <a:endParaRPr lang="en-US"/>
          </a:p>
        </p:txBody>
      </p:sp>
      <p:sp>
        <p:nvSpPr>
          <p:cNvPr id="3" name="Footer Placeholder 2">
            <a:extLst>
              <a:ext uri="{FF2B5EF4-FFF2-40B4-BE49-F238E27FC236}">
                <a16:creationId xmlns:a16="http://schemas.microsoft.com/office/drawing/2014/main" id="{D48B8EBD-B406-1048-8F50-CBC8E6087D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3BBD6C-F6C2-784C-9BA3-1DFF0D91A4D2}"/>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3210729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E99A-BA6F-3C4E-BCC2-69933B080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60EDC4-AD13-2E4E-A079-37D7C2C7D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7E697B-FBBF-DF47-AD38-917FA3EFE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5A72A6-8E45-6F40-9F59-29DF0B9CAC97}"/>
              </a:ext>
            </a:extLst>
          </p:cNvPr>
          <p:cNvSpPr>
            <a:spLocks noGrp="1"/>
          </p:cNvSpPr>
          <p:nvPr>
            <p:ph type="dt" sz="half" idx="10"/>
          </p:nvPr>
        </p:nvSpPr>
        <p:spPr/>
        <p:txBody>
          <a:bodyPr/>
          <a:lstStyle/>
          <a:p>
            <a:fld id="{FFBC1972-03B5-E145-A8E8-38CD71105AF8}" type="datetimeFigureOut">
              <a:rPr lang="en-US" smtClean="0"/>
              <a:t>8/1/18</a:t>
            </a:fld>
            <a:endParaRPr lang="en-US"/>
          </a:p>
        </p:txBody>
      </p:sp>
      <p:sp>
        <p:nvSpPr>
          <p:cNvPr id="6" name="Footer Placeholder 5">
            <a:extLst>
              <a:ext uri="{FF2B5EF4-FFF2-40B4-BE49-F238E27FC236}">
                <a16:creationId xmlns:a16="http://schemas.microsoft.com/office/drawing/2014/main" id="{E2046929-9DBE-0743-BAF2-0E7CDA70A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E59016-0511-FB46-8D34-B32FE2F7CFE6}"/>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3575527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E01A1-B563-8143-BB01-DDA42174C0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CCAE73-E246-9E40-B5F6-50C07BBB76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E31F0-75DB-FD4C-AA15-F6DEC6469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3B7C30-D292-E449-BBEC-F6179096C928}"/>
              </a:ext>
            </a:extLst>
          </p:cNvPr>
          <p:cNvSpPr>
            <a:spLocks noGrp="1"/>
          </p:cNvSpPr>
          <p:nvPr>
            <p:ph type="dt" sz="half" idx="10"/>
          </p:nvPr>
        </p:nvSpPr>
        <p:spPr/>
        <p:txBody>
          <a:bodyPr/>
          <a:lstStyle/>
          <a:p>
            <a:fld id="{FFBC1972-03B5-E145-A8E8-38CD71105AF8}" type="datetimeFigureOut">
              <a:rPr lang="en-US" smtClean="0"/>
              <a:t>8/1/18</a:t>
            </a:fld>
            <a:endParaRPr lang="en-US"/>
          </a:p>
        </p:txBody>
      </p:sp>
      <p:sp>
        <p:nvSpPr>
          <p:cNvPr id="6" name="Footer Placeholder 5">
            <a:extLst>
              <a:ext uri="{FF2B5EF4-FFF2-40B4-BE49-F238E27FC236}">
                <a16:creationId xmlns:a16="http://schemas.microsoft.com/office/drawing/2014/main" id="{776188A5-7E4A-FF4D-BFAB-AD62ECD18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0AF32-9A3E-2F4B-B51F-1FDB33B66D19}"/>
              </a:ext>
            </a:extLst>
          </p:cNvPr>
          <p:cNvSpPr>
            <a:spLocks noGrp="1"/>
          </p:cNvSpPr>
          <p:nvPr>
            <p:ph type="sldNum" sz="quarter" idx="12"/>
          </p:nvPr>
        </p:nvSpPr>
        <p:spPr/>
        <p:txBody>
          <a:bodyPr/>
          <a:lstStyle/>
          <a:p>
            <a:fld id="{CE9ADB20-630B-AE48-BD73-9C3A235CF6E2}" type="slidenum">
              <a:rPr lang="en-US" smtClean="0"/>
              <a:t>‹#›</a:t>
            </a:fld>
            <a:endParaRPr lang="en-US"/>
          </a:p>
        </p:txBody>
      </p:sp>
    </p:spTree>
    <p:extLst>
      <p:ext uri="{BB962C8B-B14F-4D97-AF65-F5344CB8AC3E}">
        <p14:creationId xmlns:p14="http://schemas.microsoft.com/office/powerpoint/2010/main" val="326463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9482A3-BDBD-A24C-8733-82D470412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BFB968-C669-E242-8EA2-B2CA3B6DEF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4EDDC-7D1C-3A45-AEB7-14727A124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C1972-03B5-E145-A8E8-38CD71105AF8}" type="datetimeFigureOut">
              <a:rPr lang="en-US" smtClean="0"/>
              <a:t>8/1/18</a:t>
            </a:fld>
            <a:endParaRPr lang="en-US"/>
          </a:p>
        </p:txBody>
      </p:sp>
      <p:sp>
        <p:nvSpPr>
          <p:cNvPr id="5" name="Footer Placeholder 4">
            <a:extLst>
              <a:ext uri="{FF2B5EF4-FFF2-40B4-BE49-F238E27FC236}">
                <a16:creationId xmlns:a16="http://schemas.microsoft.com/office/drawing/2014/main" id="{68C6CF1B-2547-A243-A622-8C751C1C0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EBD3D2-4244-4F45-8E36-CA1421679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ADB20-630B-AE48-BD73-9C3A235CF6E2}" type="slidenum">
              <a:rPr lang="en-US" smtClean="0"/>
              <a:t>‹#›</a:t>
            </a:fld>
            <a:endParaRPr lang="en-US"/>
          </a:p>
        </p:txBody>
      </p:sp>
    </p:spTree>
    <p:extLst>
      <p:ext uri="{BB962C8B-B14F-4D97-AF65-F5344CB8AC3E}">
        <p14:creationId xmlns:p14="http://schemas.microsoft.com/office/powerpoint/2010/main" val="357009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2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4.xml"/><Relationship Id="rId5" Type="http://schemas.openxmlformats.org/officeDocument/2006/relationships/image" Target="../media/image38.emf"/><Relationship Id="rId4" Type="http://schemas.openxmlformats.org/officeDocument/2006/relationships/image" Target="../media/image37.emf"/></Relationships>
</file>

<file path=ppt/slides/_rels/slide25.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0.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2.emf"/><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4072-FA36-7447-9584-49F8E9A955EC}"/>
              </a:ext>
            </a:extLst>
          </p:cNvPr>
          <p:cNvSpPr>
            <a:spLocks noGrp="1"/>
          </p:cNvSpPr>
          <p:nvPr>
            <p:ph type="ctrTitle"/>
          </p:nvPr>
        </p:nvSpPr>
        <p:spPr/>
        <p:txBody>
          <a:bodyPr/>
          <a:lstStyle/>
          <a:p>
            <a:r>
              <a:rPr lang="en-US" dirty="0"/>
              <a:t>1D MHD shocks</a:t>
            </a:r>
          </a:p>
        </p:txBody>
      </p:sp>
      <p:sp>
        <p:nvSpPr>
          <p:cNvPr id="3" name="Subtitle 2">
            <a:extLst>
              <a:ext uri="{FF2B5EF4-FFF2-40B4-BE49-F238E27FC236}">
                <a16:creationId xmlns:a16="http://schemas.microsoft.com/office/drawing/2014/main" id="{22AE38BA-F33B-AB46-A2C6-B7E09C78F9BB}"/>
              </a:ext>
            </a:extLst>
          </p:cNvPr>
          <p:cNvSpPr>
            <a:spLocks noGrp="1"/>
          </p:cNvSpPr>
          <p:nvPr>
            <p:ph type="subTitle" idx="1"/>
          </p:nvPr>
        </p:nvSpPr>
        <p:spPr/>
        <p:txBody>
          <a:bodyPr/>
          <a:lstStyle/>
          <a:p>
            <a:r>
              <a:rPr lang="en-US" dirty="0"/>
              <a:t>Justin Angus and Tony Link</a:t>
            </a:r>
          </a:p>
        </p:txBody>
      </p:sp>
    </p:spTree>
    <p:extLst>
      <p:ext uri="{BB962C8B-B14F-4D97-AF65-F5344CB8AC3E}">
        <p14:creationId xmlns:p14="http://schemas.microsoft.com/office/powerpoint/2010/main" val="2690692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B1BA-56DC-F444-98A8-496AED2E50CB}"/>
              </a:ext>
            </a:extLst>
          </p:cNvPr>
          <p:cNvSpPr>
            <a:spLocks noGrp="1"/>
          </p:cNvSpPr>
          <p:nvPr>
            <p:ph type="title"/>
          </p:nvPr>
        </p:nvSpPr>
        <p:spPr/>
        <p:txBody>
          <a:bodyPr>
            <a:normAutofit/>
          </a:bodyPr>
          <a:lstStyle/>
          <a:p>
            <a:r>
              <a:rPr lang="en-US" dirty="0"/>
              <a:t>Magnetic piston driven shocks in 1D MHD are the same as 1D Euler for small skin depth</a:t>
            </a:r>
          </a:p>
        </p:txBody>
      </p:sp>
      <p:sp>
        <p:nvSpPr>
          <p:cNvPr id="3" name="Content Placeholder 2">
            <a:extLst>
              <a:ext uri="{FF2B5EF4-FFF2-40B4-BE49-F238E27FC236}">
                <a16:creationId xmlns:a16="http://schemas.microsoft.com/office/drawing/2014/main" id="{A1205765-1B70-234C-B22F-E4EEF23F26B2}"/>
              </a:ext>
            </a:extLst>
          </p:cNvPr>
          <p:cNvSpPr>
            <a:spLocks noGrp="1"/>
          </p:cNvSpPr>
          <p:nvPr>
            <p:ph idx="1"/>
          </p:nvPr>
        </p:nvSpPr>
        <p:spPr/>
        <p:txBody>
          <a:bodyPr>
            <a:normAutofit/>
          </a:bodyPr>
          <a:lstStyle/>
          <a:p>
            <a:r>
              <a:rPr lang="en-US" dirty="0"/>
              <a:t>The magnetic field diffuses in a skin current layer and </a:t>
            </a:r>
            <a:r>
              <a:rPr lang="en-US" dirty="0" err="1"/>
              <a:t>JxB</a:t>
            </a:r>
            <a:r>
              <a:rPr lang="en-US" dirty="0"/>
              <a:t> pushes the plasma up stream</a:t>
            </a:r>
          </a:p>
          <a:p>
            <a:r>
              <a:rPr lang="en-US" dirty="0"/>
              <a:t>There is no upstream B and B just inside the shock layer</a:t>
            </a:r>
          </a:p>
          <a:p>
            <a:r>
              <a:rPr lang="en-US" dirty="0"/>
              <a:t>Assuming that the skin depth is small compared to the shock layer, then the equations on either side of the shock front all the way back to the skin layer downstream are exactly 1D Euler and so all the shock conditions previously obtained hold</a:t>
            </a:r>
          </a:p>
          <a:p>
            <a:r>
              <a:rPr lang="en-US" dirty="0"/>
              <a:t>P* is constant on either side of the shock and the total downstream pressure (P*</a:t>
            </a:r>
            <a:r>
              <a:rPr lang="en-US" baseline="-25000" dirty="0"/>
              <a:t>2</a:t>
            </a:r>
            <a:r>
              <a:rPr lang="en-US" dirty="0"/>
              <a:t>) transitions from all thermal to all magnetic as you cross the skin layer</a:t>
            </a:r>
          </a:p>
        </p:txBody>
      </p:sp>
    </p:spTree>
    <p:extLst>
      <p:ext uri="{BB962C8B-B14F-4D97-AF65-F5344CB8AC3E}">
        <p14:creationId xmlns:p14="http://schemas.microsoft.com/office/powerpoint/2010/main" val="2386291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C3B5F6F-1FFF-9F4A-8DCF-08600455C275}"/>
              </a:ext>
            </a:extLst>
          </p:cNvPr>
          <p:cNvSpPr/>
          <p:nvPr/>
        </p:nvSpPr>
        <p:spPr>
          <a:xfrm>
            <a:off x="5183611" y="2993494"/>
            <a:ext cx="404089" cy="275243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7A41E9-6B2D-A748-928F-EBF42D97CEC9}"/>
              </a:ext>
            </a:extLst>
          </p:cNvPr>
          <p:cNvSpPr>
            <a:spLocks noGrp="1"/>
          </p:cNvSpPr>
          <p:nvPr>
            <p:ph type="title"/>
          </p:nvPr>
        </p:nvSpPr>
        <p:spPr/>
        <p:txBody>
          <a:bodyPr/>
          <a:lstStyle/>
          <a:p>
            <a:r>
              <a:rPr lang="en-US" dirty="0"/>
              <a:t>Magnetic piston diagram (lab frame, u1=0)</a:t>
            </a:r>
          </a:p>
        </p:txBody>
      </p:sp>
      <p:sp>
        <p:nvSpPr>
          <p:cNvPr id="5" name="Rectangle 4">
            <a:extLst>
              <a:ext uri="{FF2B5EF4-FFF2-40B4-BE49-F238E27FC236}">
                <a16:creationId xmlns:a16="http://schemas.microsoft.com/office/drawing/2014/main" id="{D18A3860-4375-9148-A03F-3DAC5DFF89F1}"/>
              </a:ext>
            </a:extLst>
          </p:cNvPr>
          <p:cNvSpPr/>
          <p:nvPr/>
        </p:nvSpPr>
        <p:spPr>
          <a:xfrm>
            <a:off x="3216035" y="2993494"/>
            <a:ext cx="1948873" cy="27524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FAD0AD7-684C-894C-8C0B-D95E1E3EA55E}"/>
              </a:ext>
            </a:extLst>
          </p:cNvPr>
          <p:cNvSpPr/>
          <p:nvPr/>
        </p:nvSpPr>
        <p:spPr>
          <a:xfrm>
            <a:off x="1211742" y="2993494"/>
            <a:ext cx="1948873" cy="275243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5FEA0E0-71CB-AB42-BCD6-A7EEE8978F30}"/>
              </a:ext>
            </a:extLst>
          </p:cNvPr>
          <p:cNvCxnSpPr/>
          <p:nvPr/>
        </p:nvCxnSpPr>
        <p:spPr>
          <a:xfrm>
            <a:off x="3188326" y="2982861"/>
            <a:ext cx="0" cy="2770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08E0E46-9A48-6E4D-A3EF-D915AE14A67E}"/>
              </a:ext>
            </a:extLst>
          </p:cNvPr>
          <p:cNvSpPr txBox="1"/>
          <p:nvPr/>
        </p:nvSpPr>
        <p:spPr>
          <a:xfrm>
            <a:off x="1371068" y="4942303"/>
            <a:ext cx="1630219" cy="830997"/>
          </a:xfrm>
          <a:prstGeom prst="rect">
            <a:avLst/>
          </a:prstGeom>
          <a:noFill/>
        </p:spPr>
        <p:txBody>
          <a:bodyPr wrap="square" rtlCol="0">
            <a:spAutoFit/>
          </a:bodyPr>
          <a:lstStyle/>
          <a:p>
            <a:pPr algn="ctr"/>
            <a:r>
              <a:rPr lang="en-US" sz="2400" dirty="0"/>
              <a:t>𝜌</a:t>
            </a:r>
            <a:r>
              <a:rPr lang="en-US" sz="2400" baseline="-25000" dirty="0"/>
              <a:t>1</a:t>
            </a:r>
            <a:r>
              <a:rPr lang="en-US" sz="2400" dirty="0"/>
              <a:t>, P</a:t>
            </a:r>
            <a:r>
              <a:rPr lang="en-US" sz="2400" baseline="-25000" dirty="0"/>
              <a:t>1</a:t>
            </a:r>
          </a:p>
          <a:p>
            <a:pPr algn="ctr"/>
            <a:r>
              <a:rPr lang="en-US" sz="2400" dirty="0"/>
              <a:t>(up stream)</a:t>
            </a:r>
          </a:p>
        </p:txBody>
      </p:sp>
      <p:cxnSp>
        <p:nvCxnSpPr>
          <p:cNvPr id="9" name="Straight Arrow Connector 8">
            <a:extLst>
              <a:ext uri="{FF2B5EF4-FFF2-40B4-BE49-F238E27FC236}">
                <a16:creationId xmlns:a16="http://schemas.microsoft.com/office/drawing/2014/main" id="{EE437F55-5C3D-A545-9BC5-648082475C6B}"/>
              </a:ext>
            </a:extLst>
          </p:cNvPr>
          <p:cNvCxnSpPr>
            <a:cxnSpLocks/>
          </p:cNvCxnSpPr>
          <p:nvPr/>
        </p:nvCxnSpPr>
        <p:spPr>
          <a:xfrm flipH="1">
            <a:off x="2661853" y="4369712"/>
            <a:ext cx="5264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A237E96-41C6-6C4A-B8C5-B6E2AFEF95ED}"/>
              </a:ext>
            </a:extLst>
          </p:cNvPr>
          <p:cNvSpPr txBox="1"/>
          <p:nvPr/>
        </p:nvSpPr>
        <p:spPr>
          <a:xfrm>
            <a:off x="4510947" y="3755901"/>
            <a:ext cx="489527" cy="461665"/>
          </a:xfrm>
          <a:prstGeom prst="rect">
            <a:avLst/>
          </a:prstGeom>
          <a:noFill/>
        </p:spPr>
        <p:txBody>
          <a:bodyPr wrap="square" rtlCol="0">
            <a:spAutoFit/>
          </a:bodyPr>
          <a:lstStyle/>
          <a:p>
            <a:r>
              <a:rPr lang="en-US" sz="2400" dirty="0"/>
              <a:t>u</a:t>
            </a:r>
            <a:r>
              <a:rPr lang="en-US" sz="2400" baseline="-25000" dirty="0"/>
              <a:t>2</a:t>
            </a:r>
          </a:p>
        </p:txBody>
      </p:sp>
      <p:cxnSp>
        <p:nvCxnSpPr>
          <p:cNvPr id="15" name="Straight Arrow Connector 14">
            <a:extLst>
              <a:ext uri="{FF2B5EF4-FFF2-40B4-BE49-F238E27FC236}">
                <a16:creationId xmlns:a16="http://schemas.microsoft.com/office/drawing/2014/main" id="{4A6663A6-3262-FF4E-A873-A8FE94B3F805}"/>
              </a:ext>
            </a:extLst>
          </p:cNvPr>
          <p:cNvCxnSpPr>
            <a:cxnSpLocks/>
          </p:cNvCxnSpPr>
          <p:nvPr/>
        </p:nvCxnSpPr>
        <p:spPr>
          <a:xfrm flipH="1">
            <a:off x="4823163" y="4342342"/>
            <a:ext cx="3417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D1A665C-FE4F-1C49-804D-5498C2F3F2D5}"/>
              </a:ext>
            </a:extLst>
          </p:cNvPr>
          <p:cNvSpPr txBox="1"/>
          <p:nvPr/>
        </p:nvSpPr>
        <p:spPr>
          <a:xfrm>
            <a:off x="2772689" y="4342342"/>
            <a:ext cx="424871" cy="461665"/>
          </a:xfrm>
          <a:prstGeom prst="rect">
            <a:avLst/>
          </a:prstGeom>
          <a:noFill/>
        </p:spPr>
        <p:txBody>
          <a:bodyPr wrap="square" rtlCol="0">
            <a:spAutoFit/>
          </a:bodyPr>
          <a:lstStyle/>
          <a:p>
            <a:r>
              <a:rPr lang="en-US" sz="2400" dirty="0"/>
              <a:t>u</a:t>
            </a:r>
            <a:r>
              <a:rPr lang="en-US" sz="2400" baseline="-25000" dirty="0"/>
              <a:t>s</a:t>
            </a:r>
          </a:p>
        </p:txBody>
      </p:sp>
      <p:sp>
        <p:nvSpPr>
          <p:cNvPr id="13" name="TextBox 12">
            <a:extLst>
              <a:ext uri="{FF2B5EF4-FFF2-40B4-BE49-F238E27FC236}">
                <a16:creationId xmlns:a16="http://schemas.microsoft.com/office/drawing/2014/main" id="{AFB7ACCD-BDC0-C64F-8EFE-9C79E490B371}"/>
              </a:ext>
            </a:extLst>
          </p:cNvPr>
          <p:cNvSpPr txBox="1"/>
          <p:nvPr/>
        </p:nvSpPr>
        <p:spPr>
          <a:xfrm>
            <a:off x="3169852" y="4928784"/>
            <a:ext cx="2092035" cy="830997"/>
          </a:xfrm>
          <a:prstGeom prst="rect">
            <a:avLst/>
          </a:prstGeom>
          <a:noFill/>
        </p:spPr>
        <p:txBody>
          <a:bodyPr wrap="square" rtlCol="0">
            <a:spAutoFit/>
          </a:bodyPr>
          <a:lstStyle/>
          <a:p>
            <a:pPr algn="ctr"/>
            <a:r>
              <a:rPr lang="en-US" sz="2400" dirty="0"/>
              <a:t>𝜌</a:t>
            </a:r>
            <a:r>
              <a:rPr lang="en-US" sz="2400" baseline="-25000" dirty="0"/>
              <a:t>2</a:t>
            </a:r>
            <a:r>
              <a:rPr lang="en-US" sz="2400" dirty="0"/>
              <a:t>, P</a:t>
            </a:r>
            <a:r>
              <a:rPr lang="en-US" sz="2400" baseline="-25000" dirty="0"/>
              <a:t>2</a:t>
            </a:r>
          </a:p>
          <a:p>
            <a:pPr algn="ctr"/>
            <a:r>
              <a:rPr lang="en-US" sz="2400" dirty="0"/>
              <a:t>(down stream)</a:t>
            </a:r>
          </a:p>
        </p:txBody>
      </p:sp>
      <p:sp>
        <p:nvSpPr>
          <p:cNvPr id="14" name="TextBox 13">
            <a:extLst>
              <a:ext uri="{FF2B5EF4-FFF2-40B4-BE49-F238E27FC236}">
                <a16:creationId xmlns:a16="http://schemas.microsoft.com/office/drawing/2014/main" id="{7042EFB9-4957-3642-A193-1ED5A8241B67}"/>
              </a:ext>
            </a:extLst>
          </p:cNvPr>
          <p:cNvSpPr txBox="1"/>
          <p:nvPr/>
        </p:nvSpPr>
        <p:spPr>
          <a:xfrm>
            <a:off x="3054463" y="2091157"/>
            <a:ext cx="2188889" cy="830997"/>
          </a:xfrm>
          <a:prstGeom prst="rect">
            <a:avLst/>
          </a:prstGeom>
          <a:noFill/>
        </p:spPr>
        <p:txBody>
          <a:bodyPr wrap="square" rtlCol="0">
            <a:spAutoFit/>
          </a:bodyPr>
          <a:lstStyle/>
          <a:p>
            <a:pPr algn="ctr"/>
            <a:r>
              <a:rPr lang="en-US" sz="2400" dirty="0"/>
              <a:t>Post-shock plasma</a:t>
            </a:r>
          </a:p>
        </p:txBody>
      </p:sp>
      <p:sp>
        <p:nvSpPr>
          <p:cNvPr id="20" name="Rectangle 19">
            <a:extLst>
              <a:ext uri="{FF2B5EF4-FFF2-40B4-BE49-F238E27FC236}">
                <a16:creationId xmlns:a16="http://schemas.microsoft.com/office/drawing/2014/main" id="{07EF90B7-943C-7D4F-B12F-E2E4C6E7B38D}"/>
              </a:ext>
            </a:extLst>
          </p:cNvPr>
          <p:cNvSpPr/>
          <p:nvPr/>
        </p:nvSpPr>
        <p:spPr>
          <a:xfrm>
            <a:off x="5597777" y="2993494"/>
            <a:ext cx="1566106" cy="27524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C763A41-7D6F-E94E-A1FF-72CAB020E4D5}"/>
              </a:ext>
            </a:extLst>
          </p:cNvPr>
          <p:cNvSpPr txBox="1"/>
          <p:nvPr/>
        </p:nvSpPr>
        <p:spPr>
          <a:xfrm>
            <a:off x="5385175" y="1860325"/>
            <a:ext cx="1639270" cy="461665"/>
          </a:xfrm>
          <a:prstGeom prst="rect">
            <a:avLst/>
          </a:prstGeom>
          <a:noFill/>
        </p:spPr>
        <p:txBody>
          <a:bodyPr wrap="square" rtlCol="0">
            <a:spAutoFit/>
          </a:bodyPr>
          <a:lstStyle/>
          <a:p>
            <a:pPr algn="ctr"/>
            <a:r>
              <a:rPr lang="en-US" sz="2400" dirty="0"/>
              <a:t>Skin layer</a:t>
            </a:r>
          </a:p>
        </p:txBody>
      </p:sp>
      <p:sp>
        <p:nvSpPr>
          <p:cNvPr id="24" name="TextBox 23">
            <a:extLst>
              <a:ext uri="{FF2B5EF4-FFF2-40B4-BE49-F238E27FC236}">
                <a16:creationId xmlns:a16="http://schemas.microsoft.com/office/drawing/2014/main" id="{48A44655-D34C-B349-9DD1-800CF078D139}"/>
              </a:ext>
            </a:extLst>
          </p:cNvPr>
          <p:cNvSpPr txBox="1"/>
          <p:nvPr/>
        </p:nvSpPr>
        <p:spPr>
          <a:xfrm>
            <a:off x="5738917" y="3973010"/>
            <a:ext cx="1414889" cy="830997"/>
          </a:xfrm>
          <a:prstGeom prst="rect">
            <a:avLst/>
          </a:prstGeom>
          <a:noFill/>
        </p:spPr>
        <p:txBody>
          <a:bodyPr wrap="square" rtlCol="0">
            <a:spAutoFit/>
          </a:bodyPr>
          <a:lstStyle/>
          <a:p>
            <a:pPr algn="ctr"/>
            <a:r>
              <a:rPr lang="en-US" sz="2400" dirty="0"/>
              <a:t>Vacuum region</a:t>
            </a:r>
          </a:p>
        </p:txBody>
      </p:sp>
      <p:cxnSp>
        <p:nvCxnSpPr>
          <p:cNvPr id="25" name="Straight Arrow Connector 24">
            <a:extLst>
              <a:ext uri="{FF2B5EF4-FFF2-40B4-BE49-F238E27FC236}">
                <a16:creationId xmlns:a16="http://schemas.microsoft.com/office/drawing/2014/main" id="{CF80AA37-DC59-9A4F-8487-B9B04F6F23B2}"/>
              </a:ext>
            </a:extLst>
          </p:cNvPr>
          <p:cNvCxnSpPr/>
          <p:nvPr/>
        </p:nvCxnSpPr>
        <p:spPr>
          <a:xfrm flipH="1">
            <a:off x="7268948" y="3015752"/>
            <a:ext cx="486063" cy="7256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BE0EEF-6398-774A-BED8-C5098BC4BB74}"/>
              </a:ext>
            </a:extLst>
          </p:cNvPr>
          <p:cNvCxnSpPr/>
          <p:nvPr/>
        </p:nvCxnSpPr>
        <p:spPr>
          <a:xfrm>
            <a:off x="7163883" y="2984257"/>
            <a:ext cx="0" cy="2770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C0D4CB7-0231-B54B-811C-B13867EDC9D9}"/>
              </a:ext>
            </a:extLst>
          </p:cNvPr>
          <p:cNvSpPr txBox="1"/>
          <p:nvPr/>
        </p:nvSpPr>
        <p:spPr>
          <a:xfrm>
            <a:off x="7268947" y="2254938"/>
            <a:ext cx="2686582" cy="830997"/>
          </a:xfrm>
          <a:prstGeom prst="rect">
            <a:avLst/>
          </a:prstGeom>
          <a:noFill/>
        </p:spPr>
        <p:txBody>
          <a:bodyPr wrap="square" rtlCol="0">
            <a:spAutoFit/>
          </a:bodyPr>
          <a:lstStyle/>
          <a:p>
            <a:pPr algn="ctr"/>
            <a:r>
              <a:rPr lang="en-US" sz="2400" dirty="0"/>
              <a:t>Power input (dielectric surface)</a:t>
            </a:r>
          </a:p>
        </p:txBody>
      </p:sp>
      <p:cxnSp>
        <p:nvCxnSpPr>
          <p:cNvPr id="28" name="Straight Arrow Connector 27">
            <a:extLst>
              <a:ext uri="{FF2B5EF4-FFF2-40B4-BE49-F238E27FC236}">
                <a16:creationId xmlns:a16="http://schemas.microsoft.com/office/drawing/2014/main" id="{3ACEC0ED-74F1-3E4D-A596-083FB1181B8A}"/>
              </a:ext>
            </a:extLst>
          </p:cNvPr>
          <p:cNvCxnSpPr/>
          <p:nvPr/>
        </p:nvCxnSpPr>
        <p:spPr>
          <a:xfrm flipH="1">
            <a:off x="5378408" y="2254938"/>
            <a:ext cx="486063" cy="7256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DC36C3D-C033-0F49-B101-48884E6CF62B}"/>
              </a:ext>
            </a:extLst>
          </p:cNvPr>
          <p:cNvSpPr txBox="1"/>
          <p:nvPr/>
        </p:nvSpPr>
        <p:spPr>
          <a:xfrm>
            <a:off x="1364490" y="2126036"/>
            <a:ext cx="1689972" cy="830997"/>
          </a:xfrm>
          <a:prstGeom prst="rect">
            <a:avLst/>
          </a:prstGeom>
          <a:noFill/>
        </p:spPr>
        <p:txBody>
          <a:bodyPr wrap="square" rtlCol="0">
            <a:spAutoFit/>
          </a:bodyPr>
          <a:lstStyle/>
          <a:p>
            <a:pPr algn="ctr"/>
            <a:r>
              <a:rPr lang="en-US" sz="2400" dirty="0"/>
              <a:t>Background gas</a:t>
            </a:r>
          </a:p>
        </p:txBody>
      </p:sp>
      <p:cxnSp>
        <p:nvCxnSpPr>
          <p:cNvPr id="30" name="Straight Connector 29">
            <a:extLst>
              <a:ext uri="{FF2B5EF4-FFF2-40B4-BE49-F238E27FC236}">
                <a16:creationId xmlns:a16="http://schemas.microsoft.com/office/drawing/2014/main" id="{362C99C7-2437-ED44-949C-00D62866D2DF}"/>
              </a:ext>
            </a:extLst>
          </p:cNvPr>
          <p:cNvCxnSpPr/>
          <p:nvPr/>
        </p:nvCxnSpPr>
        <p:spPr>
          <a:xfrm>
            <a:off x="5165998" y="2992420"/>
            <a:ext cx="0" cy="2770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8A59FC0-740A-4744-BDBA-0E308C500A50}"/>
              </a:ext>
            </a:extLst>
          </p:cNvPr>
          <p:cNvCxnSpPr/>
          <p:nvPr/>
        </p:nvCxnSpPr>
        <p:spPr>
          <a:xfrm>
            <a:off x="5628160" y="2982861"/>
            <a:ext cx="0" cy="2770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027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8F8F-9575-9741-941A-CE5157DF4C8F}"/>
              </a:ext>
            </a:extLst>
          </p:cNvPr>
          <p:cNvSpPr>
            <a:spLocks noGrp="1"/>
          </p:cNvSpPr>
          <p:nvPr>
            <p:ph type="title"/>
          </p:nvPr>
        </p:nvSpPr>
        <p:spPr/>
        <p:txBody>
          <a:bodyPr/>
          <a:lstStyle/>
          <a:p>
            <a:r>
              <a:rPr lang="en-US" dirty="0"/>
              <a:t>1D 2-Temp MHD model</a:t>
            </a:r>
          </a:p>
        </p:txBody>
      </p:sp>
      <p:sp>
        <p:nvSpPr>
          <p:cNvPr id="3" name="Content Placeholder 2">
            <a:extLst>
              <a:ext uri="{FF2B5EF4-FFF2-40B4-BE49-F238E27FC236}">
                <a16:creationId xmlns:a16="http://schemas.microsoft.com/office/drawing/2014/main" id="{537BE936-696C-3149-8F82-DFC7B2C5B7BD}"/>
              </a:ext>
            </a:extLst>
          </p:cNvPr>
          <p:cNvSpPr>
            <a:spLocks noGrp="1"/>
          </p:cNvSpPr>
          <p:nvPr>
            <p:ph idx="1"/>
          </p:nvPr>
        </p:nvSpPr>
        <p:spPr/>
        <p:txBody>
          <a:bodyPr/>
          <a:lstStyle/>
          <a:p>
            <a:r>
              <a:rPr lang="en-US" dirty="0"/>
              <a:t>Assumptions</a:t>
            </a:r>
          </a:p>
          <a:p>
            <a:pPr lvl="1"/>
            <a:r>
              <a:rPr lang="en-US" dirty="0"/>
              <a:t>Quasi-neutral</a:t>
            </a:r>
          </a:p>
          <a:p>
            <a:pPr lvl="1"/>
            <a:r>
              <a:rPr lang="en-US" dirty="0"/>
              <a:t>Inertia-less electrons</a:t>
            </a:r>
          </a:p>
          <a:p>
            <a:pPr lvl="1"/>
            <a:r>
              <a:rPr lang="en-US" dirty="0"/>
              <a:t>Speed of light fast</a:t>
            </a:r>
          </a:p>
          <a:p>
            <a:r>
              <a:rPr lang="en-US" dirty="0"/>
              <a:t>Has everything else except viscosity and heat flux</a:t>
            </a:r>
          </a:p>
        </p:txBody>
      </p:sp>
    </p:spTree>
    <p:extLst>
      <p:ext uri="{BB962C8B-B14F-4D97-AF65-F5344CB8AC3E}">
        <p14:creationId xmlns:p14="http://schemas.microsoft.com/office/powerpoint/2010/main" val="2911448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5E56-3595-124B-8694-FA6B42B27336}"/>
              </a:ext>
            </a:extLst>
          </p:cNvPr>
          <p:cNvSpPr>
            <a:spLocks noGrp="1"/>
          </p:cNvSpPr>
          <p:nvPr>
            <p:ph type="title"/>
          </p:nvPr>
        </p:nvSpPr>
        <p:spPr/>
        <p:txBody>
          <a:bodyPr/>
          <a:lstStyle/>
          <a:p>
            <a:r>
              <a:rPr lang="en-US" dirty="0"/>
              <a:t>Equations</a:t>
            </a:r>
          </a:p>
        </p:txBody>
      </p:sp>
      <p:sp>
        <p:nvSpPr>
          <p:cNvPr id="3" name="Content Placeholder 2">
            <a:extLst>
              <a:ext uri="{FF2B5EF4-FFF2-40B4-BE49-F238E27FC236}">
                <a16:creationId xmlns:a16="http://schemas.microsoft.com/office/drawing/2014/main" id="{4E383D05-3FD2-E841-BD34-E059DF746B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0703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CF8F-4E90-404E-9626-15FCEB3D943F}"/>
              </a:ext>
            </a:extLst>
          </p:cNvPr>
          <p:cNvSpPr>
            <a:spLocks noGrp="1"/>
          </p:cNvSpPr>
          <p:nvPr>
            <p:ph type="title"/>
          </p:nvPr>
        </p:nvSpPr>
        <p:spPr>
          <a:xfrm>
            <a:off x="419725" y="365125"/>
            <a:ext cx="10934075" cy="1325563"/>
          </a:xfrm>
        </p:spPr>
        <p:txBody>
          <a:bodyPr/>
          <a:lstStyle/>
          <a:p>
            <a:r>
              <a:rPr lang="en-US" dirty="0"/>
              <a:t>1D MHD Shock in Cartesian at 1MA/3Torr/3cm</a:t>
            </a:r>
          </a:p>
        </p:txBody>
      </p:sp>
      <p:pic>
        <p:nvPicPr>
          <p:cNvPr id="15" name="dpf1Dmovie_5YImyk.mp4">
            <a:hlinkClick r:id="" action="ppaction://media"/>
            <a:extLst>
              <a:ext uri="{FF2B5EF4-FFF2-40B4-BE49-F238E27FC236}">
                <a16:creationId xmlns:a16="http://schemas.microsoft.com/office/drawing/2014/main" id="{66EE5771-2FAB-294B-9160-BB457E00153C}"/>
              </a:ext>
            </a:extLst>
          </p:cNvPr>
          <p:cNvPicPr>
            <a:picLocks noGrp="1" noChangeAspect="1"/>
          </p:cNvPicPr>
          <p:nvPr>
            <p:ph idx="1"/>
            <a:videoFile r:link="rId2"/>
            <p:extLst>
              <p:ext uri="{DAA4B4D4-6D71-4841-9C94-3DE7FCFB9230}">
                <p14:media xmlns:p14="http://schemas.microsoft.com/office/powerpoint/2010/main" r:embed="rId1"/>
              </p:ext>
            </p:extLst>
          </p:nvPr>
        </p:nvPicPr>
        <p:blipFill rotWithShape="1">
          <a:blip r:embed="rId4"/>
          <a:srcRect l="8553" t="5619" r="1013" b="1691"/>
          <a:stretch/>
        </p:blipFill>
        <p:spPr>
          <a:xfrm>
            <a:off x="535031" y="2052084"/>
            <a:ext cx="11190555" cy="3766052"/>
          </a:xfrm>
        </p:spPr>
      </p:pic>
    </p:spTree>
    <p:extLst>
      <p:ext uri="{BB962C8B-B14F-4D97-AF65-F5344CB8AC3E}">
        <p14:creationId xmlns:p14="http://schemas.microsoft.com/office/powerpoint/2010/main" val="333834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250"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5"/>
                </p:tgtEl>
              </p:cMediaNode>
            </p:video>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5"/>
                                        </p:tgtEl>
                                      </p:cBhvr>
                                    </p:cmd>
                                  </p:childTnLst>
                                </p:cTn>
                              </p:par>
                            </p:childTnLst>
                          </p:cTn>
                        </p:par>
                      </p:childTnLst>
                    </p:cTn>
                  </p:par>
                </p:childTnLst>
              </p:cTn>
              <p:nextCondLst>
                <p:cond evt="onClick" delay="0">
                  <p:tgtEl>
                    <p:spTgt spid="15"/>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BED5-E0A6-8C42-995C-08B1271878F7}"/>
              </a:ext>
            </a:extLst>
          </p:cNvPr>
          <p:cNvSpPr>
            <a:spLocks noGrp="1"/>
          </p:cNvSpPr>
          <p:nvPr>
            <p:ph type="title"/>
          </p:nvPr>
        </p:nvSpPr>
        <p:spPr/>
        <p:txBody>
          <a:bodyPr/>
          <a:lstStyle/>
          <a:p>
            <a:r>
              <a:rPr lang="en-US" dirty="0"/>
              <a:t>Stagnation occurs at x=R/10 in Cartesian</a:t>
            </a:r>
          </a:p>
        </p:txBody>
      </p:sp>
      <p:pic>
        <p:nvPicPr>
          <p:cNvPr id="7" name="Content Placeholder 6">
            <a:extLst>
              <a:ext uri="{FF2B5EF4-FFF2-40B4-BE49-F238E27FC236}">
                <a16:creationId xmlns:a16="http://schemas.microsoft.com/office/drawing/2014/main" id="{14F4037B-4A9D-C543-AAFE-1DC3B38F4D83}"/>
              </a:ext>
            </a:extLst>
          </p:cNvPr>
          <p:cNvPicPr>
            <a:picLocks noGrp="1" noChangeAspect="1"/>
          </p:cNvPicPr>
          <p:nvPr>
            <p:ph idx="1"/>
          </p:nvPr>
        </p:nvPicPr>
        <p:blipFill rotWithShape="1">
          <a:blip r:embed="rId2"/>
          <a:srcRect l="8106" t="5866" r="6251" b="2986"/>
          <a:stretch/>
        </p:blipFill>
        <p:spPr>
          <a:xfrm>
            <a:off x="431249" y="1967023"/>
            <a:ext cx="11318073" cy="3955312"/>
          </a:xfrm>
        </p:spPr>
      </p:pic>
    </p:spTree>
    <p:extLst>
      <p:ext uri="{BB962C8B-B14F-4D97-AF65-F5344CB8AC3E}">
        <p14:creationId xmlns:p14="http://schemas.microsoft.com/office/powerpoint/2010/main" val="207924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D61F-CE23-2342-A1E7-F8D58540638E}"/>
              </a:ext>
            </a:extLst>
          </p:cNvPr>
          <p:cNvSpPr>
            <a:spLocks noGrp="1"/>
          </p:cNvSpPr>
          <p:nvPr>
            <p:ph type="title"/>
          </p:nvPr>
        </p:nvSpPr>
        <p:spPr>
          <a:xfrm>
            <a:off x="838200" y="257549"/>
            <a:ext cx="10515600" cy="1325563"/>
          </a:xfrm>
        </p:spPr>
        <p:txBody>
          <a:bodyPr>
            <a:normAutofit/>
          </a:bodyPr>
          <a:lstStyle/>
          <a:p>
            <a:r>
              <a:rPr lang="en-US" sz="3600" dirty="0"/>
              <a:t>Rate of Energy input into magnetic field is the same as rate of energy input into plasma for small skin layer</a:t>
            </a:r>
          </a:p>
        </p:txBody>
      </p:sp>
      <p:sp>
        <p:nvSpPr>
          <p:cNvPr id="5" name="TextBox 4">
            <a:extLst>
              <a:ext uri="{FF2B5EF4-FFF2-40B4-BE49-F238E27FC236}">
                <a16:creationId xmlns:a16="http://schemas.microsoft.com/office/drawing/2014/main" id="{B962A51E-370B-2044-AC42-629FE708C269}"/>
              </a:ext>
            </a:extLst>
          </p:cNvPr>
          <p:cNvSpPr txBox="1"/>
          <p:nvPr/>
        </p:nvSpPr>
        <p:spPr>
          <a:xfrm>
            <a:off x="7249555" y="2592459"/>
            <a:ext cx="4076242" cy="1107996"/>
          </a:xfrm>
          <a:prstGeom prst="rect">
            <a:avLst/>
          </a:prstGeom>
          <a:noFill/>
        </p:spPr>
        <p:txBody>
          <a:bodyPr wrap="square" rtlCol="0">
            <a:spAutoFit/>
          </a:bodyPr>
          <a:lstStyle/>
          <a:p>
            <a:pPr marL="285750" indent="-285750">
              <a:buFont typeface="Arial" panose="020B0604020202020204" pitchFamily="34" charset="0"/>
              <a:buChar char="•"/>
            </a:pPr>
            <a:r>
              <a:rPr lang="en-US" sz="2200" dirty="0" err="1"/>
              <a:t>E</a:t>
            </a:r>
            <a:r>
              <a:rPr lang="en-US" sz="2200" baseline="-25000" dirty="0" err="1"/>
              <a:t>z</a:t>
            </a:r>
            <a:r>
              <a:rPr lang="en-US" sz="2200" dirty="0"/>
              <a:t>(R) and B</a:t>
            </a:r>
            <a:r>
              <a:rPr lang="en-US" sz="2200" baseline="-25000" dirty="0"/>
              <a:t>y</a:t>
            </a:r>
            <a:r>
              <a:rPr lang="en-US" sz="2200" dirty="0"/>
              <a:t>(R) are fields at r=R</a:t>
            </a:r>
          </a:p>
          <a:p>
            <a:pPr marL="285750" indent="-285750">
              <a:buFont typeface="Arial" panose="020B0604020202020204" pitchFamily="34" charset="0"/>
              <a:buChar char="•"/>
            </a:pPr>
            <a:r>
              <a:rPr lang="en-US" sz="2200" dirty="0"/>
              <a:t>u</a:t>
            </a:r>
            <a:r>
              <a:rPr lang="en-US" sz="2200" baseline="-25000" dirty="0"/>
              <a:t>x2</a:t>
            </a:r>
            <a:r>
              <a:rPr lang="en-US" sz="2200" dirty="0"/>
              <a:t> is piston velocity at skin layer</a:t>
            </a:r>
          </a:p>
        </p:txBody>
      </p:sp>
      <p:sp>
        <p:nvSpPr>
          <p:cNvPr id="9" name="TextBox 8">
            <a:extLst>
              <a:ext uri="{FF2B5EF4-FFF2-40B4-BE49-F238E27FC236}">
                <a16:creationId xmlns:a16="http://schemas.microsoft.com/office/drawing/2014/main" id="{95CDD9B4-2C0D-8F4B-821D-7BD58071118A}"/>
              </a:ext>
            </a:extLst>
          </p:cNvPr>
          <p:cNvSpPr txBox="1"/>
          <p:nvPr/>
        </p:nvSpPr>
        <p:spPr>
          <a:xfrm>
            <a:off x="838196" y="2001233"/>
            <a:ext cx="2731265" cy="461665"/>
          </a:xfrm>
          <a:prstGeom prst="rect">
            <a:avLst/>
          </a:prstGeom>
          <a:noFill/>
        </p:spPr>
        <p:txBody>
          <a:bodyPr wrap="square" rtlCol="0">
            <a:spAutoFit/>
          </a:bodyPr>
          <a:lstStyle/>
          <a:p>
            <a:r>
              <a:rPr lang="en-US" sz="2400" b="1" dirty="0"/>
              <a:t>From Ampere’s law</a:t>
            </a:r>
          </a:p>
        </p:txBody>
      </p:sp>
      <p:sp>
        <p:nvSpPr>
          <p:cNvPr id="10" name="TextBox 9">
            <a:extLst>
              <a:ext uri="{FF2B5EF4-FFF2-40B4-BE49-F238E27FC236}">
                <a16:creationId xmlns:a16="http://schemas.microsoft.com/office/drawing/2014/main" id="{D8CDD6DF-431D-8641-AD58-D046502E1669}"/>
              </a:ext>
            </a:extLst>
          </p:cNvPr>
          <p:cNvSpPr txBox="1"/>
          <p:nvPr/>
        </p:nvSpPr>
        <p:spPr>
          <a:xfrm>
            <a:off x="838196" y="3534651"/>
            <a:ext cx="6928693" cy="461665"/>
          </a:xfrm>
          <a:prstGeom prst="rect">
            <a:avLst/>
          </a:prstGeom>
          <a:noFill/>
        </p:spPr>
        <p:txBody>
          <a:bodyPr wrap="square" rtlCol="0">
            <a:spAutoFit/>
          </a:bodyPr>
          <a:lstStyle/>
          <a:p>
            <a:r>
              <a:rPr lang="en-US" sz="2400" b="1" dirty="0"/>
              <a:t>From Logic (B propagates in like a square pulse)</a:t>
            </a:r>
          </a:p>
        </p:txBody>
      </p:sp>
      <p:pic>
        <p:nvPicPr>
          <p:cNvPr id="14" name="Picture 13">
            <a:extLst>
              <a:ext uri="{FF2B5EF4-FFF2-40B4-BE49-F238E27FC236}">
                <a16:creationId xmlns:a16="http://schemas.microsoft.com/office/drawing/2014/main" id="{9A77C91F-CEB4-634C-A7F9-604775C66B46}"/>
              </a:ext>
            </a:extLst>
          </p:cNvPr>
          <p:cNvPicPr>
            <a:picLocks noChangeAspect="1"/>
          </p:cNvPicPr>
          <p:nvPr/>
        </p:nvPicPr>
        <p:blipFill>
          <a:blip r:embed="rId2"/>
          <a:stretch>
            <a:fillRect/>
          </a:stretch>
        </p:blipFill>
        <p:spPr>
          <a:xfrm>
            <a:off x="838197" y="3996316"/>
            <a:ext cx="9970265" cy="661710"/>
          </a:xfrm>
          <a:prstGeom prst="rect">
            <a:avLst/>
          </a:prstGeom>
        </p:spPr>
      </p:pic>
      <p:sp>
        <p:nvSpPr>
          <p:cNvPr id="15" name="TextBox 14">
            <a:extLst>
              <a:ext uri="{FF2B5EF4-FFF2-40B4-BE49-F238E27FC236}">
                <a16:creationId xmlns:a16="http://schemas.microsoft.com/office/drawing/2014/main" id="{A13BDA67-A6C7-B24E-9752-8A4C85607383}"/>
              </a:ext>
            </a:extLst>
          </p:cNvPr>
          <p:cNvSpPr txBox="1"/>
          <p:nvPr/>
        </p:nvSpPr>
        <p:spPr>
          <a:xfrm>
            <a:off x="838197" y="5007994"/>
            <a:ext cx="6928693" cy="461665"/>
          </a:xfrm>
          <a:prstGeom prst="rect">
            <a:avLst/>
          </a:prstGeom>
          <a:noFill/>
        </p:spPr>
        <p:txBody>
          <a:bodyPr wrap="square" rtlCol="0">
            <a:spAutoFit/>
          </a:bodyPr>
          <a:lstStyle/>
          <a:p>
            <a:r>
              <a:rPr lang="en-US" sz="2400" b="1" dirty="0"/>
              <a:t>From total energy conservation</a:t>
            </a:r>
          </a:p>
        </p:txBody>
      </p:sp>
      <p:pic>
        <p:nvPicPr>
          <p:cNvPr id="19" name="Content Placeholder 18">
            <a:extLst>
              <a:ext uri="{FF2B5EF4-FFF2-40B4-BE49-F238E27FC236}">
                <a16:creationId xmlns:a16="http://schemas.microsoft.com/office/drawing/2014/main" id="{70C307D2-E482-BF46-87DE-85EC914F20B0}"/>
              </a:ext>
            </a:extLst>
          </p:cNvPr>
          <p:cNvPicPr>
            <a:picLocks noGrp="1" noChangeAspect="1"/>
          </p:cNvPicPr>
          <p:nvPr>
            <p:ph idx="1"/>
          </p:nvPr>
        </p:nvPicPr>
        <p:blipFill>
          <a:blip r:embed="rId3"/>
          <a:stretch>
            <a:fillRect/>
          </a:stretch>
        </p:blipFill>
        <p:spPr>
          <a:xfrm>
            <a:off x="838196" y="2556958"/>
            <a:ext cx="5320688" cy="617200"/>
          </a:xfrm>
          <a:prstGeom prst="rect">
            <a:avLst/>
          </a:prstGeom>
        </p:spPr>
      </p:pic>
      <p:pic>
        <p:nvPicPr>
          <p:cNvPr id="3" name="Picture 2">
            <a:extLst>
              <a:ext uri="{FF2B5EF4-FFF2-40B4-BE49-F238E27FC236}">
                <a16:creationId xmlns:a16="http://schemas.microsoft.com/office/drawing/2014/main" id="{9D17F5D2-6785-4041-AF5B-60FEAC92B8AF}"/>
              </a:ext>
            </a:extLst>
          </p:cNvPr>
          <p:cNvPicPr>
            <a:picLocks noChangeAspect="1"/>
          </p:cNvPicPr>
          <p:nvPr/>
        </p:nvPicPr>
        <p:blipFill rotWithShape="1">
          <a:blip r:embed="rId4"/>
          <a:srcRect l="-1490" t="-4755" r="-1920" b="-5634"/>
          <a:stretch/>
        </p:blipFill>
        <p:spPr>
          <a:xfrm>
            <a:off x="4297680" y="1554480"/>
            <a:ext cx="6309360" cy="914400"/>
          </a:xfrm>
          <a:prstGeom prst="rect">
            <a:avLst/>
          </a:prstGeom>
          <a:solidFill>
            <a:srgbClr val="FFFF00"/>
          </a:solidFill>
          <a:ln>
            <a:solidFill>
              <a:srgbClr val="FF0000"/>
            </a:solidFill>
          </a:ln>
        </p:spPr>
      </p:pic>
      <p:pic>
        <p:nvPicPr>
          <p:cNvPr id="4" name="Picture 3">
            <a:extLst>
              <a:ext uri="{FF2B5EF4-FFF2-40B4-BE49-F238E27FC236}">
                <a16:creationId xmlns:a16="http://schemas.microsoft.com/office/drawing/2014/main" id="{83065DBA-AC02-9741-806B-4ECF862A4CC2}"/>
              </a:ext>
            </a:extLst>
          </p:cNvPr>
          <p:cNvPicPr>
            <a:picLocks noChangeAspect="1"/>
          </p:cNvPicPr>
          <p:nvPr/>
        </p:nvPicPr>
        <p:blipFill>
          <a:blip r:embed="rId5"/>
          <a:stretch>
            <a:fillRect/>
          </a:stretch>
        </p:blipFill>
        <p:spPr>
          <a:xfrm>
            <a:off x="838196" y="5576298"/>
            <a:ext cx="9008481" cy="754746"/>
          </a:xfrm>
          <a:prstGeom prst="rect">
            <a:avLst/>
          </a:prstGeom>
        </p:spPr>
      </p:pic>
    </p:spTree>
    <p:extLst>
      <p:ext uri="{BB962C8B-B14F-4D97-AF65-F5344CB8AC3E}">
        <p14:creationId xmlns:p14="http://schemas.microsoft.com/office/powerpoint/2010/main" val="2260145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0ABD-082A-4644-87C5-9042DE5D5550}"/>
              </a:ext>
            </a:extLst>
          </p:cNvPr>
          <p:cNvSpPr>
            <a:spLocks noGrp="1"/>
          </p:cNvSpPr>
          <p:nvPr>
            <p:ph type="title"/>
          </p:nvPr>
        </p:nvSpPr>
        <p:spPr/>
        <p:txBody>
          <a:bodyPr/>
          <a:lstStyle/>
          <a:p>
            <a:r>
              <a:rPr lang="en-US" dirty="0"/>
              <a:t>thermal energy at stagnation equals energy stored in magnetic field</a:t>
            </a:r>
          </a:p>
        </p:txBody>
      </p:sp>
      <p:pic>
        <p:nvPicPr>
          <p:cNvPr id="5" name="Picture 4">
            <a:extLst>
              <a:ext uri="{FF2B5EF4-FFF2-40B4-BE49-F238E27FC236}">
                <a16:creationId xmlns:a16="http://schemas.microsoft.com/office/drawing/2014/main" id="{5C467604-4EC7-A647-BA13-1F45EF951D47}"/>
              </a:ext>
            </a:extLst>
          </p:cNvPr>
          <p:cNvPicPr>
            <a:picLocks noChangeAspect="1"/>
          </p:cNvPicPr>
          <p:nvPr/>
        </p:nvPicPr>
        <p:blipFill>
          <a:blip r:embed="rId2"/>
          <a:stretch>
            <a:fillRect/>
          </a:stretch>
        </p:blipFill>
        <p:spPr>
          <a:xfrm>
            <a:off x="1392865" y="2190715"/>
            <a:ext cx="8608828" cy="851029"/>
          </a:xfrm>
          <a:prstGeom prst="rect">
            <a:avLst/>
          </a:prstGeom>
        </p:spPr>
      </p:pic>
      <p:pic>
        <p:nvPicPr>
          <p:cNvPr id="12" name="Picture 11">
            <a:extLst>
              <a:ext uri="{FF2B5EF4-FFF2-40B4-BE49-F238E27FC236}">
                <a16:creationId xmlns:a16="http://schemas.microsoft.com/office/drawing/2014/main" id="{99F2D8F2-9DFB-0D4A-8C48-1E2E10C3BB9E}"/>
              </a:ext>
            </a:extLst>
          </p:cNvPr>
          <p:cNvPicPr>
            <a:picLocks noChangeAspect="1"/>
          </p:cNvPicPr>
          <p:nvPr/>
        </p:nvPicPr>
        <p:blipFill>
          <a:blip r:embed="rId3"/>
          <a:stretch>
            <a:fillRect/>
          </a:stretch>
        </p:blipFill>
        <p:spPr>
          <a:xfrm>
            <a:off x="1392865" y="3369342"/>
            <a:ext cx="6952069" cy="739582"/>
          </a:xfrm>
          <a:prstGeom prst="rect">
            <a:avLst/>
          </a:prstGeom>
        </p:spPr>
      </p:pic>
      <p:pic>
        <p:nvPicPr>
          <p:cNvPr id="13" name="Picture 12">
            <a:extLst>
              <a:ext uri="{FF2B5EF4-FFF2-40B4-BE49-F238E27FC236}">
                <a16:creationId xmlns:a16="http://schemas.microsoft.com/office/drawing/2014/main" id="{686468F2-DABC-E74D-BA3D-DE47893E2412}"/>
              </a:ext>
            </a:extLst>
          </p:cNvPr>
          <p:cNvPicPr>
            <a:picLocks noChangeAspect="1"/>
          </p:cNvPicPr>
          <p:nvPr/>
        </p:nvPicPr>
        <p:blipFill>
          <a:blip r:embed="rId4"/>
          <a:stretch>
            <a:fillRect/>
          </a:stretch>
        </p:blipFill>
        <p:spPr>
          <a:xfrm>
            <a:off x="2705987" y="4582175"/>
            <a:ext cx="5087679" cy="1695893"/>
          </a:xfrm>
          <a:prstGeom prst="rect">
            <a:avLst/>
          </a:prstGeom>
          <a:solidFill>
            <a:srgbClr val="FFFF00"/>
          </a:solidFill>
          <a:ln>
            <a:solidFill>
              <a:srgbClr val="FF0000"/>
            </a:solidFill>
          </a:ln>
        </p:spPr>
      </p:pic>
      <p:pic>
        <p:nvPicPr>
          <p:cNvPr id="14" name="Picture 13">
            <a:extLst>
              <a:ext uri="{FF2B5EF4-FFF2-40B4-BE49-F238E27FC236}">
                <a16:creationId xmlns:a16="http://schemas.microsoft.com/office/drawing/2014/main" id="{BADB2E2A-1FCA-BA40-8601-EAB9D7A79A40}"/>
              </a:ext>
            </a:extLst>
          </p:cNvPr>
          <p:cNvPicPr>
            <a:picLocks noChangeAspect="1"/>
          </p:cNvPicPr>
          <p:nvPr/>
        </p:nvPicPr>
        <p:blipFill>
          <a:blip r:embed="rId5"/>
          <a:stretch>
            <a:fillRect/>
          </a:stretch>
        </p:blipFill>
        <p:spPr>
          <a:xfrm>
            <a:off x="8703192" y="5015466"/>
            <a:ext cx="1918734" cy="657101"/>
          </a:xfrm>
          <a:prstGeom prst="rect">
            <a:avLst/>
          </a:prstGeom>
        </p:spPr>
      </p:pic>
    </p:spTree>
    <p:extLst>
      <p:ext uri="{BB962C8B-B14F-4D97-AF65-F5344CB8AC3E}">
        <p14:creationId xmlns:p14="http://schemas.microsoft.com/office/powerpoint/2010/main" val="30393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567213-E01F-2447-AB24-E6D531764A10}"/>
              </a:ext>
            </a:extLst>
          </p:cNvPr>
          <p:cNvSpPr>
            <a:spLocks noGrp="1"/>
          </p:cNvSpPr>
          <p:nvPr>
            <p:ph type="title"/>
          </p:nvPr>
        </p:nvSpPr>
        <p:spPr/>
        <p:txBody>
          <a:bodyPr/>
          <a:lstStyle/>
          <a:p>
            <a:r>
              <a:rPr lang="en-US" dirty="0"/>
              <a:t>Average temperate at stagnation is what formula predicts</a:t>
            </a:r>
          </a:p>
        </p:txBody>
      </p:sp>
      <p:pic>
        <p:nvPicPr>
          <p:cNvPr id="14" name="Content Placeholder 13">
            <a:extLst>
              <a:ext uri="{FF2B5EF4-FFF2-40B4-BE49-F238E27FC236}">
                <a16:creationId xmlns:a16="http://schemas.microsoft.com/office/drawing/2014/main" id="{99366E35-D1B7-3443-A7F2-1E74775267FD}"/>
              </a:ext>
            </a:extLst>
          </p:cNvPr>
          <p:cNvPicPr>
            <a:picLocks noGrp="1" noChangeAspect="1"/>
          </p:cNvPicPr>
          <p:nvPr>
            <p:ph sz="half" idx="1"/>
          </p:nvPr>
        </p:nvPicPr>
        <p:blipFill>
          <a:blip r:embed="rId2"/>
          <a:stretch>
            <a:fillRect/>
          </a:stretch>
        </p:blipFill>
        <p:spPr>
          <a:xfrm>
            <a:off x="838200" y="2058194"/>
            <a:ext cx="5181600" cy="3886200"/>
          </a:xfrm>
        </p:spPr>
      </p:pic>
      <p:pic>
        <p:nvPicPr>
          <p:cNvPr id="18" name="Content Placeholder 17">
            <a:extLst>
              <a:ext uri="{FF2B5EF4-FFF2-40B4-BE49-F238E27FC236}">
                <a16:creationId xmlns:a16="http://schemas.microsoft.com/office/drawing/2014/main" id="{CF112308-D312-914B-A281-B270D1BCD879}"/>
              </a:ext>
            </a:extLst>
          </p:cNvPr>
          <p:cNvPicPr>
            <a:picLocks noGrp="1" noChangeAspect="1"/>
          </p:cNvPicPr>
          <p:nvPr>
            <p:ph sz="half" idx="2"/>
          </p:nvPr>
        </p:nvPicPr>
        <p:blipFill>
          <a:blip r:embed="rId3"/>
          <a:stretch>
            <a:fillRect/>
          </a:stretch>
        </p:blipFill>
        <p:spPr>
          <a:xfrm>
            <a:off x="6172200" y="2058194"/>
            <a:ext cx="5181600" cy="3886200"/>
          </a:xfrm>
        </p:spPr>
      </p:pic>
    </p:spTree>
    <p:extLst>
      <p:ext uri="{BB962C8B-B14F-4D97-AF65-F5344CB8AC3E}">
        <p14:creationId xmlns:p14="http://schemas.microsoft.com/office/powerpoint/2010/main" val="3136619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8EF0-500A-2745-B88A-682330798E0B}"/>
              </a:ext>
            </a:extLst>
          </p:cNvPr>
          <p:cNvSpPr>
            <a:spLocks noGrp="1"/>
          </p:cNvSpPr>
          <p:nvPr>
            <p:ph type="title"/>
          </p:nvPr>
        </p:nvSpPr>
        <p:spPr/>
        <p:txBody>
          <a:bodyPr/>
          <a:lstStyle/>
          <a:p>
            <a:r>
              <a:rPr lang="en-US" dirty="0"/>
              <a:t>Pressure increase by factor of 6 at stagnation</a:t>
            </a:r>
          </a:p>
        </p:txBody>
      </p:sp>
      <p:sp>
        <p:nvSpPr>
          <p:cNvPr id="3" name="Content Placeholder 2">
            <a:extLst>
              <a:ext uri="{FF2B5EF4-FFF2-40B4-BE49-F238E27FC236}">
                <a16:creationId xmlns:a16="http://schemas.microsoft.com/office/drawing/2014/main" id="{F5F83CA5-D5BD-FF45-94CC-6F228A2B5C9A}"/>
              </a:ext>
            </a:extLst>
          </p:cNvPr>
          <p:cNvSpPr>
            <a:spLocks noGrp="1"/>
          </p:cNvSpPr>
          <p:nvPr>
            <p:ph sz="half" idx="1"/>
          </p:nvPr>
        </p:nvSpPr>
        <p:spPr/>
        <p:txBody>
          <a:bodyPr/>
          <a:lstStyle/>
          <a:p>
            <a:r>
              <a:rPr lang="en-US" dirty="0"/>
              <a:t>All energy in plasma is thermal</a:t>
            </a:r>
          </a:p>
          <a:p>
            <a:r>
              <a:rPr lang="en-US" dirty="0"/>
              <a:t>Energy in plasma equals that in magnetic field</a:t>
            </a:r>
          </a:p>
          <a:p>
            <a:r>
              <a:rPr lang="en-US" dirty="0"/>
              <a:t>Magnetic field energy known from radius at stagnation</a:t>
            </a:r>
          </a:p>
        </p:txBody>
      </p:sp>
      <p:sp>
        <p:nvSpPr>
          <p:cNvPr id="4" name="Content Placeholder 3">
            <a:extLst>
              <a:ext uri="{FF2B5EF4-FFF2-40B4-BE49-F238E27FC236}">
                <a16:creationId xmlns:a16="http://schemas.microsoft.com/office/drawing/2014/main" id="{F4C987F8-08BC-F446-843D-61C29185FA3B}"/>
              </a:ext>
            </a:extLst>
          </p:cNvPr>
          <p:cNvSpPr>
            <a:spLocks noGrp="1"/>
          </p:cNvSpPr>
          <p:nvPr>
            <p:ph sz="half" idx="2"/>
          </p:nvPr>
        </p:nvSpPr>
        <p:spPr/>
        <p:txBody>
          <a:bodyPr/>
          <a:lstStyle/>
          <a:p>
            <a:r>
              <a:rPr lang="en-US" dirty="0"/>
              <a:t>Total ram energy turns into thermal (factor 2)</a:t>
            </a:r>
          </a:p>
          <a:p>
            <a:r>
              <a:rPr lang="en-US" dirty="0"/>
              <a:t>R goes from ¼ to 1/10 during stagnation (factor 2.5)</a:t>
            </a:r>
          </a:p>
          <a:p>
            <a:r>
              <a:rPr lang="en-US" dirty="0"/>
              <a:t>This only gives total of factor of 5 though… the rest of the energy comes from return shock heating, which must come from piston</a:t>
            </a:r>
          </a:p>
        </p:txBody>
      </p:sp>
    </p:spTree>
    <p:extLst>
      <p:ext uri="{BB962C8B-B14F-4D97-AF65-F5344CB8AC3E}">
        <p14:creationId xmlns:p14="http://schemas.microsoft.com/office/powerpoint/2010/main" val="407455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FE0E73-ADD0-5D4E-8BAA-15D872989CDC}"/>
              </a:ext>
            </a:extLst>
          </p:cNvPr>
          <p:cNvSpPr>
            <a:spLocks noGrp="1"/>
          </p:cNvSpPr>
          <p:nvPr>
            <p:ph type="title"/>
          </p:nvPr>
        </p:nvSpPr>
        <p:spPr/>
        <p:txBody>
          <a:bodyPr/>
          <a:lstStyle/>
          <a:p>
            <a:pPr algn="ctr"/>
            <a:r>
              <a:rPr lang="en-US" dirty="0"/>
              <a:t>Schematic of basic 1D hydrodynamic shock</a:t>
            </a:r>
          </a:p>
        </p:txBody>
      </p:sp>
      <p:grpSp>
        <p:nvGrpSpPr>
          <p:cNvPr id="27" name="Group 26">
            <a:extLst>
              <a:ext uri="{FF2B5EF4-FFF2-40B4-BE49-F238E27FC236}">
                <a16:creationId xmlns:a16="http://schemas.microsoft.com/office/drawing/2014/main" id="{F124E7CB-BE43-8140-99C7-079BC179BAA6}"/>
              </a:ext>
            </a:extLst>
          </p:cNvPr>
          <p:cNvGrpSpPr/>
          <p:nvPr/>
        </p:nvGrpSpPr>
        <p:grpSpPr>
          <a:xfrm>
            <a:off x="1399311" y="1830005"/>
            <a:ext cx="4050145" cy="3333695"/>
            <a:chOff x="960580" y="1782911"/>
            <a:chExt cx="4050145" cy="3333695"/>
          </a:xfrm>
        </p:grpSpPr>
        <p:sp>
          <p:nvSpPr>
            <p:cNvPr id="23" name="Rectangle 22">
              <a:extLst>
                <a:ext uri="{FF2B5EF4-FFF2-40B4-BE49-F238E27FC236}">
                  <a16:creationId xmlns:a16="http://schemas.microsoft.com/office/drawing/2014/main" id="{F6455673-8197-5446-800E-8AC610B1B285}"/>
                </a:ext>
              </a:extLst>
            </p:cNvPr>
            <p:cNvSpPr/>
            <p:nvPr/>
          </p:nvSpPr>
          <p:spPr>
            <a:xfrm>
              <a:off x="2964873" y="2336800"/>
              <a:ext cx="1948873" cy="27524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9E31AF-EA3E-4842-8690-0C1DA5B189C8}"/>
                </a:ext>
              </a:extLst>
            </p:cNvPr>
            <p:cNvSpPr/>
            <p:nvPr/>
          </p:nvSpPr>
          <p:spPr>
            <a:xfrm>
              <a:off x="960580" y="2336800"/>
              <a:ext cx="1948873" cy="275243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2970357C-7405-8B4D-A3C6-BF6DCA0F3D5F}"/>
                </a:ext>
              </a:extLst>
            </p:cNvPr>
            <p:cNvCxnSpPr/>
            <p:nvPr/>
          </p:nvCxnSpPr>
          <p:spPr>
            <a:xfrm>
              <a:off x="2937164" y="2336800"/>
              <a:ext cx="0" cy="2770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D8A63-E2FC-2347-AF16-11AB6DC313E5}"/>
                </a:ext>
              </a:extLst>
            </p:cNvPr>
            <p:cNvSpPr txBox="1"/>
            <p:nvPr/>
          </p:nvSpPr>
          <p:spPr>
            <a:xfrm>
              <a:off x="1119906" y="4285609"/>
              <a:ext cx="1630219" cy="830997"/>
            </a:xfrm>
            <a:prstGeom prst="rect">
              <a:avLst/>
            </a:prstGeom>
            <a:noFill/>
          </p:spPr>
          <p:txBody>
            <a:bodyPr wrap="square" rtlCol="0">
              <a:spAutoFit/>
            </a:bodyPr>
            <a:lstStyle/>
            <a:p>
              <a:pPr algn="ctr"/>
              <a:r>
                <a:rPr lang="en-US" sz="2400" dirty="0"/>
                <a:t>𝜌</a:t>
              </a:r>
              <a:r>
                <a:rPr lang="en-US" sz="2400" baseline="-25000" dirty="0"/>
                <a:t>1</a:t>
              </a:r>
              <a:r>
                <a:rPr lang="en-US" sz="2400" dirty="0"/>
                <a:t>, P</a:t>
              </a:r>
              <a:r>
                <a:rPr lang="en-US" sz="2400" baseline="-25000" dirty="0"/>
                <a:t>1</a:t>
              </a:r>
            </a:p>
            <a:p>
              <a:pPr algn="ctr"/>
              <a:r>
                <a:rPr lang="en-US" sz="2400" dirty="0"/>
                <a:t>(up stream)</a:t>
              </a:r>
            </a:p>
          </p:txBody>
        </p:sp>
        <p:cxnSp>
          <p:nvCxnSpPr>
            <p:cNvPr id="12" name="Straight Arrow Connector 11">
              <a:extLst>
                <a:ext uri="{FF2B5EF4-FFF2-40B4-BE49-F238E27FC236}">
                  <a16:creationId xmlns:a16="http://schemas.microsoft.com/office/drawing/2014/main" id="{2566B765-EABD-C844-A1ED-54B7D4BCF702}"/>
                </a:ext>
              </a:extLst>
            </p:cNvPr>
            <p:cNvCxnSpPr>
              <a:cxnSpLocks/>
            </p:cNvCxnSpPr>
            <p:nvPr/>
          </p:nvCxnSpPr>
          <p:spPr>
            <a:xfrm flipH="1">
              <a:off x="2410691" y="3713018"/>
              <a:ext cx="5264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05F3A4D3-3700-084D-82D7-9E0860F1F8D2}"/>
                </a:ext>
              </a:extLst>
            </p:cNvPr>
            <p:cNvGrpSpPr/>
            <p:nvPr/>
          </p:nvGrpSpPr>
          <p:grpSpPr>
            <a:xfrm>
              <a:off x="1565566" y="2948830"/>
              <a:ext cx="678870" cy="461665"/>
              <a:chOff x="1394691" y="2711333"/>
              <a:chExt cx="678870" cy="461665"/>
            </a:xfrm>
          </p:grpSpPr>
          <p:sp>
            <p:nvSpPr>
              <p:cNvPr id="13" name="TextBox 12">
                <a:extLst>
                  <a:ext uri="{FF2B5EF4-FFF2-40B4-BE49-F238E27FC236}">
                    <a16:creationId xmlns:a16="http://schemas.microsoft.com/office/drawing/2014/main" id="{C37BA0F3-3427-D040-95FF-99BD82179C7F}"/>
                  </a:ext>
                </a:extLst>
              </p:cNvPr>
              <p:cNvSpPr txBox="1"/>
              <p:nvPr/>
            </p:nvSpPr>
            <p:spPr>
              <a:xfrm>
                <a:off x="1602511" y="2711333"/>
                <a:ext cx="471050" cy="461665"/>
              </a:xfrm>
              <a:prstGeom prst="rect">
                <a:avLst/>
              </a:prstGeom>
              <a:noFill/>
            </p:spPr>
            <p:txBody>
              <a:bodyPr wrap="square" rtlCol="0">
                <a:spAutoFit/>
              </a:bodyPr>
              <a:lstStyle/>
              <a:p>
                <a:r>
                  <a:rPr lang="en-US" sz="2400" dirty="0"/>
                  <a:t>u</a:t>
                </a:r>
                <a:r>
                  <a:rPr lang="en-US" sz="2400" baseline="-25000" dirty="0"/>
                  <a:t>1</a:t>
                </a:r>
              </a:p>
            </p:txBody>
          </p:sp>
          <p:cxnSp>
            <p:nvCxnSpPr>
              <p:cNvPr id="14" name="Straight Arrow Connector 13">
                <a:extLst>
                  <a:ext uri="{FF2B5EF4-FFF2-40B4-BE49-F238E27FC236}">
                    <a16:creationId xmlns:a16="http://schemas.microsoft.com/office/drawing/2014/main" id="{E0AB9C43-AFBF-AC4A-8083-6546EA0BDB95}"/>
                  </a:ext>
                </a:extLst>
              </p:cNvPr>
              <p:cNvCxnSpPr>
                <a:cxnSpLocks/>
              </p:cNvCxnSpPr>
              <p:nvPr/>
            </p:nvCxnSpPr>
            <p:spPr>
              <a:xfrm flipH="1">
                <a:off x="1394691" y="2835747"/>
                <a:ext cx="2355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BF5E5FD0-1532-FF48-A5E0-91B0F36B3E7C}"/>
                </a:ext>
              </a:extLst>
            </p:cNvPr>
            <p:cNvGrpSpPr/>
            <p:nvPr/>
          </p:nvGrpSpPr>
          <p:grpSpPr>
            <a:xfrm>
              <a:off x="3556001" y="2947598"/>
              <a:ext cx="831272" cy="461665"/>
              <a:chOff x="6881091" y="5089236"/>
              <a:chExt cx="831272" cy="461665"/>
            </a:xfrm>
          </p:grpSpPr>
          <p:cxnSp>
            <p:nvCxnSpPr>
              <p:cNvPr id="15" name="Straight Arrow Connector 14">
                <a:extLst>
                  <a:ext uri="{FF2B5EF4-FFF2-40B4-BE49-F238E27FC236}">
                    <a16:creationId xmlns:a16="http://schemas.microsoft.com/office/drawing/2014/main" id="{EB6F46F6-0CC2-AD48-A3D7-084111810103}"/>
                  </a:ext>
                </a:extLst>
              </p:cNvPr>
              <p:cNvCxnSpPr>
                <a:cxnSpLocks/>
              </p:cNvCxnSpPr>
              <p:nvPr/>
            </p:nvCxnSpPr>
            <p:spPr>
              <a:xfrm flipH="1">
                <a:off x="6881091" y="5186001"/>
                <a:ext cx="34174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F2A6C99-77F2-C640-9D98-D41E458CE9AE}"/>
                  </a:ext>
                </a:extLst>
              </p:cNvPr>
              <p:cNvSpPr txBox="1"/>
              <p:nvPr/>
            </p:nvSpPr>
            <p:spPr>
              <a:xfrm>
                <a:off x="7222836" y="5089236"/>
                <a:ext cx="489527" cy="461665"/>
              </a:xfrm>
              <a:prstGeom prst="rect">
                <a:avLst/>
              </a:prstGeom>
              <a:noFill/>
            </p:spPr>
            <p:txBody>
              <a:bodyPr wrap="square" rtlCol="0">
                <a:spAutoFit/>
              </a:bodyPr>
              <a:lstStyle/>
              <a:p>
                <a:r>
                  <a:rPr lang="en-US" sz="2400" dirty="0"/>
                  <a:t>u</a:t>
                </a:r>
                <a:r>
                  <a:rPr lang="en-US" sz="2400" baseline="-25000" dirty="0"/>
                  <a:t>2</a:t>
                </a:r>
              </a:p>
            </p:txBody>
          </p:sp>
        </p:grpSp>
        <p:sp>
          <p:nvSpPr>
            <p:cNvPr id="19" name="TextBox 18">
              <a:extLst>
                <a:ext uri="{FF2B5EF4-FFF2-40B4-BE49-F238E27FC236}">
                  <a16:creationId xmlns:a16="http://schemas.microsoft.com/office/drawing/2014/main" id="{88A439D5-8A45-7F48-A882-15BC9E980172}"/>
                </a:ext>
              </a:extLst>
            </p:cNvPr>
            <p:cNvSpPr txBox="1"/>
            <p:nvPr/>
          </p:nvSpPr>
          <p:spPr>
            <a:xfrm>
              <a:off x="2521527" y="3685648"/>
              <a:ext cx="424871" cy="461665"/>
            </a:xfrm>
            <a:prstGeom prst="rect">
              <a:avLst/>
            </a:prstGeom>
            <a:noFill/>
          </p:spPr>
          <p:txBody>
            <a:bodyPr wrap="square" rtlCol="0">
              <a:spAutoFit/>
            </a:bodyPr>
            <a:lstStyle/>
            <a:p>
              <a:r>
                <a:rPr lang="en-US" sz="2400" dirty="0"/>
                <a:t>u</a:t>
              </a:r>
              <a:r>
                <a:rPr lang="en-US" sz="2400" baseline="-25000" dirty="0"/>
                <a:t>s</a:t>
              </a:r>
            </a:p>
          </p:txBody>
        </p:sp>
        <p:sp>
          <p:nvSpPr>
            <p:cNvPr id="24" name="TextBox 23">
              <a:extLst>
                <a:ext uri="{FF2B5EF4-FFF2-40B4-BE49-F238E27FC236}">
                  <a16:creationId xmlns:a16="http://schemas.microsoft.com/office/drawing/2014/main" id="{C2DD7EDF-5169-EB46-93E7-26D0DB4363BE}"/>
                </a:ext>
              </a:extLst>
            </p:cNvPr>
            <p:cNvSpPr txBox="1"/>
            <p:nvPr/>
          </p:nvSpPr>
          <p:spPr>
            <a:xfrm>
              <a:off x="2918690" y="4272090"/>
              <a:ext cx="2092035" cy="830997"/>
            </a:xfrm>
            <a:prstGeom prst="rect">
              <a:avLst/>
            </a:prstGeom>
            <a:noFill/>
          </p:spPr>
          <p:txBody>
            <a:bodyPr wrap="square" rtlCol="0">
              <a:spAutoFit/>
            </a:bodyPr>
            <a:lstStyle/>
            <a:p>
              <a:pPr algn="ctr"/>
              <a:r>
                <a:rPr lang="en-US" sz="2400" dirty="0"/>
                <a:t>𝜌</a:t>
              </a:r>
              <a:r>
                <a:rPr lang="en-US" sz="2400" baseline="-25000" dirty="0"/>
                <a:t>2</a:t>
              </a:r>
              <a:r>
                <a:rPr lang="en-US" sz="2400" dirty="0"/>
                <a:t>, P</a:t>
              </a:r>
              <a:r>
                <a:rPr lang="en-US" sz="2400" baseline="-25000" dirty="0"/>
                <a:t>2</a:t>
              </a:r>
            </a:p>
            <a:p>
              <a:pPr algn="ctr"/>
              <a:r>
                <a:rPr lang="en-US" sz="2400" dirty="0"/>
                <a:t>(down stream)</a:t>
              </a:r>
            </a:p>
          </p:txBody>
        </p:sp>
        <p:sp>
          <p:nvSpPr>
            <p:cNvPr id="26" name="TextBox 25">
              <a:extLst>
                <a:ext uri="{FF2B5EF4-FFF2-40B4-BE49-F238E27FC236}">
                  <a16:creationId xmlns:a16="http://schemas.microsoft.com/office/drawing/2014/main" id="{A5FCFA91-CB02-A944-8675-070DDE6E4B40}"/>
                </a:ext>
              </a:extLst>
            </p:cNvPr>
            <p:cNvSpPr txBox="1"/>
            <p:nvPr/>
          </p:nvSpPr>
          <p:spPr>
            <a:xfrm>
              <a:off x="1863435" y="1782911"/>
              <a:ext cx="2092035" cy="461665"/>
            </a:xfrm>
            <a:prstGeom prst="rect">
              <a:avLst/>
            </a:prstGeom>
            <a:noFill/>
          </p:spPr>
          <p:txBody>
            <a:bodyPr wrap="square" rtlCol="0">
              <a:spAutoFit/>
            </a:bodyPr>
            <a:lstStyle/>
            <a:p>
              <a:pPr algn="ctr"/>
              <a:r>
                <a:rPr lang="en-US" sz="2400" b="1" dirty="0"/>
                <a:t>Lab Frame</a:t>
              </a:r>
            </a:p>
          </p:txBody>
        </p:sp>
      </p:grpSp>
      <p:grpSp>
        <p:nvGrpSpPr>
          <p:cNvPr id="28" name="Group 27">
            <a:extLst>
              <a:ext uri="{FF2B5EF4-FFF2-40B4-BE49-F238E27FC236}">
                <a16:creationId xmlns:a16="http://schemas.microsoft.com/office/drawing/2014/main" id="{40FE3292-1771-9A4D-81B7-6EB75F0D800A}"/>
              </a:ext>
            </a:extLst>
          </p:cNvPr>
          <p:cNvGrpSpPr/>
          <p:nvPr/>
        </p:nvGrpSpPr>
        <p:grpSpPr>
          <a:xfrm>
            <a:off x="6576292" y="1801523"/>
            <a:ext cx="4050145" cy="3333695"/>
            <a:chOff x="960580" y="1782911"/>
            <a:chExt cx="4050145" cy="3333695"/>
          </a:xfrm>
        </p:grpSpPr>
        <p:sp>
          <p:nvSpPr>
            <p:cNvPr id="29" name="Rectangle 28">
              <a:extLst>
                <a:ext uri="{FF2B5EF4-FFF2-40B4-BE49-F238E27FC236}">
                  <a16:creationId xmlns:a16="http://schemas.microsoft.com/office/drawing/2014/main" id="{97F025D5-2ED2-2A4D-9B43-5C945456DC10}"/>
                </a:ext>
              </a:extLst>
            </p:cNvPr>
            <p:cNvSpPr/>
            <p:nvPr/>
          </p:nvSpPr>
          <p:spPr>
            <a:xfrm>
              <a:off x="2964873" y="2336800"/>
              <a:ext cx="1948873" cy="27524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39001CA-2055-7541-A051-6CCDBBFF49C9}"/>
                </a:ext>
              </a:extLst>
            </p:cNvPr>
            <p:cNvSpPr/>
            <p:nvPr/>
          </p:nvSpPr>
          <p:spPr>
            <a:xfrm>
              <a:off x="960580" y="2336800"/>
              <a:ext cx="1948873" cy="275243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4B05C3C4-E8E4-0D48-AD5C-096E157938DA}"/>
                </a:ext>
              </a:extLst>
            </p:cNvPr>
            <p:cNvCxnSpPr/>
            <p:nvPr/>
          </p:nvCxnSpPr>
          <p:spPr>
            <a:xfrm>
              <a:off x="2937164" y="2336800"/>
              <a:ext cx="0" cy="27709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24A70C9-A82C-3F4C-8284-C3C3A23DFCD7}"/>
                </a:ext>
              </a:extLst>
            </p:cNvPr>
            <p:cNvSpPr txBox="1"/>
            <p:nvPr/>
          </p:nvSpPr>
          <p:spPr>
            <a:xfrm>
              <a:off x="1119906" y="4285609"/>
              <a:ext cx="1630219" cy="830997"/>
            </a:xfrm>
            <a:prstGeom prst="rect">
              <a:avLst/>
            </a:prstGeom>
            <a:noFill/>
          </p:spPr>
          <p:txBody>
            <a:bodyPr wrap="square" rtlCol="0">
              <a:spAutoFit/>
            </a:bodyPr>
            <a:lstStyle/>
            <a:p>
              <a:pPr algn="ctr"/>
              <a:r>
                <a:rPr lang="en-US" sz="2400" dirty="0"/>
                <a:t>𝜌</a:t>
              </a:r>
              <a:r>
                <a:rPr lang="en-US" sz="2400" baseline="-25000" dirty="0"/>
                <a:t>1</a:t>
              </a:r>
              <a:r>
                <a:rPr lang="en-US" sz="2400" dirty="0"/>
                <a:t>, P</a:t>
              </a:r>
              <a:r>
                <a:rPr lang="en-US" sz="2400" baseline="-25000" dirty="0"/>
                <a:t>1</a:t>
              </a:r>
            </a:p>
            <a:p>
              <a:pPr algn="ctr"/>
              <a:r>
                <a:rPr lang="en-US" sz="2400" dirty="0"/>
                <a:t>(up stream)</a:t>
              </a:r>
            </a:p>
          </p:txBody>
        </p:sp>
        <p:cxnSp>
          <p:nvCxnSpPr>
            <p:cNvPr id="42" name="Straight Arrow Connector 41">
              <a:extLst>
                <a:ext uri="{FF2B5EF4-FFF2-40B4-BE49-F238E27FC236}">
                  <a16:creationId xmlns:a16="http://schemas.microsoft.com/office/drawing/2014/main" id="{899C0530-6984-E249-AD30-02D43F74FA05}"/>
                </a:ext>
              </a:extLst>
            </p:cNvPr>
            <p:cNvCxnSpPr>
              <a:cxnSpLocks/>
            </p:cNvCxnSpPr>
            <p:nvPr/>
          </p:nvCxnSpPr>
          <p:spPr>
            <a:xfrm>
              <a:off x="1801094" y="3073244"/>
              <a:ext cx="40639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53A9E4A5-6286-CD45-BF31-9028CA27B6A2}"/>
                </a:ext>
              </a:extLst>
            </p:cNvPr>
            <p:cNvGrpSpPr/>
            <p:nvPr/>
          </p:nvGrpSpPr>
          <p:grpSpPr>
            <a:xfrm>
              <a:off x="3582569" y="3044363"/>
              <a:ext cx="923628" cy="498795"/>
              <a:chOff x="6907659" y="5186001"/>
              <a:chExt cx="923628" cy="498795"/>
            </a:xfrm>
          </p:grpSpPr>
          <p:cxnSp>
            <p:nvCxnSpPr>
              <p:cNvPr id="39" name="Straight Arrow Connector 38">
                <a:extLst>
                  <a:ext uri="{FF2B5EF4-FFF2-40B4-BE49-F238E27FC236}">
                    <a16:creationId xmlns:a16="http://schemas.microsoft.com/office/drawing/2014/main" id="{ABC0BEC1-D413-F94C-97D3-B4EE08D89397}"/>
                  </a:ext>
                </a:extLst>
              </p:cNvPr>
              <p:cNvCxnSpPr>
                <a:cxnSpLocks/>
              </p:cNvCxnSpPr>
              <p:nvPr/>
            </p:nvCxnSpPr>
            <p:spPr>
              <a:xfrm>
                <a:off x="7222837" y="5186001"/>
                <a:ext cx="2586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F5C3413-EE54-F440-BEB9-332C07738CA4}"/>
                  </a:ext>
                </a:extLst>
              </p:cNvPr>
              <p:cNvSpPr txBox="1"/>
              <p:nvPr/>
            </p:nvSpPr>
            <p:spPr>
              <a:xfrm>
                <a:off x="6907659" y="5223131"/>
                <a:ext cx="923628" cy="461665"/>
              </a:xfrm>
              <a:prstGeom prst="rect">
                <a:avLst/>
              </a:prstGeom>
              <a:noFill/>
            </p:spPr>
            <p:txBody>
              <a:bodyPr wrap="square" rtlCol="0">
                <a:spAutoFit/>
              </a:bodyPr>
              <a:lstStyle/>
              <a:p>
                <a:r>
                  <a:rPr lang="en-US" sz="2400" dirty="0"/>
                  <a:t>u</a:t>
                </a:r>
                <a:r>
                  <a:rPr lang="en-US" sz="2400" baseline="-25000" dirty="0"/>
                  <a:t>2</a:t>
                </a:r>
                <a:r>
                  <a:rPr lang="en-US" sz="2400" dirty="0"/>
                  <a:t>-u</a:t>
                </a:r>
                <a:r>
                  <a:rPr lang="en-US" sz="2400" baseline="-25000" dirty="0"/>
                  <a:t>s</a:t>
                </a:r>
              </a:p>
            </p:txBody>
          </p:sp>
        </p:grpSp>
        <p:sp>
          <p:nvSpPr>
            <p:cNvPr id="37" name="TextBox 36">
              <a:extLst>
                <a:ext uri="{FF2B5EF4-FFF2-40B4-BE49-F238E27FC236}">
                  <a16:creationId xmlns:a16="http://schemas.microsoft.com/office/drawing/2014/main" id="{FDB689DC-6ADD-F441-BFEE-3FC9BB0D7D87}"/>
                </a:ext>
              </a:extLst>
            </p:cNvPr>
            <p:cNvSpPr txBox="1"/>
            <p:nvPr/>
          </p:nvSpPr>
          <p:spPr>
            <a:xfrm>
              <a:off x="2918690" y="4272090"/>
              <a:ext cx="2092035" cy="830997"/>
            </a:xfrm>
            <a:prstGeom prst="rect">
              <a:avLst/>
            </a:prstGeom>
            <a:noFill/>
          </p:spPr>
          <p:txBody>
            <a:bodyPr wrap="square" rtlCol="0">
              <a:spAutoFit/>
            </a:bodyPr>
            <a:lstStyle/>
            <a:p>
              <a:pPr algn="ctr"/>
              <a:r>
                <a:rPr lang="en-US" sz="2400" dirty="0"/>
                <a:t>𝜌</a:t>
              </a:r>
              <a:r>
                <a:rPr lang="en-US" sz="2400" baseline="-25000" dirty="0"/>
                <a:t>2</a:t>
              </a:r>
              <a:r>
                <a:rPr lang="en-US" sz="2400" dirty="0"/>
                <a:t>, P</a:t>
              </a:r>
              <a:r>
                <a:rPr lang="en-US" sz="2400" baseline="-25000" dirty="0"/>
                <a:t>2</a:t>
              </a:r>
            </a:p>
            <a:p>
              <a:pPr algn="ctr"/>
              <a:r>
                <a:rPr lang="en-US" sz="2400" dirty="0"/>
                <a:t>(down stream)</a:t>
              </a:r>
            </a:p>
          </p:txBody>
        </p:sp>
        <p:sp>
          <p:nvSpPr>
            <p:cNvPr id="38" name="TextBox 37">
              <a:extLst>
                <a:ext uri="{FF2B5EF4-FFF2-40B4-BE49-F238E27FC236}">
                  <a16:creationId xmlns:a16="http://schemas.microsoft.com/office/drawing/2014/main" id="{E5F794D9-D3F3-7F43-98F2-EF492B236949}"/>
                </a:ext>
              </a:extLst>
            </p:cNvPr>
            <p:cNvSpPr txBox="1"/>
            <p:nvPr/>
          </p:nvSpPr>
          <p:spPr>
            <a:xfrm>
              <a:off x="1863435" y="1782911"/>
              <a:ext cx="2092035" cy="461665"/>
            </a:xfrm>
            <a:prstGeom prst="rect">
              <a:avLst/>
            </a:prstGeom>
            <a:noFill/>
          </p:spPr>
          <p:txBody>
            <a:bodyPr wrap="square" rtlCol="0">
              <a:spAutoFit/>
            </a:bodyPr>
            <a:lstStyle/>
            <a:p>
              <a:pPr algn="ctr"/>
              <a:r>
                <a:rPr lang="en-US" sz="2400" b="1" dirty="0"/>
                <a:t>Shock Frame</a:t>
              </a:r>
            </a:p>
          </p:txBody>
        </p:sp>
      </p:grpSp>
      <p:sp>
        <p:nvSpPr>
          <p:cNvPr id="43" name="TextBox 42">
            <a:extLst>
              <a:ext uri="{FF2B5EF4-FFF2-40B4-BE49-F238E27FC236}">
                <a16:creationId xmlns:a16="http://schemas.microsoft.com/office/drawing/2014/main" id="{9A723D57-0B14-E146-A1EC-2FEE2B246CA7}"/>
              </a:ext>
            </a:extLst>
          </p:cNvPr>
          <p:cNvSpPr txBox="1"/>
          <p:nvPr/>
        </p:nvSpPr>
        <p:spPr>
          <a:xfrm>
            <a:off x="7249408" y="3100105"/>
            <a:ext cx="923628" cy="461665"/>
          </a:xfrm>
          <a:prstGeom prst="rect">
            <a:avLst/>
          </a:prstGeom>
          <a:noFill/>
        </p:spPr>
        <p:txBody>
          <a:bodyPr wrap="square" rtlCol="0">
            <a:spAutoFit/>
          </a:bodyPr>
          <a:lstStyle/>
          <a:p>
            <a:r>
              <a:rPr lang="en-US" sz="2400" dirty="0"/>
              <a:t>u</a:t>
            </a:r>
            <a:r>
              <a:rPr lang="en-US" sz="2400" baseline="-25000" dirty="0"/>
              <a:t>1</a:t>
            </a:r>
            <a:r>
              <a:rPr lang="en-US" sz="2400" dirty="0"/>
              <a:t>-u</a:t>
            </a:r>
            <a:r>
              <a:rPr lang="en-US" sz="2400" baseline="-25000" dirty="0"/>
              <a:t>s</a:t>
            </a:r>
          </a:p>
        </p:txBody>
      </p:sp>
    </p:spTree>
    <p:extLst>
      <p:ext uri="{BB962C8B-B14F-4D97-AF65-F5344CB8AC3E}">
        <p14:creationId xmlns:p14="http://schemas.microsoft.com/office/powerpoint/2010/main" val="484573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36682D-8B67-634C-847A-3E8D325861E5}"/>
              </a:ext>
            </a:extLst>
          </p:cNvPr>
          <p:cNvSpPr>
            <a:spLocks noGrp="1"/>
          </p:cNvSpPr>
          <p:nvPr>
            <p:ph type="title"/>
          </p:nvPr>
        </p:nvSpPr>
        <p:spPr>
          <a:xfrm>
            <a:off x="838200" y="365125"/>
            <a:ext cx="10942674" cy="1325563"/>
          </a:xfrm>
        </p:spPr>
        <p:txBody>
          <a:bodyPr/>
          <a:lstStyle/>
          <a:p>
            <a:r>
              <a:rPr lang="en-US" dirty="0"/>
              <a:t>1D MHD Shock in Cylindrical at 1MA/3Torr/3cm</a:t>
            </a:r>
          </a:p>
        </p:txBody>
      </p:sp>
      <p:pic>
        <p:nvPicPr>
          <p:cNvPr id="10" name="dpf1Dmovie_4AeOBm.mp4">
            <a:hlinkClick r:id="" action="ppaction://media"/>
            <a:extLst>
              <a:ext uri="{FF2B5EF4-FFF2-40B4-BE49-F238E27FC236}">
                <a16:creationId xmlns:a16="http://schemas.microsoft.com/office/drawing/2014/main" id="{84F21FFF-1B89-0F45-9C9D-F1A44265FF2A}"/>
              </a:ext>
            </a:extLst>
          </p:cNvPr>
          <p:cNvPicPr>
            <a:picLocks noGrp="1" noChangeAspect="1"/>
          </p:cNvPicPr>
          <p:nvPr>
            <p:ph idx="1"/>
            <a:videoFile r:link="rId2"/>
            <p:extLst>
              <p:ext uri="{DAA4B4D4-6D71-4841-9C94-3DE7FCFB9230}">
                <p14:media xmlns:p14="http://schemas.microsoft.com/office/powerpoint/2010/main" r:embed="rId1"/>
              </p:ext>
            </p:extLst>
          </p:nvPr>
        </p:nvPicPr>
        <p:blipFill rotWithShape="1">
          <a:blip r:embed="rId4"/>
          <a:srcRect l="8547" t="8267" r="148" b="4338"/>
          <a:stretch/>
        </p:blipFill>
        <p:spPr>
          <a:xfrm>
            <a:off x="506791" y="2249715"/>
            <a:ext cx="11605491" cy="3647440"/>
          </a:xfrm>
        </p:spPr>
      </p:pic>
    </p:spTree>
    <p:extLst>
      <p:ext uri="{BB962C8B-B14F-4D97-AF65-F5344CB8AC3E}">
        <p14:creationId xmlns:p14="http://schemas.microsoft.com/office/powerpoint/2010/main" val="57564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75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B5ED-6553-1846-B555-799D1634AE13}"/>
              </a:ext>
            </a:extLst>
          </p:cNvPr>
          <p:cNvSpPr>
            <a:spLocks noGrp="1"/>
          </p:cNvSpPr>
          <p:nvPr>
            <p:ph type="title"/>
          </p:nvPr>
        </p:nvSpPr>
        <p:spPr/>
        <p:txBody>
          <a:bodyPr/>
          <a:lstStyle/>
          <a:p>
            <a:r>
              <a:rPr lang="en-US" dirty="0"/>
              <a:t>Stagnation occurs at r/R = 0.13 in cylindrical</a:t>
            </a:r>
          </a:p>
        </p:txBody>
      </p:sp>
      <p:pic>
        <p:nvPicPr>
          <p:cNvPr id="5" name="Content Placeholder 4">
            <a:extLst>
              <a:ext uri="{FF2B5EF4-FFF2-40B4-BE49-F238E27FC236}">
                <a16:creationId xmlns:a16="http://schemas.microsoft.com/office/drawing/2014/main" id="{54A40380-BE63-D941-A681-85D69C77D34D}"/>
              </a:ext>
            </a:extLst>
          </p:cNvPr>
          <p:cNvPicPr>
            <a:picLocks noGrp="1" noChangeAspect="1"/>
          </p:cNvPicPr>
          <p:nvPr>
            <p:ph idx="1"/>
          </p:nvPr>
        </p:nvPicPr>
        <p:blipFill rotWithShape="1">
          <a:blip r:embed="rId2"/>
          <a:srcRect l="8005" t="5557" r="7668" b="3910"/>
          <a:stretch/>
        </p:blipFill>
        <p:spPr>
          <a:xfrm>
            <a:off x="324836" y="2232837"/>
            <a:ext cx="11370977" cy="4008475"/>
          </a:xfrm>
        </p:spPr>
      </p:pic>
    </p:spTree>
    <p:extLst>
      <p:ext uri="{BB962C8B-B14F-4D97-AF65-F5344CB8AC3E}">
        <p14:creationId xmlns:p14="http://schemas.microsoft.com/office/powerpoint/2010/main" val="811920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D61F-CE23-2342-A1E7-F8D58540638E}"/>
              </a:ext>
            </a:extLst>
          </p:cNvPr>
          <p:cNvSpPr>
            <a:spLocks noGrp="1"/>
          </p:cNvSpPr>
          <p:nvPr>
            <p:ph type="title"/>
          </p:nvPr>
        </p:nvSpPr>
        <p:spPr>
          <a:xfrm>
            <a:off x="838196" y="14411"/>
            <a:ext cx="10974572" cy="1325563"/>
          </a:xfrm>
        </p:spPr>
        <p:txBody>
          <a:bodyPr>
            <a:normAutofit fontScale="90000"/>
          </a:bodyPr>
          <a:lstStyle/>
          <a:p>
            <a:r>
              <a:rPr lang="en-US" sz="3600" dirty="0"/>
              <a:t>Rate of Energy input into magnetic field is the same as rate of energy input into plasma for small skin layer even for cylindrical</a:t>
            </a:r>
          </a:p>
        </p:txBody>
      </p:sp>
      <p:sp>
        <p:nvSpPr>
          <p:cNvPr id="9" name="TextBox 8">
            <a:extLst>
              <a:ext uri="{FF2B5EF4-FFF2-40B4-BE49-F238E27FC236}">
                <a16:creationId xmlns:a16="http://schemas.microsoft.com/office/drawing/2014/main" id="{95CDD9B4-2C0D-8F4B-821D-7BD58071118A}"/>
              </a:ext>
            </a:extLst>
          </p:cNvPr>
          <p:cNvSpPr txBox="1"/>
          <p:nvPr/>
        </p:nvSpPr>
        <p:spPr>
          <a:xfrm>
            <a:off x="838196" y="2255757"/>
            <a:ext cx="2731265" cy="461665"/>
          </a:xfrm>
          <a:prstGeom prst="rect">
            <a:avLst/>
          </a:prstGeom>
          <a:noFill/>
        </p:spPr>
        <p:txBody>
          <a:bodyPr wrap="square" rtlCol="0">
            <a:spAutoFit/>
          </a:bodyPr>
          <a:lstStyle/>
          <a:p>
            <a:r>
              <a:rPr lang="en-US" sz="2400" b="1" dirty="0"/>
              <a:t>From Ampere’s law:</a:t>
            </a:r>
          </a:p>
        </p:txBody>
      </p:sp>
      <p:sp>
        <p:nvSpPr>
          <p:cNvPr id="10" name="TextBox 9">
            <a:extLst>
              <a:ext uri="{FF2B5EF4-FFF2-40B4-BE49-F238E27FC236}">
                <a16:creationId xmlns:a16="http://schemas.microsoft.com/office/drawing/2014/main" id="{D8CDD6DF-431D-8641-AD58-D046502E1669}"/>
              </a:ext>
            </a:extLst>
          </p:cNvPr>
          <p:cNvSpPr txBox="1"/>
          <p:nvPr/>
        </p:nvSpPr>
        <p:spPr>
          <a:xfrm>
            <a:off x="838197" y="3633205"/>
            <a:ext cx="3733804" cy="461665"/>
          </a:xfrm>
          <a:prstGeom prst="rect">
            <a:avLst/>
          </a:prstGeom>
          <a:noFill/>
        </p:spPr>
        <p:txBody>
          <a:bodyPr wrap="square" rtlCol="0">
            <a:spAutoFit/>
          </a:bodyPr>
          <a:lstStyle/>
          <a:p>
            <a:r>
              <a:rPr lang="en-US" sz="2400" b="1" dirty="0"/>
              <a:t>Also from thin skin current</a:t>
            </a:r>
          </a:p>
        </p:txBody>
      </p:sp>
      <p:sp>
        <p:nvSpPr>
          <p:cNvPr id="15" name="TextBox 14">
            <a:extLst>
              <a:ext uri="{FF2B5EF4-FFF2-40B4-BE49-F238E27FC236}">
                <a16:creationId xmlns:a16="http://schemas.microsoft.com/office/drawing/2014/main" id="{A13BDA67-A6C7-B24E-9752-8A4C85607383}"/>
              </a:ext>
            </a:extLst>
          </p:cNvPr>
          <p:cNvSpPr txBox="1"/>
          <p:nvPr/>
        </p:nvSpPr>
        <p:spPr>
          <a:xfrm>
            <a:off x="838197" y="5262518"/>
            <a:ext cx="6928693" cy="461665"/>
          </a:xfrm>
          <a:prstGeom prst="rect">
            <a:avLst/>
          </a:prstGeom>
          <a:noFill/>
        </p:spPr>
        <p:txBody>
          <a:bodyPr wrap="square" rtlCol="0">
            <a:spAutoFit/>
          </a:bodyPr>
          <a:lstStyle/>
          <a:p>
            <a:r>
              <a:rPr lang="en-US" sz="2400" b="1" dirty="0"/>
              <a:t>From total energy conservation</a:t>
            </a:r>
          </a:p>
        </p:txBody>
      </p:sp>
      <p:pic>
        <p:nvPicPr>
          <p:cNvPr id="11" name="Content Placeholder 10">
            <a:extLst>
              <a:ext uri="{FF2B5EF4-FFF2-40B4-BE49-F238E27FC236}">
                <a16:creationId xmlns:a16="http://schemas.microsoft.com/office/drawing/2014/main" id="{C85747A4-2F38-C544-83C1-8F26A3869AB1}"/>
              </a:ext>
            </a:extLst>
          </p:cNvPr>
          <p:cNvPicPr>
            <a:picLocks noGrp="1" noChangeAspect="1"/>
          </p:cNvPicPr>
          <p:nvPr>
            <p:ph idx="1"/>
          </p:nvPr>
        </p:nvPicPr>
        <p:blipFill>
          <a:blip r:embed="rId2"/>
          <a:stretch>
            <a:fillRect/>
          </a:stretch>
        </p:blipFill>
        <p:spPr>
          <a:xfrm>
            <a:off x="913681" y="2777497"/>
            <a:ext cx="5186866" cy="612570"/>
          </a:xfrm>
          <a:prstGeom prst="rect">
            <a:avLst/>
          </a:prstGeom>
        </p:spPr>
      </p:pic>
      <p:sp>
        <p:nvSpPr>
          <p:cNvPr id="18" name="TextBox 17">
            <a:extLst>
              <a:ext uri="{FF2B5EF4-FFF2-40B4-BE49-F238E27FC236}">
                <a16:creationId xmlns:a16="http://schemas.microsoft.com/office/drawing/2014/main" id="{1C090803-81D5-9C41-A8EA-8BE8923BBB45}"/>
              </a:ext>
            </a:extLst>
          </p:cNvPr>
          <p:cNvSpPr txBox="1"/>
          <p:nvPr/>
        </p:nvSpPr>
        <p:spPr>
          <a:xfrm>
            <a:off x="6401257" y="2255757"/>
            <a:ext cx="3704277" cy="461665"/>
          </a:xfrm>
          <a:prstGeom prst="rect">
            <a:avLst/>
          </a:prstGeom>
          <a:noFill/>
        </p:spPr>
        <p:txBody>
          <a:bodyPr wrap="square" rtlCol="0">
            <a:spAutoFit/>
          </a:bodyPr>
          <a:lstStyle/>
          <a:p>
            <a:r>
              <a:rPr lang="en-US" sz="2400" b="1" dirty="0"/>
              <a:t>From thin skin current</a:t>
            </a:r>
          </a:p>
        </p:txBody>
      </p:sp>
      <p:pic>
        <p:nvPicPr>
          <p:cNvPr id="26" name="Picture 25">
            <a:extLst>
              <a:ext uri="{FF2B5EF4-FFF2-40B4-BE49-F238E27FC236}">
                <a16:creationId xmlns:a16="http://schemas.microsoft.com/office/drawing/2014/main" id="{3894A379-950F-3741-94AC-E39C8C0F6527}"/>
              </a:ext>
            </a:extLst>
          </p:cNvPr>
          <p:cNvPicPr>
            <a:picLocks noChangeAspect="1"/>
          </p:cNvPicPr>
          <p:nvPr/>
        </p:nvPicPr>
        <p:blipFill>
          <a:blip r:embed="rId3"/>
          <a:stretch>
            <a:fillRect/>
          </a:stretch>
        </p:blipFill>
        <p:spPr>
          <a:xfrm>
            <a:off x="6447147" y="2772982"/>
            <a:ext cx="3887700" cy="698347"/>
          </a:xfrm>
          <a:prstGeom prst="rect">
            <a:avLst/>
          </a:prstGeom>
        </p:spPr>
      </p:pic>
      <p:pic>
        <p:nvPicPr>
          <p:cNvPr id="3" name="Picture 2">
            <a:extLst>
              <a:ext uri="{FF2B5EF4-FFF2-40B4-BE49-F238E27FC236}">
                <a16:creationId xmlns:a16="http://schemas.microsoft.com/office/drawing/2014/main" id="{759FF8A9-4200-494F-B3DF-455520ACA67D}"/>
              </a:ext>
            </a:extLst>
          </p:cNvPr>
          <p:cNvPicPr>
            <a:picLocks noChangeAspect="1"/>
          </p:cNvPicPr>
          <p:nvPr/>
        </p:nvPicPr>
        <p:blipFill rotWithShape="1">
          <a:blip r:embed="rId4"/>
          <a:srcRect l="-1982" t="-3711" r="-502" b="-5886"/>
          <a:stretch/>
        </p:blipFill>
        <p:spPr>
          <a:xfrm>
            <a:off x="2926080" y="1280159"/>
            <a:ext cx="5900134" cy="828089"/>
          </a:xfrm>
          <a:prstGeom prst="rect">
            <a:avLst/>
          </a:prstGeom>
          <a:solidFill>
            <a:srgbClr val="FFFF00"/>
          </a:solidFill>
          <a:ln>
            <a:solidFill>
              <a:srgbClr val="FF0000"/>
            </a:solidFill>
          </a:ln>
        </p:spPr>
      </p:pic>
      <p:pic>
        <p:nvPicPr>
          <p:cNvPr id="4" name="Picture 3">
            <a:extLst>
              <a:ext uri="{FF2B5EF4-FFF2-40B4-BE49-F238E27FC236}">
                <a16:creationId xmlns:a16="http://schemas.microsoft.com/office/drawing/2014/main" id="{7B9FACFE-110F-004E-A5F3-CBC273022FF3}"/>
              </a:ext>
            </a:extLst>
          </p:cNvPr>
          <p:cNvPicPr>
            <a:picLocks noChangeAspect="1"/>
          </p:cNvPicPr>
          <p:nvPr/>
        </p:nvPicPr>
        <p:blipFill>
          <a:blip r:embed="rId5"/>
          <a:stretch>
            <a:fillRect/>
          </a:stretch>
        </p:blipFill>
        <p:spPr>
          <a:xfrm>
            <a:off x="919717" y="4123842"/>
            <a:ext cx="9185818" cy="713391"/>
          </a:xfrm>
          <a:prstGeom prst="rect">
            <a:avLst/>
          </a:prstGeom>
        </p:spPr>
      </p:pic>
      <p:pic>
        <p:nvPicPr>
          <p:cNvPr id="5" name="Picture 4">
            <a:extLst>
              <a:ext uri="{FF2B5EF4-FFF2-40B4-BE49-F238E27FC236}">
                <a16:creationId xmlns:a16="http://schemas.microsoft.com/office/drawing/2014/main" id="{E3CE1B99-C1C3-B14F-8C1B-01865D752596}"/>
              </a:ext>
            </a:extLst>
          </p:cNvPr>
          <p:cNvPicPr>
            <a:picLocks noChangeAspect="1"/>
          </p:cNvPicPr>
          <p:nvPr/>
        </p:nvPicPr>
        <p:blipFill>
          <a:blip r:embed="rId6"/>
          <a:stretch>
            <a:fillRect/>
          </a:stretch>
        </p:blipFill>
        <p:spPr>
          <a:xfrm>
            <a:off x="913681" y="5724184"/>
            <a:ext cx="10144179" cy="668528"/>
          </a:xfrm>
          <a:prstGeom prst="rect">
            <a:avLst/>
          </a:prstGeom>
        </p:spPr>
      </p:pic>
    </p:spTree>
    <p:extLst>
      <p:ext uri="{BB962C8B-B14F-4D97-AF65-F5344CB8AC3E}">
        <p14:creationId xmlns:p14="http://schemas.microsoft.com/office/powerpoint/2010/main" val="262590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BC9B4AD-7694-1F41-90FC-1E7AD3D95C09}"/>
              </a:ext>
            </a:extLst>
          </p:cNvPr>
          <p:cNvSpPr>
            <a:spLocks noGrp="1"/>
          </p:cNvSpPr>
          <p:nvPr>
            <p:ph type="title"/>
          </p:nvPr>
        </p:nvSpPr>
        <p:spPr/>
        <p:txBody>
          <a:bodyPr/>
          <a:lstStyle/>
          <a:p>
            <a:r>
              <a:rPr lang="en-US" dirty="0"/>
              <a:t>Example B</a:t>
            </a:r>
            <a:r>
              <a:rPr lang="en-US" baseline="-25000" dirty="0"/>
              <a:t>𝜃</a:t>
            </a:r>
            <a:r>
              <a:rPr lang="en-US" dirty="0"/>
              <a:t> from 1MA/3Torr/3cm run</a:t>
            </a:r>
          </a:p>
        </p:txBody>
      </p:sp>
      <p:sp>
        <p:nvSpPr>
          <p:cNvPr id="10" name="TextBox 9">
            <a:extLst>
              <a:ext uri="{FF2B5EF4-FFF2-40B4-BE49-F238E27FC236}">
                <a16:creationId xmlns:a16="http://schemas.microsoft.com/office/drawing/2014/main" id="{B1C52584-1FF9-7F44-A3C0-39DA660D2284}"/>
              </a:ext>
            </a:extLst>
          </p:cNvPr>
          <p:cNvSpPr txBox="1"/>
          <p:nvPr/>
        </p:nvSpPr>
        <p:spPr>
          <a:xfrm>
            <a:off x="7390614" y="1690688"/>
            <a:ext cx="3733015"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Skin layer between r1(t) and r2(t)</a:t>
            </a:r>
          </a:p>
          <a:p>
            <a:pPr marL="285750" indent="-285750">
              <a:buFont typeface="Arial" panose="020B0604020202020204" pitchFamily="34" charset="0"/>
              <a:buChar char="•"/>
            </a:pPr>
            <a:r>
              <a:rPr lang="en-US" sz="2400" dirty="0"/>
              <a:t>Magnetic flux/energy in skin layer is much less than that in vacuum for thin skin layer</a:t>
            </a:r>
          </a:p>
          <a:p>
            <a:pPr marL="285750" indent="-285750">
              <a:buFont typeface="Arial" panose="020B0604020202020204" pitchFamily="34" charset="0"/>
              <a:buChar char="•"/>
            </a:pPr>
            <a:r>
              <a:rPr lang="en-US" sz="2400" dirty="0" err="1"/>
              <a:t>rB</a:t>
            </a:r>
            <a:r>
              <a:rPr lang="en-US" sz="2400" baseline="-25000" dirty="0"/>
              <a:t>𝜃</a:t>
            </a:r>
            <a:r>
              <a:rPr lang="en-US" sz="2400" dirty="0"/>
              <a:t> propagates in like a square pulse</a:t>
            </a:r>
          </a:p>
          <a:p>
            <a:pPr marL="285750" indent="-285750">
              <a:buFont typeface="Arial" panose="020B0604020202020204" pitchFamily="34" charset="0"/>
              <a:buChar char="•"/>
            </a:pPr>
            <a:endParaRPr lang="en-US" sz="2400" dirty="0"/>
          </a:p>
        </p:txBody>
      </p:sp>
      <p:pic>
        <p:nvPicPr>
          <p:cNvPr id="14" name="Content Placeholder 13">
            <a:extLst>
              <a:ext uri="{FF2B5EF4-FFF2-40B4-BE49-F238E27FC236}">
                <a16:creationId xmlns:a16="http://schemas.microsoft.com/office/drawing/2014/main" id="{CEB7BFE3-F8BB-2C4E-9035-4C098E241769}"/>
              </a:ext>
            </a:extLst>
          </p:cNvPr>
          <p:cNvPicPr>
            <a:picLocks noGrp="1" noChangeAspect="1"/>
          </p:cNvPicPr>
          <p:nvPr>
            <p:ph idx="1"/>
          </p:nvPr>
        </p:nvPicPr>
        <p:blipFill>
          <a:blip r:embed="rId2"/>
          <a:stretch>
            <a:fillRect/>
          </a:stretch>
        </p:blipFill>
        <p:spPr>
          <a:xfrm>
            <a:off x="1213515" y="1690688"/>
            <a:ext cx="5801784" cy="4351338"/>
          </a:xfrm>
        </p:spPr>
      </p:pic>
    </p:spTree>
    <p:extLst>
      <p:ext uri="{BB962C8B-B14F-4D97-AF65-F5344CB8AC3E}">
        <p14:creationId xmlns:p14="http://schemas.microsoft.com/office/powerpoint/2010/main" val="3645496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2A9A-196C-954F-A875-9C4959C8AA39}"/>
              </a:ext>
            </a:extLst>
          </p:cNvPr>
          <p:cNvSpPr>
            <a:spLocks noGrp="1"/>
          </p:cNvSpPr>
          <p:nvPr>
            <p:ph type="title"/>
          </p:nvPr>
        </p:nvSpPr>
        <p:spPr/>
        <p:txBody>
          <a:bodyPr/>
          <a:lstStyle/>
          <a:p>
            <a:r>
              <a:rPr lang="en-US" dirty="0"/>
              <a:t>Thermal energy in pinch at stagnation equals energy stored in magnetic field</a:t>
            </a:r>
          </a:p>
        </p:txBody>
      </p:sp>
      <p:sp>
        <p:nvSpPr>
          <p:cNvPr id="7" name="Content Placeholder 6">
            <a:extLst>
              <a:ext uri="{FF2B5EF4-FFF2-40B4-BE49-F238E27FC236}">
                <a16:creationId xmlns:a16="http://schemas.microsoft.com/office/drawing/2014/main" id="{636A3E22-9690-CA42-BE5A-DA58A54ACF26}"/>
              </a:ext>
            </a:extLst>
          </p:cNvPr>
          <p:cNvSpPr>
            <a:spLocks noGrp="1"/>
          </p:cNvSpPr>
          <p:nvPr>
            <p:ph sz="half" idx="1"/>
          </p:nvPr>
        </p:nvSpPr>
        <p:spPr>
          <a:xfrm>
            <a:off x="838200" y="1825625"/>
            <a:ext cx="10247722" cy="4055701"/>
          </a:xfrm>
        </p:spPr>
        <p:txBody>
          <a:bodyPr>
            <a:normAutofit/>
          </a:bodyPr>
          <a:lstStyle/>
          <a:p>
            <a:r>
              <a:rPr lang="en-US" sz="2200" dirty="0"/>
              <a:t>Average density at stagnation from mass conservation</a:t>
            </a:r>
          </a:p>
          <a:p>
            <a:endParaRPr lang="en-US" sz="2200" dirty="0"/>
          </a:p>
          <a:p>
            <a:endParaRPr lang="en-US" sz="2200" dirty="0"/>
          </a:p>
          <a:p>
            <a:r>
              <a:rPr lang="en-US" sz="2200" dirty="0"/>
              <a:t>Magnetic field energy at stagnation can be expressed in terms of current and compression ratio</a:t>
            </a:r>
          </a:p>
          <a:p>
            <a:endParaRPr lang="en-US" sz="2200" dirty="0"/>
          </a:p>
          <a:p>
            <a:endParaRPr lang="en-US" sz="2200" dirty="0"/>
          </a:p>
          <a:p>
            <a:r>
              <a:rPr lang="en-US" sz="2200" dirty="0"/>
              <a:t>Average pressure from energy balance equation</a:t>
            </a:r>
          </a:p>
        </p:txBody>
      </p:sp>
      <p:pic>
        <p:nvPicPr>
          <p:cNvPr id="8" name="Picture 7">
            <a:extLst>
              <a:ext uri="{FF2B5EF4-FFF2-40B4-BE49-F238E27FC236}">
                <a16:creationId xmlns:a16="http://schemas.microsoft.com/office/drawing/2014/main" id="{4D65988D-1FD5-4C47-96F7-2423E527849E}"/>
              </a:ext>
            </a:extLst>
          </p:cNvPr>
          <p:cNvPicPr>
            <a:picLocks noChangeAspect="1"/>
          </p:cNvPicPr>
          <p:nvPr/>
        </p:nvPicPr>
        <p:blipFill>
          <a:blip r:embed="rId2"/>
          <a:stretch>
            <a:fillRect/>
          </a:stretch>
        </p:blipFill>
        <p:spPr>
          <a:xfrm>
            <a:off x="1444985" y="3851573"/>
            <a:ext cx="6800134" cy="689448"/>
          </a:xfrm>
          <a:prstGeom prst="rect">
            <a:avLst/>
          </a:prstGeom>
        </p:spPr>
      </p:pic>
      <p:pic>
        <p:nvPicPr>
          <p:cNvPr id="9" name="Picture 8">
            <a:extLst>
              <a:ext uri="{FF2B5EF4-FFF2-40B4-BE49-F238E27FC236}">
                <a16:creationId xmlns:a16="http://schemas.microsoft.com/office/drawing/2014/main" id="{A71E263E-3B62-5F48-AE8B-18EC9D1DA2D3}"/>
              </a:ext>
            </a:extLst>
          </p:cNvPr>
          <p:cNvPicPr>
            <a:picLocks noChangeAspect="1"/>
          </p:cNvPicPr>
          <p:nvPr/>
        </p:nvPicPr>
        <p:blipFill>
          <a:blip r:embed="rId3"/>
          <a:stretch>
            <a:fillRect/>
          </a:stretch>
        </p:blipFill>
        <p:spPr>
          <a:xfrm>
            <a:off x="1444985" y="2360840"/>
            <a:ext cx="3683196" cy="654025"/>
          </a:xfrm>
          <a:prstGeom prst="rect">
            <a:avLst/>
          </a:prstGeom>
        </p:spPr>
      </p:pic>
      <p:pic>
        <p:nvPicPr>
          <p:cNvPr id="10" name="Picture 9">
            <a:extLst>
              <a:ext uri="{FF2B5EF4-FFF2-40B4-BE49-F238E27FC236}">
                <a16:creationId xmlns:a16="http://schemas.microsoft.com/office/drawing/2014/main" id="{7C47AB61-010E-584B-A486-EFB3D2A5D24C}"/>
              </a:ext>
            </a:extLst>
          </p:cNvPr>
          <p:cNvPicPr>
            <a:picLocks noChangeAspect="1"/>
          </p:cNvPicPr>
          <p:nvPr/>
        </p:nvPicPr>
        <p:blipFill>
          <a:blip r:embed="rId4"/>
          <a:stretch>
            <a:fillRect/>
          </a:stretch>
        </p:blipFill>
        <p:spPr>
          <a:xfrm>
            <a:off x="1444985" y="5211173"/>
            <a:ext cx="5791527" cy="1340305"/>
          </a:xfrm>
          <a:prstGeom prst="rect">
            <a:avLst/>
          </a:prstGeom>
        </p:spPr>
      </p:pic>
      <p:pic>
        <p:nvPicPr>
          <p:cNvPr id="11" name="Picture 10">
            <a:extLst>
              <a:ext uri="{FF2B5EF4-FFF2-40B4-BE49-F238E27FC236}">
                <a16:creationId xmlns:a16="http://schemas.microsoft.com/office/drawing/2014/main" id="{5DB6076F-691A-7240-A765-9D1BD3BFBBEA}"/>
              </a:ext>
            </a:extLst>
          </p:cNvPr>
          <p:cNvPicPr>
            <a:picLocks noChangeAspect="1"/>
          </p:cNvPicPr>
          <p:nvPr/>
        </p:nvPicPr>
        <p:blipFill>
          <a:blip r:embed="rId5"/>
          <a:stretch>
            <a:fillRect/>
          </a:stretch>
        </p:blipFill>
        <p:spPr>
          <a:xfrm>
            <a:off x="7515224" y="1927028"/>
            <a:ext cx="4445361" cy="867625"/>
          </a:xfrm>
          <a:prstGeom prst="rect">
            <a:avLst/>
          </a:prstGeom>
          <a:solidFill>
            <a:srgbClr val="FFFF00"/>
          </a:solidFill>
          <a:ln>
            <a:solidFill>
              <a:srgbClr val="FF0000"/>
            </a:solidFill>
          </a:ln>
        </p:spPr>
      </p:pic>
    </p:spTree>
    <p:extLst>
      <p:ext uri="{BB962C8B-B14F-4D97-AF65-F5344CB8AC3E}">
        <p14:creationId xmlns:p14="http://schemas.microsoft.com/office/powerpoint/2010/main" val="3826254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83EF43-98D1-4946-B769-C623AC264002}"/>
              </a:ext>
            </a:extLst>
          </p:cNvPr>
          <p:cNvSpPr>
            <a:spLocks noGrp="1"/>
          </p:cNvSpPr>
          <p:nvPr>
            <p:ph type="title"/>
          </p:nvPr>
        </p:nvSpPr>
        <p:spPr/>
        <p:txBody>
          <a:bodyPr>
            <a:noAutofit/>
          </a:bodyPr>
          <a:lstStyle/>
          <a:p>
            <a:r>
              <a:rPr lang="en-US" sz="3600" dirty="0"/>
              <a:t>1D model gives average temperature at stagnation in terms of energy per unit length in magnetic field, particles per unit length, and adiabatic coefficient</a:t>
            </a:r>
          </a:p>
        </p:txBody>
      </p:sp>
      <p:sp>
        <p:nvSpPr>
          <p:cNvPr id="6" name="Content Placeholder 5">
            <a:extLst>
              <a:ext uri="{FF2B5EF4-FFF2-40B4-BE49-F238E27FC236}">
                <a16:creationId xmlns:a16="http://schemas.microsoft.com/office/drawing/2014/main" id="{4AD51918-ED08-A14E-B783-B03CD27EC253}"/>
              </a:ext>
            </a:extLst>
          </p:cNvPr>
          <p:cNvSpPr>
            <a:spLocks noGrp="1"/>
          </p:cNvSpPr>
          <p:nvPr>
            <p:ph idx="1"/>
          </p:nvPr>
        </p:nvSpPr>
        <p:spPr>
          <a:xfrm>
            <a:off x="838200" y="3921551"/>
            <a:ext cx="10515600" cy="2255411"/>
          </a:xfrm>
        </p:spPr>
        <p:txBody>
          <a:bodyPr>
            <a:normAutofit fontScale="77500" lnSpcReduction="20000"/>
          </a:bodyPr>
          <a:lstStyle/>
          <a:p>
            <a:r>
              <a:rPr lang="en-US" dirty="0"/>
              <a:t>μ</a:t>
            </a:r>
            <a:r>
              <a:rPr lang="en-US" baseline="-25000" dirty="0"/>
              <a:t>0</a:t>
            </a:r>
            <a:r>
              <a:rPr lang="en-US" dirty="0"/>
              <a:t>I</a:t>
            </a:r>
            <a:r>
              <a:rPr lang="en-US" baseline="30000" dirty="0"/>
              <a:t>2</a:t>
            </a:r>
            <a:r>
              <a:rPr lang="en-US" dirty="0"/>
              <a:t>/4𝜋 x ln(R/</a:t>
            </a:r>
            <a:r>
              <a:rPr lang="en-US" dirty="0" err="1"/>
              <a:t>r</a:t>
            </a:r>
            <a:r>
              <a:rPr lang="en-US" baseline="-25000" dirty="0" err="1"/>
              <a:t>s</a:t>
            </a:r>
            <a:r>
              <a:rPr lang="en-US" dirty="0"/>
              <a:t>) is energy per unit length in magnetic field at stagnation</a:t>
            </a:r>
          </a:p>
          <a:p>
            <a:r>
              <a:rPr lang="en-US" dirty="0"/>
              <a:t>𝜋R</a:t>
            </a:r>
            <a:r>
              <a:rPr lang="en-US" baseline="30000" dirty="0"/>
              <a:t>2</a:t>
            </a:r>
            <a:r>
              <a:rPr lang="en-US" dirty="0"/>
              <a:t>n</a:t>
            </a:r>
            <a:r>
              <a:rPr lang="en-US" baseline="-25000" dirty="0"/>
              <a:t>0</a:t>
            </a:r>
            <a:r>
              <a:rPr lang="en-US" dirty="0"/>
              <a:t> is particles per unit length of plasma being compressed</a:t>
            </a:r>
          </a:p>
          <a:p>
            <a:r>
              <a:rPr lang="en-US" dirty="0"/>
              <a:t>I is current</a:t>
            </a:r>
          </a:p>
          <a:p>
            <a:r>
              <a:rPr lang="en-US" dirty="0" err="1"/>
              <a:t>γ</a:t>
            </a:r>
            <a:r>
              <a:rPr lang="en-US" dirty="0"/>
              <a:t> is adiabatic coefficient (5/3 for ideal gas)</a:t>
            </a:r>
          </a:p>
          <a:p>
            <a:r>
              <a:rPr lang="en-US" dirty="0"/>
              <a:t>R/</a:t>
            </a:r>
            <a:r>
              <a:rPr lang="en-US" dirty="0" err="1"/>
              <a:t>r</a:t>
            </a:r>
            <a:r>
              <a:rPr lang="en-US" baseline="-25000" dirty="0" err="1"/>
              <a:t>s</a:t>
            </a:r>
            <a:r>
              <a:rPr lang="en-US" dirty="0"/>
              <a:t> is compression ratio (1.0/0.13=7.7 from 1D shock calculation)</a:t>
            </a:r>
          </a:p>
          <a:p>
            <a:r>
              <a:rPr lang="en-US" dirty="0"/>
              <a:t>Larger than Cartesian by 2 ln(0.13)/(1-0.1) = 4.53</a:t>
            </a:r>
          </a:p>
        </p:txBody>
      </p:sp>
      <p:pic>
        <p:nvPicPr>
          <p:cNvPr id="7" name="Picture 6">
            <a:extLst>
              <a:ext uri="{FF2B5EF4-FFF2-40B4-BE49-F238E27FC236}">
                <a16:creationId xmlns:a16="http://schemas.microsoft.com/office/drawing/2014/main" id="{65D4E358-779D-3543-9052-C4D532E9066A}"/>
              </a:ext>
            </a:extLst>
          </p:cNvPr>
          <p:cNvPicPr>
            <a:picLocks noChangeAspect="1"/>
          </p:cNvPicPr>
          <p:nvPr/>
        </p:nvPicPr>
        <p:blipFill rotWithShape="1">
          <a:blip r:embed="rId2"/>
          <a:srcRect l="23" t="-2575" r="-1255" b="-10327"/>
          <a:stretch/>
        </p:blipFill>
        <p:spPr>
          <a:xfrm>
            <a:off x="1003011" y="2250178"/>
            <a:ext cx="10149840" cy="1280160"/>
          </a:xfrm>
          <a:prstGeom prst="rect">
            <a:avLst/>
          </a:prstGeom>
          <a:solidFill>
            <a:srgbClr val="FFFF00"/>
          </a:solidFill>
          <a:ln>
            <a:solidFill>
              <a:srgbClr val="FF0000"/>
            </a:solidFill>
          </a:ln>
        </p:spPr>
      </p:pic>
    </p:spTree>
    <p:extLst>
      <p:ext uri="{BB962C8B-B14F-4D97-AF65-F5344CB8AC3E}">
        <p14:creationId xmlns:p14="http://schemas.microsoft.com/office/powerpoint/2010/main" val="1527677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8D13C-6CD2-9047-BEDC-E98DCCDCF34F}"/>
              </a:ext>
            </a:extLst>
          </p:cNvPr>
          <p:cNvSpPr>
            <a:spLocks noGrp="1"/>
          </p:cNvSpPr>
          <p:nvPr>
            <p:ph type="title"/>
          </p:nvPr>
        </p:nvSpPr>
        <p:spPr/>
        <p:txBody>
          <a:bodyPr/>
          <a:lstStyle/>
          <a:p>
            <a:r>
              <a:rPr lang="en-US" dirty="0"/>
              <a:t>Useful form of equation</a:t>
            </a:r>
          </a:p>
        </p:txBody>
      </p:sp>
      <p:sp>
        <p:nvSpPr>
          <p:cNvPr id="3" name="Content Placeholder 2">
            <a:extLst>
              <a:ext uri="{FF2B5EF4-FFF2-40B4-BE49-F238E27FC236}">
                <a16:creationId xmlns:a16="http://schemas.microsoft.com/office/drawing/2014/main" id="{998C58B8-BCDF-A24F-A430-ADC9B5E433BE}"/>
              </a:ext>
            </a:extLst>
          </p:cNvPr>
          <p:cNvSpPr>
            <a:spLocks noGrp="1"/>
          </p:cNvSpPr>
          <p:nvPr>
            <p:ph idx="1"/>
          </p:nvPr>
        </p:nvSpPr>
        <p:spPr>
          <a:xfrm>
            <a:off x="838200" y="5505253"/>
            <a:ext cx="10515600" cy="1180756"/>
          </a:xfrm>
        </p:spPr>
        <p:txBody>
          <a:bodyPr>
            <a:normAutofit lnSpcReduction="10000"/>
          </a:bodyPr>
          <a:lstStyle/>
          <a:p>
            <a:r>
              <a:rPr lang="en-US" dirty="0"/>
              <a:t>Last two expressions give &lt;</a:t>
            </a:r>
            <a:r>
              <a:rPr lang="en-US" dirty="0" err="1"/>
              <a:t>Ti+Te</a:t>
            </a:r>
            <a:r>
              <a:rPr lang="en-US" dirty="0"/>
              <a:t>&gt; in units of eV where current I is in MA, anode radius R is in cm, fill density n</a:t>
            </a:r>
            <a:r>
              <a:rPr lang="en-US" baseline="-25000" dirty="0"/>
              <a:t>0</a:t>
            </a:r>
            <a:r>
              <a:rPr lang="en-US" dirty="0"/>
              <a:t> is in 1/cm</a:t>
            </a:r>
            <a:r>
              <a:rPr lang="en-US" baseline="30000" dirty="0"/>
              <a:t>3</a:t>
            </a:r>
            <a:r>
              <a:rPr lang="en-US" dirty="0"/>
              <a:t>, D2 fill pressure P</a:t>
            </a:r>
            <a:r>
              <a:rPr lang="en-US" baseline="-25000" dirty="0"/>
              <a:t>0</a:t>
            </a:r>
            <a:r>
              <a:rPr lang="en-US" dirty="0"/>
              <a:t> is in Torr, and </a:t>
            </a:r>
            <a:r>
              <a:rPr lang="en-US" dirty="0" err="1"/>
              <a:t>γ</a:t>
            </a:r>
            <a:r>
              <a:rPr lang="en-US" dirty="0"/>
              <a:t>=5/3 is assumed </a:t>
            </a:r>
          </a:p>
        </p:txBody>
      </p:sp>
      <p:pic>
        <p:nvPicPr>
          <p:cNvPr id="5" name="Picture 4">
            <a:extLst>
              <a:ext uri="{FF2B5EF4-FFF2-40B4-BE49-F238E27FC236}">
                <a16:creationId xmlns:a16="http://schemas.microsoft.com/office/drawing/2014/main" id="{FBB0A511-E975-0D40-B1DD-C84F25C78124}"/>
              </a:ext>
            </a:extLst>
          </p:cNvPr>
          <p:cNvPicPr>
            <a:picLocks noChangeAspect="1"/>
          </p:cNvPicPr>
          <p:nvPr/>
        </p:nvPicPr>
        <p:blipFill>
          <a:blip r:embed="rId2"/>
          <a:stretch>
            <a:fillRect/>
          </a:stretch>
        </p:blipFill>
        <p:spPr>
          <a:xfrm>
            <a:off x="2038350" y="1619250"/>
            <a:ext cx="8115300" cy="3619500"/>
          </a:xfrm>
          <a:prstGeom prst="rect">
            <a:avLst/>
          </a:prstGeom>
        </p:spPr>
      </p:pic>
    </p:spTree>
    <p:extLst>
      <p:ext uri="{BB962C8B-B14F-4D97-AF65-F5344CB8AC3E}">
        <p14:creationId xmlns:p14="http://schemas.microsoft.com/office/powerpoint/2010/main" val="2248385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1D93D7-59F6-D242-A4F0-E8A7E9E36331}"/>
              </a:ext>
            </a:extLst>
          </p:cNvPr>
          <p:cNvSpPr>
            <a:spLocks noGrp="1"/>
          </p:cNvSpPr>
          <p:nvPr>
            <p:ph type="title"/>
          </p:nvPr>
        </p:nvSpPr>
        <p:spPr>
          <a:xfrm>
            <a:off x="684914" y="311963"/>
            <a:ext cx="10974572" cy="1293554"/>
          </a:xfrm>
        </p:spPr>
        <p:txBody>
          <a:bodyPr>
            <a:normAutofit fontScale="90000"/>
          </a:bodyPr>
          <a:lstStyle/>
          <a:p>
            <a:r>
              <a:rPr lang="en-US" dirty="0"/>
              <a:t>Pressure profiles at stagnation from 1MA/3Torr/3CM run in cylindrical matches that from formula</a:t>
            </a:r>
          </a:p>
        </p:txBody>
      </p:sp>
      <p:sp>
        <p:nvSpPr>
          <p:cNvPr id="11" name="TextBox 10">
            <a:extLst>
              <a:ext uri="{FF2B5EF4-FFF2-40B4-BE49-F238E27FC236}">
                <a16:creationId xmlns:a16="http://schemas.microsoft.com/office/drawing/2014/main" id="{7F214EDC-277C-4D41-8420-86B4EDD01E8B}"/>
              </a:ext>
            </a:extLst>
          </p:cNvPr>
          <p:cNvSpPr txBox="1"/>
          <p:nvPr/>
        </p:nvSpPr>
        <p:spPr>
          <a:xfrm>
            <a:off x="754144" y="6117996"/>
            <a:ext cx="9935852" cy="646331"/>
          </a:xfrm>
          <a:prstGeom prst="rect">
            <a:avLst/>
          </a:prstGeom>
          <a:noFill/>
        </p:spPr>
        <p:txBody>
          <a:bodyPr wrap="square" rtlCol="0">
            <a:spAutoFit/>
          </a:bodyPr>
          <a:lstStyle/>
          <a:p>
            <a:pPr marL="285750" indent="-285750">
              <a:buFont typeface="Arial" panose="020B0604020202020204" pitchFamily="34" charset="0"/>
              <a:buChar char="•"/>
            </a:pPr>
            <a:r>
              <a:rPr lang="en-US" dirty="0"/>
              <a:t>Average normalized density at stagnation from mass conservation is (R/</a:t>
            </a:r>
            <a:r>
              <a:rPr lang="en-US" dirty="0" err="1"/>
              <a:t>r</a:t>
            </a:r>
            <a:r>
              <a:rPr lang="en-US" baseline="-25000" dirty="0" err="1"/>
              <a:t>s</a:t>
            </a:r>
            <a:r>
              <a:rPr lang="en-US" dirty="0"/>
              <a:t>)</a:t>
            </a:r>
            <a:r>
              <a:rPr lang="en-US" baseline="30000" dirty="0"/>
              <a:t>2</a:t>
            </a:r>
            <a:r>
              <a:rPr lang="en-US" dirty="0"/>
              <a:t> = (1.0/0.13)</a:t>
            </a:r>
            <a:r>
              <a:rPr lang="en-US" baseline="30000" dirty="0"/>
              <a:t>2</a:t>
            </a:r>
            <a:r>
              <a:rPr lang="en-US" dirty="0"/>
              <a:t> = 59</a:t>
            </a:r>
          </a:p>
          <a:p>
            <a:pPr marL="285750" indent="-285750">
              <a:buFont typeface="Arial" panose="020B0604020202020204" pitchFamily="34" charset="0"/>
              <a:buChar char="•"/>
            </a:pPr>
            <a:r>
              <a:rPr lang="en-US" dirty="0"/>
              <a:t>Average normalized total pressure at stagnation from formula is 4.6x10</a:t>
            </a:r>
            <a:r>
              <a:rPr lang="en-US" baseline="30000" dirty="0"/>
              <a:t>4</a:t>
            </a:r>
            <a:endParaRPr lang="en-US" dirty="0"/>
          </a:p>
        </p:txBody>
      </p:sp>
      <p:pic>
        <p:nvPicPr>
          <p:cNvPr id="13" name="Content Placeholder 12">
            <a:extLst>
              <a:ext uri="{FF2B5EF4-FFF2-40B4-BE49-F238E27FC236}">
                <a16:creationId xmlns:a16="http://schemas.microsoft.com/office/drawing/2014/main" id="{DA74C9E3-1FF0-C841-976D-D8679E5BED1F}"/>
              </a:ext>
            </a:extLst>
          </p:cNvPr>
          <p:cNvPicPr>
            <a:picLocks noGrp="1" noChangeAspect="1"/>
          </p:cNvPicPr>
          <p:nvPr>
            <p:ph sz="half" idx="1"/>
          </p:nvPr>
        </p:nvPicPr>
        <p:blipFill>
          <a:blip r:embed="rId2"/>
          <a:stretch>
            <a:fillRect/>
          </a:stretch>
        </p:blipFill>
        <p:spPr>
          <a:xfrm>
            <a:off x="838200" y="2058194"/>
            <a:ext cx="5181600" cy="3886200"/>
          </a:xfrm>
        </p:spPr>
      </p:pic>
      <p:pic>
        <p:nvPicPr>
          <p:cNvPr id="17" name="Content Placeholder 16">
            <a:extLst>
              <a:ext uri="{FF2B5EF4-FFF2-40B4-BE49-F238E27FC236}">
                <a16:creationId xmlns:a16="http://schemas.microsoft.com/office/drawing/2014/main" id="{0DEDA200-18C4-EE4C-94D4-677820CDEA07}"/>
              </a:ext>
            </a:extLst>
          </p:cNvPr>
          <p:cNvPicPr>
            <a:picLocks noGrp="1" noChangeAspect="1"/>
          </p:cNvPicPr>
          <p:nvPr>
            <p:ph sz="half" idx="2"/>
          </p:nvPr>
        </p:nvPicPr>
        <p:blipFill>
          <a:blip r:embed="rId3"/>
          <a:stretch>
            <a:fillRect/>
          </a:stretch>
        </p:blipFill>
        <p:spPr>
          <a:xfrm>
            <a:off x="6172200" y="2058194"/>
            <a:ext cx="5181600" cy="3886200"/>
          </a:xfrm>
        </p:spPr>
      </p:pic>
    </p:spTree>
    <p:extLst>
      <p:ext uri="{BB962C8B-B14F-4D97-AF65-F5344CB8AC3E}">
        <p14:creationId xmlns:p14="http://schemas.microsoft.com/office/powerpoint/2010/main" val="712277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4A04B8E3-9104-E449-9C17-A27064600607}"/>
              </a:ext>
            </a:extLst>
          </p:cNvPr>
          <p:cNvPicPr>
            <a:picLocks noGrp="1" noChangeAspect="1"/>
          </p:cNvPicPr>
          <p:nvPr>
            <p:ph sz="half" idx="2"/>
          </p:nvPr>
        </p:nvPicPr>
        <p:blipFill>
          <a:blip r:embed="rId2"/>
          <a:stretch>
            <a:fillRect/>
          </a:stretch>
        </p:blipFill>
        <p:spPr>
          <a:xfrm>
            <a:off x="6172200" y="2058194"/>
            <a:ext cx="5181600" cy="3886200"/>
          </a:xfrm>
        </p:spPr>
      </p:pic>
      <p:pic>
        <p:nvPicPr>
          <p:cNvPr id="25" name="Content Placeholder 24">
            <a:extLst>
              <a:ext uri="{FF2B5EF4-FFF2-40B4-BE49-F238E27FC236}">
                <a16:creationId xmlns:a16="http://schemas.microsoft.com/office/drawing/2014/main" id="{33823502-F40D-9148-AB5F-2944E476C5C4}"/>
              </a:ext>
            </a:extLst>
          </p:cNvPr>
          <p:cNvPicPr>
            <a:picLocks noGrp="1" noChangeAspect="1"/>
          </p:cNvPicPr>
          <p:nvPr>
            <p:ph sz="half" idx="1"/>
          </p:nvPr>
        </p:nvPicPr>
        <p:blipFill>
          <a:blip r:embed="rId3"/>
          <a:stretch>
            <a:fillRect/>
          </a:stretch>
        </p:blipFill>
        <p:spPr>
          <a:xfrm>
            <a:off x="838200" y="2058194"/>
            <a:ext cx="5181600" cy="3886200"/>
          </a:xfrm>
        </p:spPr>
      </p:pic>
      <p:sp>
        <p:nvSpPr>
          <p:cNvPr id="2" name="Title 1">
            <a:extLst>
              <a:ext uri="{FF2B5EF4-FFF2-40B4-BE49-F238E27FC236}">
                <a16:creationId xmlns:a16="http://schemas.microsoft.com/office/drawing/2014/main" id="{8596A110-1C79-5044-A075-CB6D5FF96E09}"/>
              </a:ext>
            </a:extLst>
          </p:cNvPr>
          <p:cNvSpPr>
            <a:spLocks noGrp="1"/>
          </p:cNvSpPr>
          <p:nvPr>
            <p:ph type="title"/>
          </p:nvPr>
        </p:nvSpPr>
        <p:spPr/>
        <p:txBody>
          <a:bodyPr/>
          <a:lstStyle/>
          <a:p>
            <a:r>
              <a:rPr lang="en-US" dirty="0"/>
              <a:t>Ion temperature on axis at stagnation is about 4 times higher than &lt;</a:t>
            </a:r>
            <a:r>
              <a:rPr lang="en-US" dirty="0" err="1"/>
              <a:t>Ti+Te</a:t>
            </a:r>
            <a:r>
              <a:rPr lang="en-US" dirty="0"/>
              <a:t>&gt;/2</a:t>
            </a:r>
          </a:p>
        </p:txBody>
      </p:sp>
      <p:sp>
        <p:nvSpPr>
          <p:cNvPr id="12" name="TextBox 11">
            <a:extLst>
              <a:ext uri="{FF2B5EF4-FFF2-40B4-BE49-F238E27FC236}">
                <a16:creationId xmlns:a16="http://schemas.microsoft.com/office/drawing/2014/main" id="{91B95ECE-EAB9-9C48-A08E-0C9E25414E87}"/>
              </a:ext>
            </a:extLst>
          </p:cNvPr>
          <p:cNvSpPr txBox="1"/>
          <p:nvPr/>
        </p:nvSpPr>
        <p:spPr>
          <a:xfrm>
            <a:off x="754144" y="5806911"/>
            <a:ext cx="9935852" cy="923330"/>
          </a:xfrm>
          <a:prstGeom prst="rect">
            <a:avLst/>
          </a:prstGeom>
          <a:noFill/>
        </p:spPr>
        <p:txBody>
          <a:bodyPr wrap="square" rtlCol="0">
            <a:spAutoFit/>
          </a:bodyPr>
          <a:lstStyle/>
          <a:p>
            <a:pPr marL="285750" indent="-285750">
              <a:buFont typeface="Arial" panose="020B0604020202020204" pitchFamily="34" charset="0"/>
              <a:buChar char="•"/>
            </a:pPr>
            <a:r>
              <a:rPr lang="en-US" dirty="0"/>
              <a:t>Average (</a:t>
            </a:r>
            <a:r>
              <a:rPr lang="en-US" dirty="0" err="1"/>
              <a:t>Ti+Te</a:t>
            </a:r>
            <a:r>
              <a:rPr lang="en-US" dirty="0"/>
              <a:t>)/2 at stagnation from formula is 777 eV</a:t>
            </a:r>
          </a:p>
          <a:p>
            <a:pPr marL="285750" indent="-285750">
              <a:buFont typeface="Arial" panose="020B0604020202020204" pitchFamily="34" charset="0"/>
              <a:buChar char="•"/>
            </a:pPr>
            <a:r>
              <a:rPr lang="en-US" dirty="0"/>
              <a:t>However, most of the pressure is in the ions and density is lower than average on axis, giving peak </a:t>
            </a:r>
            <a:r>
              <a:rPr lang="en-US" dirty="0" err="1"/>
              <a:t>Ti</a:t>
            </a:r>
            <a:r>
              <a:rPr lang="en-US" dirty="0"/>
              <a:t> about a factor of 4 higher than average from formula</a:t>
            </a:r>
          </a:p>
        </p:txBody>
      </p:sp>
    </p:spTree>
    <p:extLst>
      <p:ext uri="{BB962C8B-B14F-4D97-AF65-F5344CB8AC3E}">
        <p14:creationId xmlns:p14="http://schemas.microsoft.com/office/powerpoint/2010/main" val="2397758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F33913-21B8-0C4F-B042-F4726001946B}"/>
              </a:ext>
            </a:extLst>
          </p:cNvPr>
          <p:cNvSpPr>
            <a:spLocks noGrp="1"/>
          </p:cNvSpPr>
          <p:nvPr>
            <p:ph type="title"/>
          </p:nvPr>
        </p:nvSpPr>
        <p:spPr/>
        <p:txBody>
          <a:bodyPr/>
          <a:lstStyle/>
          <a:p>
            <a:r>
              <a:rPr lang="en-US" dirty="0"/>
              <a:t>On-axis ion temperature actually peaks a little later than stagnation</a:t>
            </a:r>
          </a:p>
        </p:txBody>
      </p:sp>
      <p:pic>
        <p:nvPicPr>
          <p:cNvPr id="8" name="Content Placeholder 7">
            <a:extLst>
              <a:ext uri="{FF2B5EF4-FFF2-40B4-BE49-F238E27FC236}">
                <a16:creationId xmlns:a16="http://schemas.microsoft.com/office/drawing/2014/main" id="{0494AB70-69D7-2C44-BCBF-5CBCAA4F156E}"/>
              </a:ext>
            </a:extLst>
          </p:cNvPr>
          <p:cNvPicPr>
            <a:picLocks noGrp="1" noChangeAspect="1"/>
          </p:cNvPicPr>
          <p:nvPr>
            <p:ph idx="1"/>
          </p:nvPr>
        </p:nvPicPr>
        <p:blipFill>
          <a:blip r:embed="rId2"/>
          <a:stretch>
            <a:fillRect/>
          </a:stretch>
        </p:blipFill>
        <p:spPr>
          <a:xfrm>
            <a:off x="3195108" y="1825625"/>
            <a:ext cx="5801784" cy="4351338"/>
          </a:xfrm>
        </p:spPr>
      </p:pic>
      <p:cxnSp>
        <p:nvCxnSpPr>
          <p:cNvPr id="10" name="Straight Arrow Connector 9">
            <a:extLst>
              <a:ext uri="{FF2B5EF4-FFF2-40B4-BE49-F238E27FC236}">
                <a16:creationId xmlns:a16="http://schemas.microsoft.com/office/drawing/2014/main" id="{D86BC200-0A4D-9C42-9201-27115E850DD5}"/>
              </a:ext>
            </a:extLst>
          </p:cNvPr>
          <p:cNvCxnSpPr>
            <a:cxnSpLocks/>
          </p:cNvCxnSpPr>
          <p:nvPr/>
        </p:nvCxnSpPr>
        <p:spPr>
          <a:xfrm>
            <a:off x="5826642" y="4051005"/>
            <a:ext cx="1127051" cy="0"/>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F6DFAB-F6D4-A249-9BD2-0B796509DB7B}"/>
              </a:ext>
            </a:extLst>
          </p:cNvPr>
          <p:cNvSpPr txBox="1"/>
          <p:nvPr/>
        </p:nvSpPr>
        <p:spPr>
          <a:xfrm>
            <a:off x="5917017" y="3624838"/>
            <a:ext cx="738963" cy="369332"/>
          </a:xfrm>
          <a:prstGeom prst="rect">
            <a:avLst/>
          </a:prstGeom>
          <a:solidFill>
            <a:schemeClr val="bg1"/>
          </a:solidFill>
        </p:spPr>
        <p:txBody>
          <a:bodyPr wrap="square" rtlCol="0">
            <a:spAutoFit/>
          </a:bodyPr>
          <a:lstStyle/>
          <a:p>
            <a:r>
              <a:rPr lang="en-US" b="1" dirty="0">
                <a:solidFill>
                  <a:srgbClr val="00B050"/>
                </a:solidFill>
              </a:rPr>
              <a:t>25 ns</a:t>
            </a:r>
          </a:p>
        </p:txBody>
      </p:sp>
    </p:spTree>
    <p:extLst>
      <p:ext uri="{BB962C8B-B14F-4D97-AF65-F5344CB8AC3E}">
        <p14:creationId xmlns:p14="http://schemas.microsoft.com/office/powerpoint/2010/main" val="412074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76046-46FD-304C-8B10-B772C359C8E4}"/>
              </a:ext>
            </a:extLst>
          </p:cNvPr>
          <p:cNvSpPr>
            <a:spLocks noGrp="1"/>
          </p:cNvSpPr>
          <p:nvPr>
            <p:ph type="title"/>
          </p:nvPr>
        </p:nvSpPr>
        <p:spPr/>
        <p:txBody>
          <a:bodyPr/>
          <a:lstStyle/>
          <a:p>
            <a:r>
              <a:rPr lang="en-US" dirty="0"/>
              <a:t>1D Euler Equations</a:t>
            </a:r>
          </a:p>
        </p:txBody>
      </p:sp>
      <p:sp>
        <p:nvSpPr>
          <p:cNvPr id="12" name="TextBox 11">
            <a:extLst>
              <a:ext uri="{FF2B5EF4-FFF2-40B4-BE49-F238E27FC236}">
                <a16:creationId xmlns:a16="http://schemas.microsoft.com/office/drawing/2014/main" id="{29D5D240-4E76-6F47-A4F9-AED0D524E723}"/>
              </a:ext>
            </a:extLst>
          </p:cNvPr>
          <p:cNvSpPr txBox="1"/>
          <p:nvPr/>
        </p:nvSpPr>
        <p:spPr>
          <a:xfrm>
            <a:off x="838200" y="5920509"/>
            <a:ext cx="8913091" cy="461665"/>
          </a:xfrm>
          <a:prstGeom prst="rect">
            <a:avLst/>
          </a:prstGeom>
          <a:noFill/>
        </p:spPr>
        <p:txBody>
          <a:bodyPr wrap="square" rtlCol="0">
            <a:spAutoFit/>
          </a:bodyPr>
          <a:lstStyle/>
          <a:p>
            <a:r>
              <a:rPr lang="en-US" sz="2400" dirty="0" err="1"/>
              <a:t>γ</a:t>
            </a:r>
            <a:r>
              <a:rPr lang="en-US" sz="2400" dirty="0"/>
              <a:t> is the adiabatic coefficient (5/3 for ideal gas) and P is the pressure</a:t>
            </a:r>
          </a:p>
        </p:txBody>
      </p:sp>
      <p:pic>
        <p:nvPicPr>
          <p:cNvPr id="15" name="Content Placeholder 14">
            <a:extLst>
              <a:ext uri="{FF2B5EF4-FFF2-40B4-BE49-F238E27FC236}">
                <a16:creationId xmlns:a16="http://schemas.microsoft.com/office/drawing/2014/main" id="{956E79D1-D204-984B-880E-1E5DC5D8B8F8}"/>
              </a:ext>
            </a:extLst>
          </p:cNvPr>
          <p:cNvPicPr>
            <a:picLocks noGrp="1" noChangeAspect="1"/>
          </p:cNvPicPr>
          <p:nvPr>
            <p:ph idx="1"/>
          </p:nvPr>
        </p:nvPicPr>
        <p:blipFill>
          <a:blip r:embed="rId2"/>
          <a:stretch>
            <a:fillRect/>
          </a:stretch>
        </p:blipFill>
        <p:spPr>
          <a:xfrm>
            <a:off x="1109194" y="1825625"/>
            <a:ext cx="8642097" cy="3770418"/>
          </a:xfrm>
          <a:prstGeom prst="rect">
            <a:avLst/>
          </a:prstGeom>
        </p:spPr>
      </p:pic>
    </p:spTree>
    <p:extLst>
      <p:ext uri="{BB962C8B-B14F-4D97-AF65-F5344CB8AC3E}">
        <p14:creationId xmlns:p14="http://schemas.microsoft.com/office/powerpoint/2010/main" val="3042122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A110-1C79-5044-A075-CB6D5FF96E09}"/>
              </a:ext>
            </a:extLst>
          </p:cNvPr>
          <p:cNvSpPr>
            <a:spLocks noGrp="1"/>
          </p:cNvSpPr>
          <p:nvPr>
            <p:ph type="title"/>
          </p:nvPr>
        </p:nvSpPr>
        <p:spPr/>
        <p:txBody>
          <a:bodyPr/>
          <a:lstStyle/>
          <a:p>
            <a:r>
              <a:rPr lang="en-US" dirty="0"/>
              <a:t>Results are similar at 200kA/1.5Torr/1.5cm</a:t>
            </a:r>
          </a:p>
        </p:txBody>
      </p:sp>
      <p:sp>
        <p:nvSpPr>
          <p:cNvPr id="12" name="TextBox 11">
            <a:extLst>
              <a:ext uri="{FF2B5EF4-FFF2-40B4-BE49-F238E27FC236}">
                <a16:creationId xmlns:a16="http://schemas.microsoft.com/office/drawing/2014/main" id="{91B95ECE-EAB9-9C48-A08E-0C9E25414E87}"/>
              </a:ext>
            </a:extLst>
          </p:cNvPr>
          <p:cNvSpPr txBox="1"/>
          <p:nvPr/>
        </p:nvSpPr>
        <p:spPr>
          <a:xfrm>
            <a:off x="754144" y="5806911"/>
            <a:ext cx="9935852" cy="923330"/>
          </a:xfrm>
          <a:prstGeom prst="rect">
            <a:avLst/>
          </a:prstGeom>
          <a:noFill/>
        </p:spPr>
        <p:txBody>
          <a:bodyPr wrap="square" rtlCol="0">
            <a:spAutoFit/>
          </a:bodyPr>
          <a:lstStyle/>
          <a:p>
            <a:pPr marL="285750" indent="-285750">
              <a:buFont typeface="Arial" panose="020B0604020202020204" pitchFamily="34" charset="0"/>
              <a:buChar char="•"/>
            </a:pPr>
            <a:r>
              <a:rPr lang="en-US" dirty="0"/>
              <a:t>Average (</a:t>
            </a:r>
            <a:r>
              <a:rPr lang="en-US" dirty="0" err="1"/>
              <a:t>Ti+Te</a:t>
            </a:r>
            <a:r>
              <a:rPr lang="en-US" dirty="0"/>
              <a:t>)/2 at stagnation from formula is 240 eV</a:t>
            </a:r>
          </a:p>
          <a:p>
            <a:pPr marL="285750" indent="-285750">
              <a:buFont typeface="Arial" panose="020B0604020202020204" pitchFamily="34" charset="0"/>
              <a:buChar char="•"/>
            </a:pPr>
            <a:r>
              <a:rPr lang="en-US" dirty="0"/>
              <a:t>However, most of the pressure is in the ions and density is lower than average on axis, giving peak </a:t>
            </a:r>
            <a:r>
              <a:rPr lang="en-US" dirty="0" err="1"/>
              <a:t>Ti</a:t>
            </a:r>
            <a:r>
              <a:rPr lang="en-US" dirty="0"/>
              <a:t> about a factor of 4 higher than average from formula</a:t>
            </a:r>
          </a:p>
        </p:txBody>
      </p:sp>
      <p:pic>
        <p:nvPicPr>
          <p:cNvPr id="17" name="Content Placeholder 16">
            <a:extLst>
              <a:ext uri="{FF2B5EF4-FFF2-40B4-BE49-F238E27FC236}">
                <a16:creationId xmlns:a16="http://schemas.microsoft.com/office/drawing/2014/main" id="{62A958FA-215A-EA46-9379-CC75A1F83C14}"/>
              </a:ext>
            </a:extLst>
          </p:cNvPr>
          <p:cNvPicPr>
            <a:picLocks noGrp="1" noChangeAspect="1"/>
          </p:cNvPicPr>
          <p:nvPr>
            <p:ph sz="half" idx="1"/>
          </p:nvPr>
        </p:nvPicPr>
        <p:blipFill>
          <a:blip r:embed="rId2"/>
          <a:stretch>
            <a:fillRect/>
          </a:stretch>
        </p:blipFill>
        <p:spPr>
          <a:xfrm>
            <a:off x="838200" y="1784811"/>
            <a:ext cx="5181600" cy="3886200"/>
          </a:xfrm>
        </p:spPr>
      </p:pic>
      <p:pic>
        <p:nvPicPr>
          <p:cNvPr id="21" name="Content Placeholder 20">
            <a:extLst>
              <a:ext uri="{FF2B5EF4-FFF2-40B4-BE49-F238E27FC236}">
                <a16:creationId xmlns:a16="http://schemas.microsoft.com/office/drawing/2014/main" id="{1BCA7B67-1D91-F54C-8AE9-9D9C9DB4D438}"/>
              </a:ext>
            </a:extLst>
          </p:cNvPr>
          <p:cNvPicPr>
            <a:picLocks noGrp="1" noChangeAspect="1"/>
          </p:cNvPicPr>
          <p:nvPr>
            <p:ph sz="half" idx="2"/>
          </p:nvPr>
        </p:nvPicPr>
        <p:blipFill>
          <a:blip r:embed="rId3"/>
          <a:stretch>
            <a:fillRect/>
          </a:stretch>
        </p:blipFill>
        <p:spPr>
          <a:xfrm>
            <a:off x="6172200" y="1784811"/>
            <a:ext cx="5181600" cy="3886200"/>
          </a:xfrm>
        </p:spPr>
      </p:pic>
    </p:spTree>
    <p:extLst>
      <p:ext uri="{BB962C8B-B14F-4D97-AF65-F5344CB8AC3E}">
        <p14:creationId xmlns:p14="http://schemas.microsoft.com/office/powerpoint/2010/main" val="1665492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A110-1C79-5044-A075-CB6D5FF96E09}"/>
              </a:ext>
            </a:extLst>
          </p:cNvPr>
          <p:cNvSpPr>
            <a:spLocks noGrp="1"/>
          </p:cNvSpPr>
          <p:nvPr>
            <p:ph type="title"/>
          </p:nvPr>
        </p:nvSpPr>
        <p:spPr/>
        <p:txBody>
          <a:bodyPr>
            <a:normAutofit fontScale="90000"/>
          </a:bodyPr>
          <a:lstStyle/>
          <a:p>
            <a:r>
              <a:rPr lang="en-US" dirty="0"/>
              <a:t>Global energy from MJ and kJ sims show magnetic field energy equals thermal energy at stagnation</a:t>
            </a:r>
          </a:p>
        </p:txBody>
      </p:sp>
      <p:pic>
        <p:nvPicPr>
          <p:cNvPr id="6" name="Content Placeholder 5">
            <a:extLst>
              <a:ext uri="{FF2B5EF4-FFF2-40B4-BE49-F238E27FC236}">
                <a16:creationId xmlns:a16="http://schemas.microsoft.com/office/drawing/2014/main" id="{02EB8A1F-900B-D949-9926-8C40E44C1FF7}"/>
              </a:ext>
            </a:extLst>
          </p:cNvPr>
          <p:cNvPicPr>
            <a:picLocks noGrp="1" noChangeAspect="1"/>
          </p:cNvPicPr>
          <p:nvPr>
            <p:ph sz="half" idx="1"/>
          </p:nvPr>
        </p:nvPicPr>
        <p:blipFill>
          <a:blip r:embed="rId2"/>
          <a:stretch>
            <a:fillRect/>
          </a:stretch>
        </p:blipFill>
        <p:spPr>
          <a:xfrm>
            <a:off x="838200" y="2058194"/>
            <a:ext cx="5181600" cy="3886200"/>
          </a:xfrm>
        </p:spPr>
      </p:pic>
      <p:pic>
        <p:nvPicPr>
          <p:cNvPr id="9" name="Content Placeholder 8">
            <a:extLst>
              <a:ext uri="{FF2B5EF4-FFF2-40B4-BE49-F238E27FC236}">
                <a16:creationId xmlns:a16="http://schemas.microsoft.com/office/drawing/2014/main" id="{9743B24A-E26D-6748-8627-93A9B6D35530}"/>
              </a:ext>
            </a:extLst>
          </p:cNvPr>
          <p:cNvPicPr>
            <a:picLocks noGrp="1" noChangeAspect="1"/>
          </p:cNvPicPr>
          <p:nvPr>
            <p:ph sz="half" idx="2"/>
          </p:nvPr>
        </p:nvPicPr>
        <p:blipFill>
          <a:blip r:embed="rId3"/>
          <a:stretch>
            <a:fillRect/>
          </a:stretch>
        </p:blipFill>
        <p:spPr>
          <a:xfrm>
            <a:off x="6172200" y="2058194"/>
            <a:ext cx="5181600" cy="3886200"/>
          </a:xfrm>
        </p:spPr>
      </p:pic>
      <p:sp>
        <p:nvSpPr>
          <p:cNvPr id="10" name="TextBox 9">
            <a:extLst>
              <a:ext uri="{FF2B5EF4-FFF2-40B4-BE49-F238E27FC236}">
                <a16:creationId xmlns:a16="http://schemas.microsoft.com/office/drawing/2014/main" id="{4C30C632-43F0-EB40-92F0-10E486D9ADD7}"/>
              </a:ext>
            </a:extLst>
          </p:cNvPr>
          <p:cNvSpPr txBox="1"/>
          <p:nvPr/>
        </p:nvSpPr>
        <p:spPr>
          <a:xfrm>
            <a:off x="2384982" y="1690688"/>
            <a:ext cx="2328420" cy="461665"/>
          </a:xfrm>
          <a:prstGeom prst="rect">
            <a:avLst/>
          </a:prstGeom>
          <a:noFill/>
        </p:spPr>
        <p:txBody>
          <a:bodyPr wrap="square" rtlCol="0">
            <a:spAutoFit/>
          </a:bodyPr>
          <a:lstStyle/>
          <a:p>
            <a:r>
              <a:rPr lang="en-US" sz="2400" b="1" dirty="0"/>
              <a:t>1MA/3Torr/3cm</a:t>
            </a:r>
          </a:p>
        </p:txBody>
      </p:sp>
      <p:sp>
        <p:nvSpPr>
          <p:cNvPr id="11" name="TextBox 10">
            <a:extLst>
              <a:ext uri="{FF2B5EF4-FFF2-40B4-BE49-F238E27FC236}">
                <a16:creationId xmlns:a16="http://schemas.microsoft.com/office/drawing/2014/main" id="{A2F53F2D-0D34-F24F-8944-8EC4957759CD}"/>
              </a:ext>
            </a:extLst>
          </p:cNvPr>
          <p:cNvSpPr txBox="1"/>
          <p:nvPr/>
        </p:nvSpPr>
        <p:spPr>
          <a:xfrm>
            <a:off x="7364300" y="1690687"/>
            <a:ext cx="3095133" cy="461665"/>
          </a:xfrm>
          <a:prstGeom prst="rect">
            <a:avLst/>
          </a:prstGeom>
          <a:noFill/>
        </p:spPr>
        <p:txBody>
          <a:bodyPr wrap="square" rtlCol="0">
            <a:spAutoFit/>
          </a:bodyPr>
          <a:lstStyle/>
          <a:p>
            <a:r>
              <a:rPr lang="en-US" sz="2400" b="1" dirty="0"/>
              <a:t>200kA/1.5Torr/1.5cm</a:t>
            </a:r>
          </a:p>
        </p:txBody>
      </p:sp>
    </p:spTree>
    <p:extLst>
      <p:ext uri="{BB962C8B-B14F-4D97-AF65-F5344CB8AC3E}">
        <p14:creationId xmlns:p14="http://schemas.microsoft.com/office/powerpoint/2010/main" val="256348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5161-7B48-C24D-B3BA-268FADA06BA6}"/>
              </a:ext>
            </a:extLst>
          </p:cNvPr>
          <p:cNvSpPr>
            <a:spLocks noGrp="1"/>
          </p:cNvSpPr>
          <p:nvPr>
            <p:ph type="title"/>
          </p:nvPr>
        </p:nvSpPr>
        <p:spPr/>
        <p:txBody>
          <a:bodyPr/>
          <a:lstStyle/>
          <a:p>
            <a:pPr algn="ctr"/>
            <a:r>
              <a:rPr lang="en-US" dirty="0"/>
              <a:t>Jump conditions</a:t>
            </a:r>
          </a:p>
        </p:txBody>
      </p:sp>
      <p:pic>
        <p:nvPicPr>
          <p:cNvPr id="4" name="Content Placeholder 3">
            <a:extLst>
              <a:ext uri="{FF2B5EF4-FFF2-40B4-BE49-F238E27FC236}">
                <a16:creationId xmlns:a16="http://schemas.microsoft.com/office/drawing/2014/main" id="{1EE6385D-5BE1-BD4B-BDD6-A66B8A8E9641}"/>
              </a:ext>
            </a:extLst>
          </p:cNvPr>
          <p:cNvPicPr>
            <a:picLocks noGrp="1" noChangeAspect="1"/>
          </p:cNvPicPr>
          <p:nvPr>
            <p:ph idx="1"/>
          </p:nvPr>
        </p:nvPicPr>
        <p:blipFill>
          <a:blip r:embed="rId2"/>
          <a:stretch>
            <a:fillRect/>
          </a:stretch>
        </p:blipFill>
        <p:spPr>
          <a:xfrm>
            <a:off x="737839" y="1854191"/>
            <a:ext cx="10515600" cy="1684819"/>
          </a:xfrm>
          <a:prstGeom prst="rect">
            <a:avLst/>
          </a:prstGeom>
        </p:spPr>
      </p:pic>
      <p:pic>
        <p:nvPicPr>
          <p:cNvPr id="7" name="Content Placeholder 6">
            <a:extLst>
              <a:ext uri="{FF2B5EF4-FFF2-40B4-BE49-F238E27FC236}">
                <a16:creationId xmlns:a16="http://schemas.microsoft.com/office/drawing/2014/main" id="{04B8DC98-8811-3D4D-8C18-3A8F142614B1}"/>
              </a:ext>
            </a:extLst>
          </p:cNvPr>
          <p:cNvPicPr>
            <a:picLocks noChangeAspect="1"/>
          </p:cNvPicPr>
          <p:nvPr/>
        </p:nvPicPr>
        <p:blipFill>
          <a:blip r:embed="rId3"/>
          <a:stretch>
            <a:fillRect/>
          </a:stretch>
        </p:blipFill>
        <p:spPr>
          <a:xfrm>
            <a:off x="1830658" y="4415485"/>
            <a:ext cx="8930268" cy="2137518"/>
          </a:xfrm>
          <a:prstGeom prst="rect">
            <a:avLst/>
          </a:prstGeom>
        </p:spPr>
      </p:pic>
      <p:sp>
        <p:nvSpPr>
          <p:cNvPr id="8" name="Rectangle 7">
            <a:extLst>
              <a:ext uri="{FF2B5EF4-FFF2-40B4-BE49-F238E27FC236}">
                <a16:creationId xmlns:a16="http://schemas.microsoft.com/office/drawing/2014/main" id="{72688256-19B2-DB46-899C-A7CB20D0BBB2}"/>
              </a:ext>
            </a:extLst>
          </p:cNvPr>
          <p:cNvSpPr/>
          <p:nvPr/>
        </p:nvSpPr>
        <p:spPr>
          <a:xfrm>
            <a:off x="328644" y="1690688"/>
            <a:ext cx="1502014" cy="461665"/>
          </a:xfrm>
          <a:prstGeom prst="rect">
            <a:avLst/>
          </a:prstGeom>
        </p:spPr>
        <p:txBody>
          <a:bodyPr wrap="none">
            <a:spAutoFit/>
          </a:bodyPr>
          <a:lstStyle/>
          <a:p>
            <a:pPr algn="ctr"/>
            <a:r>
              <a:rPr lang="en-US" sz="2400" b="1" dirty="0"/>
              <a:t>Lab Frame</a:t>
            </a:r>
          </a:p>
        </p:txBody>
      </p:sp>
      <p:sp>
        <p:nvSpPr>
          <p:cNvPr id="9" name="Rectangle 8">
            <a:extLst>
              <a:ext uri="{FF2B5EF4-FFF2-40B4-BE49-F238E27FC236}">
                <a16:creationId xmlns:a16="http://schemas.microsoft.com/office/drawing/2014/main" id="{811A3E33-5A1C-124A-AA65-23A51D41EA7B}"/>
              </a:ext>
            </a:extLst>
          </p:cNvPr>
          <p:cNvSpPr/>
          <p:nvPr/>
        </p:nvSpPr>
        <p:spPr>
          <a:xfrm>
            <a:off x="199140" y="3842312"/>
            <a:ext cx="5117555" cy="461665"/>
          </a:xfrm>
          <a:prstGeom prst="rect">
            <a:avLst/>
          </a:prstGeom>
        </p:spPr>
        <p:txBody>
          <a:bodyPr wrap="none">
            <a:spAutoFit/>
          </a:bodyPr>
          <a:lstStyle/>
          <a:p>
            <a:pPr algn="ctr"/>
            <a:r>
              <a:rPr lang="en-US" sz="2400" b="1" dirty="0"/>
              <a:t>Frame where upstream fluid is at rest</a:t>
            </a:r>
          </a:p>
        </p:txBody>
      </p:sp>
    </p:spTree>
    <p:extLst>
      <p:ext uri="{BB962C8B-B14F-4D97-AF65-F5344CB8AC3E}">
        <p14:creationId xmlns:p14="http://schemas.microsoft.com/office/powerpoint/2010/main" val="176416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BFD15-4246-B54B-A557-2827A1564E42}"/>
              </a:ext>
            </a:extLst>
          </p:cNvPr>
          <p:cNvSpPr>
            <a:spLocks noGrp="1"/>
          </p:cNvSpPr>
          <p:nvPr>
            <p:ph type="title"/>
          </p:nvPr>
        </p:nvSpPr>
        <p:spPr/>
        <p:txBody>
          <a:bodyPr/>
          <a:lstStyle/>
          <a:p>
            <a:r>
              <a:rPr lang="en-US" dirty="0"/>
              <a:t>Reduced Expressions and expression for density ratio</a:t>
            </a:r>
          </a:p>
        </p:txBody>
      </p:sp>
      <p:sp>
        <p:nvSpPr>
          <p:cNvPr id="3" name="Content Placeholder 2">
            <a:extLst>
              <a:ext uri="{FF2B5EF4-FFF2-40B4-BE49-F238E27FC236}">
                <a16:creationId xmlns:a16="http://schemas.microsoft.com/office/drawing/2014/main" id="{C6B31881-CBA9-EE43-A489-25022210C5C1}"/>
              </a:ext>
            </a:extLst>
          </p:cNvPr>
          <p:cNvSpPr>
            <a:spLocks noGrp="1"/>
          </p:cNvSpPr>
          <p:nvPr>
            <p:ph idx="1"/>
          </p:nvPr>
        </p:nvSpPr>
        <p:spPr>
          <a:xfrm>
            <a:off x="838200" y="1825624"/>
            <a:ext cx="10515600" cy="4712336"/>
          </a:xfrm>
        </p:spPr>
        <p:txBody>
          <a:bodyPr>
            <a:normAutofit lnSpcReduction="10000"/>
          </a:bodyPr>
          <a:lstStyle/>
          <a:p>
            <a:r>
              <a:rPr lang="en-US" sz="2400" dirty="0"/>
              <a:t>Working in the frame where upstream fluid is at rest, the mass conservation law can be inserted into the momentum and energy conservation equations, respectively, to give</a:t>
            </a:r>
          </a:p>
          <a:p>
            <a:endParaRPr lang="en-US" sz="2400" dirty="0"/>
          </a:p>
          <a:p>
            <a:endParaRPr lang="en-US" sz="2400" dirty="0"/>
          </a:p>
          <a:p>
            <a:pPr marL="0" indent="0">
              <a:buNone/>
            </a:pPr>
            <a:endParaRPr lang="en-US" sz="2400" dirty="0"/>
          </a:p>
          <a:p>
            <a:r>
              <a:rPr lang="en-US" sz="2400" dirty="0"/>
              <a:t>These two equations can be combined to give the expression for the density ratio</a:t>
            </a:r>
          </a:p>
          <a:p>
            <a:endParaRPr lang="en-US" sz="2400" dirty="0"/>
          </a:p>
          <a:p>
            <a:endParaRPr lang="en-US" sz="2400" dirty="0"/>
          </a:p>
          <a:p>
            <a:pPr marL="0" indent="0">
              <a:buNone/>
            </a:pPr>
            <a:endParaRPr lang="en-US" sz="2400" dirty="0"/>
          </a:p>
          <a:p>
            <a:r>
              <a:rPr lang="en-US" sz="2400" dirty="0"/>
              <a:t>Density jump is 4 for ideal gas in strong shock limit (P</a:t>
            </a:r>
            <a:r>
              <a:rPr lang="en-US" sz="2400" baseline="-25000" dirty="0"/>
              <a:t>2</a:t>
            </a:r>
            <a:r>
              <a:rPr lang="en-US" sz="2400" dirty="0"/>
              <a:t>&gt;&gt;P</a:t>
            </a:r>
            <a:r>
              <a:rPr lang="en-US" sz="2400" baseline="-25000" dirty="0"/>
              <a:t>1</a:t>
            </a:r>
            <a:r>
              <a:rPr lang="en-US" sz="2400" dirty="0"/>
              <a:t>)</a:t>
            </a:r>
          </a:p>
        </p:txBody>
      </p:sp>
      <p:pic>
        <p:nvPicPr>
          <p:cNvPr id="4" name="Picture 3">
            <a:extLst>
              <a:ext uri="{FF2B5EF4-FFF2-40B4-BE49-F238E27FC236}">
                <a16:creationId xmlns:a16="http://schemas.microsoft.com/office/drawing/2014/main" id="{52E5A1A0-0AEA-E54E-AC2D-C4408578C452}"/>
              </a:ext>
            </a:extLst>
          </p:cNvPr>
          <p:cNvPicPr>
            <a:picLocks noChangeAspect="1"/>
          </p:cNvPicPr>
          <p:nvPr/>
        </p:nvPicPr>
        <p:blipFill>
          <a:blip r:embed="rId2"/>
          <a:stretch>
            <a:fillRect/>
          </a:stretch>
        </p:blipFill>
        <p:spPr>
          <a:xfrm>
            <a:off x="4062551" y="2544082"/>
            <a:ext cx="4368218" cy="1399310"/>
          </a:xfrm>
          <a:prstGeom prst="rect">
            <a:avLst/>
          </a:prstGeom>
        </p:spPr>
      </p:pic>
      <p:pic>
        <p:nvPicPr>
          <p:cNvPr id="5" name="Picture 4">
            <a:extLst>
              <a:ext uri="{FF2B5EF4-FFF2-40B4-BE49-F238E27FC236}">
                <a16:creationId xmlns:a16="http://schemas.microsoft.com/office/drawing/2014/main" id="{C5A73C37-0B7E-E144-B7B7-3399D91694FB}"/>
              </a:ext>
            </a:extLst>
          </p:cNvPr>
          <p:cNvPicPr>
            <a:picLocks noChangeAspect="1"/>
          </p:cNvPicPr>
          <p:nvPr/>
        </p:nvPicPr>
        <p:blipFill>
          <a:blip r:embed="rId3"/>
          <a:stretch>
            <a:fillRect/>
          </a:stretch>
        </p:blipFill>
        <p:spPr>
          <a:xfrm>
            <a:off x="2161448" y="4790786"/>
            <a:ext cx="3802205" cy="731520"/>
          </a:xfrm>
          <a:prstGeom prst="rect">
            <a:avLst/>
          </a:prstGeom>
          <a:solidFill>
            <a:srgbClr val="FFFF00"/>
          </a:solidFill>
          <a:ln>
            <a:solidFill>
              <a:srgbClr val="FF0000"/>
            </a:solidFill>
          </a:ln>
        </p:spPr>
      </p:pic>
      <p:pic>
        <p:nvPicPr>
          <p:cNvPr id="6" name="Picture 5">
            <a:extLst>
              <a:ext uri="{FF2B5EF4-FFF2-40B4-BE49-F238E27FC236}">
                <a16:creationId xmlns:a16="http://schemas.microsoft.com/office/drawing/2014/main" id="{5E074461-FE86-C54D-8D22-9B9DE8812919}"/>
              </a:ext>
            </a:extLst>
          </p:cNvPr>
          <p:cNvPicPr>
            <a:picLocks noChangeAspect="1"/>
          </p:cNvPicPr>
          <p:nvPr/>
        </p:nvPicPr>
        <p:blipFill>
          <a:blip r:embed="rId4"/>
          <a:stretch>
            <a:fillRect/>
          </a:stretch>
        </p:blipFill>
        <p:spPr>
          <a:xfrm>
            <a:off x="6884719" y="4807717"/>
            <a:ext cx="3548015" cy="714589"/>
          </a:xfrm>
          <a:prstGeom prst="rect">
            <a:avLst/>
          </a:prstGeom>
        </p:spPr>
      </p:pic>
    </p:spTree>
    <p:extLst>
      <p:ext uri="{BB962C8B-B14F-4D97-AF65-F5344CB8AC3E}">
        <p14:creationId xmlns:p14="http://schemas.microsoft.com/office/powerpoint/2010/main" val="378733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07B0-7A26-DA4D-BD62-C797F50EDB6B}"/>
              </a:ext>
            </a:extLst>
          </p:cNvPr>
          <p:cNvSpPr>
            <a:spLocks noGrp="1"/>
          </p:cNvSpPr>
          <p:nvPr>
            <p:ph type="title"/>
          </p:nvPr>
        </p:nvSpPr>
        <p:spPr/>
        <p:txBody>
          <a:bodyPr/>
          <a:lstStyle/>
          <a:p>
            <a:r>
              <a:rPr lang="en-US" dirty="0"/>
              <a:t>Shock speed and downstream speed</a:t>
            </a:r>
          </a:p>
        </p:txBody>
      </p:sp>
      <p:sp>
        <p:nvSpPr>
          <p:cNvPr id="3" name="Content Placeholder 2">
            <a:extLst>
              <a:ext uri="{FF2B5EF4-FFF2-40B4-BE49-F238E27FC236}">
                <a16:creationId xmlns:a16="http://schemas.microsoft.com/office/drawing/2014/main" id="{18082516-B9C7-9F4A-906A-79435B5B1E10}"/>
              </a:ext>
            </a:extLst>
          </p:cNvPr>
          <p:cNvSpPr>
            <a:spLocks noGrp="1"/>
          </p:cNvSpPr>
          <p:nvPr>
            <p:ph idx="1"/>
          </p:nvPr>
        </p:nvSpPr>
        <p:spPr/>
        <p:txBody>
          <a:bodyPr>
            <a:normAutofit/>
          </a:bodyPr>
          <a:lstStyle/>
          <a:p>
            <a:r>
              <a:rPr lang="en-US" sz="2400" dirty="0"/>
              <a:t>The shock speed can be determined by inserting the expression for the density ratio into </a:t>
            </a:r>
          </a:p>
          <a:p>
            <a:endParaRPr lang="en-US" sz="2400" dirty="0"/>
          </a:p>
          <a:p>
            <a:endParaRPr lang="en-US" sz="2400" dirty="0"/>
          </a:p>
          <a:p>
            <a:endParaRPr lang="en-US" sz="2400" dirty="0"/>
          </a:p>
          <a:p>
            <a:endParaRPr lang="en-US" sz="2400" dirty="0"/>
          </a:p>
          <a:p>
            <a:r>
              <a:rPr lang="en-US" sz="2400" dirty="0"/>
              <a:t>The downstream speed can be determined by inserting above expression for </a:t>
            </a:r>
            <a:br>
              <a:rPr lang="en-US" sz="2400" dirty="0"/>
            </a:br>
            <a:r>
              <a:rPr lang="en-US" sz="2400" dirty="0"/>
              <a:t>u</a:t>
            </a:r>
            <a:r>
              <a:rPr lang="en-US" sz="2400" baseline="-25000" dirty="0"/>
              <a:t>s</a:t>
            </a:r>
            <a:r>
              <a:rPr lang="en-US" sz="2400" dirty="0"/>
              <a:t>-u</a:t>
            </a:r>
            <a:r>
              <a:rPr lang="en-US" sz="2400" baseline="-25000" dirty="0"/>
              <a:t>1</a:t>
            </a:r>
            <a:r>
              <a:rPr lang="en-US" sz="2400" dirty="0"/>
              <a:t> into </a:t>
            </a:r>
          </a:p>
        </p:txBody>
      </p:sp>
      <p:pic>
        <p:nvPicPr>
          <p:cNvPr id="4" name="Picture 3">
            <a:extLst>
              <a:ext uri="{FF2B5EF4-FFF2-40B4-BE49-F238E27FC236}">
                <a16:creationId xmlns:a16="http://schemas.microsoft.com/office/drawing/2014/main" id="{9BCC0006-0E01-CE4F-B94F-5B0981C120AD}"/>
              </a:ext>
            </a:extLst>
          </p:cNvPr>
          <p:cNvPicPr>
            <a:picLocks noChangeAspect="1"/>
          </p:cNvPicPr>
          <p:nvPr/>
        </p:nvPicPr>
        <p:blipFill rotWithShape="1">
          <a:blip r:embed="rId2"/>
          <a:srcRect r="28469" b="49830"/>
          <a:stretch/>
        </p:blipFill>
        <p:spPr>
          <a:xfrm>
            <a:off x="2463659" y="2272917"/>
            <a:ext cx="2978330" cy="669167"/>
          </a:xfrm>
          <a:prstGeom prst="rect">
            <a:avLst/>
          </a:prstGeom>
        </p:spPr>
      </p:pic>
      <p:pic>
        <p:nvPicPr>
          <p:cNvPr id="5" name="Picture 4">
            <a:extLst>
              <a:ext uri="{FF2B5EF4-FFF2-40B4-BE49-F238E27FC236}">
                <a16:creationId xmlns:a16="http://schemas.microsoft.com/office/drawing/2014/main" id="{D7F2CA98-8907-BA45-961C-A8CC50316782}"/>
              </a:ext>
            </a:extLst>
          </p:cNvPr>
          <p:cNvPicPr>
            <a:picLocks noChangeAspect="1"/>
          </p:cNvPicPr>
          <p:nvPr/>
        </p:nvPicPr>
        <p:blipFill rotWithShape="1">
          <a:blip r:embed="rId3"/>
          <a:srcRect l="-2031" t="-6354" r="-954" b="-18279"/>
          <a:stretch/>
        </p:blipFill>
        <p:spPr>
          <a:xfrm>
            <a:off x="838200" y="3180240"/>
            <a:ext cx="5875605" cy="851537"/>
          </a:xfrm>
          <a:prstGeom prst="rect">
            <a:avLst/>
          </a:prstGeom>
          <a:solidFill>
            <a:srgbClr val="FFFF00"/>
          </a:solidFill>
          <a:ln>
            <a:solidFill>
              <a:srgbClr val="FF0000"/>
            </a:solidFill>
          </a:ln>
        </p:spPr>
      </p:pic>
      <p:pic>
        <p:nvPicPr>
          <p:cNvPr id="6" name="Picture 5">
            <a:extLst>
              <a:ext uri="{FF2B5EF4-FFF2-40B4-BE49-F238E27FC236}">
                <a16:creationId xmlns:a16="http://schemas.microsoft.com/office/drawing/2014/main" id="{91A6AE27-D12A-7F4F-97E8-CB8CCA9D060A}"/>
              </a:ext>
            </a:extLst>
          </p:cNvPr>
          <p:cNvPicPr>
            <a:picLocks noChangeAspect="1"/>
          </p:cNvPicPr>
          <p:nvPr/>
        </p:nvPicPr>
        <p:blipFill>
          <a:blip r:embed="rId4"/>
          <a:stretch>
            <a:fillRect/>
          </a:stretch>
        </p:blipFill>
        <p:spPr>
          <a:xfrm>
            <a:off x="7140956" y="3229363"/>
            <a:ext cx="4212844" cy="753290"/>
          </a:xfrm>
          <a:prstGeom prst="rect">
            <a:avLst/>
          </a:prstGeom>
        </p:spPr>
      </p:pic>
      <p:pic>
        <p:nvPicPr>
          <p:cNvPr id="8" name="Content Placeholder 3">
            <a:extLst>
              <a:ext uri="{FF2B5EF4-FFF2-40B4-BE49-F238E27FC236}">
                <a16:creationId xmlns:a16="http://schemas.microsoft.com/office/drawing/2014/main" id="{1F8BD011-FADF-9840-8307-845FFC9F063D}"/>
              </a:ext>
            </a:extLst>
          </p:cNvPr>
          <p:cNvPicPr>
            <a:picLocks noChangeAspect="1"/>
          </p:cNvPicPr>
          <p:nvPr/>
        </p:nvPicPr>
        <p:blipFill rotWithShape="1">
          <a:blip r:embed="rId5"/>
          <a:srcRect l="32027" t="123" r="33712" b="74369"/>
          <a:stretch/>
        </p:blipFill>
        <p:spPr>
          <a:xfrm>
            <a:off x="2463659" y="4898997"/>
            <a:ext cx="3602737" cy="429768"/>
          </a:xfrm>
          <a:prstGeom prst="rect">
            <a:avLst/>
          </a:prstGeom>
        </p:spPr>
      </p:pic>
      <p:pic>
        <p:nvPicPr>
          <p:cNvPr id="9" name="Picture 8">
            <a:extLst>
              <a:ext uri="{FF2B5EF4-FFF2-40B4-BE49-F238E27FC236}">
                <a16:creationId xmlns:a16="http://schemas.microsoft.com/office/drawing/2014/main" id="{88DC53F8-4092-DD4B-B0C4-5925358E6D85}"/>
              </a:ext>
            </a:extLst>
          </p:cNvPr>
          <p:cNvPicPr>
            <a:picLocks noChangeAspect="1"/>
          </p:cNvPicPr>
          <p:nvPr/>
        </p:nvPicPr>
        <p:blipFill rotWithShape="1">
          <a:blip r:embed="rId6"/>
          <a:srcRect l="-867" t="-14608" r="-2074" b="-14750"/>
          <a:stretch/>
        </p:blipFill>
        <p:spPr>
          <a:xfrm>
            <a:off x="863459" y="5550514"/>
            <a:ext cx="3200400" cy="731520"/>
          </a:xfrm>
          <a:prstGeom prst="rect">
            <a:avLst/>
          </a:prstGeom>
          <a:solidFill>
            <a:srgbClr val="FFFF00"/>
          </a:solidFill>
          <a:ln>
            <a:solidFill>
              <a:srgbClr val="FF0000"/>
            </a:solidFill>
          </a:ln>
        </p:spPr>
      </p:pic>
      <p:pic>
        <p:nvPicPr>
          <p:cNvPr id="11" name="Picture 10">
            <a:extLst>
              <a:ext uri="{FF2B5EF4-FFF2-40B4-BE49-F238E27FC236}">
                <a16:creationId xmlns:a16="http://schemas.microsoft.com/office/drawing/2014/main" id="{5ECC7823-56C8-D543-BA04-65C0819D1B52}"/>
              </a:ext>
            </a:extLst>
          </p:cNvPr>
          <p:cNvPicPr>
            <a:picLocks noChangeAspect="1"/>
          </p:cNvPicPr>
          <p:nvPr/>
        </p:nvPicPr>
        <p:blipFill>
          <a:blip r:embed="rId7"/>
          <a:stretch>
            <a:fillRect/>
          </a:stretch>
        </p:blipFill>
        <p:spPr>
          <a:xfrm>
            <a:off x="7140956" y="5476885"/>
            <a:ext cx="4107180" cy="754380"/>
          </a:xfrm>
          <a:prstGeom prst="rect">
            <a:avLst/>
          </a:prstGeom>
        </p:spPr>
      </p:pic>
    </p:spTree>
    <p:extLst>
      <p:ext uri="{BB962C8B-B14F-4D97-AF65-F5344CB8AC3E}">
        <p14:creationId xmlns:p14="http://schemas.microsoft.com/office/powerpoint/2010/main" val="184667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D626F-B281-284B-856F-65113C3E9B05}"/>
              </a:ext>
            </a:extLst>
          </p:cNvPr>
          <p:cNvSpPr>
            <a:spLocks noGrp="1"/>
          </p:cNvSpPr>
          <p:nvPr>
            <p:ph type="title"/>
          </p:nvPr>
        </p:nvSpPr>
        <p:spPr>
          <a:xfrm>
            <a:off x="838199" y="365125"/>
            <a:ext cx="10732477" cy="1325563"/>
          </a:xfrm>
        </p:spPr>
        <p:txBody>
          <a:bodyPr/>
          <a:lstStyle/>
          <a:p>
            <a:r>
              <a:rPr lang="en-US" dirty="0"/>
              <a:t>Summary of strong shock (P</a:t>
            </a:r>
            <a:r>
              <a:rPr lang="en-US" baseline="-25000" dirty="0"/>
              <a:t>2</a:t>
            </a:r>
            <a:r>
              <a:rPr lang="en-US" dirty="0"/>
              <a:t>&gt;&gt;P</a:t>
            </a:r>
            <a:r>
              <a:rPr lang="en-US" baseline="-25000" dirty="0"/>
              <a:t>1</a:t>
            </a:r>
            <a:r>
              <a:rPr lang="en-US" dirty="0"/>
              <a:t>) expressions</a:t>
            </a:r>
            <a:endParaRPr lang="en-US" baseline="-25000" dirty="0"/>
          </a:p>
        </p:txBody>
      </p:sp>
      <p:pic>
        <p:nvPicPr>
          <p:cNvPr id="6" name="Content Placeholder 5">
            <a:extLst>
              <a:ext uri="{FF2B5EF4-FFF2-40B4-BE49-F238E27FC236}">
                <a16:creationId xmlns:a16="http://schemas.microsoft.com/office/drawing/2014/main" id="{07178720-12C8-C546-8CBA-AA35A5F8F685}"/>
              </a:ext>
            </a:extLst>
          </p:cNvPr>
          <p:cNvPicPr>
            <a:picLocks noGrp="1" noChangeAspect="1"/>
          </p:cNvPicPr>
          <p:nvPr>
            <p:ph sz="half" idx="1"/>
          </p:nvPr>
        </p:nvPicPr>
        <p:blipFill rotWithShape="1">
          <a:blip r:embed="rId2"/>
          <a:srcRect l="-295" t="-2315" r="-2059" b="-3903"/>
          <a:stretch/>
        </p:blipFill>
        <p:spPr>
          <a:xfrm>
            <a:off x="3436620" y="1690688"/>
            <a:ext cx="5303520" cy="2011680"/>
          </a:xfrm>
          <a:prstGeom prst="rect">
            <a:avLst/>
          </a:prstGeom>
          <a:solidFill>
            <a:srgbClr val="FFFF00"/>
          </a:solidFill>
          <a:ln>
            <a:solidFill>
              <a:srgbClr val="FF0000"/>
            </a:solidFill>
          </a:ln>
        </p:spPr>
      </p:pic>
      <p:sp>
        <p:nvSpPr>
          <p:cNvPr id="5" name="Content Placeholder 4">
            <a:extLst>
              <a:ext uri="{FF2B5EF4-FFF2-40B4-BE49-F238E27FC236}">
                <a16:creationId xmlns:a16="http://schemas.microsoft.com/office/drawing/2014/main" id="{744EB5AE-4AE4-B44E-B992-559915E3C92F}"/>
              </a:ext>
            </a:extLst>
          </p:cNvPr>
          <p:cNvSpPr>
            <a:spLocks noGrp="1"/>
          </p:cNvSpPr>
          <p:nvPr>
            <p:ph sz="half" idx="2"/>
          </p:nvPr>
        </p:nvSpPr>
        <p:spPr>
          <a:xfrm>
            <a:off x="822960" y="4056185"/>
            <a:ext cx="5718517" cy="2590800"/>
          </a:xfrm>
        </p:spPr>
        <p:txBody>
          <a:bodyPr>
            <a:normAutofit fontScale="92500"/>
          </a:bodyPr>
          <a:lstStyle/>
          <a:p>
            <a:pPr marL="0" indent="0">
              <a:buNone/>
            </a:pPr>
            <a:r>
              <a:rPr lang="en-US" dirty="0"/>
              <a:t>When the up stream fluid is at rest (u</a:t>
            </a:r>
            <a:r>
              <a:rPr lang="en-US" baseline="-25000" dirty="0"/>
              <a:t>1</a:t>
            </a:r>
            <a:r>
              <a:rPr lang="en-US" dirty="0"/>
              <a:t>=0)</a:t>
            </a:r>
          </a:p>
          <a:p>
            <a:r>
              <a:rPr lang="en-US" dirty="0"/>
              <a:t>post-shock ram energy density is equal to the post-shock thermal energy density</a:t>
            </a:r>
          </a:p>
          <a:p>
            <a:r>
              <a:rPr lang="en-US" dirty="0"/>
              <a:t>shock moves faster than u</a:t>
            </a:r>
            <a:r>
              <a:rPr lang="en-US" baseline="-25000" dirty="0"/>
              <a:t>2</a:t>
            </a:r>
            <a:r>
              <a:rPr lang="en-US" dirty="0"/>
              <a:t> by </a:t>
            </a:r>
            <a:br>
              <a:rPr lang="en-US" dirty="0"/>
            </a:br>
            <a:r>
              <a:rPr lang="en-US" dirty="0"/>
              <a:t>(</a:t>
            </a:r>
            <a:r>
              <a:rPr lang="en-US" dirty="0" err="1"/>
              <a:t>γ</a:t>
            </a:r>
            <a:r>
              <a:rPr lang="en-US" dirty="0"/>
              <a:t> +1)/2</a:t>
            </a:r>
          </a:p>
        </p:txBody>
      </p:sp>
      <p:pic>
        <p:nvPicPr>
          <p:cNvPr id="7" name="Picture 6">
            <a:extLst>
              <a:ext uri="{FF2B5EF4-FFF2-40B4-BE49-F238E27FC236}">
                <a16:creationId xmlns:a16="http://schemas.microsoft.com/office/drawing/2014/main" id="{8C8611B0-5BDC-C548-A87A-04352CD07105}"/>
              </a:ext>
            </a:extLst>
          </p:cNvPr>
          <p:cNvPicPr>
            <a:picLocks noChangeAspect="1"/>
          </p:cNvPicPr>
          <p:nvPr/>
        </p:nvPicPr>
        <p:blipFill>
          <a:blip r:embed="rId3"/>
          <a:stretch>
            <a:fillRect/>
          </a:stretch>
        </p:blipFill>
        <p:spPr>
          <a:xfrm>
            <a:off x="6946207" y="4282857"/>
            <a:ext cx="4507238" cy="745074"/>
          </a:xfrm>
          <a:prstGeom prst="rect">
            <a:avLst/>
          </a:prstGeom>
        </p:spPr>
      </p:pic>
      <p:pic>
        <p:nvPicPr>
          <p:cNvPr id="8" name="Picture 7">
            <a:extLst>
              <a:ext uri="{FF2B5EF4-FFF2-40B4-BE49-F238E27FC236}">
                <a16:creationId xmlns:a16="http://schemas.microsoft.com/office/drawing/2014/main" id="{6552F706-2408-3243-B045-AF551FF2E94F}"/>
              </a:ext>
            </a:extLst>
          </p:cNvPr>
          <p:cNvPicPr>
            <a:picLocks noChangeAspect="1"/>
          </p:cNvPicPr>
          <p:nvPr/>
        </p:nvPicPr>
        <p:blipFill>
          <a:blip r:embed="rId4"/>
          <a:stretch>
            <a:fillRect/>
          </a:stretch>
        </p:blipFill>
        <p:spPr>
          <a:xfrm>
            <a:off x="6946207" y="5351585"/>
            <a:ext cx="1970942" cy="704588"/>
          </a:xfrm>
          <a:prstGeom prst="rect">
            <a:avLst/>
          </a:prstGeom>
        </p:spPr>
      </p:pic>
    </p:spTree>
    <p:extLst>
      <p:ext uri="{BB962C8B-B14F-4D97-AF65-F5344CB8AC3E}">
        <p14:creationId xmlns:p14="http://schemas.microsoft.com/office/powerpoint/2010/main" val="70990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236D-8491-314D-B634-A92D18D700CE}"/>
              </a:ext>
            </a:extLst>
          </p:cNvPr>
          <p:cNvSpPr>
            <a:spLocks noGrp="1"/>
          </p:cNvSpPr>
          <p:nvPr>
            <p:ph type="title"/>
          </p:nvPr>
        </p:nvSpPr>
        <p:spPr/>
        <p:txBody>
          <a:bodyPr/>
          <a:lstStyle/>
          <a:p>
            <a:r>
              <a:rPr lang="en-US" dirty="0"/>
              <a:t>Entropy increase across shock</a:t>
            </a:r>
          </a:p>
        </p:txBody>
      </p:sp>
      <p:sp>
        <p:nvSpPr>
          <p:cNvPr id="3" name="Content Placeholder 2">
            <a:extLst>
              <a:ext uri="{FF2B5EF4-FFF2-40B4-BE49-F238E27FC236}">
                <a16:creationId xmlns:a16="http://schemas.microsoft.com/office/drawing/2014/main" id="{0D2EE46C-8541-CC4E-A2A2-A1425B58D427}"/>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79857376-1DA7-924C-8558-EE6D6560293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19822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83EE-F372-594B-928C-D76D68793CD9}"/>
              </a:ext>
            </a:extLst>
          </p:cNvPr>
          <p:cNvSpPr>
            <a:spLocks noGrp="1"/>
          </p:cNvSpPr>
          <p:nvPr>
            <p:ph type="title"/>
          </p:nvPr>
        </p:nvSpPr>
        <p:spPr/>
        <p:txBody>
          <a:bodyPr/>
          <a:lstStyle/>
          <a:p>
            <a:r>
              <a:rPr lang="en-US" dirty="0"/>
              <a:t>1D ideal MHD Equations (B normal to U)</a:t>
            </a:r>
          </a:p>
        </p:txBody>
      </p:sp>
      <p:pic>
        <p:nvPicPr>
          <p:cNvPr id="6" name="Content Placeholder 5">
            <a:extLst>
              <a:ext uri="{FF2B5EF4-FFF2-40B4-BE49-F238E27FC236}">
                <a16:creationId xmlns:a16="http://schemas.microsoft.com/office/drawing/2014/main" id="{AD332178-7551-4C40-8D5D-25FBBE74BD4D}"/>
              </a:ext>
            </a:extLst>
          </p:cNvPr>
          <p:cNvPicPr>
            <a:picLocks noGrp="1" noChangeAspect="1"/>
          </p:cNvPicPr>
          <p:nvPr>
            <p:ph idx="1"/>
          </p:nvPr>
        </p:nvPicPr>
        <p:blipFill>
          <a:blip r:embed="rId2"/>
          <a:stretch>
            <a:fillRect/>
          </a:stretch>
        </p:blipFill>
        <p:spPr>
          <a:xfrm>
            <a:off x="1570894" y="1690688"/>
            <a:ext cx="8698522" cy="4853287"/>
          </a:xfrm>
          <a:prstGeom prst="rect">
            <a:avLst/>
          </a:prstGeom>
        </p:spPr>
      </p:pic>
    </p:spTree>
    <p:extLst>
      <p:ext uri="{BB962C8B-B14F-4D97-AF65-F5344CB8AC3E}">
        <p14:creationId xmlns:p14="http://schemas.microsoft.com/office/powerpoint/2010/main" val="2040357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3801</TotalTime>
  <Words>1102</Words>
  <Application>Microsoft Macintosh PowerPoint</Application>
  <PresentationFormat>Widescreen</PresentationFormat>
  <Paragraphs>129</Paragraphs>
  <Slides>31</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1D MHD shocks</vt:lpstr>
      <vt:lpstr>Schematic of basic 1D hydrodynamic shock</vt:lpstr>
      <vt:lpstr>1D Euler Equations</vt:lpstr>
      <vt:lpstr>Jump conditions</vt:lpstr>
      <vt:lpstr>Reduced Expressions and expression for density ratio</vt:lpstr>
      <vt:lpstr>Shock speed and downstream speed</vt:lpstr>
      <vt:lpstr>Summary of strong shock (P2&gt;&gt;P1) expressions</vt:lpstr>
      <vt:lpstr>Entropy increase across shock</vt:lpstr>
      <vt:lpstr>1D ideal MHD Equations (B normal to U)</vt:lpstr>
      <vt:lpstr>Magnetic piston driven shocks in 1D MHD are the same as 1D Euler for small skin depth</vt:lpstr>
      <vt:lpstr>Magnetic piston diagram (lab frame, u1=0)</vt:lpstr>
      <vt:lpstr>1D 2-Temp MHD model</vt:lpstr>
      <vt:lpstr>Equations</vt:lpstr>
      <vt:lpstr>1D MHD Shock in Cartesian at 1MA/3Torr/3cm</vt:lpstr>
      <vt:lpstr>Stagnation occurs at x=R/10 in Cartesian</vt:lpstr>
      <vt:lpstr>Rate of Energy input into magnetic field is the same as rate of energy input into plasma for small skin layer</vt:lpstr>
      <vt:lpstr>thermal energy at stagnation equals energy stored in magnetic field</vt:lpstr>
      <vt:lpstr>Average temperate at stagnation is what formula predicts</vt:lpstr>
      <vt:lpstr>Pressure increase by factor of 6 at stagnation</vt:lpstr>
      <vt:lpstr>1D MHD Shock in Cylindrical at 1MA/3Torr/3cm</vt:lpstr>
      <vt:lpstr>Stagnation occurs at r/R = 0.13 in cylindrical</vt:lpstr>
      <vt:lpstr>Rate of Energy input into magnetic field is the same as rate of energy input into plasma for small skin layer even for cylindrical</vt:lpstr>
      <vt:lpstr>Example B𝜃 from 1MA/3Torr/3cm run</vt:lpstr>
      <vt:lpstr>Thermal energy in pinch at stagnation equals energy stored in magnetic field</vt:lpstr>
      <vt:lpstr>1D model gives average temperature at stagnation in terms of energy per unit length in magnetic field, particles per unit length, and adiabatic coefficient</vt:lpstr>
      <vt:lpstr>Useful form of equation</vt:lpstr>
      <vt:lpstr>Pressure profiles at stagnation from 1MA/3Torr/3CM run in cylindrical matches that from formula</vt:lpstr>
      <vt:lpstr>Ion temperature on axis at stagnation is about 4 times higher than &lt;Ti+Te&gt;/2</vt:lpstr>
      <vt:lpstr>On-axis ion temperature actually peaks a little later than stagnation</vt:lpstr>
      <vt:lpstr>Results are similar at 200kA/1.5Torr/1.5cm</vt:lpstr>
      <vt:lpstr>Global energy from MJ and kJ sims show magnetic field energy equals thermal energy at stagnation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 MHD shocks</dc:title>
  <dc:creator>Angus, Justin Ray</dc:creator>
  <cp:lastModifiedBy>Angus, Justin Ray</cp:lastModifiedBy>
  <cp:revision>118</cp:revision>
  <dcterms:created xsi:type="dcterms:W3CDTF">2018-07-26T17:01:43Z</dcterms:created>
  <dcterms:modified xsi:type="dcterms:W3CDTF">2018-08-01T20:10:58Z</dcterms:modified>
</cp:coreProperties>
</file>