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66" r:id="rId3"/>
    <p:sldId id="263" r:id="rId4"/>
    <p:sldId id="264" r:id="rId5"/>
    <p:sldId id="265" r:id="rId6"/>
    <p:sldId id="256" r:id="rId7"/>
    <p:sldId id="257" r:id="rId8"/>
    <p:sldId id="258" r:id="rId9"/>
    <p:sldId id="259" r:id="rId10"/>
    <p:sldId id="261" r:id="rId11"/>
    <p:sldId id="267" r:id="rId12"/>
    <p:sldId id="260"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63"/>
  </p:normalViewPr>
  <p:slideViewPr>
    <p:cSldViewPr snapToGrid="0" snapToObjects="1">
      <p:cViewPr varScale="1">
        <p:scale>
          <a:sx n="112" d="100"/>
          <a:sy n="112" d="100"/>
        </p:scale>
        <p:origin x="1448"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914EE1C-1BF3-104A-A741-ACB81F42F5C6}" type="datetimeFigureOut">
              <a:rPr lang="en-US" smtClean="0"/>
              <a:t>8/14/23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3370482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14EE1C-1BF3-104A-A741-ACB81F42F5C6}" type="datetimeFigureOut">
              <a:rPr lang="en-US" smtClean="0"/>
              <a:t>8/14/23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129728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14EE1C-1BF3-104A-A741-ACB81F42F5C6}" type="datetimeFigureOut">
              <a:rPr lang="en-US" smtClean="0"/>
              <a:t>8/14/23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4030634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14EE1C-1BF3-104A-A741-ACB81F42F5C6}" type="datetimeFigureOut">
              <a:rPr lang="en-US" smtClean="0"/>
              <a:t>8/14/23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979054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14EE1C-1BF3-104A-A741-ACB81F42F5C6}" type="datetimeFigureOut">
              <a:rPr lang="en-US" smtClean="0"/>
              <a:t>8/14/23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371284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14EE1C-1BF3-104A-A741-ACB81F42F5C6}" type="datetimeFigureOut">
              <a:rPr lang="en-US" smtClean="0"/>
              <a:t>8/14/23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1041273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14EE1C-1BF3-104A-A741-ACB81F42F5C6}" type="datetimeFigureOut">
              <a:rPr lang="en-US" smtClean="0"/>
              <a:t>8/14/23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2389813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14EE1C-1BF3-104A-A741-ACB81F42F5C6}" type="datetimeFigureOut">
              <a:rPr lang="en-US" smtClean="0"/>
              <a:t>8/14/23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1204539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14EE1C-1BF3-104A-A741-ACB81F42F5C6}" type="datetimeFigureOut">
              <a:rPr lang="en-US" smtClean="0"/>
              <a:t>8/14/23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3543149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14EE1C-1BF3-104A-A741-ACB81F42F5C6}" type="datetimeFigureOut">
              <a:rPr lang="en-US" smtClean="0"/>
              <a:t>8/14/23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96769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14EE1C-1BF3-104A-A741-ACB81F42F5C6}" type="datetimeFigureOut">
              <a:rPr lang="en-US" smtClean="0"/>
              <a:t>8/14/23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36217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14EE1C-1BF3-104A-A741-ACB81F42F5C6}" type="datetimeFigureOut">
              <a:rPr lang="en-US" smtClean="0"/>
              <a:t>8/14/23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08C151-D49B-814D-8E17-941AABA25672}" type="slidenum">
              <a:rPr lang="en-US" smtClean="0"/>
              <a:t>‹#›</a:t>
            </a:fld>
            <a:endParaRPr lang="en-US"/>
          </a:p>
        </p:txBody>
      </p:sp>
    </p:spTree>
    <p:extLst>
      <p:ext uri="{BB962C8B-B14F-4D97-AF65-F5344CB8AC3E}">
        <p14:creationId xmlns:p14="http://schemas.microsoft.com/office/powerpoint/2010/main" val="3121586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Time-Dependent Two-Term Boltzmann Solver for Non-Equilibrium Gas Discharge Studies</a:t>
            </a:r>
          </a:p>
        </p:txBody>
      </p:sp>
      <p:sp>
        <p:nvSpPr>
          <p:cNvPr id="5" name="Subtitle 4"/>
          <p:cNvSpPr>
            <a:spLocks noGrp="1"/>
          </p:cNvSpPr>
          <p:nvPr>
            <p:ph type="subTitle" idx="1"/>
          </p:nvPr>
        </p:nvSpPr>
        <p:spPr/>
        <p:txBody>
          <a:bodyPr/>
          <a:lstStyle/>
          <a:p>
            <a:r>
              <a:rPr lang="en-US" dirty="0"/>
              <a:t>Justin R Angus</a:t>
            </a:r>
          </a:p>
          <a:p>
            <a:r>
              <a:rPr lang="en-US" dirty="0"/>
              <a:t>6-29-16</a:t>
            </a:r>
          </a:p>
        </p:txBody>
      </p:sp>
    </p:spTree>
    <p:extLst>
      <p:ext uri="{BB962C8B-B14F-4D97-AF65-F5344CB8AC3E}">
        <p14:creationId xmlns:p14="http://schemas.microsoft.com/office/powerpoint/2010/main" val="2644444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Input File (</a:t>
            </a:r>
            <a:r>
              <a:rPr lang="en-US" dirty="0" err="1"/>
              <a:t>input.json</a:t>
            </a:r>
            <a:r>
              <a:rPr lang="en-US" dirty="0"/>
              <a:t>)</a:t>
            </a:r>
          </a:p>
        </p:txBody>
      </p:sp>
      <p:pic>
        <p:nvPicPr>
          <p:cNvPr id="10" name="Content Placeholder 9" descr="exampleInputFile.png"/>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370" b="-265"/>
          <a:stretch/>
        </p:blipFill>
        <p:spPr>
          <a:xfrm>
            <a:off x="457200" y="2064885"/>
            <a:ext cx="4038600" cy="3592900"/>
          </a:xfrm>
          <a:ln>
            <a:solidFill>
              <a:srgbClr val="1B365D"/>
            </a:solidFill>
          </a:ln>
        </p:spPr>
      </p:pic>
      <p:sp>
        <p:nvSpPr>
          <p:cNvPr id="9" name="Content Placeholder 8"/>
          <p:cNvSpPr>
            <a:spLocks noGrp="1"/>
          </p:cNvSpPr>
          <p:nvPr>
            <p:ph sz="half" idx="2"/>
          </p:nvPr>
        </p:nvSpPr>
        <p:spPr/>
        <p:txBody>
          <a:bodyPr/>
          <a:lstStyle/>
          <a:p>
            <a:r>
              <a:rPr lang="en-US" dirty="0"/>
              <a:t>Code uses </a:t>
            </a:r>
            <a:r>
              <a:rPr lang="en-US" dirty="0" err="1"/>
              <a:t>json</a:t>
            </a:r>
            <a:r>
              <a:rPr lang="en-US" dirty="0"/>
              <a:t> format for input files (JavaScript Object Notation)</a:t>
            </a:r>
          </a:p>
          <a:p>
            <a:r>
              <a:rPr lang="en-US" dirty="0"/>
              <a:t>Easy to read and write</a:t>
            </a:r>
          </a:p>
          <a:p>
            <a:r>
              <a:rPr lang="en-US" dirty="0"/>
              <a:t>Easy to parse and generate</a:t>
            </a:r>
          </a:p>
          <a:p>
            <a:endParaRPr lang="en-US" dirty="0"/>
          </a:p>
        </p:txBody>
      </p:sp>
    </p:spTree>
    <p:extLst>
      <p:ext uri="{BB962C8B-B14F-4D97-AF65-F5344CB8AC3E}">
        <p14:creationId xmlns:p14="http://schemas.microsoft.com/office/powerpoint/2010/main" val="1933512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11967" y="4705723"/>
            <a:ext cx="2481063" cy="1240420"/>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HDF5 class for writing to output</a:t>
            </a:r>
          </a:p>
        </p:txBody>
      </p:sp>
      <p:sp>
        <p:nvSpPr>
          <p:cNvPr id="3" name="Content Placeholder 2"/>
          <p:cNvSpPr>
            <a:spLocks noGrp="1"/>
          </p:cNvSpPr>
          <p:nvPr>
            <p:ph sz="half" idx="1"/>
          </p:nvPr>
        </p:nvSpPr>
        <p:spPr>
          <a:xfrm>
            <a:off x="457200" y="1600200"/>
            <a:ext cx="4038600" cy="4703163"/>
          </a:xfrm>
          <a:ln>
            <a:solidFill>
              <a:srgbClr val="4F81BD"/>
            </a:solidFill>
          </a:ln>
        </p:spPr>
        <p:txBody>
          <a:bodyPr>
            <a:noAutofit/>
          </a:bodyPr>
          <a:lstStyle/>
          <a:p>
            <a:pPr marL="0" indent="0">
              <a:buNone/>
            </a:pPr>
            <a:r>
              <a:rPr lang="en-US" sz="700" b="1" dirty="0"/>
              <a:t>class HDF5dataFile</a:t>
            </a:r>
          </a:p>
          <a:p>
            <a:pPr marL="0" indent="0">
              <a:buNone/>
            </a:pPr>
            <a:r>
              <a:rPr lang="en-US" sz="700" b="1" dirty="0"/>
              <a:t>{</a:t>
            </a:r>
          </a:p>
          <a:p>
            <a:pPr marL="0" indent="0">
              <a:buNone/>
            </a:pPr>
            <a:r>
              <a:rPr lang="en-US" sz="700" b="1" dirty="0"/>
              <a:t>public:</a:t>
            </a:r>
          </a:p>
          <a:p>
            <a:pPr marL="0" indent="0">
              <a:buNone/>
            </a:pPr>
            <a:r>
              <a:rPr lang="en-US" sz="700" b="1" dirty="0"/>
              <a:t>   void </a:t>
            </a:r>
            <a:r>
              <a:rPr lang="en-US" sz="700" b="1" dirty="0" err="1"/>
              <a:t>setOutputFile</a:t>
            </a:r>
            <a:r>
              <a:rPr lang="en-US" sz="700" b="1" dirty="0"/>
              <a:t>(</a:t>
            </a:r>
            <a:r>
              <a:rPr lang="en-US" sz="700" b="1" dirty="0" err="1"/>
              <a:t>const</a:t>
            </a:r>
            <a:r>
              <a:rPr lang="en-US" sz="700" b="1" dirty="0"/>
              <a:t> string&amp;);</a:t>
            </a:r>
          </a:p>
          <a:p>
            <a:pPr marL="0" indent="0">
              <a:buNone/>
            </a:pPr>
            <a:r>
              <a:rPr lang="en-US" sz="700" b="1" dirty="0"/>
              <a:t>    </a:t>
            </a:r>
          </a:p>
          <a:p>
            <a:pPr marL="0" indent="0">
              <a:buNone/>
            </a:pPr>
            <a:r>
              <a:rPr lang="en-US" sz="700" b="1" dirty="0"/>
              <a:t>   void add(double &amp;</a:t>
            </a:r>
            <a:r>
              <a:rPr lang="en-US" sz="700" b="1" dirty="0" err="1"/>
              <a:t>sclVar</a:t>
            </a:r>
            <a:r>
              <a:rPr lang="en-US" sz="700" b="1" dirty="0"/>
              <a:t>, </a:t>
            </a:r>
            <a:r>
              <a:rPr lang="en-US" sz="700" b="1" dirty="0" err="1"/>
              <a:t>const</a:t>
            </a:r>
            <a:r>
              <a:rPr lang="en-US" sz="700" b="1" dirty="0"/>
              <a:t> char *</a:t>
            </a:r>
            <a:r>
              <a:rPr lang="en-US" sz="700" b="1" dirty="0" err="1"/>
              <a:t>varName</a:t>
            </a:r>
            <a:r>
              <a:rPr lang="en-US" sz="700" b="1" dirty="0"/>
              <a:t>, </a:t>
            </a:r>
            <a:r>
              <a:rPr lang="en-US" sz="700" b="1" dirty="0" err="1"/>
              <a:t>int</a:t>
            </a:r>
            <a:r>
              <a:rPr lang="en-US" sz="700" b="1" dirty="0"/>
              <a:t> grow = 0);</a:t>
            </a:r>
          </a:p>
          <a:p>
            <a:pPr marL="0" indent="0">
              <a:buNone/>
            </a:pPr>
            <a:r>
              <a:rPr lang="en-US" sz="700" b="1" dirty="0"/>
              <a:t>   void add(vector&lt;double&gt; &amp;</a:t>
            </a:r>
            <a:r>
              <a:rPr lang="en-US" sz="700" b="1" dirty="0" err="1"/>
              <a:t>vecVar</a:t>
            </a:r>
            <a:r>
              <a:rPr lang="en-US" sz="700" b="1" dirty="0"/>
              <a:t>, </a:t>
            </a:r>
            <a:r>
              <a:rPr lang="en-US" sz="700" b="1" dirty="0" err="1"/>
              <a:t>const</a:t>
            </a:r>
            <a:r>
              <a:rPr lang="en-US" sz="700" b="1" dirty="0"/>
              <a:t> char *</a:t>
            </a:r>
            <a:r>
              <a:rPr lang="en-US" sz="700" b="1" dirty="0" err="1"/>
              <a:t>varName</a:t>
            </a:r>
            <a:r>
              <a:rPr lang="en-US" sz="700" b="1" dirty="0"/>
              <a:t>, </a:t>
            </a:r>
            <a:r>
              <a:rPr lang="en-US" sz="700" b="1" dirty="0" err="1"/>
              <a:t>int</a:t>
            </a:r>
            <a:r>
              <a:rPr lang="en-US" sz="700" b="1" dirty="0"/>
              <a:t> grow = 0); </a:t>
            </a:r>
          </a:p>
          <a:p>
            <a:pPr marL="0" indent="0">
              <a:buNone/>
            </a:pPr>
            <a:r>
              <a:rPr lang="en-US" sz="700" b="1" dirty="0"/>
              <a:t>   void add(vector&lt;vector&lt;double&gt;&gt; &amp;</a:t>
            </a:r>
            <a:r>
              <a:rPr lang="en-US" sz="700" b="1" dirty="0" err="1"/>
              <a:t>vecVar</a:t>
            </a:r>
            <a:r>
              <a:rPr lang="en-US" sz="700" b="1" dirty="0"/>
              <a:t>, </a:t>
            </a:r>
            <a:r>
              <a:rPr lang="en-US" sz="700" b="1" dirty="0" err="1"/>
              <a:t>const</a:t>
            </a:r>
            <a:r>
              <a:rPr lang="en-US" sz="700" b="1" dirty="0"/>
              <a:t> char *</a:t>
            </a:r>
            <a:r>
              <a:rPr lang="en-US" sz="700" b="1" dirty="0" err="1"/>
              <a:t>varName</a:t>
            </a:r>
            <a:r>
              <a:rPr lang="en-US" sz="700" b="1" dirty="0"/>
              <a:t>, </a:t>
            </a:r>
            <a:r>
              <a:rPr lang="en-US" sz="700" b="1" dirty="0" err="1"/>
              <a:t>int</a:t>
            </a:r>
            <a:r>
              <a:rPr lang="en-US" sz="700" b="1" dirty="0"/>
              <a:t> grow = 0); </a:t>
            </a:r>
          </a:p>
          <a:p>
            <a:pPr marL="0" indent="0">
              <a:buNone/>
            </a:pPr>
            <a:r>
              <a:rPr lang="en-US" sz="700" b="1" dirty="0"/>
              <a:t>   </a:t>
            </a:r>
          </a:p>
          <a:p>
            <a:pPr marL="0" indent="0">
              <a:buNone/>
            </a:pPr>
            <a:r>
              <a:rPr lang="en-US" sz="700" b="1" dirty="0"/>
              <a:t>   void </a:t>
            </a:r>
            <a:r>
              <a:rPr lang="en-US" sz="700" b="1" dirty="0" err="1"/>
              <a:t>writeAll</a:t>
            </a:r>
            <a:r>
              <a:rPr lang="en-US" sz="700" b="1" dirty="0"/>
              <a:t>(); // appends all growing variables in output file</a:t>
            </a:r>
          </a:p>
          <a:p>
            <a:pPr marL="0" indent="0">
              <a:buNone/>
            </a:pPr>
            <a:endParaRPr lang="en-US" sz="700" b="1" dirty="0"/>
          </a:p>
          <a:p>
            <a:pPr marL="0" indent="0">
              <a:buNone/>
            </a:pPr>
            <a:r>
              <a:rPr lang="en-US" sz="700" b="1" dirty="0"/>
              <a:t>private:</a:t>
            </a:r>
          </a:p>
          <a:p>
            <a:pPr marL="0" indent="0">
              <a:buNone/>
            </a:pPr>
            <a:r>
              <a:rPr lang="en-US" sz="700" b="1" dirty="0"/>
              <a:t>   string </a:t>
            </a:r>
            <a:r>
              <a:rPr lang="en-US" sz="700" b="1" dirty="0" err="1"/>
              <a:t>outputFile</a:t>
            </a:r>
            <a:r>
              <a:rPr lang="en-US" sz="700" b="1" dirty="0"/>
              <a:t>;</a:t>
            </a:r>
          </a:p>
          <a:p>
            <a:pPr marL="0" indent="0">
              <a:buNone/>
            </a:pPr>
            <a:r>
              <a:rPr lang="en-US" sz="700" b="1" dirty="0"/>
              <a:t>   </a:t>
            </a:r>
          </a:p>
          <a:p>
            <a:pPr marL="0" indent="0">
              <a:buNone/>
            </a:pPr>
            <a:r>
              <a:rPr lang="en-US" sz="700" b="1" dirty="0"/>
              <a:t>   </a:t>
            </a:r>
            <a:r>
              <a:rPr lang="en-US" sz="700" b="1" dirty="0" err="1"/>
              <a:t>bool</a:t>
            </a:r>
            <a:r>
              <a:rPr lang="en-US" sz="700" b="1" dirty="0"/>
              <a:t> </a:t>
            </a:r>
            <a:r>
              <a:rPr lang="en-US" sz="700" b="1" dirty="0" err="1"/>
              <a:t>varExists</a:t>
            </a:r>
            <a:r>
              <a:rPr lang="en-US" sz="700" b="1" dirty="0"/>
              <a:t>(</a:t>
            </a:r>
            <a:r>
              <a:rPr lang="en-US" sz="700" b="1" dirty="0" err="1"/>
              <a:t>const</a:t>
            </a:r>
            <a:r>
              <a:rPr lang="en-US" sz="700" b="1" dirty="0"/>
              <a:t> H5File&amp;, </a:t>
            </a:r>
            <a:r>
              <a:rPr lang="en-US" sz="700" b="1" dirty="0" err="1"/>
              <a:t>const</a:t>
            </a:r>
            <a:r>
              <a:rPr lang="en-US" sz="700" b="1" dirty="0"/>
              <a:t> char*); // probably obsolete now</a:t>
            </a:r>
          </a:p>
          <a:p>
            <a:pPr marL="0" indent="0">
              <a:buNone/>
            </a:pPr>
            <a:r>
              <a:rPr lang="en-US" sz="700" b="1" dirty="0"/>
              <a:t>   </a:t>
            </a:r>
            <a:r>
              <a:rPr lang="en-US" sz="700" b="1" dirty="0" err="1"/>
              <a:t>bool</a:t>
            </a:r>
            <a:r>
              <a:rPr lang="en-US" sz="700" b="1" dirty="0"/>
              <a:t> </a:t>
            </a:r>
            <a:r>
              <a:rPr lang="en-US" sz="700" b="1" dirty="0" err="1"/>
              <a:t>varAdded</a:t>
            </a:r>
            <a:r>
              <a:rPr lang="en-US" sz="700" b="1" dirty="0"/>
              <a:t>(</a:t>
            </a:r>
            <a:r>
              <a:rPr lang="en-US" sz="700" b="1" dirty="0" err="1"/>
              <a:t>const</a:t>
            </a:r>
            <a:r>
              <a:rPr lang="en-US" sz="700" b="1" dirty="0"/>
              <a:t> string &amp;name); </a:t>
            </a:r>
          </a:p>
          <a:p>
            <a:pPr marL="0" indent="0">
              <a:buNone/>
            </a:pPr>
            <a:r>
              <a:rPr lang="en-US" sz="700" b="1" dirty="0"/>
              <a:t>   </a:t>
            </a:r>
          </a:p>
          <a:p>
            <a:pPr marL="0" indent="0">
              <a:buNone/>
            </a:pPr>
            <a:r>
              <a:rPr lang="en-US" sz="700" b="1" dirty="0"/>
              <a:t>   void </a:t>
            </a:r>
            <a:r>
              <a:rPr lang="en-US" sz="700" b="1" dirty="0" err="1"/>
              <a:t>writeScl</a:t>
            </a:r>
            <a:r>
              <a:rPr lang="en-US" sz="700" b="1" dirty="0"/>
              <a:t>(</a:t>
            </a:r>
            <a:r>
              <a:rPr lang="en-US" sz="700" b="1" dirty="0" err="1"/>
              <a:t>const</a:t>
            </a:r>
            <a:r>
              <a:rPr lang="en-US" sz="700" b="1" dirty="0"/>
              <a:t> double&amp;, </a:t>
            </a:r>
            <a:r>
              <a:rPr lang="en-US" sz="700" b="1" dirty="0" err="1"/>
              <a:t>const</a:t>
            </a:r>
            <a:r>
              <a:rPr lang="en-US" sz="700" b="1" dirty="0"/>
              <a:t> char*, </a:t>
            </a:r>
            <a:r>
              <a:rPr lang="en-US" sz="700" b="1" dirty="0" err="1"/>
              <a:t>const</a:t>
            </a:r>
            <a:r>
              <a:rPr lang="en-US" sz="700" b="1" dirty="0"/>
              <a:t> </a:t>
            </a:r>
            <a:r>
              <a:rPr lang="en-US" sz="700" b="1" dirty="0" err="1"/>
              <a:t>bool</a:t>
            </a:r>
            <a:r>
              <a:rPr lang="en-US" sz="700" b="1" dirty="0"/>
              <a:t>&amp;);   </a:t>
            </a:r>
          </a:p>
          <a:p>
            <a:pPr marL="0" indent="0">
              <a:buNone/>
            </a:pPr>
            <a:r>
              <a:rPr lang="en-US" sz="700" b="1" dirty="0"/>
              <a:t>   void </a:t>
            </a:r>
            <a:r>
              <a:rPr lang="en-US" sz="700" b="1" dirty="0" err="1"/>
              <a:t>writeVec</a:t>
            </a:r>
            <a:r>
              <a:rPr lang="en-US" sz="700" b="1" dirty="0"/>
              <a:t>(</a:t>
            </a:r>
            <a:r>
              <a:rPr lang="en-US" sz="700" b="1" dirty="0" err="1"/>
              <a:t>const</a:t>
            </a:r>
            <a:r>
              <a:rPr lang="en-US" sz="700" b="1" dirty="0"/>
              <a:t> vector&lt;double&gt;&amp;, </a:t>
            </a:r>
            <a:r>
              <a:rPr lang="en-US" sz="700" b="1" dirty="0" err="1"/>
              <a:t>const</a:t>
            </a:r>
            <a:r>
              <a:rPr lang="en-US" sz="700" b="1" dirty="0"/>
              <a:t> char*, </a:t>
            </a:r>
            <a:r>
              <a:rPr lang="en-US" sz="700" b="1" dirty="0" err="1"/>
              <a:t>const</a:t>
            </a:r>
            <a:r>
              <a:rPr lang="en-US" sz="700" b="1" dirty="0"/>
              <a:t> </a:t>
            </a:r>
            <a:r>
              <a:rPr lang="en-US" sz="700" b="1" dirty="0" err="1"/>
              <a:t>bool</a:t>
            </a:r>
            <a:r>
              <a:rPr lang="en-US" sz="700" b="1" dirty="0"/>
              <a:t>&amp;);  </a:t>
            </a:r>
          </a:p>
          <a:p>
            <a:pPr marL="0" indent="0">
              <a:buNone/>
            </a:pPr>
            <a:r>
              <a:rPr lang="en-US" sz="700" b="1" dirty="0"/>
              <a:t>   void </a:t>
            </a:r>
            <a:r>
              <a:rPr lang="en-US" sz="700" b="1" dirty="0" err="1"/>
              <a:t>writeVecVec</a:t>
            </a:r>
            <a:r>
              <a:rPr lang="en-US" sz="700" b="1" dirty="0"/>
              <a:t>(</a:t>
            </a:r>
            <a:r>
              <a:rPr lang="en-US" sz="700" b="1" dirty="0" err="1"/>
              <a:t>const</a:t>
            </a:r>
            <a:r>
              <a:rPr lang="en-US" sz="700" b="1" dirty="0"/>
              <a:t> vector&lt;vector&lt;double&gt;&gt;&amp;, </a:t>
            </a:r>
            <a:r>
              <a:rPr lang="en-US" sz="700" b="1" dirty="0" err="1"/>
              <a:t>const</a:t>
            </a:r>
            <a:r>
              <a:rPr lang="en-US" sz="700" b="1" dirty="0"/>
              <a:t> char*, </a:t>
            </a:r>
            <a:r>
              <a:rPr lang="en-US" sz="700" b="1" dirty="0" err="1"/>
              <a:t>const</a:t>
            </a:r>
            <a:r>
              <a:rPr lang="en-US" sz="700" b="1" dirty="0"/>
              <a:t> </a:t>
            </a:r>
            <a:r>
              <a:rPr lang="en-US" sz="700" b="1" dirty="0" err="1"/>
              <a:t>bool</a:t>
            </a:r>
            <a:r>
              <a:rPr lang="en-US" sz="700" b="1" dirty="0"/>
              <a:t>&amp;); </a:t>
            </a:r>
          </a:p>
          <a:p>
            <a:pPr marL="0" indent="0">
              <a:buNone/>
            </a:pPr>
            <a:r>
              <a:rPr lang="en-US" sz="700" b="1" dirty="0"/>
              <a:t>   </a:t>
            </a:r>
          </a:p>
          <a:p>
            <a:pPr marL="0" indent="0">
              <a:buNone/>
            </a:pPr>
            <a:r>
              <a:rPr lang="en-US" sz="700" b="1" dirty="0"/>
              <a:t>   void </a:t>
            </a:r>
            <a:r>
              <a:rPr lang="en-US" sz="700" b="1" dirty="0" err="1"/>
              <a:t>appendVecInOutput</a:t>
            </a:r>
            <a:r>
              <a:rPr lang="en-US" sz="700" b="1" dirty="0"/>
              <a:t>(vector&lt;double&gt;*, </a:t>
            </a:r>
            <a:r>
              <a:rPr lang="en-US" sz="700" b="1" dirty="0" err="1"/>
              <a:t>const</a:t>
            </a:r>
            <a:r>
              <a:rPr lang="en-US" sz="700" b="1" dirty="0"/>
              <a:t> char*);</a:t>
            </a:r>
          </a:p>
          <a:p>
            <a:pPr marL="0" indent="0">
              <a:buNone/>
            </a:pPr>
            <a:r>
              <a:rPr lang="en-US" sz="700" b="1" dirty="0"/>
              <a:t>   void </a:t>
            </a:r>
            <a:r>
              <a:rPr lang="en-US" sz="700" b="1" dirty="0" err="1"/>
              <a:t>appendSclInOutput</a:t>
            </a:r>
            <a:r>
              <a:rPr lang="en-US" sz="700" b="1" dirty="0"/>
              <a:t>(double*, </a:t>
            </a:r>
            <a:r>
              <a:rPr lang="en-US" sz="700" b="1" dirty="0" err="1"/>
              <a:t>const</a:t>
            </a:r>
            <a:r>
              <a:rPr lang="en-US" sz="700" b="1" dirty="0"/>
              <a:t> char*);</a:t>
            </a:r>
          </a:p>
          <a:p>
            <a:pPr marL="0" indent="0">
              <a:buNone/>
            </a:pPr>
            <a:endParaRPr lang="en-US" sz="700" b="1" dirty="0"/>
          </a:p>
          <a:p>
            <a:pPr marL="0" indent="0">
              <a:buNone/>
            </a:pPr>
            <a:r>
              <a:rPr lang="en-US" sz="700" b="1" dirty="0"/>
              <a:t>   template&lt;class T&gt;</a:t>
            </a:r>
          </a:p>
          <a:p>
            <a:pPr marL="0" indent="0">
              <a:buNone/>
            </a:pPr>
            <a:r>
              <a:rPr lang="en-US" sz="700" b="1" dirty="0"/>
              <a:t>      </a:t>
            </a:r>
            <a:r>
              <a:rPr lang="en-US" sz="700" b="1" dirty="0" err="1"/>
              <a:t>struct</a:t>
            </a:r>
            <a:r>
              <a:rPr lang="en-US" sz="700" b="1" dirty="0"/>
              <a:t> </a:t>
            </a:r>
            <a:r>
              <a:rPr lang="en-US" sz="700" b="1" dirty="0" err="1"/>
              <a:t>VarStr</a:t>
            </a:r>
            <a:r>
              <a:rPr lang="en-US" sz="700" b="1" dirty="0"/>
              <a:t> {</a:t>
            </a:r>
          </a:p>
          <a:p>
            <a:pPr marL="0" indent="0">
              <a:buNone/>
            </a:pPr>
            <a:r>
              <a:rPr lang="en-US" sz="700" b="1" dirty="0"/>
              <a:t>         T *</a:t>
            </a:r>
            <a:r>
              <a:rPr lang="en-US" sz="700" b="1" dirty="0" err="1"/>
              <a:t>ptr</a:t>
            </a:r>
            <a:r>
              <a:rPr lang="en-US" sz="700" b="1" dirty="0"/>
              <a:t>;</a:t>
            </a:r>
          </a:p>
          <a:p>
            <a:pPr marL="0" indent="0">
              <a:buNone/>
            </a:pPr>
            <a:r>
              <a:rPr lang="en-US" sz="700" b="1" dirty="0"/>
              <a:t>         string name;</a:t>
            </a:r>
          </a:p>
          <a:p>
            <a:pPr marL="0" indent="0">
              <a:buNone/>
            </a:pPr>
            <a:r>
              <a:rPr lang="en-US" sz="700" b="1" dirty="0"/>
              <a:t>         </a:t>
            </a:r>
            <a:r>
              <a:rPr lang="en-US" sz="700" b="1" dirty="0" err="1"/>
              <a:t>bool</a:t>
            </a:r>
            <a:r>
              <a:rPr lang="en-US" sz="700" b="1" dirty="0"/>
              <a:t> grow;</a:t>
            </a:r>
          </a:p>
          <a:p>
            <a:pPr marL="0" indent="0">
              <a:buNone/>
            </a:pPr>
            <a:r>
              <a:rPr lang="en-US" sz="700" b="1" dirty="0"/>
              <a:t>      };</a:t>
            </a:r>
          </a:p>
          <a:p>
            <a:pPr marL="0" indent="0">
              <a:buNone/>
            </a:pPr>
            <a:r>
              <a:rPr lang="en-US" sz="700" b="1" dirty="0"/>
              <a:t>   vector&lt; </a:t>
            </a:r>
            <a:r>
              <a:rPr lang="en-US" sz="700" b="1" dirty="0" err="1"/>
              <a:t>VarStr</a:t>
            </a:r>
            <a:r>
              <a:rPr lang="en-US" sz="700" b="1" dirty="0"/>
              <a:t>&lt;double&gt; &gt; </a:t>
            </a:r>
            <a:r>
              <a:rPr lang="en-US" sz="700" b="1" dirty="0" err="1"/>
              <a:t>sclVar_arr</a:t>
            </a:r>
            <a:r>
              <a:rPr lang="en-US" sz="700" b="1" dirty="0"/>
              <a:t>;</a:t>
            </a:r>
          </a:p>
          <a:p>
            <a:pPr marL="0" indent="0">
              <a:buNone/>
            </a:pPr>
            <a:r>
              <a:rPr lang="en-US" sz="700" b="1" dirty="0"/>
              <a:t>   vector&lt; </a:t>
            </a:r>
            <a:r>
              <a:rPr lang="en-US" sz="700" b="1" dirty="0" err="1"/>
              <a:t>VarStr</a:t>
            </a:r>
            <a:r>
              <a:rPr lang="en-US" sz="700" b="1" dirty="0"/>
              <a:t>&lt; vector&lt;double&gt; &gt; &gt; </a:t>
            </a:r>
            <a:r>
              <a:rPr lang="en-US" sz="700" b="1" dirty="0" err="1"/>
              <a:t>vecVar_arr</a:t>
            </a:r>
            <a:r>
              <a:rPr lang="en-US" sz="700" b="1" dirty="0"/>
              <a:t>;</a:t>
            </a:r>
          </a:p>
          <a:p>
            <a:pPr marL="0" indent="0">
              <a:buNone/>
            </a:pPr>
            <a:r>
              <a:rPr lang="en-US" sz="700" b="1" dirty="0"/>
              <a:t>   vector&lt; </a:t>
            </a:r>
            <a:r>
              <a:rPr lang="en-US" sz="700" b="1" dirty="0" err="1"/>
              <a:t>VarStr</a:t>
            </a:r>
            <a:r>
              <a:rPr lang="en-US" sz="700" b="1" dirty="0"/>
              <a:t>&lt; vector&lt;vector&lt;double&gt;&gt; &gt; &gt; </a:t>
            </a:r>
            <a:r>
              <a:rPr lang="en-US" sz="700" b="1" dirty="0" err="1"/>
              <a:t>vecvecVar_arr</a:t>
            </a:r>
            <a:r>
              <a:rPr lang="en-US" sz="700" b="1" dirty="0"/>
              <a:t>;</a:t>
            </a:r>
          </a:p>
          <a:p>
            <a:pPr marL="0" indent="0">
              <a:buNone/>
            </a:pPr>
            <a:endParaRPr lang="en-US" sz="700" b="1" dirty="0"/>
          </a:p>
          <a:p>
            <a:pPr marL="0" indent="0">
              <a:buNone/>
            </a:pPr>
            <a:r>
              <a:rPr lang="en-US" sz="700" b="1" dirty="0"/>
              <a:t>};</a:t>
            </a:r>
          </a:p>
        </p:txBody>
      </p:sp>
      <p:sp>
        <p:nvSpPr>
          <p:cNvPr id="4" name="Content Placeholder 3"/>
          <p:cNvSpPr>
            <a:spLocks noGrp="1"/>
          </p:cNvSpPr>
          <p:nvPr>
            <p:ph sz="half" idx="2"/>
          </p:nvPr>
        </p:nvSpPr>
        <p:spPr>
          <a:xfrm>
            <a:off x="4648200" y="1600200"/>
            <a:ext cx="4038600" cy="1983237"/>
          </a:xfrm>
          <a:solidFill>
            <a:srgbClr val="EEECE1"/>
          </a:solidFill>
          <a:ln>
            <a:solidFill>
              <a:srgbClr val="4F81BD"/>
            </a:solidFill>
          </a:ln>
        </p:spPr>
        <p:txBody>
          <a:bodyPr>
            <a:noAutofit/>
          </a:bodyPr>
          <a:lstStyle/>
          <a:p>
            <a:pPr marL="0" indent="0">
              <a:buNone/>
            </a:pPr>
            <a:r>
              <a:rPr lang="en-US" sz="700" b="1" dirty="0"/>
              <a:t>void HDF5dataFile::add(double &amp;</a:t>
            </a:r>
            <a:r>
              <a:rPr lang="en-US" sz="700" b="1" dirty="0" err="1"/>
              <a:t>varData</a:t>
            </a:r>
            <a:r>
              <a:rPr lang="en-US" sz="700" b="1" dirty="0"/>
              <a:t>, </a:t>
            </a:r>
            <a:r>
              <a:rPr lang="en-US" sz="700" b="1" dirty="0" err="1"/>
              <a:t>const</a:t>
            </a:r>
            <a:r>
              <a:rPr lang="en-US" sz="700" b="1" dirty="0"/>
              <a:t> char *</a:t>
            </a:r>
            <a:r>
              <a:rPr lang="en-US" sz="700" b="1" dirty="0" err="1"/>
              <a:t>varName</a:t>
            </a:r>
            <a:r>
              <a:rPr lang="en-US" sz="700" b="1" dirty="0"/>
              <a:t>, </a:t>
            </a:r>
            <a:r>
              <a:rPr lang="en-US" sz="700" b="1" dirty="0" err="1"/>
              <a:t>int</a:t>
            </a:r>
            <a:r>
              <a:rPr lang="en-US" sz="700" b="1" dirty="0"/>
              <a:t> grow) </a:t>
            </a:r>
          </a:p>
          <a:p>
            <a:pPr marL="0" indent="0">
              <a:buNone/>
            </a:pPr>
            <a:r>
              <a:rPr lang="en-US" sz="700" b="1" dirty="0"/>
              <a:t>{   </a:t>
            </a:r>
          </a:p>
          <a:p>
            <a:pPr marL="0" indent="0">
              <a:buNone/>
            </a:pPr>
            <a:r>
              <a:rPr lang="en-US" sz="700" b="1" dirty="0"/>
              <a:t>   if(</a:t>
            </a:r>
            <a:r>
              <a:rPr lang="en-US" sz="700" b="1" dirty="0" err="1"/>
              <a:t>varAdded</a:t>
            </a:r>
            <a:r>
              <a:rPr lang="en-US" sz="700" b="1" dirty="0"/>
              <a:t>(string(</a:t>
            </a:r>
            <a:r>
              <a:rPr lang="en-US" sz="700" b="1" dirty="0" err="1"/>
              <a:t>varName</a:t>
            </a:r>
            <a:r>
              <a:rPr lang="en-US" sz="700" b="1" dirty="0"/>
              <a:t>))) {</a:t>
            </a:r>
          </a:p>
          <a:p>
            <a:pPr marL="0" indent="0">
              <a:buNone/>
            </a:pPr>
            <a:r>
              <a:rPr lang="en-US" sz="700" b="1" dirty="0"/>
              <a:t>      </a:t>
            </a:r>
            <a:r>
              <a:rPr lang="en-US" sz="700" b="1" dirty="0" err="1"/>
              <a:t>cout</a:t>
            </a:r>
            <a:r>
              <a:rPr lang="en-US" sz="700" b="1" dirty="0"/>
              <a:t> &lt;&lt; "ERROR: Output variable " &lt;&lt; string(</a:t>
            </a:r>
            <a:r>
              <a:rPr lang="en-US" sz="700" b="1" dirty="0" err="1"/>
              <a:t>varName</a:t>
            </a:r>
            <a:r>
              <a:rPr lang="en-US" sz="700" b="1" dirty="0"/>
              <a:t>) &lt;&lt; " already added to </a:t>
            </a:r>
            <a:r>
              <a:rPr lang="en-US" sz="700" b="1" dirty="0" err="1"/>
              <a:t>datafile</a:t>
            </a:r>
            <a:r>
              <a:rPr lang="en-US" sz="700" b="1" dirty="0"/>
              <a:t> " &lt;&lt; </a:t>
            </a:r>
            <a:r>
              <a:rPr lang="en-US" sz="700" b="1" dirty="0" err="1"/>
              <a:t>endl</a:t>
            </a:r>
            <a:r>
              <a:rPr lang="en-US" sz="700" b="1" dirty="0"/>
              <a:t>;</a:t>
            </a:r>
          </a:p>
          <a:p>
            <a:pPr marL="0" indent="0">
              <a:buNone/>
            </a:pPr>
            <a:r>
              <a:rPr lang="en-US" sz="700" b="1" dirty="0"/>
              <a:t>      exit (EXIT_FAILURE);</a:t>
            </a:r>
          </a:p>
          <a:p>
            <a:pPr marL="0" indent="0">
              <a:buNone/>
            </a:pPr>
            <a:r>
              <a:rPr lang="en-US" sz="700" b="1" dirty="0"/>
              <a:t>   }</a:t>
            </a:r>
          </a:p>
          <a:p>
            <a:pPr marL="0" indent="0">
              <a:buNone/>
            </a:pPr>
            <a:r>
              <a:rPr lang="en-US" sz="700" b="1" dirty="0"/>
              <a:t>   </a:t>
            </a:r>
            <a:r>
              <a:rPr lang="en-US" sz="700" b="1" dirty="0" err="1"/>
              <a:t>VarStr</a:t>
            </a:r>
            <a:r>
              <a:rPr lang="en-US" sz="700" b="1" dirty="0"/>
              <a:t>&lt;double&gt; </a:t>
            </a:r>
            <a:r>
              <a:rPr lang="en-US" sz="700" b="1" dirty="0" err="1"/>
              <a:t>scl</a:t>
            </a:r>
            <a:r>
              <a:rPr lang="en-US" sz="700" b="1" dirty="0"/>
              <a:t>;</a:t>
            </a:r>
          </a:p>
          <a:p>
            <a:pPr marL="0" indent="0">
              <a:buNone/>
            </a:pPr>
            <a:endParaRPr lang="en-US" sz="700" b="1" dirty="0"/>
          </a:p>
          <a:p>
            <a:pPr marL="0" indent="0">
              <a:buNone/>
            </a:pPr>
            <a:r>
              <a:rPr lang="en-US" sz="700" b="1" dirty="0"/>
              <a:t>   </a:t>
            </a:r>
            <a:r>
              <a:rPr lang="en-US" sz="700" b="1" dirty="0" err="1"/>
              <a:t>scl.ptr</a:t>
            </a:r>
            <a:r>
              <a:rPr lang="en-US" sz="700" b="1" dirty="0"/>
              <a:t>  = &amp;</a:t>
            </a:r>
            <a:r>
              <a:rPr lang="en-US" sz="700" b="1" dirty="0" err="1"/>
              <a:t>varData</a:t>
            </a:r>
            <a:r>
              <a:rPr lang="en-US" sz="700" b="1" dirty="0"/>
              <a:t>;</a:t>
            </a:r>
          </a:p>
          <a:p>
            <a:pPr marL="0" indent="0">
              <a:buNone/>
            </a:pPr>
            <a:r>
              <a:rPr lang="en-US" sz="700" b="1" dirty="0"/>
              <a:t>   </a:t>
            </a:r>
            <a:r>
              <a:rPr lang="en-US" sz="700" b="1" dirty="0" err="1"/>
              <a:t>scl.name</a:t>
            </a:r>
            <a:r>
              <a:rPr lang="en-US" sz="700" b="1" dirty="0"/>
              <a:t> = string(</a:t>
            </a:r>
            <a:r>
              <a:rPr lang="en-US" sz="700" b="1" dirty="0" err="1"/>
              <a:t>varName</a:t>
            </a:r>
            <a:r>
              <a:rPr lang="en-US" sz="700" b="1" dirty="0"/>
              <a:t>);</a:t>
            </a:r>
          </a:p>
          <a:p>
            <a:pPr marL="0" indent="0">
              <a:buNone/>
            </a:pPr>
            <a:r>
              <a:rPr lang="en-US" sz="700" b="1" dirty="0"/>
              <a:t>   </a:t>
            </a:r>
            <a:r>
              <a:rPr lang="en-US" sz="700" b="1" dirty="0" err="1"/>
              <a:t>scl.grow</a:t>
            </a:r>
            <a:r>
              <a:rPr lang="en-US" sz="700" b="1" dirty="0"/>
              <a:t> = (grow&gt;0) ? </a:t>
            </a:r>
            <a:r>
              <a:rPr lang="en-US" sz="700" b="1" dirty="0" err="1"/>
              <a:t>true:false</a:t>
            </a:r>
            <a:r>
              <a:rPr lang="en-US" sz="700" b="1" dirty="0"/>
              <a:t>;</a:t>
            </a:r>
          </a:p>
          <a:p>
            <a:pPr marL="0" indent="0">
              <a:buNone/>
            </a:pPr>
            <a:endParaRPr lang="en-US" sz="700" b="1" dirty="0"/>
          </a:p>
          <a:p>
            <a:pPr marL="0" indent="0">
              <a:buNone/>
            </a:pPr>
            <a:r>
              <a:rPr lang="en-US" sz="700" b="1" dirty="0"/>
              <a:t>   </a:t>
            </a:r>
            <a:r>
              <a:rPr lang="en-US" sz="700" b="1" dirty="0" err="1"/>
              <a:t>sclVar_arr.push_back</a:t>
            </a:r>
            <a:r>
              <a:rPr lang="en-US" sz="700" b="1" dirty="0"/>
              <a:t>(</a:t>
            </a:r>
            <a:r>
              <a:rPr lang="en-US" sz="700" b="1" dirty="0" err="1"/>
              <a:t>scl</a:t>
            </a:r>
            <a:r>
              <a:rPr lang="en-US" sz="700" b="1" dirty="0"/>
              <a:t>); // add variable to the list</a:t>
            </a:r>
          </a:p>
          <a:p>
            <a:pPr marL="0" indent="0">
              <a:buNone/>
            </a:pPr>
            <a:r>
              <a:rPr lang="en-US" sz="700" b="1" dirty="0"/>
              <a:t>   </a:t>
            </a:r>
            <a:r>
              <a:rPr lang="en-US" sz="700" b="1" dirty="0" err="1"/>
              <a:t>writeScl</a:t>
            </a:r>
            <a:r>
              <a:rPr lang="en-US" sz="700" b="1" dirty="0"/>
              <a:t>(</a:t>
            </a:r>
            <a:r>
              <a:rPr lang="en-US" sz="700" b="1" dirty="0" err="1"/>
              <a:t>varData</a:t>
            </a:r>
            <a:r>
              <a:rPr lang="en-US" sz="700" b="1" dirty="0"/>
              <a:t>, </a:t>
            </a:r>
            <a:r>
              <a:rPr lang="en-US" sz="700" b="1" dirty="0" err="1"/>
              <a:t>varName</a:t>
            </a:r>
            <a:r>
              <a:rPr lang="en-US" sz="700" b="1" dirty="0"/>
              <a:t>, grow); // add variable to the output file</a:t>
            </a:r>
          </a:p>
          <a:p>
            <a:pPr marL="0" indent="0">
              <a:buNone/>
            </a:pPr>
            <a:r>
              <a:rPr lang="en-US" sz="700" b="1" dirty="0"/>
              <a:t>}</a:t>
            </a:r>
          </a:p>
        </p:txBody>
      </p:sp>
      <p:sp>
        <p:nvSpPr>
          <p:cNvPr id="6" name="Content Placeholder 3"/>
          <p:cNvSpPr txBox="1">
            <a:spLocks/>
          </p:cNvSpPr>
          <p:nvPr/>
        </p:nvSpPr>
        <p:spPr>
          <a:xfrm>
            <a:off x="4648199" y="3701551"/>
            <a:ext cx="4038601" cy="1732673"/>
          </a:xfrm>
          <a:prstGeom prst="rect">
            <a:avLst/>
          </a:prstGeom>
          <a:solidFill>
            <a:srgbClr val="EEECE1"/>
          </a:solidFill>
          <a:ln>
            <a:solidFill>
              <a:srgbClr val="4F81BD"/>
            </a:solid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sz="700" b="1" dirty="0"/>
              <a:t>void HDF5dataFile::</a:t>
            </a:r>
            <a:r>
              <a:rPr lang="en-US" sz="700" b="1" dirty="0" err="1"/>
              <a:t>writeAll</a:t>
            </a:r>
            <a:r>
              <a:rPr lang="en-US" sz="700" b="1" dirty="0"/>
              <a:t>()</a:t>
            </a:r>
          </a:p>
          <a:p>
            <a:pPr marL="0" indent="0">
              <a:buNone/>
            </a:pPr>
            <a:r>
              <a:rPr lang="en-US" sz="700" b="1" dirty="0"/>
              <a:t>{</a:t>
            </a:r>
          </a:p>
          <a:p>
            <a:pPr marL="0" indent="0">
              <a:buNone/>
            </a:pPr>
            <a:r>
              <a:rPr lang="en-US" sz="700" b="1" dirty="0"/>
              <a:t>   for(vector&lt; </a:t>
            </a:r>
            <a:r>
              <a:rPr lang="en-US" sz="700" b="1" dirty="0" err="1"/>
              <a:t>VarStr</a:t>
            </a:r>
            <a:r>
              <a:rPr lang="en-US" sz="700" b="1" dirty="0"/>
              <a:t>&lt;double&gt; &gt;::iterator it = </a:t>
            </a:r>
            <a:r>
              <a:rPr lang="en-US" sz="700" b="1" dirty="0" err="1"/>
              <a:t>sclVar_arr.begin</a:t>
            </a:r>
            <a:r>
              <a:rPr lang="en-US" sz="700" b="1" dirty="0"/>
              <a:t>(); it != </a:t>
            </a:r>
            <a:r>
              <a:rPr lang="en-US" sz="700" b="1" dirty="0" err="1"/>
              <a:t>sclVar_arr.end</a:t>
            </a:r>
            <a:r>
              <a:rPr lang="en-US" sz="700" b="1" dirty="0"/>
              <a:t>(); it++) {</a:t>
            </a:r>
          </a:p>
          <a:p>
            <a:pPr marL="0" indent="0">
              <a:buNone/>
            </a:pPr>
            <a:r>
              <a:rPr lang="en-US" sz="700" b="1" dirty="0"/>
              <a:t>      if(it-&gt;grow==1) {</a:t>
            </a:r>
          </a:p>
          <a:p>
            <a:pPr marL="0" indent="0">
              <a:buNone/>
            </a:pPr>
            <a:r>
              <a:rPr lang="en-US" sz="700" b="1" dirty="0"/>
              <a:t>         </a:t>
            </a:r>
            <a:r>
              <a:rPr lang="en-US" sz="700" b="1" dirty="0" err="1"/>
              <a:t>appendSclInOutput</a:t>
            </a:r>
            <a:r>
              <a:rPr lang="en-US" sz="700" b="1" dirty="0"/>
              <a:t>(it-&gt;</a:t>
            </a:r>
            <a:r>
              <a:rPr lang="en-US" sz="700" b="1" dirty="0" err="1"/>
              <a:t>ptr</a:t>
            </a:r>
            <a:r>
              <a:rPr lang="en-US" sz="700" b="1" dirty="0"/>
              <a:t>, it-&gt;</a:t>
            </a:r>
            <a:r>
              <a:rPr lang="en-US" sz="700" b="1" dirty="0" err="1"/>
              <a:t>name.c_str</a:t>
            </a:r>
            <a:r>
              <a:rPr lang="en-US" sz="700" b="1" dirty="0"/>
              <a:t>());</a:t>
            </a:r>
          </a:p>
          <a:p>
            <a:pPr marL="0" indent="0">
              <a:buNone/>
            </a:pPr>
            <a:r>
              <a:rPr lang="en-US" sz="700" b="1" dirty="0"/>
              <a:t>      }</a:t>
            </a:r>
          </a:p>
          <a:p>
            <a:pPr marL="0" indent="0">
              <a:buNone/>
            </a:pPr>
            <a:r>
              <a:rPr lang="en-US" sz="700" b="1" dirty="0"/>
              <a:t>   }</a:t>
            </a:r>
          </a:p>
          <a:p>
            <a:pPr marL="0" indent="0">
              <a:buNone/>
            </a:pPr>
            <a:r>
              <a:rPr lang="en-US" sz="700" b="1" dirty="0"/>
              <a:t>   for(vector&lt; </a:t>
            </a:r>
            <a:r>
              <a:rPr lang="en-US" sz="700" b="1" dirty="0" err="1"/>
              <a:t>VarStr</a:t>
            </a:r>
            <a:r>
              <a:rPr lang="en-US" sz="700" b="1" dirty="0"/>
              <a:t>&lt; vector&lt;double&gt; &gt; &gt;::iterator it = </a:t>
            </a:r>
            <a:r>
              <a:rPr lang="en-US" sz="700" b="1" dirty="0" err="1"/>
              <a:t>vecVar_arr.begin</a:t>
            </a:r>
            <a:r>
              <a:rPr lang="en-US" sz="700" b="1" dirty="0"/>
              <a:t>(); it != </a:t>
            </a:r>
            <a:r>
              <a:rPr lang="en-US" sz="700" b="1" dirty="0" err="1"/>
              <a:t>vecVar_arr.end</a:t>
            </a:r>
            <a:r>
              <a:rPr lang="en-US" sz="700" b="1" dirty="0"/>
              <a:t>(); it++) {</a:t>
            </a:r>
          </a:p>
          <a:p>
            <a:pPr marL="0" indent="0">
              <a:buNone/>
            </a:pPr>
            <a:r>
              <a:rPr lang="en-US" sz="700" b="1" dirty="0"/>
              <a:t>      if(it-&gt;grow==1) {</a:t>
            </a:r>
          </a:p>
          <a:p>
            <a:pPr marL="0" indent="0">
              <a:buNone/>
            </a:pPr>
            <a:r>
              <a:rPr lang="en-US" sz="700" b="1" dirty="0"/>
              <a:t>         </a:t>
            </a:r>
            <a:r>
              <a:rPr lang="en-US" sz="700" b="1" dirty="0" err="1"/>
              <a:t>appendVecInOutput</a:t>
            </a:r>
            <a:r>
              <a:rPr lang="en-US" sz="700" b="1" dirty="0"/>
              <a:t>(it-&gt;</a:t>
            </a:r>
            <a:r>
              <a:rPr lang="en-US" sz="700" b="1" dirty="0" err="1"/>
              <a:t>ptr</a:t>
            </a:r>
            <a:r>
              <a:rPr lang="en-US" sz="700" b="1" dirty="0"/>
              <a:t>, it-&gt;</a:t>
            </a:r>
            <a:r>
              <a:rPr lang="en-US" sz="700" b="1" dirty="0" err="1"/>
              <a:t>name.c_str</a:t>
            </a:r>
            <a:r>
              <a:rPr lang="en-US" sz="700" b="1" dirty="0"/>
              <a:t>());</a:t>
            </a:r>
          </a:p>
          <a:p>
            <a:pPr marL="0" indent="0">
              <a:buNone/>
            </a:pPr>
            <a:r>
              <a:rPr lang="en-US" sz="700" b="1" dirty="0"/>
              <a:t>      }</a:t>
            </a:r>
          </a:p>
          <a:p>
            <a:pPr marL="0" indent="0">
              <a:buNone/>
            </a:pPr>
            <a:r>
              <a:rPr lang="en-US" sz="700" b="1" dirty="0"/>
              <a:t>   }</a:t>
            </a:r>
          </a:p>
          <a:p>
            <a:pPr marL="0" indent="0">
              <a:buNone/>
            </a:pPr>
            <a:r>
              <a:rPr lang="en-US" sz="700" b="1" dirty="0"/>
              <a:t>}</a:t>
            </a:r>
          </a:p>
        </p:txBody>
      </p:sp>
      <p:sp>
        <p:nvSpPr>
          <p:cNvPr id="8" name="TextBox 7"/>
          <p:cNvSpPr txBox="1"/>
          <p:nvPr/>
        </p:nvSpPr>
        <p:spPr>
          <a:xfrm>
            <a:off x="4648199" y="5601582"/>
            <a:ext cx="4038601" cy="646331"/>
          </a:xfrm>
          <a:prstGeom prst="rect">
            <a:avLst/>
          </a:prstGeom>
          <a:noFill/>
        </p:spPr>
        <p:txBody>
          <a:bodyPr wrap="square" rtlCol="0">
            <a:spAutoFit/>
          </a:bodyPr>
          <a:lstStyle/>
          <a:p>
            <a:pPr marL="285750" indent="-285750">
              <a:buFont typeface="Arial"/>
              <a:buChar char="•"/>
            </a:pPr>
            <a:r>
              <a:rPr lang="en-US" sz="1200" dirty="0"/>
              <a:t>All variables added to output file during initialization</a:t>
            </a:r>
          </a:p>
          <a:p>
            <a:pPr marL="285750" indent="-285750">
              <a:buFont typeface="Arial"/>
              <a:buChar char="•"/>
            </a:pPr>
            <a:r>
              <a:rPr lang="en-US" sz="1200" dirty="0"/>
              <a:t>All growing variables are written to output file at specified output times using </a:t>
            </a:r>
            <a:r>
              <a:rPr lang="en-US" sz="1200" dirty="0" err="1"/>
              <a:t>writeAll</a:t>
            </a:r>
            <a:r>
              <a:rPr lang="en-US" sz="1200" dirty="0"/>
              <a:t>() function</a:t>
            </a:r>
          </a:p>
        </p:txBody>
      </p:sp>
    </p:spTree>
    <p:extLst>
      <p:ext uri="{BB962C8B-B14F-4D97-AF65-F5344CB8AC3E}">
        <p14:creationId xmlns:p14="http://schemas.microsoft.com/office/powerpoint/2010/main" val="2972579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Now and Later of Model</a:t>
            </a:r>
          </a:p>
        </p:txBody>
      </p:sp>
      <p:sp>
        <p:nvSpPr>
          <p:cNvPr id="7" name="Text Placeholder 6"/>
          <p:cNvSpPr>
            <a:spLocks noGrp="1"/>
          </p:cNvSpPr>
          <p:nvPr>
            <p:ph type="body" idx="1"/>
          </p:nvPr>
        </p:nvSpPr>
        <p:spPr/>
        <p:txBody>
          <a:bodyPr/>
          <a:lstStyle/>
          <a:p>
            <a:r>
              <a:rPr lang="en-US" dirty="0"/>
              <a:t>Now</a:t>
            </a:r>
          </a:p>
        </p:txBody>
      </p:sp>
      <p:sp>
        <p:nvSpPr>
          <p:cNvPr id="5" name="Content Placeholder 4"/>
          <p:cNvSpPr>
            <a:spLocks noGrp="1"/>
          </p:cNvSpPr>
          <p:nvPr>
            <p:ph sz="half" idx="2"/>
          </p:nvPr>
        </p:nvSpPr>
        <p:spPr/>
        <p:txBody>
          <a:bodyPr>
            <a:normAutofit fontScale="92500"/>
          </a:bodyPr>
          <a:lstStyle/>
          <a:p>
            <a:r>
              <a:rPr lang="en-US" dirty="0"/>
              <a:t>Developed 2</a:t>
            </a:r>
            <a:r>
              <a:rPr lang="en-US" baseline="30000" dirty="0"/>
              <a:t>nd</a:t>
            </a:r>
            <a:r>
              <a:rPr lang="en-US" dirty="0"/>
              <a:t> order finite volume, 2</a:t>
            </a:r>
            <a:r>
              <a:rPr lang="en-US" baseline="30000" dirty="0"/>
              <a:t>nd</a:t>
            </a:r>
            <a:r>
              <a:rPr lang="en-US" dirty="0"/>
              <a:t> order implicit time algorithm for two-term Boltzmann equation</a:t>
            </a:r>
          </a:p>
          <a:p>
            <a:r>
              <a:rPr lang="en-US" dirty="0"/>
              <a:t>Can perform time-dependent EEDF studies for a single gas species with elastic, excitation, and ionization reactions</a:t>
            </a:r>
          </a:p>
          <a:p>
            <a:r>
              <a:rPr lang="en-US" dirty="0"/>
              <a:t>Ionization reactions can have equal or zero energy sharing</a:t>
            </a:r>
          </a:p>
          <a:p>
            <a:endParaRPr lang="en-US" dirty="0"/>
          </a:p>
          <a:p>
            <a:endParaRPr lang="en-US" dirty="0"/>
          </a:p>
          <a:p>
            <a:endParaRPr lang="en-US" dirty="0"/>
          </a:p>
          <a:p>
            <a:endParaRPr lang="en-US" dirty="0"/>
          </a:p>
        </p:txBody>
      </p:sp>
      <p:sp>
        <p:nvSpPr>
          <p:cNvPr id="8" name="Text Placeholder 7"/>
          <p:cNvSpPr>
            <a:spLocks noGrp="1"/>
          </p:cNvSpPr>
          <p:nvPr>
            <p:ph type="body" sz="quarter" idx="3"/>
          </p:nvPr>
        </p:nvSpPr>
        <p:spPr/>
        <p:txBody>
          <a:bodyPr/>
          <a:lstStyle/>
          <a:p>
            <a:r>
              <a:rPr lang="en-US" dirty="0"/>
              <a:t>Later</a:t>
            </a:r>
          </a:p>
        </p:txBody>
      </p:sp>
      <p:sp>
        <p:nvSpPr>
          <p:cNvPr id="9" name="Content Placeholder 8"/>
          <p:cNvSpPr>
            <a:spLocks noGrp="1"/>
          </p:cNvSpPr>
          <p:nvPr>
            <p:ph sz="quarter" idx="4"/>
          </p:nvPr>
        </p:nvSpPr>
        <p:spPr/>
        <p:txBody>
          <a:bodyPr>
            <a:normAutofit fontScale="85000" lnSpcReduction="20000"/>
          </a:bodyPr>
          <a:lstStyle/>
          <a:p>
            <a:r>
              <a:rPr lang="en-US" dirty="0"/>
              <a:t>Benchmark current model with </a:t>
            </a:r>
            <a:r>
              <a:rPr lang="en-US" dirty="0" err="1"/>
              <a:t>McSwarm</a:t>
            </a:r>
            <a:endParaRPr lang="en-US" dirty="0"/>
          </a:p>
          <a:p>
            <a:r>
              <a:rPr lang="en-US" dirty="0"/>
              <a:t>Include beam source and use Opal for energy sharing during ionization</a:t>
            </a:r>
          </a:p>
          <a:p>
            <a:r>
              <a:rPr lang="en-US" dirty="0"/>
              <a:t>electron-electron collision operator</a:t>
            </a:r>
          </a:p>
          <a:p>
            <a:r>
              <a:rPr lang="en-US" dirty="0" err="1"/>
              <a:t>superelastic</a:t>
            </a:r>
            <a:r>
              <a:rPr lang="en-US" dirty="0"/>
              <a:t> reactions</a:t>
            </a:r>
          </a:p>
          <a:p>
            <a:r>
              <a:rPr lang="en-US" dirty="0"/>
              <a:t>Allow for multiple species</a:t>
            </a:r>
          </a:p>
          <a:p>
            <a:r>
              <a:rPr lang="en-US" dirty="0"/>
              <a:t>Couple to system of rate equations (ABC model) and circuit model for electric field</a:t>
            </a:r>
          </a:p>
          <a:p>
            <a:r>
              <a:rPr lang="en-US" dirty="0"/>
              <a:t>Nonuniform energy grid?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12907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fontScale="85000" lnSpcReduction="20000"/>
          </a:bodyPr>
          <a:lstStyle/>
          <a:p>
            <a:r>
              <a:rPr lang="en-US" dirty="0"/>
              <a:t>Need for time-dependent Boltzmann solver</a:t>
            </a:r>
          </a:p>
          <a:p>
            <a:r>
              <a:rPr lang="en-US" dirty="0"/>
              <a:t>Governing equation</a:t>
            </a:r>
          </a:p>
          <a:p>
            <a:r>
              <a:rPr lang="en-US" dirty="0"/>
              <a:t>Some code details</a:t>
            </a:r>
          </a:p>
          <a:p>
            <a:r>
              <a:rPr lang="en-US" dirty="0"/>
              <a:t>Verification tests done using N2 cross sections at P=1Torr and driving to steady state</a:t>
            </a:r>
          </a:p>
          <a:p>
            <a:pPr lvl="1"/>
            <a:r>
              <a:rPr lang="en-US" dirty="0"/>
              <a:t>Elastic-momentum exchange only</a:t>
            </a:r>
          </a:p>
          <a:p>
            <a:pPr lvl="1"/>
            <a:r>
              <a:rPr lang="en-US" dirty="0"/>
              <a:t>E/N = 100Td (excitations dominant process)</a:t>
            </a:r>
          </a:p>
          <a:p>
            <a:pPr lvl="1"/>
            <a:r>
              <a:rPr lang="en-US" dirty="0"/>
              <a:t>E/N = 1000Td (ionization dominant process)</a:t>
            </a:r>
          </a:p>
          <a:p>
            <a:pPr lvl="2"/>
            <a:r>
              <a:rPr lang="en-US" dirty="0"/>
              <a:t>Equal energy sharing</a:t>
            </a:r>
          </a:p>
          <a:p>
            <a:pPr lvl="2"/>
            <a:r>
              <a:rPr lang="en-US" dirty="0"/>
              <a:t>Zero energy sharing</a:t>
            </a:r>
          </a:p>
          <a:p>
            <a:r>
              <a:rPr lang="en-US" dirty="0"/>
              <a:t>Example input file</a:t>
            </a:r>
          </a:p>
          <a:p>
            <a:r>
              <a:rPr lang="en-US" dirty="0"/>
              <a:t>Summary and future</a:t>
            </a:r>
          </a:p>
          <a:p>
            <a:endParaRPr lang="en-US" dirty="0"/>
          </a:p>
          <a:p>
            <a:endParaRPr lang="en-US" dirty="0"/>
          </a:p>
        </p:txBody>
      </p:sp>
      <p:sp>
        <p:nvSpPr>
          <p:cNvPr id="4" name="TextBox 3">
            <a:extLst>
              <a:ext uri="{FF2B5EF4-FFF2-40B4-BE49-F238E27FC236}">
                <a16:creationId xmlns:a16="http://schemas.microsoft.com/office/drawing/2014/main" id="{CBC4CF9D-9DEA-3D9A-600E-95008135563D}"/>
              </a:ext>
            </a:extLst>
          </p:cNvPr>
          <p:cNvSpPr txBox="1"/>
          <p:nvPr/>
        </p:nvSpPr>
        <p:spPr>
          <a:xfrm>
            <a:off x="148590" y="6398696"/>
            <a:ext cx="1835054" cy="369332"/>
          </a:xfrm>
          <a:prstGeom prst="rect">
            <a:avLst/>
          </a:prstGeom>
          <a:noFill/>
        </p:spPr>
        <p:txBody>
          <a:bodyPr wrap="none" rtlCol="0">
            <a:spAutoFit/>
          </a:bodyPr>
          <a:lstStyle/>
          <a:p>
            <a:r>
              <a:rPr lang="en-US" dirty="0"/>
              <a:t>1 Td = 10</a:t>
            </a:r>
            <a:r>
              <a:rPr lang="en-US" baseline="30000" dirty="0"/>
              <a:t>-17</a:t>
            </a:r>
            <a:r>
              <a:rPr lang="en-US" dirty="0"/>
              <a:t> V-cm</a:t>
            </a:r>
            <a:r>
              <a:rPr lang="en-US" baseline="30000" dirty="0"/>
              <a:t>2</a:t>
            </a:r>
          </a:p>
        </p:txBody>
      </p:sp>
    </p:spTree>
    <p:extLst>
      <p:ext uri="{BB962C8B-B14F-4D97-AF65-F5344CB8AC3E}">
        <p14:creationId xmlns:p14="http://schemas.microsoft.com/office/powerpoint/2010/main" val="3094741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Two-Term and Maxwellian Reaction rates in nitrogen at P=1Torr</a:t>
            </a:r>
          </a:p>
        </p:txBody>
      </p:sp>
      <p:pic>
        <p:nvPicPr>
          <p:cNvPr id="4" name="Content Placeholder 3" descr="twoterm_vs_maxwellian.eps"/>
          <p:cNvPicPr>
            <a:picLocks noGrp="1" noChangeAspect="1"/>
          </p:cNvPicPr>
          <p:nvPr>
            <p:ph idx="1"/>
          </p:nvPr>
        </p:nvPicPr>
        <p:blipFill rotWithShape="1">
          <a:blip r:embed="rId2">
            <a:extLst>
              <a:ext uri="{28A0092B-C50C-407E-A947-70E740481C1C}">
                <a14:useLocalDpi xmlns:a14="http://schemas.microsoft.com/office/drawing/2010/main" val="0"/>
              </a:ext>
            </a:extLst>
          </a:blip>
          <a:srcRect l="6203" t="244" r="5973" b="-810"/>
          <a:stretch/>
        </p:blipFill>
        <p:spPr>
          <a:xfrm>
            <a:off x="52712" y="1658172"/>
            <a:ext cx="9076168" cy="3512259"/>
          </a:xfrm>
        </p:spPr>
      </p:pic>
      <p:sp>
        <p:nvSpPr>
          <p:cNvPr id="5" name="TextBox 4"/>
          <p:cNvSpPr txBox="1"/>
          <p:nvPr/>
        </p:nvSpPr>
        <p:spPr>
          <a:xfrm>
            <a:off x="457200" y="5170431"/>
            <a:ext cx="8229600" cy="1477328"/>
          </a:xfrm>
          <a:prstGeom prst="rect">
            <a:avLst/>
          </a:prstGeom>
          <a:noFill/>
        </p:spPr>
        <p:txBody>
          <a:bodyPr wrap="square" rtlCol="0">
            <a:spAutoFit/>
          </a:bodyPr>
          <a:lstStyle/>
          <a:p>
            <a:pPr marL="285750" indent="-285750">
              <a:buFont typeface="Arial"/>
              <a:buChar char="•"/>
            </a:pPr>
            <a:r>
              <a:rPr lang="en-US" dirty="0"/>
              <a:t>Solid lines are computed using a Maxwellian EEDF</a:t>
            </a:r>
          </a:p>
          <a:p>
            <a:pPr marL="285750" indent="-285750">
              <a:buFont typeface="Arial"/>
              <a:buChar char="•"/>
            </a:pPr>
            <a:r>
              <a:rPr lang="en-US" dirty="0"/>
              <a:t>Dashed lines are computed using the Two-Term EEDF</a:t>
            </a:r>
          </a:p>
          <a:p>
            <a:pPr marL="285750" indent="-285750">
              <a:buFont typeface="Arial"/>
              <a:buChar char="•"/>
            </a:pPr>
            <a:r>
              <a:rPr lang="en-US" dirty="0"/>
              <a:t>Rates scale linearly with pressure</a:t>
            </a:r>
          </a:p>
          <a:p>
            <a:pPr marL="285750" indent="-285750">
              <a:buFont typeface="Arial"/>
              <a:buChar char="•"/>
            </a:pPr>
            <a:r>
              <a:rPr lang="en-US" dirty="0"/>
              <a:t>Energy relaxation rate is on the order of 100ns for 100mTorr and </a:t>
            </a:r>
            <a:r>
              <a:rPr lang="en-US" dirty="0" err="1"/>
              <a:t>T</a:t>
            </a:r>
            <a:r>
              <a:rPr lang="en-US" baseline="-25000" dirty="0" err="1"/>
              <a:t>e</a:t>
            </a:r>
            <a:r>
              <a:rPr lang="en-US" dirty="0"/>
              <a:t> order unity</a:t>
            </a:r>
          </a:p>
          <a:p>
            <a:pPr marL="285750" indent="-285750">
              <a:buFont typeface="Arial"/>
              <a:buChar char="•"/>
            </a:pPr>
            <a:r>
              <a:rPr lang="en-US" dirty="0"/>
              <a:t>Momentum relaxation rate is on the order of 1ns for 100mTorr</a:t>
            </a:r>
          </a:p>
        </p:txBody>
      </p:sp>
    </p:spTree>
    <p:extLst>
      <p:ext uri="{BB962C8B-B14F-4D97-AF65-F5344CB8AC3E}">
        <p14:creationId xmlns:p14="http://schemas.microsoft.com/office/powerpoint/2010/main" val="269093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826795"/>
          </a:xfrm>
        </p:spPr>
        <p:txBody>
          <a:bodyPr>
            <a:noAutofit/>
          </a:bodyPr>
          <a:lstStyle/>
          <a:p>
            <a:r>
              <a:rPr lang="en-US" sz="3000" dirty="0"/>
              <a:t>A time dependent equation for the EEDF is needed for time scales comparable to or shorter than the energy relaxation time and when multiple species are affecting the shape of the EEDF</a:t>
            </a:r>
          </a:p>
        </p:txBody>
      </p:sp>
      <p:sp>
        <p:nvSpPr>
          <p:cNvPr id="6" name="Content Placeholder 5"/>
          <p:cNvSpPr>
            <a:spLocks noGrp="1"/>
          </p:cNvSpPr>
          <p:nvPr>
            <p:ph idx="1"/>
          </p:nvPr>
        </p:nvSpPr>
        <p:spPr>
          <a:xfrm>
            <a:off x="457200" y="4520346"/>
            <a:ext cx="8229600" cy="1605817"/>
          </a:xfrm>
        </p:spPr>
        <p:txBody>
          <a:bodyPr>
            <a:normAutofit fontScale="77500" lnSpcReduction="20000"/>
          </a:bodyPr>
          <a:lstStyle/>
          <a:p>
            <a:r>
              <a:rPr lang="en-US" sz="2400" dirty="0"/>
              <a:t>Equation above is obtained by expanding the distribution function in Legendre polynomials, assuming the electric field is weak enough that the distribution function is weakly anisotropic, and that momentum relaxation is fast</a:t>
            </a:r>
          </a:p>
          <a:p>
            <a:r>
              <a:rPr lang="en-US" sz="2400" dirty="0"/>
              <a:t>W, D, and S are the energy space advection, diffusion, and source coefficients, respectively</a:t>
            </a:r>
          </a:p>
          <a:p>
            <a:r>
              <a:rPr lang="en-US" sz="2400" dirty="0"/>
              <a:t>Steady state solvers obtain F</a:t>
            </a:r>
            <a:r>
              <a:rPr lang="en-US" sz="2400" baseline="-25000" dirty="0"/>
              <a:t>0</a:t>
            </a:r>
            <a:r>
              <a:rPr lang="en-US" sz="2400" dirty="0"/>
              <a:t> (EEDF) from above equation by setting ∂F</a:t>
            </a:r>
            <a:r>
              <a:rPr lang="en-US" sz="2400" baseline="-25000" dirty="0"/>
              <a:t>0</a:t>
            </a:r>
            <a:r>
              <a:rPr lang="en-US" sz="2400" dirty="0"/>
              <a:t>/∂t=0</a:t>
            </a:r>
          </a:p>
        </p:txBody>
      </p:sp>
      <p:pic>
        <p:nvPicPr>
          <p:cNvPr id="7" name="Picture 6" descr="latex-image-1.pdf"/>
          <p:cNvPicPr>
            <a:picLocks noChangeAspect="1"/>
          </p:cNvPicPr>
          <p:nvPr/>
        </p:nvPicPr>
        <p:blipFill rotWithShape="1">
          <a:blip r:embed="rId2">
            <a:extLst>
              <a:ext uri="{28A0092B-C50C-407E-A947-70E740481C1C}">
                <a14:useLocalDpi xmlns:a14="http://schemas.microsoft.com/office/drawing/2010/main" val="0"/>
              </a:ext>
            </a:extLst>
          </a:blip>
          <a:srcRect l="-2283" t="-3993" r="-2204" b="-3812"/>
          <a:stretch/>
        </p:blipFill>
        <p:spPr>
          <a:xfrm>
            <a:off x="5820689" y="2343304"/>
            <a:ext cx="2611506" cy="1503298"/>
          </a:xfrm>
          <a:prstGeom prst="rect">
            <a:avLst/>
          </a:prstGeom>
        </p:spPr>
      </p:pic>
      <p:pic>
        <p:nvPicPr>
          <p:cNvPr id="8" name="Picture 7" descr="latex-image-1.pdf"/>
          <p:cNvPicPr>
            <a:picLocks noChangeAspect="1"/>
          </p:cNvPicPr>
          <p:nvPr/>
        </p:nvPicPr>
        <p:blipFill rotWithShape="1">
          <a:blip r:embed="rId3">
            <a:extLst>
              <a:ext uri="{28A0092B-C50C-407E-A947-70E740481C1C}">
                <a14:useLocalDpi xmlns:a14="http://schemas.microsoft.com/office/drawing/2010/main" val="0"/>
              </a:ext>
            </a:extLst>
          </a:blip>
          <a:srcRect l="-2150" t="-13756" r="-2150" b="-14521"/>
          <a:stretch/>
        </p:blipFill>
        <p:spPr>
          <a:xfrm>
            <a:off x="694816" y="2744720"/>
            <a:ext cx="4434840" cy="850392"/>
          </a:xfrm>
          <a:prstGeom prst="rect">
            <a:avLst/>
          </a:prstGeom>
        </p:spPr>
      </p:pic>
    </p:spTree>
    <p:extLst>
      <p:ext uri="{BB962C8B-B14F-4D97-AF65-F5344CB8AC3E}">
        <p14:creationId xmlns:p14="http://schemas.microsoft.com/office/powerpoint/2010/main" val="405594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solver details</a:t>
            </a:r>
          </a:p>
        </p:txBody>
      </p:sp>
      <p:sp>
        <p:nvSpPr>
          <p:cNvPr id="3" name="Content Placeholder 2"/>
          <p:cNvSpPr>
            <a:spLocks noGrp="1"/>
          </p:cNvSpPr>
          <p:nvPr>
            <p:ph idx="1"/>
          </p:nvPr>
        </p:nvSpPr>
        <p:spPr>
          <a:xfrm>
            <a:off x="457200" y="1600200"/>
            <a:ext cx="8229600" cy="5021578"/>
          </a:xfrm>
        </p:spPr>
        <p:txBody>
          <a:bodyPr>
            <a:normAutofit fontScale="62500" lnSpcReduction="20000"/>
          </a:bodyPr>
          <a:lstStyle/>
          <a:p>
            <a:r>
              <a:rPr lang="en-US" dirty="0"/>
              <a:t>Writing code using C++</a:t>
            </a:r>
          </a:p>
          <a:p>
            <a:r>
              <a:rPr lang="en-US" dirty="0"/>
              <a:t>JSON format is used for input files</a:t>
            </a:r>
          </a:p>
          <a:p>
            <a:r>
              <a:rPr lang="en-US" dirty="0"/>
              <a:t>h5 format used for writing to output files</a:t>
            </a:r>
          </a:p>
          <a:p>
            <a:r>
              <a:rPr lang="en-US" dirty="0"/>
              <a:t>All reactions and cross sections </a:t>
            </a:r>
            <a:r>
              <a:rPr lang="en-US" dirty="0" err="1"/>
              <a:t>vs</a:t>
            </a:r>
            <a:r>
              <a:rPr lang="en-US" dirty="0"/>
              <a:t> energy are specified in a text file</a:t>
            </a:r>
          </a:p>
          <a:p>
            <a:pPr lvl="1"/>
            <a:r>
              <a:rPr lang="en-US" dirty="0"/>
              <a:t>Elastic momentum</a:t>
            </a:r>
          </a:p>
          <a:p>
            <a:pPr lvl="1"/>
            <a:r>
              <a:rPr lang="en-US" dirty="0"/>
              <a:t>Excitation</a:t>
            </a:r>
          </a:p>
          <a:p>
            <a:pPr lvl="1"/>
            <a:r>
              <a:rPr lang="en-US" dirty="0"/>
              <a:t>Ionization</a:t>
            </a:r>
          </a:p>
          <a:p>
            <a:r>
              <a:rPr lang="en-US" dirty="0"/>
              <a:t>Cross sections are interpolated to energy grid using a linear interpolation on a log log scale</a:t>
            </a:r>
          </a:p>
          <a:p>
            <a:r>
              <a:rPr lang="en-US" dirty="0"/>
              <a:t>Cross sections are extrapolated to higher energy assuming </a:t>
            </a:r>
            <a:r>
              <a:rPr lang="en-US" dirty="0" err="1"/>
              <a:t>ln</a:t>
            </a:r>
            <a:r>
              <a:rPr lang="en-US" dirty="0"/>
              <a:t>(</a:t>
            </a:r>
            <a:r>
              <a:rPr lang="en-US" dirty="0" err="1"/>
              <a:t>ε</a:t>
            </a:r>
            <a:r>
              <a:rPr lang="en-US" dirty="0"/>
              <a:t>)/</a:t>
            </a:r>
            <a:r>
              <a:rPr lang="en-US" dirty="0" err="1"/>
              <a:t>ε</a:t>
            </a:r>
            <a:r>
              <a:rPr lang="en-US" dirty="0"/>
              <a:t> scaling for allowed transitions and 1/ε</a:t>
            </a:r>
            <a:r>
              <a:rPr lang="en-US" baseline="30000" dirty="0"/>
              <a:t>3</a:t>
            </a:r>
            <a:r>
              <a:rPr lang="en-US" dirty="0"/>
              <a:t> for forbidden transitions</a:t>
            </a:r>
          </a:p>
          <a:p>
            <a:r>
              <a:rPr lang="en-US" dirty="0"/>
              <a:t>Governing equation is discretized in energy space using a 2</a:t>
            </a:r>
            <a:r>
              <a:rPr lang="en-US" baseline="30000" dirty="0"/>
              <a:t>nd</a:t>
            </a:r>
            <a:r>
              <a:rPr lang="en-US" dirty="0"/>
              <a:t> order finite volume algorithm and is solved in time implicitly using a 2</a:t>
            </a:r>
            <a:r>
              <a:rPr lang="en-US" baseline="30000" dirty="0"/>
              <a:t>nd</a:t>
            </a:r>
            <a:r>
              <a:rPr lang="en-US" dirty="0"/>
              <a:t> order Crank-Nicolson method with predictor-corrector algorithm for nonlocal source terms.</a:t>
            </a:r>
          </a:p>
          <a:p>
            <a:r>
              <a:rPr lang="en-US" dirty="0"/>
              <a:t>Simulation time step computed based upon energy dependent rate of change of EEDF and is adaptable (runs faster as the solution approaches equilibrium)</a:t>
            </a:r>
          </a:p>
        </p:txBody>
      </p:sp>
    </p:spTree>
    <p:extLst>
      <p:ext uri="{BB962C8B-B14F-4D97-AF65-F5344CB8AC3E}">
        <p14:creationId xmlns:p14="http://schemas.microsoft.com/office/powerpoint/2010/main" val="126370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600" dirty="0"/>
              <a:t>Test 1: N</a:t>
            </a:r>
            <a:r>
              <a:rPr lang="en-US" sz="3600" baseline="-25000" dirty="0"/>
              <a:t>2</a:t>
            </a:r>
            <a:r>
              <a:rPr lang="en-US" sz="3600" dirty="0"/>
              <a:t> EEDF evolution with only elastic collision</a:t>
            </a:r>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9541"/>
            <a:ext cx="8229600" cy="3291840"/>
          </a:xfrm>
        </p:spPr>
      </p:pic>
      <p:sp>
        <p:nvSpPr>
          <p:cNvPr id="15" name="TextBox 14"/>
          <p:cNvSpPr txBox="1"/>
          <p:nvPr/>
        </p:nvSpPr>
        <p:spPr>
          <a:xfrm>
            <a:off x="457200" y="5059085"/>
            <a:ext cx="7979926" cy="1323439"/>
          </a:xfrm>
          <a:prstGeom prst="rect">
            <a:avLst/>
          </a:prstGeom>
          <a:noFill/>
        </p:spPr>
        <p:txBody>
          <a:bodyPr wrap="square" rtlCol="0">
            <a:spAutoFit/>
          </a:bodyPr>
          <a:lstStyle/>
          <a:p>
            <a:pPr marL="285750" indent="-285750">
              <a:buFont typeface="Arial"/>
              <a:buChar char="•"/>
            </a:pPr>
            <a:r>
              <a:rPr lang="en-US" sz="2000" dirty="0"/>
              <a:t>Initial EEDF is Maxwellian with </a:t>
            </a:r>
            <a:r>
              <a:rPr lang="en-US" sz="2000" dirty="0" err="1"/>
              <a:t>T</a:t>
            </a:r>
            <a:r>
              <a:rPr lang="en-US" sz="2000" baseline="-25000" dirty="0" err="1"/>
              <a:t>e</a:t>
            </a:r>
            <a:r>
              <a:rPr lang="en-US" sz="2000" dirty="0"/>
              <a:t>=10 </a:t>
            </a:r>
            <a:r>
              <a:rPr lang="en-US" sz="2000" dirty="0" err="1"/>
              <a:t>eV</a:t>
            </a:r>
            <a:endParaRPr lang="en-US" sz="2000" dirty="0"/>
          </a:p>
          <a:p>
            <a:pPr marL="285750" indent="-285750">
              <a:buFont typeface="Arial"/>
              <a:buChar char="•"/>
            </a:pPr>
            <a:r>
              <a:rPr lang="en-US" sz="2000" dirty="0" err="1"/>
              <a:t>P</a:t>
            </a:r>
            <a:r>
              <a:rPr lang="en-US" sz="2000" baseline="-25000" dirty="0" err="1"/>
              <a:t>g</a:t>
            </a:r>
            <a:r>
              <a:rPr lang="en-US" sz="2000" dirty="0"/>
              <a:t>=1Torr, </a:t>
            </a:r>
            <a:r>
              <a:rPr lang="en-US" sz="2000" dirty="0" err="1"/>
              <a:t>T</a:t>
            </a:r>
            <a:r>
              <a:rPr lang="en-US" sz="2000" baseline="-25000" dirty="0" err="1"/>
              <a:t>g</a:t>
            </a:r>
            <a:r>
              <a:rPr lang="en-US" sz="2000" dirty="0"/>
              <a:t>=300K, E=300V/m</a:t>
            </a:r>
          </a:p>
          <a:p>
            <a:pPr marL="285750" indent="-285750">
              <a:buFont typeface="Arial"/>
              <a:buChar char="•"/>
            </a:pPr>
            <a:r>
              <a:rPr lang="en-US" sz="2000" dirty="0"/>
              <a:t>Cross section set for N2 includes elastic momentum exchange only.</a:t>
            </a:r>
          </a:p>
          <a:p>
            <a:pPr marL="285750" indent="-285750">
              <a:buFont typeface="Arial"/>
              <a:buChar char="•"/>
            </a:pPr>
            <a:r>
              <a:rPr lang="en-US" sz="2000" dirty="0"/>
              <a:t>Steady state solution obtained analytically</a:t>
            </a:r>
          </a:p>
        </p:txBody>
      </p:sp>
    </p:spTree>
    <p:extLst>
      <p:ext uri="{BB962C8B-B14F-4D97-AF65-F5344CB8AC3E}">
        <p14:creationId xmlns:p14="http://schemas.microsoft.com/office/powerpoint/2010/main" val="3222216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a:t>Test 2: N</a:t>
            </a:r>
            <a:r>
              <a:rPr lang="en-US" sz="3600" baseline="-25000" dirty="0"/>
              <a:t>2</a:t>
            </a:r>
            <a:r>
              <a:rPr lang="en-US" sz="3600" dirty="0"/>
              <a:t> EEDF evolution for E/N = 100 Td</a:t>
            </a:r>
          </a:p>
        </p:txBody>
      </p:sp>
      <p:pic>
        <p:nvPicPr>
          <p:cNvPr id="14" name="Content Placeholder 13" descr="EEDF_100Td.eps"/>
          <p:cNvPicPr>
            <a:picLocks noGrp="1" noChangeAspect="1"/>
          </p:cNvPicPr>
          <p:nvPr>
            <p:ph idx="1"/>
          </p:nvPr>
        </p:nvPicPr>
        <p:blipFill rotWithShape="1">
          <a:blip r:embed="rId2">
            <a:extLst>
              <a:ext uri="{28A0092B-C50C-407E-A947-70E740481C1C}">
                <a14:useLocalDpi xmlns:a14="http://schemas.microsoft.com/office/drawing/2010/main" val="0"/>
              </a:ext>
            </a:extLst>
          </a:blip>
          <a:srcRect t="-4290" b="-4086"/>
          <a:stretch/>
        </p:blipFill>
        <p:spPr>
          <a:xfrm>
            <a:off x="457200" y="1511676"/>
            <a:ext cx="8229600" cy="3567571"/>
          </a:xfrm>
        </p:spPr>
      </p:pic>
      <p:sp>
        <p:nvSpPr>
          <p:cNvPr id="15" name="TextBox 14"/>
          <p:cNvSpPr txBox="1"/>
          <p:nvPr/>
        </p:nvSpPr>
        <p:spPr>
          <a:xfrm>
            <a:off x="457200" y="5059085"/>
            <a:ext cx="5361927" cy="1569660"/>
          </a:xfrm>
          <a:prstGeom prst="rect">
            <a:avLst/>
          </a:prstGeom>
          <a:noFill/>
        </p:spPr>
        <p:txBody>
          <a:bodyPr wrap="square" rtlCol="0">
            <a:spAutoFit/>
          </a:bodyPr>
          <a:lstStyle/>
          <a:p>
            <a:pPr marL="285750" indent="-285750">
              <a:buFont typeface="Arial"/>
              <a:buChar char="•"/>
            </a:pPr>
            <a:r>
              <a:rPr lang="en-US" sz="1600" dirty="0"/>
              <a:t>Initial EEDF is Maxwellian with </a:t>
            </a:r>
            <a:r>
              <a:rPr lang="en-US" sz="1600" dirty="0" err="1"/>
              <a:t>Te</a:t>
            </a:r>
            <a:r>
              <a:rPr lang="en-US" sz="1600" dirty="0"/>
              <a:t> = 4 </a:t>
            </a:r>
            <a:r>
              <a:rPr lang="en-US" sz="1600" dirty="0" err="1"/>
              <a:t>eV</a:t>
            </a:r>
            <a:endParaRPr lang="en-US" sz="1600" dirty="0"/>
          </a:p>
          <a:p>
            <a:pPr marL="285750" indent="-285750">
              <a:buFont typeface="Arial"/>
              <a:buChar char="•"/>
            </a:pPr>
            <a:r>
              <a:rPr lang="en-US" sz="1600" dirty="0" err="1"/>
              <a:t>P</a:t>
            </a:r>
            <a:r>
              <a:rPr lang="en-US" sz="1600" baseline="-25000" dirty="0" err="1"/>
              <a:t>g</a:t>
            </a:r>
            <a:r>
              <a:rPr lang="en-US" sz="1600" dirty="0"/>
              <a:t>=1Torr, </a:t>
            </a:r>
            <a:r>
              <a:rPr lang="en-US" sz="1600" dirty="0" err="1"/>
              <a:t>T</a:t>
            </a:r>
            <a:r>
              <a:rPr lang="en-US" sz="1600" baseline="-25000" dirty="0" err="1"/>
              <a:t>g</a:t>
            </a:r>
            <a:r>
              <a:rPr lang="en-US" sz="1600" dirty="0"/>
              <a:t>=300K, E=3.22kV/m</a:t>
            </a:r>
          </a:p>
          <a:p>
            <a:pPr marL="285750" indent="-285750">
              <a:buFont typeface="Arial"/>
              <a:buChar char="•"/>
            </a:pPr>
            <a:r>
              <a:rPr lang="en-US" sz="1600" dirty="0"/>
              <a:t>Cross section set for N2 includes elastic momentum, 10 vibrational excitations, 11 electronic excitations, 1 ionization, and 1 dissociative ionization.</a:t>
            </a:r>
          </a:p>
          <a:p>
            <a:pPr marL="285750" indent="-285750">
              <a:buFont typeface="Arial"/>
              <a:buChar char="•"/>
            </a:pPr>
            <a:r>
              <a:rPr lang="en-US" sz="1600" dirty="0"/>
              <a:t>Steady state solution obtained from COMSOL (BOLSIG)</a:t>
            </a:r>
          </a:p>
        </p:txBody>
      </p:sp>
    </p:spTree>
    <p:extLst>
      <p:ext uri="{BB962C8B-B14F-4D97-AF65-F5344CB8AC3E}">
        <p14:creationId xmlns:p14="http://schemas.microsoft.com/office/powerpoint/2010/main" val="193738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600" dirty="0"/>
              <a:t>Test 3: N</a:t>
            </a:r>
            <a:r>
              <a:rPr lang="en-US" sz="3600" baseline="-25000" dirty="0"/>
              <a:t>2</a:t>
            </a:r>
            <a:r>
              <a:rPr lang="en-US" sz="3600" dirty="0"/>
              <a:t> EEDF evolution for E/N = 1000 Td with equal energy sharing for ionization</a:t>
            </a:r>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51186"/>
            <a:ext cx="8229600" cy="3288551"/>
          </a:xfrm>
        </p:spPr>
      </p:pic>
      <p:sp>
        <p:nvSpPr>
          <p:cNvPr id="15" name="TextBox 14"/>
          <p:cNvSpPr txBox="1"/>
          <p:nvPr/>
        </p:nvSpPr>
        <p:spPr>
          <a:xfrm>
            <a:off x="457200" y="5059085"/>
            <a:ext cx="5361927" cy="1569660"/>
          </a:xfrm>
          <a:prstGeom prst="rect">
            <a:avLst/>
          </a:prstGeom>
          <a:noFill/>
        </p:spPr>
        <p:txBody>
          <a:bodyPr wrap="square" rtlCol="0">
            <a:spAutoFit/>
          </a:bodyPr>
          <a:lstStyle/>
          <a:p>
            <a:pPr marL="285750" indent="-285750">
              <a:buFont typeface="Arial"/>
              <a:buChar char="•"/>
            </a:pPr>
            <a:r>
              <a:rPr lang="en-US" sz="1600" dirty="0"/>
              <a:t>Initial EEDF is Maxwellian with </a:t>
            </a:r>
            <a:r>
              <a:rPr lang="en-US" sz="1600" dirty="0" err="1"/>
              <a:t>Te</a:t>
            </a:r>
            <a:r>
              <a:rPr lang="en-US" sz="1600" dirty="0"/>
              <a:t> = 4 </a:t>
            </a:r>
            <a:r>
              <a:rPr lang="en-US" sz="1600" dirty="0" err="1"/>
              <a:t>eV</a:t>
            </a:r>
            <a:endParaRPr lang="en-US" sz="1600" dirty="0"/>
          </a:p>
          <a:p>
            <a:pPr marL="285750" indent="-285750">
              <a:buFont typeface="Arial"/>
              <a:buChar char="•"/>
            </a:pPr>
            <a:r>
              <a:rPr lang="en-US" sz="1600" dirty="0" err="1"/>
              <a:t>P</a:t>
            </a:r>
            <a:r>
              <a:rPr lang="en-US" sz="1600" baseline="-25000" dirty="0" err="1"/>
              <a:t>g</a:t>
            </a:r>
            <a:r>
              <a:rPr lang="en-US" sz="1600" dirty="0"/>
              <a:t>=1Torr, </a:t>
            </a:r>
            <a:r>
              <a:rPr lang="en-US" sz="1600" dirty="0" err="1"/>
              <a:t>T</a:t>
            </a:r>
            <a:r>
              <a:rPr lang="en-US" sz="1600" baseline="-25000" dirty="0" err="1"/>
              <a:t>g</a:t>
            </a:r>
            <a:r>
              <a:rPr lang="en-US" sz="1600" dirty="0"/>
              <a:t>=300K, E=32.2kV/m, equal energy sharing</a:t>
            </a:r>
          </a:p>
          <a:p>
            <a:pPr marL="285750" indent="-285750">
              <a:buFont typeface="Arial"/>
              <a:buChar char="•"/>
            </a:pPr>
            <a:r>
              <a:rPr lang="en-US" sz="1600" dirty="0"/>
              <a:t>Cross section set for N2 includes elastic momentum, 10 vibrational excitations, 11 electronic excitations, 1 ionization, and 1 dissociative ionization.</a:t>
            </a:r>
          </a:p>
          <a:p>
            <a:pPr marL="285750" indent="-285750">
              <a:buFont typeface="Arial"/>
              <a:buChar char="•"/>
            </a:pPr>
            <a:r>
              <a:rPr lang="en-US" sz="1600" dirty="0"/>
              <a:t>Steady state solution obtained from COMSOL (BOLSIG)</a:t>
            </a:r>
          </a:p>
        </p:txBody>
      </p:sp>
    </p:spTree>
    <p:extLst>
      <p:ext uri="{BB962C8B-B14F-4D97-AF65-F5344CB8AC3E}">
        <p14:creationId xmlns:p14="http://schemas.microsoft.com/office/powerpoint/2010/main" val="4074989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600" dirty="0"/>
              <a:t>Test 4: N</a:t>
            </a:r>
            <a:r>
              <a:rPr lang="en-US" sz="3600" baseline="-25000" dirty="0"/>
              <a:t>2</a:t>
            </a:r>
            <a:r>
              <a:rPr lang="en-US" sz="3600" dirty="0"/>
              <a:t> EEDF evolution for E/N = 1000 Td </a:t>
            </a:r>
            <a:r>
              <a:rPr lang="en-US" sz="3600"/>
              <a:t>with zero </a:t>
            </a:r>
            <a:r>
              <a:rPr lang="en-US" sz="3600" dirty="0"/>
              <a:t>energy sharing for ionization</a:t>
            </a:r>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311" y="1651186"/>
            <a:ext cx="8221377" cy="3288551"/>
          </a:xfrm>
        </p:spPr>
      </p:pic>
      <p:sp>
        <p:nvSpPr>
          <p:cNvPr id="15" name="TextBox 14"/>
          <p:cNvSpPr txBox="1"/>
          <p:nvPr/>
        </p:nvSpPr>
        <p:spPr>
          <a:xfrm>
            <a:off x="457200" y="5059085"/>
            <a:ext cx="5361927" cy="1569660"/>
          </a:xfrm>
          <a:prstGeom prst="rect">
            <a:avLst/>
          </a:prstGeom>
          <a:noFill/>
        </p:spPr>
        <p:txBody>
          <a:bodyPr wrap="square" rtlCol="0">
            <a:spAutoFit/>
          </a:bodyPr>
          <a:lstStyle/>
          <a:p>
            <a:pPr marL="285750" indent="-285750">
              <a:buFont typeface="Arial"/>
              <a:buChar char="•"/>
            </a:pPr>
            <a:r>
              <a:rPr lang="en-US" sz="1600" dirty="0"/>
              <a:t>Initial EEDF is Maxwellian with </a:t>
            </a:r>
            <a:r>
              <a:rPr lang="en-US" sz="1600" dirty="0" err="1"/>
              <a:t>Te</a:t>
            </a:r>
            <a:r>
              <a:rPr lang="en-US" sz="1600" dirty="0"/>
              <a:t> = 4 </a:t>
            </a:r>
            <a:r>
              <a:rPr lang="en-US" sz="1600" dirty="0" err="1"/>
              <a:t>eV</a:t>
            </a:r>
            <a:endParaRPr lang="en-US" sz="1600" dirty="0"/>
          </a:p>
          <a:p>
            <a:pPr marL="285750" indent="-285750">
              <a:buFont typeface="Arial"/>
              <a:buChar char="•"/>
            </a:pPr>
            <a:r>
              <a:rPr lang="en-US" sz="1600" dirty="0" err="1"/>
              <a:t>P</a:t>
            </a:r>
            <a:r>
              <a:rPr lang="en-US" sz="1600" baseline="-25000" dirty="0" err="1"/>
              <a:t>g</a:t>
            </a:r>
            <a:r>
              <a:rPr lang="en-US" sz="1600" dirty="0"/>
              <a:t>=1Torr, </a:t>
            </a:r>
            <a:r>
              <a:rPr lang="en-US" sz="1600" dirty="0" err="1"/>
              <a:t>T</a:t>
            </a:r>
            <a:r>
              <a:rPr lang="en-US" sz="1600" baseline="-25000" dirty="0" err="1"/>
              <a:t>g</a:t>
            </a:r>
            <a:r>
              <a:rPr lang="en-US" sz="1600" dirty="0"/>
              <a:t>=300K, E=32.2kV/m, zero energy sharing</a:t>
            </a:r>
          </a:p>
          <a:p>
            <a:pPr marL="285750" indent="-285750">
              <a:buFont typeface="Arial"/>
              <a:buChar char="•"/>
            </a:pPr>
            <a:r>
              <a:rPr lang="en-US" sz="1600" dirty="0"/>
              <a:t>Cross section set for N2 includes elastic momentum, 10 vibrational excitations, 11 electronic excitations, 1 ionization, and 1 dissociative ionization.</a:t>
            </a:r>
          </a:p>
          <a:p>
            <a:pPr marL="285750" indent="-285750">
              <a:buFont typeface="Arial"/>
              <a:buChar char="•"/>
            </a:pPr>
            <a:r>
              <a:rPr lang="en-US" sz="1600" dirty="0"/>
              <a:t>Steady state solution obtained from COMSOL (BOLSIG)</a:t>
            </a:r>
          </a:p>
        </p:txBody>
      </p:sp>
    </p:spTree>
    <p:extLst>
      <p:ext uri="{BB962C8B-B14F-4D97-AF65-F5344CB8AC3E}">
        <p14:creationId xmlns:p14="http://schemas.microsoft.com/office/powerpoint/2010/main" val="613499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4412</TotalTime>
  <Words>1328</Words>
  <Application>Microsoft Macintosh PowerPoint</Application>
  <PresentationFormat>On-screen Show (4:3)</PresentationFormat>
  <Paragraphs>145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Time-Dependent Two-Term Boltzmann Solver for Non-Equilibrium Gas Discharge Studies</vt:lpstr>
      <vt:lpstr>Outline</vt:lpstr>
      <vt:lpstr>Two-Term and Maxwellian Reaction rates in nitrogen at P=1Torr</vt:lpstr>
      <vt:lpstr>A time dependent equation for the EEDF is needed for time scales comparable to or shorter than the energy relaxation time and when multiple species are affecting the shape of the EEDF</vt:lpstr>
      <vt:lpstr>Time-dependent solver details</vt:lpstr>
      <vt:lpstr>Test 1: N2 EEDF evolution with only elastic collision</vt:lpstr>
      <vt:lpstr>Test 2: N2 EEDF evolution for E/N = 100 Td</vt:lpstr>
      <vt:lpstr>Test 3: N2 EEDF evolution for E/N = 1000 Td with equal energy sharing for ionization</vt:lpstr>
      <vt:lpstr>Test 4: N2 EEDF evolution for E/N = 1000 Td with zero energy sharing for ionization</vt:lpstr>
      <vt:lpstr>Example Input File (input.json)</vt:lpstr>
      <vt:lpstr>HDF5 class for writing to output</vt:lpstr>
      <vt:lpstr>Now and Later of Model</vt:lpstr>
    </vt:vector>
  </TitlesOfParts>
  <Manager/>
  <Company>Naval Research Laboratory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Verification of time-dependent two-term Boltzmann solver</dc:title>
  <dc:subject/>
  <dc:creator>Justin Angus</dc:creator>
  <cp:keywords/>
  <dc:description/>
  <cp:lastModifiedBy>Angus, Justin Ray</cp:lastModifiedBy>
  <cp:revision>37</cp:revision>
  <dcterms:created xsi:type="dcterms:W3CDTF">2016-06-04T13:17:24Z</dcterms:created>
  <dcterms:modified xsi:type="dcterms:W3CDTF">2023-08-14T23:09:48Z</dcterms:modified>
  <cp:category/>
</cp:coreProperties>
</file>