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28" r:id="rId4"/>
    <p:sldId id="283" r:id="rId5"/>
    <p:sldId id="291" r:id="rId6"/>
    <p:sldId id="335" r:id="rId7"/>
    <p:sldId id="314" r:id="rId8"/>
    <p:sldId id="336" r:id="rId9"/>
    <p:sldId id="330" r:id="rId10"/>
    <p:sldId id="327" r:id="rId11"/>
    <p:sldId id="257" r:id="rId12"/>
    <p:sldId id="334" r:id="rId13"/>
    <p:sldId id="333" r:id="rId14"/>
    <p:sldId id="261" r:id="rId15"/>
    <p:sldId id="332" r:id="rId16"/>
    <p:sldId id="331" r:id="rId17"/>
    <p:sldId id="258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2" r:id="rId26"/>
    <p:sldId id="270" r:id="rId27"/>
    <p:sldId id="325" r:id="rId28"/>
    <p:sldId id="275" r:id="rId29"/>
    <p:sldId id="276" r:id="rId30"/>
    <p:sldId id="282" r:id="rId31"/>
    <p:sldId id="287" r:id="rId32"/>
    <p:sldId id="292" r:id="rId33"/>
    <p:sldId id="323" r:id="rId34"/>
    <p:sldId id="298" r:id="rId35"/>
    <p:sldId id="299" r:id="rId36"/>
    <p:sldId id="300" r:id="rId37"/>
    <p:sldId id="318" r:id="rId38"/>
    <p:sldId id="319" r:id="rId39"/>
    <p:sldId id="320" r:id="rId40"/>
    <p:sldId id="321" r:id="rId41"/>
    <p:sldId id="322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09/09/2012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web-toolkit/doc/1.6/tutorial/i18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jazzy.sourceforge.ne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nguagetool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.com/toolkit" TargetMode="External"/><Relationship Id="rId2" Type="http://schemas.openxmlformats.org/officeDocument/2006/relationships/hyperlink" Target="http://translate.google.co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80/ez18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Multi-device Content Display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Smart Use of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5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for dummies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 Processing Tool</a:t>
            </a:r>
          </a:p>
          <a:p>
            <a:r>
              <a:rPr lang="en-US" dirty="0" smtClean="0"/>
              <a:t>Kind of old-school pre-processing</a:t>
            </a:r>
          </a:p>
          <a:p>
            <a:r>
              <a:rPr lang="en-US" dirty="0" smtClean="0"/>
              <a:t>Based on Annotations</a:t>
            </a:r>
          </a:p>
          <a:p>
            <a:pPr marL="0" indent="0" algn="ctr">
              <a:buNone/>
            </a:pPr>
            <a:r>
              <a:rPr lang="en-US" dirty="0" smtClean="0"/>
              <a:t>@Retention(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RetentionPolicy.SOURCE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When you need code generation based on your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code samples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Declare Annotations on elements to parse.</a:t>
            </a:r>
            <a:endParaRPr lang="en-US" sz="2800" dirty="0" smtClean="0"/>
          </a:p>
        </p:txBody>
      </p:sp>
      <p:pic>
        <p:nvPicPr>
          <p:cNvPr id="4" name="Image 3" descr="ez18n_Field_Ann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5219700" cy="2184400"/>
          </a:xfrm>
          <a:prstGeom prst="rect">
            <a:avLst/>
          </a:prstGeom>
        </p:spPr>
      </p:pic>
      <p:pic>
        <p:nvPicPr>
          <p:cNvPr id="5" name="Image 4" descr="ez18n_Type_An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533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Processors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avax.annotation.processing.Processor</a:t>
            </a:r>
            <a:endParaRPr lang="en-US" dirty="0" smtClean="0"/>
          </a:p>
          <a:p>
            <a:r>
              <a:rPr lang="en-US" dirty="0" smtClean="0"/>
              <a:t>Code parsing similar to Reflection</a:t>
            </a:r>
          </a:p>
          <a:p>
            <a:pPr lvl="1"/>
            <a:r>
              <a:rPr lang="en-US" dirty="0" smtClean="0"/>
              <a:t>No need for compiled code</a:t>
            </a:r>
          </a:p>
          <a:p>
            <a:pPr lvl="1"/>
            <a:r>
              <a:rPr lang="en-US" dirty="0" smtClean="0"/>
              <a:t>Some limitations</a:t>
            </a:r>
          </a:p>
          <a:p>
            <a:r>
              <a:rPr lang="en-US" dirty="0" err="1" smtClean="0"/>
              <a:t>FileObject</a:t>
            </a:r>
            <a:r>
              <a:rPr lang="en-US" dirty="0" smtClean="0"/>
              <a:t> : a future generated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code sample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@</a:t>
            </a:r>
            <a:r>
              <a:rPr lang="en-US" sz="2800" dirty="0" err="1" smtClean="0"/>
              <a:t>SupportedAnnotationTypes</a:t>
            </a:r>
            <a:r>
              <a:rPr lang="en-US" sz="2800" dirty="0" smtClean="0"/>
              <a:t> for the matching annotation</a:t>
            </a: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</a:t>
            </a:r>
            <a:r>
              <a:rPr lang="en-US" sz="2800" dirty="0" err="1" smtClean="0"/>
              <a:t>FileObject</a:t>
            </a:r>
            <a:r>
              <a:rPr lang="en-US" sz="2800" dirty="0" smtClean="0"/>
              <a:t> to generate the content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Usage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</a:t>
            </a:r>
            <a:r>
              <a:rPr lang="en-US" dirty="0" smtClean="0"/>
              <a:t> built-in command</a:t>
            </a:r>
          </a:p>
          <a:p>
            <a:r>
              <a:rPr lang="en-US" dirty="0" smtClean="0"/>
              <a:t>Maven integration</a:t>
            </a:r>
          </a:p>
          <a:p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Sample dedicated builder</a:t>
            </a:r>
          </a:p>
          <a:p>
            <a:r>
              <a:rPr lang="en-US" dirty="0" smtClean="0"/>
              <a:t>To commit generated code or not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Companions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err="1" smtClean="0"/>
              <a:t>java.util.ServiceLoader</a:t>
            </a:r>
            <a:r>
              <a:rPr lang="en-US" dirty="0" smtClean="0"/>
              <a:t> (META-INF/services)</a:t>
            </a:r>
          </a:p>
          <a:p>
            <a:pPr lvl="1"/>
            <a:r>
              <a:rPr lang="en-US" dirty="0" smtClean="0"/>
              <a:t>JEE injection, Spring, </a:t>
            </a:r>
            <a:r>
              <a:rPr lang="en-US" dirty="0" err="1" smtClean="0"/>
              <a:t>Guice</a:t>
            </a:r>
            <a:r>
              <a:rPr lang="en-US" dirty="0" smtClean="0"/>
              <a:t>, … 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Generate java files (or others)</a:t>
            </a:r>
          </a:p>
          <a:p>
            <a:pPr lvl="1"/>
            <a:r>
              <a:rPr lang="en-US" dirty="0" err="1" smtClean="0"/>
              <a:t>Lightweith</a:t>
            </a:r>
            <a:r>
              <a:rPr lang="en-US" dirty="0" smtClean="0"/>
              <a:t> from ant</a:t>
            </a:r>
          </a:p>
          <a:p>
            <a:r>
              <a:rPr lang="en-US" dirty="0" smtClean="0"/>
              <a:t>Your Imagination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Lucida Console" pitchFamily="49" charset="0"/>
              </a:rPr>
              <a:t>javac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err="1" smtClean="0">
                <a:latin typeface="Lucida Console" pitchFamily="49" charset="0"/>
              </a:rPr>
              <a:t>cp</a:t>
            </a:r>
            <a:r>
              <a:rPr lang="en-US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err="1" smtClean="0">
                <a:latin typeface="Lucida Console" pitchFamily="49" charset="0"/>
              </a:rPr>
              <a:t>proc:only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err="1" smtClean="0">
                <a:latin typeface="Lucida Console" pitchFamily="49" charset="0"/>
              </a:rPr>
              <a:t>sourcepath</a:t>
            </a:r>
            <a:r>
              <a:rPr lang="en-US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from </a:t>
            </a:r>
            <a:r>
              <a:rPr lang="en-US" dirty="0" err="1" smtClean="0"/>
              <a:t>javac</a:t>
            </a:r>
            <a:r>
              <a:rPr lang="en-US" dirty="0" smtClean="0"/>
              <a:t> command line</a:t>
            </a:r>
            <a:endParaRPr lang="en-US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with </a:t>
            </a:r>
            <a:r>
              <a:rPr lang="en-US" dirty="0" err="1" smtClean="0"/>
              <a:t>java.lang.reflect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inheritance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or not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Injecter</a:t>
            </a:r>
            <a:r>
              <a:rPr lang="en-US" dirty="0" smtClean="0"/>
              <a:t> des patterns </a:t>
            </a:r>
            <a:r>
              <a:rPr lang="en-US" dirty="0" err="1" smtClean="0"/>
              <a:t>répétitifs</a:t>
            </a:r>
            <a:r>
              <a:rPr lang="en-US" dirty="0" smtClean="0"/>
              <a:t> et complexes</a:t>
            </a:r>
          </a:p>
          <a:p>
            <a:r>
              <a:rPr lang="en-US" dirty="0" err="1" smtClean="0"/>
              <a:t>Générer</a:t>
            </a:r>
            <a:r>
              <a:rPr lang="en-US" dirty="0" smtClean="0"/>
              <a:t> des factories, des singletons</a:t>
            </a:r>
          </a:p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délégations</a:t>
            </a:r>
            <a:r>
              <a:rPr lang="en-US" dirty="0" smtClean="0"/>
              <a:t> avec du code de management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err="1" smtClean="0"/>
              <a:t>Sonde</a:t>
            </a:r>
            <a:r>
              <a:rPr lang="en-US" dirty="0" smtClean="0"/>
              <a:t> JMX</a:t>
            </a:r>
          </a:p>
          <a:p>
            <a:pPr lvl="1"/>
            <a:r>
              <a:rPr lang="en-US" dirty="0" smtClean="0"/>
              <a:t>Transaction</a:t>
            </a:r>
          </a:p>
          <a:p>
            <a:pPr lvl="1"/>
            <a:r>
              <a:rPr lang="en-US" dirty="0" err="1" smtClean="0"/>
              <a:t>Gestion</a:t>
            </a:r>
            <a:r>
              <a:rPr lang="en-US" dirty="0" smtClean="0"/>
              <a:t> des data sources</a:t>
            </a:r>
          </a:p>
          <a:p>
            <a:r>
              <a:rPr lang="en-US" dirty="0" err="1" smtClean="0"/>
              <a:t>Générer</a:t>
            </a:r>
            <a:r>
              <a:rPr lang="en-US" dirty="0" smtClean="0"/>
              <a:t> des rapports </a:t>
            </a:r>
            <a:r>
              <a:rPr lang="en-US" dirty="0" err="1" smtClean="0"/>
              <a:t>sur</a:t>
            </a:r>
            <a:r>
              <a:rPr lang="en-US" dirty="0" smtClean="0"/>
              <a:t> du code</a:t>
            </a:r>
          </a:p>
          <a:p>
            <a:pPr lvl="1"/>
            <a:r>
              <a:rPr lang="en-US" dirty="0" smtClean="0"/>
              <a:t>Tables de </a:t>
            </a:r>
            <a:r>
              <a:rPr lang="en-US" dirty="0" err="1" smtClean="0"/>
              <a:t>références</a:t>
            </a:r>
            <a:endParaRPr lang="en-US" dirty="0" smtClean="0"/>
          </a:p>
          <a:p>
            <a:pPr lvl="1"/>
            <a:r>
              <a:rPr lang="en-US" dirty="0" err="1" smtClean="0"/>
              <a:t>Requêtes</a:t>
            </a:r>
            <a:r>
              <a:rPr lang="en-US" dirty="0" smtClean="0"/>
              <a:t> SQL </a:t>
            </a:r>
            <a:r>
              <a:rPr lang="en-US" dirty="0" err="1" smtClean="0"/>
              <a:t>embarquées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 java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en-US" sz="2000" b="1" dirty="0" smtClean="0"/>
              <a:t>Agile Team Lead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Senior Coder</a:t>
            </a:r>
          </a:p>
          <a:p>
            <a:pPr marL="216027" indent="-216027"/>
            <a:r>
              <a:rPr lang="en-US" sz="2000" b="1" dirty="0" smtClean="0"/>
              <a:t>Software Factory &amp; </a:t>
            </a:r>
            <a:r>
              <a:rPr lang="en-US" sz="2000" b="1" dirty="0" err="1" smtClean="0"/>
              <a:t>DevOps</a:t>
            </a:r>
            <a:endParaRPr lang="en-US" sz="20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en-US" sz="2000" b="1" dirty="0" smtClean="0"/>
              <a:t>Java developer </a:t>
            </a:r>
            <a:r>
              <a:rPr lang="en-US" sz="2000" b="1" dirty="0" smtClean="0"/>
              <a:t>since 1999</a:t>
            </a:r>
          </a:p>
          <a:p>
            <a:pPr marL="216027" indent="-216027"/>
            <a:r>
              <a:rPr lang="en-US" sz="2000" b="1" dirty="0" smtClean="0"/>
              <a:t>Software architect for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en-US" sz="1800" b="1" dirty="0"/>
              <a:t>2D </a:t>
            </a:r>
            <a:r>
              <a:rPr lang="en-US" sz="1800" b="1" dirty="0" smtClean="0"/>
              <a:t>graphic </a:t>
            </a:r>
            <a:r>
              <a:rPr lang="en-US" sz="1800" b="1" dirty="0"/>
              <a:t>toolkit</a:t>
            </a:r>
            <a:endParaRPr lang="en-US" sz="1800" b="1" dirty="0" smtClean="0"/>
          </a:p>
          <a:p>
            <a:pPr marL="288036" lvl="1" indent="-288036">
              <a:buFont typeface="Wingdings" pitchFamily="2" charset="2"/>
              <a:buChar char="ü"/>
            </a:pPr>
            <a:r>
              <a:rPr lang="en-US" sz="18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en-US" sz="1800" b="1" dirty="0" smtClean="0"/>
              <a:t>Services platform for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en-US" sz="1800" b="1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avec injection – je </a:t>
            </a:r>
            <a:r>
              <a:rPr lang="en-US" dirty="0" err="1" smtClean="0"/>
              <a:t>fais</a:t>
            </a:r>
            <a:r>
              <a:rPr lang="en-US" dirty="0" smtClean="0"/>
              <a:t> un framework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Annoter</a:t>
            </a:r>
            <a:r>
              <a:rPr lang="en-US" dirty="0" smtClean="0"/>
              <a:t> des beans </a:t>
            </a:r>
            <a:r>
              <a:rPr lang="en-US" dirty="0" err="1" smtClean="0"/>
              <a:t>ou</a:t>
            </a:r>
            <a:r>
              <a:rPr lang="en-US" dirty="0" smtClean="0"/>
              <a:t> des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les proxy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Injecter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descripteurs</a:t>
            </a:r>
            <a:r>
              <a:rPr lang="en-US" dirty="0" smtClean="0"/>
              <a:t> pour le framework </a:t>
            </a:r>
            <a:r>
              <a:rPr lang="en-US" dirty="0" err="1" smtClean="0"/>
              <a:t>d’injection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classpath</a:t>
            </a:r>
            <a:r>
              <a:rPr lang="en-US" dirty="0" smtClean="0"/>
              <a:t> </a:t>
            </a:r>
            <a:r>
              <a:rPr lang="en-US" dirty="0" err="1" smtClean="0"/>
              <a:t>scanneur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 code client ne </a:t>
            </a:r>
            <a:r>
              <a:rPr lang="en-US" dirty="0" err="1" smtClean="0"/>
              <a:t>doit</a:t>
            </a:r>
            <a:r>
              <a:rPr lang="en-US" dirty="0" smtClean="0"/>
              <a:t> pas </a:t>
            </a:r>
            <a:r>
              <a:rPr lang="en-US" dirty="0" err="1" smtClean="0"/>
              <a:t>avoir</a:t>
            </a:r>
            <a:r>
              <a:rPr lang="en-US" dirty="0" smtClean="0"/>
              <a:t> de </a:t>
            </a:r>
            <a:r>
              <a:rPr lang="en-US" dirty="0" err="1" smtClean="0"/>
              <a:t>références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Possibilité</a:t>
            </a:r>
            <a:r>
              <a:rPr lang="en-US" dirty="0" smtClean="0"/>
              <a:t> de mixer le code </a:t>
            </a:r>
            <a:r>
              <a:rPr lang="en-US" dirty="0" err="1" smtClean="0"/>
              <a:t>généré</a:t>
            </a:r>
            <a:r>
              <a:rPr lang="en-US" dirty="0" smtClean="0"/>
              <a:t> avec des annotation </a:t>
            </a:r>
            <a:r>
              <a:rPr lang="en-US" dirty="0" err="1" smtClean="0"/>
              <a:t>interprétées</a:t>
            </a:r>
            <a:r>
              <a:rPr lang="en-US" dirty="0" smtClean="0"/>
              <a:t> à runtime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Utiliser</a:t>
            </a:r>
            <a:r>
              <a:rPr lang="en-US" dirty="0" smtClean="0"/>
              <a:t> les conventions de </a:t>
            </a:r>
            <a:r>
              <a:rPr lang="en-US" dirty="0" err="1" smtClean="0"/>
              <a:t>nommage</a:t>
            </a:r>
            <a:r>
              <a:rPr lang="en-US" dirty="0" smtClean="0"/>
              <a:t> des classes </a:t>
            </a:r>
            <a:r>
              <a:rPr lang="en-US" dirty="0" err="1" smtClean="0"/>
              <a:t>cibles</a:t>
            </a:r>
            <a:r>
              <a:rPr lang="en-US" dirty="0" smtClean="0"/>
              <a:t> et la </a:t>
            </a:r>
            <a:r>
              <a:rPr lang="en-US" dirty="0" err="1" smtClean="0"/>
              <a:t>réflection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et transformation de code </a:t>
            </a:r>
            <a:r>
              <a:rPr lang="en-US" dirty="0" err="1" smtClean="0"/>
              <a:t>vers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plats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pour le </a:t>
            </a:r>
            <a:r>
              <a:rPr lang="en-US" dirty="0" err="1" smtClean="0"/>
              <a:t>tableurs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Cartographie</a:t>
            </a:r>
            <a:r>
              <a:rPr lang="en-US" dirty="0" smtClean="0"/>
              <a:t> des @Deprecated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de code </a:t>
            </a:r>
            <a:r>
              <a:rPr lang="en-US" dirty="0" err="1" smtClean="0"/>
              <a:t>volumineuse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Données</a:t>
            </a:r>
            <a:r>
              <a:rPr lang="en-US" dirty="0" smtClean="0"/>
              <a:t> métiers pour de la documentation : les </a:t>
            </a:r>
            <a:r>
              <a:rPr lang="en-US" dirty="0" err="1" smtClean="0"/>
              <a:t>constantes</a:t>
            </a:r>
            <a:r>
              <a:rPr lang="en-US" dirty="0" smtClean="0"/>
              <a:t> de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énumérations</a:t>
            </a:r>
            <a:r>
              <a:rPr lang="en-US" dirty="0" smtClean="0"/>
              <a:t> d’un </a:t>
            </a:r>
            <a:r>
              <a:rPr lang="en-US" dirty="0" err="1" smtClean="0"/>
              <a:t>modèle</a:t>
            </a:r>
            <a:r>
              <a:rPr lang="en-US" dirty="0" smtClean="0"/>
              <a:t> métier</a:t>
            </a:r>
          </a:p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Configuration de </a:t>
            </a:r>
            <a:r>
              <a:rPr lang="en-US" dirty="0" err="1" smtClean="0"/>
              <a:t>l’application</a:t>
            </a:r>
            <a:r>
              <a:rPr lang="en-US" dirty="0" smtClean="0"/>
              <a:t> pour le staging (</a:t>
            </a:r>
            <a:r>
              <a:rPr lang="en-US" dirty="0" err="1" smtClean="0"/>
              <a:t>développement</a:t>
            </a:r>
            <a:r>
              <a:rPr lang="en-US" dirty="0" smtClean="0"/>
              <a:t>/</a:t>
            </a:r>
            <a:r>
              <a:rPr lang="en-US" dirty="0" err="1" smtClean="0"/>
              <a:t>recette</a:t>
            </a:r>
            <a:r>
              <a:rPr lang="en-US" dirty="0" smtClean="0"/>
              <a:t>/production)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DSL with annotations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Ajouter</a:t>
            </a:r>
            <a:r>
              <a:rPr lang="en-US" dirty="0" smtClean="0"/>
              <a:t> des annotations qui </a:t>
            </a:r>
            <a:r>
              <a:rPr lang="en-US" dirty="0" err="1" smtClean="0"/>
              <a:t>paramètrent</a:t>
            </a:r>
            <a:r>
              <a:rPr lang="en-US" dirty="0" smtClean="0"/>
              <a:t> un pattern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: le pattern pour des </a:t>
            </a:r>
            <a:r>
              <a:rPr lang="en-US" dirty="0" err="1" smtClean="0"/>
              <a:t>MBeans</a:t>
            </a:r>
            <a:r>
              <a:rPr lang="en-US" dirty="0" smtClean="0"/>
              <a:t> en </a:t>
            </a:r>
            <a:r>
              <a:rPr lang="en-US" dirty="0" err="1" smtClean="0"/>
              <a:t>ajoutant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de </a:t>
            </a:r>
            <a:r>
              <a:rPr lang="en-US" dirty="0" err="1" smtClean="0"/>
              <a:t>moyenne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dérivée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du temps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sondes</a:t>
            </a:r>
            <a:r>
              <a:rPr lang="en-US" dirty="0" smtClean="0"/>
              <a:t> primitives</a:t>
            </a:r>
          </a:p>
          <a:p>
            <a:r>
              <a:rPr lang="en-US" dirty="0" smtClean="0"/>
              <a:t>Le code client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 code </a:t>
            </a:r>
            <a:r>
              <a:rPr lang="en-US" dirty="0" err="1" smtClean="0"/>
              <a:t>généré</a:t>
            </a:r>
            <a:r>
              <a:rPr lang="en-US" dirty="0" smtClean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module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requière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modularisation</a:t>
            </a:r>
            <a:r>
              <a:rPr lang="en-US" dirty="0" smtClean="0"/>
              <a:t> </a:t>
            </a:r>
            <a:r>
              <a:rPr lang="en-US" dirty="0" err="1" smtClean="0"/>
              <a:t>soigneuse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limit 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Tentation</a:t>
            </a:r>
            <a:r>
              <a:rPr lang="en-US" dirty="0" smtClean="0"/>
              <a:t> de </a:t>
            </a:r>
            <a:r>
              <a:rPr lang="en-US" dirty="0" err="1" smtClean="0"/>
              <a:t>générer</a:t>
            </a:r>
            <a:r>
              <a:rPr lang="en-US" dirty="0" smtClean="0"/>
              <a:t> trop de patterns</a:t>
            </a:r>
          </a:p>
          <a:p>
            <a:r>
              <a:rPr lang="en-US" dirty="0" smtClean="0"/>
              <a:t>Un plugin APT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difficile</a:t>
            </a:r>
            <a:r>
              <a:rPr lang="en-US" dirty="0" smtClean="0"/>
              <a:t> à </a:t>
            </a:r>
            <a:r>
              <a:rPr lang="en-US" dirty="0" err="1" smtClean="0"/>
              <a:t>maintenir</a:t>
            </a:r>
            <a:endParaRPr lang="en-US" dirty="0" smtClean="0"/>
          </a:p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complexes à </a:t>
            </a:r>
            <a:r>
              <a:rPr lang="en-US" dirty="0" err="1" smtClean="0"/>
              <a:t>écrire</a:t>
            </a:r>
            <a:endParaRPr lang="en-US" dirty="0" smtClean="0"/>
          </a:p>
          <a:p>
            <a:r>
              <a:rPr lang="en-US" dirty="0" err="1" smtClean="0"/>
              <a:t>Chronophage</a:t>
            </a:r>
            <a:r>
              <a:rPr lang="en-US" dirty="0" smtClean="0"/>
              <a:t> à debugger</a:t>
            </a:r>
          </a:p>
          <a:p>
            <a:r>
              <a:rPr lang="en-US" dirty="0" err="1" smtClean="0"/>
              <a:t>Parfois</a:t>
            </a:r>
            <a:r>
              <a:rPr lang="en-US" dirty="0" smtClean="0"/>
              <a:t> plus de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processeur</a:t>
            </a:r>
            <a:r>
              <a:rPr lang="en-US" dirty="0" smtClean="0"/>
              <a:t> APT </a:t>
            </a:r>
            <a:r>
              <a:rPr lang="en-US" dirty="0" err="1" smtClean="0"/>
              <a:t>que</a:t>
            </a:r>
            <a:r>
              <a:rPr lang="en-US" dirty="0" smtClean="0"/>
              <a:t> de </a:t>
            </a:r>
            <a:r>
              <a:rPr lang="en-US" dirty="0" err="1" smtClean="0"/>
              <a:t>maintenir</a:t>
            </a:r>
            <a:r>
              <a:rPr lang="en-US" dirty="0" smtClean="0"/>
              <a:t> un pattern à la main</a:t>
            </a:r>
          </a:p>
          <a:p>
            <a:r>
              <a:rPr lang="en-US" dirty="0" err="1" smtClean="0"/>
              <a:t>Peu</a:t>
            </a:r>
            <a:r>
              <a:rPr lang="en-US" dirty="0" smtClean="0"/>
              <a:t> de </a:t>
            </a:r>
            <a:r>
              <a:rPr lang="en-US" dirty="0" err="1" smtClean="0"/>
              <a:t>références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support</a:t>
            </a:r>
          </a:p>
          <a:p>
            <a:r>
              <a:rPr lang="en-US" dirty="0" err="1" smtClean="0"/>
              <a:t>Outillage</a:t>
            </a:r>
            <a:r>
              <a:rPr lang="en-US" dirty="0" smtClean="0"/>
              <a:t> </a:t>
            </a:r>
            <a:r>
              <a:rPr lang="en-US" dirty="0" err="1" smtClean="0"/>
              <a:t>inexistant</a:t>
            </a:r>
            <a:r>
              <a:rPr lang="en-US" dirty="0" smtClean="0"/>
              <a:t> pour le </a:t>
            </a:r>
            <a:r>
              <a:rPr lang="en-US" dirty="0" err="1" smtClean="0"/>
              <a:t>templating</a:t>
            </a:r>
            <a:r>
              <a:rPr lang="en-US" dirty="0" smtClean="0"/>
              <a:t> du code à </a:t>
            </a:r>
            <a:r>
              <a:rPr lang="en-US" dirty="0" err="1" smtClean="0"/>
              <a:t>générer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Penser</a:t>
            </a:r>
            <a:r>
              <a:rPr lang="en-US" dirty="0" smtClean="0"/>
              <a:t> à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freemarker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velocity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: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passes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passe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Le plugin APT </a:t>
            </a:r>
            <a:r>
              <a:rPr lang="en-US" dirty="0" err="1" smtClean="0"/>
              <a:t>s’exécute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exécution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compilation des sources java ‘</a:t>
            </a:r>
            <a:r>
              <a:rPr lang="en-US" dirty="0" err="1" smtClean="0"/>
              <a:t>statiques</a:t>
            </a:r>
            <a:r>
              <a:rPr lang="en-US" dirty="0" smtClean="0"/>
              <a:t>’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Le code source </a:t>
            </a:r>
            <a:r>
              <a:rPr lang="en-US" dirty="0" err="1" smtClean="0"/>
              <a:t>apparait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de </a:t>
            </a:r>
            <a:r>
              <a:rPr lang="en-US" dirty="0" err="1" smtClean="0"/>
              <a:t>bytecode</a:t>
            </a:r>
            <a:r>
              <a:rPr lang="en-US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Difficile</a:t>
            </a:r>
            <a:r>
              <a:rPr lang="en-US" dirty="0" smtClean="0"/>
              <a:t> à debugger en </a:t>
            </a:r>
            <a:r>
              <a:rPr lang="en-US" dirty="0" err="1" smtClean="0"/>
              <a:t>cas</a:t>
            </a:r>
            <a:r>
              <a:rPr lang="en-US" dirty="0" smtClean="0"/>
              <a:t> de </a:t>
            </a:r>
            <a:r>
              <a:rPr lang="en-US" dirty="0" err="1" smtClean="0"/>
              <a:t>soucis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Deux</a:t>
            </a:r>
            <a:r>
              <a:rPr lang="en-US" dirty="0" smtClean="0"/>
              <a:t> passes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 </a:t>
            </a:r>
            <a:r>
              <a:rPr lang="en-US" dirty="0" err="1" smtClean="0"/>
              <a:t>exécute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r>
              <a:rPr lang="en-US" dirty="0" smtClean="0"/>
              <a:t> en mode </a:t>
            </a:r>
            <a:r>
              <a:rPr lang="en-US" dirty="0" err="1" smtClean="0"/>
              <a:t>proc:only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Puis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en mode </a:t>
            </a:r>
            <a:r>
              <a:rPr lang="en-US" dirty="0" err="1" smtClean="0"/>
              <a:t>proc:none</a:t>
            </a:r>
            <a:r>
              <a:rPr lang="en-US" dirty="0" smtClean="0"/>
              <a:t> avec les sources </a:t>
            </a:r>
            <a:r>
              <a:rPr lang="en-US" dirty="0" err="1" smtClean="0"/>
              <a:t>générées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sourcepath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Le debug </a:t>
            </a:r>
            <a:r>
              <a:rPr lang="en-US" dirty="0" err="1" smtClean="0"/>
              <a:t>devient</a:t>
            </a:r>
            <a:r>
              <a:rPr lang="en-US" dirty="0" smtClean="0"/>
              <a:t> possible </a:t>
            </a:r>
            <a:r>
              <a:rPr lang="en-US" dirty="0" err="1" smtClean="0"/>
              <a:t>sur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votre</a:t>
            </a:r>
            <a:r>
              <a:rPr lang="en-US" dirty="0" smtClean="0"/>
              <a:t> guise !</a:t>
            </a:r>
          </a:p>
          <a:p>
            <a:r>
              <a:rPr lang="en-US" dirty="0" smtClean="0"/>
              <a:t>Respecter </a:t>
            </a:r>
            <a:r>
              <a:rPr lang="en-US" dirty="0" err="1" smtClean="0"/>
              <a:t>l’indentation</a:t>
            </a:r>
            <a:r>
              <a:rPr lang="en-US" dirty="0" smtClean="0"/>
              <a:t> </a:t>
            </a:r>
            <a:r>
              <a:rPr lang="en-US" dirty="0" err="1" smtClean="0"/>
              <a:t>classique</a:t>
            </a:r>
            <a:r>
              <a:rPr lang="en-US" dirty="0" smtClean="0"/>
              <a:t> java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travaillez</a:t>
            </a:r>
            <a:r>
              <a:rPr lang="en-US" dirty="0" smtClean="0"/>
              <a:t> en ‘</a:t>
            </a:r>
            <a:r>
              <a:rPr lang="en-US" dirty="0" err="1" smtClean="0"/>
              <a:t>deux</a:t>
            </a:r>
            <a:r>
              <a:rPr lang="en-US" dirty="0" smtClean="0"/>
              <a:t> passes’</a:t>
            </a:r>
          </a:p>
          <a:p>
            <a:r>
              <a:rPr lang="en-US" dirty="0" smtClean="0"/>
              <a:t>Un petit </a:t>
            </a:r>
            <a:r>
              <a:rPr lang="en-US" dirty="0" err="1" smtClean="0"/>
              <a:t>moteur</a:t>
            </a:r>
            <a:r>
              <a:rPr lang="en-US" dirty="0" smtClean="0"/>
              <a:t> de template </a:t>
            </a:r>
            <a:r>
              <a:rPr lang="en-US" dirty="0" err="1" smtClean="0"/>
              <a:t>tient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Moteur</a:t>
            </a:r>
            <a:r>
              <a:rPr lang="en-US" dirty="0" smtClean="0"/>
              <a:t> de macro de apache ant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in your IDE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 mode ‘</a:t>
            </a:r>
            <a:r>
              <a:rPr lang="en-US" dirty="0" err="1" smtClean="0"/>
              <a:t>deux</a:t>
            </a:r>
            <a:r>
              <a:rPr lang="en-US" dirty="0" smtClean="0"/>
              <a:t> passes’ : </a:t>
            </a:r>
            <a:r>
              <a:rPr lang="en-US" dirty="0" err="1" smtClean="0"/>
              <a:t>penser</a:t>
            </a:r>
            <a:r>
              <a:rPr lang="en-US" dirty="0" smtClean="0"/>
              <a:t> à </a:t>
            </a:r>
            <a:r>
              <a:rPr lang="en-US" dirty="0" err="1" smtClean="0"/>
              <a:t>configurer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de sources </a:t>
            </a:r>
            <a:r>
              <a:rPr lang="en-US" dirty="0" err="1" smtClean="0"/>
              <a:t>générées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projets</a:t>
            </a:r>
            <a:r>
              <a:rPr lang="en-US" dirty="0" smtClean="0"/>
              <a:t> de </a:t>
            </a:r>
            <a:r>
              <a:rPr lang="en-US" dirty="0" err="1" smtClean="0"/>
              <a:t>l’IDE</a:t>
            </a:r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 </a:t>
            </a:r>
            <a:r>
              <a:rPr lang="en-US" dirty="0" err="1" smtClean="0"/>
              <a:t>plupart</a:t>
            </a:r>
            <a:r>
              <a:rPr lang="en-US" dirty="0" smtClean="0"/>
              <a:t> des IDE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configurés</a:t>
            </a:r>
            <a:r>
              <a:rPr lang="en-US" dirty="0" smtClean="0"/>
              <a:t> avec </a:t>
            </a:r>
            <a:r>
              <a:rPr lang="en-US" dirty="0" err="1" smtClean="0"/>
              <a:t>javac</a:t>
            </a:r>
            <a:r>
              <a:rPr lang="en-US" dirty="0" smtClean="0"/>
              <a:t> en mode </a:t>
            </a:r>
            <a:r>
              <a:rPr lang="en-US" dirty="0" err="1" smtClean="0"/>
              <a:t>proc:none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Les IDE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configurable pour </a:t>
            </a:r>
            <a:r>
              <a:rPr lang="en-US" dirty="0" err="1" smtClean="0"/>
              <a:t>activer</a:t>
            </a:r>
            <a:r>
              <a:rPr lang="en-US" dirty="0" smtClean="0"/>
              <a:t> le mode de compilation ‘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passe</a:t>
            </a:r>
            <a:r>
              <a:rPr lang="en-US" dirty="0" smtClean="0"/>
              <a:t>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Aucun</a:t>
            </a:r>
            <a:r>
              <a:rPr lang="en-US" dirty="0" smtClean="0"/>
              <a:t> support pour le mode ‘</a:t>
            </a:r>
            <a:r>
              <a:rPr lang="en-US" dirty="0" err="1" smtClean="0"/>
              <a:t>deux</a:t>
            </a:r>
            <a:r>
              <a:rPr lang="en-US" dirty="0" smtClean="0"/>
              <a:t> passes’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java.util.ResourceBundle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 </a:t>
            </a:r>
            <a:r>
              <a:rPr lang="en-US" dirty="0" err="1" smtClean="0"/>
              <a:t>classe</a:t>
            </a:r>
            <a:r>
              <a:rPr lang="en-US" dirty="0" smtClean="0"/>
              <a:t> qui charge les </a:t>
            </a:r>
            <a:r>
              <a:rPr lang="en-US" dirty="0" err="1" smtClean="0"/>
              <a:t>fichiers</a:t>
            </a:r>
            <a:r>
              <a:rPr lang="en-US" dirty="0" smtClean="0"/>
              <a:t> properties en </a:t>
            </a:r>
            <a:r>
              <a:rPr lang="en-US" dirty="0" err="1" smtClean="0"/>
              <a:t>fonction</a:t>
            </a:r>
            <a:r>
              <a:rPr lang="en-US" dirty="0" smtClean="0"/>
              <a:t> de la locale (par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en </a:t>
            </a:r>
            <a:r>
              <a:rPr lang="en-US" dirty="0" err="1" smtClean="0"/>
              <a:t>paramètre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java.util.Locale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L’objet</a:t>
            </a:r>
            <a:r>
              <a:rPr lang="en-US" dirty="0" smtClean="0"/>
              <a:t> qui </a:t>
            </a:r>
            <a:r>
              <a:rPr lang="en-US" dirty="0" err="1" smtClean="0"/>
              <a:t>désigne</a:t>
            </a:r>
            <a:r>
              <a:rPr lang="en-US" dirty="0" smtClean="0"/>
              <a:t> la langue courante avec </a:t>
            </a:r>
            <a:r>
              <a:rPr lang="en-US" dirty="0" err="1" smtClean="0"/>
              <a:t>laquelle</a:t>
            </a:r>
            <a:r>
              <a:rPr lang="en-US" dirty="0" smtClean="0"/>
              <a:t> on charge les resources </a:t>
            </a:r>
            <a:r>
              <a:rPr lang="en-US" dirty="0" err="1" smtClean="0"/>
              <a:t>internationnaliéses</a:t>
            </a:r>
            <a:endParaRPr lang="en-US" dirty="0" smtClean="0"/>
          </a:p>
          <a:p>
            <a:r>
              <a:rPr lang="en-US" dirty="0" smtClean="0"/>
              <a:t>Convention de </a:t>
            </a:r>
            <a:r>
              <a:rPr lang="en-US" dirty="0" err="1" smtClean="0"/>
              <a:t>nommage</a:t>
            </a:r>
            <a:r>
              <a:rPr lang="en-US" dirty="0" smtClean="0"/>
              <a:t> pour les </a:t>
            </a:r>
            <a:r>
              <a:rPr lang="en-US" dirty="0" err="1" smtClean="0"/>
              <a:t>fichiers</a:t>
            </a:r>
            <a:r>
              <a:rPr lang="en-US" dirty="0" smtClean="0"/>
              <a:t> de </a:t>
            </a:r>
            <a:r>
              <a:rPr lang="en-US" dirty="0" err="1" smtClean="0"/>
              <a:t>traduction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latin typeface="Lucida Console" pitchFamily="49" charset="0"/>
              </a:rPr>
              <a:t>StockWatcherConstants_en_EN.properties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Inclure</a:t>
            </a:r>
            <a:r>
              <a:rPr lang="en-US" dirty="0" smtClean="0"/>
              <a:t> les « formats »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ResourceBundle</a:t>
            </a:r>
            <a:endParaRPr lang="en-US" dirty="0" smtClean="0"/>
          </a:p>
          <a:p>
            <a:r>
              <a:rPr lang="en-US" dirty="0" smtClean="0"/>
              <a:t>Oblige à </a:t>
            </a:r>
            <a:r>
              <a:rPr lang="en-US" dirty="0" err="1" smtClean="0"/>
              <a:t>manipuler</a:t>
            </a:r>
            <a:r>
              <a:rPr lang="en-US" dirty="0" smtClean="0"/>
              <a:t> un </a:t>
            </a:r>
            <a:r>
              <a:rPr lang="en-US" dirty="0" err="1" smtClean="0"/>
              <a:t>MessageFormat</a:t>
            </a:r>
            <a:r>
              <a:rPr lang="en-US" dirty="0" smtClean="0"/>
              <a:t> pour </a:t>
            </a:r>
            <a:r>
              <a:rPr lang="en-US" dirty="0" err="1" smtClean="0"/>
              <a:t>évaluer</a:t>
            </a:r>
            <a:r>
              <a:rPr lang="en-US" dirty="0" smtClean="0"/>
              <a:t> </a:t>
            </a:r>
            <a:r>
              <a:rPr lang="en-US" dirty="0" err="1" smtClean="0"/>
              <a:t>l’expression</a:t>
            </a:r>
            <a:r>
              <a:rPr lang="en-US" dirty="0" smtClean="0"/>
              <a:t> en passant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via un tableau</a:t>
            </a:r>
          </a:p>
          <a:p>
            <a:r>
              <a:rPr lang="en-US" dirty="0" err="1" smtClean="0"/>
              <a:t>Gère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r>
              <a:rPr lang="en-US" dirty="0" smtClean="0"/>
              <a:t> le </a:t>
            </a:r>
            <a:r>
              <a:rPr lang="en-US" dirty="0" err="1" smtClean="0"/>
              <a:t>formatage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de la locale (</a:t>
            </a:r>
            <a:r>
              <a:rPr lang="en-US" dirty="0" err="1" smtClean="0"/>
              <a:t>nombre</a:t>
            </a:r>
            <a:r>
              <a:rPr lang="en-US" dirty="0" smtClean="0"/>
              <a:t>, date)</a:t>
            </a:r>
          </a:p>
          <a:p>
            <a:r>
              <a:rPr lang="en-US" dirty="0" err="1" smtClean="0"/>
              <a:t>Pluralisation</a:t>
            </a:r>
            <a:r>
              <a:rPr lang="en-US" dirty="0" smtClean="0"/>
              <a:t>, </a:t>
            </a:r>
            <a:r>
              <a:rPr lang="en-US" dirty="0" err="1" smtClean="0"/>
              <a:t>paramètre</a:t>
            </a:r>
            <a:r>
              <a:rPr lang="en-US" dirty="0" smtClean="0"/>
              <a:t> </a:t>
            </a:r>
            <a:r>
              <a:rPr lang="en-US" dirty="0" err="1" smtClean="0"/>
              <a:t>optionnels</a:t>
            </a:r>
            <a:r>
              <a:rPr lang="en-US" dirty="0" smtClean="0"/>
              <a:t> …</a:t>
            </a:r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What we’ll build </a:t>
            </a:r>
            <a:r>
              <a:rPr lang="en-US" dirty="0" smtClean="0"/>
              <a:t>today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6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Rapport CSV des </a:t>
            </a:r>
            <a:r>
              <a:rPr lang="en-US" dirty="0" err="1" smtClean="0"/>
              <a:t>clés</a:t>
            </a:r>
            <a:r>
              <a:rPr lang="en-US" dirty="0" smtClean="0"/>
              <a:t> i18n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20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enrichit</a:t>
            </a:r>
            <a:r>
              <a:rPr lang="en-US" dirty="0" smtClean="0"/>
              <a:t> encore un </a:t>
            </a:r>
            <a:r>
              <a:rPr lang="en-US" dirty="0" err="1" smtClean="0"/>
              <a:t>peu</a:t>
            </a:r>
            <a:r>
              <a:rPr lang="en-US" dirty="0" smtClean="0"/>
              <a:t> le pattern 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717137" cy="182529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Idée 1</a:t>
            </a:r>
            <a:br>
              <a:rPr lang="en-US" dirty="0" smtClean="0"/>
            </a:br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r>
              <a:rPr lang="en-US" dirty="0" smtClean="0"/>
              <a:t> de </a:t>
            </a:r>
            <a:r>
              <a:rPr lang="en-US" dirty="0" err="1" smtClean="0"/>
              <a:t>l’orthographe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err="1" smtClean="0"/>
              <a:t>Améliorer</a:t>
            </a:r>
            <a:r>
              <a:rPr lang="en-US" dirty="0" smtClean="0"/>
              <a:t> le pattern de test </a:t>
            </a:r>
            <a:r>
              <a:rPr lang="en-US" dirty="0" err="1" smtClean="0"/>
              <a:t>unitaire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implémenter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vérification</a:t>
            </a:r>
            <a:r>
              <a:rPr lang="en-US" dirty="0" smtClean="0"/>
              <a:t> </a:t>
            </a:r>
            <a:r>
              <a:rPr lang="en-US" dirty="0" err="1" smtClean="0"/>
              <a:t>orthographique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de tests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Utiliser</a:t>
            </a:r>
            <a:r>
              <a:rPr lang="en-US" dirty="0" smtClean="0"/>
              <a:t> Jazzy et les </a:t>
            </a:r>
            <a:r>
              <a:rPr lang="en-US" dirty="0" err="1" smtClean="0"/>
              <a:t>dictionnaires</a:t>
            </a:r>
            <a:r>
              <a:rPr lang="en-US" dirty="0" smtClean="0"/>
              <a:t> </a:t>
            </a:r>
            <a:r>
              <a:rPr lang="en-US" dirty="0" err="1" smtClean="0"/>
              <a:t>d’OpenOffice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7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i18n </a:t>
            </a:r>
            <a:r>
              <a:rPr lang="en-US" dirty="0" err="1" smtClean="0"/>
              <a:t>mon</a:t>
            </a:r>
            <a:r>
              <a:rPr lang="en-US" dirty="0" smtClean="0"/>
              <a:t> amour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I18n, l10n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Internationalisation</a:t>
            </a:r>
            <a:r>
              <a:rPr lang="en-US" dirty="0" smtClean="0"/>
              <a:t> (i18n) </a:t>
            </a:r>
          </a:p>
          <a:p>
            <a:pPr lvl="1"/>
            <a:r>
              <a:rPr lang="en-US" dirty="0" smtClean="0"/>
              <a:t>Adapter son </a:t>
            </a:r>
            <a:r>
              <a:rPr lang="en-US" dirty="0" err="1" smtClean="0"/>
              <a:t>logiciel</a:t>
            </a:r>
            <a:r>
              <a:rPr lang="en-US" dirty="0" smtClean="0"/>
              <a:t> à de </a:t>
            </a:r>
            <a:r>
              <a:rPr lang="en-US" dirty="0" err="1" smtClean="0"/>
              <a:t>l’externalisation</a:t>
            </a:r>
            <a:r>
              <a:rPr lang="en-US" dirty="0" smtClean="0"/>
              <a:t> de </a:t>
            </a:r>
            <a:r>
              <a:rPr lang="en-US" dirty="0" err="1" smtClean="0"/>
              <a:t>textes</a:t>
            </a:r>
            <a:endParaRPr lang="en-US" dirty="0" smtClean="0"/>
          </a:p>
          <a:p>
            <a:pPr lvl="1"/>
            <a:r>
              <a:rPr lang="en-US" dirty="0" err="1" smtClean="0"/>
              <a:t>Passe</a:t>
            </a:r>
            <a:r>
              <a:rPr lang="en-US" dirty="0" smtClean="0"/>
              <a:t> </a:t>
            </a:r>
            <a:r>
              <a:rPr lang="en-US" dirty="0" err="1" smtClean="0"/>
              <a:t>généralement</a:t>
            </a:r>
            <a:r>
              <a:rPr lang="en-US" dirty="0" smtClean="0"/>
              <a:t> par un </a:t>
            </a:r>
            <a:r>
              <a:rPr lang="en-US" dirty="0" err="1" smtClean="0"/>
              <a:t>moteur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Localisation</a:t>
            </a:r>
            <a:r>
              <a:rPr lang="en-US" dirty="0" smtClean="0"/>
              <a:t> (l10n)</a:t>
            </a:r>
          </a:p>
          <a:p>
            <a:pPr lvl="1"/>
            <a:r>
              <a:rPr lang="en-US" dirty="0" err="1" smtClean="0"/>
              <a:t>Ajout</a:t>
            </a:r>
            <a:r>
              <a:rPr lang="en-US" dirty="0" smtClean="0"/>
              <a:t> de </a:t>
            </a:r>
            <a:r>
              <a:rPr lang="en-US" dirty="0" err="1" smtClean="0"/>
              <a:t>certaines</a:t>
            </a:r>
            <a:r>
              <a:rPr lang="en-US" dirty="0" smtClean="0"/>
              <a:t> </a:t>
            </a:r>
            <a:r>
              <a:rPr lang="en-US" dirty="0" err="1" smtClean="0"/>
              <a:t>langues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logiciel</a:t>
            </a:r>
            <a:endParaRPr lang="en-US" dirty="0" smtClean="0"/>
          </a:p>
          <a:p>
            <a:pPr lvl="1"/>
            <a:r>
              <a:rPr lang="en-US" dirty="0" err="1" smtClean="0"/>
              <a:t>Activité</a:t>
            </a:r>
            <a:r>
              <a:rPr lang="en-US" dirty="0" smtClean="0"/>
              <a:t> de </a:t>
            </a:r>
            <a:r>
              <a:rPr lang="en-US" dirty="0" err="1" smtClean="0"/>
              <a:t>traduction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9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champ </a:t>
            </a:r>
            <a:r>
              <a:rPr lang="en-US" dirty="0" err="1" smtClean="0"/>
              <a:t>d’action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Textes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Sens</a:t>
            </a:r>
            <a:r>
              <a:rPr lang="en-US" dirty="0" smtClean="0"/>
              <a:t> de lecture (RTL, LTR)</a:t>
            </a:r>
          </a:p>
          <a:p>
            <a:pPr lvl="1"/>
            <a:r>
              <a:rPr lang="en-US" dirty="0" err="1" smtClean="0"/>
              <a:t>Ponctuation</a:t>
            </a:r>
            <a:r>
              <a:rPr lang="en-US" dirty="0" smtClean="0"/>
              <a:t> (</a:t>
            </a:r>
            <a:r>
              <a:rPr lang="en-US" dirty="0" err="1" smtClean="0"/>
              <a:t>espaces</a:t>
            </a:r>
            <a:r>
              <a:rPr lang="en-US" dirty="0" smtClean="0"/>
              <a:t>, </a:t>
            </a:r>
            <a:r>
              <a:rPr lang="en-US" dirty="0" err="1" smtClean="0"/>
              <a:t>guillemets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Formats </a:t>
            </a:r>
            <a:r>
              <a:rPr lang="en-US" dirty="0" err="1" smtClean="0"/>
              <a:t>d’affichage</a:t>
            </a:r>
            <a:endParaRPr lang="en-US" dirty="0" smtClean="0"/>
          </a:p>
          <a:p>
            <a:pPr lvl="1"/>
            <a:r>
              <a:rPr lang="en-US" dirty="0" smtClean="0"/>
              <a:t>Dates</a:t>
            </a:r>
          </a:p>
          <a:p>
            <a:pPr lvl="1"/>
            <a:r>
              <a:rPr lang="en-US" dirty="0" err="1" smtClean="0"/>
              <a:t>Nombres</a:t>
            </a:r>
            <a:endParaRPr lang="en-US" dirty="0" smtClean="0"/>
          </a:p>
          <a:p>
            <a:r>
              <a:rPr lang="en-US" dirty="0" err="1" smtClean="0"/>
              <a:t>Monnaies</a:t>
            </a:r>
            <a:endParaRPr lang="en-US" dirty="0" smtClean="0"/>
          </a:p>
          <a:p>
            <a:r>
              <a:rPr lang="en-US" dirty="0" smtClean="0"/>
              <a:t>CSS bindings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7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 le fun : Les </a:t>
            </a:r>
            <a:r>
              <a:rPr lang="en-US" dirty="0" err="1" smtClean="0"/>
              <a:t>Guillemets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 smtClean="0"/>
              <a:t> 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”Quotes” in Finnish. </a:t>
            </a:r>
          </a:p>
          <a:p>
            <a:r>
              <a:rPr lang="en-US" dirty="0" smtClean="0"/>
              <a:t>„Quotes” in Polish. </a:t>
            </a:r>
          </a:p>
          <a:p>
            <a:r>
              <a:rPr lang="en-US" dirty="0" smtClean="0"/>
              <a:t>「Quotes」 in Japanese. </a:t>
            </a:r>
          </a:p>
          <a:p>
            <a:r>
              <a:rPr lang="en-US" dirty="0" smtClean="0"/>
              <a:t>„Quotes“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 arrive le crowd sourcing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Site web </a:t>
            </a:r>
            <a:r>
              <a:rPr lang="en-US" dirty="0" err="1" smtClean="0"/>
              <a:t>ouvert</a:t>
            </a:r>
            <a:endParaRPr lang="en-US" dirty="0" smtClean="0"/>
          </a:p>
          <a:p>
            <a:r>
              <a:rPr lang="en-US" dirty="0" smtClean="0"/>
              <a:t>Contribution simple</a:t>
            </a:r>
          </a:p>
          <a:p>
            <a:r>
              <a:rPr lang="en-US" dirty="0" smtClean="0"/>
              <a:t>Workflow de validation (</a:t>
            </a:r>
            <a:r>
              <a:rPr lang="en-US" dirty="0" err="1" smtClean="0"/>
              <a:t>editeurs</a:t>
            </a:r>
            <a:r>
              <a:rPr lang="en-US" dirty="0" smtClean="0"/>
              <a:t>, </a:t>
            </a:r>
            <a:r>
              <a:rPr lang="en-US" dirty="0" err="1" smtClean="0"/>
              <a:t>contributeurs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Statistiques</a:t>
            </a:r>
            <a:endParaRPr lang="en-US" dirty="0" smtClean="0"/>
          </a:p>
          <a:p>
            <a:pPr lvl="1"/>
            <a:r>
              <a:rPr lang="en-US" dirty="0" smtClean="0"/>
              <a:t>% de </a:t>
            </a:r>
            <a:r>
              <a:rPr lang="en-US" dirty="0" err="1" smtClean="0"/>
              <a:t>couverture</a:t>
            </a:r>
            <a:endParaRPr lang="en-US" dirty="0" smtClean="0"/>
          </a:p>
          <a:p>
            <a:pPr lvl="1"/>
            <a:r>
              <a:rPr lang="en-US" dirty="0" err="1" smtClean="0"/>
              <a:t>Traductions</a:t>
            </a:r>
            <a:r>
              <a:rPr lang="en-US" dirty="0" smtClean="0"/>
              <a:t> </a:t>
            </a:r>
            <a:r>
              <a:rPr lang="en-US" dirty="0" err="1" smtClean="0"/>
              <a:t>validées</a:t>
            </a:r>
            <a:endParaRPr lang="en-US" dirty="0" smtClean="0"/>
          </a:p>
          <a:p>
            <a:pPr lvl="1"/>
            <a:r>
              <a:rPr lang="en-US" dirty="0" err="1" smtClean="0"/>
              <a:t>Qualité</a:t>
            </a:r>
            <a:r>
              <a:rPr lang="en-US" dirty="0" smtClean="0"/>
              <a:t> de la </a:t>
            </a:r>
            <a:r>
              <a:rPr lang="en-US" dirty="0" err="1" smtClean="0"/>
              <a:t>traduction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2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</a:t>
            </a:r>
            <a:r>
              <a:rPr lang="en-US" dirty="0" err="1" smtClean="0"/>
              <a:t>exemples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Babili</a:t>
            </a:r>
            <a:endParaRPr lang="en-US" dirty="0" smtClean="0"/>
          </a:p>
          <a:p>
            <a:pPr lvl="1"/>
            <a:r>
              <a:rPr lang="en-US" dirty="0" smtClean="0"/>
              <a:t>http://www.bonitasoft.org/translations</a:t>
            </a:r>
          </a:p>
          <a:p>
            <a:r>
              <a:rPr lang="en-US" dirty="0" smtClean="0"/>
              <a:t>Crowdin.net</a:t>
            </a:r>
          </a:p>
          <a:p>
            <a:pPr lvl="1"/>
            <a:r>
              <a:rPr lang="en-US" dirty="0" smtClean="0"/>
              <a:t>http://crowdin.net/project/ez18n-demo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Aides à la </a:t>
            </a:r>
            <a:r>
              <a:rPr lang="en-US" dirty="0" err="1" smtClean="0"/>
              <a:t>traduction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à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2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Multi-device Content Display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code base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Mobile browser version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Desktop browser version</a:t>
            </a:r>
          </a:p>
          <a:p>
            <a:r>
              <a:rPr lang="en-US" dirty="0" smtClean="0"/>
              <a:t>A Custom CSS for the mobile</a:t>
            </a:r>
          </a:p>
          <a:p>
            <a:r>
              <a:rPr lang="en-US" dirty="0" smtClean="0"/>
              <a:t>Shorter labels</a:t>
            </a:r>
          </a:p>
          <a:p>
            <a:r>
              <a:rPr lang="en-US" dirty="0" smtClean="0"/>
              <a:t>Changed widgets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Dialogboxes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Date pickers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sommet</a:t>
            </a:r>
            <a:r>
              <a:rPr lang="en-US" dirty="0" smtClean="0"/>
              <a:t> de </a:t>
            </a:r>
            <a:r>
              <a:rPr lang="en-US" dirty="0" err="1" smtClean="0"/>
              <a:t>l’iceberg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Translate</a:t>
            </a:r>
          </a:p>
          <a:p>
            <a:pPr lvl="1"/>
            <a:r>
              <a:rPr lang="en-US" dirty="0" smtClean="0">
                <a:hlinkClick r:id="rId2"/>
              </a:rPr>
              <a:t>http://translate.google.com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derrière</a:t>
            </a:r>
          </a:p>
          <a:p>
            <a:pPr lvl="1"/>
            <a:r>
              <a:rPr lang="en-US" dirty="0" smtClean="0">
                <a:hlinkClick r:id="rId3"/>
              </a:rPr>
              <a:t>http://translate.google.com/toolkit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4600" y="44196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754814"/>
            <a:ext cx="7843838" cy="902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Merci 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@</a:t>
            </a:r>
            <a:r>
              <a:rPr lang="en-US" dirty="0" err="1" smtClean="0"/>
              <a:t>github</a:t>
            </a:r>
            <a:r>
              <a:rPr lang="en-US" dirty="0" smtClean="0"/>
              <a:t> !</a:t>
            </a:r>
            <a:endParaRPr lang="en-US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28194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8956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Content Management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Many languages</a:t>
            </a:r>
          </a:p>
          <a:p>
            <a:r>
              <a:rPr lang="en-US" dirty="0" smtClean="0"/>
              <a:t>Many layouts</a:t>
            </a:r>
          </a:p>
          <a:p>
            <a:r>
              <a:rPr lang="en-US" dirty="0" smtClean="0"/>
              <a:t>Content changed after the release</a:t>
            </a:r>
          </a:p>
          <a:p>
            <a:pPr lvl="1"/>
            <a:r>
              <a:rPr lang="en-US" dirty="0" smtClean="0"/>
              <a:t>Can’t be easily maintained by </a:t>
            </a:r>
            <a:r>
              <a:rPr lang="en-US" dirty="0" err="1" smtClean="0"/>
              <a:t>dev</a:t>
            </a:r>
            <a:r>
              <a:rPr lang="en-US" dirty="0" smtClean="0"/>
              <a:t> team</a:t>
            </a:r>
          </a:p>
          <a:p>
            <a:pPr lvl="1"/>
            <a:r>
              <a:rPr lang="en-US" dirty="0" smtClean="0"/>
              <a:t>Not really content management</a:t>
            </a:r>
          </a:p>
          <a:p>
            <a:r>
              <a:rPr lang="en-US" dirty="0" smtClean="0"/>
              <a:t>Translate process (many people, slow, …)</a:t>
            </a:r>
          </a:p>
          <a:p>
            <a:endParaRPr lang="en-US" dirty="0" smtClean="0"/>
          </a:p>
          <a:p>
            <a:r>
              <a:rPr lang="en-US" dirty="0" smtClean="0"/>
              <a:t>How to build solid code, and allow late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Externalise</a:t>
            </a:r>
            <a:r>
              <a:rPr lang="en-US" dirty="0" smtClean="0"/>
              <a:t> labels using i18n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ResourceBundle</a:t>
            </a:r>
            <a:r>
              <a:rPr lang="en-US" dirty="0" smtClean="0"/>
              <a:t> is here to dynamically bind some content according to the Locale</a:t>
            </a:r>
          </a:p>
          <a:p>
            <a:r>
              <a:rPr lang="en-US" dirty="0" err="1" smtClean="0"/>
              <a:t>MessageFormat</a:t>
            </a:r>
            <a:r>
              <a:rPr lang="en-US" dirty="0" smtClean="0"/>
              <a:t> helps for display</a:t>
            </a:r>
          </a:p>
          <a:p>
            <a:r>
              <a:rPr lang="en-US" dirty="0" smtClean="0"/>
              <a:t>Other languages are not in the code</a:t>
            </a:r>
          </a:p>
          <a:p>
            <a:r>
              <a:rPr lang="en-US" dirty="0" smtClean="0"/>
              <a:t>Maintained externally 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i18n mechanism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and images binding</a:t>
            </a:r>
          </a:p>
          <a:p>
            <a:r>
              <a:rPr lang="en-US" dirty="0" smtClean="0"/>
              <a:t>Override the i18n mechanism</a:t>
            </a:r>
          </a:p>
          <a:p>
            <a:r>
              <a:rPr lang="en-US" dirty="0" smtClean="0"/>
              <a:t>Generate the reference files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UnitTests</a:t>
            </a:r>
            <a:r>
              <a:rPr lang="en-US" dirty="0" smtClean="0"/>
              <a:t> to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Behind the scene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1144</Words>
  <Application>Microsoft Office PowerPoint</Application>
  <PresentationFormat>Affichage à l'écran (4:3)</PresentationFormat>
  <Paragraphs>257</Paragraphs>
  <Slides>41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Thème Office</vt:lpstr>
      <vt:lpstr>Multi-device Content Display &amp;  Smart Use of Annotation Processing</vt:lpstr>
      <vt:lpstr>Speakers</vt:lpstr>
      <vt:lpstr>What we’ll build today ?</vt:lpstr>
      <vt:lpstr>Multi-device Content Display</vt:lpstr>
      <vt:lpstr>Demo StockWatcher</vt:lpstr>
      <vt:lpstr>Display Content Management</vt:lpstr>
      <vt:lpstr>Externalise labels using i18n</vt:lpstr>
      <vt:lpstr>Reuse i18n mechanism</vt:lpstr>
      <vt:lpstr>Behind the scene</vt:lpstr>
      <vt:lpstr>APT in a nutshell</vt:lpstr>
      <vt:lpstr>APT for dummies</vt:lpstr>
      <vt:lpstr>Annotation code samples</vt:lpstr>
      <vt:lpstr>APT Processors</vt:lpstr>
      <vt:lpstr>Processor code sample</vt:lpstr>
      <vt:lpstr>APT Usage</vt:lpstr>
      <vt:lpstr>APT Companions</vt:lpstr>
      <vt:lpstr>APT from javac command line</vt:lpstr>
      <vt:lpstr>Similarities with java.lang.reflect</vt:lpstr>
      <vt:lpstr>Useful or not ?</vt:lpstr>
      <vt:lpstr>Pattern avec injection – je fais un framework</vt:lpstr>
      <vt:lpstr>Analyse et transformation de code vers des fichiers plats</vt:lpstr>
      <vt:lpstr>Build a DSL with annotations</vt:lpstr>
      <vt:lpstr>No limit …</vt:lpstr>
      <vt:lpstr>Compilation : une ou deux passes ?</vt:lpstr>
      <vt:lpstr>Templating</vt:lpstr>
      <vt:lpstr>APT in your IDE</vt:lpstr>
      <vt:lpstr>Ez18n hands on</vt:lpstr>
      <vt:lpstr>Les ResourceBundles du JDK</vt:lpstr>
      <vt:lpstr>Les MessageFormat du JDK</vt:lpstr>
      <vt:lpstr>Rapport CSV des clés i18n</vt:lpstr>
      <vt:lpstr>On enrichit encore un peu le pattern !</vt:lpstr>
      <vt:lpstr>Idée 1 Tests JUnit de l’orthographe</vt:lpstr>
      <vt:lpstr>i18n mon amour</vt:lpstr>
      <vt:lpstr>I18n, l10n</vt:lpstr>
      <vt:lpstr>Le champ d’action</vt:lpstr>
      <vt:lpstr>Pour le fun : Les Guillemets</vt:lpstr>
      <vt:lpstr>Et arrive le crowd sourcing</vt:lpstr>
      <vt:lpstr>Des exemples</vt:lpstr>
      <vt:lpstr>Aides à la traduction</vt:lpstr>
      <vt:lpstr>Le sommet de l’iceberg</vt:lpstr>
      <vt:lpstr>Merci !  Just Fork it @github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174</cp:revision>
  <dcterms:created xsi:type="dcterms:W3CDTF">2012-06-10T16:50:33Z</dcterms:created>
  <dcterms:modified xsi:type="dcterms:W3CDTF">2012-09-09T14:56:43Z</dcterms:modified>
</cp:coreProperties>
</file>