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3" r:id="rId3"/>
    <p:sldId id="346" r:id="rId4"/>
    <p:sldId id="345" r:id="rId5"/>
    <p:sldId id="342" r:id="rId6"/>
    <p:sldId id="343" r:id="rId7"/>
    <p:sldId id="344" r:id="rId8"/>
    <p:sldId id="358" r:id="rId9"/>
    <p:sldId id="314" r:id="rId10"/>
    <p:sldId id="350" r:id="rId11"/>
    <p:sldId id="351" r:id="rId12"/>
    <p:sldId id="352" r:id="rId13"/>
    <p:sldId id="359" r:id="rId14"/>
    <p:sldId id="353" r:id="rId15"/>
    <p:sldId id="336" r:id="rId16"/>
    <p:sldId id="357" r:id="rId17"/>
    <p:sldId id="362" r:id="rId18"/>
    <p:sldId id="360" r:id="rId19"/>
    <p:sldId id="349" r:id="rId20"/>
    <p:sldId id="364" r:id="rId21"/>
    <p:sldId id="330" r:id="rId22"/>
    <p:sldId id="257" r:id="rId23"/>
    <p:sldId id="334" r:id="rId24"/>
    <p:sldId id="333" r:id="rId25"/>
    <p:sldId id="261" r:id="rId26"/>
    <p:sldId id="263" r:id="rId27"/>
    <p:sldId id="258" r:id="rId28"/>
    <p:sldId id="338" r:id="rId29"/>
    <p:sldId id="264" r:id="rId30"/>
    <p:sldId id="269" r:id="rId31"/>
    <p:sldId id="268" r:id="rId32"/>
    <p:sldId id="337" r:id="rId33"/>
    <p:sldId id="355" r:id="rId34"/>
    <p:sldId id="339" r:id="rId35"/>
    <p:sldId id="356" r:id="rId36"/>
    <p:sldId id="322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CEF6-FA3A-DE46-91EA-16BEFB9EEE4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3A7C-4BFD-0942-ACE5-B49507E18E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Multi-device Content Display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&amp;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 Smart Use of Annotation Processing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79646"/>
                </a:solidFill>
              </a:rPr>
              <a:t>j</a:t>
            </a:r>
            <a:r>
              <a:rPr lang="en-US" b="1" dirty="0" err="1" smtClean="0">
                <a:solidFill>
                  <a:srgbClr val="F79646"/>
                </a:solidFill>
              </a:rPr>
              <a:t>ava.util.ResourceBundle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  <a:endParaRPr lang="en-US" dirty="0" smtClean="0"/>
          </a:p>
          <a:p>
            <a:r>
              <a:rPr lang="en-US" dirty="0" smtClean="0"/>
              <a:t>Naming </a:t>
            </a:r>
            <a:r>
              <a:rPr lang="en-US" dirty="0" smtClean="0"/>
              <a:t>convention for the storage</a:t>
            </a:r>
          </a:p>
          <a:p>
            <a:pPr marL="457200" lvl="1" indent="0">
              <a:buNone/>
            </a:pPr>
            <a:r>
              <a:rPr lang="en-US" dirty="0" err="1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1676400" y="3429000"/>
            <a:ext cx="3280182" cy="926910"/>
            <a:chOff x="4091270" y="4114800"/>
            <a:chExt cx="3280182" cy="926910"/>
          </a:xfrm>
        </p:grpSpPr>
        <p:sp>
          <p:nvSpPr>
            <p:cNvPr id="6" name="ZoneTexte 5"/>
            <p:cNvSpPr txBox="1"/>
            <p:nvPr/>
          </p:nvSpPr>
          <p:spPr>
            <a:xfrm>
              <a:off x="4091270" y="4518490"/>
              <a:ext cx="1573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/>
                <a:t>Language</a:t>
              </a:r>
              <a:endParaRPr lang="fr-FR" sz="28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019800" y="4495800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Country</a:t>
              </a:r>
              <a:endParaRPr lang="fr-FR" sz="2800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4878079" y="4114800"/>
              <a:ext cx="1817547" cy="533400"/>
              <a:chOff x="4403463" y="3886200"/>
              <a:chExt cx="1817547" cy="533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0600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349993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avec flèche 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4403463" y="4267200"/>
                <a:ext cx="66383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0"/>
                <a:endCxn id="5" idx="2"/>
              </p:cNvCxnSpPr>
              <p:nvPr/>
            </p:nvCxnSpPr>
            <p:spPr>
              <a:xfrm flipH="1" flipV="1">
                <a:off x="5616693" y="4267200"/>
                <a:ext cx="60431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79646"/>
                </a:solidFill>
              </a:rPr>
              <a:t>j</a:t>
            </a:r>
            <a:r>
              <a:rPr lang="en-US" b="1" dirty="0" err="1" smtClean="0">
                <a:solidFill>
                  <a:srgbClr val="F79646"/>
                </a:solidFill>
              </a:rPr>
              <a:t>ava.util.MessageFormat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</a:t>
            </a:r>
            <a:r>
              <a:rPr lang="en-US" dirty="0" err="1" smtClean="0"/>
              <a:t>templating</a:t>
            </a:r>
            <a:endParaRPr lang="en-US" dirty="0"/>
          </a:p>
          <a:p>
            <a:r>
              <a:rPr lang="fr-FR" dirty="0"/>
              <a:t>f</a:t>
            </a:r>
            <a:r>
              <a:rPr lang="en-US" dirty="0" err="1" smtClean="0"/>
              <a:t>ormat</a:t>
            </a:r>
            <a:r>
              <a:rPr lang="en-US" dirty="0" smtClean="0"/>
              <a:t>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</a:t>
            </a:r>
            <a:r>
              <a:rPr lang="en-US" dirty="0" smtClean="0"/>
              <a:t>, numbers are formatted according to the Locale</a:t>
            </a:r>
          </a:p>
          <a:p>
            <a:r>
              <a:rPr lang="en-US" dirty="0" smtClean="0"/>
              <a:t>Options, </a:t>
            </a:r>
            <a:r>
              <a:rPr lang="en-US" dirty="0" smtClean="0"/>
              <a:t>conditional </a:t>
            </a:r>
            <a:r>
              <a:rPr lang="en-US" dirty="0" smtClean="0"/>
              <a:t>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properties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issues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control</a:t>
            </a:r>
          </a:p>
          <a:p>
            <a:pPr lvl="1"/>
            <a:r>
              <a:rPr lang="fr-FR" dirty="0" err="1" smtClean="0"/>
              <a:t>Keys</a:t>
            </a:r>
            <a:r>
              <a:rPr lang="fr-FR" dirty="0" smtClean="0"/>
              <a:t> are strings in the code</a:t>
            </a:r>
          </a:p>
          <a:p>
            <a:pPr lvl="1"/>
            <a:r>
              <a:rPr lang="fr-FR" dirty="0" smtClean="0"/>
              <a:t>Poor IDE support</a:t>
            </a:r>
          </a:p>
          <a:p>
            <a:pPr lvl="2"/>
            <a:r>
              <a:rPr lang="fr-FR" dirty="0" smtClean="0"/>
              <a:t>No </a:t>
            </a:r>
            <a:r>
              <a:rPr lang="fr-FR" dirty="0" err="1" smtClean="0"/>
              <a:t>idea</a:t>
            </a:r>
            <a:r>
              <a:rPr lang="fr-FR" dirty="0" smtClean="0"/>
              <a:t> of </a:t>
            </a:r>
            <a:r>
              <a:rPr lang="fr-FR" dirty="0" err="1" smtClean="0"/>
              <a:t>unused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pPr lvl="2"/>
            <a:r>
              <a:rPr lang="fr-FR" dirty="0" smtClean="0"/>
              <a:t>No clue of </a:t>
            </a:r>
            <a:r>
              <a:rPr lang="fr-FR" dirty="0" err="1"/>
              <a:t>w</a:t>
            </a:r>
            <a:r>
              <a:rPr lang="fr-FR" dirty="0" err="1" smtClean="0"/>
              <a:t>rong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r>
              <a:rPr lang="fr-FR" dirty="0" smtClean="0"/>
              <a:t>Forces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maintain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files in </a:t>
            </a:r>
            <a:r>
              <a:rPr lang="fr-FR" dirty="0" err="1" smtClean="0"/>
              <a:t>sync</a:t>
            </a:r>
            <a:endParaRPr lang="fr-FR" dirty="0" smtClean="0"/>
          </a:p>
          <a:p>
            <a:pPr lvl="1"/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/ value in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smtClean="0"/>
              <a:t>Key usage in the .java files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F79646"/>
                </a:solidFill>
              </a:rPr>
              <a:t>Improved</a:t>
            </a:r>
            <a:r>
              <a:rPr lang="fr-FR" b="1" dirty="0" smtClean="0">
                <a:solidFill>
                  <a:srgbClr val="F79646"/>
                </a:solidFill>
              </a:rPr>
              <a:t> i18n</a:t>
            </a:r>
            <a:endParaRPr lang="fr-FR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F79646"/>
                </a:solidFill>
              </a:rPr>
              <a:t>Improved</a:t>
            </a:r>
            <a:r>
              <a:rPr lang="fr-FR" b="1" dirty="0">
                <a:solidFill>
                  <a:srgbClr val="F79646"/>
                </a:solidFill>
              </a:rPr>
              <a:t> i18n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An interface </a:t>
            </a:r>
            <a:r>
              <a:rPr lang="fr-FR" dirty="0" err="1" smtClean="0"/>
              <a:t>represents</a:t>
            </a:r>
            <a:r>
              <a:rPr lang="fr-FR" dirty="0" smtClean="0"/>
              <a:t> one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represents</a:t>
            </a:r>
            <a:r>
              <a:rPr lang="fr-FR" dirty="0" smtClean="0"/>
              <a:t> the </a:t>
            </a:r>
            <a:r>
              <a:rPr lang="fr-FR" dirty="0" err="1" smtClean="0"/>
              <a:t>keys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2743200"/>
            <a:ext cx="5308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9646"/>
                </a:solidFill>
              </a:rPr>
              <a:t>Annotations and Code generation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Annotate your code 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MessageBundle</a:t>
            </a:r>
            <a:r>
              <a:rPr lang="en-US" dirty="0" smtClean="0"/>
              <a:t>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/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</a:t>
            </a:r>
            <a:r>
              <a:rPr lang="en-US" dirty="0" err="1" smtClean="0"/>
              <a:t>localisation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Generate :</a:t>
            </a:r>
          </a:p>
          <a:p>
            <a:pPr lvl="1"/>
            <a:r>
              <a:rPr lang="en-US" dirty="0" smtClean="0"/>
              <a:t>.properties file (for ‘en’)</a:t>
            </a:r>
          </a:p>
          <a:p>
            <a:pPr lvl="1"/>
            <a:r>
              <a:rPr lang="en-US" dirty="0" smtClean="0"/>
              <a:t>A ResourceBundle for each .properties</a:t>
            </a:r>
          </a:p>
          <a:p>
            <a:pPr lvl="1"/>
            <a:r>
              <a:rPr lang="en-US" dirty="0" smtClean="0"/>
              <a:t>Manage other languages out-side your code</a:t>
            </a:r>
            <a:endParaRPr lang="en-US" dirty="0"/>
          </a:p>
          <a:p>
            <a:pPr>
              <a:buFont typeface="Wingdings" charset="0"/>
              <a:buChar char="è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rgbClr val="F79646"/>
                </a:solidFill>
              </a:rPr>
              <a:t>Improved</a:t>
            </a:r>
            <a:r>
              <a:rPr lang="fr-FR" b="1" dirty="0" smtClean="0">
                <a:solidFill>
                  <a:srgbClr val="F79646"/>
                </a:solidFill>
              </a:rPr>
              <a:t> i18n </a:t>
            </a:r>
            <a:r>
              <a:rPr lang="fr-FR" b="1" dirty="0" err="1">
                <a:solidFill>
                  <a:srgbClr val="F79646"/>
                </a:solidFill>
              </a:rPr>
              <a:t>b</a:t>
            </a:r>
            <a:r>
              <a:rPr lang="fr-FR" b="1" dirty="0" err="1" smtClean="0">
                <a:solidFill>
                  <a:srgbClr val="F79646"/>
                </a:solidFill>
              </a:rPr>
              <a:t>enefits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endParaRPr lang="fr-FR" dirty="0"/>
          </a:p>
          <a:p>
            <a:pPr lvl="1"/>
            <a:r>
              <a:rPr lang="fr-FR" dirty="0" err="1"/>
              <a:t>Refactor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keys</a:t>
            </a:r>
            <a:endParaRPr lang="fr-FR" dirty="0"/>
          </a:p>
          <a:p>
            <a:pPr lvl="1"/>
            <a:r>
              <a:rPr lang="fr-FR" dirty="0" err="1"/>
              <a:t>Maintain</a:t>
            </a:r>
            <a:r>
              <a:rPr lang="fr-FR" dirty="0"/>
              <a:t> the ‘en’ in Java</a:t>
            </a:r>
          </a:p>
          <a:p>
            <a:pPr lvl="1"/>
            <a:r>
              <a:rPr lang="fr-FR" dirty="0"/>
              <a:t>Never change a .</a:t>
            </a:r>
            <a:r>
              <a:rPr lang="fr-FR" dirty="0" err="1"/>
              <a:t>properties</a:t>
            </a:r>
            <a:r>
              <a:rPr lang="fr-FR" dirty="0"/>
              <a:t> file for default locale</a:t>
            </a:r>
          </a:p>
          <a:p>
            <a:r>
              <a:rPr lang="fr-FR" dirty="0" smtClean="0"/>
              <a:t>And use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libs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GWT (</a:t>
            </a:r>
            <a:r>
              <a:rPr lang="fr-FR" dirty="0" err="1" smtClean="0"/>
              <a:t>done</a:t>
            </a:r>
            <a:r>
              <a:rPr lang="fr-FR" dirty="0" smtClean="0"/>
              <a:t> on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J</a:t>
            </a:r>
            <a:r>
              <a:rPr lang="fr-FR" dirty="0" err="1" smtClean="0"/>
              <a:t>Q</a:t>
            </a:r>
            <a:r>
              <a:rPr lang="fr-FR" dirty="0" err="1" smtClean="0"/>
              <a:t>uery</a:t>
            </a:r>
            <a:r>
              <a:rPr lang="fr-FR" dirty="0" smtClean="0"/>
              <a:t>, Dojo, </a:t>
            </a:r>
            <a:r>
              <a:rPr lang="fr-FR" dirty="0" err="1" smtClean="0"/>
              <a:t>CoffeeScript</a:t>
            </a:r>
            <a:r>
              <a:rPr lang="fr-FR" dirty="0" smtClean="0"/>
              <a:t> (</a:t>
            </a:r>
            <a:r>
              <a:rPr lang="fr-FR" dirty="0" err="1" smtClean="0"/>
              <a:t>planned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rgbClr val="F79646"/>
                </a:solidFill>
              </a:rPr>
              <a:t>Extend</a:t>
            </a:r>
            <a:r>
              <a:rPr lang="fr-FR" b="1" dirty="0" smtClean="0">
                <a:solidFill>
                  <a:srgbClr val="F79646"/>
                </a:solidFill>
              </a:rPr>
              <a:t> </a:t>
            </a:r>
            <a:r>
              <a:rPr lang="fr-FR" b="1" dirty="0" err="1" smtClean="0">
                <a:solidFill>
                  <a:srgbClr val="F79646"/>
                </a:solidFill>
              </a:rPr>
              <a:t>this</a:t>
            </a:r>
            <a:r>
              <a:rPr lang="fr-FR" b="1" dirty="0" smtClean="0">
                <a:solidFill>
                  <a:srgbClr val="F79646"/>
                </a:solidFill>
              </a:rPr>
              <a:t> pattern for</a:t>
            </a:r>
            <a:br>
              <a:rPr lang="fr-FR" b="1" dirty="0" smtClean="0">
                <a:solidFill>
                  <a:srgbClr val="F79646"/>
                </a:solidFill>
              </a:rPr>
            </a:br>
            <a:r>
              <a:rPr lang="fr-FR" b="1" dirty="0" smtClean="0">
                <a:solidFill>
                  <a:srgbClr val="F79646"/>
                </a:solidFill>
              </a:rPr>
              <a:t>Multi-display</a:t>
            </a:r>
            <a:endParaRPr lang="fr-FR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0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79646"/>
                </a:solidFill>
              </a:rPr>
              <a:t>Extended to displays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a mobile support in the @Message annotation</a:t>
            </a:r>
            <a:endParaRPr lang="fr-FR" dirty="0"/>
          </a:p>
        </p:txBody>
      </p:sp>
      <p:pic>
        <p:nvPicPr>
          <p:cNvPr id="4" name="Image 3" descr="Java_Mess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2895600"/>
            <a:ext cx="5324475" cy="2987681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833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Extended to displays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pattern for </a:t>
            </a:r>
            <a:r>
              <a:rPr lang="fr-FR" dirty="0" smtClean="0"/>
              <a:t>displays</a:t>
            </a:r>
            <a:endParaRPr lang="fr-FR" dirty="0" smtClean="0"/>
          </a:p>
          <a:p>
            <a:pPr lvl="1"/>
            <a:r>
              <a:rPr lang="fr-FR" dirty="0"/>
              <a:t>One ResourceBundle by display</a:t>
            </a:r>
          </a:p>
          <a:p>
            <a:r>
              <a:rPr lang="fr-FR" dirty="0" smtClean="0"/>
              <a:t>All </a:t>
            </a:r>
            <a:r>
              <a:rPr lang="fr-FR" dirty="0" err="1" smtClean="0"/>
              <a:t>driven</a:t>
            </a:r>
            <a:r>
              <a:rPr lang="fr-FR" dirty="0" smtClean="0"/>
              <a:t> by </a:t>
            </a:r>
            <a:r>
              <a:rPr lang="fr-FR" dirty="0" smtClean="0"/>
              <a:t>@</a:t>
            </a:r>
            <a:r>
              <a:rPr lang="fr-FR" dirty="0" err="1" smtClean="0"/>
              <a:t>MessageBundle</a:t>
            </a:r>
            <a:r>
              <a:rPr lang="fr-FR" dirty="0" smtClean="0"/>
              <a:t> annotation</a:t>
            </a:r>
            <a:endParaRPr lang="fr-FR" dirty="0" smtClean="0"/>
          </a:p>
          <a:p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g</a:t>
            </a:r>
            <a:r>
              <a:rPr lang="fr-FR" dirty="0" err="1" smtClean="0"/>
              <a:t>enerated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322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b="1" dirty="0">
                <a:solidFill>
                  <a:srgbClr val="F79646"/>
                </a:solidFill>
              </a:rPr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79646"/>
                </a:solidFill>
              </a:rPr>
              <a:t>APT to </a:t>
            </a:r>
            <a:r>
              <a:rPr lang="fr-FR" b="1" dirty="0" err="1" smtClean="0">
                <a:solidFill>
                  <a:srgbClr val="F79646"/>
                </a:solidFill>
              </a:rPr>
              <a:t>generate</a:t>
            </a:r>
            <a:r>
              <a:rPr lang="fr-FR" b="1" dirty="0" smtClean="0">
                <a:solidFill>
                  <a:srgbClr val="F79646"/>
                </a:solidFill>
              </a:rPr>
              <a:t> </a:t>
            </a:r>
            <a:br>
              <a:rPr lang="fr-FR" b="1" dirty="0" smtClean="0">
                <a:solidFill>
                  <a:srgbClr val="F79646"/>
                </a:solidFill>
              </a:rPr>
            </a:br>
            <a:r>
              <a:rPr lang="fr-FR" b="1" dirty="0" smtClean="0">
                <a:solidFill>
                  <a:srgbClr val="F79646"/>
                </a:solidFill>
              </a:rPr>
              <a:t>.</a:t>
            </a:r>
            <a:r>
              <a:rPr lang="fr-FR" b="1" dirty="0" err="1" smtClean="0">
                <a:solidFill>
                  <a:srgbClr val="F79646"/>
                </a:solidFill>
              </a:rPr>
              <a:t>properties</a:t>
            </a:r>
            <a:r>
              <a:rPr lang="fr-FR" b="1" dirty="0" smtClean="0">
                <a:solidFill>
                  <a:srgbClr val="F79646"/>
                </a:solidFill>
              </a:rPr>
              <a:t> and ResourceBundle classes </a:t>
            </a:r>
            <a:r>
              <a:rPr lang="fr-FR" b="1" dirty="0" err="1" smtClean="0">
                <a:solidFill>
                  <a:srgbClr val="F79646"/>
                </a:solidFill>
              </a:rPr>
              <a:t>from</a:t>
            </a:r>
            <a:r>
              <a:rPr lang="fr-FR" b="1" dirty="0" smtClean="0">
                <a:solidFill>
                  <a:srgbClr val="F79646"/>
                </a:solidFill>
              </a:rPr>
              <a:t> annotations</a:t>
            </a:r>
            <a:endParaRPr lang="fr-FR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9646"/>
                </a:solidFill>
              </a:rPr>
              <a:t>Behind the </a:t>
            </a:r>
            <a:r>
              <a:rPr lang="en-US" b="1" dirty="0" smtClean="0">
                <a:solidFill>
                  <a:srgbClr val="F79646"/>
                </a:solidFill>
              </a:rPr>
              <a:t>scene</a:t>
            </a:r>
            <a:r>
              <a:rPr lang="en-US" b="1" dirty="0" smtClean="0">
                <a:solidFill>
                  <a:srgbClr val="F79646"/>
                </a:solidFill>
              </a:rPr>
              <a:t/>
            </a:r>
            <a:br>
              <a:rPr lang="en-US" b="1" dirty="0" smtClean="0">
                <a:solidFill>
                  <a:srgbClr val="F79646"/>
                </a:solidFill>
              </a:rPr>
            </a:br>
            <a:r>
              <a:rPr lang="en-US" b="1" dirty="0" smtClean="0">
                <a:solidFill>
                  <a:srgbClr val="F79646"/>
                </a:solidFill>
              </a:rPr>
              <a:t>How </a:t>
            </a:r>
            <a:r>
              <a:rPr lang="en-US" b="1" dirty="0" smtClean="0">
                <a:solidFill>
                  <a:srgbClr val="F79646"/>
                </a:solidFill>
              </a:rPr>
              <a:t>APT </a:t>
            </a:r>
            <a:r>
              <a:rPr lang="en-US" b="1" dirty="0" smtClean="0">
                <a:solidFill>
                  <a:srgbClr val="F79646"/>
                </a:solidFill>
              </a:rPr>
              <a:t>works</a:t>
            </a:r>
            <a:endParaRPr lang="en-US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9646"/>
                </a:solidFill>
              </a:rPr>
              <a:t>APT </a:t>
            </a:r>
            <a:r>
              <a:rPr lang="en-US" b="1" dirty="0" smtClean="0">
                <a:solidFill>
                  <a:srgbClr val="F79646"/>
                </a:solidFill>
              </a:rPr>
              <a:t>basics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Processing Tool)</a:t>
            </a:r>
          </a:p>
          <a:p>
            <a:pPr lvl="1"/>
            <a:r>
              <a:rPr lang="en-US" dirty="0" smtClean="0"/>
              <a:t>Kind of old-school pre-processing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not on the file it-self</a:t>
            </a:r>
          </a:p>
          <a:p>
            <a:pPr lvl="1"/>
            <a:r>
              <a:rPr lang="en-US" dirty="0" smtClean="0"/>
              <a:t>No runtime overload</a:t>
            </a:r>
          </a:p>
          <a:p>
            <a:pPr lvl="1"/>
            <a:r>
              <a:rPr lang="fr-FR" dirty="0" smtClean="0"/>
              <a:t>B</a:t>
            </a:r>
            <a:r>
              <a:rPr lang="en-US" dirty="0" err="1" smtClean="0"/>
              <a:t>ased</a:t>
            </a:r>
            <a:r>
              <a:rPr lang="en-US" dirty="0" smtClean="0"/>
              <a:t> on </a:t>
            </a:r>
            <a:r>
              <a:rPr lang="en-US" dirty="0"/>
              <a:t>a</a:t>
            </a:r>
            <a:r>
              <a:rPr lang="en-US" dirty="0" smtClean="0"/>
              <a:t>nnotations </a:t>
            </a:r>
            <a:r>
              <a:rPr lang="en-US" dirty="0" smtClean="0"/>
              <a:t>in source </a:t>
            </a:r>
            <a:r>
              <a:rPr lang="en-US" dirty="0" smtClean="0"/>
              <a:t>code</a:t>
            </a:r>
          </a:p>
          <a:p>
            <a:pPr marL="0" indent="0" algn="ctr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9646"/>
                </a:solidFill>
              </a:rPr>
              <a:t>APT annotations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pic>
        <p:nvPicPr>
          <p:cNvPr id="6" name="Image 5" descr="Java_MessageBundle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800600"/>
            <a:ext cx="5473700" cy="11557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7" name="Image 6" descr="Java_Message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2438400"/>
            <a:ext cx="5676900" cy="21463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APT Processors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: the future generated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79646"/>
                </a:solidFill>
              </a:rPr>
              <a:t>Processor code sample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</a:t>
            </a:r>
            <a:r>
              <a:rPr lang="en-US" sz="2800" dirty="0" smtClean="0"/>
              <a:t>a FileObject to generate the content</a:t>
            </a:r>
          </a:p>
        </p:txBody>
      </p:sp>
      <p:pic>
        <p:nvPicPr>
          <p:cNvPr id="4" name="Image 3" descr="CSVReportProcessor_Java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981200"/>
            <a:ext cx="7239000" cy="12827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5" name="Image 4" descr="CSVReportProcessor_Java_File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4343401"/>
            <a:ext cx="8763000" cy="126530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9646"/>
                </a:solidFill>
              </a:rPr>
              <a:t>Similarities with </a:t>
            </a:r>
            <a:r>
              <a:rPr lang="en-US" b="1" dirty="0" err="1" smtClean="0">
                <a:solidFill>
                  <a:srgbClr val="F79646"/>
                </a:solidFill>
              </a:rPr>
              <a:t>java.lang.reflect</a:t>
            </a:r>
            <a:endParaRPr lang="en-US" b="1" dirty="0">
              <a:solidFill>
                <a:srgbClr val="F79646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9646"/>
                </a:solidFill>
              </a:rPr>
              <a:t>APT </a:t>
            </a:r>
            <a:r>
              <a:rPr lang="en-US" b="1" dirty="0" smtClean="0">
                <a:solidFill>
                  <a:srgbClr val="F79646"/>
                </a:solidFill>
              </a:rPr>
              <a:t>Usage</a:t>
            </a:r>
            <a:endParaRPr lang="en-US" b="1" dirty="0">
              <a:solidFill>
                <a:srgbClr val="F79646"/>
              </a:solidFill>
            </a:endParaRPr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APT Usage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r>
              <a:rPr lang="en-US" dirty="0" smtClean="0"/>
              <a:t>Ant integration</a:t>
            </a:r>
          </a:p>
          <a:p>
            <a:pPr lvl="1"/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</a:t>
            </a:r>
            <a:r>
              <a:rPr lang="en-US" dirty="0" smtClean="0"/>
              <a:t>options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9646"/>
                </a:solidFill>
              </a:rPr>
              <a:t>APT usages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/>
            <a:r>
              <a:rPr lang="en-US" dirty="0" smtClean="0"/>
              <a:t>Not always possible at runtime</a:t>
            </a:r>
          </a:p>
          <a:p>
            <a:pPr lvl="1"/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/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/>
            <a:r>
              <a:rPr lang="en-US" dirty="0" smtClean="0"/>
              <a:t>Your Metrics without runtime overload</a:t>
            </a:r>
          </a:p>
          <a:p>
            <a:pPr lvl="1"/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143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Let’s talk about visible </a:t>
            </a:r>
            <a:r>
              <a:rPr lang="en-US" sz="3600" dirty="0"/>
              <a:t>quality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819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79646"/>
                </a:solidFill>
              </a:rPr>
              <a:t>Effective Content Display</a:t>
            </a:r>
          </a:p>
        </p:txBody>
      </p:sp>
    </p:spTree>
    <p:extLst>
      <p:ext uri="{BB962C8B-B14F-4D97-AF65-F5344CB8AC3E}">
        <p14:creationId xmlns:p14="http://schemas.microsoft.com/office/powerpoint/2010/main" val="390200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9646"/>
                </a:solidFill>
              </a:rPr>
              <a:t>One or Two phase compilation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</a:t>
            </a:r>
            <a:r>
              <a:rPr lang="en-US" dirty="0" smtClean="0"/>
              <a:t>debug (no .java created)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</a:t>
            </a:r>
            <a:r>
              <a:rPr lang="en-US" dirty="0" smtClean="0"/>
              <a:t> .java files </a:t>
            </a:r>
            <a:r>
              <a:rPr lang="en-US" dirty="0" smtClean="0"/>
              <a:t>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</a:t>
            </a:r>
            <a:r>
              <a:rPr lang="en-US" dirty="0" smtClean="0"/>
              <a:t>supported </a:t>
            </a:r>
            <a:r>
              <a:rPr lang="en-US" dirty="0" smtClean="0"/>
              <a:t>by </a:t>
            </a:r>
            <a:r>
              <a:rPr lang="en-US" dirty="0" smtClean="0"/>
              <a:t>IDEs, ok with maven.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9646"/>
                </a:solidFill>
              </a:rPr>
              <a:t>Caveats of APT 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/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/>
            <a:r>
              <a:rPr lang="en-US" dirty="0" smtClean="0"/>
              <a:t>hard to test / maintain</a:t>
            </a:r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management</a:t>
            </a:r>
            <a:r>
              <a:rPr lang="en-US" dirty="0" smtClean="0"/>
              <a:t> (hidden errors !)</a:t>
            </a:r>
          </a:p>
          <a:p>
            <a:pPr lvl="1"/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 in </a:t>
            </a:r>
            <a:r>
              <a:rPr lang="en-US" dirty="0" err="1" smtClean="0"/>
              <a:t>templating</a:t>
            </a:r>
            <a:r>
              <a:rPr lang="en-US" dirty="0" smtClean="0"/>
              <a:t> mechanism</a:t>
            </a:r>
            <a:endParaRPr lang="en-US" dirty="0"/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Beware </a:t>
            </a:r>
            <a:r>
              <a:rPr lang="en-US" sz="3200" dirty="0" smtClean="0"/>
              <a:t>of maven </a:t>
            </a:r>
            <a:r>
              <a:rPr lang="en-US" sz="3200" dirty="0"/>
              <a:t>// </a:t>
            </a:r>
            <a:r>
              <a:rPr lang="en-US" sz="3200" dirty="0" smtClean="0"/>
              <a:t>builds</a:t>
            </a:r>
            <a:endParaRPr lang="en-US" sz="3200" dirty="0"/>
          </a:p>
          <a:p>
            <a:pPr marL="742950" lvl="2" indent="-342900"/>
            <a:r>
              <a:rPr lang="en-US" dirty="0" err="1" smtClean="0"/>
              <a:t>javac</a:t>
            </a:r>
            <a:r>
              <a:rPr lang="en-US" dirty="0" smtClean="0"/>
              <a:t> is not thread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Slides</a:t>
            </a:r>
            <a:r>
              <a:rPr lang="fr-FR" dirty="0" smtClean="0"/>
              <a:t> Gilles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Summary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Effective Content </a:t>
            </a:r>
            <a:r>
              <a:rPr lang="fr-FR" b="1" dirty="0" smtClean="0"/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with</a:t>
            </a:r>
            <a:r>
              <a:rPr lang="fr-FR" b="1" dirty="0"/>
              <a:t> APT </a:t>
            </a:r>
            <a:r>
              <a:rPr lang="fr-FR" b="1" dirty="0" err="1"/>
              <a:t>Tooling</a:t>
            </a:r>
            <a:endParaRPr lang="fr-FR" b="1" dirty="0"/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based</a:t>
            </a:r>
            <a:r>
              <a:rPr lang="fr-FR" sz="2400" b="1" dirty="0"/>
              <a:t> on </a:t>
            </a:r>
            <a:r>
              <a:rPr lang="fr-FR" sz="2400" b="1" dirty="0" smtClean="0"/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@Message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46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How to </a:t>
            </a:r>
            <a:r>
              <a:rPr lang="fr-FR" b="1" dirty="0" err="1" smtClean="0">
                <a:solidFill>
                  <a:srgbClr val="F79646"/>
                </a:solidFill>
              </a:rPr>
              <a:t>sell</a:t>
            </a:r>
            <a:r>
              <a:rPr lang="fr-FR" b="1" dirty="0" smtClean="0">
                <a:solidFill>
                  <a:srgbClr val="F79646"/>
                </a:solidFill>
              </a:rPr>
              <a:t> APT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 to generate</a:t>
            </a:r>
            <a:endParaRPr lang="en-US" dirty="0" smtClean="0"/>
          </a:p>
          <a:p>
            <a:pPr lvl="1"/>
            <a:r>
              <a:rPr lang="en-US" dirty="0" smtClean="0"/>
              <a:t>Java Files &amp; .</a:t>
            </a:r>
            <a:r>
              <a:rPr lang="en-US" dirty="0" smtClean="0"/>
              <a:t>class, Reports </a:t>
            </a:r>
            <a:r>
              <a:rPr lang="en-US" dirty="0" smtClean="0"/>
              <a:t>(.</a:t>
            </a:r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fr-FR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Build log </a:t>
            </a:r>
            <a:r>
              <a:rPr lang="en-US" dirty="0" err="1" smtClean="0"/>
              <a:t>informations</a:t>
            </a:r>
            <a:r>
              <a:rPr lang="en-US" dirty="0"/>
              <a:t> </a:t>
            </a:r>
            <a:r>
              <a:rPr lang="en-US" dirty="0" smtClean="0"/>
              <a:t>or even build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/>
            <a:r>
              <a:rPr lang="en-US" dirty="0" smtClean="0"/>
              <a:t>Annotate your code</a:t>
            </a:r>
          </a:p>
          <a:p>
            <a:pPr lvl="1"/>
            <a:r>
              <a:rPr lang="en-US" dirty="0" smtClean="0"/>
              <a:t>Generate the plumbing</a:t>
            </a:r>
          </a:p>
          <a:p>
            <a:pPr lvl="1"/>
            <a:r>
              <a:rPr lang="en-US" dirty="0" smtClean="0"/>
              <a:t>Compile / Debug the real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Modern</a:t>
            </a:r>
            <a:r>
              <a:rPr lang="fr-FR" b="1" dirty="0" smtClean="0">
                <a:solidFill>
                  <a:srgbClr val="F79646"/>
                </a:solidFill>
              </a:rPr>
              <a:t> i18n future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fr-FR" b="1" dirty="0" smtClean="0"/>
              <a:t>ez18n</a:t>
            </a:r>
            <a:r>
              <a:rPr lang="fr-FR" dirty="0" smtClean="0"/>
              <a:t> </a:t>
            </a:r>
            <a:r>
              <a:rPr lang="fr-FR" dirty="0" err="1"/>
              <a:t>project</a:t>
            </a:r>
            <a:r>
              <a:rPr lang="fr-FR" dirty="0"/>
              <a:t> on </a:t>
            </a:r>
            <a:r>
              <a:rPr lang="fr-FR" dirty="0" err="1" smtClean="0"/>
              <a:t>GitHub</a:t>
            </a:r>
            <a:endParaRPr lang="fr-FR" dirty="0"/>
          </a:p>
          <a:p>
            <a:pPr lvl="1"/>
            <a:r>
              <a:rPr lang="fr-FR" dirty="0" err="1" smtClean="0"/>
              <a:t>Sample</a:t>
            </a:r>
            <a:r>
              <a:rPr lang="fr-FR" dirty="0" smtClean="0"/>
              <a:t> of i18n </a:t>
            </a:r>
            <a:r>
              <a:rPr lang="fr-FR" dirty="0" err="1" smtClean="0"/>
              <a:t>with</a:t>
            </a:r>
            <a:r>
              <a:rPr lang="fr-FR" dirty="0" smtClean="0"/>
              <a:t> annotations</a:t>
            </a:r>
          </a:p>
          <a:p>
            <a:pPr lvl="1"/>
            <a:r>
              <a:rPr lang="fr-FR" dirty="0" smtClean="0"/>
              <a:t>Real life usage of APT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If you think there is room </a:t>
            </a:r>
            <a:r>
              <a:rPr lang="en-US" dirty="0" smtClean="0"/>
              <a:t>for a </a:t>
            </a:r>
            <a:r>
              <a:rPr lang="en-US" dirty="0" smtClean="0"/>
              <a:t>JSR</a:t>
            </a:r>
          </a:p>
          <a:p>
            <a:pPr marL="0" indent="0" algn="ctr">
              <a:buNone/>
            </a:pPr>
            <a:r>
              <a:rPr lang="en-US" dirty="0" smtClean="0"/>
              <a:t>Please tell us.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80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 smtClean="0">
                <a:solidFill>
                  <a:srgbClr val="F79646"/>
                </a:solidFill>
              </a:rPr>
              <a:t>Thank</a:t>
            </a:r>
            <a:r>
              <a:rPr lang="fr-FR" b="1" dirty="0" smtClean="0">
                <a:solidFill>
                  <a:srgbClr val="F79646"/>
                </a:solidFill>
              </a:rPr>
              <a:t> </a:t>
            </a:r>
            <a:r>
              <a:rPr lang="fr-FR" b="1" dirty="0" err="1" smtClean="0">
                <a:solidFill>
                  <a:srgbClr val="F79646"/>
                </a:solidFill>
              </a:rPr>
              <a:t>you</a:t>
            </a:r>
            <a:r>
              <a:rPr lang="fr-FR" b="1" dirty="0" smtClean="0">
                <a:solidFill>
                  <a:srgbClr val="F79646"/>
                </a:solidFill>
              </a:rPr>
              <a:t> !</a:t>
            </a:r>
            <a:endParaRPr lang="fr-FR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The case</a:t>
            </a:r>
            <a:endParaRPr lang="fr-FR" b="1" dirty="0">
              <a:solidFill>
                <a:srgbClr val="F79646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F79646"/>
                </a:solidFill>
              </a:rPr>
              <a:t>Effective Content </a:t>
            </a:r>
            <a:r>
              <a:rPr lang="fr-FR" b="1" u="sng" dirty="0" smtClean="0">
                <a:solidFill>
                  <a:srgbClr val="F79646"/>
                </a:solidFill>
              </a:rPr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>
                <a:solidFill>
                  <a:srgbClr val="F79646"/>
                </a:solidFill>
              </a:rPr>
              <a:t>with</a:t>
            </a:r>
            <a:r>
              <a:rPr lang="fr-FR" b="1" u="sng" dirty="0" smtClean="0">
                <a:solidFill>
                  <a:srgbClr val="F79646"/>
                </a:solidFill>
              </a:rPr>
              <a:t> </a:t>
            </a:r>
            <a:r>
              <a:rPr lang="fr-FR" b="1" u="sng" dirty="0">
                <a:solidFill>
                  <a:srgbClr val="F79646"/>
                </a:solidFill>
              </a:rPr>
              <a:t>APT </a:t>
            </a:r>
            <a:r>
              <a:rPr lang="fr-FR" b="1" u="sng" dirty="0" err="1" smtClean="0">
                <a:solidFill>
                  <a:srgbClr val="F79646"/>
                </a:solidFill>
              </a:rPr>
              <a:t>Tooling</a:t>
            </a:r>
            <a:endParaRPr lang="fr-FR" b="1" u="sng" dirty="0">
              <a:solidFill>
                <a:srgbClr val="F79646"/>
              </a:solidFill>
            </a:endParaRPr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 err="1">
                <a:solidFill>
                  <a:srgbClr val="F79646"/>
                </a:solidFill>
              </a:rPr>
              <a:t>based</a:t>
            </a:r>
            <a:r>
              <a:rPr lang="fr-FR" sz="2400" b="1" u="sng" dirty="0">
                <a:solidFill>
                  <a:srgbClr val="F79646"/>
                </a:solidFill>
              </a:rPr>
              <a:t> on </a:t>
            </a:r>
            <a:r>
              <a:rPr lang="fr-FR" sz="2400" b="1" u="sng" dirty="0" smtClean="0">
                <a:solidFill>
                  <a:srgbClr val="F79646"/>
                </a:solidFill>
              </a:rPr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779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35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F79646"/>
                </a:solidFill>
              </a:rPr>
              <a:t>How to manage </a:t>
            </a:r>
            <a:r>
              <a:rPr lang="fr-FR" b="1" dirty="0" err="1" smtClean="0">
                <a:solidFill>
                  <a:srgbClr val="F79646"/>
                </a:solidFill>
              </a:rPr>
              <a:t>text</a:t>
            </a:r>
            <a:r>
              <a:rPr lang="fr-FR" b="1" dirty="0" smtClean="0">
                <a:solidFill>
                  <a:srgbClr val="F79646"/>
                </a:solidFill>
              </a:rPr>
              <a:t> display ?</a:t>
            </a:r>
            <a:endParaRPr lang="fr-FR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79646"/>
                </a:solidFill>
              </a:rPr>
              <a:t>Java i18n pattern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provided tooling for :</a:t>
            </a:r>
            <a:endParaRPr lang="en-US" dirty="0"/>
          </a:p>
          <a:p>
            <a:pPr lvl="1"/>
            <a:r>
              <a:rPr lang="en-US" dirty="0"/>
              <a:t>Dynamically bind the content (ResourceBundle)</a:t>
            </a:r>
          </a:p>
          <a:p>
            <a:pPr lvl="1"/>
            <a:r>
              <a:rPr lang="en-US" dirty="0" smtClean="0"/>
              <a:t>Texts obviously</a:t>
            </a:r>
            <a:endParaRPr lang="en-US" dirty="0"/>
          </a:p>
          <a:p>
            <a:pPr lvl="1"/>
            <a:r>
              <a:rPr lang="en-US" dirty="0"/>
              <a:t>But also CSS and </a:t>
            </a:r>
            <a:r>
              <a:rPr lang="en-US" dirty="0" smtClean="0"/>
              <a:t>images</a:t>
            </a:r>
            <a:endParaRPr lang="en-US" dirty="0"/>
          </a:p>
          <a:p>
            <a:r>
              <a:rPr lang="en-US" dirty="0" smtClean="0"/>
              <a:t>Implementation</a:t>
            </a:r>
            <a:r>
              <a:rPr lang="en-US" dirty="0" smtClean="0"/>
              <a:t> : </a:t>
            </a:r>
            <a:endParaRPr lang="en-US" dirty="0" smtClean="0"/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ava.util.ResourceBundle</a:t>
            </a:r>
            <a:r>
              <a:rPr lang="en-US" dirty="0" smtClean="0"/>
              <a:t> : for .properties reading</a:t>
            </a:r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ava.util.MessageFormat</a:t>
            </a:r>
            <a:r>
              <a:rPr lang="en-US" dirty="0" smtClean="0"/>
              <a:t> : </a:t>
            </a:r>
            <a:r>
              <a:rPr lang="en-US" dirty="0" smtClean="0"/>
              <a:t>tiny </a:t>
            </a:r>
            <a:r>
              <a:rPr lang="en-US" dirty="0" err="1" smtClean="0"/>
              <a:t>templating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943</Words>
  <Application>Microsoft Macintosh PowerPoint</Application>
  <PresentationFormat>Présentation à l'écran (4:3)</PresentationFormat>
  <Paragraphs>245</Paragraphs>
  <Slides>36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Multi-device Content Display &amp;  Smart Use of Annotation Processing</vt:lpstr>
      <vt:lpstr>Speakers</vt:lpstr>
      <vt:lpstr>Présentation PowerPoint</vt:lpstr>
      <vt:lpstr>The case</vt:lpstr>
      <vt:lpstr>mobile et desktop</vt:lpstr>
      <vt:lpstr>mobile et desktop</vt:lpstr>
      <vt:lpstr>mobile et desktop</vt:lpstr>
      <vt:lpstr>How to manage text display ?</vt:lpstr>
      <vt:lpstr>Java i18n pattern</vt:lpstr>
      <vt:lpstr>java.util.ResourceBundle</vt:lpstr>
      <vt:lpstr>java.util.MessageFormat</vt:lpstr>
      <vt:lpstr>.properties issues</vt:lpstr>
      <vt:lpstr>Improved i18n</vt:lpstr>
      <vt:lpstr>Improved i18n</vt:lpstr>
      <vt:lpstr>Annotations and Code generation</vt:lpstr>
      <vt:lpstr>Improved i18n benefits</vt:lpstr>
      <vt:lpstr>Extend this pattern for Multi-display</vt:lpstr>
      <vt:lpstr>Extended to displays</vt:lpstr>
      <vt:lpstr>Extended to displays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Processor code sample</vt:lpstr>
      <vt:lpstr>Similarities with java.lang.reflect</vt:lpstr>
      <vt:lpstr>APT Usage</vt:lpstr>
      <vt:lpstr>APT Usage</vt:lpstr>
      <vt:lpstr>APT usages</vt:lpstr>
      <vt:lpstr>One or Two phase compilation</vt:lpstr>
      <vt:lpstr>Caveats of APT </vt:lpstr>
      <vt:lpstr>Sample</vt:lpstr>
      <vt:lpstr>Summary</vt:lpstr>
      <vt:lpstr>How to sell APT</vt:lpstr>
      <vt:lpstr>Modern i18n future</vt:lpstr>
      <vt:lpstr>Ez18n is on GitHub. Just fork it 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205</cp:revision>
  <dcterms:created xsi:type="dcterms:W3CDTF">2012-06-10T16:50:33Z</dcterms:created>
  <dcterms:modified xsi:type="dcterms:W3CDTF">2012-09-16T14:39:52Z</dcterms:modified>
  <cp:category/>
</cp:coreProperties>
</file>