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328" r:id="rId4"/>
    <p:sldId id="329" r:id="rId5"/>
    <p:sldId id="330" r:id="rId6"/>
    <p:sldId id="327" r:id="rId7"/>
    <p:sldId id="257" r:id="rId8"/>
    <p:sldId id="333" r:id="rId9"/>
    <p:sldId id="331" r:id="rId10"/>
    <p:sldId id="332" r:id="rId11"/>
    <p:sldId id="258" r:id="rId12"/>
    <p:sldId id="259" r:id="rId13"/>
    <p:sldId id="260" r:id="rId14"/>
    <p:sldId id="261" r:id="rId15"/>
    <p:sldId id="262" r:id="rId16"/>
    <p:sldId id="27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2" r:id="rId25"/>
    <p:sldId id="270" r:id="rId26"/>
    <p:sldId id="325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2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24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05/09/12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latest/DevGuideI18n" TargetMode="Externa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1.6/tutorial/i18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3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ez18n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zzy.sourceforge.net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18nguy.com/TranslationTools.html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ions.atlassian.com" TargetMode="External"/><Relationship Id="rId4" Type="http://schemas.openxmlformats.org/officeDocument/2006/relationships/hyperlink" Target="http://translate.liferay.com" TargetMode="External"/><Relationship Id="rId5" Type="http://schemas.openxmlformats.org/officeDocument/2006/relationships/hyperlink" Target="http://translate.sourceforge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nitasoft.org/translations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nguagetool.org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anslate.google.com" TargetMode="External"/><Relationship Id="rId3" Type="http://schemas.openxmlformats.org/officeDocument/2006/relationships/hyperlink" Target="http://translate.google.com/toolkit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3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Multi-device </a:t>
            </a:r>
            <a:r>
              <a:rPr lang="en-US" dirty="0"/>
              <a:t>Content </a:t>
            </a:r>
            <a:r>
              <a:rPr lang="en-US" dirty="0" smtClean="0"/>
              <a:t>Display</a:t>
            </a:r>
            <a:br>
              <a:rPr lang="en-US" dirty="0" smtClean="0"/>
            </a:br>
            <a:r>
              <a:rPr lang="en-US" dirty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Smart Use of Annotation Processing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Usage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Javac</a:t>
            </a:r>
            <a:r>
              <a:rPr lang="fr-FR" dirty="0" smtClean="0"/>
              <a:t> </a:t>
            </a:r>
            <a:r>
              <a:rPr lang="fr-FR" dirty="0" err="1" smtClean="0"/>
              <a:t>built</a:t>
            </a:r>
            <a:r>
              <a:rPr lang="fr-FR" dirty="0" smtClean="0"/>
              <a:t>-in command</a:t>
            </a:r>
          </a:p>
          <a:p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r>
              <a:rPr lang="fr-FR" dirty="0" smtClean="0"/>
              <a:t>IDE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pPr lvl="1"/>
            <a:r>
              <a:rPr lang="fr-FR" dirty="0" err="1" smtClean="0"/>
              <a:t>Sample</a:t>
            </a:r>
            <a:r>
              <a:rPr lang="fr-FR" dirty="0" smtClean="0"/>
              <a:t> </a:t>
            </a:r>
            <a:r>
              <a:rPr lang="fr-FR" dirty="0" err="1"/>
              <a:t>d</a:t>
            </a:r>
            <a:r>
              <a:rPr lang="fr-FR" dirty="0" err="1" smtClean="0"/>
              <a:t>edicated</a:t>
            </a:r>
            <a:r>
              <a:rPr lang="fr-FR" dirty="0" smtClean="0"/>
              <a:t> </a:t>
            </a:r>
            <a:r>
              <a:rPr lang="fr-FR" dirty="0" err="1" smtClean="0"/>
              <a:t>builder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To commit </a:t>
            </a:r>
            <a:r>
              <a:rPr lang="fr-FR" dirty="0" err="1" smtClean="0"/>
              <a:t>generated</a:t>
            </a:r>
            <a:r>
              <a:rPr lang="fr-FR" dirty="0" smtClean="0"/>
              <a:t> code or not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46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 smtClean="0">
                <a:latin typeface="Lucida Console" pitchFamily="49" charset="0"/>
              </a:rPr>
              <a:t>javac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cp</a:t>
            </a:r>
            <a:r>
              <a:rPr lang="fr-FR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proc:only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encoding</a:t>
            </a:r>
            <a:r>
              <a:rPr lang="fr-FR" dirty="0" smtClean="0">
                <a:latin typeface="Lucida Console" pitchFamily="49" charset="0"/>
              </a:rPr>
              <a:t> UTF-8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-d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\classes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-s $PROJECT_HOME\</a:t>
            </a:r>
            <a:r>
              <a:rPr lang="fr-FR" dirty="0" err="1" smtClean="0">
                <a:latin typeface="Lucida Console" pitchFamily="49" charset="0"/>
              </a:rPr>
              <a:t>target</a:t>
            </a:r>
            <a:r>
              <a:rPr lang="fr-FR" dirty="0" smtClean="0">
                <a:latin typeface="Lucida Console" pitchFamily="49" charset="0"/>
              </a:rPr>
              <a:t>\</a:t>
            </a:r>
            <a:r>
              <a:rPr lang="fr-FR" dirty="0" err="1" smtClean="0">
                <a:latin typeface="Lucida Console" pitchFamily="49" charset="0"/>
              </a:rPr>
              <a:t>generated</a:t>
            </a:r>
            <a:r>
              <a:rPr lang="fr-FR" dirty="0" smtClean="0">
                <a:latin typeface="Lucida Console" pitchFamily="49" charset="0"/>
              </a:rPr>
              <a:t>-sources\</a:t>
            </a:r>
            <a:r>
              <a:rPr lang="fr-FR" dirty="0" err="1" smtClean="0">
                <a:latin typeface="Lucida Console" pitchFamily="49" charset="0"/>
              </a:rPr>
              <a:t>apt</a:t>
            </a:r>
            <a:endParaRPr lang="fr-FR" dirty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sourcepath</a:t>
            </a:r>
            <a:r>
              <a:rPr lang="fr-FR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verbose</a:t>
            </a:r>
            <a:endParaRPr lang="fr-FR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fr-FR" dirty="0">
                <a:latin typeface="Lucida Console" pitchFamily="49" charset="0"/>
              </a:rPr>
              <a:t>$</a:t>
            </a:r>
            <a:r>
              <a:rPr lang="fr-FR" dirty="0" smtClean="0">
                <a:latin typeface="Lucida Console" pitchFamily="49" charset="0"/>
              </a:rPr>
              <a:t>FILES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2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Appeler APT depuis la ligne de commande </a:t>
            </a:r>
            <a:r>
              <a:rPr lang="fr-FR" dirty="0" err="1" smtClean="0"/>
              <a:t>javac</a:t>
            </a:r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 flipV="1">
            <a:off x="3124200" y="2544633"/>
            <a:ext cx="2362200" cy="864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35996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4400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 flipV="1">
            <a:off x="5867400" y="4948872"/>
            <a:ext cx="734048" cy="4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76420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optionnel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320040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334000" y="3200400"/>
            <a:ext cx="942039" cy="190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2908012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des</a:t>
            </a:r>
          </a:p>
          <a:p>
            <a:r>
              <a:rPr lang="fr-FR" sz="1600" dirty="0" smtClean="0">
                <a:latin typeface="Lucida Console" pitchFamily="49" charset="0"/>
              </a:rPr>
              <a:t>implémentations</a:t>
            </a:r>
            <a:endParaRPr lang="fr-FR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Appeler APT depuis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219199"/>
          </a:xfrm>
        </p:spPr>
        <p:txBody>
          <a:bodyPr>
            <a:noAutofit/>
          </a:bodyPr>
          <a:lstStyle/>
          <a:p>
            <a:r>
              <a:rPr lang="fr-FR" sz="2400" dirty="0" smtClean="0"/>
              <a:t>Le plugin </a:t>
            </a:r>
            <a:r>
              <a:rPr lang="fr-FR" sz="2400" dirty="0" err="1" smtClean="0"/>
              <a:t>maven</a:t>
            </a:r>
            <a:r>
              <a:rPr lang="fr-FR" sz="2400" dirty="0" smtClean="0"/>
              <a:t>-compiler avec des options passées « à la main »</a:t>
            </a:r>
          </a:p>
          <a:p>
            <a:r>
              <a:rPr lang="fr-FR" sz="2400" dirty="0"/>
              <a:t>Le plugin </a:t>
            </a:r>
            <a:r>
              <a:rPr lang="fr-FR" sz="2400" dirty="0" err="1" smtClean="0"/>
              <a:t>org.bsc.maven:maven-processor-plugin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fr-FR" sz="2400" dirty="0" err="1" smtClean="0"/>
              <a:t>google</a:t>
            </a:r>
            <a:r>
              <a:rPr lang="fr-FR" sz="2400" dirty="0" smtClean="0"/>
              <a:t> code)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524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22157"/>
            <a:ext cx="7391400" cy="280008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2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L’API </a:t>
            </a:r>
            <a:r>
              <a:rPr lang="fr-FR" dirty="0" err="1" smtClean="0"/>
              <a:t>javax.annotation.processing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Interface </a:t>
            </a:r>
            <a:r>
              <a:rPr lang="fr-FR" b="1" dirty="0" smtClean="0"/>
              <a:t>Processor </a:t>
            </a:r>
            <a:r>
              <a:rPr lang="fr-FR" b="1" dirty="0"/>
              <a:t>et classe </a:t>
            </a:r>
            <a:r>
              <a:rPr lang="fr-FR" b="1" dirty="0" err="1"/>
              <a:t>AbstractProcessor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" y="2286000"/>
            <a:ext cx="824896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98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processor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dirty="0" smtClean="0"/>
              <a:t>@</a:t>
            </a:r>
            <a:r>
              <a:rPr lang="fr-FR" sz="2800" dirty="0" err="1" smtClean="0"/>
              <a:t>SupportedAnnotationTypes</a:t>
            </a:r>
            <a:r>
              <a:rPr lang="fr-FR" sz="2800" dirty="0" smtClean="0"/>
              <a:t> pour déclarer l’annotation cible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800" dirty="0" smtClean="0"/>
              <a:t>Créer un </a:t>
            </a:r>
            <a:r>
              <a:rPr lang="fr-FR" sz="2800" dirty="0" err="1" smtClean="0"/>
              <a:t>FileObject</a:t>
            </a:r>
            <a:r>
              <a:rPr lang="fr-FR" sz="2800" dirty="0" smtClean="0"/>
              <a:t> pour écrire du contenu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Meta modèle d’un fichier source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Quelques sous type d’</a:t>
            </a:r>
            <a:r>
              <a:rPr lang="fr-FR" dirty="0" err="1" smtClean="0"/>
              <a:t>Element</a:t>
            </a:r>
            <a:r>
              <a:rPr lang="fr-FR" dirty="0" smtClean="0"/>
              <a:t> que l’on caste en fonction de </a:t>
            </a:r>
            <a:r>
              <a:rPr lang="fr-FR" dirty="0" err="1" smtClean="0"/>
              <a:t>Element.getKind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1" y="1371600"/>
            <a:ext cx="8763000" cy="36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23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Méta modèle d’un fichier source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3962400" cy="51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5500"/>
            <a:ext cx="7097713" cy="1739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3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avec </a:t>
            </a:r>
            <a:r>
              <a:rPr lang="fr-FR" dirty="0" err="1" smtClean="0"/>
              <a:t>java.lang.reflect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Class.newInstance</a:t>
            </a:r>
            <a:r>
              <a:rPr lang="fr-FR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NO </a:t>
            </a:r>
            <a:r>
              <a:rPr lang="fr-FR" sz="2800" dirty="0" err="1" smtClean="0"/>
              <a:t>instanceOf</a:t>
            </a:r>
            <a:r>
              <a:rPr lang="fr-FR" sz="2800" dirty="0"/>
              <a:t>, NO </a:t>
            </a:r>
            <a:r>
              <a:rPr lang="fr-FR" sz="2800" dirty="0" err="1"/>
              <a:t>isAssignable</a:t>
            </a:r>
            <a:r>
              <a:rPr lang="fr-FR" sz="2800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/>
              <a:t>NO </a:t>
            </a:r>
            <a:r>
              <a:rPr lang="fr-FR" sz="2800" dirty="0" err="1" smtClean="0"/>
              <a:t>getConstructor</a:t>
            </a:r>
            <a:r>
              <a:rPr lang="fr-FR" sz="2800" dirty="0"/>
              <a:t>, </a:t>
            </a:r>
            <a:r>
              <a:rPr lang="fr-FR" sz="2800" dirty="0" err="1" smtClean="0"/>
              <a:t>getMethod</a:t>
            </a:r>
            <a:r>
              <a:rPr lang="fr-FR" sz="2800" dirty="0" smtClean="0"/>
              <a:t>, …</a:t>
            </a:r>
            <a:endParaRPr lang="fr-F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/>
              <a:t>Impossible de tester l’arbre d’héritage lorsqu’on navigue dans le source d’une classe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 sert à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Injecter des patterns répétitifs et complexes</a:t>
            </a:r>
          </a:p>
          <a:p>
            <a:r>
              <a:rPr lang="fr-FR" dirty="0" smtClean="0"/>
              <a:t>Générer des </a:t>
            </a:r>
            <a:r>
              <a:rPr lang="fr-FR" dirty="0" err="1" smtClean="0"/>
              <a:t>factories</a:t>
            </a:r>
            <a:r>
              <a:rPr lang="fr-FR" dirty="0" smtClean="0"/>
              <a:t>, des singletons</a:t>
            </a:r>
          </a:p>
          <a:p>
            <a:r>
              <a:rPr lang="fr-FR" dirty="0" smtClean="0"/>
              <a:t>Générer des délégations avec du code de management</a:t>
            </a:r>
          </a:p>
          <a:p>
            <a:pPr lvl="1"/>
            <a:r>
              <a:rPr lang="fr-FR" dirty="0" smtClean="0"/>
              <a:t>Assertions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onde JMX</a:t>
            </a:r>
          </a:p>
          <a:p>
            <a:pPr lvl="1"/>
            <a:r>
              <a:rPr lang="fr-FR" dirty="0" smtClean="0"/>
              <a:t>Transaction</a:t>
            </a:r>
          </a:p>
          <a:p>
            <a:pPr lvl="1"/>
            <a:r>
              <a:rPr lang="fr-FR" dirty="0" smtClean="0"/>
              <a:t>Gestion des data sources</a:t>
            </a:r>
          </a:p>
          <a:p>
            <a:r>
              <a:rPr lang="fr-FR" dirty="0" smtClean="0"/>
              <a:t>Générer des rapports sur du code</a:t>
            </a:r>
          </a:p>
          <a:p>
            <a:pPr lvl="1"/>
            <a:r>
              <a:rPr lang="fr-FR" dirty="0" smtClean="0"/>
              <a:t>Tables de références</a:t>
            </a:r>
          </a:p>
          <a:p>
            <a:pPr lvl="1"/>
            <a:r>
              <a:rPr lang="fr-FR" dirty="0" smtClean="0"/>
              <a:t>Requêtes SQL embarquées dans le code java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Pattern avec injection – je fais 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Annoter des </a:t>
            </a:r>
            <a:r>
              <a:rPr lang="fr-FR" dirty="0" err="1" smtClean="0"/>
              <a:t>beans</a:t>
            </a:r>
            <a:r>
              <a:rPr lang="fr-FR" dirty="0"/>
              <a:t> ou des interfaces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implémentations ou les proxy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Injecter les implémentations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Générer les descripteurs pour le </a:t>
            </a:r>
            <a:r>
              <a:rPr lang="fr-FR" dirty="0" err="1"/>
              <a:t>framework</a:t>
            </a:r>
            <a:r>
              <a:rPr lang="fr-FR" dirty="0"/>
              <a:t> d’injection ou utiliser un </a:t>
            </a:r>
            <a:r>
              <a:rPr lang="fr-FR" dirty="0" err="1"/>
              <a:t>classpath</a:t>
            </a:r>
            <a:r>
              <a:rPr lang="fr-FR" dirty="0"/>
              <a:t> </a:t>
            </a:r>
            <a:r>
              <a:rPr lang="fr-FR" dirty="0" smtClean="0"/>
              <a:t>scanneur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 code client ne doit pas avoir de références sur le code généré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Possibilité de mixer le code généré avec des annotation interprétées à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les conventions de nommage des classes cibles et la </a:t>
            </a:r>
            <a:r>
              <a:rPr lang="fr-FR" dirty="0" err="1" smtClean="0"/>
              <a:t>réflection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dbaeli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fr-FR" sz="2000" b="1" dirty="0"/>
              <a:t>Agile Team </a:t>
            </a:r>
            <a:r>
              <a:rPr lang="fr-FR" sz="2000" b="1" dirty="0" smtClean="0"/>
              <a:t>Lead</a:t>
            </a:r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 smtClean="0"/>
              <a:t>Senior Coder</a:t>
            </a:r>
            <a:endParaRPr lang="fr-FR" sz="2000" b="1" dirty="0" smtClean="0"/>
          </a:p>
          <a:p>
            <a:pPr marL="216027" indent="-216027"/>
            <a:r>
              <a:rPr lang="fr-FR" sz="2000" b="1" dirty="0" smtClean="0"/>
              <a:t>Software </a:t>
            </a:r>
            <a:r>
              <a:rPr lang="fr-FR" sz="2000" b="1" dirty="0" err="1" smtClean="0"/>
              <a:t>Factory</a:t>
            </a:r>
            <a:r>
              <a:rPr lang="fr-FR" sz="2000" b="1" dirty="0" smtClean="0"/>
              <a:t> &amp; </a:t>
            </a:r>
            <a:r>
              <a:rPr lang="fr-FR" sz="2000" b="1" dirty="0" err="1" smtClean="0"/>
              <a:t>DevOps</a:t>
            </a:r>
            <a:endParaRPr lang="fr-FR" sz="2000" b="1" dirty="0" smtClean="0"/>
          </a:p>
          <a:p>
            <a:pPr marL="216027" indent="-216027"/>
            <a:endParaRPr lang="fr-FR" sz="2000" b="1" dirty="0" smtClean="0"/>
          </a:p>
          <a:p>
            <a:pPr marL="0" indent="0">
              <a:buNone/>
            </a:pP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/>
              <a:t>gdigugli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fr-FR" sz="2000" b="1" dirty="0" smtClean="0"/>
              <a:t>Développeur </a:t>
            </a:r>
            <a:r>
              <a:rPr lang="fr-FR" sz="2000" b="1" dirty="0"/>
              <a:t>java depuis 1999</a:t>
            </a:r>
          </a:p>
          <a:p>
            <a:pPr marL="216027" indent="-216027"/>
            <a:r>
              <a:rPr lang="fr-FR" sz="2000" b="1" dirty="0"/>
              <a:t>Architecte </a:t>
            </a:r>
            <a:r>
              <a:rPr lang="fr-FR" sz="2000" b="1" dirty="0" smtClean="0"/>
              <a:t>pour</a:t>
            </a:r>
          </a:p>
          <a:p>
            <a:pPr marL="216027" indent="-216027"/>
            <a:endParaRPr lang="fr-FR" sz="2000" b="1" dirty="0"/>
          </a:p>
          <a:p>
            <a:pPr marL="216027" indent="-216027"/>
            <a:endParaRPr lang="fr-FR" sz="2000" b="1" dirty="0"/>
          </a:p>
          <a:p>
            <a:pPr marL="216027" indent="-216027"/>
            <a:r>
              <a:rPr lang="fr-FR" sz="2000" b="1" dirty="0"/>
              <a:t>ILOG - IBM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librairie graphique 2D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moteur de règles</a:t>
            </a:r>
          </a:p>
          <a:p>
            <a:pPr marL="216027" indent="-216027"/>
            <a:r>
              <a:rPr lang="fr-FR" sz="2000" b="1" dirty="0"/>
              <a:t>Prima-Solutions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plate-forme de services pour J2EE</a:t>
            </a:r>
          </a:p>
          <a:p>
            <a:pPr marL="288036" lvl="1" indent="-288036">
              <a:buFont typeface="Wingdings" pitchFamily="2" charset="2"/>
              <a:buChar char="ü"/>
            </a:pPr>
            <a:r>
              <a:rPr lang="fr-FR" sz="1800" b="1" dirty="0"/>
              <a:t>code génération de modèle métier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et transformation de code vers des fichiers plats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fichiers pour le tableurs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Cartographie des @</a:t>
            </a:r>
            <a:r>
              <a:rPr lang="fr-FR" dirty="0" err="1" smtClean="0"/>
              <a:t>Deprecated</a:t>
            </a:r>
            <a:r>
              <a:rPr lang="fr-FR" dirty="0" smtClean="0"/>
              <a:t> dans une base de code volumineuse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Données métiers pour de la documentation : les constantes de toutes les énumérations d’un modèle métier</a:t>
            </a:r>
          </a:p>
          <a:p>
            <a:r>
              <a:rPr lang="fr-FR" dirty="0" smtClean="0"/>
              <a:t>Générer des fichiers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Configuration de l’application pour le </a:t>
            </a:r>
            <a:r>
              <a:rPr lang="fr-FR" dirty="0" err="1" smtClean="0"/>
              <a:t>staging</a:t>
            </a:r>
            <a:r>
              <a:rPr lang="fr-FR" dirty="0" smtClean="0"/>
              <a:t> (développement/recette/production)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5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avec des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Ajouter des annotations qui paramètrent un pattern complexe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Par exemple: le pattern pour des </a:t>
            </a:r>
            <a:r>
              <a:rPr lang="fr-FR" dirty="0" err="1" smtClean="0"/>
              <a:t>MBeans</a:t>
            </a:r>
            <a:r>
              <a:rPr lang="fr-FR" dirty="0" smtClean="0"/>
              <a:t> en ajoutant des méthodes de moyenne ou de dérivée en fonction du temps sur les sondes primitives</a:t>
            </a:r>
          </a:p>
          <a:p>
            <a:r>
              <a:rPr lang="fr-FR" dirty="0" smtClean="0"/>
              <a:t>Le code client référence directement le code généré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 code généré ne peut pas être utilisé dans le même module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requière une modularisation soigneuse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49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 </a:t>
            </a:r>
            <a:r>
              <a:rPr lang="fr-FR" dirty="0" err="1" smtClean="0"/>
              <a:t>limit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Tentation de générer trop de patterns</a:t>
            </a:r>
          </a:p>
          <a:p>
            <a:r>
              <a:rPr lang="fr-FR" dirty="0" smtClean="0"/>
              <a:t>Un plugin APT est difficile à maintenir</a:t>
            </a:r>
          </a:p>
          <a:p>
            <a:r>
              <a:rPr lang="fr-FR" dirty="0" smtClean="0"/>
              <a:t>Les tests unitaires sont complexes à écrire</a:t>
            </a:r>
          </a:p>
          <a:p>
            <a:r>
              <a:rPr lang="fr-FR" dirty="0" smtClean="0"/>
              <a:t>Chronophage à debugger</a:t>
            </a:r>
            <a:endParaRPr lang="fr-FR" dirty="0"/>
          </a:p>
          <a:p>
            <a:r>
              <a:rPr lang="fr-FR" dirty="0" smtClean="0"/>
              <a:t>Parfois plus de complexité dans un processeur APT que de maintenir un pattern à la main</a:t>
            </a:r>
          </a:p>
          <a:p>
            <a:r>
              <a:rPr lang="fr-FR" dirty="0" smtClean="0"/>
              <a:t>Peu de références ou de support</a:t>
            </a:r>
          </a:p>
          <a:p>
            <a:r>
              <a:rPr lang="fr-FR" dirty="0" smtClean="0"/>
              <a:t>Outillage inexistant pour le </a:t>
            </a:r>
            <a:r>
              <a:rPr lang="fr-FR" dirty="0" err="1" smtClean="0"/>
              <a:t>templating</a:t>
            </a:r>
            <a:r>
              <a:rPr lang="fr-FR" dirty="0" smtClean="0"/>
              <a:t> du code à générer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Penser à utiliser </a:t>
            </a:r>
            <a:r>
              <a:rPr lang="fr-FR" dirty="0" err="1" smtClean="0"/>
              <a:t>freemarker</a:t>
            </a:r>
            <a:r>
              <a:rPr lang="fr-FR" dirty="0" smtClean="0"/>
              <a:t> ou </a:t>
            </a:r>
            <a:r>
              <a:rPr lang="fr-FR" dirty="0" err="1" smtClean="0"/>
              <a:t>velocity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 : une ou deux passes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Une passe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plugin APT s’exécute dans la même exécution que la compilation des sources java ‘statiques’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code source apparait directement sous forme de </a:t>
            </a:r>
            <a:r>
              <a:rPr lang="fr-FR" dirty="0" err="1" smtClean="0"/>
              <a:t>bytecode</a:t>
            </a:r>
            <a:r>
              <a:rPr lang="fr-FR" dirty="0" smtClean="0"/>
              <a:t> (.class)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Difficile à debugger en cas de soucis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Deux passes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On exécute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proc:only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Puis une deuxième fois en mode </a:t>
            </a:r>
            <a:r>
              <a:rPr lang="fr-FR" dirty="0" err="1" smtClean="0"/>
              <a:t>proc:none</a:t>
            </a:r>
            <a:r>
              <a:rPr lang="fr-FR" dirty="0" smtClean="0"/>
              <a:t> avec les sources générées dans le </a:t>
            </a:r>
            <a:r>
              <a:rPr lang="fr-FR" dirty="0" err="1" smtClean="0"/>
              <a:t>sourcepath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devient possible sur le code généré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49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 votre guise !</a:t>
            </a:r>
          </a:p>
          <a:p>
            <a:r>
              <a:rPr lang="fr-FR" dirty="0" smtClean="0"/>
              <a:t>Respecter l’indentation classique java si vous travaillez en ‘deux passes’</a:t>
            </a:r>
          </a:p>
          <a:p>
            <a:r>
              <a:rPr lang="fr-FR" dirty="0" smtClean="0"/>
              <a:t>Un petit moteur de </a:t>
            </a:r>
            <a:r>
              <a:rPr lang="fr-FR" dirty="0" err="1" smtClean="0"/>
              <a:t>template</a:t>
            </a:r>
            <a:r>
              <a:rPr lang="fr-FR" dirty="0" smtClean="0"/>
              <a:t> tient dans une classe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Moteur de macro de apache </a:t>
            </a:r>
            <a:r>
              <a:rPr lang="fr-FR" dirty="0" err="1" smtClean="0"/>
              <a:t>ant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9" y="3200400"/>
            <a:ext cx="6477000" cy="203884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02888"/>
            <a:ext cx="7696200" cy="1121359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en arc 4"/>
          <p:cNvCxnSpPr>
            <a:stCxn id="1028" idx="1"/>
            <a:endCxn id="1026" idx="1"/>
          </p:cNvCxnSpPr>
          <p:nvPr/>
        </p:nvCxnSpPr>
        <p:spPr>
          <a:xfrm rot="10800000">
            <a:off x="545400" y="4219824"/>
            <a:ext cx="597601" cy="1243744"/>
          </a:xfrm>
          <a:prstGeom prst="curvedConnector3">
            <a:avLst>
              <a:gd name="adj1" fmla="val 176807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dans mon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En mode ‘deux passes’ : penser à configurer le répertoire de sources générées dans les projets de l’IDE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plupart des IDE sont configurés avec </a:t>
            </a:r>
            <a:r>
              <a:rPr lang="fr-FR" dirty="0" err="1" smtClean="0"/>
              <a:t>javac</a:t>
            </a:r>
            <a:r>
              <a:rPr lang="fr-FR" dirty="0" smtClean="0"/>
              <a:t> en mode </a:t>
            </a:r>
            <a:r>
              <a:rPr lang="fr-FR" dirty="0" err="1" smtClean="0"/>
              <a:t>proc:none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Les IDE sont souvent configurable pour activer le mode de compilation ‘une passe’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Aucun support pour le mode ‘deux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hands 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20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à i18n avec GWT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4400" y="1295400"/>
            <a:ext cx="3962400" cy="4367845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N’oublier pas le </a:t>
            </a:r>
            <a:r>
              <a:rPr lang="fr-FR" dirty="0" err="1" smtClean="0"/>
              <a:t>meta</a:t>
            </a:r>
            <a:r>
              <a:rPr lang="fr-FR" dirty="0" smtClean="0"/>
              <a:t> tag</a:t>
            </a:r>
          </a:p>
          <a:p>
            <a:pPr marL="0" indent="0">
              <a:buNone/>
            </a:pPr>
            <a:r>
              <a:rPr lang="fr-FR" sz="2900" dirty="0" smtClean="0">
                <a:latin typeface="Lucida Console" pitchFamily="49" charset="0"/>
              </a:rPr>
              <a:t>&lt;</a:t>
            </a:r>
            <a:r>
              <a:rPr lang="fr-FR" sz="2900" dirty="0" err="1" smtClean="0">
                <a:latin typeface="Lucida Console" pitchFamily="49" charset="0"/>
              </a:rPr>
              <a:t>meta</a:t>
            </a:r>
            <a:r>
              <a:rPr lang="fr-FR" sz="2900" dirty="0" smtClean="0">
                <a:latin typeface="Lucida Console" pitchFamily="49" charset="0"/>
              </a:rPr>
              <a:t> </a:t>
            </a:r>
            <a:r>
              <a:rPr lang="fr-FR" sz="2900" dirty="0">
                <a:latin typeface="Lucida Console" pitchFamily="49" charset="0"/>
              </a:rPr>
              <a:t>http-</a:t>
            </a:r>
            <a:r>
              <a:rPr lang="fr-FR" sz="2900" dirty="0" err="1">
                <a:latin typeface="Lucida Console" pitchFamily="49" charset="0"/>
              </a:rPr>
              <a:t>equiv</a:t>
            </a:r>
            <a:r>
              <a:rPr lang="fr-FR" sz="2900" dirty="0">
                <a:latin typeface="Lucida Console" pitchFamily="49" charset="0"/>
              </a:rPr>
              <a:t>="content-type" content="</a:t>
            </a:r>
            <a:r>
              <a:rPr lang="fr-FR" sz="2900" dirty="0" err="1">
                <a:latin typeface="Lucida Console" pitchFamily="49" charset="0"/>
              </a:rPr>
              <a:t>text</a:t>
            </a:r>
            <a:r>
              <a:rPr lang="fr-FR" sz="2900" dirty="0">
                <a:latin typeface="Lucida Console" pitchFamily="49" charset="0"/>
              </a:rPr>
              <a:t>/html; </a:t>
            </a:r>
            <a:r>
              <a:rPr lang="fr-FR" sz="2900" dirty="0" err="1">
                <a:latin typeface="Lucida Console" pitchFamily="49" charset="0"/>
              </a:rPr>
              <a:t>charset</a:t>
            </a:r>
            <a:r>
              <a:rPr lang="fr-FR" sz="2900" dirty="0">
                <a:latin typeface="Lucida Console" pitchFamily="49" charset="0"/>
              </a:rPr>
              <a:t>=UTF-8</a:t>
            </a:r>
            <a:r>
              <a:rPr lang="fr-FR" sz="2900" dirty="0" smtClean="0">
                <a:latin typeface="Lucida Console" pitchFamily="49" charset="0"/>
              </a:rPr>
              <a:t>"&gt;</a:t>
            </a:r>
          </a:p>
          <a:p>
            <a:endParaRPr lang="fr-FR" dirty="0" smtClean="0"/>
          </a:p>
          <a:p>
            <a:r>
              <a:rPr lang="fr-FR" dirty="0" smtClean="0"/>
              <a:t>Ajouter les fichiers de localisation</a:t>
            </a:r>
          </a:p>
          <a:p>
            <a:pPr marL="0" indent="0">
              <a:buNone/>
            </a:pPr>
            <a:r>
              <a:rPr lang="fr-FR" sz="2900" dirty="0" err="1" smtClean="0">
                <a:latin typeface="Lucida Console" pitchFamily="49" charset="0"/>
              </a:rPr>
              <a:t>LabelMessages_de.properties</a:t>
            </a:r>
            <a:endParaRPr lang="fr-FR" sz="29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fr-FR" dirty="0">
              <a:latin typeface="Lucida Console" pitchFamily="49" charset="0"/>
            </a:endParaRPr>
          </a:p>
          <a:p>
            <a:r>
              <a:rPr lang="fr-FR" dirty="0" smtClean="0"/>
              <a:t>Charger la classe </a:t>
            </a:r>
          </a:p>
          <a:p>
            <a:pPr marL="0" indent="0">
              <a:buNone/>
            </a:pPr>
            <a:r>
              <a:rPr lang="fr-FR" sz="2900" dirty="0" err="1" smtClean="0">
                <a:latin typeface="Lucida Console" pitchFamily="49" charset="0"/>
              </a:rPr>
              <a:t>GWT.create</a:t>
            </a:r>
            <a:r>
              <a:rPr lang="fr-FR" sz="2900" dirty="0" smtClean="0">
                <a:latin typeface="Lucida Console" pitchFamily="49" charset="0"/>
              </a:rPr>
              <a:t>(</a:t>
            </a:r>
            <a:r>
              <a:rPr lang="fr-FR" sz="2900" dirty="0" err="1" smtClean="0">
                <a:latin typeface="Lucida Console" pitchFamily="49" charset="0"/>
              </a:rPr>
              <a:t>LabelMessages.class</a:t>
            </a:r>
            <a:r>
              <a:rPr lang="fr-FR" sz="2900" dirty="0" smtClean="0">
                <a:latin typeface="Lucida Console" pitchFamily="49" charset="0"/>
              </a:rPr>
              <a:t>);</a:t>
            </a:r>
            <a:endParaRPr lang="fr-FR" sz="2900" dirty="0">
              <a:latin typeface="Lucida Console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83262" y="5862121"/>
            <a:ext cx="746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https://developers.google.com/web-toolkit/doc/latest/DevGuideI18n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2" y="1447800"/>
            <a:ext cx="4169902" cy="3657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40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java.util.ResourceBundle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La classe qui charge les fichiers </a:t>
            </a:r>
            <a:r>
              <a:rPr lang="fr-FR" dirty="0" err="1" smtClean="0"/>
              <a:t>properties</a:t>
            </a:r>
            <a:r>
              <a:rPr lang="fr-FR" dirty="0" smtClean="0"/>
              <a:t> en fonction de la locale (par défaut ou en paramètre)</a:t>
            </a:r>
          </a:p>
          <a:p>
            <a:r>
              <a:rPr lang="fr-FR" b="1" dirty="0" err="1" smtClean="0"/>
              <a:t>java.util.Locale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L’objet qui désigne la langue courante avec laquelle on charge les </a:t>
            </a:r>
            <a:r>
              <a:rPr lang="fr-FR" dirty="0" err="1" smtClean="0"/>
              <a:t>resources</a:t>
            </a:r>
            <a:r>
              <a:rPr lang="fr-FR" dirty="0" smtClean="0"/>
              <a:t> </a:t>
            </a:r>
            <a:r>
              <a:rPr lang="fr-FR" dirty="0" err="1" smtClean="0"/>
              <a:t>internationnaliéses</a:t>
            </a:r>
            <a:endParaRPr lang="fr-FR" dirty="0" smtClean="0"/>
          </a:p>
          <a:p>
            <a:r>
              <a:rPr lang="fr-FR" dirty="0" smtClean="0"/>
              <a:t>Convention de nommage pour les fichiers de traduction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latin typeface="Lucida Console" pitchFamily="49" charset="0"/>
              </a:rPr>
              <a:t>StockWatcherConstants_en_EN.properties</a:t>
            </a:r>
            <a:endParaRPr lang="fr-FR" dirty="0">
              <a:latin typeface="Lucida Console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2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MessageFormat</a:t>
            </a:r>
            <a:r>
              <a:rPr lang="en-US" dirty="0" smtClean="0"/>
              <a:t> du JDK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Inclure les « formats » dans le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Oblige à manipuler un </a:t>
            </a:r>
            <a:r>
              <a:rPr lang="fr-FR" dirty="0" err="1" smtClean="0"/>
              <a:t>MessageFormat</a:t>
            </a:r>
            <a:r>
              <a:rPr lang="fr-FR" dirty="0" smtClean="0"/>
              <a:t> pour évaluer l’expression en passant ses paramètres via un tableau</a:t>
            </a:r>
          </a:p>
          <a:p>
            <a:r>
              <a:rPr lang="fr-FR" dirty="0" smtClean="0"/>
              <a:t>Gère automatiquement le formatage des paramètres en fonction de la locale (nombre, date)</a:t>
            </a:r>
          </a:p>
          <a:p>
            <a:r>
              <a:rPr lang="fr-FR" dirty="0" smtClean="0"/>
              <a:t>Pluralisation, paramètre optionnels …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we’ll build today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68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aligner les deux mondes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3433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On ajoute notre propre interface inspirée du pattern GWT</a:t>
            </a:r>
          </a:p>
          <a:p>
            <a:r>
              <a:rPr lang="fr-FR" dirty="0" smtClean="0"/>
              <a:t>@Label remplace @</a:t>
            </a:r>
            <a:r>
              <a:rPr lang="fr-FR" dirty="0" err="1" smtClean="0"/>
              <a:t>DefaultStringValue</a:t>
            </a:r>
            <a:r>
              <a:rPr lang="fr-FR" dirty="0" smtClean="0"/>
              <a:t> (GWT)</a:t>
            </a:r>
          </a:p>
          <a:p>
            <a:r>
              <a:rPr lang="fr-FR" dirty="0" smtClean="0"/>
              <a:t>@</a:t>
            </a:r>
            <a:r>
              <a:rPr lang="fr-FR" dirty="0" err="1" smtClean="0"/>
              <a:t>LabelBundle</a:t>
            </a:r>
            <a:r>
              <a:rPr lang="fr-FR" dirty="0" smtClean="0"/>
              <a:t> sert de trigger pour des processeurs APT</a:t>
            </a:r>
          </a:p>
          <a:p>
            <a:r>
              <a:rPr lang="fr-FR" dirty="0" smtClean="0"/>
              <a:t>Les processeurs APT vont générer: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le pattern GWT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implémentation équivalente basée sur </a:t>
            </a:r>
            <a:r>
              <a:rPr lang="fr-FR" dirty="0" err="1" smtClean="0"/>
              <a:t>MessageFormat</a:t>
            </a:r>
            <a:r>
              <a:rPr lang="fr-FR" dirty="0" smtClean="0"/>
              <a:t> et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429000" cy="3886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48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Bénéfices d’une approche unifiée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messages sont gérés indifféremment pour du code serveur, JSP, servlet et pour le code GWT client</a:t>
            </a:r>
          </a:p>
          <a:p>
            <a:r>
              <a:rPr lang="fr-FR" dirty="0" smtClean="0"/>
              <a:t>Le pattern est beaucoup plus agréable que le pattern par défaut J2SE</a:t>
            </a:r>
          </a:p>
          <a:p>
            <a:r>
              <a:rPr lang="fr-FR" dirty="0" smtClean="0"/>
              <a:t>Le développeur ne maintient plus de fichiers </a:t>
            </a:r>
            <a:r>
              <a:rPr lang="fr-FR" dirty="0" err="1" smtClean="0"/>
              <a:t>properties</a:t>
            </a:r>
            <a:r>
              <a:rPr lang="fr-FR" dirty="0" smtClean="0"/>
              <a:t> pour la locale par défaut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11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implémenté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86" y="1143000"/>
            <a:ext cx="7873514" cy="4975364"/>
          </a:xfrm>
        </p:spPr>
      </p:pic>
    </p:spTree>
    <p:extLst>
      <p:ext uri="{BB962C8B-B14F-4D97-AF65-F5344CB8AC3E}">
        <p14:creationId xmlns:p14="http://schemas.microsoft.com/office/powerpoint/2010/main" val="160913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“à la CDI” des bundles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Afin de permettre l’utilisation indifféremment des deux implémentations, il faut passer l’interface @</a:t>
            </a:r>
            <a:r>
              <a:rPr lang="fr-FR" dirty="0" err="1" smtClean="0"/>
              <a:t>LabelBundle</a:t>
            </a:r>
            <a:r>
              <a:rPr lang="fr-FR" dirty="0" smtClean="0"/>
              <a:t> aux constructeurs des objets utilisant les messages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67676"/>
            <a:ext cx="3526503" cy="1219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686676"/>
            <a:ext cx="3933825" cy="1961524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5122" idx="3"/>
            <a:endCxn id="5123" idx="1"/>
          </p:cNvCxnSpPr>
          <p:nvPr/>
        </p:nvCxnSpPr>
        <p:spPr>
          <a:xfrm flipV="1">
            <a:off x="4517103" y="3667438"/>
            <a:ext cx="464472" cy="983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5125" idx="0"/>
            <a:endCxn id="5122" idx="2"/>
          </p:cNvCxnSpPr>
          <p:nvPr/>
        </p:nvCxnSpPr>
        <p:spPr>
          <a:xfrm flipH="1" flipV="1">
            <a:off x="2753852" y="4286876"/>
            <a:ext cx="1812982" cy="66612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8" y="4952999"/>
            <a:ext cx="8697132" cy="77395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47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On peut également générer des vérifications sur les labels sous forme de test </a:t>
            </a:r>
            <a:r>
              <a:rPr lang="fr-FR" dirty="0" err="1" smtClean="0"/>
              <a:t>JUnit</a:t>
            </a:r>
            <a:r>
              <a:rPr lang="fr-FR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un autre processeur d’annotation génère une série d’assertion vérifiées à chaque modification de l’interface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2" y="3810000"/>
            <a:ext cx="6769308" cy="234916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67" y="3429000"/>
            <a:ext cx="4970966" cy="1295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334000"/>
            <a:ext cx="5257800" cy="2286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70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CSV des clés i18n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9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Application web multi 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mobile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Une version browser desktop et tablettes</a:t>
            </a:r>
          </a:p>
          <a:p>
            <a:r>
              <a:rPr lang="fr-FR" dirty="0" smtClean="0"/>
              <a:t>Une CSS custom pour le mobile</a:t>
            </a:r>
          </a:p>
          <a:p>
            <a:r>
              <a:rPr lang="fr-FR" dirty="0" smtClean="0"/>
              <a:t>Des libellés simplifiés</a:t>
            </a:r>
          </a:p>
          <a:p>
            <a:r>
              <a:rPr lang="fr-FR" dirty="0" smtClean="0"/>
              <a:t>Certains </a:t>
            </a:r>
            <a:r>
              <a:rPr lang="fr-FR" dirty="0" err="1" smtClean="0"/>
              <a:t>widgets</a:t>
            </a:r>
            <a:r>
              <a:rPr lang="fr-FR" dirty="0" smtClean="0"/>
              <a:t> customisés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Boite de dialogue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Sélection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0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et desktop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" y="1219199"/>
            <a:ext cx="7545123" cy="481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96" y="1219199"/>
            <a:ext cx="2506512" cy="4876801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5207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6412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2" y="1157287"/>
            <a:ext cx="7408641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157288"/>
            <a:ext cx="2463906" cy="4793904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9592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 </a:t>
            </a:r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webapp</a:t>
            </a:r>
            <a:r>
              <a:rPr lang="fr-FR" dirty="0" smtClean="0"/>
              <a:t> display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Website</a:t>
            </a:r>
            <a:r>
              <a:rPr lang="fr-FR" dirty="0" smtClean="0"/>
              <a:t> / Mobile </a:t>
            </a:r>
          </a:p>
          <a:p>
            <a:r>
              <a:rPr lang="fr-FR" dirty="0" smtClean="0"/>
              <a:t>Multiple </a:t>
            </a:r>
            <a:r>
              <a:rPr lang="fr-FR" dirty="0" err="1" smtClean="0"/>
              <a:t>Languages</a:t>
            </a:r>
            <a:endParaRPr lang="fr-FR" dirty="0" smtClean="0"/>
          </a:p>
          <a:p>
            <a:r>
              <a:rPr lang="fr-FR" dirty="0" smtClean="0"/>
              <a:t>Live Content source</a:t>
            </a:r>
          </a:p>
          <a:p>
            <a:endParaRPr lang="fr-FR" dirty="0"/>
          </a:p>
          <a:p>
            <a:r>
              <a:rPr lang="fr-FR" dirty="0" smtClean="0"/>
              <a:t>Code and content </a:t>
            </a:r>
            <a:r>
              <a:rPr lang="fr-FR" dirty="0" err="1" smtClean="0"/>
              <a:t>governance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9406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20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On enrichit encore un peu le pattern !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717137" cy="182529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Binding GWT kesako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Mécanisme </a:t>
            </a:r>
            <a:r>
              <a:rPr lang="fr-FR" dirty="0"/>
              <a:t>pour générer plusieurs version du code à la </a:t>
            </a:r>
            <a:r>
              <a:rPr lang="fr-FR" dirty="0" smtClean="0"/>
              <a:t>compilation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ca prend du temps </a:t>
            </a:r>
            <a:r>
              <a:rPr lang="fr-FR" dirty="0" smtClean="0">
                <a:sym typeface="Wingdings" pitchFamily="2" charset="2"/>
              </a:rPr>
              <a:t></a:t>
            </a:r>
            <a:endParaRPr lang="fr-FR" dirty="0" smtClean="0"/>
          </a:p>
          <a:p>
            <a:r>
              <a:rPr lang="fr-FR" dirty="0" smtClean="0"/>
              <a:t>GWT génère </a:t>
            </a:r>
            <a:r>
              <a:rPr lang="fr-FR" dirty="0"/>
              <a:t>une </a:t>
            </a:r>
            <a:r>
              <a:rPr lang="fr-FR" dirty="0" smtClean="0"/>
              <a:t>permutation par </a:t>
            </a:r>
            <a:r>
              <a:rPr lang="fr-FR" dirty="0"/>
              <a:t>browser supporté, mais on peut enrichir en </a:t>
            </a:r>
            <a:r>
              <a:rPr lang="fr-FR" dirty="0" smtClean="0"/>
              <a:t>fonction de différents paramètres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user-agent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l</a:t>
            </a:r>
            <a:r>
              <a:rPr lang="fr-FR" dirty="0" smtClean="0"/>
              <a:t>ocale du client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custom</a:t>
            </a:r>
          </a:p>
          <a:p>
            <a:r>
              <a:rPr lang="fr-FR" sz="2600" dirty="0" err="1" smtClean="0">
                <a:latin typeface="Lucida Console" pitchFamily="49" charset="0"/>
              </a:rPr>
              <a:t>GWT.create</a:t>
            </a:r>
            <a:r>
              <a:rPr lang="fr-FR" sz="2600" dirty="0" smtClean="0">
                <a:latin typeface="Lucida Console" pitchFamily="49" charset="0"/>
              </a:rPr>
              <a:t>(</a:t>
            </a:r>
            <a:r>
              <a:rPr lang="fr-FR" sz="2600" dirty="0" err="1" smtClean="0">
                <a:latin typeface="Lucida Console" pitchFamily="49" charset="0"/>
              </a:rPr>
              <a:t>LabelRessources.class</a:t>
            </a:r>
            <a:r>
              <a:rPr lang="fr-FR" sz="2600" dirty="0" smtClean="0">
                <a:latin typeface="Lucida Console" pitchFamily="49" charset="0"/>
              </a:rPr>
              <a:t>);</a:t>
            </a:r>
            <a:endParaRPr lang="fr-FR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5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nouvelle permutation GWT pour les clients mobiles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47800"/>
            <a:ext cx="7324725" cy="13430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7212013" cy="3530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4953000"/>
            <a:ext cx="6705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en arc 5"/>
          <p:cNvCxnSpPr>
            <a:stCxn id="4" idx="1"/>
            <a:endCxn id="2050" idx="1"/>
          </p:cNvCxnSpPr>
          <p:nvPr/>
        </p:nvCxnSpPr>
        <p:spPr>
          <a:xfrm rot="10800000">
            <a:off x="600076" y="2119314"/>
            <a:ext cx="1228725" cy="3100387"/>
          </a:xfrm>
          <a:prstGeom prst="curvedConnector3">
            <a:avLst>
              <a:gd name="adj1" fmla="val 11860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7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Injection des resources mobile et desktop avec GWT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52636"/>
            <a:ext cx="7512050" cy="4602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1752600"/>
            <a:ext cx="2590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4600" y="35052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0800" y="4724400"/>
            <a:ext cx="1447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2"/>
            <a:endCxn id="6" idx="0"/>
          </p:cNvCxnSpPr>
          <p:nvPr/>
        </p:nvCxnSpPr>
        <p:spPr>
          <a:xfrm flipH="1">
            <a:off x="3238500" y="2057400"/>
            <a:ext cx="3619500" cy="14478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7" idx="0"/>
          </p:cNvCxnSpPr>
          <p:nvPr/>
        </p:nvCxnSpPr>
        <p:spPr>
          <a:xfrm flipH="1">
            <a:off x="3314700" y="2057400"/>
            <a:ext cx="3543300" cy="26670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9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StockWatcher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20584" y="6045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http://localhost:8080/ez18n/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0" y="1752600"/>
            <a:ext cx="360495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47" y="1600200"/>
            <a:ext cx="2217359" cy="43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1</a:t>
            </a:r>
            <a:br>
              <a:rPr lang="fr-FR" dirty="0" smtClean="0"/>
            </a:br>
            <a:r>
              <a:rPr lang="fr-FR" dirty="0" smtClean="0"/>
              <a:t>Tests </a:t>
            </a:r>
            <a:r>
              <a:rPr lang="fr-FR" dirty="0" err="1" smtClean="0"/>
              <a:t>JUnit</a:t>
            </a:r>
            <a:r>
              <a:rPr lang="fr-FR" dirty="0" smtClean="0"/>
              <a:t> de l’orthographe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fr-FR" dirty="0" smtClean="0"/>
              <a:t>Améliorer le pattern de test unitaire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implémenter une vérification orthographique sous forme de tests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Utiliser Jazzy et les dictionnaires d’OpenOffice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71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Idée 2</a:t>
            </a:r>
            <a:br>
              <a:rPr lang="fr-FR" dirty="0" smtClean="0"/>
            </a:br>
            <a:r>
              <a:rPr lang="fr-FR" dirty="0" smtClean="0"/>
              <a:t>JSR pour </a:t>
            </a:r>
            <a:r>
              <a:rPr lang="fr-FR" dirty="0" err="1" smtClean="0"/>
              <a:t>ResourceBundle</a:t>
            </a:r>
            <a:r>
              <a:rPr lang="fr-FR" dirty="0" smtClean="0"/>
              <a:t>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Qualité et efficacité du pattern GWT est applicable au JDK</a:t>
            </a:r>
          </a:p>
          <a:p>
            <a:r>
              <a:rPr lang="fr-FR" dirty="0" smtClean="0"/>
              <a:t>Proposer une annotation standard pour @Label</a:t>
            </a:r>
          </a:p>
          <a:p>
            <a:r>
              <a:rPr lang="fr-FR" dirty="0" smtClean="0"/>
              <a:t>Proposer des processeurs APT standard qui génèrent un pattern semblable à celui présenté</a:t>
            </a:r>
          </a:p>
          <a:p>
            <a:r>
              <a:rPr lang="fr-FR" dirty="0" smtClean="0"/>
              <a:t>Injection du </a:t>
            </a:r>
            <a:r>
              <a:rPr lang="fr-FR" smtClean="0"/>
              <a:t>pattern avec  </a:t>
            </a:r>
            <a:r>
              <a:rPr lang="fr-FR" sz="2600" dirty="0" err="1" smtClean="0">
                <a:latin typeface="Lucida Console" pitchFamily="49" charset="0"/>
              </a:rPr>
              <a:t>ServiceLoader</a:t>
            </a:r>
            <a:r>
              <a:rPr lang="fr-FR" sz="2600" dirty="0" smtClean="0"/>
              <a:t> </a:t>
            </a:r>
            <a:r>
              <a:rPr lang="fr-FR" dirty="0" smtClean="0"/>
              <a:t>pour éviter toute adhérence au code généré</a:t>
            </a:r>
          </a:p>
          <a:p>
            <a:pPr lvl="1"/>
            <a:r>
              <a:rPr lang="fr-FR" dirty="0" smtClean="0"/>
              <a:t>utilisable en mode ‘une passe’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32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</a:t>
            </a:r>
            <a:r>
              <a:rPr lang="en-US" dirty="0" err="1" smtClean="0"/>
              <a:t>mon</a:t>
            </a:r>
            <a:r>
              <a:rPr lang="en-US" dirty="0" smtClean="0"/>
              <a:t> amour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dbaeli</a:t>
            </a:r>
            <a:endParaRPr lang="en-US" dirty="0"/>
          </a:p>
          <a:p>
            <a:r>
              <a:rPr lang="en-US" dirty="0"/>
              <a:t>@</a:t>
            </a:r>
            <a:r>
              <a:rPr lang="en-US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812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8943" y="2133600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sées 4"/>
          <p:cNvSpPr/>
          <p:nvPr/>
        </p:nvSpPr>
        <p:spPr>
          <a:xfrm>
            <a:off x="7717367" y="776661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ISO-8859-1 Au secours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>
            <a:normAutofit/>
          </a:bodyPr>
          <a:lstStyle/>
          <a:p>
            <a:r>
              <a:rPr lang="fr-FR" dirty="0" smtClean="0"/>
              <a:t>Japonisation d’un serveur J2EE</a:t>
            </a:r>
          </a:p>
          <a:p>
            <a:pPr lvl="1"/>
            <a:r>
              <a:rPr lang="fr-FR" dirty="0" smtClean="0"/>
              <a:t>Pas de police supportant Unicode</a:t>
            </a:r>
          </a:p>
          <a:p>
            <a:pPr lvl="1"/>
            <a:r>
              <a:rPr lang="fr-FR" dirty="0" smtClean="0"/>
              <a:t>Impossible de vérifier l’affichage</a:t>
            </a:r>
          </a:p>
          <a:p>
            <a:pPr lvl="1"/>
            <a:r>
              <a:rPr lang="fr-FR" dirty="0"/>
              <a:t>Installation IBM DB2 écrans </a:t>
            </a:r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endParaRPr lang="fr-FR" dirty="0"/>
          </a:p>
          <a:p>
            <a:pPr lvl="1"/>
            <a:r>
              <a:rPr lang="fr-FR" dirty="0"/>
              <a:t>Installation d’un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smtClean="0"/>
              <a:t>Japonais</a:t>
            </a:r>
          </a:p>
          <a:p>
            <a:r>
              <a:rPr lang="fr-FR" dirty="0"/>
              <a:t>Avant UTF-8 c’était l’enfer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052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Téléphone japonais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Localisation d’un Modèle UML</a:t>
            </a:r>
          </a:p>
          <a:p>
            <a:pPr lvl="1"/>
            <a:r>
              <a:rPr lang="fr-FR" dirty="0"/>
              <a:t>Traducteur Japonais via </a:t>
            </a:r>
            <a:r>
              <a:rPr lang="fr-FR" dirty="0" err="1" smtClean="0"/>
              <a:t>excel</a:t>
            </a:r>
            <a:endParaRPr lang="fr-FR" dirty="0" smtClean="0"/>
          </a:p>
          <a:p>
            <a:pPr lvl="1"/>
            <a:r>
              <a:rPr lang="fr-FR" dirty="0" smtClean="0"/>
              <a:t>Incapacité de vérifier les traductions</a:t>
            </a:r>
          </a:p>
          <a:p>
            <a:pPr lvl="1"/>
            <a:r>
              <a:rPr lang="fr-FR" dirty="0" smtClean="0"/>
              <a:t>Allez retours de 10j </a:t>
            </a:r>
          </a:p>
          <a:p>
            <a:pPr lvl="1"/>
            <a:r>
              <a:rPr lang="fr-FR" dirty="0" err="1" smtClean="0"/>
              <a:t>Décallage</a:t>
            </a:r>
            <a:r>
              <a:rPr lang="fr-FR" dirty="0" smtClean="0"/>
              <a:t> avec les releases</a:t>
            </a:r>
          </a:p>
          <a:p>
            <a:r>
              <a:rPr lang="fr-FR" dirty="0" err="1" smtClean="0"/>
              <a:t>Contr</a:t>
            </a:r>
            <a:r>
              <a:rPr lang="sk-SK" dirty="0" smtClean="0"/>
              <a:t>ô</a:t>
            </a:r>
            <a:r>
              <a:rPr lang="fr-FR" dirty="0" smtClean="0"/>
              <a:t>le du vocabulaire métier</a:t>
            </a:r>
          </a:p>
          <a:p>
            <a:r>
              <a:rPr lang="fr-FR" dirty="0" smtClean="0"/>
              <a:t>Besoin d’externalisation</a:t>
            </a:r>
          </a:p>
          <a:p>
            <a:r>
              <a:rPr lang="fr-FR" dirty="0" smtClean="0"/>
              <a:t>Finalisation à postériori par le client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70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Behind the scene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Gruyère international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Localisation d’un projet Open Source d’envergure</a:t>
            </a:r>
          </a:p>
          <a:p>
            <a:pPr lvl="1"/>
            <a:r>
              <a:rPr lang="fr-FR" dirty="0" smtClean="0"/>
              <a:t>15 langues, support RTL</a:t>
            </a:r>
          </a:p>
          <a:p>
            <a:pPr lvl="1"/>
            <a:r>
              <a:rPr lang="fr-FR" dirty="0" smtClean="0"/>
              <a:t>Plusieurs milliers de mots</a:t>
            </a:r>
            <a:endParaRPr lang="fr-FR" dirty="0"/>
          </a:p>
          <a:p>
            <a:r>
              <a:rPr lang="fr-FR" dirty="0" smtClean="0"/>
              <a:t>Jamais complet</a:t>
            </a:r>
          </a:p>
          <a:p>
            <a:r>
              <a:rPr lang="fr-FR" dirty="0" smtClean="0"/>
              <a:t>Impossible de faire un devis</a:t>
            </a:r>
          </a:p>
          <a:p>
            <a:r>
              <a:rPr lang="fr-FR" dirty="0" smtClean="0"/>
              <a:t>Traduction à la </a:t>
            </a:r>
            <a:r>
              <a:rPr lang="fr-FR" dirty="0" err="1" smtClean="0"/>
              <a:t>rache</a:t>
            </a:r>
            <a:r>
              <a:rPr lang="fr-FR" dirty="0" smtClean="0"/>
              <a:t> dans les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838200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84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simplement : i</a:t>
            </a:r>
            <a:r>
              <a:rPr lang="fr-FR" dirty="0" smtClean="0">
                <a:solidFill>
                  <a:srgbClr val="FF0000"/>
                </a:solidFill>
              </a:rPr>
              <a:t>nternationalisatio</a:t>
            </a:r>
            <a:r>
              <a:rPr lang="fr-FR" dirty="0" smtClean="0"/>
              <a:t>n</a:t>
            </a:r>
          </a:p>
          <a:p>
            <a:endParaRPr lang="fr-FR" dirty="0" smtClean="0"/>
          </a:p>
          <a:p>
            <a:r>
              <a:rPr lang="fr-FR" dirty="0" smtClean="0"/>
              <a:t>Origine probable : Un employé de DEC appelé </a:t>
            </a:r>
            <a:r>
              <a:rPr lang="en-US" dirty="0" err="1"/>
              <a:t>Scherpenhuizen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compte</a:t>
            </a:r>
            <a:r>
              <a:rPr lang="en-US" dirty="0" smtClean="0"/>
              <a:t> e-mail S12n et le virus de la contraction </a:t>
            </a:r>
            <a:r>
              <a:rPr lang="en-US" dirty="0" err="1" smtClean="0"/>
              <a:t>est</a:t>
            </a:r>
            <a:r>
              <a:rPr lang="en-US" dirty="0" smtClean="0"/>
              <a:t> né.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>
                <a:solidFill>
                  <a:srgbClr val="FF0000"/>
                </a:solidFill>
              </a:rPr>
              <a:t>ocalizatio</a:t>
            </a:r>
            <a:r>
              <a:rPr lang="en-US" dirty="0"/>
              <a:t>n (l10n</a:t>
            </a:r>
            <a:r>
              <a:rPr lang="en-US" dirty="0" smtClean="0"/>
              <a:t>) idem.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17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I18n, l10n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Internationalisation (i18n) </a:t>
            </a:r>
          </a:p>
          <a:p>
            <a:pPr lvl="1"/>
            <a:r>
              <a:rPr lang="fr-FR" dirty="0" smtClean="0"/>
              <a:t>Adapter son logiciel à de l’externalisation de textes</a:t>
            </a:r>
          </a:p>
          <a:p>
            <a:pPr lvl="1"/>
            <a:r>
              <a:rPr lang="fr-FR" dirty="0" smtClean="0"/>
              <a:t>Passe généralement par un moteur</a:t>
            </a:r>
          </a:p>
          <a:p>
            <a:endParaRPr lang="fr-FR" dirty="0" smtClean="0"/>
          </a:p>
          <a:p>
            <a:r>
              <a:rPr lang="fr-FR" dirty="0" smtClean="0"/>
              <a:t>Localisation (l10n)</a:t>
            </a:r>
          </a:p>
          <a:p>
            <a:pPr lvl="1"/>
            <a:r>
              <a:rPr lang="fr-FR" dirty="0" smtClean="0"/>
              <a:t>Ajout de certaines langues dans le logiciel</a:t>
            </a:r>
          </a:p>
          <a:p>
            <a:pPr lvl="1"/>
            <a:r>
              <a:rPr lang="fr-FR" dirty="0" smtClean="0"/>
              <a:t>Activité de traduction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978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champ d’action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Textes </a:t>
            </a:r>
          </a:p>
          <a:p>
            <a:pPr lvl="1"/>
            <a:r>
              <a:rPr lang="fr-FR" dirty="0"/>
              <a:t>Sens de </a:t>
            </a:r>
            <a:r>
              <a:rPr lang="fr-FR" dirty="0" smtClean="0"/>
              <a:t>lecture (RTL</a:t>
            </a:r>
            <a:r>
              <a:rPr lang="fr-FR" dirty="0"/>
              <a:t>, </a:t>
            </a:r>
            <a:r>
              <a:rPr lang="fr-FR" dirty="0" smtClean="0"/>
              <a:t>LTR)</a:t>
            </a:r>
          </a:p>
          <a:p>
            <a:pPr lvl="1"/>
            <a:r>
              <a:rPr lang="fr-FR" dirty="0" smtClean="0"/>
              <a:t>Ponctuation (espaces, guillemets)</a:t>
            </a:r>
          </a:p>
          <a:p>
            <a:r>
              <a:rPr lang="fr-FR" dirty="0" smtClean="0"/>
              <a:t>Formats d’affichage</a:t>
            </a:r>
          </a:p>
          <a:p>
            <a:pPr lvl="1"/>
            <a:r>
              <a:rPr lang="fr-FR" dirty="0" smtClean="0"/>
              <a:t>Dates</a:t>
            </a:r>
          </a:p>
          <a:p>
            <a:pPr lvl="1"/>
            <a:r>
              <a:rPr lang="fr-FR" dirty="0" smtClean="0"/>
              <a:t>Nombres</a:t>
            </a:r>
          </a:p>
          <a:p>
            <a:r>
              <a:rPr lang="fr-FR" dirty="0" smtClean="0"/>
              <a:t>Monnaies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7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 fun : Les Guillemets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/>
              <a:t> </a:t>
            </a:r>
            <a:r>
              <a:rPr lang="en-US" dirty="0" smtClean="0"/>
              <a:t>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</a:t>
            </a:r>
            <a:r>
              <a:rPr lang="en-US" dirty="0"/>
              <a:t>Quotes” in Finnish.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Quotes” in Polish. </a:t>
            </a:r>
            <a:endParaRPr lang="en-US" dirty="0" smtClean="0"/>
          </a:p>
          <a:p>
            <a:r>
              <a:rPr lang="en-US" dirty="0" smtClean="0"/>
              <a:t>「</a:t>
            </a:r>
            <a:r>
              <a:rPr lang="en-US" dirty="0"/>
              <a:t>Quotes」 in Japanese.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</a:t>
            </a:r>
            <a:r>
              <a:rPr lang="en-US" dirty="0"/>
              <a:t>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97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I18n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RessourceBundle</a:t>
            </a:r>
            <a:endParaRPr lang="fr-FR" dirty="0"/>
          </a:p>
          <a:p>
            <a:pPr lvl="1"/>
            <a:r>
              <a:rPr lang="de-DE" sz="1800" dirty="0" err="1" smtClean="0"/>
              <a:t>ResourceBundle</a:t>
            </a:r>
            <a:r>
              <a:rPr lang="de-DE" sz="1800" dirty="0" smtClean="0"/>
              <a:t> </a:t>
            </a:r>
            <a:r>
              <a:rPr lang="de-DE" sz="1800" dirty="0" err="1"/>
              <a:t>bundle</a:t>
            </a:r>
            <a:r>
              <a:rPr lang="de-DE" sz="1800" dirty="0"/>
              <a:t> = </a:t>
            </a:r>
            <a:r>
              <a:rPr lang="de-DE" sz="1800" dirty="0" err="1"/>
              <a:t>ResourceBundle.getBundle</a:t>
            </a:r>
            <a:r>
              <a:rPr lang="de-DE" sz="1800" dirty="0" smtClean="0"/>
              <a:t>(</a:t>
            </a:r>
            <a:r>
              <a:rPr lang="de-DE" sz="1800" dirty="0"/>
              <a:t>"</a:t>
            </a:r>
            <a:r>
              <a:rPr lang="de-DE" sz="1800" dirty="0" err="1" smtClean="0"/>
              <a:t>example</a:t>
            </a:r>
            <a:r>
              <a:rPr lang="de-DE" sz="1800" dirty="0" smtClean="0"/>
              <a:t>“, </a:t>
            </a:r>
            <a:r>
              <a:rPr lang="de-DE" sz="1800" dirty="0" err="1" smtClean="0"/>
              <a:t>Locale.FRENCH</a:t>
            </a:r>
            <a:r>
              <a:rPr lang="de-DE" sz="1800" dirty="0" smtClean="0"/>
              <a:t>);</a:t>
            </a:r>
          </a:p>
          <a:p>
            <a:pPr lvl="1"/>
            <a:r>
              <a:rPr lang="fr-FR" sz="1800" dirty="0"/>
              <a:t>e</a:t>
            </a:r>
            <a:r>
              <a:rPr lang="de-DE" sz="1800" dirty="0" err="1" smtClean="0"/>
              <a:t>xample.properties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example_en_US.properties</a:t>
            </a:r>
            <a:endParaRPr lang="de-DE" sz="1800" dirty="0"/>
          </a:p>
          <a:p>
            <a:pPr lvl="1"/>
            <a:r>
              <a:rPr lang="en-US" sz="1800" dirty="0" smtClean="0"/>
              <a:t>Locale </a:t>
            </a:r>
            <a:r>
              <a:rPr lang="en-US" sz="1800" dirty="0"/>
              <a:t>locale = </a:t>
            </a:r>
            <a:r>
              <a:rPr lang="en-US" sz="1800" dirty="0" err="1"/>
              <a:t>request.getLocale</a:t>
            </a:r>
            <a:r>
              <a:rPr lang="en-US" sz="1800" dirty="0"/>
              <a:t>()</a:t>
            </a:r>
            <a:r>
              <a:rPr lang="en-US" sz="1800" dirty="0" smtClean="0"/>
              <a:t>; ( Servlets )</a:t>
            </a:r>
          </a:p>
          <a:p>
            <a:pPr lvl="1"/>
            <a:endParaRPr lang="fr-FR" sz="1800" dirty="0" smtClean="0"/>
          </a:p>
          <a:p>
            <a:r>
              <a:rPr lang="fr-FR" dirty="0" err="1" smtClean="0"/>
              <a:t>MessageFormat</a:t>
            </a:r>
            <a:r>
              <a:rPr lang="fr-FR" dirty="0" smtClean="0"/>
              <a:t>, </a:t>
            </a:r>
            <a:r>
              <a:rPr lang="fr-FR" dirty="0" err="1" smtClean="0"/>
              <a:t>DateFormat</a:t>
            </a:r>
            <a:r>
              <a:rPr lang="fr-FR" dirty="0" smtClean="0"/>
              <a:t>, </a:t>
            </a:r>
            <a:r>
              <a:rPr lang="fr-FR" dirty="0" err="1" smtClean="0"/>
              <a:t>NumberFormat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571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MessageFormat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dirty="0" err="1" smtClean="0"/>
              <a:t>Exemple</a:t>
            </a:r>
            <a:r>
              <a:rPr lang="fi-FI" dirty="0" smtClean="0"/>
              <a:t> : </a:t>
            </a:r>
            <a:r>
              <a:rPr lang="en-US" dirty="0"/>
              <a:t>{1,number,</a:t>
            </a:r>
            <a:r>
              <a:rPr lang="en-US" dirty="0" smtClean="0"/>
              <a:t>$#,</a:t>
            </a:r>
            <a:r>
              <a:rPr lang="en-US" dirty="0"/>
              <a:t>##</a:t>
            </a:r>
            <a:r>
              <a:rPr lang="en-US" dirty="0" smtClean="0"/>
              <a:t>}</a:t>
            </a:r>
          </a:p>
          <a:p>
            <a:r>
              <a:rPr lang="en-US" dirty="0" smtClean="0"/>
              <a:t>Les quotes </a:t>
            </a:r>
            <a:r>
              <a:rPr lang="en-US" dirty="0" err="1" smtClean="0"/>
              <a:t>sont</a:t>
            </a:r>
            <a:r>
              <a:rPr lang="en-US" dirty="0" smtClean="0"/>
              <a:t> des </a:t>
            </a:r>
            <a:r>
              <a:rPr lang="en-US" dirty="0" err="1" smtClean="0"/>
              <a:t>caractères</a:t>
            </a:r>
            <a:r>
              <a:rPr lang="en-US" dirty="0" smtClean="0"/>
              <a:t> </a:t>
            </a:r>
            <a:r>
              <a:rPr lang="en-US" dirty="0" err="1" smtClean="0"/>
              <a:t>d’échapement</a:t>
            </a:r>
            <a:endParaRPr lang="en-US" dirty="0" smtClean="0"/>
          </a:p>
          <a:p>
            <a:r>
              <a:rPr lang="en-US" dirty="0" err="1" smtClean="0"/>
              <a:t>Formattage</a:t>
            </a:r>
            <a:r>
              <a:rPr lang="en-US" dirty="0" smtClean="0"/>
              <a:t> </a:t>
            </a:r>
            <a:r>
              <a:rPr lang="en-US" dirty="0" err="1" smtClean="0"/>
              <a:t>conditionne</a:t>
            </a:r>
            <a:endParaRPr lang="en-US" dirty="0" smtClean="0"/>
          </a:p>
          <a:p>
            <a:pPr lvl="1"/>
            <a:r>
              <a:rPr lang="en-US" dirty="0" smtClean="0"/>
              <a:t>NIH Syndrome (SVP le </a:t>
            </a:r>
            <a:r>
              <a:rPr lang="en-US" dirty="0" err="1" smtClean="0"/>
              <a:t>faites</a:t>
            </a:r>
            <a:r>
              <a:rPr lang="en-US" dirty="0" smtClean="0"/>
              <a:t> pas </a:t>
            </a:r>
            <a:r>
              <a:rPr lang="en-US" dirty="0" err="1" smtClean="0"/>
              <a:t>à</a:t>
            </a:r>
            <a:r>
              <a:rPr lang="en-US" dirty="0" smtClean="0"/>
              <a:t> la main)</a:t>
            </a:r>
          </a:p>
          <a:p>
            <a:pPr lvl="1"/>
            <a:r>
              <a:rPr lang="en-US" dirty="0" smtClean="0"/>
              <a:t>{0,</a:t>
            </a:r>
            <a:r>
              <a:rPr lang="en-US" dirty="0"/>
              <a:t>choice,0# no files|1# one file|1&lt; </a:t>
            </a:r>
            <a:r>
              <a:rPr lang="en-US" dirty="0" smtClean="0"/>
              <a:t>{0,</a:t>
            </a:r>
            <a:r>
              <a:rPr lang="en-US" dirty="0"/>
              <a:t>number,integer} files}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22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Old Style i18n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Non  UTF-8 </a:t>
            </a:r>
            <a:r>
              <a:rPr lang="fr-FR" dirty="0" err="1" smtClean="0"/>
              <a:t>Hell</a:t>
            </a:r>
            <a:r>
              <a:rPr lang="fr-FR" dirty="0" smtClean="0"/>
              <a:t> !!!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245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z18n-oldstyle/</a:t>
            </a:r>
            <a:r>
              <a:rPr lang="fr-FR" dirty="0" err="1" smtClean="0"/>
              <a:t>src</a:t>
            </a:r>
            <a:r>
              <a:rPr lang="fr-FR" dirty="0" smtClean="0"/>
              <a:t>/main/</a:t>
            </a:r>
            <a:r>
              <a:rPr lang="fr-FR" dirty="0" err="1" smtClean="0"/>
              <a:t>org</a:t>
            </a:r>
            <a:r>
              <a:rPr lang="fr-FR" dirty="0" smtClean="0"/>
              <a:t>/ez18n/</a:t>
            </a:r>
            <a:r>
              <a:rPr lang="fr-FR" dirty="0" err="1" smtClean="0"/>
              <a:t>sample</a:t>
            </a:r>
            <a:r>
              <a:rPr lang="fr-FR" dirty="0" smtClean="0"/>
              <a:t>/</a:t>
            </a:r>
          </a:p>
          <a:p>
            <a:r>
              <a:rPr lang="fr-FR" dirty="0" err="1" smtClean="0"/>
              <a:t>OldFashionSample</a:t>
            </a:r>
            <a:endParaRPr lang="fr-FR" dirty="0" smtClean="0"/>
          </a:p>
          <a:p>
            <a:pPr lvl="1"/>
            <a:r>
              <a:rPr lang="fr-FR" dirty="0" smtClean="0"/>
              <a:t>Default Locale</a:t>
            </a:r>
          </a:p>
          <a:p>
            <a:pPr lvl="1"/>
            <a:r>
              <a:rPr lang="fr-FR" dirty="0" smtClean="0"/>
              <a:t>FR, JA, mécanisme par défaut</a:t>
            </a:r>
          </a:p>
          <a:p>
            <a:pPr lvl="1"/>
            <a:r>
              <a:rPr lang="fr-FR" dirty="0" smtClean="0"/>
              <a:t>Format des fichiers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Ancienne gestion des fichiers</a:t>
            </a:r>
          </a:p>
          <a:p>
            <a:r>
              <a:rPr lang="fr-FR" dirty="0" smtClean="0"/>
              <a:t>Possibilité d’extension via </a:t>
            </a:r>
            <a:r>
              <a:rPr lang="fr-FR" dirty="0" err="1" smtClean="0"/>
              <a:t>classpath</a:t>
            </a:r>
            <a:r>
              <a:rPr lang="fr-FR" dirty="0" smtClean="0"/>
              <a:t> &amp; zip</a:t>
            </a:r>
          </a:p>
        </p:txBody>
      </p:sp>
    </p:spTree>
    <p:extLst>
      <p:ext uri="{BB962C8B-B14F-4D97-AF65-F5344CB8AC3E}">
        <p14:creationId xmlns:p14="http://schemas.microsoft.com/office/powerpoint/2010/main" val="229138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Absolute Minimum Every Software Developer Absolutely, Positively Must Know About Unicode and Character Sets (No Excuses!) - Joel on </a:t>
            </a:r>
            <a:r>
              <a:rPr lang="en-US" dirty="0" smtClean="0"/>
              <a:t>Software 2000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french.joelonsoftware.com</a:t>
            </a:r>
            <a:r>
              <a:rPr lang="en-US" dirty="0"/>
              <a:t>/Articles/</a:t>
            </a:r>
            <a:r>
              <a:rPr lang="en-US" dirty="0" err="1"/>
              <a:t>Unicode.html</a:t>
            </a:r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55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APT in a nutshell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57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133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6000" dirty="0"/>
              <a:t>CE N'EST PAS SI DIFFICILE</a:t>
            </a:r>
            <a:r>
              <a:rPr lang="fr-FR" sz="6000" dirty="0" smtClean="0"/>
              <a:t>.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798483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fr-FR" dirty="0" smtClean="0"/>
              <a:t>Unicode : encodé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358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trike="sngStrike" dirty="0" smtClean="0"/>
              <a:t>Plain </a:t>
            </a:r>
            <a:r>
              <a:rPr lang="fr-FR" strike="sngStrike" dirty="0" err="1" smtClean="0"/>
              <a:t>Text</a:t>
            </a:r>
            <a:r>
              <a:rPr lang="fr-FR" strike="sngStrike" dirty="0" smtClean="0"/>
              <a:t> :</a:t>
            </a:r>
            <a:r>
              <a:rPr lang="fr-FR" dirty="0" smtClean="0"/>
              <a:t> oublié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UTF-8 : </a:t>
            </a:r>
            <a:r>
              <a:rPr lang="fr-FR" dirty="0" err="1" smtClean="0"/>
              <a:t>stoqué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08376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minimum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Ca </a:t>
            </a:r>
            <a:r>
              <a:rPr lang="fr-FR" dirty="0"/>
              <a:t>n'a aucun sens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d'avoir </a:t>
            </a:r>
            <a:r>
              <a:rPr lang="fr-FR" dirty="0"/>
              <a:t>une chaîne </a:t>
            </a:r>
            <a:r>
              <a:rPr lang="fr-FR" dirty="0" smtClean="0"/>
              <a:t>de caractères </a:t>
            </a:r>
          </a:p>
          <a:p>
            <a:pPr marL="0" indent="0" algn="ctr">
              <a:buNone/>
            </a:pPr>
            <a:r>
              <a:rPr lang="fr-FR" dirty="0" smtClean="0"/>
              <a:t>sans </a:t>
            </a:r>
            <a:r>
              <a:rPr lang="fr-FR" dirty="0"/>
              <a:t>savoir quel encodage elle utilise.</a:t>
            </a:r>
          </a:p>
        </p:txBody>
      </p:sp>
    </p:spTree>
    <p:extLst>
      <p:ext uri="{BB962C8B-B14F-4D97-AF65-F5344CB8AC3E}">
        <p14:creationId xmlns:p14="http://schemas.microsoft.com/office/powerpoint/2010/main" val="2350518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Encodings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Java </a:t>
            </a:r>
          </a:p>
          <a:p>
            <a:pPr lvl="1"/>
            <a:r>
              <a:rPr lang="en-US" dirty="0" smtClean="0"/>
              <a:t>\</a:t>
            </a:r>
            <a:r>
              <a:rPr lang="en-US" dirty="0"/>
              <a:t>u3053\u3093\u306b\u3061\u306f\u3001\u4e16\u754c\uff01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Encoding</a:t>
            </a:r>
            <a:r>
              <a:rPr lang="fr-FR" dirty="0" smtClean="0"/>
              <a:t> du fichier et option –</a:t>
            </a:r>
            <a:r>
              <a:rPr lang="fr-FR" dirty="0" err="1" smtClean="0"/>
              <a:t>Dfile.encoding</a:t>
            </a:r>
            <a:r>
              <a:rPr lang="fr-FR" dirty="0" smtClean="0"/>
              <a:t>=UTF-8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Html</a:t>
            </a:r>
          </a:p>
          <a:p>
            <a:pPr lvl="1"/>
            <a:r>
              <a:rPr lang="fr-FR" dirty="0"/>
              <a:t>&amp;#x00AD</a:t>
            </a:r>
            <a:r>
              <a:rPr lang="fr-FR" dirty="0" smtClean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894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Idées au passage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Pseudo </a:t>
            </a:r>
            <a:r>
              <a:rPr lang="fr-FR" dirty="0" smtClean="0"/>
              <a:t>Localisation</a:t>
            </a:r>
          </a:p>
          <a:p>
            <a:pPr lvl="1"/>
            <a:r>
              <a:rPr lang="fr-FR" dirty="0"/>
              <a:t>Ajout d’un caractère devant toutes les </a:t>
            </a:r>
            <a:r>
              <a:rPr lang="fr-FR" dirty="0" smtClean="0"/>
              <a:t>traductions</a:t>
            </a:r>
          </a:p>
          <a:p>
            <a:pPr lvl="1"/>
            <a:r>
              <a:rPr lang="fr-FR" dirty="0" smtClean="0"/>
              <a:t>\u540d : </a:t>
            </a:r>
            <a:r>
              <a:rPr lang="fr-FR" dirty="0" err="1" smtClean="0"/>
              <a:t>名</a:t>
            </a:r>
            <a:r>
              <a:rPr lang="fr-FR" dirty="0" smtClean="0"/>
              <a:t> (veut dire Nom)</a:t>
            </a:r>
            <a:endParaRPr lang="fr-FR" dirty="0"/>
          </a:p>
          <a:p>
            <a:pPr lvl="1"/>
            <a:r>
              <a:rPr lang="fr-FR" dirty="0" smtClean="0"/>
              <a:t>Vérifier la localisation de votre application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Rechargement des </a:t>
            </a:r>
            <a:r>
              <a:rPr lang="fr-FR" dirty="0" err="1" smtClean="0"/>
              <a:t>resources</a:t>
            </a:r>
            <a:endParaRPr lang="fr-FR" dirty="0" smtClean="0"/>
          </a:p>
          <a:p>
            <a:pPr lvl="1"/>
            <a:r>
              <a:rPr lang="de-DE" dirty="0"/>
              <a:t> </a:t>
            </a:r>
            <a:r>
              <a:rPr lang="de-DE" dirty="0" err="1"/>
              <a:t>ResourceBundle.clearCache</a:t>
            </a:r>
            <a:r>
              <a:rPr lang="de-DE" dirty="0"/>
              <a:t>()</a:t>
            </a:r>
            <a:r>
              <a:rPr lang="de-DE" dirty="0" smtClean="0"/>
              <a:t>;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661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Native2ascii</a:t>
            </a:r>
          </a:p>
          <a:p>
            <a:r>
              <a:rPr lang="en-US" dirty="0"/>
              <a:t>org.apache.commons.lang3.</a:t>
            </a:r>
            <a:r>
              <a:rPr lang="en-US" dirty="0" smtClean="0"/>
              <a:t>CharUtils</a:t>
            </a:r>
          </a:p>
          <a:p>
            <a:pPr lvl="1"/>
            <a:r>
              <a:rPr lang="en-US" dirty="0" err="1" smtClean="0"/>
              <a:t>unicodeEscaped</a:t>
            </a:r>
            <a:r>
              <a:rPr lang="en-US" dirty="0" smtClean="0"/>
              <a:t>(char)</a:t>
            </a:r>
          </a:p>
          <a:p>
            <a:pPr lvl="1"/>
            <a:r>
              <a:rPr lang="en-US" dirty="0" err="1" smtClean="0"/>
              <a:t>isAscii</a:t>
            </a:r>
            <a:r>
              <a:rPr lang="en-US" dirty="0" smtClean="0"/>
              <a:t>(char)</a:t>
            </a:r>
          </a:p>
          <a:p>
            <a:r>
              <a:rPr lang="fr-FR" dirty="0"/>
              <a:t>j</a:t>
            </a:r>
            <a:r>
              <a:rPr lang="en-US" dirty="0" err="1" smtClean="0"/>
              <a:t>ava.lang.Properties</a:t>
            </a:r>
            <a:endParaRPr lang="fr-FR" dirty="0" smtClean="0"/>
          </a:p>
          <a:p>
            <a:r>
              <a:rPr lang="fr-FR" dirty="0" err="1" smtClean="0"/>
              <a:t>Intellij</a:t>
            </a:r>
            <a:r>
              <a:rPr lang="fr-FR" dirty="0" smtClean="0"/>
              <a:t> </a:t>
            </a:r>
            <a:r>
              <a:rPr lang="fr-FR" dirty="0" err="1" smtClean="0"/>
              <a:t>Idea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auto native2ascii &amp; mode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Un bon éditeur de texte (hexa, </a:t>
            </a:r>
            <a:r>
              <a:rPr lang="fr-FR" dirty="0" err="1" smtClean="0"/>
              <a:t>encoding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1256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for ever !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11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 de gouvernance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de plusieurs langues </a:t>
            </a:r>
          </a:p>
          <a:p>
            <a:r>
              <a:rPr lang="fr-FR" dirty="0" smtClean="0"/>
              <a:t>Maintenance par les développeurs</a:t>
            </a:r>
          </a:p>
          <a:p>
            <a:r>
              <a:rPr lang="fr-FR" dirty="0" smtClean="0"/>
              <a:t>Externalisation à des traducteurs</a:t>
            </a:r>
          </a:p>
          <a:p>
            <a:r>
              <a:rPr lang="fr-FR" dirty="0" smtClean="0"/>
              <a:t>Intégration et synchronisation</a:t>
            </a:r>
          </a:p>
          <a:p>
            <a:r>
              <a:rPr lang="fr-FR" dirty="0" smtClean="0"/>
              <a:t>Accepter corrections tardives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3132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Externaliser l’Internalisation!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langues non maitrisées par l’équipe</a:t>
            </a:r>
          </a:p>
          <a:p>
            <a:endParaRPr lang="fr-FR" dirty="0" smtClean="0"/>
          </a:p>
          <a:p>
            <a:r>
              <a:rPr lang="fr-FR" dirty="0" smtClean="0"/>
              <a:t>Fichier </a:t>
            </a:r>
            <a:r>
              <a:rPr lang="fr-FR" dirty="0" err="1" smtClean="0"/>
              <a:t>excel</a:t>
            </a:r>
            <a:r>
              <a:rPr lang="fr-FR" dirty="0" smtClean="0"/>
              <a:t> ?</a:t>
            </a:r>
          </a:p>
          <a:p>
            <a:pPr lvl="1"/>
            <a:r>
              <a:rPr lang="fr-FR" dirty="0" smtClean="0"/>
              <a:t>Ok mais on intègre comment ?</a:t>
            </a:r>
          </a:p>
          <a:p>
            <a:pPr lvl="1"/>
            <a:r>
              <a:rPr lang="fr-FR" dirty="0" smtClean="0"/>
              <a:t>Gestion de source ?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Outils de gestion de localisation</a:t>
            </a:r>
          </a:p>
          <a:p>
            <a:pPr lvl="1"/>
            <a:r>
              <a:rPr lang="en-US" dirty="0">
                <a:hlinkClick r:id="rId2"/>
              </a:rPr>
              <a:t>http://www.i18nguy.com/</a:t>
            </a:r>
            <a:r>
              <a:rPr lang="en-US" dirty="0" smtClean="0">
                <a:hlinkClick r:id="rId2"/>
              </a:rPr>
              <a:t>TranslationTools.html</a:t>
            </a:r>
            <a:endParaRPr lang="en-US" dirty="0" smtClean="0"/>
          </a:p>
          <a:p>
            <a:pPr lvl="1"/>
            <a:r>
              <a:rPr lang="fr-FR" dirty="0" err="1" smtClean="0"/>
              <a:t>Built</a:t>
            </a:r>
            <a:r>
              <a:rPr lang="fr-FR" dirty="0" smtClean="0"/>
              <a:t>-in IDE</a:t>
            </a:r>
          </a:p>
          <a:p>
            <a:pPr lvl="1"/>
            <a:r>
              <a:rPr lang="fr-FR" dirty="0" smtClean="0"/>
              <a:t>Edition simultanée de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satisfaisant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fr-FR" dirty="0" smtClean="0"/>
              <a:t>Trop proche du code source</a:t>
            </a:r>
          </a:p>
          <a:p>
            <a:r>
              <a:rPr lang="fr-FR" dirty="0" smtClean="0"/>
              <a:t>Cycle de vie très différent</a:t>
            </a:r>
          </a:p>
          <a:p>
            <a:r>
              <a:rPr lang="fr-FR" dirty="0" smtClean="0"/>
              <a:t>Perturbations de l’équipe R&amp;D</a:t>
            </a:r>
          </a:p>
          <a:p>
            <a:r>
              <a:rPr lang="fr-FR" dirty="0" smtClean="0"/>
              <a:t>Il faut trouver autre chose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126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</a:t>
            </a:r>
            <a:r>
              <a:rPr lang="en-US" dirty="0" smtClean="0"/>
              <a:t>for dummies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Annotation </a:t>
            </a:r>
            <a:r>
              <a:rPr lang="fr-FR" dirty="0" err="1" smtClean="0"/>
              <a:t>Processing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  <a:p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old-school</a:t>
            </a:r>
            <a:r>
              <a:rPr lang="fr-FR" dirty="0" smtClean="0"/>
              <a:t> </a:t>
            </a:r>
            <a:r>
              <a:rPr lang="fr-FR" dirty="0" err="1" smtClean="0"/>
              <a:t>pre-processing</a:t>
            </a:r>
            <a:endParaRPr lang="fr-FR" dirty="0" smtClean="0"/>
          </a:p>
          <a:p>
            <a:r>
              <a:rPr lang="fr-FR" dirty="0" err="1" smtClean="0"/>
              <a:t>Based</a:t>
            </a:r>
            <a:r>
              <a:rPr lang="fr-FR" dirty="0" smtClean="0"/>
              <a:t> on Annotations</a:t>
            </a:r>
          </a:p>
          <a:p>
            <a:pPr marL="0" indent="0" algn="ctr">
              <a:buNone/>
            </a:pPr>
            <a:r>
              <a:rPr lang="en-US" dirty="0"/>
              <a:t>@Retention(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RetentionPolicy.SOURCE</a:t>
            </a:r>
            <a:r>
              <a:rPr lang="en-US" dirty="0"/>
              <a:t>) </a:t>
            </a:r>
            <a:endParaRPr lang="fr-FR" dirty="0"/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code </a:t>
            </a:r>
            <a:r>
              <a:rPr lang="fr-FR" dirty="0" err="1" smtClean="0"/>
              <a:t>generation</a:t>
            </a:r>
            <a:r>
              <a:rPr lang="fr-FR" dirty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your</a:t>
            </a:r>
            <a:r>
              <a:rPr lang="fr-FR" dirty="0" smtClean="0"/>
              <a:t> code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Invented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- NIH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D’autres solution ?</a:t>
            </a:r>
          </a:p>
          <a:p>
            <a:pPr lvl="1"/>
            <a:r>
              <a:rPr lang="fr-FR" dirty="0" err="1"/>
              <a:t>Talend</a:t>
            </a:r>
            <a:r>
              <a:rPr lang="fr-FR" dirty="0"/>
              <a:t>/</a:t>
            </a:r>
            <a:r>
              <a:rPr lang="fr-FR" dirty="0" err="1"/>
              <a:t>Bonita</a:t>
            </a:r>
            <a:r>
              <a:rPr lang="fr-FR" dirty="0"/>
              <a:t> : « </a:t>
            </a:r>
            <a:r>
              <a:rPr lang="fr-FR" dirty="0" err="1"/>
              <a:t>Babili</a:t>
            </a:r>
            <a:r>
              <a:rPr lang="fr-FR" dirty="0"/>
              <a:t> » - PHP Self-</a:t>
            </a:r>
            <a:r>
              <a:rPr lang="fr-FR" dirty="0" smtClean="0"/>
              <a:t>made</a:t>
            </a:r>
          </a:p>
          <a:p>
            <a:pPr lvl="2"/>
            <a:r>
              <a:rPr lang="en-US" dirty="0">
                <a:hlinkClick r:id="rId2"/>
              </a:rPr>
              <a:t>http://www.bonitasoft.org/</a:t>
            </a:r>
            <a:r>
              <a:rPr lang="en-US" dirty="0" smtClean="0">
                <a:hlinkClick r:id="rId2"/>
              </a:rPr>
              <a:t>translations</a:t>
            </a:r>
            <a:endParaRPr lang="fr-FR" dirty="0"/>
          </a:p>
          <a:p>
            <a:pPr lvl="1"/>
            <a:r>
              <a:rPr lang="fr-FR" dirty="0" err="1"/>
              <a:t>Altassian</a:t>
            </a:r>
            <a:r>
              <a:rPr lang="fr-FR" dirty="0"/>
              <a:t> </a:t>
            </a:r>
            <a:r>
              <a:rPr lang="fr-FR" dirty="0" smtClean="0"/>
              <a:t>Translations - Interne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translations.atlassian.com</a:t>
            </a:r>
            <a:endParaRPr lang="fr-FR" dirty="0"/>
          </a:p>
          <a:p>
            <a:pPr lvl="1"/>
            <a:r>
              <a:rPr lang="fr-FR" dirty="0" err="1"/>
              <a:t>Pootle</a:t>
            </a:r>
            <a:r>
              <a:rPr lang="fr-FR" dirty="0"/>
              <a:t> : </a:t>
            </a:r>
            <a:r>
              <a:rPr lang="fr-FR" dirty="0" err="1" smtClean="0"/>
              <a:t>LifeRay</a:t>
            </a:r>
            <a:r>
              <a:rPr lang="fr-FR" dirty="0" smtClean="0"/>
              <a:t> – Open Source …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translate.liferay.com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http://translate.sourceforge.net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96325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rowd-babil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r="6289"/>
          <a:stretch>
            <a:fillRect/>
          </a:stretch>
        </p:blipFill>
        <p:spPr>
          <a:xfrm>
            <a:off x="4114800" y="0"/>
            <a:ext cx="4572000" cy="2514424"/>
          </a:xfrm>
        </p:spPr>
      </p:pic>
      <p:pic>
        <p:nvPicPr>
          <p:cNvPr id="6" name="Image 5" descr="atlassian-transl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714623" cy="2298037"/>
          </a:xfrm>
          <a:prstGeom prst="rect">
            <a:avLst/>
          </a:prstGeom>
        </p:spPr>
      </p:pic>
      <p:pic>
        <p:nvPicPr>
          <p:cNvPr id="5" name="Image 4" descr="crowd-life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5105400" cy="269029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28800" y="228600"/>
            <a:ext cx="226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Babili</a:t>
            </a:r>
            <a:r>
              <a:rPr lang="fr-FR" dirty="0" smtClean="0"/>
              <a:t> : </a:t>
            </a:r>
            <a:r>
              <a:rPr lang="fr-FR" dirty="0" err="1" smtClean="0"/>
              <a:t>bonita</a:t>
            </a:r>
            <a:r>
              <a:rPr lang="fr-FR" dirty="0" smtClean="0"/>
              <a:t> / </a:t>
            </a:r>
            <a:r>
              <a:rPr lang="fr-FR" dirty="0" err="1" smtClean="0"/>
              <a:t>talend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8600" y="838200"/>
            <a:ext cx="221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Atlassian</a:t>
            </a:r>
            <a:r>
              <a:rPr lang="fr-FR" dirty="0" smtClean="0"/>
              <a:t> Translations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28800" y="4267200"/>
            <a:ext cx="79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Poolte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0029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 arrive </a:t>
            </a:r>
            <a:r>
              <a:rPr lang="fr-FR" dirty="0" smtClean="0"/>
              <a:t>le </a:t>
            </a:r>
            <a:r>
              <a:rPr lang="fr-FR" dirty="0" err="1"/>
              <a:t>crowd</a:t>
            </a:r>
            <a:r>
              <a:rPr lang="fr-FR" dirty="0"/>
              <a:t> </a:t>
            </a:r>
            <a:r>
              <a:rPr lang="fr-FR" dirty="0" err="1" smtClean="0"/>
              <a:t>sourcing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Site web ouvert</a:t>
            </a:r>
          </a:p>
          <a:p>
            <a:r>
              <a:rPr lang="fr-FR" dirty="0" smtClean="0"/>
              <a:t>Contribution simple</a:t>
            </a:r>
          </a:p>
          <a:p>
            <a:r>
              <a:rPr lang="fr-FR" dirty="0" err="1" smtClean="0"/>
              <a:t>Workflow</a:t>
            </a:r>
            <a:r>
              <a:rPr lang="fr-FR" dirty="0" smtClean="0"/>
              <a:t> de validation (</a:t>
            </a:r>
            <a:r>
              <a:rPr lang="fr-FR" dirty="0" err="1" smtClean="0"/>
              <a:t>editeurs</a:t>
            </a:r>
            <a:r>
              <a:rPr lang="fr-FR" dirty="0" smtClean="0"/>
              <a:t>, contributeurs)</a:t>
            </a:r>
          </a:p>
          <a:p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% de couverture</a:t>
            </a:r>
          </a:p>
          <a:p>
            <a:pPr lvl="1"/>
            <a:r>
              <a:rPr lang="fr-FR" dirty="0" smtClean="0"/>
              <a:t>Traductions validées</a:t>
            </a:r>
          </a:p>
          <a:p>
            <a:pPr lvl="1"/>
            <a:r>
              <a:rPr lang="fr-FR" dirty="0" smtClean="0"/>
              <a:t>Qualité de la traduction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016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Babili</a:t>
            </a:r>
            <a:endParaRPr lang="fr-FR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www.bonitasoft.org</a:t>
            </a:r>
            <a:r>
              <a:rPr lang="en-US" dirty="0"/>
              <a:t>/</a:t>
            </a:r>
            <a:r>
              <a:rPr lang="en-US" dirty="0" smtClean="0"/>
              <a:t>translations</a:t>
            </a:r>
            <a:endParaRPr lang="fr-FR" dirty="0" smtClean="0"/>
          </a:p>
          <a:p>
            <a:r>
              <a:rPr lang="fr-FR" dirty="0" err="1" smtClean="0"/>
              <a:t>Crowdin.net</a:t>
            </a:r>
            <a:endParaRPr lang="fr-FR" dirty="0" smtClean="0"/>
          </a:p>
          <a:p>
            <a:pPr lvl="1"/>
            <a:r>
              <a:rPr lang="pl-PL" dirty="0"/>
              <a:t>http://</a:t>
            </a:r>
            <a:r>
              <a:rPr lang="pl-PL" dirty="0" err="1"/>
              <a:t>crowdin.net</a:t>
            </a:r>
            <a:r>
              <a:rPr lang="pl-PL" dirty="0"/>
              <a:t>/</a:t>
            </a:r>
            <a:r>
              <a:rPr lang="pl-PL" dirty="0" err="1"/>
              <a:t>project</a:t>
            </a:r>
            <a:r>
              <a:rPr lang="pl-PL" dirty="0"/>
              <a:t>/ez18n-demo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1825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Aides à la traduction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2159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sommet de l’iceberg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Translate</a:t>
            </a:r>
            <a:endParaRPr lang="fr-FR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translate.google.com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derrière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://translate.google.com/</a:t>
            </a:r>
            <a:r>
              <a:rPr lang="en-US" dirty="0" smtClean="0">
                <a:hlinkClick r:id="rId3"/>
              </a:rPr>
              <a:t>toolkit</a:t>
            </a:r>
            <a:endParaRPr lang="en-US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45153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76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4600" y="44196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dbaeli</a:t>
            </a:r>
            <a:r>
              <a:rPr lang="en-US" sz="2400" dirty="0" smtClean="0"/>
              <a:t>/ez18n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754814"/>
            <a:ext cx="7843838" cy="9021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Merci !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Just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@</a:t>
            </a:r>
            <a:r>
              <a:rPr lang="fr-FR" dirty="0" err="1" smtClean="0"/>
              <a:t>github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28194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8956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Processors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Processor API</a:t>
            </a:r>
          </a:p>
          <a:p>
            <a:r>
              <a:rPr lang="fr-FR" dirty="0" smtClean="0"/>
              <a:t>Code </a:t>
            </a:r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to </a:t>
            </a:r>
            <a:r>
              <a:rPr lang="fr-FR" dirty="0" err="1" smtClean="0"/>
              <a:t>Reflection</a:t>
            </a:r>
            <a:endParaRPr lang="fr-FR" dirty="0"/>
          </a:p>
          <a:p>
            <a:pPr lvl="1"/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for </a:t>
            </a:r>
            <a:r>
              <a:rPr lang="fr-FR" dirty="0" err="1" smtClean="0"/>
              <a:t>compiled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Some</a:t>
            </a:r>
            <a:r>
              <a:rPr lang="fr-FR" smtClean="0"/>
              <a:t> limitations</a:t>
            </a:r>
            <a:endParaRPr lang="fr-FR" dirty="0" smtClean="0"/>
          </a:p>
          <a:p>
            <a:r>
              <a:rPr lang="fr-FR" dirty="0" err="1" smtClean="0"/>
              <a:t>FileObject</a:t>
            </a:r>
            <a:r>
              <a:rPr lang="fr-FR" dirty="0" smtClean="0"/>
              <a:t> : a future </a:t>
            </a:r>
            <a:r>
              <a:rPr lang="fr-FR" dirty="0" err="1" smtClean="0"/>
              <a:t>generated</a:t>
            </a:r>
            <a:r>
              <a:rPr lang="fr-FR" dirty="0" smtClean="0"/>
              <a:t> 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</a:t>
            </a:r>
            <a:r>
              <a:rPr lang="fr-FR" dirty="0" err="1" smtClean="0"/>
              <a:t>Companions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  <a:p>
            <a:pPr lvl="1"/>
            <a:r>
              <a:rPr lang="fr-FR" dirty="0" err="1" smtClean="0"/>
              <a:t>java.util.ServiceLoader</a:t>
            </a:r>
            <a:r>
              <a:rPr lang="fr-FR" dirty="0" smtClean="0"/>
              <a:t> </a:t>
            </a:r>
            <a:r>
              <a:rPr lang="fr-FR" dirty="0"/>
              <a:t>(META-INF/services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JEE injection, </a:t>
            </a:r>
            <a:r>
              <a:rPr lang="fr-FR" dirty="0" err="1" smtClean="0"/>
              <a:t>Spring</a:t>
            </a:r>
            <a:r>
              <a:rPr lang="fr-FR" dirty="0" smtClean="0"/>
              <a:t>, </a:t>
            </a:r>
            <a:r>
              <a:rPr lang="fr-FR" dirty="0" err="1" smtClean="0"/>
              <a:t>Guice</a:t>
            </a:r>
            <a:r>
              <a:rPr lang="fr-FR" dirty="0" smtClean="0"/>
              <a:t>, … </a:t>
            </a:r>
            <a:endParaRPr lang="fr-FR" dirty="0"/>
          </a:p>
          <a:p>
            <a:r>
              <a:rPr lang="fr-FR" dirty="0" err="1" smtClean="0"/>
              <a:t>Templating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/>
          </a:p>
          <a:p>
            <a:pPr lvl="1"/>
            <a:r>
              <a:rPr lang="fr-FR" dirty="0" err="1" smtClean="0"/>
              <a:t>G</a:t>
            </a:r>
            <a:r>
              <a:rPr lang="fr-FR" dirty="0" err="1" smtClean="0"/>
              <a:t>enerate</a:t>
            </a:r>
            <a:r>
              <a:rPr lang="fr-FR" dirty="0" smtClean="0"/>
              <a:t> java files (or </a:t>
            </a:r>
            <a:r>
              <a:rPr lang="fr-FR" dirty="0" err="1" smtClean="0"/>
              <a:t>others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Lightweith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ant</a:t>
            </a:r>
            <a:endParaRPr lang="fr-FR" dirty="0"/>
          </a:p>
          <a:p>
            <a:r>
              <a:rPr lang="fr-FR" dirty="0" err="1" smtClean="0"/>
              <a:t>Your</a:t>
            </a:r>
            <a:r>
              <a:rPr lang="fr-FR" dirty="0" smtClean="0"/>
              <a:t> Imagination !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233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2157</Words>
  <Application>Microsoft Macintosh PowerPoint</Application>
  <PresentationFormat>Présentation à l'écran (4:3)</PresentationFormat>
  <Paragraphs>447</Paragraphs>
  <Slides>76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77" baseType="lpstr">
      <vt:lpstr>Thème Office</vt:lpstr>
      <vt:lpstr>Multi-device Content Display &amp;  Smart Use of Annotation Processing</vt:lpstr>
      <vt:lpstr>Speakers</vt:lpstr>
      <vt:lpstr>What we’ll build today</vt:lpstr>
      <vt:lpstr>Multi device webapp display</vt:lpstr>
      <vt:lpstr>Behind the scene</vt:lpstr>
      <vt:lpstr>APT in a nutshell</vt:lpstr>
      <vt:lpstr>APT for dummies</vt:lpstr>
      <vt:lpstr>APT Processors</vt:lpstr>
      <vt:lpstr>APT Companions</vt:lpstr>
      <vt:lpstr>APT Usage</vt:lpstr>
      <vt:lpstr>Appeler APT depuis la ligne de commande javac</vt:lpstr>
      <vt:lpstr>Appeler APT depuis maven</vt:lpstr>
      <vt:lpstr>L’API javax.annotation.processing</vt:lpstr>
      <vt:lpstr>Exemple de processor</vt:lpstr>
      <vt:lpstr>Meta modèle d’un fichier source java</vt:lpstr>
      <vt:lpstr>Méta modèle d’un fichier source</vt:lpstr>
      <vt:lpstr>Comparaison avec java.lang.reflect</vt:lpstr>
      <vt:lpstr>Ca sert à quoi ?</vt:lpstr>
      <vt:lpstr>Pattern avec injection – je fais un framework</vt:lpstr>
      <vt:lpstr>Analyse et transformation de code vers des fichiers plats</vt:lpstr>
      <vt:lpstr>DSL avec des annotations</vt:lpstr>
      <vt:lpstr>No limit …</vt:lpstr>
      <vt:lpstr>Compilation : une ou deux passes ?</vt:lpstr>
      <vt:lpstr>Templating</vt:lpstr>
      <vt:lpstr>APT dans mon IDE</vt:lpstr>
      <vt:lpstr>Ez18n hands on</vt:lpstr>
      <vt:lpstr>Introduction à i18n avec GWT</vt:lpstr>
      <vt:lpstr>Les ResourceBundles du JDK</vt:lpstr>
      <vt:lpstr>Les MessageFormat du JDK</vt:lpstr>
      <vt:lpstr>Comment aligner les deux mondes</vt:lpstr>
      <vt:lpstr>Bénéfices d’une approche unifiée</vt:lpstr>
      <vt:lpstr>Pattern implémenté</vt:lpstr>
      <vt:lpstr>Injection “à la CDI” des bundles </vt:lpstr>
      <vt:lpstr>Tests JUnit</vt:lpstr>
      <vt:lpstr>Rapport CSV des clés i18n</vt:lpstr>
      <vt:lpstr>Application web multi écran</vt:lpstr>
      <vt:lpstr>mobile et desktop</vt:lpstr>
      <vt:lpstr>mobile et desktop</vt:lpstr>
      <vt:lpstr>mobile et desktop</vt:lpstr>
      <vt:lpstr>On enrichit encore un peu le pattern !</vt:lpstr>
      <vt:lpstr>Deferred Binding GWT kesako ?</vt:lpstr>
      <vt:lpstr>Une nouvelle permutation GWT pour les clients mobiles</vt:lpstr>
      <vt:lpstr>Injection des resources mobile et desktop avec GWT</vt:lpstr>
      <vt:lpstr>Demo StockWatcher</vt:lpstr>
      <vt:lpstr>Idée 1 Tests JUnit de l’orthographe</vt:lpstr>
      <vt:lpstr>Idée 2 JSR pour ResourceBundle 2.0</vt:lpstr>
      <vt:lpstr>i18n mon amour</vt:lpstr>
      <vt:lpstr>ISO-8859-1 Au secours !</vt:lpstr>
      <vt:lpstr>Téléphone japonais</vt:lpstr>
      <vt:lpstr>Gruyère international</vt:lpstr>
      <vt:lpstr>i18n ?</vt:lpstr>
      <vt:lpstr>I18n, l10n</vt:lpstr>
      <vt:lpstr>Le champ d’action</vt:lpstr>
      <vt:lpstr>Pour le fun : Les Guillemets</vt:lpstr>
      <vt:lpstr>I18n en Java</vt:lpstr>
      <vt:lpstr>MessageFormat</vt:lpstr>
      <vt:lpstr>Démo</vt:lpstr>
      <vt:lpstr>Exemples</vt:lpstr>
      <vt:lpstr>Présentation PowerPoint</vt:lpstr>
      <vt:lpstr>Présentation PowerPoint</vt:lpstr>
      <vt:lpstr>Unicode : encodé</vt:lpstr>
      <vt:lpstr>Le minimum</vt:lpstr>
      <vt:lpstr>Encodings</vt:lpstr>
      <vt:lpstr>Idées au passage</vt:lpstr>
      <vt:lpstr>Des outils</vt:lpstr>
      <vt:lpstr>i18n for ever !</vt:lpstr>
      <vt:lpstr>Besoin de gouvernance</vt:lpstr>
      <vt:lpstr>Externaliser l’Internalisation!</vt:lpstr>
      <vt:lpstr>Vraiment pas satisfaisant</vt:lpstr>
      <vt:lpstr>Not Invented Here - NIH</vt:lpstr>
      <vt:lpstr>Présentation PowerPoint</vt:lpstr>
      <vt:lpstr>Et arrive le crowd sourcing</vt:lpstr>
      <vt:lpstr>Des exemples</vt:lpstr>
      <vt:lpstr>Aides à la traduction</vt:lpstr>
      <vt:lpstr>Le sommet de l’iceberg</vt:lpstr>
      <vt:lpstr>Merci !  Just Fork it @github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134</cp:revision>
  <dcterms:created xsi:type="dcterms:W3CDTF">2012-06-10T16:50:33Z</dcterms:created>
  <dcterms:modified xsi:type="dcterms:W3CDTF">2012-09-06T07:41:06Z</dcterms:modified>
</cp:coreProperties>
</file>