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89" r:id="rId2"/>
    <p:sldId id="287" r:id="rId3"/>
    <p:sldId id="288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</p:sldIdLst>
  <p:sldSz cx="9144000" cy="6858000" type="screen4x3"/>
  <p:notesSz cx="9305925" cy="70199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2147" cy="3508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271674" y="0"/>
            <a:ext cx="4032147" cy="3508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5EAA8-5A82-44CB-B3CB-2CE2364AA6BE}" type="datetimeFigureOut">
              <a:rPr lang="en-US" smtClean="0"/>
              <a:t>9/14/2012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667851"/>
            <a:ext cx="4032147" cy="3508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271674" y="6667851"/>
            <a:ext cx="4032147" cy="3508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8AF90-2817-4093-85D4-D66D5394EE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93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54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3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51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86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8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14/09/2012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1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14/09/2012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5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14/09/2012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5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4600"/>
            <a:ext cx="2133600" cy="396949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E56E-FDAD-435D-9C14-6892E5F1DEF0}" type="datetimeFigureOut">
              <a:rPr lang="fr-FR" smtClean="0"/>
              <a:t>14/09/2012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7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Ez18n - Getting </a:t>
            </a:r>
            <a:r>
              <a:rPr lang="en-US" dirty="0" smtClean="0"/>
              <a:t>started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14800" y="1600200"/>
            <a:ext cx="4572000" cy="4525963"/>
          </a:xfrm>
        </p:spPr>
        <p:txBody>
          <a:bodyPr/>
          <a:lstStyle/>
          <a:p>
            <a:r>
              <a:rPr lang="en-US" b="1" dirty="0" smtClean="0"/>
              <a:t>@</a:t>
            </a:r>
            <a:r>
              <a:rPr lang="en-US" b="1" dirty="0" err="1" smtClean="0"/>
              <a:t>MessageBundle</a:t>
            </a:r>
            <a:r>
              <a:rPr lang="en-US" b="1" dirty="0" smtClean="0"/>
              <a:t> </a:t>
            </a:r>
            <a:r>
              <a:rPr lang="en-US" dirty="0" smtClean="0"/>
              <a:t>is triggering each processor</a:t>
            </a:r>
          </a:p>
          <a:p>
            <a:r>
              <a:rPr lang="en-US" b="1" dirty="0" smtClean="0"/>
              <a:t>@Message </a:t>
            </a:r>
            <a:r>
              <a:rPr lang="en-US" dirty="0" smtClean="0"/>
              <a:t>is supporting the default localization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3551464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36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77" y="2209800"/>
            <a:ext cx="8090023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 smtClean="0"/>
              <a:t>Some basic JUnit test using the API</a:t>
            </a:r>
            <a:endParaRPr lang="en-US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Client code </a:t>
            </a:r>
            <a:r>
              <a:rPr lang="en-US" dirty="0" smtClean="0"/>
              <a:t>sample with JUnit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2133600"/>
            <a:ext cx="5943600" cy="3048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" y="2629468"/>
            <a:ext cx="5410200" cy="133293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6477000" y="2667000"/>
            <a:ext cx="2438400" cy="101566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unit tests are generated using APT too </a:t>
            </a:r>
            <a:r>
              <a:rPr lang="en-US" sz="2000" b="1" dirty="0" smtClean="0">
                <a:sym typeface="Wingdings" pitchFamily="2" charset="2"/>
              </a:rPr>
              <a:t></a:t>
            </a:r>
            <a:endParaRPr lang="en-US" sz="2000" b="1" dirty="0"/>
          </a:p>
        </p:txBody>
      </p:sp>
      <p:cxnSp>
        <p:nvCxnSpPr>
          <p:cNvPr id="11" name="Connecteur droit avec flèche 10"/>
          <p:cNvCxnSpPr>
            <a:stCxn id="8" idx="0"/>
            <a:endCxn id="7" idx="3"/>
          </p:cNvCxnSpPr>
          <p:nvPr/>
        </p:nvCxnSpPr>
        <p:spPr>
          <a:xfrm flipH="1" flipV="1">
            <a:off x="6400800" y="2286000"/>
            <a:ext cx="1295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4648200" y="4343400"/>
            <a:ext cx="4266207" cy="101566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BundleFactory.get</a:t>
            </a:r>
            <a:r>
              <a:rPr lang="en-US" sz="2000" b="1" dirty="0" smtClean="0"/>
              <a:t>(…)</a:t>
            </a:r>
            <a:r>
              <a:rPr lang="en-US" sz="2000" dirty="0" smtClean="0"/>
              <a:t> </a:t>
            </a:r>
            <a:r>
              <a:rPr lang="en-US" sz="2000" dirty="0" smtClean="0"/>
              <a:t>usage in the test @Before to retrieve the bundle implementation</a:t>
            </a:r>
            <a:endParaRPr lang="en-US" sz="2000" dirty="0"/>
          </a:p>
        </p:txBody>
      </p:sp>
      <p:cxnSp>
        <p:nvCxnSpPr>
          <p:cNvPr id="20" name="Connecteur droit avec flèche 19"/>
          <p:cNvCxnSpPr>
            <a:stCxn id="17" idx="0"/>
            <a:endCxn id="10" idx="3"/>
          </p:cNvCxnSpPr>
          <p:nvPr/>
        </p:nvCxnSpPr>
        <p:spPr>
          <a:xfrm flipH="1" flipV="1">
            <a:off x="6019800" y="3295934"/>
            <a:ext cx="761504" cy="1047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51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Ez18n - Summary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3362723" cy="1858898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523" y="1570936"/>
            <a:ext cx="6553993" cy="825229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Connecteur en angle 7"/>
          <p:cNvCxnSpPr>
            <a:stCxn id="4" idx="2"/>
            <a:endCxn id="16" idx="1"/>
          </p:cNvCxnSpPr>
          <p:nvPr/>
        </p:nvCxnSpPr>
        <p:spPr>
          <a:xfrm rot="16200000" flipH="1">
            <a:off x="2368325" y="2772134"/>
            <a:ext cx="711241" cy="162796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stCxn id="1027" idx="2"/>
            <a:endCxn id="16" idx="0"/>
          </p:cNvCxnSpPr>
          <p:nvPr/>
        </p:nvCxnSpPr>
        <p:spPr>
          <a:xfrm rot="5400000">
            <a:off x="4532141" y="2434199"/>
            <a:ext cx="1071413" cy="99534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680" y="4842879"/>
            <a:ext cx="5352168" cy="948321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à coins arrondis 15"/>
          <p:cNvSpPr/>
          <p:nvPr/>
        </p:nvSpPr>
        <p:spPr>
          <a:xfrm>
            <a:off x="3537929" y="3467578"/>
            <a:ext cx="2064490" cy="94832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eur en angle 21"/>
          <p:cNvCxnSpPr>
            <a:stCxn id="16" idx="2"/>
            <a:endCxn id="1028" idx="0"/>
          </p:cNvCxnSpPr>
          <p:nvPr/>
        </p:nvCxnSpPr>
        <p:spPr>
          <a:xfrm rot="5400000">
            <a:off x="4166980" y="4439684"/>
            <a:ext cx="426980" cy="37941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3682317" y="3522708"/>
            <a:ext cx="1775717" cy="861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Maven</a:t>
            </a:r>
          </a:p>
          <a:p>
            <a:pPr algn="ctr"/>
            <a:r>
              <a:rPr lang="en-US" sz="2400" b="1" dirty="0" smtClean="0"/>
              <a:t>Javac</a:t>
            </a:r>
            <a:r>
              <a:rPr lang="en-US" sz="2400" b="1" dirty="0"/>
              <a:t> </a:t>
            </a:r>
            <a:r>
              <a:rPr lang="en-US" sz="2400" b="1" dirty="0" smtClean="0"/>
              <a:t>&amp; APT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3114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Ez18n - Big </a:t>
            </a:r>
            <a:r>
              <a:rPr lang="en-US" dirty="0" smtClean="0"/>
              <a:t>picture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66800"/>
            <a:ext cx="8656821" cy="4800600"/>
          </a:xfrm>
        </p:spPr>
      </p:pic>
    </p:spTree>
    <p:extLst>
      <p:ext uri="{BB962C8B-B14F-4D97-AF65-F5344CB8AC3E}">
        <p14:creationId xmlns:p14="http://schemas.microsoft.com/office/powerpoint/2010/main" val="2210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Ez18n - APT </a:t>
            </a:r>
            <a:r>
              <a:rPr lang="en-US" dirty="0" smtClean="0"/>
              <a:t>chaining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70" y="2313737"/>
            <a:ext cx="7183030" cy="378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343400" y="1600200"/>
            <a:ext cx="4343400" cy="20573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5</a:t>
            </a:r>
            <a:r>
              <a:rPr lang="en-US" dirty="0" smtClean="0"/>
              <a:t> APT processors to obtain the default pattern</a:t>
            </a:r>
          </a:p>
          <a:p>
            <a:r>
              <a:rPr lang="en-US" dirty="0" smtClean="0"/>
              <a:t>Optional CSV file for analysis/tooling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8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From </a:t>
            </a:r>
            <a:r>
              <a:rPr lang="en-US" sz="3200" b="1" dirty="0" smtClean="0"/>
              <a:t>Messages</a:t>
            </a:r>
            <a:r>
              <a:rPr lang="en-US" sz="3200" dirty="0" smtClean="0"/>
              <a:t> to </a:t>
            </a:r>
            <a:r>
              <a:rPr lang="en-US" sz="3200" b="1" dirty="0" err="1" smtClean="0"/>
              <a:t>DesktopMessages</a:t>
            </a:r>
            <a:r>
              <a:rPr lang="en-US" sz="3200" b="1" dirty="0" err="1" smtClean="0"/>
              <a:t>.properties</a:t>
            </a:r>
            <a:endParaRPr lang="en-US" sz="32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One property file per interface with </a:t>
            </a:r>
            <a:r>
              <a:rPr lang="en-US" b="1" dirty="0" smtClean="0"/>
              <a:t>@</a:t>
            </a:r>
            <a:r>
              <a:rPr lang="en-US" b="1" dirty="0" err="1" smtClean="0"/>
              <a:t>MessageBundle</a:t>
            </a:r>
            <a:endParaRPr lang="en-US" b="1" dirty="0" smtClean="0"/>
          </a:p>
          <a:p>
            <a:r>
              <a:rPr lang="en-US" dirty="0" smtClean="0"/>
              <a:t>One property entry per method with </a:t>
            </a:r>
            <a:r>
              <a:rPr lang="en-US" b="1" dirty="0" smtClean="0"/>
              <a:t>@Message</a:t>
            </a:r>
            <a:endParaRPr lang="en-US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3429000"/>
            <a:ext cx="902970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Groupe 34"/>
          <p:cNvGrpSpPr/>
          <p:nvPr/>
        </p:nvGrpSpPr>
        <p:grpSpPr>
          <a:xfrm>
            <a:off x="685800" y="3581400"/>
            <a:ext cx="7467600" cy="1600200"/>
            <a:chOff x="609600" y="3581400"/>
            <a:chExt cx="7467600" cy="1600200"/>
          </a:xfrm>
        </p:grpSpPr>
        <p:sp>
          <p:nvSpPr>
            <p:cNvPr id="36" name="Rectangle 35"/>
            <p:cNvSpPr/>
            <p:nvPr/>
          </p:nvSpPr>
          <p:spPr>
            <a:xfrm>
              <a:off x="990600" y="4900612"/>
              <a:ext cx="1219200" cy="28098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48400" y="3581400"/>
              <a:ext cx="1828800" cy="30480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733800" y="3608567"/>
              <a:ext cx="533400" cy="30480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09600" y="4595812"/>
              <a:ext cx="2369489" cy="30480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305300" y="3619169"/>
              <a:ext cx="533400" cy="30480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Connecteur en angle 40"/>
            <p:cNvCxnSpPr>
              <a:stCxn id="38" idx="0"/>
              <a:endCxn id="37" idx="0"/>
            </p:cNvCxnSpPr>
            <p:nvPr/>
          </p:nvCxnSpPr>
          <p:spPr>
            <a:xfrm rot="5400000" flipH="1" flipV="1">
              <a:off x="5568067" y="2013834"/>
              <a:ext cx="27167" cy="3162300"/>
            </a:xfrm>
            <a:prstGeom prst="bentConnector3">
              <a:avLst>
                <a:gd name="adj1" fmla="val 941462"/>
              </a:avLst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Connecteur en angle 41"/>
            <p:cNvCxnSpPr>
              <a:stCxn id="40" idx="0"/>
            </p:cNvCxnSpPr>
            <p:nvPr/>
          </p:nvCxnSpPr>
          <p:spPr>
            <a:xfrm rot="16200000" flipH="1">
              <a:off x="5352885" y="2838284"/>
              <a:ext cx="114630" cy="1676400"/>
            </a:xfrm>
            <a:prstGeom prst="bentConnector4">
              <a:avLst>
                <a:gd name="adj1" fmla="val -199424"/>
                <a:gd name="adj2" fmla="val 57955"/>
              </a:avLst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Connecteur en angle 42"/>
            <p:cNvCxnSpPr>
              <a:stCxn id="39" idx="3"/>
              <a:endCxn id="40" idx="2"/>
            </p:cNvCxnSpPr>
            <p:nvPr/>
          </p:nvCxnSpPr>
          <p:spPr>
            <a:xfrm flipV="1">
              <a:off x="2979089" y="3923969"/>
              <a:ext cx="1592911" cy="82424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Connecteur en angle 43"/>
            <p:cNvCxnSpPr>
              <a:stCxn id="36" idx="3"/>
              <a:endCxn id="38" idx="2"/>
            </p:cNvCxnSpPr>
            <p:nvPr/>
          </p:nvCxnSpPr>
          <p:spPr>
            <a:xfrm flipV="1">
              <a:off x="2209800" y="3913367"/>
              <a:ext cx="1790700" cy="112773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855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From </a:t>
            </a:r>
            <a:r>
              <a:rPr lang="en-US" sz="3200" b="1" dirty="0"/>
              <a:t>Messages</a:t>
            </a:r>
            <a:r>
              <a:rPr lang="en-US" sz="3200" dirty="0"/>
              <a:t> to </a:t>
            </a:r>
            <a:r>
              <a:rPr lang="en-US" sz="3200" b="1" dirty="0" err="1" smtClean="0"/>
              <a:t>MobileMessages.properties</a:t>
            </a:r>
            <a:endParaRPr lang="en-US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Another property file is generated for the mobile content</a:t>
            </a:r>
          </a:p>
          <a:p>
            <a:r>
              <a:rPr lang="en-US" dirty="0" smtClean="0"/>
              <a:t>If </a:t>
            </a:r>
            <a:r>
              <a:rPr lang="en-US" b="1" dirty="0" smtClean="0"/>
              <a:t>@</a:t>
            </a:r>
            <a:r>
              <a:rPr lang="en-US" b="1" dirty="0" err="1" smtClean="0"/>
              <a:t>Message#mobile</a:t>
            </a:r>
            <a:r>
              <a:rPr lang="en-US" b="1" dirty="0" smtClean="0"/>
              <a:t> </a:t>
            </a:r>
            <a:r>
              <a:rPr lang="en-US" dirty="0" smtClean="0"/>
              <a:t>is empty, the </a:t>
            </a:r>
            <a:r>
              <a:rPr lang="en-US" b="1" dirty="0" smtClean="0"/>
              <a:t>@</a:t>
            </a:r>
            <a:r>
              <a:rPr lang="en-US" b="1" dirty="0" err="1" smtClean="0"/>
              <a:t>Message#value</a:t>
            </a:r>
            <a:r>
              <a:rPr lang="en-US" b="1" dirty="0" smtClean="0"/>
              <a:t> </a:t>
            </a:r>
            <a:r>
              <a:rPr lang="en-US" dirty="0" smtClean="0"/>
              <a:t>is used as fallback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3429000"/>
            <a:ext cx="902970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Groupe 42"/>
          <p:cNvGrpSpPr/>
          <p:nvPr/>
        </p:nvGrpSpPr>
        <p:grpSpPr>
          <a:xfrm>
            <a:off x="609599" y="3581400"/>
            <a:ext cx="7620001" cy="1512094"/>
            <a:chOff x="609599" y="3581400"/>
            <a:chExt cx="7620001" cy="1512094"/>
          </a:xfrm>
        </p:grpSpPr>
        <p:sp>
          <p:nvSpPr>
            <p:cNvPr id="44" name="Rectangle 43"/>
            <p:cNvSpPr/>
            <p:nvPr/>
          </p:nvSpPr>
          <p:spPr>
            <a:xfrm>
              <a:off x="1066800" y="4953000"/>
              <a:ext cx="1143000" cy="14049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248400" y="3581400"/>
              <a:ext cx="1981200" cy="30480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733800" y="3608567"/>
              <a:ext cx="533400" cy="30480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599" y="4800600"/>
              <a:ext cx="1752601" cy="15240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305300" y="3619169"/>
              <a:ext cx="533400" cy="30480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Connecteur en angle 48"/>
            <p:cNvCxnSpPr>
              <a:stCxn id="47" idx="3"/>
              <a:endCxn id="48" idx="2"/>
            </p:cNvCxnSpPr>
            <p:nvPr/>
          </p:nvCxnSpPr>
          <p:spPr>
            <a:xfrm flipV="1">
              <a:off x="2362200" y="3923969"/>
              <a:ext cx="2209800" cy="95283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Connecteur en angle 49"/>
            <p:cNvCxnSpPr>
              <a:stCxn id="44" idx="3"/>
              <a:endCxn id="46" idx="2"/>
            </p:cNvCxnSpPr>
            <p:nvPr/>
          </p:nvCxnSpPr>
          <p:spPr>
            <a:xfrm flipV="1">
              <a:off x="2209800" y="3913367"/>
              <a:ext cx="1790700" cy="110988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Connecteur en angle 50"/>
            <p:cNvCxnSpPr>
              <a:stCxn id="46" idx="0"/>
              <a:endCxn id="45" idx="0"/>
            </p:cNvCxnSpPr>
            <p:nvPr/>
          </p:nvCxnSpPr>
          <p:spPr>
            <a:xfrm rot="5400000" flipH="1" flipV="1">
              <a:off x="5606167" y="1975734"/>
              <a:ext cx="27167" cy="3238500"/>
            </a:xfrm>
            <a:prstGeom prst="bentConnector3">
              <a:avLst>
                <a:gd name="adj1" fmla="val 941462"/>
              </a:avLst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Connecteur en angle 51"/>
            <p:cNvCxnSpPr>
              <a:stCxn id="48" idx="0"/>
              <a:endCxn id="45" idx="1"/>
            </p:cNvCxnSpPr>
            <p:nvPr/>
          </p:nvCxnSpPr>
          <p:spPr>
            <a:xfrm rot="16200000" flipH="1">
              <a:off x="5352884" y="2838284"/>
              <a:ext cx="114631" cy="1676400"/>
            </a:xfrm>
            <a:prstGeom prst="bentConnector4">
              <a:avLst>
                <a:gd name="adj1" fmla="val -199422"/>
                <a:gd name="adj2" fmla="val 57955"/>
              </a:avLst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118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From </a:t>
            </a:r>
            <a:r>
              <a:rPr lang="en-US" sz="3200" b="1" dirty="0"/>
              <a:t>Messages</a:t>
            </a:r>
            <a:r>
              <a:rPr lang="en-US" sz="3200" dirty="0"/>
              <a:t> to </a:t>
            </a:r>
            <a:r>
              <a:rPr lang="en-US" sz="3200" b="1" dirty="0" smtClean="0"/>
              <a:t>MessagesDesktopBundle.java </a:t>
            </a:r>
            <a:r>
              <a:rPr lang="en-US" sz="1800" dirty="0" smtClean="0"/>
              <a:t>(1/2</a:t>
            </a:r>
            <a:r>
              <a:rPr lang="en-US" sz="1800" dirty="0"/>
              <a:t>)</a:t>
            </a:r>
            <a:endParaRPr lang="en-US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09" y="1447800"/>
            <a:ext cx="8820150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e 14"/>
          <p:cNvGrpSpPr/>
          <p:nvPr/>
        </p:nvGrpSpPr>
        <p:grpSpPr>
          <a:xfrm>
            <a:off x="457200" y="2209800"/>
            <a:ext cx="8229600" cy="3048000"/>
            <a:chOff x="457200" y="2209800"/>
            <a:chExt cx="8229600" cy="3048000"/>
          </a:xfrm>
        </p:grpSpPr>
        <p:sp>
          <p:nvSpPr>
            <p:cNvPr id="4" name="Rectangle 3"/>
            <p:cNvSpPr/>
            <p:nvPr/>
          </p:nvSpPr>
          <p:spPr>
            <a:xfrm>
              <a:off x="457200" y="2209800"/>
              <a:ext cx="2057400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33800" y="2667000"/>
              <a:ext cx="4953000" cy="6858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200" y="4343400"/>
              <a:ext cx="5562600" cy="9144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eur en angle 5"/>
            <p:cNvCxnSpPr>
              <a:stCxn id="4" idx="2"/>
              <a:endCxn id="9" idx="0"/>
            </p:cNvCxnSpPr>
            <p:nvPr/>
          </p:nvCxnSpPr>
          <p:spPr>
            <a:xfrm rot="16200000" flipH="1">
              <a:off x="1524000" y="2628900"/>
              <a:ext cx="1676400" cy="17526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Connecteur en angle 11"/>
            <p:cNvCxnSpPr>
              <a:stCxn id="8" idx="2"/>
              <a:endCxn id="9" idx="0"/>
            </p:cNvCxnSpPr>
            <p:nvPr/>
          </p:nvCxnSpPr>
          <p:spPr>
            <a:xfrm rot="5400000">
              <a:off x="4229100" y="2362200"/>
              <a:ext cx="990600" cy="2971800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418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From </a:t>
            </a:r>
            <a:r>
              <a:rPr lang="en-US" sz="3200" b="1" dirty="0"/>
              <a:t>Messages</a:t>
            </a:r>
            <a:r>
              <a:rPr lang="en-US" sz="3200" dirty="0"/>
              <a:t> to </a:t>
            </a:r>
            <a:r>
              <a:rPr lang="en-US" sz="3200" b="1" dirty="0" smtClean="0"/>
              <a:t>MessagesDesktopBundle.java </a:t>
            </a:r>
            <a:r>
              <a:rPr lang="en-US" sz="1800" dirty="0" smtClean="0"/>
              <a:t>(2/2</a:t>
            </a:r>
            <a:r>
              <a:rPr lang="en-US" sz="1800" dirty="0" smtClean="0"/>
              <a:t>)</a:t>
            </a:r>
            <a:endParaRPr lang="en-US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" y="1371600"/>
            <a:ext cx="8486775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e 20"/>
          <p:cNvGrpSpPr/>
          <p:nvPr/>
        </p:nvGrpSpPr>
        <p:grpSpPr>
          <a:xfrm>
            <a:off x="762000" y="1676400"/>
            <a:ext cx="7620000" cy="4419600"/>
            <a:chOff x="762000" y="1676400"/>
            <a:chExt cx="7620000" cy="4419600"/>
          </a:xfrm>
        </p:grpSpPr>
        <p:sp>
          <p:nvSpPr>
            <p:cNvPr id="4" name="Rectangle 3"/>
            <p:cNvSpPr/>
            <p:nvPr/>
          </p:nvSpPr>
          <p:spPr>
            <a:xfrm>
              <a:off x="3962400" y="1676400"/>
              <a:ext cx="4419600" cy="838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62000" y="5440339"/>
              <a:ext cx="3048000" cy="65566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eur en angle 5"/>
            <p:cNvCxnSpPr>
              <a:stCxn id="4" idx="2"/>
              <a:endCxn id="7" idx="0"/>
            </p:cNvCxnSpPr>
            <p:nvPr/>
          </p:nvCxnSpPr>
          <p:spPr>
            <a:xfrm rot="5400000">
              <a:off x="2766231" y="2034369"/>
              <a:ext cx="2925739" cy="3886200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762000" y="2601604"/>
              <a:ext cx="2514600" cy="52259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Connecteur en angle 10"/>
            <p:cNvCxnSpPr>
              <a:stCxn id="12" idx="2"/>
              <a:endCxn id="7" idx="0"/>
            </p:cNvCxnSpPr>
            <p:nvPr/>
          </p:nvCxnSpPr>
          <p:spPr>
            <a:xfrm rot="16200000" flipH="1">
              <a:off x="994581" y="4148919"/>
              <a:ext cx="2316139" cy="266700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659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61817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From </a:t>
            </a:r>
            <a:r>
              <a:rPr lang="en-US" sz="2800" b="1" dirty="0"/>
              <a:t>Messages</a:t>
            </a:r>
            <a:r>
              <a:rPr lang="en-US" sz="2800" dirty="0"/>
              <a:t> </a:t>
            </a:r>
            <a:r>
              <a:rPr lang="en-US" sz="2800" dirty="0" smtClean="0"/>
              <a:t>to</a:t>
            </a:r>
            <a:br>
              <a:rPr lang="en-US" sz="2800" dirty="0" smtClean="0"/>
            </a:br>
            <a:r>
              <a:rPr lang="en-US" sz="2800" b="1" dirty="0" smtClean="0"/>
              <a:t>META-INF/services/org.ez18n.sample.Messages</a:t>
            </a:r>
            <a:endParaRPr lang="en-US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62400" y="2960688"/>
            <a:ext cx="5181600" cy="336391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Using </a:t>
            </a:r>
            <a:r>
              <a:rPr lang="en-US" b="1" dirty="0" smtClean="0"/>
              <a:t>META-INF/services</a:t>
            </a:r>
            <a:r>
              <a:rPr lang="en-US" dirty="0" smtClean="0"/>
              <a:t> to inject the mobile &amp; desktop implementation</a:t>
            </a:r>
          </a:p>
          <a:p>
            <a:r>
              <a:rPr lang="en-US" dirty="0" smtClean="0"/>
              <a:t>The two implementation could be filtered at runtime using </a:t>
            </a:r>
            <a:r>
              <a:rPr lang="en-US" b="1" dirty="0" smtClean="0"/>
              <a:t>annotations</a:t>
            </a:r>
            <a:r>
              <a:rPr lang="en-US" dirty="0" smtClean="0"/>
              <a:t> and </a:t>
            </a:r>
            <a:r>
              <a:rPr lang="en-US" b="1" dirty="0" err="1" smtClean="0"/>
              <a:t>ServiceLoader</a:t>
            </a:r>
            <a:endParaRPr lang="en-US" b="1" dirty="0" smtClean="0"/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@Mobile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@Desktop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143001" y="3733800"/>
            <a:ext cx="1828800" cy="3810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" name="Rectangle 5"/>
          <p:cNvSpPr/>
          <p:nvPr/>
        </p:nvSpPr>
        <p:spPr>
          <a:xfrm>
            <a:off x="3581401" y="1752600"/>
            <a:ext cx="2828923" cy="3810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" name="Rectangle 6"/>
          <p:cNvSpPr/>
          <p:nvPr/>
        </p:nvSpPr>
        <p:spPr>
          <a:xfrm>
            <a:off x="990601" y="2743200"/>
            <a:ext cx="1828800" cy="4191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" name="Rectangle 7"/>
          <p:cNvSpPr/>
          <p:nvPr/>
        </p:nvSpPr>
        <p:spPr>
          <a:xfrm>
            <a:off x="3429001" y="1447800"/>
            <a:ext cx="2057400" cy="3048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" name="Rectangle 8"/>
          <p:cNvSpPr/>
          <p:nvPr/>
        </p:nvSpPr>
        <p:spPr>
          <a:xfrm>
            <a:off x="990601" y="2057400"/>
            <a:ext cx="1143000" cy="22239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10" name="Connecteur en angle 9"/>
          <p:cNvCxnSpPr>
            <a:stCxn id="9" idx="3"/>
            <a:endCxn id="8" idx="1"/>
          </p:cNvCxnSpPr>
          <p:nvPr/>
        </p:nvCxnSpPr>
        <p:spPr>
          <a:xfrm flipV="1">
            <a:off x="2133601" y="1600200"/>
            <a:ext cx="1295400" cy="56839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Connecteur en angle 14"/>
          <p:cNvCxnSpPr>
            <a:stCxn id="4" idx="3"/>
            <a:endCxn id="8" idx="1"/>
          </p:cNvCxnSpPr>
          <p:nvPr/>
        </p:nvCxnSpPr>
        <p:spPr>
          <a:xfrm flipV="1">
            <a:off x="2971801" y="1600200"/>
            <a:ext cx="457200" cy="23241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Connecteur en angle 17"/>
          <p:cNvCxnSpPr>
            <a:stCxn id="7" idx="3"/>
            <a:endCxn id="6" idx="2"/>
          </p:cNvCxnSpPr>
          <p:nvPr/>
        </p:nvCxnSpPr>
        <p:spPr>
          <a:xfrm flipV="1">
            <a:off x="2819401" y="2133600"/>
            <a:ext cx="2176462" cy="8191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8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229" y="4267200"/>
            <a:ext cx="7903371" cy="174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 factory for the </a:t>
            </a:r>
            <a:r>
              <a:rPr lang="en-US" sz="3200" b="1" dirty="0" smtClean="0"/>
              <a:t>Messages</a:t>
            </a:r>
            <a:r>
              <a:rPr lang="en-US" sz="3200" dirty="0" smtClean="0"/>
              <a:t> implementations</a:t>
            </a:r>
            <a:endParaRPr lang="en-US" sz="4000" dirty="0"/>
          </a:p>
        </p:txBody>
      </p:sp>
      <p:sp>
        <p:nvSpPr>
          <p:cNvPr id="5" name="Accolade ouvrante 4"/>
          <p:cNvSpPr/>
          <p:nvPr/>
        </p:nvSpPr>
        <p:spPr>
          <a:xfrm rot="5400000">
            <a:off x="4392507" y="3750970"/>
            <a:ext cx="172720" cy="1185333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" name="Accolade ouvrante 7"/>
          <p:cNvSpPr/>
          <p:nvPr/>
        </p:nvSpPr>
        <p:spPr>
          <a:xfrm rot="5400000">
            <a:off x="6593840" y="2988970"/>
            <a:ext cx="172720" cy="2709333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2635098"/>
            <a:ext cx="2589414" cy="1431416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Connecteur droit avec flèche 9"/>
          <p:cNvCxnSpPr>
            <a:stCxn id="6147" idx="3"/>
            <a:endCxn id="5" idx="1"/>
          </p:cNvCxnSpPr>
          <p:nvPr/>
        </p:nvCxnSpPr>
        <p:spPr>
          <a:xfrm>
            <a:off x="3681615" y="3350806"/>
            <a:ext cx="797252" cy="9064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221058"/>
            <a:ext cx="2226733" cy="516467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117" y="2590800"/>
            <a:ext cx="2184400" cy="465667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Connecteur en angle 21"/>
          <p:cNvCxnSpPr>
            <a:stCxn id="6150" idx="3"/>
            <a:endCxn id="8" idx="1"/>
          </p:cNvCxnSpPr>
          <p:nvPr/>
        </p:nvCxnSpPr>
        <p:spPr>
          <a:xfrm>
            <a:off x="6377517" y="2823633"/>
            <a:ext cx="302683" cy="143364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84" name="Connecteur en angle 6183"/>
          <p:cNvCxnSpPr>
            <a:stCxn id="6148" idx="3"/>
          </p:cNvCxnSpPr>
          <p:nvPr/>
        </p:nvCxnSpPr>
        <p:spPr>
          <a:xfrm>
            <a:off x="6366933" y="3479291"/>
            <a:ext cx="313267" cy="76250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5" name="Espace réservé du contenu 2"/>
          <p:cNvSpPr>
            <a:spLocks noGrp="1"/>
          </p:cNvSpPr>
          <p:nvPr>
            <p:ph idx="1"/>
          </p:nvPr>
        </p:nvSpPr>
        <p:spPr>
          <a:xfrm>
            <a:off x="625522" y="1265237"/>
            <a:ext cx="8366078" cy="12493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Using </a:t>
            </a:r>
            <a:r>
              <a:rPr lang="en-US" b="1" dirty="0" err="1" smtClean="0"/>
              <a:t>java.util.ServiceLoader</a:t>
            </a:r>
            <a:r>
              <a:rPr lang="en-US" dirty="0" smtClean="0"/>
              <a:t> to inject the interface with </a:t>
            </a:r>
            <a:r>
              <a:rPr lang="en-US" b="1" dirty="0" smtClean="0"/>
              <a:t>@</a:t>
            </a:r>
            <a:r>
              <a:rPr lang="en-US" b="1" dirty="0" err="1" smtClean="0"/>
              <a:t>MessageBundle</a:t>
            </a:r>
            <a:endParaRPr lang="en-US" b="1" dirty="0" smtClean="0"/>
          </a:p>
          <a:p>
            <a:r>
              <a:rPr lang="en-US" b="1" dirty="0" smtClean="0"/>
              <a:t>@Desktop </a:t>
            </a:r>
            <a:r>
              <a:rPr lang="en-US" dirty="0" smtClean="0"/>
              <a:t>and</a:t>
            </a:r>
            <a:r>
              <a:rPr lang="en-US" b="1" dirty="0" smtClean="0"/>
              <a:t> @Mobile </a:t>
            </a:r>
            <a:r>
              <a:rPr lang="en-US" dirty="0" smtClean="0"/>
              <a:t>used to filter the injection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9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</TotalTime>
  <Words>193</Words>
  <Application>Microsoft Office PowerPoint</Application>
  <PresentationFormat>Affichage à l'écran (4:3)</PresentationFormat>
  <Paragraphs>30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Ez18n - Getting started</vt:lpstr>
      <vt:lpstr>Ez18n - Big picture</vt:lpstr>
      <vt:lpstr>Ez18n - APT chaining</vt:lpstr>
      <vt:lpstr>From Messages to DesktopMessages.properties</vt:lpstr>
      <vt:lpstr>From Messages to MobileMessages.properties</vt:lpstr>
      <vt:lpstr>From Messages to MessagesDesktopBundle.java (1/2)</vt:lpstr>
      <vt:lpstr>From Messages to MessagesDesktopBundle.java (2/2)</vt:lpstr>
      <vt:lpstr>From Messages to META-INF/services/org.ez18n.sample.Messages</vt:lpstr>
      <vt:lpstr>A factory for the Messages implementations</vt:lpstr>
      <vt:lpstr>Client code sample with JUnit</vt:lpstr>
      <vt:lpstr>Ez18n -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gdu</dc:creator>
  <cp:lastModifiedBy>gdu</cp:lastModifiedBy>
  <cp:revision>279</cp:revision>
  <cp:lastPrinted>2012-09-14T17:21:51Z</cp:lastPrinted>
  <dcterms:created xsi:type="dcterms:W3CDTF">2012-06-10T16:50:33Z</dcterms:created>
  <dcterms:modified xsi:type="dcterms:W3CDTF">2012-09-14T17:34:19Z</dcterms:modified>
</cp:coreProperties>
</file>