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3" r:id="rId3"/>
    <p:sldId id="342" r:id="rId4"/>
    <p:sldId id="345" r:id="rId5"/>
    <p:sldId id="358" r:id="rId6"/>
    <p:sldId id="314" r:id="rId7"/>
    <p:sldId id="350" r:id="rId8"/>
    <p:sldId id="351" r:id="rId9"/>
    <p:sldId id="352" r:id="rId10"/>
    <p:sldId id="359" r:id="rId11"/>
    <p:sldId id="353" r:id="rId12"/>
    <p:sldId id="336" r:id="rId13"/>
    <p:sldId id="357" r:id="rId14"/>
    <p:sldId id="364" r:id="rId15"/>
    <p:sldId id="330" r:id="rId16"/>
    <p:sldId id="257" r:id="rId17"/>
    <p:sldId id="334" r:id="rId18"/>
    <p:sldId id="333" r:id="rId19"/>
    <p:sldId id="383" r:id="rId20"/>
    <p:sldId id="263" r:id="rId21"/>
    <p:sldId id="261" r:id="rId22"/>
    <p:sldId id="258" r:id="rId23"/>
    <p:sldId id="338" r:id="rId24"/>
    <p:sldId id="264" r:id="rId25"/>
    <p:sldId id="269" r:id="rId26"/>
    <p:sldId id="268" r:id="rId27"/>
    <p:sldId id="339" r:id="rId28"/>
    <p:sldId id="377" r:id="rId29"/>
    <p:sldId id="378" r:id="rId30"/>
    <p:sldId id="367" r:id="rId31"/>
    <p:sldId id="368" r:id="rId32"/>
    <p:sldId id="369" r:id="rId33"/>
    <p:sldId id="371" r:id="rId34"/>
    <p:sldId id="372" r:id="rId35"/>
    <p:sldId id="373" r:id="rId36"/>
    <p:sldId id="374" r:id="rId37"/>
    <p:sldId id="375" r:id="rId38"/>
    <p:sldId id="376" r:id="rId39"/>
    <p:sldId id="365" r:id="rId40"/>
    <p:sldId id="381" r:id="rId41"/>
    <p:sldId id="382" r:id="rId42"/>
    <p:sldId id="380" r:id="rId43"/>
    <p:sldId id="322" r:id="rId4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097"/>
    <a:srgbClr val="334097"/>
    <a:srgbClr val="334979"/>
    <a:srgbClr val="364097"/>
    <a:srgbClr val="145069"/>
    <a:srgbClr val="071A22"/>
    <a:srgbClr val="26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2" autoAdjust="0"/>
    <p:restoredTop sz="94660"/>
  </p:normalViewPr>
  <p:slideViewPr>
    <p:cSldViewPr>
      <p:cViewPr varScale="1">
        <p:scale>
          <a:sx n="75" d="100"/>
          <a:sy n="75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9" d="100"/>
        <a:sy n="249" d="100"/>
      </p:scale>
      <p:origin x="0" y="29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011F-C245-0E49-A952-42A1461A07A3}" type="datetimeFigureOut">
              <a:rPr lang="fr-FR" smtClean="0"/>
              <a:t>12/02/13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9A0-7A0D-1347-A7DA-E989599F80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D8CEF6-FA3A-DE46-91EA-16BEFB9EEE40}" type="datetimeFigureOut">
              <a:rPr lang="fr-FR" smtClean="0"/>
              <a:t>12/02/13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03A7C-4BFD-0942-ACE5-B49507E18E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(12/02/13 16:43) -----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 junior à expérimenté : dont 1 en QE</a:t>
            </a:r>
          </a:p>
          <a:p>
            <a:endParaRPr lang="fr-FR"/>
          </a:p>
          <a:p>
            <a:r>
              <a:rPr lang="fr-FR"/>
              <a:t>- site avec activité en forte croissance depuis septembre (cf passages TV)</a:t>
            </a:r>
          </a:p>
          <a:p>
            <a:r>
              <a:rPr lang="fr-FR"/>
              <a:t>- une petite structure donc encore dynamique, avec un actionnaire très profitable derrière grâce à CTM, leader aux UK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depuis quelques jours (ils ont la primeur de l'information) dont 1 en QE : les profils tech cherchés vont de junior à expérimenté (le fit culturel et les compétences/le potentiel sont de critères plus importants que le nombre exact d'années d'expérience)</a:t>
            </a:r>
          </a:p>
          <a:p>
            <a:r>
              <a:rPr lang="fr-FR"/>
              <a:t>- un mix de web et de backoffice, avec un saupoudrage de  système et d'exploitation pour ceux que ça intéresse</a:t>
            </a:r>
          </a:p>
          <a:p>
            <a:r>
              <a:rPr lang="fr-FR"/>
              <a:t>- des vrais challenges techniques et de processus de développement (parlez avec votre coeur ;-)</a:t>
            </a:r>
          </a:p>
          <a:p>
            <a:r>
              <a:rPr lang="fr-FR"/>
              <a:t>- la possibilité de venir travailler avec vous (et un directeur IT génial (non je déconne))</a:t>
            </a:r>
          </a:p>
          <a:p>
            <a:r>
              <a:rPr lang="fr-FR"/>
              <a:t>- mais ça se mérite : pas de compromis sur la qualité des recrutements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(12/02/13 16:43) -----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 junior à expérimenté : dont 1 en QE</a:t>
            </a:r>
          </a:p>
          <a:p>
            <a:endParaRPr lang="fr-FR"/>
          </a:p>
          <a:p>
            <a:r>
              <a:rPr lang="fr-FR"/>
              <a:t>- site avec activité en forte croissance depuis septembre (cf passages TV)</a:t>
            </a:r>
          </a:p>
          <a:p>
            <a:r>
              <a:rPr lang="fr-FR"/>
              <a:t>- une petite structure donc encore dynamique, avec un actionnaire très profitable derrière grâce à CTM, leader aux UK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depuis quelques jours (ils ont la primeur de l'information) dont 1 en QE : les profils tech cherchés vont de junior à expérimenté (le fit culturel et les compétences/le potentiel sont de critères plus importants que le nombre exact d'années d'expérience)</a:t>
            </a:r>
          </a:p>
          <a:p>
            <a:r>
              <a:rPr lang="fr-FR"/>
              <a:t>- un mix de web et de backoffice, avec un saupoudrage de  système et d'exploitation pour ceux que ça intéresse</a:t>
            </a:r>
          </a:p>
          <a:p>
            <a:r>
              <a:rPr lang="fr-FR"/>
              <a:t>- des vrais challenges techniques et de processus de développement (parlez avec votre coeur ;-)</a:t>
            </a:r>
          </a:p>
          <a:p>
            <a:r>
              <a:rPr lang="fr-FR"/>
              <a:t>- la possibilité de venir travailler avec vous (et un directeur IT génial (non je déconne))</a:t>
            </a:r>
          </a:p>
          <a:p>
            <a:r>
              <a:rPr lang="fr-FR"/>
              <a:t>- mais ça se mérite : pas de compromis sur la qualité des recrutements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0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1000" y="6324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45069"/>
                </a:solidFill>
              </a:rPr>
              <a:t>Mars JUG 2013</a:t>
            </a:r>
            <a:endParaRPr lang="fr-FR" b="1" dirty="0">
              <a:solidFill>
                <a:srgbClr val="14506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8"/>
            <a:ext cx="9143999" cy="6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684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oracle.com/darcy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Smart Use of Annotation Processing - APT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fr-FR" b="1" dirty="0" smtClean="0"/>
              <a:t>E</a:t>
            </a:r>
            <a:r>
              <a:rPr lang="en-US" b="1" dirty="0" smtClean="0"/>
              <a:t>z18n : improved i18n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representing each .properties</a:t>
            </a:r>
          </a:p>
          <a:p>
            <a:r>
              <a:rPr lang="en-US" dirty="0" smtClean="0"/>
              <a:t>The methods acts as keys</a:t>
            </a:r>
          </a:p>
        </p:txBody>
      </p:sp>
      <p:sp>
        <p:nvSpPr>
          <p:cNvPr id="8" name="Flèche angle droit à deux pointes 7"/>
          <p:cNvSpPr/>
          <p:nvPr/>
        </p:nvSpPr>
        <p:spPr>
          <a:xfrm rot="16200000">
            <a:off x="5200650" y="2971223"/>
            <a:ext cx="1409700" cy="1600200"/>
          </a:xfrm>
          <a:prstGeom prst="leftUpArrow">
            <a:avLst>
              <a:gd name="adj1" fmla="val 2094"/>
              <a:gd name="adj2" fmla="val 6396"/>
              <a:gd name="adj3" fmla="val 10180"/>
            </a:avLst>
          </a:prstGeom>
          <a:solidFill>
            <a:srgbClr val="364097"/>
          </a:solidFill>
          <a:ln>
            <a:solidFill>
              <a:srgbClr val="364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0200" y="5486400"/>
            <a:ext cx="154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Messages.java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3600" y="54864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pic>
        <p:nvPicPr>
          <p:cNvPr id="10" name="Image 9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4575311" cy="26543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  <p:pic>
        <p:nvPicPr>
          <p:cNvPr id="12" name="Image 11" descr="Java_Messages_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060700" cy="7239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 and Code generation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New Annotations in the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@MessageBundle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localization key</a:t>
            </a:r>
          </a:p>
          <a:p>
            <a:r>
              <a:rPr lang="en-US" dirty="0" smtClean="0"/>
              <a:t>Generate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 (for ‘default’)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ResourceBundle for each .properties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Manage other languages out-side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Improved i18n benefits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you can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Refactor your 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Maintain the </a:t>
            </a:r>
            <a:r>
              <a:rPr lang="en-US" dirty="0"/>
              <a:t>‘default’ </a:t>
            </a:r>
            <a:r>
              <a:rPr lang="en-US" dirty="0" smtClean="0"/>
              <a:t>in Java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Never change a .properties file for default locale</a:t>
            </a:r>
          </a:p>
          <a:p>
            <a:r>
              <a:rPr lang="en-US" dirty="0" smtClean="0"/>
              <a:t>And use it with other libs: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GWT (done on GitHub)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JQuery, Dojo, CoffeeScript (planned)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called that ez18n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APT to generate </a:t>
            </a:r>
            <a:br>
              <a:rPr lang="en-US" b="1" dirty="0" smtClean="0"/>
            </a:br>
            <a:r>
              <a:rPr lang="en-US" b="1" dirty="0" smtClean="0"/>
              <a:t>.properties and ResourceBundle classes from annotations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Behind the scene</a:t>
            </a:r>
            <a:br>
              <a:rPr lang="en-US" b="1" dirty="0" smtClean="0"/>
            </a:br>
            <a:r>
              <a:rPr lang="en-US" b="1" dirty="0" smtClean="0"/>
              <a:t>How APT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basics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- 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Standard in JDK6</a:t>
            </a:r>
            <a:r>
              <a:rPr lang="en-US" dirty="0"/>
              <a:t>+ (JSR </a:t>
            </a:r>
            <a:r>
              <a:rPr lang="en-US" dirty="0" smtClean="0"/>
              <a:t>269)</a:t>
            </a:r>
          </a:p>
          <a:p>
            <a:r>
              <a:rPr lang="en-US" dirty="0" smtClean="0"/>
              <a:t>No runtime overload</a:t>
            </a:r>
          </a:p>
          <a:p>
            <a:r>
              <a:rPr lang="en-US" dirty="0" smtClean="0"/>
              <a:t>Based on annotations in source code</a:t>
            </a:r>
          </a:p>
          <a:p>
            <a:r>
              <a:rPr lang="en-US" dirty="0" smtClean="0"/>
              <a:t>Standard since JDK 1.6 (available in Sun JDK 1.5)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annotations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4038600"/>
            <a:ext cx="4629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667000"/>
            <a:ext cx="4686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Processors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of compiled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@SupportedAnnotationTypes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FileObject : the future generated file</a:t>
            </a:r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 </a:t>
            </a:r>
            <a:r>
              <a:rPr lang="fr-FR" dirty="0" err="1" smtClean="0">
                <a:solidFill>
                  <a:srgbClr val="1F497D"/>
                </a:solidFill>
              </a:rPr>
              <a:t>Discovery</a:t>
            </a:r>
            <a:endParaRPr lang="fr-FR" dirty="0">
              <a:solidFill>
                <a:srgbClr val="1F497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SPI (Service Provider Interface)</a:t>
            </a:r>
          </a:p>
          <a:p>
            <a:r>
              <a:rPr lang="fr-FR" dirty="0" smtClean="0"/>
              <a:t>Is a </a:t>
            </a:r>
            <a:r>
              <a:rPr lang="fr-FR" dirty="0" err="1" smtClean="0"/>
              <a:t>built</a:t>
            </a:r>
            <a:r>
              <a:rPr lang="fr-FR" dirty="0" smtClean="0"/>
              <a:t> in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discover</a:t>
            </a:r>
            <a:r>
              <a:rPr lang="fr-FR" dirty="0" smtClean="0"/>
              <a:t> Classes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Interface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java.util.ServiceLoader</a:t>
            </a:r>
            <a:endParaRPr lang="fr-FR" dirty="0" smtClean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>
                <a:solidFill>
                  <a:srgbClr val="000090"/>
                </a:solidFill>
              </a:rPr>
              <a:t>META-INF/services/</a:t>
            </a:r>
            <a:r>
              <a:rPr lang="en-US" dirty="0" err="1">
                <a:solidFill>
                  <a:srgbClr val="000090"/>
                </a:solidFill>
              </a:rPr>
              <a:t>javax.annotation.processing.Processor</a:t>
            </a:r>
            <a:endParaRPr lang="fr-FR" dirty="0" smtClean="0">
              <a:solidFill>
                <a:srgbClr val="00009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7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13371"/>
          </a:xfrm>
          <a:ln/>
        </p:spPr>
        <p:txBody>
          <a:bodyPr anchor="ctr"/>
          <a:lstStyle/>
          <a:p>
            <a:r>
              <a:rPr lang="en-US" sz="3700" b="1" dirty="0" smtClean="0"/>
              <a:t>Speakers</a:t>
            </a:r>
            <a:endParaRPr lang="en-US" sz="37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smtClean="0"/>
              <a:t>dbaeli - Dimitri 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57200" y="1916112"/>
            <a:ext cx="4040188" cy="3951288"/>
          </a:xfrm>
        </p:spPr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 smtClean="0"/>
              <a:t>gdigugli</a:t>
            </a:r>
            <a:r>
              <a:rPr lang="fr-FR" sz="2300" dirty="0" smtClean="0"/>
              <a:t> - Gilles Di </a:t>
            </a:r>
            <a:r>
              <a:rPr lang="fr-FR" sz="2300" dirty="0" err="1" smtClean="0"/>
              <a:t>Guglielmo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with java.lang.reflect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smtClean="0"/>
              <a:t>Processor code sample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FileObject to generate the content</a:t>
            </a:r>
          </a:p>
        </p:txBody>
      </p:sp>
      <p:pic>
        <p:nvPicPr>
          <p:cNvPr id="4" name="Image 3" descr="Java_CSVReportProcessor_File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7924800" cy="15367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  <p:pic>
        <p:nvPicPr>
          <p:cNvPr id="5" name="Image 4" descr="Java_CSVReportProces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845300" cy="15748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</a:t>
            </a:r>
            <a:r>
              <a:rPr lang="en-US" b="1" dirty="0"/>
              <a:t>c</a:t>
            </a:r>
            <a:r>
              <a:rPr lang="en-US" b="1" dirty="0" smtClean="0"/>
              <a:t>ommand line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833"/>
            <a:ext cx="8229600" cy="373156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2631133"/>
            <a:ext cx="2362200" cy="68133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51460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Or 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6633"/>
            <a:ext cx="5105400" cy="4572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4955233"/>
            <a:ext cx="734048" cy="148272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9188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pitchFamily="49" charset="0"/>
              </a:rPr>
              <a:t>o</a:t>
            </a:r>
            <a:r>
              <a:rPr lang="fr-FR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1264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 flipV="1">
            <a:off x="5105400" y="3282122"/>
            <a:ext cx="585319" cy="34811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91200" y="30626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processors </a:t>
            </a:r>
            <a:r>
              <a:rPr lang="en-US" dirty="0" err="1" smtClean="0">
                <a:latin typeface="Lucida Console" pitchFamily="49" charset="0"/>
              </a:rPr>
              <a:t>fqcn</a:t>
            </a:r>
            <a:r>
              <a:rPr lang="en-US" dirty="0" smtClean="0">
                <a:latin typeface="Lucida Console" pitchFamily="49" charset="0"/>
              </a:rPr>
              <a:t> list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tooling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maven-processor-plugin (google-code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 java compiler simply</a:t>
            </a:r>
            <a:endParaRPr lang="en-US" dirty="0" smtClean="0"/>
          </a:p>
          <a:p>
            <a:r>
              <a:rPr lang="en-US" dirty="0" smtClean="0"/>
              <a:t>Ant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</a:t>
            </a:r>
          </a:p>
          <a:p>
            <a:r>
              <a:rPr lang="en-US" dirty="0" smtClean="0"/>
              <a:t>IDE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Extend the JDK compilation options</a:t>
            </a: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usages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always possible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Your metrics without runtime overload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or Two phase compilation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phase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Generated code is directly produced as bytecode (.class)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 (no .java created)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 : “</a:t>
            </a:r>
            <a:r>
              <a:rPr lang="en-US" dirty="0" err="1" smtClean="0"/>
              <a:t>proc:only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 .java files in the </a:t>
            </a:r>
            <a:r>
              <a:rPr lang="en-US" dirty="0" err="1" smtClean="0"/>
              <a:t>sourcepath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</a:t>
            </a:r>
            <a:r>
              <a:rPr lang="en-US" dirty="0" smtClean="0"/>
              <a:t>with</a:t>
            </a:r>
            <a:r>
              <a:rPr lang="en-US" b="1" dirty="0" smtClean="0"/>
              <a:t> APT 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 to test / maintain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bad error management (hidden errors !)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built-in templating mechanism</a:t>
            </a:r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Beware of maven parallel builds</a:t>
            </a:r>
          </a:p>
          <a:p>
            <a:pPr marL="857250" lvl="2" indent="-457200">
              <a:buFont typeface="Wingdings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time to convince your team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the source code to generate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 Files &amp; .class, Reports (.</a:t>
            </a:r>
            <a:r>
              <a:rPr lang="en-US" dirty="0" err="1" smtClean="0"/>
              <a:t>csv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log information or even build 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Annotate your code &amp; Generate the plumbing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Compile / Debug the generated code </a:t>
            </a:r>
          </a:p>
          <a:p>
            <a:r>
              <a:rPr lang="en-US" dirty="0" smtClean="0"/>
              <a:t>APT </a:t>
            </a:r>
            <a:r>
              <a:rPr lang="en-US" dirty="0"/>
              <a:t>f</a:t>
            </a:r>
            <a:r>
              <a:rPr lang="en-US" dirty="0" smtClean="0"/>
              <a:t>ramework is compact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 deep in APT usage</a:t>
            </a:r>
            <a:br>
              <a:rPr lang="en-US" dirty="0" smtClean="0"/>
            </a:br>
            <a:r>
              <a:rPr lang="en-US" b="1" dirty="0" smtClean="0"/>
              <a:t> with Ez18n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8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The Stock-</a:t>
            </a:r>
            <a:r>
              <a:rPr lang="fr-FR" dirty="0" err="1" smtClean="0"/>
              <a:t>watcher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http://github.com/lesfurets/ez18n </a:t>
            </a:r>
          </a:p>
          <a:p>
            <a:pPr lvl="1"/>
            <a:r>
              <a:rPr lang="fr-FR" dirty="0" smtClean="0"/>
              <a:t>In the ez18n</a:t>
            </a:r>
            <a:r>
              <a:rPr lang="fr-FR" dirty="0"/>
              <a:t>-</a:t>
            </a:r>
            <a:r>
              <a:rPr lang="fr-FR" dirty="0" smtClean="0"/>
              <a:t>webapp module</a:t>
            </a:r>
          </a:p>
          <a:p>
            <a:pPr lvl="1"/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GWT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desktop browser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 mobile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3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Content Display Management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39916"/>
            <a:ext cx="7772400" cy="49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097339"/>
            <a:ext cx="2608308" cy="5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148680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files for analysis/tooling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039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smtClean="0"/>
              <a:t>DesktopMessages.properties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@MessageBundle</a:t>
            </a:r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57150" y="3429000"/>
            <a:ext cx="9029700" cy="2638425"/>
            <a:chOff x="57150" y="3429000"/>
            <a:chExt cx="9029700" cy="2638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429000"/>
              <a:ext cx="90297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685800" y="3581400"/>
              <a:ext cx="7467600" cy="1600200"/>
              <a:chOff x="609600" y="3581400"/>
              <a:chExt cx="7467600" cy="1600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4900612"/>
                <a:ext cx="1219200" cy="280988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48400" y="3581400"/>
                <a:ext cx="18288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608567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4595812"/>
                <a:ext cx="2369489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5300" y="3619169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necteur en angle 40"/>
              <p:cNvCxnSpPr>
                <a:stCxn id="38" idx="0"/>
                <a:endCxn id="37" idx="0"/>
              </p:cNvCxnSpPr>
              <p:nvPr/>
            </p:nvCxnSpPr>
            <p:spPr>
              <a:xfrm rot="5400000" flipH="1" flipV="1">
                <a:off x="5568067" y="2013834"/>
                <a:ext cx="27167" cy="3162300"/>
              </a:xfrm>
              <a:prstGeom prst="bentConnector3">
                <a:avLst>
                  <a:gd name="adj1" fmla="val 941462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/>
              <p:cNvCxnSpPr>
                <a:stCxn id="40" idx="0"/>
              </p:cNvCxnSpPr>
              <p:nvPr/>
            </p:nvCxnSpPr>
            <p:spPr>
              <a:xfrm rot="16200000" flipH="1">
                <a:off x="5352885" y="2838284"/>
                <a:ext cx="114630" cy="1676400"/>
              </a:xfrm>
              <a:prstGeom prst="bentConnector4">
                <a:avLst>
                  <a:gd name="adj1" fmla="val -199424"/>
                  <a:gd name="adj2" fmla="val 57955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/>
              <p:cNvCxnSpPr>
                <a:stCxn id="39" idx="3"/>
                <a:endCxn id="40" idx="2"/>
              </p:cNvCxnSpPr>
              <p:nvPr/>
            </p:nvCxnSpPr>
            <p:spPr>
              <a:xfrm flipV="1">
                <a:off x="2979089" y="3923969"/>
                <a:ext cx="1592911" cy="824243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stCxn id="36" idx="3"/>
                <a:endCxn id="38" idx="2"/>
              </p:cNvCxnSpPr>
              <p:nvPr/>
            </p:nvCxnSpPr>
            <p:spPr>
              <a:xfrm flipV="1">
                <a:off x="2209800" y="3913367"/>
                <a:ext cx="1790700" cy="1127739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406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85809" y="1447800"/>
            <a:ext cx="8820150" cy="4581525"/>
            <a:chOff x="185809" y="1447800"/>
            <a:chExt cx="8820150" cy="45815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09" y="1447800"/>
              <a:ext cx="8820150" cy="458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e 14"/>
            <p:cNvGrpSpPr/>
            <p:nvPr/>
          </p:nvGrpSpPr>
          <p:grpSpPr>
            <a:xfrm>
              <a:off x="457200" y="2209800"/>
              <a:ext cx="8229600" cy="3048000"/>
              <a:chOff x="457200" y="2209800"/>
              <a:chExt cx="82296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2209800"/>
                <a:ext cx="2057400" cy="4572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33800" y="2667000"/>
                <a:ext cx="4953000" cy="685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562600" cy="9144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9" idx="0"/>
              </p:cNvCxnSpPr>
              <p:nvPr/>
            </p:nvCxnSpPr>
            <p:spPr>
              <a:xfrm rot="16200000" flipH="1">
                <a:off x="1524000" y="2628900"/>
                <a:ext cx="1676400" cy="17526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ngle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229100" y="2362200"/>
                <a:ext cx="990600" cy="2971800"/>
              </a:xfrm>
              <a:prstGeom prst="bentConnector3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03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28612" y="1371600"/>
            <a:ext cx="8486775" cy="4724400"/>
            <a:chOff x="328612" y="1371600"/>
            <a:chExt cx="8486775" cy="4724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" y="1371600"/>
              <a:ext cx="8486775" cy="468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" name="Groupe 20"/>
            <p:cNvGrpSpPr/>
            <p:nvPr/>
          </p:nvGrpSpPr>
          <p:grpSpPr>
            <a:xfrm>
              <a:off x="762000" y="1676400"/>
              <a:ext cx="7620000" cy="4419600"/>
              <a:chOff x="762000" y="1676400"/>
              <a:chExt cx="7620000" cy="441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1676400"/>
                <a:ext cx="44196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5440339"/>
                <a:ext cx="3048000" cy="655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2766231" y="2034369"/>
                <a:ext cx="2925739" cy="38862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62000" y="2601604"/>
                <a:ext cx="2514600" cy="522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eur en angle 10"/>
              <p:cNvCxnSpPr>
                <a:stCxn id="12" idx="2"/>
                <a:endCxn id="7" idx="0"/>
              </p:cNvCxnSpPr>
              <p:nvPr/>
            </p:nvCxnSpPr>
            <p:spPr>
              <a:xfrm rot="16200000" flipH="1">
                <a:off x="994581" y="4148919"/>
                <a:ext cx="2316139" cy="2667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48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28600" y="1447800"/>
            <a:ext cx="6181725" cy="3429000"/>
            <a:chOff x="228600" y="1447800"/>
            <a:chExt cx="6181725" cy="3429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47800"/>
              <a:ext cx="61817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43001" y="37338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1" y="1752600"/>
              <a:ext cx="282892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1" y="2743200"/>
              <a:ext cx="18288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1" y="1447800"/>
              <a:ext cx="2057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1" y="2057400"/>
              <a:ext cx="1143000" cy="222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133601" y="1600200"/>
              <a:ext cx="1295400" cy="568399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2971801" y="1600200"/>
              <a:ext cx="457200" cy="2324100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819401" y="2133600"/>
              <a:ext cx="2176462" cy="819150"/>
            </a:xfrm>
            <a:prstGeom prst="bentConnector2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1313" y="3189288"/>
            <a:ext cx="5638800" cy="29067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implementations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java.util.ServiceLoader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6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@MessageBundle</a:t>
            </a:r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9" y="4267200"/>
            <a:ext cx="7903371" cy="174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1092200" y="2362200"/>
            <a:ext cx="6942666" cy="2067797"/>
            <a:chOff x="1092200" y="2362200"/>
            <a:chExt cx="6942666" cy="2067797"/>
          </a:xfrm>
        </p:grpSpPr>
        <p:sp>
          <p:nvSpPr>
            <p:cNvPr id="5" name="Accolade ouvrante 4"/>
            <p:cNvSpPr/>
            <p:nvPr/>
          </p:nvSpPr>
          <p:spPr>
            <a:xfrm rot="5400000">
              <a:off x="4392507" y="3750970"/>
              <a:ext cx="172720" cy="1185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593840" y="2988970"/>
              <a:ext cx="172720" cy="2709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2635098"/>
              <a:ext cx="2589414" cy="1431416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681615" y="3350806"/>
              <a:ext cx="797252" cy="906471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992458"/>
              <a:ext cx="2505075" cy="58102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317" y="2362200"/>
              <a:ext cx="2457450" cy="52387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472767" y="2624138"/>
              <a:ext cx="207433" cy="1633139"/>
            </a:xfrm>
            <a:prstGeom prst="bentConnector2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  <a:endCxn id="8" idx="1"/>
            </p:cNvCxnSpPr>
            <p:nvPr/>
          </p:nvCxnSpPr>
          <p:spPr>
            <a:xfrm>
              <a:off x="6467475" y="3282971"/>
              <a:ext cx="212725" cy="974306"/>
            </a:xfrm>
            <a:prstGeom prst="bentConnector4">
              <a:avLst>
                <a:gd name="adj1" fmla="val 29701"/>
                <a:gd name="adj2" fmla="val 94"/>
              </a:avLst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05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Client code sample with JUnit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" y="2209800"/>
            <a:ext cx="809002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5410200" cy="1332931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667000"/>
            <a:ext cx="2438400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381000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BundleFactory.get</a:t>
            </a:r>
            <a:r>
              <a:rPr lang="en-US" sz="2000" b="1" dirty="0" smtClean="0"/>
              <a:t>(…)</a:t>
            </a:r>
            <a:r>
              <a:rPr lang="en-US" sz="2000" dirty="0" smtClean="0"/>
              <a:t> 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6019800" y="3295934"/>
            <a:ext cx="761504" cy="1047466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6474" y="2773985"/>
            <a:ext cx="714942" cy="1627967"/>
          </a:xfrm>
          <a:prstGeom prst="bent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0290" y="2436049"/>
            <a:ext cx="1075114" cy="995346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71279"/>
            <a:ext cx="2064490" cy="948321"/>
          </a:xfrm>
          <a:prstGeom prst="roundRect">
            <a:avLst/>
          </a:prstGeom>
          <a:noFill/>
          <a:ln w="28575">
            <a:solidFill>
              <a:srgbClr val="3640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8830" y="4441534"/>
            <a:ext cx="423279" cy="379410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8315" y="3522708"/>
            <a:ext cx="216372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Maven, </a:t>
            </a:r>
            <a:r>
              <a:rPr lang="en-US" sz="2400" b="1" dirty="0"/>
              <a:t>j</a:t>
            </a:r>
            <a:r>
              <a:rPr lang="en-US" sz="2400" b="1" dirty="0" smtClean="0"/>
              <a:t>avac</a:t>
            </a:r>
          </a:p>
          <a:p>
            <a:pPr algn="ctr"/>
            <a:r>
              <a:rPr lang="en-US" sz="2400" b="1" dirty="0" smtClean="0"/>
              <a:t>Injection &amp; APT</a:t>
            </a:r>
            <a:endParaRPr lang="en-US" sz="2400" b="1" dirty="0"/>
          </a:p>
        </p:txBody>
      </p:sp>
      <p:cxnSp>
        <p:nvCxnSpPr>
          <p:cNvPr id="24" name="Connecteur en angle 23"/>
          <p:cNvCxnSpPr>
            <a:stCxn id="1026" idx="1"/>
            <a:endCxn id="6" idx="3"/>
          </p:cNvCxnSpPr>
          <p:nvPr/>
        </p:nvCxnSpPr>
        <p:spPr>
          <a:xfrm rot="10800000" flipV="1">
            <a:off x="5652039" y="3293269"/>
            <a:ext cx="390385" cy="644938"/>
          </a:xfrm>
          <a:prstGeom prst="bentConnector3">
            <a:avLst>
              <a:gd name="adj1" fmla="val 50000"/>
            </a:avLst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3" y="2971800"/>
            <a:ext cx="2833688" cy="64293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8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609600"/>
            <a:ext cx="7467600" cy="746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343400" cy="2362200"/>
          </a:xfrm>
          <a:ln>
            <a:noFill/>
          </a:ln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If you’d like </a:t>
            </a:r>
            <a:br>
              <a:rPr lang="en-US" b="1" dirty="0" smtClean="0"/>
            </a:br>
            <a:r>
              <a:rPr lang="en-US" b="1" dirty="0" smtClean="0"/>
              <a:t>a JSR for ez18n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please tell us 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3733800"/>
            <a:ext cx="1875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=</a:t>
            </a:r>
          </a:p>
          <a:p>
            <a:r>
              <a:rPr lang="en-US" dirty="0" smtClean="0"/>
              <a:t>@Message</a:t>
            </a:r>
          </a:p>
          <a:p>
            <a:r>
              <a:rPr lang="en-US" dirty="0"/>
              <a:t>@</a:t>
            </a:r>
            <a:r>
              <a:rPr lang="en-US" dirty="0" err="1" smtClean="0"/>
              <a:t>MessageBundle</a:t>
            </a:r>
            <a:endParaRPr lang="en-US" dirty="0" smtClean="0"/>
          </a:p>
          <a:p>
            <a:r>
              <a:rPr lang="en-US" dirty="0" smtClean="0"/>
              <a:t>Set of Processors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6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The story</a:t>
            </a:r>
            <a:endParaRPr lang="fr-FR" sz="40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Effective Content Display</a:t>
            </a:r>
          </a:p>
          <a:p>
            <a:r>
              <a:rPr lang="en-US" dirty="0" smtClean="0"/>
              <a:t>Content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Labels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Layout &amp; images</a:t>
            </a:r>
          </a:p>
          <a:p>
            <a:r>
              <a:rPr lang="en-US" dirty="0" smtClean="0"/>
              <a:t>Clean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Strong Quality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Easy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using APT Tooling</a:t>
            </a:r>
          </a:p>
          <a:p>
            <a:r>
              <a:rPr lang="en-US" dirty="0" smtClean="0"/>
              <a:t>APT Engine</a:t>
            </a:r>
          </a:p>
          <a:p>
            <a:r>
              <a:rPr lang="en-US" dirty="0" smtClean="0"/>
              <a:t>APT Processors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technical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reports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patterns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8768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416011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364097"/>
                </a:solidFill>
              </a:rPr>
              <a:t>based on i18n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MessageBundle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Dedicated APT Processors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038600"/>
            <a:ext cx="2095500" cy="2095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3931351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Adoption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“As the lead engineer on JSR 269 in JDK 6, I'd be heartened to see greater adoption and use of annotation processing by Java developers.”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 smtClean="0"/>
              <a:t>Joseph </a:t>
            </a:r>
            <a:r>
              <a:rPr lang="pl-PL" dirty="0"/>
              <a:t>D. </a:t>
            </a:r>
            <a:r>
              <a:rPr lang="pl-PL" dirty="0" err="1"/>
              <a:t>Darcy</a:t>
            </a:r>
            <a:r>
              <a:rPr lang="pl-PL" dirty="0"/>
              <a:t> </a:t>
            </a:r>
            <a:r>
              <a:rPr lang="en-US" dirty="0"/>
              <a:t>(Oracle</a:t>
            </a:r>
            <a:r>
              <a:rPr lang="en-US" dirty="0" smtClean="0"/>
              <a:t>)</a:t>
            </a:r>
            <a:endParaRPr lang="fr-FR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JDK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possibilité d’ajouter une annotation sur les types d’objets (JSR </a:t>
            </a:r>
            <a:r>
              <a:rPr lang="fr-FR" dirty="0" smtClean="0"/>
              <a:t>308)</a:t>
            </a:r>
          </a:p>
          <a:p>
            <a:r>
              <a:rPr lang="fr-FR" dirty="0" smtClean="0"/>
              <a:t>possibilité </a:t>
            </a:r>
            <a:r>
              <a:rPr lang="fr-FR" dirty="0"/>
              <a:t>de répéter une annotation sur une déclaration (JEP </a:t>
            </a:r>
            <a:r>
              <a:rPr lang="fr-FR" dirty="0" smtClean="0"/>
              <a:t>120)</a:t>
            </a:r>
          </a:p>
          <a:p>
            <a:r>
              <a:rPr lang="fr-FR" dirty="0" smtClean="0"/>
              <a:t>portage </a:t>
            </a:r>
            <a:r>
              <a:rPr lang="fr-FR" dirty="0"/>
              <a:t>de l’API “</a:t>
            </a:r>
            <a:r>
              <a:rPr lang="fr-FR" dirty="0" err="1"/>
              <a:t>javax.lang.model</a:t>
            </a:r>
            <a:r>
              <a:rPr lang="fr-FR" dirty="0"/>
              <a:t>” au </a:t>
            </a:r>
            <a:r>
              <a:rPr lang="fr-FR" dirty="0" err="1"/>
              <a:t>runtime</a:t>
            </a:r>
            <a:r>
              <a:rPr lang="fr-FR" dirty="0"/>
              <a:t> pour qu’elle ne soit pas disponible uniquement à la compilation (JEP </a:t>
            </a:r>
            <a:r>
              <a:rPr lang="fr-FR" dirty="0" smtClean="0"/>
              <a:t>119)</a:t>
            </a:r>
          </a:p>
          <a:p>
            <a:r>
              <a:rPr lang="fi-FI" dirty="0" err="1" smtClean="0"/>
              <a:t>Voir</a:t>
            </a:r>
            <a:r>
              <a:rPr lang="fi-FI" dirty="0" smtClean="0"/>
              <a:t> les </a:t>
            </a:r>
            <a:r>
              <a:rPr lang="fi-FI" dirty="0" err="1" smtClean="0"/>
              <a:t>notes</a:t>
            </a:r>
            <a:r>
              <a:rPr lang="fi-FI" dirty="0" smtClean="0"/>
              <a:t> : http</a:t>
            </a:r>
            <a:r>
              <a:rPr lang="fi-FI" dirty="0"/>
              <a:t>://blog.soat.fr/2012/11/devoxx-2012-jsr-308-annotations-on-java-types/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05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JavaOne</a:t>
            </a:r>
            <a:r>
              <a:rPr lang="fr-FR" dirty="0" smtClean="0"/>
              <a:t> 2012</a:t>
            </a:r>
            <a:br>
              <a:rPr lang="fr-FR" dirty="0" smtClean="0"/>
            </a:br>
            <a:r>
              <a:rPr lang="fr-FR" dirty="0" smtClean="0"/>
              <a:t>APT </a:t>
            </a:r>
            <a:r>
              <a:rPr lang="fr-FR" dirty="0" err="1" smtClean="0"/>
              <a:t>virtual</a:t>
            </a:r>
            <a:r>
              <a:rPr lang="fr-FR" dirty="0" smtClean="0"/>
              <a:t> mini-</a:t>
            </a:r>
            <a:r>
              <a:rPr lang="fr-FR" dirty="0" err="1"/>
              <a:t>t</a:t>
            </a:r>
            <a:r>
              <a:rPr lang="fr-FR" dirty="0" err="1" smtClean="0"/>
              <a:t>rack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b="1" dirty="0"/>
              <a:t>Advanced Annotation Processing with JSR </a:t>
            </a:r>
            <a:r>
              <a:rPr lang="en-US" b="1" dirty="0" smtClean="0"/>
              <a:t>269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Build Your Own Type System for Fun and </a:t>
            </a:r>
            <a:r>
              <a:rPr lang="en-US" b="1" dirty="0" smtClean="0"/>
              <a:t>Profit</a:t>
            </a:r>
            <a:endParaRPr lang="en-US" dirty="0"/>
          </a:p>
          <a:p>
            <a:pPr lvl="2"/>
            <a:r>
              <a:rPr lang="en-US" dirty="0" smtClean="0"/>
              <a:t>Werner </a:t>
            </a:r>
            <a:r>
              <a:rPr lang="en-US" dirty="0" err="1"/>
              <a:t>Dietl</a:t>
            </a:r>
            <a:r>
              <a:rPr lang="en-US" dirty="0"/>
              <a:t> and Michael Ernst</a:t>
            </a:r>
          </a:p>
          <a:p>
            <a:pPr lvl="1"/>
            <a:r>
              <a:rPr lang="en-US" b="1" dirty="0" smtClean="0"/>
              <a:t>Annotations </a:t>
            </a:r>
            <a:r>
              <a:rPr lang="en-US" b="1" dirty="0"/>
              <a:t>and Annotation Processing: What’s New in JDK 8</a:t>
            </a:r>
            <a:r>
              <a:rPr lang="en-US" b="1" dirty="0" smtClean="0"/>
              <a:t>?</a:t>
            </a:r>
          </a:p>
          <a:p>
            <a:pPr lvl="2"/>
            <a:r>
              <a:rPr lang="en-US" dirty="0" smtClean="0"/>
              <a:t>Joel </a:t>
            </a:r>
            <a:r>
              <a:rPr lang="en-US" dirty="0" err="1"/>
              <a:t>Borggrén</a:t>
            </a:r>
            <a:r>
              <a:rPr lang="en-US" dirty="0"/>
              <a:t>-Franck</a:t>
            </a:r>
          </a:p>
          <a:p>
            <a:pPr lvl="1"/>
            <a:r>
              <a:rPr lang="en-US" b="1" dirty="0" smtClean="0"/>
              <a:t>Hack into Your Compiler!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Writing Annotation Processors to Aid Your Development </a:t>
            </a:r>
            <a:r>
              <a:rPr lang="en-US" b="1" dirty="0" smtClean="0"/>
              <a:t>Process</a:t>
            </a:r>
            <a:endParaRPr lang="en-US" b="1" dirty="0"/>
          </a:p>
          <a:p>
            <a:pPr lvl="2"/>
            <a:r>
              <a:rPr lang="en-US" dirty="0" smtClean="0"/>
              <a:t>Ian Robertson</a:t>
            </a:r>
          </a:p>
          <a:p>
            <a:pPr lvl="2"/>
            <a:endParaRPr lang="en-US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</a:p>
          <a:p>
            <a:pPr lvl="1"/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(APT spec </a:t>
            </a:r>
            <a:r>
              <a:rPr lang="pl-PL" dirty="0" err="1"/>
              <a:t>lead</a:t>
            </a:r>
            <a:r>
              <a:rPr lang="en-US" dirty="0" smtClean="0"/>
              <a:t>) - </a:t>
            </a:r>
            <a:r>
              <a:rPr lang="pl-PL" sz="2000" dirty="0">
                <a:hlinkClick r:id="rId2"/>
              </a:rPr>
              <a:t>https://blogs.oracle.com/darcy/</a:t>
            </a:r>
            <a:endParaRPr lang="en-US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974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Ez18n is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029200"/>
            <a:ext cx="48006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364097"/>
                </a:solidFill>
              </a:rPr>
              <a:t>Thank you !</a:t>
            </a:r>
            <a:endParaRPr lang="en-US" b="1" dirty="0">
              <a:solidFill>
                <a:srgbClr val="364097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59091"/>
            <a:ext cx="3413109" cy="34131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2712" y="2761488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br>
              <a:rPr lang="en-US" b="1" dirty="0" smtClean="0"/>
            </a:br>
            <a:r>
              <a:rPr lang="en-US" b="1" dirty="0" smtClean="0"/>
              <a:t>for text display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Java i18n pattern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JDK default tooling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Dynamically bind the content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Usable for Texts, but also CSS and images 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java.util.ResourceBundle : for .properties reading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java.util.MessageFormat</a:t>
            </a:r>
            <a:r>
              <a:rPr lang="en-US" dirty="0" smtClean="0"/>
              <a:t> : tiny templating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files with naming pattern</a:t>
            </a:r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java.util.ResourceBundle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</a:p>
          <a:p>
            <a:r>
              <a:rPr lang="en-US" dirty="0" smtClean="0"/>
              <a:t>Naming convention for the storage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676400" y="3429000"/>
            <a:ext cx="3340793" cy="1371600"/>
            <a:chOff x="1676400" y="3429000"/>
            <a:chExt cx="3340793" cy="1371600"/>
          </a:xfrm>
        </p:grpSpPr>
        <p:sp>
          <p:nvSpPr>
            <p:cNvPr id="6" name="ZoneTexte 5"/>
            <p:cNvSpPr txBox="1"/>
            <p:nvPr/>
          </p:nvSpPr>
          <p:spPr>
            <a:xfrm>
              <a:off x="1676400" y="4277380"/>
              <a:ext cx="15736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>
                  <a:solidFill>
                    <a:srgbClr val="364097"/>
                  </a:solidFill>
                </a:rPr>
                <a:t>Language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65541" y="4267200"/>
              <a:ext cx="13516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smtClean="0">
                  <a:solidFill>
                    <a:srgbClr val="364097"/>
                  </a:solidFill>
                </a:rPr>
                <a:t>Country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0346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739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6" idx="0"/>
              <a:endCxn id="4" idx="2"/>
            </p:cNvCxnSpPr>
            <p:nvPr/>
          </p:nvCxnSpPr>
          <p:spPr>
            <a:xfrm flipV="1">
              <a:off x="2463209" y="3810000"/>
              <a:ext cx="663837" cy="46738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1" idx="0"/>
              <a:endCxn id="5" idx="2"/>
            </p:cNvCxnSpPr>
            <p:nvPr/>
          </p:nvCxnSpPr>
          <p:spPr>
            <a:xfrm flipH="1" flipV="1">
              <a:off x="3676439" y="3810000"/>
              <a:ext cx="664928" cy="45720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err="1" smtClean="0"/>
              <a:t>java.util.MessageFormat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templating</a:t>
            </a:r>
          </a:p>
          <a:p>
            <a:r>
              <a:rPr lang="en-US" dirty="0" smtClean="0"/>
              <a:t>format(“&lt;pattern&gt;”,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conditional 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/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.properties issues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quality control</a:t>
            </a:r>
          </a:p>
          <a:p>
            <a:pPr lvl="1"/>
            <a:r>
              <a:rPr lang="en-US" dirty="0" smtClean="0"/>
              <a:t>Keys are strings in the code</a:t>
            </a:r>
          </a:p>
          <a:p>
            <a:pPr lvl="1"/>
            <a:r>
              <a:rPr lang="en-US" dirty="0" smtClean="0"/>
              <a:t>Poor IDE support</a:t>
            </a:r>
          </a:p>
          <a:p>
            <a:pPr lvl="2"/>
            <a:r>
              <a:rPr lang="en-US" dirty="0" smtClean="0"/>
              <a:t>No warning on unused or wrong keys</a:t>
            </a:r>
          </a:p>
          <a:p>
            <a:pPr lvl="1"/>
            <a:r>
              <a:rPr lang="en-US" dirty="0" smtClean="0"/>
              <a:t>Encoding Hell </a:t>
            </a:r>
          </a:p>
          <a:p>
            <a:pPr lvl="2"/>
            <a:r>
              <a:rPr lang="en-US" dirty="0" smtClean="0"/>
              <a:t>use \</a:t>
            </a:r>
            <a:r>
              <a:rPr lang="en-US" dirty="0" err="1" smtClean="0"/>
              <a:t>uxxxx</a:t>
            </a:r>
            <a:r>
              <a:rPr lang="en-US" dirty="0" smtClean="0"/>
              <a:t> or you’re in trouble</a:t>
            </a:r>
          </a:p>
          <a:p>
            <a:r>
              <a:rPr lang="en-US" dirty="0" smtClean="0"/>
              <a:t>Forces you to maintain two files in sync</a:t>
            </a:r>
          </a:p>
          <a:p>
            <a:pPr lvl="1"/>
            <a:r>
              <a:rPr lang="en-US" dirty="0" smtClean="0"/>
              <a:t>key declaration / value in .properties</a:t>
            </a:r>
          </a:p>
          <a:p>
            <a:pPr lvl="1"/>
            <a:r>
              <a:rPr lang="en-US" dirty="0" smtClean="0"/>
              <a:t>Key usage in the .java files</a:t>
            </a:r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13937</TotalTime>
  <Words>1719</Words>
  <Application>Microsoft Macintosh PowerPoint</Application>
  <PresentationFormat>Présentation à l'écran (4:3)</PresentationFormat>
  <Paragraphs>299</Paragraphs>
  <Slides>43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 Smart Use of Annotation Processing - APT</vt:lpstr>
      <vt:lpstr>Speakers</vt:lpstr>
      <vt:lpstr>Content Display Management</vt:lpstr>
      <vt:lpstr>The story</vt:lpstr>
      <vt:lpstr>Improved i18n for text display</vt:lpstr>
      <vt:lpstr>Java i18n pattern</vt:lpstr>
      <vt:lpstr>java.util.ResourceBundle</vt:lpstr>
      <vt:lpstr>java.util.MessageFormat</vt:lpstr>
      <vt:lpstr>.properties issues</vt:lpstr>
      <vt:lpstr>Improved i18n</vt:lpstr>
      <vt:lpstr>Ez18n : improved i18n</vt:lpstr>
      <vt:lpstr>Annotations and Code generation</vt:lpstr>
      <vt:lpstr>Improved i18n benefits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SPI Discovery</vt:lpstr>
      <vt:lpstr>Similarities with java.lang.reflect</vt:lpstr>
      <vt:lpstr>Processor code sample</vt:lpstr>
      <vt:lpstr>APT command line</vt:lpstr>
      <vt:lpstr>APT tooling</vt:lpstr>
      <vt:lpstr>APT usages</vt:lpstr>
      <vt:lpstr>One or Two phase compilation</vt:lpstr>
      <vt:lpstr>Problems with APT </vt:lpstr>
      <vt:lpstr>It’s time to convince your team</vt:lpstr>
      <vt:lpstr>Go deep in APT usage  with Ez18n</vt:lpstr>
      <vt:lpstr>Demo</vt:lpstr>
      <vt:lpstr>Ez18n - Big picture</vt:lpstr>
      <vt:lpstr>Ez18n - APT chaining</vt:lpstr>
      <vt:lpstr>From Messages to DesktopMessages.properties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  <vt:lpstr>If you’d like  a JSR for ez18n please tell us !</vt:lpstr>
      <vt:lpstr>APT Adoption</vt:lpstr>
      <vt:lpstr>APT JDK 8</vt:lpstr>
      <vt:lpstr>JavaOne 2012 APT virtual mini-track </vt:lpstr>
      <vt:lpstr>Ez18n is on GitHub Just fork it 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436</cp:revision>
  <cp:lastPrinted>2012-09-17T12:46:17Z</cp:lastPrinted>
  <dcterms:created xsi:type="dcterms:W3CDTF">2012-06-10T16:50:33Z</dcterms:created>
  <dcterms:modified xsi:type="dcterms:W3CDTF">2013-02-12T15:55:12Z</dcterms:modified>
</cp:coreProperties>
</file>