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346" r:id="rId4"/>
    <p:sldId id="345" r:id="rId5"/>
    <p:sldId id="342" r:id="rId6"/>
    <p:sldId id="343" r:id="rId7"/>
    <p:sldId id="344" r:id="rId8"/>
    <p:sldId id="314" r:id="rId9"/>
    <p:sldId id="350" r:id="rId10"/>
    <p:sldId id="351" r:id="rId11"/>
    <p:sldId id="352" r:id="rId12"/>
    <p:sldId id="353" r:id="rId13"/>
    <p:sldId id="357" r:id="rId14"/>
    <p:sldId id="336" r:id="rId15"/>
    <p:sldId id="349" r:id="rId16"/>
    <p:sldId id="330" r:id="rId17"/>
    <p:sldId id="257" r:id="rId18"/>
    <p:sldId id="334" r:id="rId19"/>
    <p:sldId id="333" r:id="rId20"/>
    <p:sldId id="261" r:id="rId21"/>
    <p:sldId id="263" r:id="rId22"/>
    <p:sldId id="258" r:id="rId23"/>
    <p:sldId id="338" r:id="rId24"/>
    <p:sldId id="331" r:id="rId25"/>
    <p:sldId id="269" r:id="rId26"/>
    <p:sldId id="264" r:id="rId27"/>
    <p:sldId id="268" r:id="rId28"/>
    <p:sldId id="337" r:id="rId29"/>
    <p:sldId id="355" r:id="rId30"/>
    <p:sldId id="356" r:id="rId31"/>
    <p:sldId id="339" r:id="rId32"/>
    <p:sldId id="341" r:id="rId33"/>
    <p:sldId id="322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CEF6-FA3A-DE46-91EA-16BEFB9EEE4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3A7C-4BFD-0942-ACE5-B49507E18E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Multi-device Content Display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Smart Use of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</a:t>
            </a:r>
            <a:r>
              <a:rPr lang="en-US" dirty="0" err="1" smtClean="0"/>
              <a:t>ava.util.MessageFormat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825" y="3657600"/>
            <a:ext cx="8763000" cy="14038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Tiny </a:t>
            </a:r>
            <a:r>
              <a:rPr lang="en-US" dirty="0" err="1" smtClean="0"/>
              <a:t>templating</a:t>
            </a:r>
            <a:endParaRPr lang="en-US" dirty="0"/>
          </a:p>
          <a:p>
            <a:r>
              <a:rPr lang="en-US" dirty="0" smtClean="0"/>
              <a:t>Processes a list of parameters</a:t>
            </a:r>
          </a:p>
          <a:p>
            <a:r>
              <a:rPr lang="en-US" dirty="0" smtClean="0"/>
              <a:t>Date, numbers are formatted according to the Locale</a:t>
            </a:r>
          </a:p>
          <a:p>
            <a:r>
              <a:rPr lang="en-US" dirty="0" smtClean="0"/>
              <a:t>Options, </a:t>
            </a:r>
            <a:r>
              <a:rPr lang="en-US" dirty="0" err="1" smtClean="0"/>
              <a:t>conditionnal</a:t>
            </a:r>
            <a:r>
              <a:rPr lang="en-US" dirty="0" smtClean="0"/>
              <a:t> values easy to use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8200" y="53340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</a:t>
            </a:r>
            <a:r>
              <a:rPr lang="fr-FR" dirty="0" err="1" smtClean="0"/>
              <a:t>properties</a:t>
            </a:r>
            <a:r>
              <a:rPr lang="fr-FR" dirty="0" smtClean="0"/>
              <a:t>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control</a:t>
            </a:r>
          </a:p>
          <a:p>
            <a:pPr lvl="1"/>
            <a:r>
              <a:rPr lang="fr-FR" dirty="0" err="1" smtClean="0"/>
              <a:t>Keys</a:t>
            </a:r>
            <a:r>
              <a:rPr lang="fr-FR" dirty="0" smtClean="0"/>
              <a:t> are strings in the code</a:t>
            </a:r>
          </a:p>
          <a:p>
            <a:pPr lvl="1"/>
            <a:r>
              <a:rPr lang="fr-FR" dirty="0" smtClean="0"/>
              <a:t>Poor IDE support</a:t>
            </a:r>
          </a:p>
          <a:p>
            <a:pPr lvl="2"/>
            <a:r>
              <a:rPr lang="fr-FR" dirty="0" smtClean="0"/>
              <a:t>No </a:t>
            </a:r>
            <a:r>
              <a:rPr lang="fr-FR" dirty="0" err="1" smtClean="0"/>
              <a:t>idea</a:t>
            </a:r>
            <a:r>
              <a:rPr lang="fr-FR" dirty="0" smtClean="0"/>
              <a:t> of </a:t>
            </a:r>
            <a:r>
              <a:rPr lang="fr-FR" dirty="0" err="1" smtClean="0"/>
              <a:t>unused</a:t>
            </a:r>
            <a:r>
              <a:rPr lang="fr-FR" dirty="0" smtClean="0"/>
              <a:t> </a:t>
            </a:r>
            <a:r>
              <a:rPr lang="fr-FR" dirty="0" err="1" smtClean="0"/>
              <a:t>keys</a:t>
            </a:r>
            <a:endParaRPr lang="fr-FR" dirty="0" smtClean="0"/>
          </a:p>
          <a:p>
            <a:pPr lvl="2"/>
            <a:r>
              <a:rPr lang="fr-FR" dirty="0" smtClean="0"/>
              <a:t>No clue of </a:t>
            </a:r>
            <a:r>
              <a:rPr lang="fr-FR" dirty="0" err="1"/>
              <a:t>w</a:t>
            </a:r>
            <a:r>
              <a:rPr lang="fr-FR" dirty="0" err="1" smtClean="0"/>
              <a:t>rong</a:t>
            </a:r>
            <a:r>
              <a:rPr lang="fr-FR" dirty="0" smtClean="0"/>
              <a:t> </a:t>
            </a:r>
            <a:r>
              <a:rPr lang="fr-FR" dirty="0" err="1" smtClean="0"/>
              <a:t>keys</a:t>
            </a:r>
            <a:endParaRPr lang="fr-FR" dirty="0" smtClean="0"/>
          </a:p>
          <a:p>
            <a:r>
              <a:rPr lang="fr-FR" dirty="0" smtClean="0"/>
              <a:t>Forces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maintain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files in </a:t>
            </a:r>
            <a:r>
              <a:rPr lang="fr-FR" dirty="0" err="1" smtClean="0"/>
              <a:t>sync</a:t>
            </a:r>
            <a:endParaRPr lang="fr-FR" dirty="0" smtClean="0"/>
          </a:p>
          <a:p>
            <a:pPr lvl="1"/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r>
              <a:rPr lang="fr-FR" dirty="0" smtClean="0"/>
              <a:t> / value in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dirty="0" smtClean="0"/>
              <a:t>Key usage in the .java files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</a:t>
            </a:r>
            <a:r>
              <a:rPr lang="fr-FR" dirty="0" err="1" smtClean="0"/>
              <a:t>odernized</a:t>
            </a:r>
            <a:r>
              <a:rPr lang="fr-FR" dirty="0" smtClean="0"/>
              <a:t> </a:t>
            </a:r>
            <a:r>
              <a:rPr lang="fr-FR" dirty="0" smtClean="0"/>
              <a:t>i18n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/>
              <a:t>interfaces and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/>
            <a:r>
              <a:rPr lang="fr-FR" dirty="0" smtClean="0"/>
              <a:t>The interface </a:t>
            </a:r>
            <a:r>
              <a:rPr lang="fr-FR" dirty="0" err="1" smtClean="0"/>
              <a:t>represent</a:t>
            </a:r>
            <a:r>
              <a:rPr lang="fr-FR" dirty="0" smtClean="0"/>
              <a:t> one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methods</a:t>
            </a:r>
            <a:r>
              <a:rPr lang="fr-FR" dirty="0" smtClean="0"/>
              <a:t> the </a:t>
            </a:r>
            <a:r>
              <a:rPr lang="fr-FR" dirty="0" err="1" smtClean="0"/>
              <a:t>keys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An annotation on </a:t>
            </a:r>
            <a:r>
              <a:rPr lang="fr-FR" dirty="0" err="1" smtClean="0"/>
              <a:t>methods</a:t>
            </a:r>
            <a:r>
              <a:rPr lang="fr-FR" dirty="0" smtClean="0"/>
              <a:t> for the ‘en’ value</a:t>
            </a:r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code </a:t>
            </a:r>
            <a:r>
              <a:rPr lang="fr-FR" dirty="0" err="1" smtClean="0"/>
              <a:t>generation</a:t>
            </a:r>
            <a:endParaRPr lang="fr-FR" dirty="0" smtClean="0"/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the ResourceBundle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Modernized</a:t>
            </a:r>
            <a:r>
              <a:rPr lang="fr-FR" dirty="0" smtClean="0"/>
              <a:t> i18n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endParaRPr lang="fr-FR" dirty="0"/>
          </a:p>
          <a:p>
            <a:pPr lvl="1"/>
            <a:r>
              <a:rPr lang="fr-FR" dirty="0" err="1"/>
              <a:t>Refactor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keys</a:t>
            </a:r>
            <a:endParaRPr lang="fr-FR" dirty="0"/>
          </a:p>
          <a:p>
            <a:pPr lvl="1"/>
            <a:r>
              <a:rPr lang="fr-FR" dirty="0" err="1"/>
              <a:t>Maintain</a:t>
            </a:r>
            <a:r>
              <a:rPr lang="fr-FR" dirty="0"/>
              <a:t> the ‘en’ in Java</a:t>
            </a:r>
          </a:p>
          <a:p>
            <a:pPr lvl="1"/>
            <a:r>
              <a:rPr lang="fr-FR" dirty="0"/>
              <a:t>Never change a .</a:t>
            </a:r>
            <a:r>
              <a:rPr lang="fr-FR" dirty="0" err="1"/>
              <a:t>properties</a:t>
            </a:r>
            <a:r>
              <a:rPr lang="fr-FR" dirty="0"/>
              <a:t> file for default locale</a:t>
            </a:r>
          </a:p>
          <a:p>
            <a:r>
              <a:rPr lang="fr-FR" dirty="0" smtClean="0"/>
              <a:t>And use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your</a:t>
            </a:r>
            <a:r>
              <a:rPr lang="fr-FR" dirty="0" smtClean="0"/>
              <a:t> JavaScript :</a:t>
            </a:r>
          </a:p>
          <a:p>
            <a:pPr lvl="1"/>
            <a:r>
              <a:rPr lang="fr-FR" dirty="0" smtClean="0"/>
              <a:t>Support for GWT (</a:t>
            </a:r>
            <a:r>
              <a:rPr lang="fr-FR" dirty="0" err="1" smtClean="0"/>
              <a:t>done</a:t>
            </a:r>
            <a:r>
              <a:rPr lang="fr-FR" dirty="0" smtClean="0"/>
              <a:t> on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J</a:t>
            </a:r>
            <a:r>
              <a:rPr lang="fr-FR" dirty="0" err="1"/>
              <a:t>Q</a:t>
            </a:r>
            <a:r>
              <a:rPr lang="fr-FR" dirty="0" err="1" smtClean="0"/>
              <a:t>uery</a:t>
            </a:r>
            <a:r>
              <a:rPr lang="fr-FR" dirty="0" smtClean="0"/>
              <a:t>, Dojo, </a:t>
            </a:r>
            <a:r>
              <a:rPr lang="fr-FR" dirty="0" err="1" smtClean="0"/>
              <a:t>CoffeeScript</a:t>
            </a:r>
            <a:r>
              <a:rPr lang="fr-FR" dirty="0" smtClean="0"/>
              <a:t> </a:t>
            </a:r>
            <a:r>
              <a:rPr lang="fr-FR" dirty="0" err="1" smtClean="0"/>
              <a:t>planned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annotations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annotations to mark the content to generate 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MessageBundle</a:t>
            </a:r>
            <a:r>
              <a:rPr lang="en-US" dirty="0" smtClean="0"/>
              <a:t>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2">
              <a:buFont typeface="Wingdings" charset="0"/>
              <a:buChar char="è"/>
            </a:pPr>
            <a:endParaRPr lang="en-US" dirty="0" smtClean="0"/>
          </a:p>
          <a:p>
            <a:pPr lvl="1"/>
            <a:r>
              <a:rPr lang="en-US" dirty="0" smtClean="0"/>
              <a:t>@Message to mark methods</a:t>
            </a:r>
          </a:p>
          <a:p>
            <a:pPr marL="914400" lvl="2" indent="0">
              <a:buNone/>
            </a:pPr>
            <a:r>
              <a:rPr lang="fr-FR" dirty="0" smtClean="0">
                <a:sym typeface="Wingdings"/>
              </a:rPr>
              <a:t></a:t>
            </a:r>
            <a:r>
              <a:rPr lang="en-US" dirty="0" smtClean="0"/>
              <a:t>  represents a </a:t>
            </a:r>
            <a:r>
              <a:rPr lang="en-US" dirty="0" err="1" smtClean="0"/>
              <a:t>localisation</a:t>
            </a:r>
            <a:r>
              <a:rPr lang="en-US" dirty="0" smtClean="0"/>
              <a:t> key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Extended to displays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extend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pattern for </a:t>
            </a:r>
            <a:r>
              <a:rPr lang="fr-FR" dirty="0" smtClean="0"/>
              <a:t>displays</a:t>
            </a:r>
            <a:endParaRPr lang="fr-FR" dirty="0" smtClean="0"/>
          </a:p>
          <a:p>
            <a:pPr lvl="1"/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Desktop / Mobile</a:t>
            </a:r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ResourceBundle</a:t>
            </a:r>
            <a:r>
              <a:rPr lang="fr-FR" dirty="0" smtClean="0"/>
              <a:t> by display</a:t>
            </a:r>
          </a:p>
          <a:p>
            <a:r>
              <a:rPr lang="fr-FR" dirty="0" smtClean="0"/>
              <a:t>All </a:t>
            </a:r>
            <a:r>
              <a:rPr lang="fr-FR" dirty="0" err="1" smtClean="0"/>
              <a:t>driven</a:t>
            </a:r>
            <a:r>
              <a:rPr lang="fr-FR" dirty="0" smtClean="0"/>
              <a:t> by </a:t>
            </a:r>
            <a:r>
              <a:rPr lang="fr-FR" dirty="0" smtClean="0"/>
              <a:t>@</a:t>
            </a:r>
            <a:r>
              <a:rPr lang="fr-FR" dirty="0" err="1" smtClean="0"/>
              <a:t>MessageBundle</a:t>
            </a:r>
            <a:r>
              <a:rPr lang="fr-FR" dirty="0" smtClean="0"/>
              <a:t> annotation</a:t>
            </a:r>
            <a:endParaRPr lang="fr-FR" dirty="0" smtClean="0"/>
          </a:p>
          <a:p>
            <a:r>
              <a:rPr lang="fr-FR" dirty="0" smtClean="0"/>
              <a:t>All the 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</a:t>
            </a:r>
            <a:r>
              <a:rPr lang="fr-FR" dirty="0" err="1" smtClean="0"/>
              <a:t>enerated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322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86199"/>
          </a:xfrm>
        </p:spPr>
        <p:txBody>
          <a:bodyPr>
            <a:normAutofit/>
          </a:bodyPr>
          <a:lstStyle/>
          <a:p>
            <a:r>
              <a:rPr lang="en-US" dirty="0" smtClean="0"/>
              <a:t>Behind the scene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APT works</a:t>
            </a:r>
            <a:br>
              <a:rPr lang="en-US" dirty="0" smtClean="0"/>
            </a:br>
            <a:r>
              <a:rPr lang="en-US" dirty="0" smtClean="0"/>
              <a:t>Ideas of when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basics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(Annotation Processing Tool)</a:t>
            </a:r>
          </a:p>
          <a:p>
            <a:pPr lvl="1"/>
            <a:r>
              <a:rPr lang="en-US" dirty="0" smtClean="0"/>
              <a:t>Kind of old-school pre-processing</a:t>
            </a:r>
          </a:p>
          <a:p>
            <a:pPr lvl="1"/>
            <a:r>
              <a:rPr lang="en-US" dirty="0" smtClean="0"/>
              <a:t>But not on the file it-self</a:t>
            </a:r>
          </a:p>
          <a:p>
            <a:pPr lvl="1"/>
            <a:r>
              <a:rPr lang="en-US" dirty="0" smtClean="0"/>
              <a:t>No runtime overload</a:t>
            </a:r>
          </a:p>
          <a:p>
            <a:pPr lvl="1"/>
            <a:r>
              <a:rPr lang="en-US" dirty="0" smtClean="0"/>
              <a:t>Annotations in source code</a:t>
            </a:r>
          </a:p>
          <a:p>
            <a:pPr marL="0" indent="0" algn="ctr">
              <a:buNone/>
            </a:pPr>
            <a:r>
              <a:rPr lang="en-US" dirty="0" smtClean="0"/>
              <a:t>@Retention(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 smtClean="0"/>
              <a:t>)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code samples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Declare Annotations on elements to parse.</a:t>
            </a:r>
          </a:p>
        </p:txBody>
      </p:sp>
      <p:pic>
        <p:nvPicPr>
          <p:cNvPr id="4" name="Image 3" descr="ez18n_Field_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81200"/>
            <a:ext cx="5219700" cy="2184400"/>
          </a:xfrm>
          <a:prstGeom prst="rect">
            <a:avLst/>
          </a:prstGeom>
        </p:spPr>
      </p:pic>
      <p:pic>
        <p:nvPicPr>
          <p:cNvPr id="5" name="Image 4" descr="ez18n_Type_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267200"/>
            <a:ext cx="533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/>
            <a:r>
              <a:rPr lang="en-US" dirty="0" smtClean="0"/>
              <a:t>No need for compiled code</a:t>
            </a:r>
          </a:p>
          <a:p>
            <a:pPr lvl="1"/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SupportedAnnotationTypes</a:t>
            </a:r>
            <a:r>
              <a:rPr lang="en-US" dirty="0"/>
              <a:t>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/>
            <a:r>
              <a:rPr lang="en-US" dirty="0" err="1" smtClean="0"/>
              <a:t>FileObject</a:t>
            </a:r>
            <a:r>
              <a:rPr lang="en-US" dirty="0" smtClean="0"/>
              <a:t> : the future generated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@dbaeli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@gdigugli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31242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Processor code sample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</a:t>
            </a:r>
            <a:r>
              <a:rPr lang="en-US" sz="2800" dirty="0" smtClean="0"/>
              <a:t>a FileObject to generate the content</a:t>
            </a:r>
          </a:p>
        </p:txBody>
      </p:sp>
      <p:pic>
        <p:nvPicPr>
          <p:cNvPr id="4" name="Image 3" descr="CSVReportProcessor_Java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239000" cy="12827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5" name="Image 4" descr="CSVReportProcessor_Java_File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43401"/>
            <a:ext cx="8763000" cy="126530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with </a:t>
            </a:r>
            <a:r>
              <a:rPr lang="en-US" dirty="0" err="1" smtClean="0"/>
              <a:t>java.lang.reflect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</a:t>
            </a:r>
            <a:r>
              <a:rPr lang="en-US" sz="2800" dirty="0" err="1" smtClean="0"/>
              <a:t>inhritance</a:t>
            </a:r>
            <a:r>
              <a:rPr lang="en-US" sz="2800" dirty="0" smtClean="0"/>
              <a:t>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5833"/>
            <a:ext cx="8229600" cy="373156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216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Usage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3012133"/>
            <a:ext cx="2362200" cy="68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8956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107633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5336233"/>
            <a:ext cx="734048" cy="14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5299839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Optional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5074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105400" y="3612922"/>
            <a:ext cx="1170639" cy="85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3443645"/>
            <a:ext cx="2657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Lucida Console" pitchFamily="49" charset="0"/>
              </a:rPr>
              <a:t>Processors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fqcn</a:t>
            </a:r>
            <a:r>
              <a:rPr lang="fr-FR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list</a:t>
            </a:r>
            <a:endParaRPr lang="fr-FR" sz="1600" dirty="0" smtClean="0">
              <a:latin typeface="Lucida Console" pitchFamily="49" charset="0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Command 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/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-processor-plugin</a:t>
            </a:r>
          </a:p>
          <a:p>
            <a:r>
              <a:rPr lang="en-US" dirty="0" smtClean="0"/>
              <a:t>Ant integration</a:t>
            </a:r>
          </a:p>
          <a:p>
            <a:pPr lvl="1"/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Extend the J2SE compilation </a:t>
            </a:r>
            <a:r>
              <a:rPr lang="en-US" dirty="0" smtClean="0"/>
              <a:t>options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APT works better with: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java.util.ServiceLoader (META-INF/services)</a:t>
            </a:r>
          </a:p>
          <a:p>
            <a:pPr lvl="1"/>
            <a:r>
              <a:rPr lang="en-US" dirty="0" smtClean="0"/>
              <a:t>JEE injection, Spring, Guice, … </a:t>
            </a:r>
          </a:p>
          <a:p>
            <a:r>
              <a:rPr lang="en-US" dirty="0" smtClean="0"/>
              <a:t>Templating engine</a:t>
            </a:r>
          </a:p>
          <a:p>
            <a:pPr lvl="1"/>
            <a:r>
              <a:rPr lang="en-US" dirty="0" smtClean="0"/>
              <a:t>Generate java files (or others)</a:t>
            </a:r>
          </a:p>
          <a:p>
            <a:pPr lvl="1"/>
            <a:r>
              <a:rPr lang="en-US" dirty="0" smtClean="0"/>
              <a:t>A single class one borrowed from ant</a:t>
            </a:r>
          </a:p>
          <a:p>
            <a:r>
              <a:rPr lang="en-US" dirty="0" smtClean="0"/>
              <a:t>Your Imagination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One or Two phase compilation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phase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Genarated</a:t>
            </a:r>
            <a:r>
              <a:rPr lang="en-US" dirty="0" smtClean="0"/>
              <a:t> code is directly produced as </a:t>
            </a:r>
            <a:r>
              <a:rPr lang="en-US" dirty="0" err="1" smtClean="0"/>
              <a:t>bytecode</a:t>
            </a:r>
            <a:r>
              <a:rPr lang="en-US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javac</a:t>
            </a:r>
            <a:r>
              <a:rPr lang="en-US" dirty="0" smtClean="0"/>
              <a:t>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Adding generated files in the </a:t>
            </a:r>
            <a:r>
              <a:rPr lang="en-US" dirty="0" err="1" smtClean="0"/>
              <a:t>sourcepath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standard for maven, 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Interesting APT usages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/>
            <a:r>
              <a:rPr lang="en-US" dirty="0" smtClean="0"/>
              <a:t>Not always possible at runtime</a:t>
            </a:r>
          </a:p>
          <a:p>
            <a:pPr lvl="1"/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/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/>
            <a:r>
              <a:rPr lang="en-US" dirty="0" smtClean="0"/>
              <a:t>Your Metrics without runtime overload</a:t>
            </a:r>
          </a:p>
          <a:p>
            <a:pPr lvl="1"/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Caveats of APT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/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/>
            <a:r>
              <a:rPr lang="en-US" dirty="0" smtClean="0"/>
              <a:t>hard to test / maintain</a:t>
            </a:r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ad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management</a:t>
            </a:r>
            <a:r>
              <a:rPr lang="en-US" dirty="0" smtClean="0"/>
              <a:t> (hidden errors !)</a:t>
            </a:r>
          </a:p>
          <a:p>
            <a:pPr lvl="1"/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 in </a:t>
            </a:r>
            <a:r>
              <a:rPr lang="en-US" dirty="0" err="1" smtClean="0"/>
              <a:t>templating</a:t>
            </a:r>
            <a:r>
              <a:rPr lang="en-US" dirty="0" smtClean="0"/>
              <a:t> mechanism</a:t>
            </a:r>
            <a:endParaRPr lang="en-US" dirty="0"/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Beware </a:t>
            </a:r>
            <a:r>
              <a:rPr lang="en-US" sz="3200" dirty="0" smtClean="0"/>
              <a:t>of maven </a:t>
            </a:r>
            <a:r>
              <a:rPr lang="en-US" sz="3200" dirty="0"/>
              <a:t>// </a:t>
            </a:r>
            <a:r>
              <a:rPr lang="en-US" sz="3200" dirty="0" smtClean="0"/>
              <a:t>builds</a:t>
            </a:r>
            <a:endParaRPr lang="en-US" sz="3200" dirty="0"/>
          </a:p>
          <a:p>
            <a:pPr marL="742950" lvl="2" indent="-342900"/>
            <a:r>
              <a:rPr lang="en-US" dirty="0" err="1" smtClean="0"/>
              <a:t>javac</a:t>
            </a:r>
            <a:r>
              <a:rPr lang="en-US" dirty="0" smtClean="0"/>
              <a:t> is not thread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Slides</a:t>
            </a:r>
            <a:r>
              <a:rPr lang="fr-FR" dirty="0" smtClean="0"/>
              <a:t> Gilles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37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Effective Content </a:t>
            </a:r>
            <a:r>
              <a:rPr lang="fr-FR" b="1" dirty="0" smtClean="0"/>
              <a:t>Display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Labels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&amp; images</a:t>
            </a:r>
          </a:p>
          <a:p>
            <a:r>
              <a:rPr lang="fr-FR" dirty="0"/>
              <a:t>Clean code</a:t>
            </a:r>
          </a:p>
          <a:p>
            <a:pPr lvl="1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with</a:t>
            </a:r>
            <a:r>
              <a:rPr lang="fr-FR" b="1" dirty="0"/>
              <a:t> APT </a:t>
            </a:r>
            <a:r>
              <a:rPr lang="fr-FR" b="1" dirty="0" err="1"/>
              <a:t>Tooling</a:t>
            </a:r>
            <a:endParaRPr lang="fr-FR" b="1" dirty="0"/>
          </a:p>
          <a:p>
            <a:r>
              <a:rPr lang="fr-FR" dirty="0" smtClean="0"/>
              <a:t>APT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APT Processors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Helpers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pic>
        <p:nvPicPr>
          <p:cNvPr id="8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495800"/>
            <a:ext cx="933869" cy="16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419600"/>
            <a:ext cx="762000" cy="15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57600" y="3352800"/>
            <a:ext cx="3172663" cy="147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based</a:t>
            </a:r>
            <a:r>
              <a:rPr lang="fr-FR" sz="2400" b="1" dirty="0"/>
              <a:t> on </a:t>
            </a:r>
            <a:r>
              <a:rPr lang="fr-FR" sz="2400" b="1" dirty="0" smtClean="0"/>
              <a:t>i18n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Message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/>
              <a:t>@</a:t>
            </a:r>
            <a:r>
              <a:rPr lang="fr-FR" sz="2400" dirty="0" err="1"/>
              <a:t>MessageBundle</a:t>
            </a:r>
            <a:endParaRPr lang="fr-FR" sz="240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4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143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Let’s talk about visible </a:t>
            </a:r>
            <a:r>
              <a:rPr lang="en-US" sz="3600" dirty="0"/>
              <a:t>quality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819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Effective Content Display</a:t>
            </a:r>
          </a:p>
        </p:txBody>
      </p:sp>
    </p:spTree>
    <p:extLst>
      <p:ext uri="{BB962C8B-B14F-4D97-AF65-F5344CB8AC3E}">
        <p14:creationId xmlns:p14="http://schemas.microsoft.com/office/powerpoint/2010/main" val="390200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i18n : e</a:t>
            </a:r>
            <a:r>
              <a:rPr lang="fr-FR" dirty="0" smtClean="0"/>
              <a:t>z18n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@</a:t>
            </a:r>
            <a:r>
              <a:rPr lang="fr-FR" dirty="0" smtClean="0">
                <a:solidFill>
                  <a:srgbClr val="FF0000"/>
                </a:solidFill>
              </a:rPr>
              <a:t>Message </a:t>
            </a:r>
            <a:r>
              <a:rPr lang="fr-FR" dirty="0" smtClean="0"/>
              <a:t>annotation to </a:t>
            </a:r>
            <a:r>
              <a:rPr lang="fr-FR" dirty="0" err="1" smtClean="0"/>
              <a:t>declare</a:t>
            </a:r>
            <a:r>
              <a:rPr lang="fr-FR" dirty="0" smtClean="0"/>
              <a:t> a message !</a:t>
            </a:r>
          </a:p>
          <a:p>
            <a:pPr marL="0" indent="0">
              <a:buNone/>
            </a:pPr>
            <a:r>
              <a:rPr lang="en-US" dirty="0" smtClean="0"/>
              <a:t>	The rest is provided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Just use it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Room for a JSR ?</a:t>
            </a:r>
          </a:p>
        </p:txBody>
      </p:sp>
    </p:spTree>
    <p:extLst>
      <p:ext uri="{BB962C8B-B14F-4D97-AF65-F5344CB8AC3E}">
        <p14:creationId xmlns:p14="http://schemas.microsoft.com/office/powerpoint/2010/main" val="200480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</a:t>
            </a:r>
            <a:r>
              <a:rPr lang="en-US" dirty="0"/>
              <a:t>the source </a:t>
            </a:r>
            <a:r>
              <a:rPr lang="en-US" dirty="0" smtClean="0"/>
              <a:t>code to generate</a:t>
            </a:r>
            <a:endParaRPr lang="en-US" dirty="0" smtClean="0"/>
          </a:p>
          <a:p>
            <a:pPr lvl="1"/>
            <a:r>
              <a:rPr lang="en-US" dirty="0" smtClean="0"/>
              <a:t>Java Files &amp; .class</a:t>
            </a:r>
          </a:p>
          <a:p>
            <a:pPr lvl="1"/>
            <a:r>
              <a:rPr lang="en-US" dirty="0" smtClean="0"/>
              <a:t>Reports (.</a:t>
            </a:r>
            <a:r>
              <a:rPr lang="en-US" dirty="0" err="1" smtClean="0"/>
              <a:t>csv</a:t>
            </a:r>
            <a:r>
              <a:rPr lang="en-US" dirty="0" smtClean="0"/>
              <a:t>, </a:t>
            </a:r>
            <a:r>
              <a:rPr lang="fr-FR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Build log </a:t>
            </a:r>
            <a:r>
              <a:rPr lang="en-US" dirty="0" err="1" smtClean="0"/>
              <a:t>informations</a:t>
            </a:r>
            <a:r>
              <a:rPr lang="en-US" dirty="0"/>
              <a:t> </a:t>
            </a:r>
            <a:r>
              <a:rPr lang="en-US" dirty="0" smtClean="0"/>
              <a:t>or even build </a:t>
            </a:r>
            <a:r>
              <a:rPr lang="en-US" dirty="0" smtClean="0"/>
              <a:t>failures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not hesitate to use it !</a:t>
            </a:r>
          </a:p>
          <a:p>
            <a:r>
              <a:rPr lang="en-US" dirty="0" smtClean="0"/>
              <a:t>Explain it to your team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DSL with annotations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 to describe a complex pattern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 example : </a:t>
            </a:r>
            <a:r>
              <a:rPr lang="en-US" dirty="0" err="1" smtClean="0"/>
              <a:t>MBeans</a:t>
            </a:r>
            <a:r>
              <a:rPr lang="en-US" dirty="0" smtClean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ajoutant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de </a:t>
            </a:r>
            <a:r>
              <a:rPr lang="en-US" dirty="0" err="1" smtClean="0"/>
              <a:t>moyenne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dérivée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du temps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sondes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Le code client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 lvl="1"/>
            <a:r>
              <a:rPr lang="en-US" smtClean="0"/>
              <a:t>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8382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6670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/>
          <a:lstStyle/>
          <a:p>
            <a:r>
              <a:rPr lang="fr-FR" dirty="0" smtClean="0"/>
              <a:t>The case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Effective Content </a:t>
            </a:r>
            <a:r>
              <a:rPr lang="fr-FR" b="1" dirty="0" smtClean="0"/>
              <a:t>Display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Labels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&amp; images</a:t>
            </a:r>
          </a:p>
          <a:p>
            <a:r>
              <a:rPr lang="fr-FR" dirty="0"/>
              <a:t>Clean code</a:t>
            </a:r>
          </a:p>
          <a:p>
            <a:pPr lvl="1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with</a:t>
            </a:r>
            <a:r>
              <a:rPr lang="fr-FR" b="1" dirty="0"/>
              <a:t> APT </a:t>
            </a:r>
            <a:r>
              <a:rPr lang="fr-FR" b="1" dirty="0" err="1"/>
              <a:t>Tooling</a:t>
            </a:r>
            <a:endParaRPr lang="fr-FR" b="1" dirty="0"/>
          </a:p>
          <a:p>
            <a:r>
              <a:rPr lang="fr-FR" dirty="0" smtClean="0"/>
              <a:t>APT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APT Processors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Helpers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pic>
        <p:nvPicPr>
          <p:cNvPr id="8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495800"/>
            <a:ext cx="933869" cy="16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419600"/>
            <a:ext cx="762000" cy="15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57600" y="3352800"/>
            <a:ext cx="3172663" cy="147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based</a:t>
            </a:r>
            <a:r>
              <a:rPr lang="fr-FR" sz="2400" b="1" dirty="0"/>
              <a:t> on </a:t>
            </a:r>
            <a:r>
              <a:rPr lang="fr-FR" sz="2400" b="1" dirty="0" smtClean="0"/>
              <a:t>i18n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Message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/>
              <a:t>@</a:t>
            </a:r>
            <a:r>
              <a:rPr lang="fr-FR" sz="2400" dirty="0" err="1"/>
              <a:t>MessageBundle</a:t>
            </a:r>
            <a:endParaRPr lang="fr-FR" sz="240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779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35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 i18n pattern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help to :</a:t>
            </a:r>
            <a:endParaRPr lang="en-US" dirty="0"/>
          </a:p>
          <a:p>
            <a:pPr lvl="1"/>
            <a:r>
              <a:rPr lang="en-US" dirty="0"/>
              <a:t>Dynamically bind the content (ResourceBundle)</a:t>
            </a:r>
          </a:p>
          <a:p>
            <a:pPr lvl="1"/>
            <a:r>
              <a:rPr lang="en-US" dirty="0" smtClean="0"/>
              <a:t>Texts obviously</a:t>
            </a:r>
            <a:endParaRPr lang="en-US" dirty="0"/>
          </a:p>
          <a:p>
            <a:pPr lvl="1"/>
            <a:r>
              <a:rPr lang="en-US" dirty="0"/>
              <a:t>But also CSS and </a:t>
            </a:r>
            <a:r>
              <a:rPr lang="en-US" dirty="0" smtClean="0"/>
              <a:t>images</a:t>
            </a:r>
            <a:endParaRPr lang="en-US" dirty="0"/>
          </a:p>
          <a:p>
            <a:r>
              <a:rPr lang="en-US" dirty="0" smtClean="0"/>
              <a:t>The keys : </a:t>
            </a:r>
            <a:endParaRPr lang="en-US" dirty="0" smtClean="0"/>
          </a:p>
          <a:p>
            <a:pPr lvl="1"/>
            <a:r>
              <a:rPr lang="fr-FR" dirty="0"/>
              <a:t>j</a:t>
            </a:r>
            <a:r>
              <a:rPr lang="en-US" dirty="0" err="1" smtClean="0"/>
              <a:t>ava.util.ResourceBundle</a:t>
            </a:r>
            <a:r>
              <a:rPr lang="en-US" dirty="0" smtClean="0"/>
              <a:t> : for .properties reading</a:t>
            </a:r>
          </a:p>
          <a:p>
            <a:pPr lvl="1"/>
            <a:r>
              <a:rPr lang="fr-FR" dirty="0"/>
              <a:t>j</a:t>
            </a:r>
            <a:r>
              <a:rPr lang="en-US" dirty="0" err="1" smtClean="0"/>
              <a:t>ava.util.MessageFormat</a:t>
            </a:r>
            <a:r>
              <a:rPr lang="en-US" dirty="0" smtClean="0"/>
              <a:t> : </a:t>
            </a:r>
            <a:r>
              <a:rPr lang="en-US" dirty="0" smtClean="0"/>
              <a:t>tiny </a:t>
            </a:r>
            <a:r>
              <a:rPr lang="en-US" dirty="0" err="1" smtClean="0"/>
              <a:t>templating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257800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ResourceBundle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java.util.ResourceBundle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.properties loader for a given Locale</a:t>
            </a:r>
            <a:endParaRPr lang="en-US" dirty="0" smtClean="0"/>
          </a:p>
          <a:p>
            <a:r>
              <a:rPr lang="en-US" b="1" dirty="0" err="1" smtClean="0"/>
              <a:t>java.util.Locale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Object </a:t>
            </a:r>
            <a:r>
              <a:rPr lang="en-US" dirty="0" smtClean="0"/>
              <a:t>representing the language to use</a:t>
            </a:r>
            <a:endParaRPr lang="en-US" dirty="0" smtClean="0"/>
          </a:p>
          <a:p>
            <a:r>
              <a:rPr lang="en-US" dirty="0" smtClean="0"/>
              <a:t>Naming convention for the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1752600" y="4038600"/>
            <a:ext cx="3280182" cy="926910"/>
            <a:chOff x="4091270" y="4114800"/>
            <a:chExt cx="3280182" cy="926910"/>
          </a:xfrm>
        </p:grpSpPr>
        <p:sp>
          <p:nvSpPr>
            <p:cNvPr id="6" name="ZoneTexte 5"/>
            <p:cNvSpPr txBox="1"/>
            <p:nvPr/>
          </p:nvSpPr>
          <p:spPr>
            <a:xfrm>
              <a:off x="4091270" y="4518490"/>
              <a:ext cx="1573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/>
                <a:t>Language</a:t>
              </a:r>
              <a:endParaRPr lang="fr-FR" sz="28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019800" y="4495800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Country</a:t>
              </a:r>
              <a:endParaRPr lang="fr-FR" sz="2800" dirty="0"/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4878079" y="4114800"/>
              <a:ext cx="1817547" cy="533400"/>
              <a:chOff x="4403463" y="3886200"/>
              <a:chExt cx="1817547" cy="533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0600" y="3886200"/>
                <a:ext cx="533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349993" y="3886200"/>
                <a:ext cx="533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avec flèche 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4403463" y="4267200"/>
                <a:ext cx="663837" cy="152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>
                <a:stCxn id="11" idx="0"/>
                <a:endCxn id="5" idx="2"/>
              </p:cNvCxnSpPr>
              <p:nvPr/>
            </p:nvCxnSpPr>
            <p:spPr>
              <a:xfrm flipH="1" flipV="1">
                <a:off x="5616693" y="4267200"/>
                <a:ext cx="604317" cy="152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10761</TotalTime>
  <Words>980</Words>
  <Application>Microsoft Macintosh PowerPoint</Application>
  <PresentationFormat>Présentation à l'écran (4:3)</PresentationFormat>
  <Paragraphs>255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Multi-device Content Display &amp;  Smart Use of Annotation Processing</vt:lpstr>
      <vt:lpstr>Speakers</vt:lpstr>
      <vt:lpstr>Présentation PowerPoint</vt:lpstr>
      <vt:lpstr>The case</vt:lpstr>
      <vt:lpstr>mobile et desktop</vt:lpstr>
      <vt:lpstr>mobile et desktop</vt:lpstr>
      <vt:lpstr>mobile et desktop</vt:lpstr>
      <vt:lpstr>Java i18n pattern</vt:lpstr>
      <vt:lpstr>ResourceBundle</vt:lpstr>
      <vt:lpstr>Java.util.MessageFormat</vt:lpstr>
      <vt:lpstr>.properties management</vt:lpstr>
      <vt:lpstr>Modernized i18n</vt:lpstr>
      <vt:lpstr>Modernized i18n</vt:lpstr>
      <vt:lpstr>Two annotations</vt:lpstr>
      <vt:lpstr>Extended to displays</vt:lpstr>
      <vt:lpstr>Behind the scene :  How APT works Ideas of when to use it</vt:lpstr>
      <vt:lpstr>APT basics :</vt:lpstr>
      <vt:lpstr>Annotation code samples</vt:lpstr>
      <vt:lpstr>APT Processors</vt:lpstr>
      <vt:lpstr>Processor code sample</vt:lpstr>
      <vt:lpstr>Similarities with java.lang.reflect</vt:lpstr>
      <vt:lpstr>APT Usage</vt:lpstr>
      <vt:lpstr>APT Usage</vt:lpstr>
      <vt:lpstr>APT works better with:</vt:lpstr>
      <vt:lpstr>One or Two phase compilation</vt:lpstr>
      <vt:lpstr>Interesting APT usages :</vt:lpstr>
      <vt:lpstr>Caveats of APT </vt:lpstr>
      <vt:lpstr>Sample</vt:lpstr>
      <vt:lpstr>Summary</vt:lpstr>
      <vt:lpstr>Modern i18n : ez18n</vt:lpstr>
      <vt:lpstr>APT summary</vt:lpstr>
      <vt:lpstr>Build a DSL with annotations</vt:lpstr>
      <vt:lpstr>Ez18n is on GitHub. Just fork it 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gdu</dc:creator>
  <cp:keywords/>
  <dc:description/>
  <cp:lastModifiedBy>Dimitri</cp:lastModifiedBy>
  <cp:revision>198</cp:revision>
  <dcterms:created xsi:type="dcterms:W3CDTF">2012-06-10T16:50:33Z</dcterms:created>
  <dcterms:modified xsi:type="dcterms:W3CDTF">2012-09-15T16:11:14Z</dcterms:modified>
  <cp:category/>
</cp:coreProperties>
</file>