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2" r:id="rId17"/>
    <p:sldId id="270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12/06/2012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6854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12/06/2012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9839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12/06/2012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519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12/06/2012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486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12/06/2012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378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12/06/2012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98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12/06/2012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11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12/06/2012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2456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12/06/2012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3645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12/06/2012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4651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12/06/2012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226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" y="0"/>
            <a:ext cx="9142985" cy="685800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DE56E-FDAD-435D-9C14-6892E5F1DEF0}" type="datetimeFigureOut">
              <a:rPr lang="fr-FR" smtClean="0"/>
              <a:t>12/06/2012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765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APT in a nutshell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gdigugli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181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 sert à quoi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 smtClean="0"/>
              <a:t>Injecter des patterns répétitifs et complexes</a:t>
            </a:r>
          </a:p>
          <a:p>
            <a:r>
              <a:rPr lang="fr-FR" dirty="0" smtClean="0"/>
              <a:t>Générer des </a:t>
            </a:r>
            <a:r>
              <a:rPr lang="fr-FR" dirty="0" err="1" smtClean="0"/>
              <a:t>factories</a:t>
            </a:r>
            <a:r>
              <a:rPr lang="fr-FR" dirty="0" smtClean="0"/>
              <a:t>, des singletons</a:t>
            </a:r>
          </a:p>
          <a:p>
            <a:r>
              <a:rPr lang="fr-FR" dirty="0" smtClean="0"/>
              <a:t>Générer des délégations avec du code de management</a:t>
            </a:r>
          </a:p>
          <a:p>
            <a:pPr lvl="1"/>
            <a:r>
              <a:rPr lang="fr-FR" dirty="0" smtClean="0"/>
              <a:t>Assertions</a:t>
            </a:r>
          </a:p>
          <a:p>
            <a:pPr lvl="1"/>
            <a:r>
              <a:rPr lang="fr-FR" dirty="0"/>
              <a:t>S</a:t>
            </a:r>
            <a:r>
              <a:rPr lang="fr-FR" dirty="0" smtClean="0"/>
              <a:t>onde JMX</a:t>
            </a:r>
          </a:p>
          <a:p>
            <a:pPr lvl="1"/>
            <a:r>
              <a:rPr lang="fr-FR" dirty="0" smtClean="0"/>
              <a:t>Transaction</a:t>
            </a:r>
          </a:p>
          <a:p>
            <a:pPr lvl="1"/>
            <a:r>
              <a:rPr lang="fr-FR" dirty="0" smtClean="0"/>
              <a:t>Gestion des data sources</a:t>
            </a:r>
          </a:p>
          <a:p>
            <a:r>
              <a:rPr lang="fr-FR" dirty="0" smtClean="0"/>
              <a:t>Générer des rapports sur du code</a:t>
            </a:r>
          </a:p>
          <a:p>
            <a:pPr lvl="1"/>
            <a:r>
              <a:rPr lang="fr-FR" dirty="0" smtClean="0"/>
              <a:t>Tables de références</a:t>
            </a:r>
          </a:p>
          <a:p>
            <a:pPr lvl="1"/>
            <a:r>
              <a:rPr lang="fr-FR" dirty="0" smtClean="0"/>
              <a:t>Requêtes SQL embarquées dans le code java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429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Pattern avec injection – je fais un </a:t>
            </a:r>
            <a:r>
              <a:rPr lang="fr-FR" dirty="0" err="1" smtClean="0"/>
              <a:t>framework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Annoter des </a:t>
            </a:r>
            <a:r>
              <a:rPr lang="fr-FR" dirty="0" err="1" smtClean="0"/>
              <a:t>beans</a:t>
            </a:r>
            <a:r>
              <a:rPr lang="fr-FR" dirty="0"/>
              <a:t> ou des interfaces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/>
              <a:t>Générer les implémentations ou les proxy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/>
              <a:t>Injecter les implémentations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/>
              <a:t>Générer les descripteurs pour le </a:t>
            </a:r>
            <a:r>
              <a:rPr lang="fr-FR" dirty="0" err="1"/>
              <a:t>framework</a:t>
            </a:r>
            <a:r>
              <a:rPr lang="fr-FR" dirty="0"/>
              <a:t> d’injection ou utiliser un </a:t>
            </a:r>
            <a:r>
              <a:rPr lang="fr-FR" dirty="0" err="1"/>
              <a:t>classpath</a:t>
            </a:r>
            <a:r>
              <a:rPr lang="fr-FR" dirty="0"/>
              <a:t> </a:t>
            </a:r>
            <a:r>
              <a:rPr lang="fr-FR" dirty="0" smtClean="0"/>
              <a:t>scanneur</a:t>
            </a:r>
          </a:p>
          <a:p>
            <a:pPr>
              <a:buFont typeface="Wingdings" pitchFamily="2" charset="2"/>
              <a:buChar char="§"/>
            </a:pPr>
            <a:r>
              <a:rPr lang="fr-FR" dirty="0" smtClean="0"/>
              <a:t>Le code client ne doit pas avoir de références sur le code </a:t>
            </a:r>
            <a:r>
              <a:rPr lang="fr-FR" dirty="0" smtClean="0"/>
              <a:t>généré</a:t>
            </a:r>
            <a:endParaRPr lang="fr-FR" dirty="0" smtClean="0"/>
          </a:p>
          <a:p>
            <a:pPr>
              <a:buFont typeface="Wingdings" pitchFamily="2" charset="2"/>
              <a:buChar char="§"/>
            </a:pPr>
            <a:r>
              <a:rPr lang="fr-FR" dirty="0" smtClean="0"/>
              <a:t>Possibilité </a:t>
            </a:r>
            <a:r>
              <a:rPr lang="fr-FR" dirty="0" smtClean="0"/>
              <a:t>de mixer le code </a:t>
            </a:r>
            <a:r>
              <a:rPr lang="fr-FR" dirty="0" smtClean="0"/>
              <a:t>généré </a:t>
            </a:r>
            <a:r>
              <a:rPr lang="fr-FR" dirty="0" smtClean="0"/>
              <a:t>avec des annotation interprétées à </a:t>
            </a:r>
            <a:r>
              <a:rPr lang="fr-FR" dirty="0" err="1" smtClean="0"/>
              <a:t>runtime</a:t>
            </a:r>
            <a:r>
              <a:rPr lang="fr-FR" dirty="0" smtClean="0"/>
              <a:t> 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Utiliser les conventions de nommage des classes cibles et la </a:t>
            </a:r>
            <a:r>
              <a:rPr lang="fr-FR" dirty="0" err="1" smtClean="0"/>
              <a:t>réflection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728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Analyse et transformation de code vers des fichiers plats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Générer des fichiers pour le tableurs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Cartographie des @</a:t>
            </a:r>
            <a:r>
              <a:rPr lang="fr-FR" dirty="0" err="1" smtClean="0"/>
              <a:t>Deprecated</a:t>
            </a:r>
            <a:r>
              <a:rPr lang="fr-FR" dirty="0" smtClean="0"/>
              <a:t> dans une base de code volumineuse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Données métiers pour de la documentation : les constantes de toutes les énumérations d’un modèle métier</a:t>
            </a:r>
          </a:p>
          <a:p>
            <a:r>
              <a:rPr lang="fr-FR" dirty="0" smtClean="0"/>
              <a:t>Générer des fichiers </a:t>
            </a:r>
            <a:r>
              <a:rPr lang="fr-FR" dirty="0" err="1" smtClean="0"/>
              <a:t>properties</a:t>
            </a:r>
            <a:endParaRPr lang="fr-FR" dirty="0" smtClean="0"/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Configuration de l’application pour le </a:t>
            </a:r>
            <a:r>
              <a:rPr lang="fr-FR" dirty="0" err="1" smtClean="0"/>
              <a:t>staging</a:t>
            </a:r>
            <a:r>
              <a:rPr lang="fr-FR" dirty="0" smtClean="0"/>
              <a:t> (développement/recette/production)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554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DSL avec des annotations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Ajouter des annotations qui paramètrent un pattern complexe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Par exemple: le pattern pour des </a:t>
            </a:r>
            <a:r>
              <a:rPr lang="fr-FR" dirty="0" err="1" smtClean="0"/>
              <a:t>MBeans</a:t>
            </a:r>
            <a:r>
              <a:rPr lang="fr-FR" dirty="0" smtClean="0"/>
              <a:t> en ajoutant des méthodes de moyenne ou de dérivée en fonction du temps sur les sondes primitives</a:t>
            </a:r>
          </a:p>
          <a:p>
            <a:r>
              <a:rPr lang="fr-FR" dirty="0" smtClean="0"/>
              <a:t>Le code client référence directement le code généré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Le code généré ne peut pas être utilisé dans le même module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requière une modularisation soigneuse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349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No </a:t>
            </a:r>
            <a:r>
              <a:rPr lang="fr-FR" dirty="0" err="1" smtClean="0"/>
              <a:t>limit</a:t>
            </a:r>
            <a:r>
              <a:rPr lang="fr-FR" dirty="0" smtClean="0"/>
              <a:t> …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Tentation de générer trop de patterns</a:t>
            </a:r>
          </a:p>
          <a:p>
            <a:r>
              <a:rPr lang="fr-FR" dirty="0" smtClean="0"/>
              <a:t>Un plugin APT est difficile à maintenir</a:t>
            </a:r>
          </a:p>
          <a:p>
            <a:r>
              <a:rPr lang="fr-FR" dirty="0" smtClean="0"/>
              <a:t>Les tests unitaires sont complexes à écrire</a:t>
            </a:r>
          </a:p>
          <a:p>
            <a:r>
              <a:rPr lang="fr-FR" dirty="0" smtClean="0"/>
              <a:t>Chronophage à debugger</a:t>
            </a:r>
            <a:endParaRPr lang="fr-FR" dirty="0"/>
          </a:p>
          <a:p>
            <a:r>
              <a:rPr lang="fr-FR" dirty="0" smtClean="0"/>
              <a:t>Parfois plus de complexité dans un processeur APT que de maintenir un pattern à la main</a:t>
            </a:r>
          </a:p>
          <a:p>
            <a:r>
              <a:rPr lang="fr-FR" dirty="0" smtClean="0"/>
              <a:t>Peu de références ou de support</a:t>
            </a:r>
          </a:p>
          <a:p>
            <a:r>
              <a:rPr lang="fr-FR" dirty="0" smtClean="0"/>
              <a:t>Outillage inexistant pour le </a:t>
            </a:r>
            <a:r>
              <a:rPr lang="fr-FR" dirty="0" err="1" smtClean="0"/>
              <a:t>templating</a:t>
            </a:r>
            <a:r>
              <a:rPr lang="fr-FR" dirty="0" smtClean="0"/>
              <a:t> du code à générer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Penser à utiliser </a:t>
            </a:r>
            <a:r>
              <a:rPr lang="fr-FR" dirty="0" err="1" smtClean="0"/>
              <a:t>freemarker</a:t>
            </a:r>
            <a:r>
              <a:rPr lang="fr-FR" dirty="0" smtClean="0"/>
              <a:t> ou </a:t>
            </a:r>
            <a:r>
              <a:rPr lang="fr-FR" dirty="0" err="1" smtClean="0"/>
              <a:t>velocity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087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Compilation : une ou deux passes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Une passe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Le plugin APT s’exécute dans la même exécution que la compilation des sources java ‘statiques’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Le code source apparait directement sous forme de </a:t>
            </a:r>
            <a:r>
              <a:rPr lang="fr-FR" dirty="0" err="1" smtClean="0"/>
              <a:t>bytecode</a:t>
            </a:r>
            <a:r>
              <a:rPr lang="fr-FR" dirty="0" smtClean="0"/>
              <a:t> (.class)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Difficile à debugger en cas de soucis</a:t>
            </a:r>
          </a:p>
          <a:p>
            <a:pPr>
              <a:buFont typeface="Wingdings" pitchFamily="2" charset="2"/>
              <a:buChar char="§"/>
            </a:pPr>
            <a:r>
              <a:rPr lang="fr-FR" dirty="0" smtClean="0"/>
              <a:t>Deux passes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On exécute </a:t>
            </a:r>
            <a:r>
              <a:rPr lang="fr-FR" dirty="0" err="1" smtClean="0"/>
              <a:t>javac</a:t>
            </a:r>
            <a:r>
              <a:rPr lang="fr-FR" dirty="0" smtClean="0"/>
              <a:t> en mode </a:t>
            </a:r>
            <a:r>
              <a:rPr lang="fr-FR" dirty="0" err="1" smtClean="0"/>
              <a:t>proc:only</a:t>
            </a:r>
            <a:endParaRPr lang="fr-FR" dirty="0" smtClean="0"/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Puis une deuxième fois en mode </a:t>
            </a:r>
            <a:r>
              <a:rPr lang="fr-FR" dirty="0" err="1" smtClean="0"/>
              <a:t>proc:none</a:t>
            </a:r>
            <a:r>
              <a:rPr lang="fr-FR" dirty="0" smtClean="0"/>
              <a:t> avec les sources générées dans le </a:t>
            </a:r>
            <a:r>
              <a:rPr lang="fr-FR" dirty="0" err="1" smtClean="0"/>
              <a:t>sourcepath</a:t>
            </a:r>
            <a:endParaRPr lang="fr-FR" dirty="0" smtClean="0"/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Le </a:t>
            </a:r>
            <a:r>
              <a:rPr lang="fr-FR" dirty="0" err="1" smtClean="0"/>
              <a:t>debug</a:t>
            </a:r>
            <a:r>
              <a:rPr lang="fr-FR" dirty="0" smtClean="0"/>
              <a:t> devient possible sur le code généré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792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Templating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1904999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A votre guise !</a:t>
            </a:r>
          </a:p>
          <a:p>
            <a:r>
              <a:rPr lang="fr-FR" dirty="0" smtClean="0"/>
              <a:t>Respecter l’indentation classique java si vous travaillez en ‘deux passes’</a:t>
            </a:r>
          </a:p>
          <a:p>
            <a:r>
              <a:rPr lang="fr-FR" dirty="0" smtClean="0"/>
              <a:t>Un petit moteur de </a:t>
            </a:r>
            <a:r>
              <a:rPr lang="fr-FR" dirty="0" err="1" smtClean="0"/>
              <a:t>template</a:t>
            </a:r>
            <a:r>
              <a:rPr lang="fr-FR" dirty="0" smtClean="0"/>
              <a:t> tient dans une classe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Moteur de macro de apache </a:t>
            </a:r>
            <a:r>
              <a:rPr lang="fr-FR" dirty="0" err="1" smtClean="0"/>
              <a:t>ant</a:t>
            </a:r>
            <a:endParaRPr lang="fr-FR" dirty="0" smtClean="0"/>
          </a:p>
          <a:p>
            <a:pPr lvl="1">
              <a:buFont typeface="Wingdings" pitchFamily="2" charset="2"/>
              <a:buChar char="Ø"/>
            </a:pP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99" y="3200400"/>
            <a:ext cx="6477000" cy="2038847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902888"/>
            <a:ext cx="7696200" cy="1121359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necteur en arc 4"/>
          <p:cNvCxnSpPr>
            <a:stCxn id="1028" idx="1"/>
            <a:endCxn id="1026" idx="1"/>
          </p:cNvCxnSpPr>
          <p:nvPr/>
        </p:nvCxnSpPr>
        <p:spPr>
          <a:xfrm rot="10800000">
            <a:off x="545400" y="4219824"/>
            <a:ext cx="597601" cy="1243744"/>
          </a:xfrm>
          <a:prstGeom prst="curvedConnector3">
            <a:avLst>
              <a:gd name="adj1" fmla="val 176807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91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352800"/>
            <a:ext cx="3944876" cy="2590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APT dans mon IDE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4800" y="3505200"/>
            <a:ext cx="4648200" cy="2209799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En mode ‘deux passes’ : penser à configurer le répertoire de sources générées dans les projets de l’IDE</a:t>
            </a:r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457200" y="1219200"/>
            <a:ext cx="8229600" cy="21335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La plupart des IDE sont configurés avec </a:t>
            </a:r>
            <a:r>
              <a:rPr lang="fr-FR" dirty="0" err="1" smtClean="0"/>
              <a:t>javac</a:t>
            </a:r>
            <a:r>
              <a:rPr lang="fr-FR" dirty="0" smtClean="0"/>
              <a:t> en mode </a:t>
            </a:r>
            <a:r>
              <a:rPr lang="fr-FR" dirty="0" err="1" smtClean="0"/>
              <a:t>proc:none</a:t>
            </a:r>
            <a:endParaRPr lang="fr-FR" dirty="0" smtClean="0"/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Les IDE sont souvent configurable pour activer le mode de compilation ‘une passe’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Aucun support pour le mode ‘deux passes’</a:t>
            </a:r>
          </a:p>
        </p:txBody>
      </p:sp>
    </p:spTree>
    <p:extLst>
      <p:ext uri="{BB962C8B-B14F-4D97-AF65-F5344CB8AC3E}">
        <p14:creationId xmlns:p14="http://schemas.microsoft.com/office/powerpoint/2010/main" val="176529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APT : </a:t>
            </a:r>
            <a:r>
              <a:rPr lang="fr-FR" dirty="0" smtClean="0"/>
              <a:t>qu’est-ce que c’est?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smtClean="0"/>
              <a:t>Annotation </a:t>
            </a:r>
            <a:r>
              <a:rPr lang="fr-FR" dirty="0" err="1" smtClean="0"/>
              <a:t>Processing</a:t>
            </a:r>
            <a:r>
              <a:rPr lang="fr-FR" dirty="0" smtClean="0"/>
              <a:t> </a:t>
            </a:r>
            <a:r>
              <a:rPr lang="fr-FR" dirty="0" err="1" smtClean="0"/>
              <a:t>Tool</a:t>
            </a:r>
            <a:endParaRPr lang="fr-FR" dirty="0"/>
          </a:p>
          <a:p>
            <a:r>
              <a:rPr lang="fr-FR" dirty="0" smtClean="0"/>
              <a:t>Souvenez vous la commande CPP et les #</a:t>
            </a:r>
            <a:r>
              <a:rPr lang="fr-FR" dirty="0" err="1" smtClean="0"/>
              <a:t>define</a:t>
            </a:r>
            <a:endParaRPr lang="fr-FR" dirty="0" smtClean="0"/>
          </a:p>
          <a:p>
            <a:r>
              <a:rPr lang="fr-FR" dirty="0" smtClean="0"/>
              <a:t>Les processeurs s’intercalent entre la lecture des fichiers sources et le générateur de </a:t>
            </a:r>
            <a:r>
              <a:rPr lang="fr-FR" dirty="0" err="1" smtClean="0"/>
              <a:t>bytecode</a:t>
            </a:r>
            <a:endParaRPr lang="fr-FR" dirty="0" smtClean="0"/>
          </a:p>
          <a:p>
            <a:r>
              <a:rPr lang="fr-FR" dirty="0" smtClean="0"/>
              <a:t>Approche de plugins basée sur </a:t>
            </a:r>
            <a:r>
              <a:rPr lang="fr-FR" dirty="0" err="1" smtClean="0"/>
              <a:t>java.util.ServiceLoader</a:t>
            </a:r>
            <a:r>
              <a:rPr lang="fr-FR" dirty="0" smtClean="0"/>
              <a:t> (META-INF/services)</a:t>
            </a:r>
            <a:endParaRPr lang="fr-FR" dirty="0"/>
          </a:p>
          <a:p>
            <a:r>
              <a:rPr lang="fr-FR" dirty="0" smtClean="0"/>
              <a:t>Pas de </a:t>
            </a:r>
            <a:r>
              <a:rPr lang="fr-FR" dirty="0" err="1" smtClean="0"/>
              <a:t>framework</a:t>
            </a:r>
            <a:r>
              <a:rPr lang="fr-FR" dirty="0" smtClean="0"/>
              <a:t> de </a:t>
            </a:r>
            <a:r>
              <a:rPr lang="fr-FR" dirty="0" err="1" smtClean="0"/>
              <a:t>templating</a:t>
            </a:r>
            <a:r>
              <a:rPr lang="fr-FR" dirty="0" smtClean="0"/>
              <a:t> pour générer des fichiers code source java</a:t>
            </a:r>
          </a:p>
        </p:txBody>
      </p:sp>
    </p:spTree>
    <p:extLst>
      <p:ext uri="{BB962C8B-B14F-4D97-AF65-F5344CB8AC3E}">
        <p14:creationId xmlns:p14="http://schemas.microsoft.com/office/powerpoint/2010/main" val="197548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 err="1" smtClean="0">
                <a:latin typeface="Lucida Console" pitchFamily="49" charset="0"/>
              </a:rPr>
              <a:t>javac</a:t>
            </a:r>
            <a:endParaRPr lang="fr-FR" dirty="0">
              <a:latin typeface="Lucida Console" pitchFamily="49" charset="0"/>
            </a:endParaRPr>
          </a:p>
          <a:p>
            <a:pPr marL="400050" lvl="1" indent="0">
              <a:buNone/>
            </a:pPr>
            <a:r>
              <a:rPr lang="fr-FR" dirty="0" smtClean="0">
                <a:latin typeface="Lucida Console" pitchFamily="49" charset="0"/>
              </a:rPr>
              <a:t>-</a:t>
            </a:r>
            <a:r>
              <a:rPr lang="fr-FR" dirty="0" err="1" smtClean="0">
                <a:latin typeface="Lucida Console" pitchFamily="49" charset="0"/>
              </a:rPr>
              <a:t>cp</a:t>
            </a:r>
            <a:r>
              <a:rPr lang="fr-FR" dirty="0" smtClean="0">
                <a:latin typeface="Lucida Console" pitchFamily="49" charset="0"/>
              </a:rPr>
              <a:t> $CLASSPATH</a:t>
            </a:r>
          </a:p>
          <a:p>
            <a:pPr marL="400050" lvl="1" indent="0">
              <a:buNone/>
            </a:pPr>
            <a:r>
              <a:rPr lang="fr-FR" dirty="0" smtClean="0">
                <a:latin typeface="Lucida Console" pitchFamily="49" charset="0"/>
              </a:rPr>
              <a:t>-</a:t>
            </a:r>
            <a:r>
              <a:rPr lang="fr-FR" dirty="0" err="1" smtClean="0">
                <a:latin typeface="Lucida Console" pitchFamily="49" charset="0"/>
              </a:rPr>
              <a:t>proc:only</a:t>
            </a:r>
            <a:endParaRPr lang="fr-FR" dirty="0">
              <a:latin typeface="Lucida Console" pitchFamily="49" charset="0"/>
            </a:endParaRPr>
          </a:p>
          <a:p>
            <a:pPr marL="400050" lvl="1" indent="0">
              <a:buNone/>
            </a:pPr>
            <a:r>
              <a:rPr lang="fr-FR" dirty="0" smtClean="0">
                <a:latin typeface="Lucida Console" pitchFamily="49" charset="0"/>
              </a:rPr>
              <a:t>-</a:t>
            </a:r>
            <a:r>
              <a:rPr lang="fr-FR" dirty="0" err="1" smtClean="0">
                <a:latin typeface="Lucida Console" pitchFamily="49" charset="0"/>
              </a:rPr>
              <a:t>encoding</a:t>
            </a:r>
            <a:r>
              <a:rPr lang="fr-FR" dirty="0" smtClean="0">
                <a:latin typeface="Lucida Console" pitchFamily="49" charset="0"/>
              </a:rPr>
              <a:t> UTF-8</a:t>
            </a:r>
          </a:p>
          <a:p>
            <a:pPr marL="400050" lvl="1" indent="0">
              <a:buNone/>
            </a:pPr>
            <a:r>
              <a:rPr lang="fr-FR" dirty="0" smtClean="0">
                <a:latin typeface="Lucida Console" pitchFamily="49" charset="0"/>
              </a:rPr>
              <a:t>-processor $PROCESSOR</a:t>
            </a:r>
          </a:p>
          <a:p>
            <a:pPr marL="400050" lvl="1" indent="0">
              <a:buNone/>
            </a:pPr>
            <a:r>
              <a:rPr lang="fr-FR" dirty="0" smtClean="0">
                <a:latin typeface="Lucida Console" pitchFamily="49" charset="0"/>
              </a:rPr>
              <a:t>-d $PROJECT_HOME\</a:t>
            </a:r>
            <a:r>
              <a:rPr lang="fr-FR" dirty="0" err="1" smtClean="0">
                <a:latin typeface="Lucida Console" pitchFamily="49" charset="0"/>
              </a:rPr>
              <a:t>target</a:t>
            </a:r>
            <a:r>
              <a:rPr lang="fr-FR" dirty="0" smtClean="0">
                <a:latin typeface="Lucida Console" pitchFamily="49" charset="0"/>
              </a:rPr>
              <a:t>\classes</a:t>
            </a:r>
          </a:p>
          <a:p>
            <a:pPr marL="400050" lvl="1" indent="0">
              <a:buNone/>
            </a:pPr>
            <a:r>
              <a:rPr lang="fr-FR" dirty="0" smtClean="0">
                <a:latin typeface="Lucida Console" pitchFamily="49" charset="0"/>
              </a:rPr>
              <a:t>-s $PROJECT_HOME\</a:t>
            </a:r>
            <a:r>
              <a:rPr lang="fr-FR" dirty="0" err="1" smtClean="0">
                <a:latin typeface="Lucida Console" pitchFamily="49" charset="0"/>
              </a:rPr>
              <a:t>target</a:t>
            </a:r>
            <a:r>
              <a:rPr lang="fr-FR" dirty="0" smtClean="0">
                <a:latin typeface="Lucida Console" pitchFamily="49" charset="0"/>
              </a:rPr>
              <a:t>\</a:t>
            </a:r>
            <a:r>
              <a:rPr lang="fr-FR" dirty="0" err="1" smtClean="0">
                <a:latin typeface="Lucida Console" pitchFamily="49" charset="0"/>
              </a:rPr>
              <a:t>generated</a:t>
            </a:r>
            <a:r>
              <a:rPr lang="fr-FR" dirty="0" smtClean="0">
                <a:latin typeface="Lucida Console" pitchFamily="49" charset="0"/>
              </a:rPr>
              <a:t>-sources\</a:t>
            </a:r>
            <a:r>
              <a:rPr lang="fr-FR" dirty="0" err="1" smtClean="0">
                <a:latin typeface="Lucida Console" pitchFamily="49" charset="0"/>
              </a:rPr>
              <a:t>apt</a:t>
            </a:r>
            <a:endParaRPr lang="fr-FR" dirty="0">
              <a:latin typeface="Lucida Console" pitchFamily="49" charset="0"/>
            </a:endParaRPr>
          </a:p>
          <a:p>
            <a:pPr marL="400050" lvl="1" indent="0">
              <a:buNone/>
            </a:pPr>
            <a:r>
              <a:rPr lang="fr-FR" dirty="0" smtClean="0">
                <a:latin typeface="Lucida Console" pitchFamily="49" charset="0"/>
              </a:rPr>
              <a:t>-</a:t>
            </a:r>
            <a:r>
              <a:rPr lang="fr-FR" dirty="0" err="1" smtClean="0">
                <a:latin typeface="Lucida Console" pitchFamily="49" charset="0"/>
              </a:rPr>
              <a:t>sourcepath</a:t>
            </a:r>
            <a:r>
              <a:rPr lang="fr-FR" dirty="0" smtClean="0">
                <a:latin typeface="Lucida Console" pitchFamily="49" charset="0"/>
              </a:rPr>
              <a:t> $SOURCE_PATH</a:t>
            </a:r>
          </a:p>
          <a:p>
            <a:pPr marL="400050" lvl="1" indent="0">
              <a:buNone/>
            </a:pPr>
            <a:r>
              <a:rPr lang="fr-FR" dirty="0" smtClean="0">
                <a:latin typeface="Lucida Console" pitchFamily="49" charset="0"/>
              </a:rPr>
              <a:t>-</a:t>
            </a:r>
            <a:r>
              <a:rPr lang="fr-FR" dirty="0" err="1" smtClean="0">
                <a:latin typeface="Lucida Console" pitchFamily="49" charset="0"/>
              </a:rPr>
              <a:t>verbose</a:t>
            </a:r>
            <a:endParaRPr lang="fr-FR" dirty="0" smtClean="0">
              <a:latin typeface="Lucida Console" pitchFamily="49" charset="0"/>
            </a:endParaRPr>
          </a:p>
          <a:p>
            <a:pPr marL="400050" lvl="1" indent="0">
              <a:buNone/>
            </a:pPr>
            <a:r>
              <a:rPr lang="fr-FR" dirty="0">
                <a:latin typeface="Lucida Console" pitchFamily="49" charset="0"/>
              </a:rPr>
              <a:t>$</a:t>
            </a:r>
            <a:r>
              <a:rPr lang="fr-FR" dirty="0" smtClean="0">
                <a:latin typeface="Lucida Console" pitchFamily="49" charset="0"/>
              </a:rPr>
              <a:t>FILES</a:t>
            </a:r>
            <a:endParaRPr lang="fr-FR" dirty="0">
              <a:latin typeface="Lucida Console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2440632"/>
            <a:ext cx="2362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Appeler APT depuis la ligne de commande </a:t>
            </a:r>
            <a:r>
              <a:rPr lang="fr-FR" dirty="0" err="1" smtClean="0"/>
              <a:t>javac</a:t>
            </a:r>
            <a:endParaRPr lang="fr-FR" dirty="0"/>
          </a:p>
        </p:txBody>
      </p:sp>
      <p:cxnSp>
        <p:nvCxnSpPr>
          <p:cNvPr id="6" name="Connecteur droit avec flèche 5"/>
          <p:cNvCxnSpPr>
            <a:stCxn id="4" idx="3"/>
            <a:endCxn id="8" idx="1"/>
          </p:cNvCxnSpPr>
          <p:nvPr/>
        </p:nvCxnSpPr>
        <p:spPr>
          <a:xfrm flipV="1">
            <a:off x="3124200" y="2544633"/>
            <a:ext cx="2362200" cy="864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5486400" y="2359967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Lucida Console" pitchFamily="49" charset="0"/>
              </a:rPr>
              <a:t>-</a:t>
            </a:r>
            <a:r>
              <a:rPr lang="fr-FR" dirty="0" err="1" smtClean="0">
                <a:latin typeface="Lucida Console" pitchFamily="49" charset="0"/>
              </a:rPr>
              <a:t>proc:none</a:t>
            </a:r>
            <a:endParaRPr lang="fr-FR" dirty="0">
              <a:latin typeface="Lucida Console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2000" y="4724400"/>
            <a:ext cx="5105400" cy="45720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avec flèche 14"/>
          <p:cNvCxnSpPr>
            <a:stCxn id="13" idx="3"/>
            <a:endCxn id="16" idx="1"/>
          </p:cNvCxnSpPr>
          <p:nvPr/>
        </p:nvCxnSpPr>
        <p:spPr>
          <a:xfrm flipV="1">
            <a:off x="5867400" y="4948872"/>
            <a:ext cx="734048" cy="412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6601448" y="4764206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Lucida Console" pitchFamily="49" charset="0"/>
              </a:rPr>
              <a:t>optionnel</a:t>
            </a:r>
            <a:endParaRPr lang="fr-FR" dirty="0">
              <a:latin typeface="Lucida Console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971800" y="3200400"/>
            <a:ext cx="2362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avec flèche 20"/>
          <p:cNvCxnSpPr>
            <a:stCxn id="19" idx="3"/>
            <a:endCxn id="22" idx="1"/>
          </p:cNvCxnSpPr>
          <p:nvPr/>
        </p:nvCxnSpPr>
        <p:spPr>
          <a:xfrm flipV="1">
            <a:off x="5334000" y="3200400"/>
            <a:ext cx="942039" cy="1905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6276039" y="2908012"/>
            <a:ext cx="2036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latin typeface="Lucida Console" pitchFamily="49" charset="0"/>
              </a:rPr>
              <a:t>f</a:t>
            </a:r>
            <a:r>
              <a:rPr lang="fr-FR" sz="1600" dirty="0" err="1" smtClean="0">
                <a:latin typeface="Lucida Console" pitchFamily="49" charset="0"/>
              </a:rPr>
              <a:t>qcn</a:t>
            </a:r>
            <a:r>
              <a:rPr lang="fr-FR" sz="1600" dirty="0" smtClean="0">
                <a:latin typeface="Lucida Console" pitchFamily="49" charset="0"/>
              </a:rPr>
              <a:t> des</a:t>
            </a:r>
          </a:p>
          <a:p>
            <a:r>
              <a:rPr lang="fr-FR" sz="1600" dirty="0" smtClean="0">
                <a:latin typeface="Lucida Console" pitchFamily="49" charset="0"/>
              </a:rPr>
              <a:t>implémentations</a:t>
            </a:r>
            <a:endParaRPr lang="fr-FR" sz="16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43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Appeler APT depuis </a:t>
            </a:r>
            <a:r>
              <a:rPr lang="fr-FR" dirty="0" err="1" smtClean="0"/>
              <a:t>maven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8600" y="1600201"/>
            <a:ext cx="8686800" cy="1219199"/>
          </a:xfrm>
        </p:spPr>
        <p:txBody>
          <a:bodyPr>
            <a:noAutofit/>
          </a:bodyPr>
          <a:lstStyle/>
          <a:p>
            <a:r>
              <a:rPr lang="fr-FR" sz="2400" dirty="0" smtClean="0"/>
              <a:t>Le plugin </a:t>
            </a:r>
            <a:r>
              <a:rPr lang="fr-FR" sz="2400" dirty="0" err="1" smtClean="0"/>
              <a:t>maven</a:t>
            </a:r>
            <a:r>
              <a:rPr lang="fr-FR" sz="2400" dirty="0" smtClean="0"/>
              <a:t>-compiler avec des options passées « à la main »</a:t>
            </a:r>
          </a:p>
          <a:p>
            <a:r>
              <a:rPr lang="fr-FR" sz="2400" dirty="0"/>
              <a:t>Le plugin </a:t>
            </a:r>
            <a:r>
              <a:rPr lang="fr-FR" sz="2400" dirty="0" err="1" smtClean="0"/>
              <a:t>org.bsc.maven:maven-processor-plugin</a:t>
            </a:r>
            <a:r>
              <a:rPr lang="fr-FR" sz="2400" dirty="0"/>
              <a:t> </a:t>
            </a:r>
            <a:r>
              <a:rPr lang="fr-FR" sz="2400" dirty="0" smtClean="0"/>
              <a:t>(</a:t>
            </a:r>
            <a:r>
              <a:rPr lang="fr-FR" sz="2400" dirty="0" err="1" smtClean="0"/>
              <a:t>google</a:t>
            </a:r>
            <a:r>
              <a:rPr lang="fr-FR" sz="2400" dirty="0" smtClean="0"/>
              <a:t> code)</a:t>
            </a:r>
            <a:endParaRPr lang="fr-FR" sz="2400" dirty="0"/>
          </a:p>
        </p:txBody>
      </p:sp>
      <p:sp>
        <p:nvSpPr>
          <p:cNvPr id="4" name="ZoneTexte 3"/>
          <p:cNvSpPr txBox="1"/>
          <p:nvPr/>
        </p:nvSpPr>
        <p:spPr>
          <a:xfrm>
            <a:off x="1524000" y="4495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222157"/>
            <a:ext cx="7391400" cy="280008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012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L’API </a:t>
            </a:r>
            <a:r>
              <a:rPr lang="fr-FR" dirty="0" err="1" smtClean="0"/>
              <a:t>javax.annotation.processing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Interface </a:t>
            </a:r>
            <a:r>
              <a:rPr lang="fr-FR" b="1" dirty="0" smtClean="0"/>
              <a:t>Processor </a:t>
            </a:r>
            <a:r>
              <a:rPr lang="fr-FR" b="1" dirty="0"/>
              <a:t>et classe </a:t>
            </a:r>
            <a:r>
              <a:rPr lang="fr-FR" b="1" dirty="0" err="1"/>
              <a:t>AbstractProcessor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32" y="2286000"/>
            <a:ext cx="8248968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898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processor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4800" y="1439917"/>
            <a:ext cx="8229600" cy="533401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fr-FR" sz="2800" dirty="0" smtClean="0"/>
              <a:t>@</a:t>
            </a:r>
            <a:r>
              <a:rPr lang="fr-FR" sz="2800" dirty="0" err="1" smtClean="0"/>
              <a:t>SupportedAnnotationTypes</a:t>
            </a:r>
            <a:r>
              <a:rPr lang="fr-FR" sz="2800" dirty="0" smtClean="0"/>
              <a:t> pour déclarer l’annotation cible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51118"/>
            <a:ext cx="8763000" cy="1215676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10000"/>
            <a:ext cx="8763000" cy="2254333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Espace réservé du contenu 2"/>
          <p:cNvSpPr txBox="1">
            <a:spLocks/>
          </p:cNvSpPr>
          <p:nvPr/>
        </p:nvSpPr>
        <p:spPr>
          <a:xfrm>
            <a:off x="304800" y="32766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fr-FR" sz="2800" dirty="0" smtClean="0"/>
              <a:t>Créer un </a:t>
            </a:r>
            <a:r>
              <a:rPr lang="fr-FR" sz="2800" dirty="0" err="1" smtClean="0"/>
              <a:t>FileObject</a:t>
            </a:r>
            <a:r>
              <a:rPr lang="fr-FR" sz="2800" dirty="0" smtClean="0"/>
              <a:t> pour écrire du contenu</a:t>
            </a:r>
          </a:p>
        </p:txBody>
      </p:sp>
    </p:spTree>
    <p:extLst>
      <p:ext uri="{BB962C8B-B14F-4D97-AF65-F5344CB8AC3E}">
        <p14:creationId xmlns:p14="http://schemas.microsoft.com/office/powerpoint/2010/main" val="259374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Meta modèle d’un fichier source java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5181600"/>
            <a:ext cx="8229600" cy="9445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 smtClean="0"/>
              <a:t>Quelques sous type d’</a:t>
            </a:r>
            <a:r>
              <a:rPr lang="fr-FR" dirty="0" err="1" smtClean="0"/>
              <a:t>Element</a:t>
            </a:r>
            <a:r>
              <a:rPr lang="fr-FR" dirty="0" smtClean="0"/>
              <a:t> que l’on caste en fonction de </a:t>
            </a:r>
            <a:r>
              <a:rPr lang="fr-FR" dirty="0" err="1" smtClean="0"/>
              <a:t>Element.getKind</a:t>
            </a:r>
            <a:r>
              <a:rPr lang="fr-FR" dirty="0" smtClean="0"/>
              <a:t>()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21" y="1371600"/>
            <a:ext cx="8763000" cy="3673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723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Méta modèle d’un fichier source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3962400" cy="510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365500"/>
            <a:ext cx="7097713" cy="17399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223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Comparaison avec </a:t>
            </a:r>
            <a:r>
              <a:rPr lang="fr-FR" dirty="0" err="1" smtClean="0"/>
              <a:t>java.lang.reflect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8848151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Java.lang.reflect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Javax.annotation.processing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java.lang.Class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TypeElement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Constructor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ExecutableElement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Field, </a:t>
                      </a:r>
                      <a:r>
                        <a:rPr lang="fr-FR" dirty="0" err="1" smtClean="0"/>
                        <a:t>Parameter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VariableElement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ExecutableElement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java.lang.Package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PackageElement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457200" y="4177605"/>
            <a:ext cx="8229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sz="2800" dirty="0" smtClean="0"/>
              <a:t>NO </a:t>
            </a:r>
            <a:r>
              <a:rPr lang="fr-FR" sz="2800" dirty="0" err="1" smtClean="0"/>
              <a:t>Class.newInstance</a:t>
            </a:r>
            <a:r>
              <a:rPr lang="fr-FR" sz="2800" dirty="0" smtClean="0"/>
              <a:t>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2800" dirty="0" smtClean="0"/>
              <a:t>NO </a:t>
            </a:r>
            <a:r>
              <a:rPr lang="fr-FR" sz="2800" dirty="0" err="1" smtClean="0"/>
              <a:t>instanceOf</a:t>
            </a:r>
            <a:r>
              <a:rPr lang="fr-FR" sz="2800" dirty="0"/>
              <a:t>, NO </a:t>
            </a:r>
            <a:r>
              <a:rPr lang="fr-FR" sz="2800" dirty="0" err="1"/>
              <a:t>isAssignable</a:t>
            </a:r>
            <a:r>
              <a:rPr lang="fr-FR" sz="2800" dirty="0"/>
              <a:t>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2800" dirty="0"/>
              <a:t>NO </a:t>
            </a:r>
            <a:r>
              <a:rPr lang="fr-FR" sz="2800" dirty="0" err="1" smtClean="0"/>
              <a:t>getConstructor</a:t>
            </a:r>
            <a:r>
              <a:rPr lang="fr-FR" sz="2800" dirty="0"/>
              <a:t>, </a:t>
            </a:r>
            <a:r>
              <a:rPr lang="fr-FR" sz="2800" dirty="0" err="1" smtClean="0"/>
              <a:t>getMethod</a:t>
            </a:r>
            <a:r>
              <a:rPr lang="fr-FR" sz="2800" dirty="0" smtClean="0"/>
              <a:t>, …</a:t>
            </a:r>
            <a:endParaRPr lang="fr-FR" sz="2800" dirty="0"/>
          </a:p>
          <a:p>
            <a:pPr marL="285750" indent="-285750">
              <a:buFont typeface="Arial" pitchFamily="34" charset="0"/>
              <a:buChar char="•"/>
            </a:pPr>
            <a:r>
              <a:rPr lang="fr-FR" sz="2800" dirty="0" smtClean="0"/>
              <a:t>Impossible </a:t>
            </a:r>
            <a:r>
              <a:rPr lang="fr-FR" sz="2800" dirty="0" smtClean="0"/>
              <a:t>de tester l’arbre d’héritage lorsqu’on navigue dans le source d’une classe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423611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669</Words>
  <Application>Microsoft Office PowerPoint</Application>
  <PresentationFormat>Affichage à l'écran (4:3)</PresentationFormat>
  <Paragraphs>110</Paragraphs>
  <Slides>17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Thème Office</vt:lpstr>
      <vt:lpstr>APT in a nutshell</vt:lpstr>
      <vt:lpstr>APT : qu’est-ce que c’est?</vt:lpstr>
      <vt:lpstr>Appeler APT depuis la ligne de commande javac</vt:lpstr>
      <vt:lpstr>Appeler APT depuis maven</vt:lpstr>
      <vt:lpstr>L’API javax.annotation.processing</vt:lpstr>
      <vt:lpstr>Exemple de processor</vt:lpstr>
      <vt:lpstr>Meta modèle d’un fichier source java</vt:lpstr>
      <vt:lpstr>Méta modèle d’un fichier source</vt:lpstr>
      <vt:lpstr>Comparaison avec java.lang.reflect</vt:lpstr>
      <vt:lpstr>Ca sert à quoi ?</vt:lpstr>
      <vt:lpstr>Pattern avec injection – je fais un framework</vt:lpstr>
      <vt:lpstr>Analyse et transformation de code vers des fichiers plats</vt:lpstr>
      <vt:lpstr>DSL avec des annotations</vt:lpstr>
      <vt:lpstr>No limit …</vt:lpstr>
      <vt:lpstr>Compilation : une ou deux passes ?</vt:lpstr>
      <vt:lpstr>Templating</vt:lpstr>
      <vt:lpstr>APT dans mon IDE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gdu</dc:creator>
  <cp:lastModifiedBy>jba</cp:lastModifiedBy>
  <cp:revision>128</cp:revision>
  <dcterms:created xsi:type="dcterms:W3CDTF">2012-06-10T16:50:33Z</dcterms:created>
  <dcterms:modified xsi:type="dcterms:W3CDTF">2012-06-12T11:22:55Z</dcterms:modified>
</cp:coreProperties>
</file>