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3" r:id="rId3"/>
    <p:sldId id="342" r:id="rId4"/>
    <p:sldId id="345" r:id="rId5"/>
    <p:sldId id="358" r:id="rId6"/>
    <p:sldId id="314" r:id="rId7"/>
    <p:sldId id="350" r:id="rId8"/>
    <p:sldId id="351" r:id="rId9"/>
    <p:sldId id="352" r:id="rId10"/>
    <p:sldId id="359" r:id="rId11"/>
    <p:sldId id="353" r:id="rId12"/>
    <p:sldId id="336" r:id="rId13"/>
    <p:sldId id="357" r:id="rId14"/>
    <p:sldId id="364" r:id="rId15"/>
    <p:sldId id="330" r:id="rId16"/>
    <p:sldId id="257" r:id="rId17"/>
    <p:sldId id="334" r:id="rId18"/>
    <p:sldId id="333" r:id="rId19"/>
    <p:sldId id="383" r:id="rId20"/>
    <p:sldId id="263" r:id="rId21"/>
    <p:sldId id="261" r:id="rId22"/>
    <p:sldId id="258" r:id="rId23"/>
    <p:sldId id="338" r:id="rId24"/>
    <p:sldId id="264" r:id="rId25"/>
    <p:sldId id="269" r:id="rId26"/>
    <p:sldId id="268" r:id="rId27"/>
    <p:sldId id="339" r:id="rId28"/>
    <p:sldId id="377" r:id="rId29"/>
    <p:sldId id="378" r:id="rId30"/>
    <p:sldId id="367" r:id="rId31"/>
    <p:sldId id="368" r:id="rId32"/>
    <p:sldId id="369" r:id="rId33"/>
    <p:sldId id="371" r:id="rId34"/>
    <p:sldId id="372" r:id="rId35"/>
    <p:sldId id="373" r:id="rId36"/>
    <p:sldId id="374" r:id="rId37"/>
    <p:sldId id="375" r:id="rId38"/>
    <p:sldId id="376" r:id="rId39"/>
    <p:sldId id="365" r:id="rId40"/>
    <p:sldId id="381" r:id="rId41"/>
    <p:sldId id="382" r:id="rId42"/>
    <p:sldId id="380" r:id="rId43"/>
    <p:sldId id="322" r:id="rId4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097"/>
    <a:srgbClr val="334097"/>
    <a:srgbClr val="324097"/>
    <a:srgbClr val="334979"/>
    <a:srgbClr val="145069"/>
    <a:srgbClr val="071A22"/>
    <a:srgbClr val="268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12" autoAdjust="0"/>
    <p:restoredTop sz="94660"/>
  </p:normalViewPr>
  <p:slideViewPr>
    <p:cSldViewPr>
      <p:cViewPr varScale="1">
        <p:scale>
          <a:sx n="70" d="100"/>
          <a:sy n="70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49" d="100"/>
        <a:sy n="249" d="100"/>
      </p:scale>
      <p:origin x="0" y="29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011F-C245-0E49-A952-42A1461A07A3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C9A0-7A0D-1347-A7DA-E989599F8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03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1D8CEF6-FA3A-DE46-91EA-16BEFB9EEE40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603A7C-4BFD-0942-ACE5-B49507E18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(12/02/13 16:43) -----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 junior à expérimenté : dont 1 en QE</a:t>
            </a:r>
          </a:p>
          <a:p>
            <a:endParaRPr lang="fr-FR"/>
          </a:p>
          <a:p>
            <a:r>
              <a:rPr lang="fr-FR"/>
              <a:t>- site avec activité en forte croissance depuis septembre (cf passages TV)</a:t>
            </a:r>
          </a:p>
          <a:p>
            <a:r>
              <a:rPr lang="fr-FR"/>
              <a:t>- une petite structure donc encore dynamique, avec un actionnaire très profitable derrière grâce à CTM, leader aux UK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depuis quelques jours (ils ont la primeur de l'information) dont 1 en QE : les profils tech cherchés vont de junior à expérimenté (le fit culturel et les compétences/le potentiel sont de critères plus importants que le nombre exact d'années d'expérience)</a:t>
            </a:r>
          </a:p>
          <a:p>
            <a:r>
              <a:rPr lang="fr-FR"/>
              <a:t>- un mix de web et de backoffice, avec un saupoudrage de  système et d'exploitation pour ceux que ça intéresse</a:t>
            </a:r>
          </a:p>
          <a:p>
            <a:r>
              <a:rPr lang="fr-FR"/>
              <a:t>- des vrais challenges techniques et de processus de développement (parlez avec votre coeur ;-)</a:t>
            </a:r>
          </a:p>
          <a:p>
            <a:r>
              <a:rPr lang="fr-FR"/>
              <a:t>- la possibilité de venir travailler avec vous (et un directeur IT génial (non je déconne))</a:t>
            </a:r>
          </a:p>
          <a:p>
            <a:r>
              <a:rPr lang="fr-FR"/>
              <a:t>- mais ça se mérite : pas de compromis sur la qualité des recrutements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(12/02/13 16:43) -----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 junior à expérimenté : dont 1 en QE</a:t>
            </a:r>
          </a:p>
          <a:p>
            <a:endParaRPr lang="fr-FR"/>
          </a:p>
          <a:p>
            <a:r>
              <a:rPr lang="fr-FR"/>
              <a:t>- site avec activité en forte croissance depuis septembre (cf passages TV)</a:t>
            </a:r>
          </a:p>
          <a:p>
            <a:r>
              <a:rPr lang="fr-FR"/>
              <a:t>- une petite structure donc encore dynamique, avec un actionnaire très profitable derrière grâce à CTM, leader aux UK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depuis quelques jours (ils ont la primeur de l'information) dont 1 en QE : les profils tech cherchés vont de junior à expérimenté (le fit culturel et les compétences/le potentiel sont de critères plus importants que le nombre exact d'années d'expérience)</a:t>
            </a:r>
          </a:p>
          <a:p>
            <a:r>
              <a:rPr lang="fr-FR"/>
              <a:t>- un mix de web et de backoffice, avec un saupoudrage de  système et d'exploitation pour ceux que ça intéresse</a:t>
            </a:r>
          </a:p>
          <a:p>
            <a:r>
              <a:rPr lang="fr-FR"/>
              <a:t>- des vrais challenges techniques et de processus de développement (parlez avec votre coeur ;-)</a:t>
            </a:r>
          </a:p>
          <a:p>
            <a:r>
              <a:rPr lang="fr-FR"/>
              <a:t>- la possibilité de venir travailler avec vous (et un directeur IT génial (non je déconne))</a:t>
            </a:r>
          </a:p>
          <a:p>
            <a:r>
              <a:rPr lang="fr-FR"/>
              <a:t>- mais ça se mérite : pas de compromis sur la qualité des recrutements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0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381000" y="6324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45069"/>
                </a:solidFill>
              </a:rPr>
              <a:t>Mars JUG 2013</a:t>
            </a:r>
            <a:endParaRPr lang="fr-FR" b="1" dirty="0">
              <a:solidFill>
                <a:srgbClr val="145069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8"/>
            <a:ext cx="9143999" cy="68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2684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oracle.com/darcy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Smart Use of Annotation Processing - APT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/>
          <a:lstStyle/>
          <a:p>
            <a:r>
              <a:rPr lang="fr-FR" b="1" dirty="0" smtClean="0"/>
              <a:t>E</a:t>
            </a:r>
            <a:r>
              <a:rPr lang="en-US" b="1" dirty="0" smtClean="0"/>
              <a:t>z18n : improved i18n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representing each .properties</a:t>
            </a:r>
          </a:p>
          <a:p>
            <a:r>
              <a:rPr lang="en-US" dirty="0" smtClean="0"/>
              <a:t>The methods acts as keys</a:t>
            </a:r>
          </a:p>
        </p:txBody>
      </p:sp>
      <p:sp>
        <p:nvSpPr>
          <p:cNvPr id="8" name="Flèche angle droit à deux pointes 7"/>
          <p:cNvSpPr/>
          <p:nvPr/>
        </p:nvSpPr>
        <p:spPr>
          <a:xfrm rot="16200000">
            <a:off x="5200650" y="2971223"/>
            <a:ext cx="1409700" cy="1600200"/>
          </a:xfrm>
          <a:prstGeom prst="leftUpArrow">
            <a:avLst>
              <a:gd name="adj1" fmla="val 2094"/>
              <a:gd name="adj2" fmla="val 6396"/>
              <a:gd name="adj3" fmla="val 10180"/>
            </a:avLst>
          </a:prstGeom>
          <a:solidFill>
            <a:srgbClr val="364097"/>
          </a:solidFill>
          <a:ln>
            <a:solidFill>
              <a:srgbClr val="364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00200" y="5486400"/>
            <a:ext cx="154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Messages.java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3600" y="54864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pic>
        <p:nvPicPr>
          <p:cNvPr id="10" name="Image 9" descr="Java_Messages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4575311" cy="2654300"/>
          </a:xfrm>
          <a:prstGeom prst="rect">
            <a:avLst/>
          </a:prstGeom>
          <a:solidFill>
            <a:srgbClr val="364097"/>
          </a:solidFill>
          <a:ln w="28575" cmpd="sng">
            <a:solidFill>
              <a:srgbClr val="364097"/>
            </a:solidFill>
          </a:ln>
        </p:spPr>
      </p:pic>
      <p:pic>
        <p:nvPicPr>
          <p:cNvPr id="12" name="Image 11" descr="Java_Messages_proper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72000"/>
            <a:ext cx="3060700" cy="723900"/>
          </a:xfrm>
          <a:prstGeom prst="rect">
            <a:avLst/>
          </a:prstGeom>
          <a:solidFill>
            <a:srgbClr val="364097"/>
          </a:solidFill>
          <a:ln w="28575" cmpd="sng">
            <a:solidFill>
              <a:srgbClr val="364097"/>
            </a:solidFill>
          </a:ln>
        </p:spPr>
      </p:pic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Annotations and Code generation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pattern as in GWT, but for J2SE</a:t>
            </a:r>
          </a:p>
          <a:p>
            <a:r>
              <a:rPr lang="en-US" dirty="0" smtClean="0"/>
              <a:t>New Annotations in the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@MessageBundle to mark interfaces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  represents a ResourceBundle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 to mark methods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represents a localization key</a:t>
            </a:r>
          </a:p>
          <a:p>
            <a:r>
              <a:rPr lang="en-US" dirty="0" smtClean="0"/>
              <a:t>Generate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 (for ‘default’)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ResourceBundle for each .properties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Manage other languages out-side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Improved i18n benefits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you can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Refactor your keys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Maintain the </a:t>
            </a:r>
            <a:r>
              <a:rPr lang="en-US" dirty="0"/>
              <a:t>‘default’ </a:t>
            </a:r>
            <a:r>
              <a:rPr lang="en-US" dirty="0" smtClean="0"/>
              <a:t>in Java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Never change a .properties file for default locale</a:t>
            </a:r>
          </a:p>
          <a:p>
            <a:r>
              <a:rPr lang="en-US" dirty="0" smtClean="0"/>
              <a:t>And use it with other libs: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GWT (done on GitHub)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JQuery, Dojo, CoffeeScript (planned)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called that ez18n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APT to generate </a:t>
            </a:r>
            <a:br>
              <a:rPr lang="en-US" b="1" dirty="0" smtClean="0"/>
            </a:br>
            <a:r>
              <a:rPr lang="en-US" b="1" dirty="0" smtClean="0"/>
              <a:t>.properties and ResourceBundle classes from annotations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7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Behind the scene</a:t>
            </a:r>
            <a:br>
              <a:rPr lang="en-US" b="1" dirty="0" smtClean="0"/>
            </a:br>
            <a:r>
              <a:rPr lang="en-US" b="1" dirty="0" smtClean="0"/>
              <a:t>How APT 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basics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- Annotation Processing Tool</a:t>
            </a:r>
          </a:p>
          <a:p>
            <a:r>
              <a:rPr lang="en-US" dirty="0" smtClean="0"/>
              <a:t>Kind of old-school pre-processing</a:t>
            </a:r>
          </a:p>
          <a:p>
            <a:r>
              <a:rPr lang="en-US" dirty="0" smtClean="0"/>
              <a:t>Standard in JDK6</a:t>
            </a:r>
            <a:r>
              <a:rPr lang="en-US" dirty="0"/>
              <a:t>+ (JSR </a:t>
            </a:r>
            <a:r>
              <a:rPr lang="en-US" dirty="0" smtClean="0"/>
              <a:t>269)</a:t>
            </a:r>
          </a:p>
          <a:p>
            <a:r>
              <a:rPr lang="en-US" dirty="0" smtClean="0"/>
              <a:t>No runtime overload</a:t>
            </a:r>
          </a:p>
          <a:p>
            <a:r>
              <a:rPr lang="en-US" dirty="0" smtClean="0"/>
              <a:t>Based on annotations in source code</a:t>
            </a:r>
          </a:p>
          <a:p>
            <a:r>
              <a:rPr lang="en-US" dirty="0" smtClean="0"/>
              <a:t>Standard since JDK 1.6 (available in Sun JDK 1.5)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annotations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191288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@Retention, @Target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4" y="4038600"/>
            <a:ext cx="4629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667000"/>
            <a:ext cx="4686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Processors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</a:p>
          <a:p>
            <a:r>
              <a:rPr lang="en-US" dirty="0" smtClean="0"/>
              <a:t>Code parsing similar to Reflection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 need of compiled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Some limitations</a:t>
            </a:r>
          </a:p>
          <a:p>
            <a:r>
              <a:rPr lang="en-US" dirty="0" smtClean="0"/>
              <a:t>2 key elements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@SupportedAnnotationTypes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FileObject : the future generated file</a:t>
            </a:r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34097"/>
                </a:solidFill>
              </a:rPr>
              <a:t>SPI </a:t>
            </a:r>
            <a:r>
              <a:rPr lang="fr-FR" dirty="0" err="1" smtClean="0">
                <a:solidFill>
                  <a:srgbClr val="334097"/>
                </a:solidFill>
              </a:rPr>
              <a:t>Discovery</a:t>
            </a:r>
            <a:endParaRPr lang="fr-FR" dirty="0">
              <a:solidFill>
                <a:srgbClr val="334097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SPI </a:t>
            </a:r>
            <a:r>
              <a:rPr lang="fr-FR" dirty="0" smtClean="0"/>
              <a:t>- Service </a:t>
            </a:r>
            <a:r>
              <a:rPr lang="fr-FR" dirty="0" smtClean="0"/>
              <a:t>Provider </a:t>
            </a:r>
            <a:r>
              <a:rPr lang="fr-FR" dirty="0" smtClean="0"/>
              <a:t>Interface</a:t>
            </a:r>
            <a:endParaRPr lang="fr-FR" dirty="0" smtClean="0"/>
          </a:p>
          <a:p>
            <a:r>
              <a:rPr lang="fr-FR" dirty="0" smtClean="0"/>
              <a:t>Is a </a:t>
            </a:r>
            <a:r>
              <a:rPr lang="fr-FR" dirty="0" err="1" smtClean="0"/>
              <a:t>built</a:t>
            </a:r>
            <a:r>
              <a:rPr lang="fr-FR" dirty="0" smtClean="0"/>
              <a:t> in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discover</a:t>
            </a:r>
            <a:r>
              <a:rPr lang="fr-FR" dirty="0" smtClean="0"/>
              <a:t> Classes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runtime</a:t>
            </a:r>
            <a:endParaRPr lang="fr-FR" dirty="0" smtClean="0"/>
          </a:p>
          <a:p>
            <a:r>
              <a:rPr lang="fr-FR" dirty="0" err="1" smtClean="0"/>
              <a:t>Based</a:t>
            </a:r>
            <a:r>
              <a:rPr lang="fr-FR" dirty="0" smtClean="0"/>
              <a:t> on Interface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java.util.ServiceLoader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364097"/>
                </a:solidFill>
              </a:rPr>
              <a:t>/</a:t>
            </a:r>
            <a:r>
              <a:rPr lang="en-US" dirty="0" smtClean="0">
                <a:solidFill>
                  <a:srgbClr val="364097"/>
                </a:solidFill>
              </a:rPr>
              <a:t>META-INF/services/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364097"/>
                </a:solidFill>
              </a:rPr>
              <a:t>javax.annotation.processing.Processor</a:t>
            </a:r>
            <a:endParaRPr lang="fr-FR" dirty="0" smtClean="0">
              <a:solidFill>
                <a:srgbClr val="364097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13371"/>
          </a:xfrm>
          <a:ln/>
        </p:spPr>
        <p:txBody>
          <a:bodyPr anchor="ctr"/>
          <a:lstStyle/>
          <a:p>
            <a:r>
              <a:rPr lang="en-US" sz="3700" b="1" dirty="0" smtClean="0"/>
              <a:t>Speakers</a:t>
            </a:r>
            <a:endParaRPr lang="en-US" sz="37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smtClean="0"/>
              <a:t>dbaeli - Dimitri 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57200" y="1916112"/>
            <a:ext cx="4040188" cy="3951288"/>
          </a:xfrm>
        </p:spPr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</a:p>
          <a:p>
            <a:pPr marL="216027" indent="-216027"/>
            <a:r>
              <a:rPr lang="en-US" sz="2000" b="1" dirty="0" smtClean="0"/>
              <a:t>R&amp;D Team Mentor at</a:t>
            </a:r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 smtClean="0"/>
              <a:t>gdigugli</a:t>
            </a:r>
            <a:r>
              <a:rPr lang="fr-FR" sz="2300" dirty="0" smtClean="0"/>
              <a:t> - Gilles Di </a:t>
            </a:r>
            <a:r>
              <a:rPr lang="fr-FR" sz="2300" dirty="0" err="1" smtClean="0"/>
              <a:t>Guglielmo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at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Similarities with java.lang.reflect</a:t>
            </a:r>
            <a:endParaRPr lang="en-US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inheritance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smtClean="0"/>
              <a:t>Processor code sample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505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FileObject to generate the content</a:t>
            </a:r>
          </a:p>
        </p:txBody>
      </p:sp>
      <p:pic>
        <p:nvPicPr>
          <p:cNvPr id="4" name="Image 3" descr="Java_CSVReportProcessor_File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7924800" cy="1536700"/>
          </a:xfrm>
          <a:prstGeom prst="rect">
            <a:avLst/>
          </a:prstGeom>
          <a:ln w="28575" cmpd="sng">
            <a:solidFill>
              <a:srgbClr val="364097"/>
            </a:solidFill>
          </a:ln>
        </p:spPr>
      </p:pic>
      <p:pic>
        <p:nvPicPr>
          <p:cNvPr id="5" name="Image 4" descr="Java_CSVReportProces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6845300" cy="1574800"/>
          </a:xfrm>
          <a:prstGeom prst="rect">
            <a:avLst/>
          </a:prstGeom>
          <a:ln w="28575" cmpd="sng">
            <a:solidFill>
              <a:srgbClr val="364097"/>
            </a:solidFill>
          </a:ln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</a:t>
            </a:r>
            <a:r>
              <a:rPr lang="en-US" b="1" dirty="0"/>
              <a:t>c</a:t>
            </a:r>
            <a:r>
              <a:rPr lang="en-US" b="1" dirty="0" smtClean="0"/>
              <a:t>ommand line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4833"/>
            <a:ext cx="8229600" cy="3731567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-cp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-proc:only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-sourcepath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3"/>
            <a:ext cx="2362200" cy="3810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2631133"/>
            <a:ext cx="2362200" cy="68133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514600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Or 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6633"/>
            <a:ext cx="5105400" cy="4572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4955233"/>
            <a:ext cx="734048" cy="148272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91883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Lucida Console" pitchFamily="49" charset="0"/>
              </a:rPr>
              <a:t>o</a:t>
            </a:r>
            <a:r>
              <a:rPr lang="fr-FR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126433"/>
            <a:ext cx="2362200" cy="3810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 flipV="1">
            <a:off x="5105400" y="3282122"/>
            <a:ext cx="585319" cy="34811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91200" y="306264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processors </a:t>
            </a:r>
            <a:r>
              <a:rPr lang="en-US" dirty="0" err="1" smtClean="0">
                <a:latin typeface="Lucida Console" pitchFamily="49" charset="0"/>
              </a:rPr>
              <a:t>fqcn</a:t>
            </a:r>
            <a:r>
              <a:rPr lang="en-US" dirty="0" smtClean="0">
                <a:latin typeface="Lucida Console" pitchFamily="49" charset="0"/>
              </a:rPr>
              <a:t> list</a:t>
            </a: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tooling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maven-processor-plugin (google-code)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 java compiler simply</a:t>
            </a:r>
          </a:p>
          <a:p>
            <a:r>
              <a:rPr lang="en-US" dirty="0" smtClean="0"/>
              <a:t>Ant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</a:t>
            </a:r>
          </a:p>
          <a:p>
            <a:r>
              <a:rPr lang="en-US" dirty="0" smtClean="0"/>
              <a:t>IDE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Extend the JDK compilation options</a:t>
            </a: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usages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always possible at runtime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Utility code with coverage and debug</a:t>
            </a:r>
          </a:p>
          <a:p>
            <a:r>
              <a:rPr lang="en-US" dirty="0" smtClean="0"/>
              <a:t>Build your reports on your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Your metrics without runtime overload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fail the build if you want !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or Two phase compilation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One phase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Generated code is directly produced as bytecode (.class)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 (no .java created)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 : “</a:t>
            </a:r>
            <a:r>
              <a:rPr lang="en-US" dirty="0" err="1" smtClean="0"/>
              <a:t>proc:only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Creates .java files in the </a:t>
            </a:r>
            <a:r>
              <a:rPr lang="en-US" dirty="0" err="1" smtClean="0"/>
              <a:t>sourcepath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Problems </a:t>
            </a:r>
            <a:r>
              <a:rPr lang="en-US" dirty="0" smtClean="0"/>
              <a:t>with</a:t>
            </a:r>
            <a:r>
              <a:rPr lang="en-US" b="1" dirty="0" smtClean="0"/>
              <a:t> APT 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 to test / maintain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bad error management (hidden errors !)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built-in templating mechanism</a:t>
            </a:r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Beware of maven parallel builds</a:t>
            </a:r>
          </a:p>
          <a:p>
            <a:pPr marL="857250" lvl="2" indent="-457200">
              <a:buFont typeface="Wingdings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 err="1" smtClean="0"/>
              <a:t>javac</a:t>
            </a:r>
            <a:r>
              <a:rPr lang="en-US" sz="2800" dirty="0" smtClean="0"/>
              <a:t> </a:t>
            </a:r>
            <a:r>
              <a:rPr lang="en-US" sz="2800" dirty="0"/>
              <a:t>is not thread safe</a:t>
            </a:r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time to convince your team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the source code to generate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 Files &amp; .class, Reports (.</a:t>
            </a:r>
            <a:r>
              <a:rPr lang="en-US" dirty="0" err="1" smtClean="0"/>
              <a:t>csv</a:t>
            </a:r>
            <a:r>
              <a:rPr lang="en-US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Build log information or even build failures</a:t>
            </a:r>
          </a:p>
          <a:p>
            <a:r>
              <a:rPr lang="en-US" dirty="0" smtClean="0"/>
              <a:t>It allows you to have a source level DSL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Annotate your code &amp; Generate the plumbing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Compile / Debug the generated code </a:t>
            </a:r>
          </a:p>
          <a:p>
            <a:r>
              <a:rPr lang="en-US" dirty="0" smtClean="0"/>
              <a:t>APT </a:t>
            </a:r>
            <a:r>
              <a:rPr lang="en-US" dirty="0"/>
              <a:t>f</a:t>
            </a:r>
            <a:r>
              <a:rPr lang="en-US" dirty="0" smtClean="0"/>
              <a:t>ramework is compact</a:t>
            </a:r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Go deep in APT usage</a:t>
            </a:r>
            <a:br>
              <a:rPr lang="en-US" dirty="0" smtClean="0"/>
            </a:br>
            <a:r>
              <a:rPr lang="en-US" b="1" dirty="0" smtClean="0"/>
              <a:t> with Ez18n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8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The Stock-</a:t>
            </a:r>
            <a:r>
              <a:rPr lang="fr-FR" dirty="0" err="1" smtClean="0"/>
              <a:t>watcher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</a:t>
            </a:r>
          </a:p>
          <a:p>
            <a:pPr lvl="1"/>
            <a:r>
              <a:rPr lang="fr-FR" dirty="0" smtClean="0"/>
              <a:t>http://github.com/lesfurets/ez18n </a:t>
            </a:r>
          </a:p>
          <a:p>
            <a:pPr lvl="1"/>
            <a:r>
              <a:rPr lang="fr-FR" dirty="0" smtClean="0"/>
              <a:t>In the ez18n</a:t>
            </a:r>
            <a:r>
              <a:rPr lang="fr-FR" dirty="0"/>
              <a:t>-</a:t>
            </a:r>
            <a:r>
              <a:rPr lang="fr-FR" dirty="0" smtClean="0"/>
              <a:t>webapp module</a:t>
            </a:r>
          </a:p>
          <a:p>
            <a:pPr lvl="1"/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GWT </a:t>
            </a:r>
            <a:r>
              <a:rPr lang="fr-FR" dirty="0" err="1" smtClean="0"/>
              <a:t>Sample</a:t>
            </a:r>
            <a:endParaRPr lang="fr-FR" dirty="0" smtClean="0"/>
          </a:p>
          <a:p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a desktop browser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a mobile browser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Content Display Management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39916"/>
            <a:ext cx="7772400" cy="49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097339"/>
            <a:ext cx="2608308" cy="50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Ez18n - Big picture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56821" cy="4800600"/>
          </a:xfrm>
        </p:spPr>
      </p:pic>
    </p:spTree>
    <p:extLst>
      <p:ext uri="{BB962C8B-B14F-4D97-AF65-F5344CB8AC3E}">
        <p14:creationId xmlns:p14="http://schemas.microsoft.com/office/powerpoint/2010/main" val="1486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APT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dirty="0" smtClean="0"/>
              <a:t> APT processors to obtain the default pattern</a:t>
            </a:r>
          </a:p>
          <a:p>
            <a:r>
              <a:rPr lang="en-US" dirty="0" smtClean="0"/>
              <a:t>Optional CSV files for analysis/tooling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10399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to </a:t>
            </a:r>
            <a:r>
              <a:rPr lang="en-US" sz="3200" b="1" dirty="0" smtClean="0"/>
              <a:t>DesktopMessages.properties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One property file per interface with </a:t>
            </a:r>
            <a:r>
              <a:rPr lang="en-US" b="1" dirty="0" smtClean="0"/>
              <a:t>@MessageBundle</a:t>
            </a:r>
          </a:p>
          <a:p>
            <a:r>
              <a:rPr lang="en-US" dirty="0" smtClean="0"/>
              <a:t>One property entry per method with </a:t>
            </a:r>
            <a:r>
              <a:rPr lang="en-US" b="1" dirty="0" smtClean="0"/>
              <a:t>@Message</a:t>
            </a:r>
            <a:endParaRPr lang="en-US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57150" y="3429000"/>
            <a:ext cx="9029700" cy="2638425"/>
            <a:chOff x="57150" y="3429000"/>
            <a:chExt cx="9029700" cy="26384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" y="3429000"/>
              <a:ext cx="90297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e 34"/>
            <p:cNvGrpSpPr/>
            <p:nvPr/>
          </p:nvGrpSpPr>
          <p:grpSpPr>
            <a:xfrm>
              <a:off x="685800" y="3581400"/>
              <a:ext cx="7467600" cy="1600200"/>
              <a:chOff x="609600" y="3581400"/>
              <a:chExt cx="7467600" cy="1600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4900612"/>
                <a:ext cx="1219200" cy="280988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48400" y="3581400"/>
                <a:ext cx="18288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33800" y="3608567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9600" y="4595812"/>
                <a:ext cx="2369489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05300" y="3619169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Connecteur en angle 40"/>
              <p:cNvCxnSpPr>
                <a:stCxn id="38" idx="0"/>
                <a:endCxn id="37" idx="0"/>
              </p:cNvCxnSpPr>
              <p:nvPr/>
            </p:nvCxnSpPr>
            <p:spPr>
              <a:xfrm rot="5400000" flipH="1" flipV="1">
                <a:off x="5568067" y="2013834"/>
                <a:ext cx="27167" cy="3162300"/>
              </a:xfrm>
              <a:prstGeom prst="bentConnector3">
                <a:avLst>
                  <a:gd name="adj1" fmla="val 941462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Connecteur en angle 41"/>
              <p:cNvCxnSpPr>
                <a:stCxn id="40" idx="0"/>
              </p:cNvCxnSpPr>
              <p:nvPr/>
            </p:nvCxnSpPr>
            <p:spPr>
              <a:xfrm rot="16200000" flipH="1">
                <a:off x="5352885" y="2838284"/>
                <a:ext cx="114630" cy="1676400"/>
              </a:xfrm>
              <a:prstGeom prst="bentConnector4">
                <a:avLst>
                  <a:gd name="adj1" fmla="val -199424"/>
                  <a:gd name="adj2" fmla="val 57955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" name="Connecteur en angle 42"/>
              <p:cNvCxnSpPr>
                <a:stCxn id="39" idx="3"/>
                <a:endCxn id="40" idx="2"/>
              </p:cNvCxnSpPr>
              <p:nvPr/>
            </p:nvCxnSpPr>
            <p:spPr>
              <a:xfrm flipV="1">
                <a:off x="2979089" y="3923969"/>
                <a:ext cx="1592911" cy="824243"/>
              </a:xfrm>
              <a:prstGeom prst="bentConnector2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Connecteur en angle 43"/>
              <p:cNvCxnSpPr>
                <a:stCxn id="36" idx="3"/>
                <a:endCxn id="38" idx="2"/>
              </p:cNvCxnSpPr>
              <p:nvPr/>
            </p:nvCxnSpPr>
            <p:spPr>
              <a:xfrm flipV="1">
                <a:off x="2209800" y="3913367"/>
                <a:ext cx="1790700" cy="1127739"/>
              </a:xfrm>
              <a:prstGeom prst="bentConnector2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40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(1/2</a:t>
            </a:r>
            <a:r>
              <a:rPr lang="en-US" sz="1800" dirty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185809" y="1447800"/>
            <a:ext cx="8820150" cy="4581525"/>
            <a:chOff x="185809" y="1447800"/>
            <a:chExt cx="8820150" cy="45815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09" y="1447800"/>
              <a:ext cx="8820150" cy="458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e 14"/>
            <p:cNvGrpSpPr/>
            <p:nvPr/>
          </p:nvGrpSpPr>
          <p:grpSpPr>
            <a:xfrm>
              <a:off x="457200" y="2209800"/>
              <a:ext cx="8229600" cy="3048000"/>
              <a:chOff x="457200" y="2209800"/>
              <a:chExt cx="8229600" cy="304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200" y="2209800"/>
                <a:ext cx="2057400" cy="4572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33800" y="2667000"/>
                <a:ext cx="4953000" cy="685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200" y="4343400"/>
                <a:ext cx="5562600" cy="9144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9" idx="0"/>
              </p:cNvCxnSpPr>
              <p:nvPr/>
            </p:nvCxnSpPr>
            <p:spPr>
              <a:xfrm rot="16200000" flipH="1">
                <a:off x="1524000" y="2628900"/>
                <a:ext cx="1676400" cy="17526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Connecteur en angle 11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4229100" y="2362200"/>
                <a:ext cx="990600" cy="2971800"/>
              </a:xfrm>
              <a:prstGeom prst="bentConnector3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00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(2/2)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28612" y="1371600"/>
            <a:ext cx="8486775" cy="4724400"/>
            <a:chOff x="328612" y="1371600"/>
            <a:chExt cx="8486775" cy="47244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" y="1371600"/>
              <a:ext cx="8486775" cy="468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" name="Groupe 20"/>
            <p:cNvGrpSpPr/>
            <p:nvPr/>
          </p:nvGrpSpPr>
          <p:grpSpPr>
            <a:xfrm>
              <a:off x="762000" y="1676400"/>
              <a:ext cx="7620000" cy="4419600"/>
              <a:chOff x="762000" y="1676400"/>
              <a:chExt cx="7620000" cy="4419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1676400"/>
                <a:ext cx="44196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2000" y="5440339"/>
                <a:ext cx="3048000" cy="655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7" idx="0"/>
              </p:cNvCxnSpPr>
              <p:nvPr/>
            </p:nvCxnSpPr>
            <p:spPr>
              <a:xfrm rot="5400000">
                <a:off x="2766231" y="2034369"/>
                <a:ext cx="2925739" cy="38862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762000" y="2601604"/>
                <a:ext cx="2514600" cy="5225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Connecteur en angle 10"/>
              <p:cNvCxnSpPr>
                <a:stCxn id="12" idx="2"/>
                <a:endCxn id="7" idx="0"/>
              </p:cNvCxnSpPr>
              <p:nvPr/>
            </p:nvCxnSpPr>
            <p:spPr>
              <a:xfrm rot="16200000" flipH="1">
                <a:off x="994581" y="4148919"/>
                <a:ext cx="2316139" cy="2667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48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28600" y="1447800"/>
            <a:ext cx="6181725" cy="3429000"/>
            <a:chOff x="228600" y="1447800"/>
            <a:chExt cx="6181725" cy="3429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447800"/>
              <a:ext cx="6181725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43001" y="3733800"/>
              <a:ext cx="1828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1" y="1752600"/>
              <a:ext cx="282892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1" y="2743200"/>
              <a:ext cx="18288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1" y="1447800"/>
              <a:ext cx="2057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1" y="2057400"/>
              <a:ext cx="1143000" cy="222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0" name="Connecteur en angle 9"/>
            <p:cNvCxnSpPr>
              <a:stCxn id="9" idx="3"/>
              <a:endCxn id="8" idx="1"/>
            </p:cNvCxnSpPr>
            <p:nvPr/>
          </p:nvCxnSpPr>
          <p:spPr>
            <a:xfrm flipV="1">
              <a:off x="2133601" y="1600200"/>
              <a:ext cx="1295400" cy="568399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en angle 14"/>
            <p:cNvCxnSpPr>
              <a:stCxn id="4" idx="3"/>
              <a:endCxn id="8" idx="1"/>
            </p:cNvCxnSpPr>
            <p:nvPr/>
          </p:nvCxnSpPr>
          <p:spPr>
            <a:xfrm flipV="1">
              <a:off x="2971801" y="1600200"/>
              <a:ext cx="457200" cy="2324100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>
              <a:stCxn id="7" idx="3"/>
              <a:endCxn id="6" idx="2"/>
            </p:cNvCxnSpPr>
            <p:nvPr/>
          </p:nvCxnSpPr>
          <p:spPr>
            <a:xfrm flipV="1">
              <a:off x="2819401" y="2133600"/>
              <a:ext cx="2176462" cy="819150"/>
            </a:xfrm>
            <a:prstGeom prst="bentConnector2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Messages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br>
              <a:rPr lang="en-US" sz="2800" dirty="0" smtClean="0"/>
            </a:br>
            <a:r>
              <a:rPr lang="en-US" sz="2800" b="1" dirty="0" smtClean="0"/>
              <a:t>META-INF/services/org.ez18n.sample.Messages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1313" y="3189288"/>
            <a:ext cx="5638800" cy="2906712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META-INF/services</a:t>
            </a:r>
            <a:r>
              <a:rPr lang="en-US" dirty="0" smtClean="0"/>
              <a:t> to inject the mobile &amp; desktop implementation</a:t>
            </a:r>
          </a:p>
          <a:p>
            <a:r>
              <a:rPr lang="en-US" dirty="0" smtClean="0"/>
              <a:t>The two implementations could be filtered at runtime using </a:t>
            </a:r>
            <a:r>
              <a:rPr lang="en-US" b="1" dirty="0" smtClean="0"/>
              <a:t>annotations</a:t>
            </a:r>
            <a:r>
              <a:rPr lang="en-US" dirty="0" smtClean="0"/>
              <a:t> and </a:t>
            </a:r>
            <a:r>
              <a:rPr lang="en-US" b="1" dirty="0" err="1" smtClean="0"/>
              <a:t>java.util.ServiceLoader</a:t>
            </a: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@Mobile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@Desktop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3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A factory for the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implementations</a:t>
            </a:r>
            <a:endParaRPr lang="en-US" sz="4000" dirty="0"/>
          </a:p>
        </p:txBody>
      </p:sp>
      <p:sp>
        <p:nvSpPr>
          <p:cNvPr id="75" name="Espace réservé du contenu 2"/>
          <p:cNvSpPr>
            <a:spLocks noGrp="1"/>
          </p:cNvSpPr>
          <p:nvPr>
            <p:ph idx="1"/>
          </p:nvPr>
        </p:nvSpPr>
        <p:spPr>
          <a:xfrm>
            <a:off x="625522" y="1265237"/>
            <a:ext cx="8366078" cy="1249363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java.util.ServiceLoader</a:t>
            </a:r>
            <a:r>
              <a:rPr lang="en-US" dirty="0" smtClean="0"/>
              <a:t> to inject the interface with </a:t>
            </a:r>
            <a:r>
              <a:rPr lang="en-US" b="1" dirty="0" smtClean="0"/>
              <a:t>@MessageBundle</a:t>
            </a:r>
          </a:p>
          <a:p>
            <a:r>
              <a:rPr lang="en-US" b="1" dirty="0" smtClean="0"/>
              <a:t>@Desktop </a:t>
            </a:r>
            <a:r>
              <a:rPr lang="en-US" dirty="0" smtClean="0"/>
              <a:t>and</a:t>
            </a:r>
            <a:r>
              <a:rPr lang="en-US" b="1" dirty="0" smtClean="0"/>
              <a:t> @Mobile </a:t>
            </a:r>
            <a:r>
              <a:rPr lang="en-US" dirty="0" smtClean="0"/>
              <a:t>used to filter the injection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29" y="4267200"/>
            <a:ext cx="7903371" cy="174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1092200" y="2362200"/>
            <a:ext cx="6942666" cy="2067797"/>
            <a:chOff x="1092200" y="2362200"/>
            <a:chExt cx="6942666" cy="2067797"/>
          </a:xfrm>
        </p:grpSpPr>
        <p:sp>
          <p:nvSpPr>
            <p:cNvPr id="5" name="Accolade ouvrante 4"/>
            <p:cNvSpPr/>
            <p:nvPr/>
          </p:nvSpPr>
          <p:spPr>
            <a:xfrm rot="5400000">
              <a:off x="4392507" y="3750970"/>
              <a:ext cx="172720" cy="1185333"/>
            </a:xfrm>
            <a:prstGeom prst="leftBrace">
              <a:avLst/>
            </a:prstGeom>
            <a:ln>
              <a:solidFill>
                <a:srgbClr val="364097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Accolade ouvrante 7"/>
            <p:cNvSpPr/>
            <p:nvPr/>
          </p:nvSpPr>
          <p:spPr>
            <a:xfrm rot="5400000">
              <a:off x="6593840" y="2988970"/>
              <a:ext cx="172720" cy="2709333"/>
            </a:xfrm>
            <a:prstGeom prst="leftBrace">
              <a:avLst/>
            </a:prstGeom>
            <a:ln>
              <a:solidFill>
                <a:srgbClr val="364097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2635098"/>
              <a:ext cx="2589414" cy="1431416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Connecteur droit avec flèche 9"/>
            <p:cNvCxnSpPr>
              <a:stCxn id="6147" idx="3"/>
              <a:endCxn id="5" idx="1"/>
            </p:cNvCxnSpPr>
            <p:nvPr/>
          </p:nvCxnSpPr>
          <p:spPr>
            <a:xfrm>
              <a:off x="3681615" y="3350806"/>
              <a:ext cx="797252" cy="906471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992458"/>
              <a:ext cx="2505075" cy="581025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317" y="2362200"/>
              <a:ext cx="2457450" cy="523875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Connecteur en angle 21"/>
            <p:cNvCxnSpPr>
              <a:stCxn id="6150" idx="3"/>
              <a:endCxn id="8" idx="1"/>
            </p:cNvCxnSpPr>
            <p:nvPr/>
          </p:nvCxnSpPr>
          <p:spPr>
            <a:xfrm>
              <a:off x="6472767" y="2624138"/>
              <a:ext cx="207433" cy="1633139"/>
            </a:xfrm>
            <a:prstGeom prst="bentConnector2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84" name="Connecteur en angle 6183"/>
            <p:cNvCxnSpPr>
              <a:stCxn id="6148" idx="3"/>
              <a:endCxn id="8" idx="1"/>
            </p:cNvCxnSpPr>
            <p:nvPr/>
          </p:nvCxnSpPr>
          <p:spPr>
            <a:xfrm>
              <a:off x="6467475" y="3282971"/>
              <a:ext cx="212725" cy="974306"/>
            </a:xfrm>
            <a:prstGeom prst="bentConnector4">
              <a:avLst>
                <a:gd name="adj1" fmla="val 29701"/>
                <a:gd name="adj2" fmla="val 94"/>
              </a:avLst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Client code sample with JUnit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Some basic JUnit test using the API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7" y="2209800"/>
            <a:ext cx="809002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2133600"/>
            <a:ext cx="5943600" cy="3048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2629468"/>
            <a:ext cx="5410200" cy="1332931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477000" y="2667000"/>
            <a:ext cx="2438400" cy="1015663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unit tests are generated using APT too </a:t>
            </a:r>
            <a:r>
              <a:rPr lang="en-US" sz="2000" b="1" dirty="0" smtClean="0">
                <a:sym typeface="Wingdings" pitchFamily="2" charset="2"/>
              </a:rPr>
              <a:t></a:t>
            </a:r>
            <a:endParaRPr lang="en-US" sz="2000" b="1" dirty="0"/>
          </a:p>
        </p:txBody>
      </p:sp>
      <p:cxnSp>
        <p:nvCxnSpPr>
          <p:cNvPr id="11" name="Connecteur droit avec flèche 10"/>
          <p:cNvCxnSpPr>
            <a:stCxn id="8" idx="0"/>
            <a:endCxn id="7" idx="3"/>
          </p:cNvCxnSpPr>
          <p:nvPr/>
        </p:nvCxnSpPr>
        <p:spPr>
          <a:xfrm flipH="1" flipV="1">
            <a:off x="6400800" y="2286000"/>
            <a:ext cx="1295400" cy="381000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48200" y="4343400"/>
            <a:ext cx="4266207" cy="1015663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BundleFactory.get</a:t>
            </a:r>
            <a:r>
              <a:rPr lang="en-US" sz="2000" b="1" dirty="0" smtClean="0"/>
              <a:t>(…)</a:t>
            </a:r>
            <a:r>
              <a:rPr lang="en-US" sz="2000" dirty="0" smtClean="0"/>
              <a:t> usage in the test @Before to retrieve the bundle implementation</a:t>
            </a:r>
            <a:endParaRPr lang="en-US" sz="2000" dirty="0"/>
          </a:p>
        </p:txBody>
      </p:sp>
      <p:cxnSp>
        <p:nvCxnSpPr>
          <p:cNvPr id="20" name="Connecteur droit avec flèche 19"/>
          <p:cNvCxnSpPr>
            <a:stCxn id="17" idx="0"/>
            <a:endCxn id="10" idx="3"/>
          </p:cNvCxnSpPr>
          <p:nvPr/>
        </p:nvCxnSpPr>
        <p:spPr>
          <a:xfrm flipH="1" flipV="1">
            <a:off x="6019800" y="3295934"/>
            <a:ext cx="761504" cy="1047466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Ez18n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362723" cy="1858898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23" y="1570936"/>
            <a:ext cx="6553993" cy="825229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ngle 7"/>
          <p:cNvCxnSpPr>
            <a:stCxn id="4" idx="2"/>
            <a:endCxn id="16" idx="1"/>
          </p:cNvCxnSpPr>
          <p:nvPr/>
        </p:nvCxnSpPr>
        <p:spPr>
          <a:xfrm rot="16200000" flipH="1">
            <a:off x="2366474" y="2773985"/>
            <a:ext cx="714942" cy="1627967"/>
          </a:xfrm>
          <a:prstGeom prst="bentConnector2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027" idx="2"/>
            <a:endCxn id="16" idx="0"/>
          </p:cNvCxnSpPr>
          <p:nvPr/>
        </p:nvCxnSpPr>
        <p:spPr>
          <a:xfrm rot="5400000">
            <a:off x="4530290" y="2436049"/>
            <a:ext cx="1075114" cy="995346"/>
          </a:xfrm>
          <a:prstGeom prst="bentConnector3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80" y="4842879"/>
            <a:ext cx="5352168" cy="948321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3537929" y="3471279"/>
            <a:ext cx="2064490" cy="948321"/>
          </a:xfrm>
          <a:prstGeom prst="roundRect">
            <a:avLst/>
          </a:prstGeom>
          <a:noFill/>
          <a:ln w="28575">
            <a:solidFill>
              <a:srgbClr val="3640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en angle 21"/>
          <p:cNvCxnSpPr>
            <a:stCxn id="16" idx="2"/>
            <a:endCxn id="1028" idx="0"/>
          </p:cNvCxnSpPr>
          <p:nvPr/>
        </p:nvCxnSpPr>
        <p:spPr>
          <a:xfrm rot="5400000">
            <a:off x="4168830" y="4441534"/>
            <a:ext cx="423279" cy="379410"/>
          </a:xfrm>
          <a:prstGeom prst="bentConnector3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88315" y="3522708"/>
            <a:ext cx="216372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Maven, </a:t>
            </a:r>
            <a:r>
              <a:rPr lang="en-US" sz="2400" b="1" dirty="0"/>
              <a:t>j</a:t>
            </a:r>
            <a:r>
              <a:rPr lang="en-US" sz="2400" b="1" dirty="0" smtClean="0"/>
              <a:t>avac</a:t>
            </a:r>
          </a:p>
          <a:p>
            <a:pPr algn="ctr"/>
            <a:r>
              <a:rPr lang="en-US" sz="2400" b="1" dirty="0" smtClean="0"/>
              <a:t>Injection &amp; APT</a:t>
            </a:r>
            <a:endParaRPr lang="en-US" sz="2400" b="1" dirty="0"/>
          </a:p>
        </p:txBody>
      </p:sp>
      <p:cxnSp>
        <p:nvCxnSpPr>
          <p:cNvPr id="24" name="Connecteur en angle 23"/>
          <p:cNvCxnSpPr>
            <a:stCxn id="1026" idx="1"/>
            <a:endCxn id="6" idx="3"/>
          </p:cNvCxnSpPr>
          <p:nvPr/>
        </p:nvCxnSpPr>
        <p:spPr>
          <a:xfrm rot="10800000" flipV="1">
            <a:off x="5652039" y="3293269"/>
            <a:ext cx="390385" cy="644938"/>
          </a:xfrm>
          <a:prstGeom prst="bentConnector3">
            <a:avLst>
              <a:gd name="adj1" fmla="val 50000"/>
            </a:avLst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3" y="2971800"/>
            <a:ext cx="2833688" cy="642938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609600"/>
            <a:ext cx="7467600" cy="746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343400" cy="2362200"/>
          </a:xfrm>
          <a:ln>
            <a:noFill/>
          </a:ln>
        </p:spPr>
        <p:txBody>
          <a:bodyPr>
            <a:normAutofit/>
          </a:bodyPr>
          <a:lstStyle/>
          <a:p>
            <a:pPr marL="0" indent="0"/>
            <a:r>
              <a:rPr lang="en-US" b="1" dirty="0" smtClean="0"/>
              <a:t>If you’d like </a:t>
            </a:r>
            <a:br>
              <a:rPr lang="en-US" b="1" dirty="0" smtClean="0"/>
            </a:br>
            <a:r>
              <a:rPr lang="en-US" b="1" dirty="0" smtClean="0"/>
              <a:t>a JSR for ez18n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please tell us 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010400" y="3733800"/>
            <a:ext cx="1875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=</a:t>
            </a:r>
          </a:p>
          <a:p>
            <a:r>
              <a:rPr lang="en-US" dirty="0" smtClean="0"/>
              <a:t>@Message</a:t>
            </a:r>
          </a:p>
          <a:p>
            <a:r>
              <a:rPr lang="en-US" dirty="0"/>
              <a:t>@</a:t>
            </a:r>
            <a:r>
              <a:rPr lang="en-US" dirty="0" err="1" smtClean="0"/>
              <a:t>MessageBundle</a:t>
            </a:r>
            <a:endParaRPr lang="en-US" dirty="0" smtClean="0"/>
          </a:p>
          <a:p>
            <a:r>
              <a:rPr lang="en-US" dirty="0" smtClean="0"/>
              <a:t>Set of Processors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The story</a:t>
            </a:r>
            <a:endParaRPr lang="fr-FR" sz="4000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64097"/>
                </a:solidFill>
              </a:rPr>
              <a:t>Effective Content Display</a:t>
            </a:r>
          </a:p>
          <a:p>
            <a:r>
              <a:rPr lang="en-US" dirty="0" smtClean="0"/>
              <a:t>Content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Labels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Layout &amp; images</a:t>
            </a:r>
          </a:p>
          <a:p>
            <a:r>
              <a:rPr lang="en-US" dirty="0" smtClean="0"/>
              <a:t>Clean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Strong Quality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Easy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64097"/>
                </a:solidFill>
              </a:rPr>
              <a:t>using APT Tooling</a:t>
            </a:r>
          </a:p>
          <a:p>
            <a:r>
              <a:rPr lang="en-US" dirty="0" smtClean="0"/>
              <a:t>APT Engine</a:t>
            </a:r>
          </a:p>
          <a:p>
            <a:r>
              <a:rPr lang="en-US" dirty="0" smtClean="0"/>
              <a:t>APT Processors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technical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reports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patterns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334000"/>
            <a:ext cx="48768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352800"/>
            <a:ext cx="4160113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364097"/>
                </a:solidFill>
              </a:rPr>
              <a:t>based on i18n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@Message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MessageBundle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Dedicated APT Processors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038600"/>
            <a:ext cx="2095500" cy="2095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8600" y="3931351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Adoption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“As the lead engineer on JSR 269 in JDK 6, I'd be heartened to see greater adoption and use of annotation processing by Java developers.”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l-PL" dirty="0" smtClean="0"/>
              <a:t>Joseph </a:t>
            </a:r>
            <a:r>
              <a:rPr lang="pl-PL" dirty="0"/>
              <a:t>D. </a:t>
            </a:r>
            <a:r>
              <a:rPr lang="pl-PL" dirty="0" err="1"/>
              <a:t>Darcy</a:t>
            </a:r>
            <a:r>
              <a:rPr lang="pl-PL" dirty="0"/>
              <a:t> </a:t>
            </a:r>
            <a:r>
              <a:rPr lang="en-US" dirty="0"/>
              <a:t>(Oracle</a:t>
            </a:r>
            <a:r>
              <a:rPr lang="en-US" dirty="0" smtClean="0"/>
              <a:t>)</a:t>
            </a:r>
            <a:endParaRPr lang="fr-FR" dirty="0"/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1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JDK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possibilité d’ajouter une annotation sur les types d’objets (JSR </a:t>
            </a:r>
            <a:r>
              <a:rPr lang="fr-FR" dirty="0" smtClean="0"/>
              <a:t>308)</a:t>
            </a:r>
          </a:p>
          <a:p>
            <a:r>
              <a:rPr lang="fr-FR" dirty="0" smtClean="0"/>
              <a:t>possibilité </a:t>
            </a:r>
            <a:r>
              <a:rPr lang="fr-FR" dirty="0"/>
              <a:t>de répéter une annotation sur une déclaration (JEP </a:t>
            </a:r>
            <a:r>
              <a:rPr lang="fr-FR" dirty="0" smtClean="0"/>
              <a:t>120)</a:t>
            </a:r>
          </a:p>
          <a:p>
            <a:r>
              <a:rPr lang="fr-FR" dirty="0" smtClean="0"/>
              <a:t>portage </a:t>
            </a:r>
            <a:r>
              <a:rPr lang="fr-FR" dirty="0"/>
              <a:t>de l’API “</a:t>
            </a:r>
            <a:r>
              <a:rPr lang="fr-FR" dirty="0" err="1"/>
              <a:t>javax.lang.model</a:t>
            </a:r>
            <a:r>
              <a:rPr lang="fr-FR" dirty="0"/>
              <a:t>” au </a:t>
            </a:r>
            <a:r>
              <a:rPr lang="fr-FR" dirty="0" err="1"/>
              <a:t>runtime</a:t>
            </a:r>
            <a:r>
              <a:rPr lang="fr-FR" dirty="0"/>
              <a:t> pour qu’elle ne soit pas disponible uniquement à la compilation (JEP </a:t>
            </a:r>
            <a:r>
              <a:rPr lang="fr-FR" dirty="0" smtClean="0"/>
              <a:t>119)</a:t>
            </a:r>
          </a:p>
          <a:p>
            <a:r>
              <a:rPr lang="fi-FI" dirty="0" err="1" smtClean="0"/>
              <a:t>Voir</a:t>
            </a:r>
            <a:r>
              <a:rPr lang="fi-FI" dirty="0" smtClean="0"/>
              <a:t> les </a:t>
            </a:r>
            <a:r>
              <a:rPr lang="fi-FI" dirty="0" err="1" smtClean="0"/>
              <a:t>notes</a:t>
            </a:r>
            <a:r>
              <a:rPr lang="fi-FI" dirty="0" smtClean="0"/>
              <a:t> : http</a:t>
            </a:r>
            <a:r>
              <a:rPr lang="fi-FI" dirty="0"/>
              <a:t>://blog.soat.fr/2012/11/devoxx-2012-jsr-308-annotations-on-java-types/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0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8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JavaOne</a:t>
            </a:r>
            <a:r>
              <a:rPr lang="fr-FR" dirty="0" smtClean="0"/>
              <a:t> 2012</a:t>
            </a:r>
            <a:br>
              <a:rPr lang="fr-FR" dirty="0" smtClean="0"/>
            </a:br>
            <a:r>
              <a:rPr lang="fr-FR" dirty="0" smtClean="0"/>
              <a:t>APT </a:t>
            </a:r>
            <a:r>
              <a:rPr lang="fr-FR" dirty="0" err="1" smtClean="0"/>
              <a:t>virtual</a:t>
            </a:r>
            <a:r>
              <a:rPr lang="fr-FR" dirty="0" smtClean="0"/>
              <a:t> mini-</a:t>
            </a:r>
            <a:r>
              <a:rPr lang="fr-FR" dirty="0" err="1"/>
              <a:t>t</a:t>
            </a:r>
            <a:r>
              <a:rPr lang="fr-FR" dirty="0" err="1" smtClean="0"/>
              <a:t>rack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3962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b="1" dirty="0"/>
              <a:t>Advanced Annotation Processing with JSR </a:t>
            </a:r>
            <a:r>
              <a:rPr lang="en-US" b="1" dirty="0" smtClean="0"/>
              <a:t>269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Build Your Own Type System for Fun and </a:t>
            </a:r>
            <a:r>
              <a:rPr lang="en-US" b="1" dirty="0" smtClean="0"/>
              <a:t>Profit</a:t>
            </a:r>
            <a:endParaRPr lang="en-US" dirty="0"/>
          </a:p>
          <a:p>
            <a:pPr lvl="2"/>
            <a:r>
              <a:rPr lang="en-US" dirty="0" smtClean="0"/>
              <a:t>Werner </a:t>
            </a:r>
            <a:r>
              <a:rPr lang="en-US" dirty="0" err="1"/>
              <a:t>Dietl</a:t>
            </a:r>
            <a:r>
              <a:rPr lang="en-US" dirty="0"/>
              <a:t> and Michael Ernst</a:t>
            </a:r>
          </a:p>
          <a:p>
            <a:pPr lvl="1"/>
            <a:r>
              <a:rPr lang="en-US" b="1" dirty="0" smtClean="0"/>
              <a:t>Annotations </a:t>
            </a:r>
            <a:r>
              <a:rPr lang="en-US" b="1" dirty="0"/>
              <a:t>and Annotation Processing: What’s New in JDK 8</a:t>
            </a:r>
            <a:r>
              <a:rPr lang="en-US" b="1" dirty="0" smtClean="0"/>
              <a:t>?</a:t>
            </a:r>
          </a:p>
          <a:p>
            <a:pPr lvl="2"/>
            <a:r>
              <a:rPr lang="en-US" dirty="0" smtClean="0"/>
              <a:t>Joel </a:t>
            </a:r>
            <a:r>
              <a:rPr lang="en-US" dirty="0" err="1"/>
              <a:t>Borggrén</a:t>
            </a:r>
            <a:r>
              <a:rPr lang="en-US" dirty="0"/>
              <a:t>-Franck</a:t>
            </a:r>
          </a:p>
          <a:p>
            <a:pPr lvl="1"/>
            <a:r>
              <a:rPr lang="en-US" b="1" dirty="0" smtClean="0"/>
              <a:t>Hack into Your Compiler!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Writing Annotation Processors to Aid Your Development </a:t>
            </a:r>
            <a:r>
              <a:rPr lang="en-US" b="1" dirty="0" smtClean="0"/>
              <a:t>Process</a:t>
            </a:r>
            <a:endParaRPr lang="en-US" b="1" dirty="0"/>
          </a:p>
          <a:p>
            <a:pPr lvl="2"/>
            <a:r>
              <a:rPr lang="en-US" dirty="0" smtClean="0"/>
              <a:t>Ian Robertson</a:t>
            </a:r>
          </a:p>
          <a:p>
            <a:pPr lvl="2"/>
            <a:endParaRPr lang="en-US" dirty="0"/>
          </a:p>
          <a:p>
            <a:r>
              <a:rPr lang="fr-FR" dirty="0" err="1"/>
              <a:t>Thanks</a:t>
            </a:r>
            <a:r>
              <a:rPr lang="fr-FR" dirty="0"/>
              <a:t> to </a:t>
            </a:r>
          </a:p>
          <a:p>
            <a:pPr lvl="1"/>
            <a:r>
              <a:rPr lang="pl-PL" dirty="0"/>
              <a:t>Joseph D. </a:t>
            </a:r>
            <a:r>
              <a:rPr lang="pl-PL" dirty="0" err="1"/>
              <a:t>Darcy</a:t>
            </a:r>
            <a:r>
              <a:rPr lang="pl-PL" dirty="0"/>
              <a:t> (APT spec </a:t>
            </a:r>
            <a:r>
              <a:rPr lang="pl-PL" dirty="0" err="1"/>
              <a:t>lead</a:t>
            </a:r>
            <a:r>
              <a:rPr lang="en-US" dirty="0" smtClean="0"/>
              <a:t>) - </a:t>
            </a:r>
            <a:r>
              <a:rPr lang="pl-PL" sz="2000" dirty="0">
                <a:hlinkClick r:id="rId2"/>
              </a:rPr>
              <a:t>https://blogs.oracle.com/darcy/</a:t>
            </a:r>
            <a:endParaRPr lang="en-US" dirty="0"/>
          </a:p>
          <a:p>
            <a:pPr marL="914400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69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Ez18n is on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5029200"/>
            <a:ext cx="48006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81000" y="304800"/>
            <a:ext cx="419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364097"/>
                </a:solidFill>
              </a:rPr>
              <a:t>Thank you !</a:t>
            </a:r>
            <a:endParaRPr lang="en-US" b="1" dirty="0">
              <a:solidFill>
                <a:srgbClr val="364097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59091"/>
            <a:ext cx="3413109" cy="34131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62712" y="2761488"/>
            <a:ext cx="3410712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br>
              <a:rPr lang="en-US" b="1" dirty="0" smtClean="0"/>
            </a:br>
            <a:r>
              <a:rPr lang="en-US" b="1" dirty="0" smtClean="0"/>
              <a:t>for text display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78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Java i18n pattern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JDK default tooling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Dynamically bind the content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Usable for Texts, but also CSS and images (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Tooling 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java.util.ResourceBundle : for .properties reading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java.util.MessageFormat</a:t>
            </a:r>
            <a:r>
              <a:rPr lang="en-US" dirty="0" smtClean="0"/>
              <a:t> : tiny templating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files with naming pattern</a:t>
            </a:r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7792806" cy="766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java.util.ResourceBundle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/>
          </a:bodyPr>
          <a:lstStyle/>
          <a:p>
            <a:r>
              <a:rPr lang="en-US" dirty="0" smtClean="0"/>
              <a:t>The .properties loader for a given Locale</a:t>
            </a:r>
            <a:endParaRPr lang="en-US" dirty="0"/>
          </a:p>
          <a:p>
            <a:r>
              <a:rPr lang="en-US" dirty="0" smtClean="0"/>
              <a:t>Key / Value in .properties</a:t>
            </a:r>
          </a:p>
          <a:p>
            <a:r>
              <a:rPr lang="en-US" dirty="0" smtClean="0"/>
              <a:t>Naming convention for the storage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676400" y="3429000"/>
            <a:ext cx="3340793" cy="1371600"/>
            <a:chOff x="1676400" y="3429000"/>
            <a:chExt cx="3340793" cy="1371600"/>
          </a:xfrm>
        </p:grpSpPr>
        <p:sp>
          <p:nvSpPr>
            <p:cNvPr id="6" name="ZoneTexte 5"/>
            <p:cNvSpPr txBox="1"/>
            <p:nvPr/>
          </p:nvSpPr>
          <p:spPr>
            <a:xfrm>
              <a:off x="1676400" y="4277380"/>
              <a:ext cx="15736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>
                  <a:solidFill>
                    <a:srgbClr val="364097"/>
                  </a:solidFill>
                </a:rPr>
                <a:t>Language</a:t>
              </a:r>
              <a:endParaRPr lang="fr-FR" sz="2800" dirty="0">
                <a:solidFill>
                  <a:srgbClr val="364097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665541" y="4267200"/>
              <a:ext cx="13516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smtClean="0">
                  <a:solidFill>
                    <a:srgbClr val="364097"/>
                  </a:solidFill>
                </a:rPr>
                <a:t>Country</a:t>
              </a:r>
              <a:endParaRPr lang="fr-FR" sz="2800" dirty="0">
                <a:solidFill>
                  <a:srgbClr val="364097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60346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3640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364097"/>
                  </a:solidFill>
                </a:ln>
                <a:solidFill>
                  <a:srgbClr val="2684AC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09739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3640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364097"/>
                  </a:solidFill>
                </a:ln>
                <a:solidFill>
                  <a:srgbClr val="2684AC"/>
                </a:solidFill>
              </a:endParaRPr>
            </a:p>
          </p:txBody>
        </p:sp>
        <p:cxnSp>
          <p:nvCxnSpPr>
            <p:cNvPr id="8" name="Connecteur droit avec flèche 7"/>
            <p:cNvCxnSpPr>
              <a:stCxn id="6" idx="0"/>
              <a:endCxn id="4" idx="2"/>
            </p:cNvCxnSpPr>
            <p:nvPr/>
          </p:nvCxnSpPr>
          <p:spPr>
            <a:xfrm flipV="1">
              <a:off x="2463209" y="3810000"/>
              <a:ext cx="663837" cy="467380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11" idx="0"/>
              <a:endCxn id="5" idx="2"/>
            </p:cNvCxnSpPr>
            <p:nvPr/>
          </p:nvCxnSpPr>
          <p:spPr>
            <a:xfrm flipH="1" flipV="1">
              <a:off x="3676439" y="3810000"/>
              <a:ext cx="664928" cy="457200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err="1" smtClean="0"/>
              <a:t>java.util.MessageFormat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429000"/>
            <a:ext cx="87630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Tiny templating</a:t>
            </a:r>
          </a:p>
          <a:p>
            <a:r>
              <a:rPr lang="en-US" dirty="0" smtClean="0"/>
              <a:t>format(“&lt;pattern&gt;”,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Date, numbers are formatted according to the Locale</a:t>
            </a:r>
          </a:p>
          <a:p>
            <a:r>
              <a:rPr lang="en-US" dirty="0" smtClean="0"/>
              <a:t>Options, conditional values easy to 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/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.properties issues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quality control</a:t>
            </a:r>
          </a:p>
          <a:p>
            <a:pPr lvl="1"/>
            <a:r>
              <a:rPr lang="en-US" dirty="0" smtClean="0"/>
              <a:t>Keys are strings in the code</a:t>
            </a:r>
          </a:p>
          <a:p>
            <a:pPr lvl="1"/>
            <a:r>
              <a:rPr lang="en-US" dirty="0" smtClean="0"/>
              <a:t>Poor IDE support</a:t>
            </a:r>
          </a:p>
          <a:p>
            <a:pPr lvl="2"/>
            <a:r>
              <a:rPr lang="en-US" dirty="0" smtClean="0"/>
              <a:t>No warning on unused or wrong keys</a:t>
            </a:r>
          </a:p>
          <a:p>
            <a:pPr lvl="1"/>
            <a:r>
              <a:rPr lang="en-US" dirty="0" smtClean="0"/>
              <a:t>Encoding Hell </a:t>
            </a:r>
          </a:p>
          <a:p>
            <a:pPr lvl="2"/>
            <a:r>
              <a:rPr lang="en-US" dirty="0" smtClean="0"/>
              <a:t>use \</a:t>
            </a:r>
            <a:r>
              <a:rPr lang="en-US" dirty="0" err="1" smtClean="0"/>
              <a:t>uxxxx</a:t>
            </a:r>
            <a:r>
              <a:rPr lang="en-US" dirty="0" smtClean="0"/>
              <a:t> or you’re in trouble</a:t>
            </a:r>
          </a:p>
          <a:p>
            <a:r>
              <a:rPr lang="en-US" dirty="0" smtClean="0"/>
              <a:t>Forces you to maintain two files in sync</a:t>
            </a:r>
          </a:p>
          <a:p>
            <a:pPr lvl="1"/>
            <a:r>
              <a:rPr lang="en-US" dirty="0" smtClean="0"/>
              <a:t>key declaration / value in .properties</a:t>
            </a:r>
          </a:p>
          <a:p>
            <a:pPr lvl="1"/>
            <a:r>
              <a:rPr lang="en-US" dirty="0" smtClean="0"/>
              <a:t>Key usage in the .java files</a:t>
            </a:r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13983</TotalTime>
  <Words>1573</Words>
  <Application>Microsoft Office PowerPoint</Application>
  <PresentationFormat>Affichage à l'écran (4:3)</PresentationFormat>
  <Paragraphs>300</Paragraphs>
  <Slides>43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Thème Office</vt:lpstr>
      <vt:lpstr> Smart Use of Annotation Processing - APT</vt:lpstr>
      <vt:lpstr>Speakers</vt:lpstr>
      <vt:lpstr>Content Display Management</vt:lpstr>
      <vt:lpstr>The story</vt:lpstr>
      <vt:lpstr>Improved i18n for text display</vt:lpstr>
      <vt:lpstr>Java i18n pattern</vt:lpstr>
      <vt:lpstr>java.util.ResourceBundle</vt:lpstr>
      <vt:lpstr>java.util.MessageFormat</vt:lpstr>
      <vt:lpstr>.properties issues</vt:lpstr>
      <vt:lpstr>Improved i18n</vt:lpstr>
      <vt:lpstr>Ez18n : improved i18n</vt:lpstr>
      <vt:lpstr>Annotations and Code generation</vt:lpstr>
      <vt:lpstr>Improved i18n benefits</vt:lpstr>
      <vt:lpstr>APT to generate  .properties and ResourceBundle classes from annotations</vt:lpstr>
      <vt:lpstr>Behind the scene How APT works</vt:lpstr>
      <vt:lpstr>APT basics</vt:lpstr>
      <vt:lpstr>APT annotations</vt:lpstr>
      <vt:lpstr>APT Processors</vt:lpstr>
      <vt:lpstr>SPI Discovery</vt:lpstr>
      <vt:lpstr>Similarities with java.lang.reflect</vt:lpstr>
      <vt:lpstr>Processor code sample</vt:lpstr>
      <vt:lpstr>APT command line</vt:lpstr>
      <vt:lpstr>APT tooling</vt:lpstr>
      <vt:lpstr>APT usages</vt:lpstr>
      <vt:lpstr>One or Two phase compilation</vt:lpstr>
      <vt:lpstr>Problems with APT </vt:lpstr>
      <vt:lpstr>It’s time to convince your team</vt:lpstr>
      <vt:lpstr>Go deep in APT usage  with Ez18n</vt:lpstr>
      <vt:lpstr>Demo</vt:lpstr>
      <vt:lpstr>Ez18n - Big picture</vt:lpstr>
      <vt:lpstr>Ez18n - APT chaining</vt:lpstr>
      <vt:lpstr>From Messages to DesktopMessages.properties</vt:lpstr>
      <vt:lpstr>From Messages to MessagesDesktopBundle.java (1/2)</vt:lpstr>
      <vt:lpstr>From Messages to MessagesDesktopBundle.java (2/2)</vt:lpstr>
      <vt:lpstr>From Messages to META-INF/services/org.ez18n.sample.Messages</vt:lpstr>
      <vt:lpstr>A factory for the Messages implementations</vt:lpstr>
      <vt:lpstr>Client code sample with JUnit</vt:lpstr>
      <vt:lpstr>Ez18n - Summary</vt:lpstr>
      <vt:lpstr>If you’d like  a JSR for ez18n please tell us !</vt:lpstr>
      <vt:lpstr>APT Adoption</vt:lpstr>
      <vt:lpstr>APT JDK 8</vt:lpstr>
      <vt:lpstr>JavaOne 2012 APT virtual mini-track </vt:lpstr>
      <vt:lpstr>Ez18n is on GitHub Just fork it 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gdigugli@gmail.com</cp:lastModifiedBy>
  <cp:revision>444</cp:revision>
  <cp:lastPrinted>2012-09-17T12:46:17Z</cp:lastPrinted>
  <dcterms:created xsi:type="dcterms:W3CDTF">2012-06-10T16:50:33Z</dcterms:created>
  <dcterms:modified xsi:type="dcterms:W3CDTF">2013-02-12T16:48:06Z</dcterms:modified>
</cp:coreProperties>
</file>