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46" r:id="rId4"/>
    <p:sldId id="345" r:id="rId5"/>
    <p:sldId id="342" r:id="rId6"/>
    <p:sldId id="343" r:id="rId7"/>
    <p:sldId id="344" r:id="rId8"/>
    <p:sldId id="314" r:id="rId9"/>
    <p:sldId id="350" r:id="rId10"/>
    <p:sldId id="351" r:id="rId11"/>
    <p:sldId id="352" r:id="rId12"/>
    <p:sldId id="353" r:id="rId13"/>
    <p:sldId id="349" r:id="rId14"/>
    <p:sldId id="336" r:id="rId15"/>
    <p:sldId id="330" r:id="rId16"/>
    <p:sldId id="257" r:id="rId17"/>
    <p:sldId id="334" r:id="rId18"/>
    <p:sldId id="333" r:id="rId19"/>
    <p:sldId id="261" r:id="rId20"/>
    <p:sldId id="263" r:id="rId21"/>
    <p:sldId id="258" r:id="rId22"/>
    <p:sldId id="338" r:id="rId23"/>
    <p:sldId id="331" r:id="rId24"/>
    <p:sldId id="269" r:id="rId25"/>
    <p:sldId id="264" r:id="rId26"/>
    <p:sldId id="268" r:id="rId27"/>
    <p:sldId id="337" r:id="rId28"/>
    <p:sldId id="355" r:id="rId29"/>
    <p:sldId id="339" r:id="rId30"/>
    <p:sldId id="356" r:id="rId31"/>
    <p:sldId id="322" r:id="rId32"/>
    <p:sldId id="265" r:id="rId33"/>
    <p:sldId id="340" r:id="rId34"/>
    <p:sldId id="341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Multi-device Content Display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Smart Use of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</a:t>
            </a:r>
            <a:r>
              <a:rPr lang="en-US" dirty="0" err="1" smtClean="0"/>
              <a:t>ava.util.</a:t>
            </a:r>
            <a:r>
              <a:rPr lang="en-US" dirty="0" err="1" smtClean="0"/>
              <a:t>MessageFormat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Inclure</a:t>
            </a:r>
            <a:r>
              <a:rPr lang="en-US" dirty="0" smtClean="0"/>
              <a:t> les « formats » </a:t>
            </a:r>
            <a:r>
              <a:rPr lang="en-US" dirty="0" err="1" smtClean="0"/>
              <a:t>dans</a:t>
            </a:r>
            <a:r>
              <a:rPr lang="en-US" dirty="0" smtClean="0"/>
              <a:t> le ResourceBundle</a:t>
            </a:r>
          </a:p>
          <a:p>
            <a:r>
              <a:rPr lang="en-US" dirty="0" smtClean="0"/>
              <a:t>Oblige à </a:t>
            </a:r>
            <a:r>
              <a:rPr lang="en-US" dirty="0" err="1" smtClean="0"/>
              <a:t>manipuler</a:t>
            </a:r>
            <a:r>
              <a:rPr lang="en-US" dirty="0" smtClean="0"/>
              <a:t> un MessageFormat pour </a:t>
            </a:r>
            <a:r>
              <a:rPr lang="en-US" dirty="0" err="1" smtClean="0"/>
              <a:t>évaluer</a:t>
            </a:r>
            <a:r>
              <a:rPr lang="en-US" dirty="0" smtClean="0"/>
              <a:t> </a:t>
            </a:r>
            <a:r>
              <a:rPr lang="en-US" dirty="0" err="1" smtClean="0"/>
              <a:t>l’expression</a:t>
            </a:r>
            <a:r>
              <a:rPr lang="en-US" dirty="0" smtClean="0"/>
              <a:t> en passant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via un tableau</a:t>
            </a:r>
          </a:p>
          <a:p>
            <a:r>
              <a:rPr lang="en-US" dirty="0" err="1" smtClean="0"/>
              <a:t>Gère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le </a:t>
            </a:r>
            <a:r>
              <a:rPr lang="en-US" dirty="0" err="1" smtClean="0"/>
              <a:t>formatage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de la locale (</a:t>
            </a:r>
            <a:r>
              <a:rPr lang="en-US" dirty="0" err="1" smtClean="0"/>
              <a:t>nombre</a:t>
            </a:r>
            <a:r>
              <a:rPr lang="en-US" dirty="0" smtClean="0"/>
              <a:t>, date)</a:t>
            </a:r>
          </a:p>
          <a:p>
            <a:r>
              <a:rPr lang="en-US" dirty="0" err="1" smtClean="0"/>
              <a:t>Pluralisation</a:t>
            </a:r>
            <a:r>
              <a:rPr lang="en-US" dirty="0" smtClean="0"/>
              <a:t>,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dirty="0" err="1" smtClean="0"/>
              <a:t>optionnels</a:t>
            </a:r>
            <a:r>
              <a:rPr lang="en-US" dirty="0" smtClean="0"/>
              <a:t> 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Hell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Keys</a:t>
            </a:r>
            <a:r>
              <a:rPr lang="fr-FR" dirty="0" smtClean="0"/>
              <a:t> are strings in the code</a:t>
            </a:r>
          </a:p>
          <a:p>
            <a:r>
              <a:rPr lang="fr-FR" dirty="0" smtClean="0"/>
              <a:t>No IDE control</a:t>
            </a:r>
          </a:p>
          <a:p>
            <a:r>
              <a:rPr lang="fr-FR" dirty="0" err="1" smtClean="0"/>
              <a:t>Absolutely</a:t>
            </a:r>
            <a:r>
              <a:rPr lang="fr-FR" dirty="0" smtClean="0"/>
              <a:t> no </a:t>
            </a:r>
            <a:r>
              <a:rPr lang="fr-FR" dirty="0" err="1" smtClean="0"/>
              <a:t>quality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Non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keys</a:t>
            </a:r>
            <a:endParaRPr lang="fr-FR" dirty="0" smtClean="0"/>
          </a:p>
          <a:p>
            <a:pPr lvl="1"/>
            <a:r>
              <a:rPr lang="fr-FR" dirty="0" err="1" smtClean="0"/>
              <a:t>Wrong</a:t>
            </a:r>
            <a:r>
              <a:rPr lang="fr-FR" dirty="0" smtClean="0"/>
              <a:t> </a:t>
            </a:r>
            <a:r>
              <a:rPr lang="fr-FR" dirty="0" err="1" smtClean="0"/>
              <a:t>binding</a:t>
            </a:r>
            <a:endParaRPr lang="fr-FR" dirty="0" smtClean="0"/>
          </a:p>
          <a:p>
            <a:r>
              <a:rPr lang="fr-FR" dirty="0" err="1" smtClean="0"/>
              <a:t>Two</a:t>
            </a:r>
            <a:r>
              <a:rPr lang="fr-FR" dirty="0" smtClean="0"/>
              <a:t> files for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err="1" smtClean="0"/>
              <a:t>declaration</a:t>
            </a:r>
            <a:r>
              <a:rPr lang="fr-FR" dirty="0" smtClean="0"/>
              <a:t> / default value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Modern i18n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class </a:t>
            </a:r>
            <a:r>
              <a:rPr lang="fr-FR" dirty="0" err="1" smtClean="0"/>
              <a:t>Messages.java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Label </a:t>
            </a:r>
            <a:r>
              <a:rPr lang="fr-FR" dirty="0" err="1" smtClean="0"/>
              <a:t>with</a:t>
            </a:r>
            <a:r>
              <a:rPr lang="fr-FR" dirty="0" smtClean="0"/>
              <a:t> @Message annotation</a:t>
            </a:r>
          </a:p>
          <a:p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Java</a:t>
            </a:r>
          </a:p>
          <a:p>
            <a:pPr lvl="1"/>
            <a:r>
              <a:rPr lang="fr-FR" dirty="0" err="1" smtClean="0"/>
              <a:t>Refactoring</a:t>
            </a:r>
            <a:r>
              <a:rPr lang="fr-FR" dirty="0" smtClean="0"/>
              <a:t>, Usage are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 in</a:t>
            </a:r>
          </a:p>
          <a:p>
            <a:pPr lvl="1"/>
            <a:r>
              <a:rPr lang="fr-FR" dirty="0" err="1" smtClean="0"/>
              <a:t>Other</a:t>
            </a:r>
            <a:r>
              <a:rPr lang="fr-FR" dirty="0" smtClean="0"/>
              <a:t>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r>
              <a:rPr lang="fr-FR" dirty="0" err="1" smtClean="0"/>
              <a:t>Generate</a:t>
            </a:r>
            <a:r>
              <a:rPr lang="fr-FR" dirty="0" smtClean="0"/>
              <a:t> the .</a:t>
            </a:r>
            <a:r>
              <a:rPr lang="fr-FR" dirty="0" err="1" smtClean="0"/>
              <a:t>properties</a:t>
            </a:r>
            <a:r>
              <a:rPr lang="fr-FR" dirty="0" smtClean="0"/>
              <a:t> and the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pattern for display</a:t>
            </a:r>
          </a:p>
          <a:p>
            <a:pPr lvl="1"/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Desktop / Mobile</a:t>
            </a:r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ResourceBundle</a:t>
            </a:r>
            <a:r>
              <a:rPr lang="fr-FR" dirty="0" smtClean="0"/>
              <a:t> by display</a:t>
            </a:r>
          </a:p>
          <a:p>
            <a:r>
              <a:rPr lang="fr-FR" dirty="0" smtClean="0"/>
              <a:t>All </a:t>
            </a:r>
            <a:r>
              <a:rPr lang="fr-FR" dirty="0" err="1" smtClean="0"/>
              <a:t>driven</a:t>
            </a:r>
            <a:r>
              <a:rPr lang="fr-FR" dirty="0" smtClean="0"/>
              <a:t> by </a:t>
            </a:r>
            <a:r>
              <a:rPr lang="fr-FR" dirty="0" err="1" smtClean="0"/>
              <a:t>Messages.java</a:t>
            </a:r>
            <a:endParaRPr lang="fr-FR" dirty="0" smtClean="0"/>
          </a:p>
          <a:p>
            <a:r>
              <a:rPr lang="fr-FR" dirty="0" err="1" smtClean="0"/>
              <a:t>Generate</a:t>
            </a:r>
            <a:r>
              <a:rPr lang="fr-FR" dirty="0" smtClean="0"/>
              <a:t> all the </a:t>
            </a:r>
            <a:r>
              <a:rPr lang="fr-FR" dirty="0" err="1" smtClean="0"/>
              <a:t>rest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322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use of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 i18n keys in Java</a:t>
            </a:r>
          </a:p>
          <a:p>
            <a:pPr lvl="1"/>
            <a:r>
              <a:rPr lang="en-US" dirty="0" smtClean="0"/>
              <a:t>Work in your main language</a:t>
            </a:r>
            <a:endParaRPr lang="en-US" dirty="0" smtClean="0"/>
          </a:p>
          <a:p>
            <a:r>
              <a:rPr lang="en-US" dirty="0" smtClean="0"/>
              <a:t>Generate the reference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No more .properties managed in source code</a:t>
            </a:r>
            <a:endParaRPr lang="en-US" dirty="0" smtClean="0"/>
          </a:p>
          <a:p>
            <a:r>
              <a:rPr lang="en-US" dirty="0" smtClean="0"/>
              <a:t>Integrate new versions at runtime</a:t>
            </a:r>
          </a:p>
          <a:p>
            <a:pPr lvl="1"/>
            <a:r>
              <a:rPr lang="en-US" dirty="0" smtClean="0"/>
              <a:t>New languages and layouts are likes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Behind the scene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APT works</a:t>
            </a:r>
            <a:br>
              <a:rPr lang="en-US" dirty="0" smtClean="0"/>
            </a:br>
            <a:r>
              <a:rPr lang="en-US" dirty="0" smtClean="0"/>
              <a:t>Ideas of when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basics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</a:t>
            </a:r>
            <a:r>
              <a:rPr lang="en-US" dirty="0" smtClean="0"/>
              <a:t>Processing </a:t>
            </a:r>
            <a:r>
              <a:rPr lang="en-US" dirty="0" smtClean="0"/>
              <a:t>Tool)</a:t>
            </a:r>
            <a:endParaRPr lang="en-US" dirty="0" smtClean="0"/>
          </a:p>
          <a:p>
            <a:pPr lvl="1"/>
            <a:r>
              <a:rPr lang="en-US" dirty="0" smtClean="0"/>
              <a:t>Kind of old-school pre-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But not on the file it-self</a:t>
            </a:r>
            <a:endParaRPr lang="en-US" dirty="0" smtClean="0"/>
          </a:p>
          <a:p>
            <a:pPr lvl="1"/>
            <a:r>
              <a:rPr lang="en-US" dirty="0" smtClean="0"/>
              <a:t>No runtime overload</a:t>
            </a:r>
            <a:endParaRPr lang="en-US" dirty="0" smtClean="0"/>
          </a:p>
          <a:p>
            <a:pPr lvl="1"/>
            <a:r>
              <a:rPr lang="en-US" dirty="0" smtClean="0"/>
              <a:t>Annotations in source code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code samples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  <a:endParaRPr lang="en-US" dirty="0" smtClean="0"/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2 key elements :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the </a:t>
            </a:r>
            <a:r>
              <a:rPr lang="en-US" dirty="0" smtClean="0"/>
              <a:t>future generated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</a:t>
            </a:r>
            <a:r>
              <a:rPr lang="en-US" sz="2800" dirty="0" smtClean="0"/>
              <a:t>FileObject</a:t>
            </a:r>
            <a:r>
              <a:rPr lang="en-US" sz="2800" dirty="0" smtClean="0"/>
              <a:t> to generate the content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R&amp;D </a:t>
            </a:r>
            <a:r>
              <a:rPr lang="en-US" sz="2000" b="1" dirty="0" smtClean="0"/>
              <a:t>Team </a:t>
            </a:r>
            <a:r>
              <a:rPr lang="en-US" sz="2000" b="1" dirty="0" smtClean="0"/>
              <a:t>Mentor 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</a:t>
            </a:r>
            <a:r>
              <a:rPr lang="en-US" sz="1600" b="1" dirty="0" smtClean="0"/>
              <a:t>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</a:t>
            </a:r>
            <a:r>
              <a:rPr lang="en-US" sz="2000" b="1" dirty="0" smtClean="0"/>
              <a:t>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cp</a:t>
            </a:r>
            <a:r>
              <a:rPr lang="en-US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proc:only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sourcepath</a:t>
            </a:r>
            <a:r>
              <a:rPr lang="en-US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</a:t>
            </a:r>
            <a:r>
              <a:rPr lang="en-US" dirty="0" smtClean="0"/>
              <a:t>Usage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</a:t>
            </a:r>
            <a:r>
              <a:rPr lang="fr-FR" dirty="0" err="1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r>
              <a:rPr lang="en-US" dirty="0" smtClean="0"/>
              <a:t>Ant integration</a:t>
            </a:r>
          </a:p>
          <a:p>
            <a:pPr lvl="1"/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Dedicated builder (example eclipse ?)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APT </a:t>
            </a:r>
            <a:r>
              <a:rPr lang="en-US" dirty="0" smtClean="0"/>
              <a:t>works better with: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java.util.ServiceLoader</a:t>
            </a:r>
            <a:r>
              <a:rPr lang="en-US" dirty="0" smtClean="0"/>
              <a:t> (META-INF/services)</a:t>
            </a:r>
          </a:p>
          <a:p>
            <a:pPr lvl="1"/>
            <a:r>
              <a:rPr lang="en-US" dirty="0" smtClean="0"/>
              <a:t>JEE injection, Spring, </a:t>
            </a:r>
            <a:r>
              <a:rPr lang="en-US" dirty="0" smtClean="0"/>
              <a:t>Guice</a:t>
            </a:r>
            <a:r>
              <a:rPr lang="en-US" dirty="0" smtClean="0"/>
              <a:t>, … </a:t>
            </a:r>
          </a:p>
          <a:p>
            <a:r>
              <a:rPr lang="en-US" dirty="0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smtClean="0"/>
              <a:t>A single class one borrowed </a:t>
            </a:r>
            <a:r>
              <a:rPr lang="en-US" dirty="0" smtClean="0"/>
              <a:t>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One or Two phase compilation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Adding generated files 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standard for maven, 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Interesting APT usages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</a:t>
            </a:r>
            <a:r>
              <a:rPr lang="en-US" dirty="0" smtClean="0"/>
              <a:t>code :</a:t>
            </a:r>
          </a:p>
          <a:p>
            <a:pPr lvl="1"/>
            <a:r>
              <a:rPr lang="en-US" dirty="0" smtClean="0"/>
              <a:t>Not always possible at runtime</a:t>
            </a:r>
            <a:endParaRPr lang="en-US" dirty="0" smtClean="0"/>
          </a:p>
          <a:p>
            <a:pPr lvl="1"/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/>
            <a:r>
              <a:rPr lang="en-US" dirty="0" smtClean="0"/>
              <a:t>Utility code with coverage and debug</a:t>
            </a:r>
            <a:endParaRPr lang="en-US" dirty="0" smtClean="0"/>
          </a:p>
          <a:p>
            <a:r>
              <a:rPr lang="en-US" dirty="0" smtClean="0"/>
              <a:t>Build your reports on your code</a:t>
            </a:r>
            <a:endParaRPr lang="en-US" dirty="0" smtClean="0"/>
          </a:p>
          <a:p>
            <a:pPr lvl="1"/>
            <a:r>
              <a:rPr lang="en-US" dirty="0" smtClean="0"/>
              <a:t>Your Metrics without runtime overload</a:t>
            </a:r>
          </a:p>
          <a:p>
            <a:pPr lvl="1"/>
            <a:r>
              <a:rPr lang="en-US" dirty="0" smtClean="0"/>
              <a:t>Even fail the build if you want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Caveats of APT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/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/>
            <a:r>
              <a:rPr lang="en-US" dirty="0" smtClean="0"/>
              <a:t>hard to test / maintain</a:t>
            </a:r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ad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management</a:t>
            </a:r>
            <a:r>
              <a:rPr lang="en-US" dirty="0" smtClean="0"/>
              <a:t> (hidden errors !)</a:t>
            </a:r>
            <a:endParaRPr lang="en-US" dirty="0" smtClean="0"/>
          </a:p>
          <a:p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 in </a:t>
            </a:r>
            <a:r>
              <a:rPr lang="en-US" dirty="0" err="1" smtClean="0"/>
              <a:t>templating</a:t>
            </a:r>
            <a:r>
              <a:rPr lang="en-US" dirty="0" smtClean="0"/>
              <a:t> mechanism</a:t>
            </a:r>
            <a:endParaRPr lang="en-US" dirty="0"/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Beware of // </a:t>
            </a:r>
            <a:r>
              <a:rPr lang="en-US" sz="3200" dirty="0" smtClean="0"/>
              <a:t>builds</a:t>
            </a:r>
            <a:r>
              <a:rPr lang="en-US" sz="3200" dirty="0"/>
              <a:t> </a:t>
            </a:r>
            <a:r>
              <a:rPr lang="en-US" sz="3200" dirty="0" smtClean="0"/>
              <a:t>with maven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Slides</a:t>
            </a:r>
            <a:r>
              <a:rPr lang="fr-FR" dirty="0" smtClean="0"/>
              <a:t> Gilles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dirty="0" smtClean="0"/>
              <a:t>The case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Effective Content </a:t>
            </a:r>
            <a:r>
              <a:rPr lang="fr-FR" b="1" dirty="0" smtClean="0"/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with</a:t>
            </a:r>
            <a:r>
              <a:rPr lang="fr-FR" b="1" dirty="0"/>
              <a:t> APT </a:t>
            </a:r>
            <a:r>
              <a:rPr lang="fr-FR" b="1" dirty="0" err="1"/>
              <a:t>Tooling</a:t>
            </a:r>
            <a:endParaRPr lang="fr-FR" b="1" dirty="0"/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based</a:t>
            </a:r>
            <a:r>
              <a:rPr lang="fr-FR" sz="2400" b="1" dirty="0"/>
              <a:t> on </a:t>
            </a:r>
            <a:r>
              <a:rPr lang="fr-FR" sz="2400" b="1" dirty="0" smtClean="0"/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4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!!! APT </a:t>
            </a:r>
            <a:r>
              <a:rPr lang="fr-FR" dirty="0" smtClean="0"/>
              <a:t>rocks !!!!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APT </a:t>
            </a:r>
            <a:r>
              <a:rPr lang="en-US" dirty="0" smtClean="0"/>
              <a:t>parses </a:t>
            </a:r>
            <a:r>
              <a:rPr lang="en-US" dirty="0"/>
              <a:t>the source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APT generates :</a:t>
            </a:r>
          </a:p>
          <a:p>
            <a:pPr lvl="1"/>
            <a:r>
              <a:rPr lang="en-US" dirty="0" smtClean="0"/>
              <a:t>Java Files &amp; .class</a:t>
            </a:r>
          </a:p>
          <a:p>
            <a:pPr lvl="1"/>
            <a:r>
              <a:rPr lang="en-US" dirty="0" smtClean="0"/>
              <a:t>Reports (.</a:t>
            </a:r>
            <a:r>
              <a:rPr lang="en-US" dirty="0" err="1" smtClean="0"/>
              <a:t>csv</a:t>
            </a:r>
            <a:r>
              <a:rPr lang="en-US" dirty="0" smtClean="0"/>
              <a:t>, </a:t>
            </a:r>
            <a:r>
              <a:rPr lang="fr-FR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Build log </a:t>
            </a:r>
            <a:r>
              <a:rPr lang="en-US" dirty="0" err="1" smtClean="0"/>
              <a:t>informations</a:t>
            </a:r>
            <a:r>
              <a:rPr lang="en-US" dirty="0"/>
              <a:t> </a:t>
            </a:r>
            <a:r>
              <a:rPr lang="en-US" dirty="0" smtClean="0"/>
              <a:t>or even build failures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143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Let’s talk about visible </a:t>
            </a:r>
            <a:r>
              <a:rPr lang="en-US" sz="3600" dirty="0"/>
              <a:t>quality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819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Effective Content Display</a:t>
            </a:r>
          </a:p>
        </p:txBody>
      </p:sp>
    </p:spTree>
    <p:extLst>
      <p:ext uri="{BB962C8B-B14F-4D97-AF65-F5344CB8AC3E}">
        <p14:creationId xmlns:p14="http://schemas.microsoft.com/office/powerpoint/2010/main" val="390200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!!! ez18n !!!!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smtClean="0">
                <a:solidFill>
                  <a:srgbClr val="FF0000"/>
                </a:solidFill>
              </a:rPr>
              <a:t>@Message </a:t>
            </a:r>
            <a:r>
              <a:rPr lang="fr-FR" dirty="0" smtClean="0"/>
              <a:t>annotation to </a:t>
            </a:r>
            <a:r>
              <a:rPr lang="fr-FR" dirty="0" err="1" smtClean="0"/>
              <a:t>declare</a:t>
            </a:r>
            <a:r>
              <a:rPr lang="fr-FR" dirty="0" smtClean="0"/>
              <a:t> a message !</a:t>
            </a:r>
          </a:p>
          <a:p>
            <a:pPr marL="0" indent="0">
              <a:buNone/>
            </a:pPr>
            <a:r>
              <a:rPr lang="en-US" dirty="0" smtClean="0"/>
              <a:t>	The rest is provided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Just use it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Room for a JSR ?</a:t>
            </a:r>
          </a:p>
        </p:txBody>
      </p:sp>
    </p:spTree>
    <p:extLst>
      <p:ext uri="{BB962C8B-B14F-4D97-AF65-F5344CB8AC3E}">
        <p14:creationId xmlns:p14="http://schemas.microsoft.com/office/powerpoint/2010/main" val="200480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avec injection – je </a:t>
            </a:r>
            <a:r>
              <a:rPr lang="en-US" dirty="0" err="1" smtClean="0"/>
              <a:t>fais</a:t>
            </a:r>
            <a:r>
              <a:rPr lang="en-US" dirty="0" smtClean="0"/>
              <a:t> un 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Annoter</a:t>
            </a:r>
            <a:r>
              <a:rPr lang="en-US" dirty="0" smtClean="0"/>
              <a:t> des beans </a:t>
            </a:r>
            <a:r>
              <a:rPr lang="en-US" dirty="0" err="1" smtClean="0"/>
              <a:t>ou</a:t>
            </a:r>
            <a:r>
              <a:rPr lang="en-US" dirty="0" smtClean="0"/>
              <a:t> des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les proxy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Injecter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descripteurs</a:t>
            </a:r>
            <a:r>
              <a:rPr lang="en-US" dirty="0" smtClean="0"/>
              <a:t> pour le framework </a:t>
            </a:r>
            <a:r>
              <a:rPr lang="en-US" dirty="0" err="1" smtClean="0"/>
              <a:t>d’injection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classpath</a:t>
            </a:r>
            <a:r>
              <a:rPr lang="en-US" dirty="0" smtClean="0"/>
              <a:t> </a:t>
            </a:r>
            <a:r>
              <a:rPr lang="en-US" dirty="0" err="1" smtClean="0"/>
              <a:t>scanneur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 code client ne </a:t>
            </a:r>
            <a:r>
              <a:rPr lang="en-US" dirty="0" err="1" smtClean="0"/>
              <a:t>doit</a:t>
            </a:r>
            <a:r>
              <a:rPr lang="en-US" dirty="0" smtClean="0"/>
              <a:t> pas </a:t>
            </a:r>
            <a:r>
              <a:rPr lang="en-US" dirty="0" err="1" smtClean="0"/>
              <a:t>avoir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Possibilité</a:t>
            </a:r>
            <a:r>
              <a:rPr lang="en-US" dirty="0" smtClean="0"/>
              <a:t> de mixer le code </a:t>
            </a:r>
            <a:r>
              <a:rPr lang="en-US" dirty="0" err="1" smtClean="0"/>
              <a:t>généré</a:t>
            </a:r>
            <a:r>
              <a:rPr lang="en-US" dirty="0" smtClean="0"/>
              <a:t> avec des annotation </a:t>
            </a:r>
            <a:r>
              <a:rPr lang="en-US" dirty="0" err="1" smtClean="0"/>
              <a:t>interprétées</a:t>
            </a:r>
            <a:r>
              <a:rPr lang="en-US" dirty="0" smtClean="0"/>
              <a:t> à runtime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les conventions de </a:t>
            </a:r>
            <a:r>
              <a:rPr lang="en-US" dirty="0" err="1" smtClean="0"/>
              <a:t>nommage</a:t>
            </a:r>
            <a:r>
              <a:rPr lang="en-US" dirty="0" smtClean="0"/>
              <a:t> des classes </a:t>
            </a:r>
            <a:r>
              <a:rPr lang="en-US" dirty="0" err="1" smtClean="0"/>
              <a:t>cibles</a:t>
            </a:r>
            <a:r>
              <a:rPr lang="en-US" dirty="0" smtClean="0"/>
              <a:t> et la </a:t>
            </a:r>
            <a:r>
              <a:rPr lang="en-US" dirty="0" err="1" smtClean="0"/>
              <a:t>réflection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et transformation de code </a:t>
            </a:r>
            <a:r>
              <a:rPr lang="en-US" dirty="0" err="1" smtClean="0"/>
              <a:t>vers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plats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pour le </a:t>
            </a:r>
            <a:r>
              <a:rPr lang="en-US" dirty="0" err="1" smtClean="0"/>
              <a:t>tableurs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Cartographie</a:t>
            </a:r>
            <a:r>
              <a:rPr lang="en-US" dirty="0" smtClean="0"/>
              <a:t> des @Deprecated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code </a:t>
            </a:r>
            <a:r>
              <a:rPr lang="en-US" dirty="0" err="1" smtClean="0"/>
              <a:t>volumineuse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Données</a:t>
            </a:r>
            <a:r>
              <a:rPr lang="en-US" dirty="0" smtClean="0"/>
              <a:t> métiers pour de la documentation : les </a:t>
            </a:r>
            <a:r>
              <a:rPr lang="en-US" dirty="0" err="1" smtClean="0"/>
              <a:t>constantes</a:t>
            </a:r>
            <a:r>
              <a:rPr lang="en-US" dirty="0" smtClean="0"/>
              <a:t> de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énumérations</a:t>
            </a:r>
            <a:r>
              <a:rPr lang="en-US" dirty="0" smtClean="0"/>
              <a:t> d’un </a:t>
            </a:r>
            <a:r>
              <a:rPr lang="en-US" dirty="0" err="1" smtClean="0"/>
              <a:t>modèle</a:t>
            </a:r>
            <a:r>
              <a:rPr lang="en-US" dirty="0" smtClean="0"/>
              <a:t> métier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le staging (</a:t>
            </a:r>
            <a:r>
              <a:rPr lang="en-US" dirty="0" err="1" smtClean="0"/>
              <a:t>développement</a:t>
            </a:r>
            <a:r>
              <a:rPr lang="en-US" dirty="0" smtClean="0"/>
              <a:t>/</a:t>
            </a:r>
            <a:r>
              <a:rPr lang="en-US" dirty="0" err="1" smtClean="0"/>
              <a:t>recette</a:t>
            </a:r>
            <a:r>
              <a:rPr lang="en-US" dirty="0" smtClean="0"/>
              <a:t>/production)</a:t>
            </a:r>
          </a:p>
        </p:txBody>
      </p:sp>
    </p:spTree>
    <p:extLst>
      <p:ext uri="{BB962C8B-B14F-4D97-AF65-F5344CB8AC3E}">
        <p14:creationId xmlns:p14="http://schemas.microsoft.com/office/powerpoint/2010/main" val="207101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des annotations qui </a:t>
            </a:r>
            <a:r>
              <a:rPr lang="en-US" dirty="0" err="1" smtClean="0"/>
              <a:t>paramètrent</a:t>
            </a:r>
            <a:r>
              <a:rPr lang="en-US" dirty="0" smtClean="0"/>
              <a:t> un pattern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: le pattern pour des </a:t>
            </a:r>
            <a:r>
              <a:rPr lang="en-US" dirty="0" err="1" smtClean="0"/>
              <a:t>MBeans</a:t>
            </a:r>
            <a:r>
              <a:rPr lang="en-US" dirty="0" smtClean="0"/>
              <a:t> 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 code </a:t>
            </a:r>
            <a:r>
              <a:rPr lang="en-US" dirty="0" err="1" smtClean="0"/>
              <a:t>généré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requière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modularisation</a:t>
            </a:r>
            <a:r>
              <a:rPr lang="en-US" dirty="0" smtClean="0"/>
              <a:t> </a:t>
            </a:r>
            <a:r>
              <a:rPr lang="en-US" dirty="0" err="1" smtClean="0"/>
              <a:t>soigneuse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/>
          <a:lstStyle/>
          <a:p>
            <a:r>
              <a:rPr lang="fr-FR" dirty="0" smtClean="0"/>
              <a:t>The case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Effective Content </a:t>
            </a:r>
            <a:r>
              <a:rPr lang="fr-FR" b="1" dirty="0" smtClean="0"/>
              <a:t>Display</a:t>
            </a:r>
          </a:p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Labels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&amp; images</a:t>
            </a:r>
          </a:p>
          <a:p>
            <a:r>
              <a:rPr lang="fr-FR" dirty="0"/>
              <a:t>Clean code</a:t>
            </a:r>
          </a:p>
          <a:p>
            <a:pPr lvl="1"/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with</a:t>
            </a:r>
            <a:r>
              <a:rPr lang="fr-FR" b="1" dirty="0"/>
              <a:t> APT </a:t>
            </a:r>
            <a:r>
              <a:rPr lang="fr-FR" b="1" dirty="0" err="1"/>
              <a:t>Tooling</a:t>
            </a:r>
            <a:endParaRPr lang="fr-FR" b="1" dirty="0"/>
          </a:p>
          <a:p>
            <a:r>
              <a:rPr lang="fr-FR" dirty="0" smtClean="0"/>
              <a:t>APT </a:t>
            </a:r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APT Processors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reports</a:t>
            </a:r>
          </a:p>
          <a:p>
            <a:pPr lvl="1"/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Helpers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pic>
        <p:nvPicPr>
          <p:cNvPr id="8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495800"/>
            <a:ext cx="933869" cy="16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4419600"/>
            <a:ext cx="762000" cy="15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57600" y="3352800"/>
            <a:ext cx="3172663" cy="1477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/>
              <a:t>based</a:t>
            </a:r>
            <a:r>
              <a:rPr lang="fr-FR" sz="2400" b="1" dirty="0"/>
              <a:t> on </a:t>
            </a:r>
            <a:r>
              <a:rPr lang="fr-FR" sz="2400" b="1" dirty="0" smtClean="0"/>
              <a:t>i18n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 smtClean="0"/>
              <a:t>Message</a:t>
            </a:r>
            <a:endParaRPr lang="fr-FR" sz="2400" dirty="0"/>
          </a:p>
          <a:p>
            <a:pPr marL="742950" lvl="1" indent="-285750">
              <a:buFont typeface="Arial"/>
              <a:buChar char="•"/>
            </a:pPr>
            <a:r>
              <a:rPr lang="fr-FR" sz="2400" dirty="0"/>
              <a:t>@</a:t>
            </a:r>
            <a:r>
              <a:rPr lang="fr-FR" sz="2400" dirty="0" err="1"/>
              <a:t>MessageBundle</a:t>
            </a:r>
            <a:endParaRPr lang="fr-FR" sz="2400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2779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435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 i18n pattern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provides: </a:t>
            </a:r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ava.util.ResourceBundle</a:t>
            </a:r>
            <a:r>
              <a:rPr lang="en-US" dirty="0" smtClean="0"/>
              <a:t> : for .properties reading</a:t>
            </a:r>
          </a:p>
          <a:p>
            <a:pPr lvl="1"/>
            <a:r>
              <a:rPr lang="fr-FR" dirty="0"/>
              <a:t>j</a:t>
            </a:r>
            <a:r>
              <a:rPr lang="en-US" dirty="0" err="1" smtClean="0"/>
              <a:t>ava.util.MessageFormat</a:t>
            </a:r>
            <a:r>
              <a:rPr lang="en-US" dirty="0" smtClean="0"/>
              <a:t> : for small </a:t>
            </a:r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Let’s use that for :</a:t>
            </a:r>
            <a:endParaRPr lang="en-US" dirty="0" smtClean="0"/>
          </a:p>
          <a:p>
            <a:pPr lvl="1"/>
            <a:r>
              <a:rPr lang="en-US" dirty="0" smtClean="0"/>
              <a:t>Dynamically </a:t>
            </a:r>
            <a:r>
              <a:rPr lang="en-US" dirty="0" smtClean="0"/>
              <a:t>bind </a:t>
            </a:r>
            <a:r>
              <a:rPr lang="en-US" dirty="0" smtClean="0"/>
              <a:t>the content (ResourceBundle)</a:t>
            </a:r>
          </a:p>
          <a:p>
            <a:pPr lvl="1"/>
            <a:r>
              <a:rPr lang="en-US" dirty="0" smtClean="0"/>
              <a:t>For labels obviously</a:t>
            </a:r>
          </a:p>
          <a:p>
            <a:pPr lvl="1"/>
            <a:r>
              <a:rPr lang="en-US" dirty="0" smtClean="0"/>
              <a:t>But also CSS </a:t>
            </a:r>
            <a:r>
              <a:rPr lang="en-US" dirty="0"/>
              <a:t>and images </a:t>
            </a:r>
            <a:r>
              <a:rPr lang="en-US" dirty="0" smtClean="0"/>
              <a:t>binding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ResourceBundle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java.util.ResourceBundle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 </a:t>
            </a:r>
            <a:r>
              <a:rPr lang="en-US" dirty="0" err="1" smtClean="0"/>
              <a:t>classe</a:t>
            </a:r>
            <a:r>
              <a:rPr lang="en-US" dirty="0" smtClean="0"/>
              <a:t> qui charge les </a:t>
            </a:r>
            <a:r>
              <a:rPr lang="en-US" dirty="0" err="1" smtClean="0"/>
              <a:t>fichiers</a:t>
            </a:r>
            <a:r>
              <a:rPr lang="en-US" dirty="0" smtClean="0"/>
              <a:t> properties en </a:t>
            </a:r>
            <a:r>
              <a:rPr lang="en-US" dirty="0" err="1" smtClean="0"/>
              <a:t>fonction</a:t>
            </a:r>
            <a:r>
              <a:rPr lang="en-US" dirty="0" smtClean="0"/>
              <a:t> de la locale (par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en </a:t>
            </a:r>
            <a:r>
              <a:rPr lang="en-US" dirty="0" err="1" smtClean="0"/>
              <a:t>paramètre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java.util.Locale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Object to declare </a:t>
            </a:r>
            <a:endParaRPr lang="en-US" dirty="0" smtClean="0"/>
          </a:p>
          <a:p>
            <a:r>
              <a:rPr lang="en-US" dirty="0" smtClean="0"/>
              <a:t>Naming convention for the storage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1752600" y="4114800"/>
            <a:ext cx="3280182" cy="926910"/>
            <a:chOff x="4091270" y="4114800"/>
            <a:chExt cx="3280182" cy="926910"/>
          </a:xfrm>
        </p:grpSpPr>
        <p:sp>
          <p:nvSpPr>
            <p:cNvPr id="6" name="ZoneTexte 5"/>
            <p:cNvSpPr txBox="1"/>
            <p:nvPr/>
          </p:nvSpPr>
          <p:spPr>
            <a:xfrm>
              <a:off x="4091270" y="4518490"/>
              <a:ext cx="1573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/>
                <a:t>Language</a:t>
              </a:r>
              <a:endParaRPr lang="fr-FR" sz="28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019800" y="4495800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Country</a:t>
              </a:r>
              <a:endParaRPr lang="fr-FR" sz="2800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4878079" y="4114800"/>
              <a:ext cx="1817547" cy="533400"/>
              <a:chOff x="4403463" y="3886200"/>
              <a:chExt cx="1817547" cy="533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800600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349993" y="3886200"/>
                <a:ext cx="533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avec flèche 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4403463" y="4267200"/>
                <a:ext cx="66383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0"/>
                <a:endCxn id="5" idx="2"/>
              </p:cNvCxnSpPr>
              <p:nvPr/>
            </p:nvCxnSpPr>
            <p:spPr>
              <a:xfrm flipH="1" flipV="1">
                <a:off x="5616693" y="4267200"/>
                <a:ext cx="604317" cy="15240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9357</TotalTime>
  <Words>1050</Words>
  <Application>Microsoft Macintosh PowerPoint</Application>
  <PresentationFormat>Présentation à l'écran (4:3)</PresentationFormat>
  <Paragraphs>256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Thème Office</vt:lpstr>
      <vt:lpstr>Multi-device Content Display &amp;  Smart Use of Annotation Processing</vt:lpstr>
      <vt:lpstr>Speakers</vt:lpstr>
      <vt:lpstr>Présentation PowerPoint</vt:lpstr>
      <vt:lpstr>The case</vt:lpstr>
      <vt:lpstr>mobile et desktop</vt:lpstr>
      <vt:lpstr>mobile et desktop</vt:lpstr>
      <vt:lpstr>mobile et desktop</vt:lpstr>
      <vt:lpstr>Java i18n pattern</vt:lpstr>
      <vt:lpstr>ResourceBundle</vt:lpstr>
      <vt:lpstr>Java.util.MessageFormat</vt:lpstr>
      <vt:lpstr>.properties Hell !</vt:lpstr>
      <vt:lpstr>Modern i18n</vt:lpstr>
      <vt:lpstr>And then …</vt:lpstr>
      <vt:lpstr>Smart use of APT</vt:lpstr>
      <vt:lpstr>Behind the scene :  How APT works Ideas of when to use it</vt:lpstr>
      <vt:lpstr>APT basics :</vt:lpstr>
      <vt:lpstr>Annotation code samples</vt:lpstr>
      <vt:lpstr>APT Processors</vt:lpstr>
      <vt:lpstr>Processor code sample</vt:lpstr>
      <vt:lpstr>Similarities with java.lang.reflect</vt:lpstr>
      <vt:lpstr>APT Usage</vt:lpstr>
      <vt:lpstr>APT Usage</vt:lpstr>
      <vt:lpstr>APT works better with:</vt:lpstr>
      <vt:lpstr>One or Two phase compilation</vt:lpstr>
      <vt:lpstr>Interesting APT usages :</vt:lpstr>
      <vt:lpstr>Caveats of APT </vt:lpstr>
      <vt:lpstr>Sample</vt:lpstr>
      <vt:lpstr>The case</vt:lpstr>
      <vt:lpstr>!!! APT rocks !!!!</vt:lpstr>
      <vt:lpstr>!!! ez18n !!!!</vt:lpstr>
      <vt:lpstr>Ez18n is on GitHub. Just fork it !</vt:lpstr>
      <vt:lpstr>Pattern avec injection – je fais un framework</vt:lpstr>
      <vt:lpstr>Analyse et transformation de code vers des fichiers plats</vt:lpstr>
      <vt:lpstr>Build a DSL with annotations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196</cp:revision>
  <dcterms:created xsi:type="dcterms:W3CDTF">2012-06-10T16:50:33Z</dcterms:created>
  <dcterms:modified xsi:type="dcterms:W3CDTF">2012-09-14T16:38:05Z</dcterms:modified>
  <cp:category/>
</cp:coreProperties>
</file>