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73" r:id="rId3"/>
    <p:sldId id="346" r:id="rId4"/>
    <p:sldId id="345" r:id="rId5"/>
    <p:sldId id="342" r:id="rId6"/>
    <p:sldId id="343" r:id="rId7"/>
    <p:sldId id="344" r:id="rId8"/>
    <p:sldId id="358" r:id="rId9"/>
    <p:sldId id="314" r:id="rId10"/>
    <p:sldId id="350" r:id="rId11"/>
    <p:sldId id="351" r:id="rId12"/>
    <p:sldId id="352" r:id="rId13"/>
    <p:sldId id="359" r:id="rId14"/>
    <p:sldId id="353" r:id="rId15"/>
    <p:sldId id="336" r:id="rId16"/>
    <p:sldId id="357" r:id="rId17"/>
    <p:sldId id="362" r:id="rId18"/>
    <p:sldId id="360" r:id="rId19"/>
    <p:sldId id="349" r:id="rId20"/>
    <p:sldId id="364" r:id="rId21"/>
    <p:sldId id="330" r:id="rId22"/>
    <p:sldId id="257" r:id="rId23"/>
    <p:sldId id="334" r:id="rId24"/>
    <p:sldId id="333" r:id="rId25"/>
    <p:sldId id="261" r:id="rId26"/>
    <p:sldId id="263" r:id="rId27"/>
    <p:sldId id="258" r:id="rId28"/>
    <p:sldId id="338" r:id="rId29"/>
    <p:sldId id="331" r:id="rId30"/>
    <p:sldId id="269" r:id="rId31"/>
    <p:sldId id="264" r:id="rId32"/>
    <p:sldId id="268" r:id="rId33"/>
    <p:sldId id="337" r:id="rId34"/>
    <p:sldId id="355" r:id="rId35"/>
    <p:sldId id="356" r:id="rId36"/>
    <p:sldId id="339" r:id="rId37"/>
    <p:sldId id="341" r:id="rId38"/>
    <p:sldId id="322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8CEF6-FA3A-DE46-91EA-16BEFB9EEE4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03A7C-4BFD-0942-ACE5-B49507E18E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97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3A7C-4BFD-0942-ACE5-B49507E18EA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4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6324600"/>
            <a:ext cx="2133600" cy="396949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15/09/12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Multi-device Content Display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&amp;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 Smart Use of Annotation Processing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@gdigugli</a:t>
            </a:r>
          </a:p>
          <a:p>
            <a:r>
              <a:rPr lang="en-US" dirty="0" smtClean="0"/>
              <a:t>@dbaeli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4953000"/>
            <a:ext cx="7792806" cy="7667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79646"/>
                </a:solidFill>
              </a:rPr>
              <a:t>J</a:t>
            </a:r>
            <a:r>
              <a:rPr lang="en-US" dirty="0" err="1" smtClean="0">
                <a:solidFill>
                  <a:srgbClr val="F79646"/>
                </a:solidFill>
              </a:rPr>
              <a:t>ava.util.ResourceBundle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3009899"/>
          </a:xfrm>
        </p:spPr>
        <p:txBody>
          <a:bodyPr>
            <a:normAutofit/>
          </a:bodyPr>
          <a:lstStyle/>
          <a:p>
            <a:r>
              <a:rPr lang="en-US" dirty="0" smtClean="0"/>
              <a:t>The .properties loader for a given Locale</a:t>
            </a:r>
            <a:endParaRPr lang="en-US" dirty="0"/>
          </a:p>
          <a:p>
            <a:r>
              <a:rPr lang="en-US" dirty="0" smtClean="0"/>
              <a:t>Key / Value in .properties</a:t>
            </a:r>
            <a:endParaRPr lang="en-US" dirty="0" smtClean="0"/>
          </a:p>
          <a:p>
            <a:r>
              <a:rPr lang="en-US" dirty="0" smtClean="0"/>
              <a:t>Naming </a:t>
            </a:r>
            <a:r>
              <a:rPr lang="en-US" dirty="0" smtClean="0"/>
              <a:t>convention for the storage</a:t>
            </a:r>
          </a:p>
          <a:p>
            <a:pPr marL="457200" lvl="1" indent="0">
              <a:buNone/>
            </a:pPr>
            <a:r>
              <a:rPr lang="en-US" dirty="0" err="1" smtClean="0">
                <a:latin typeface="Lucida Console" pitchFamily="49" charset="0"/>
              </a:rPr>
              <a:t>Messages_en_EN.properties</a:t>
            </a:r>
            <a:endParaRPr lang="en-US" dirty="0">
              <a:latin typeface="Lucida Console" pitchFamily="49" charset="0"/>
            </a:endParaRPr>
          </a:p>
        </p:txBody>
      </p:sp>
      <p:grpSp>
        <p:nvGrpSpPr>
          <p:cNvPr id="15" name="Grouper 14"/>
          <p:cNvGrpSpPr/>
          <p:nvPr/>
        </p:nvGrpSpPr>
        <p:grpSpPr>
          <a:xfrm>
            <a:off x="1676400" y="3429000"/>
            <a:ext cx="3280182" cy="926910"/>
            <a:chOff x="4091270" y="4114800"/>
            <a:chExt cx="3280182" cy="926910"/>
          </a:xfrm>
        </p:grpSpPr>
        <p:sp>
          <p:nvSpPr>
            <p:cNvPr id="6" name="ZoneTexte 5"/>
            <p:cNvSpPr txBox="1"/>
            <p:nvPr/>
          </p:nvSpPr>
          <p:spPr>
            <a:xfrm>
              <a:off x="4091270" y="4518490"/>
              <a:ext cx="1573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 err="1" smtClean="0"/>
                <a:t>Language</a:t>
              </a:r>
              <a:endParaRPr lang="fr-FR" sz="28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019800" y="4495800"/>
              <a:ext cx="13516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 smtClean="0"/>
                <a:t>Country</a:t>
              </a:r>
              <a:endParaRPr lang="fr-FR" sz="2800" dirty="0"/>
            </a:p>
          </p:txBody>
        </p:sp>
        <p:grpSp>
          <p:nvGrpSpPr>
            <p:cNvPr id="9" name="Grouper 8"/>
            <p:cNvGrpSpPr/>
            <p:nvPr/>
          </p:nvGrpSpPr>
          <p:grpSpPr>
            <a:xfrm>
              <a:off x="4878079" y="4114800"/>
              <a:ext cx="1817547" cy="533400"/>
              <a:chOff x="4403463" y="3886200"/>
              <a:chExt cx="1817547" cy="533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800600" y="3886200"/>
                <a:ext cx="53340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349993" y="3886200"/>
                <a:ext cx="53340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avec flèche 7"/>
              <p:cNvCxnSpPr>
                <a:stCxn id="6" idx="0"/>
                <a:endCxn id="4" idx="2"/>
              </p:cNvCxnSpPr>
              <p:nvPr/>
            </p:nvCxnSpPr>
            <p:spPr>
              <a:xfrm flipV="1">
                <a:off x="4403463" y="4267200"/>
                <a:ext cx="663837" cy="15240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avec flèche 12"/>
              <p:cNvCxnSpPr>
                <a:stCxn id="11" idx="0"/>
                <a:endCxn id="5" idx="2"/>
              </p:cNvCxnSpPr>
              <p:nvPr/>
            </p:nvCxnSpPr>
            <p:spPr>
              <a:xfrm flipH="1" flipV="1">
                <a:off x="5616693" y="4267200"/>
                <a:ext cx="604317" cy="15240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717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79646"/>
                </a:solidFill>
              </a:rPr>
              <a:t>j</a:t>
            </a:r>
            <a:r>
              <a:rPr lang="en-US" dirty="0" err="1" smtClean="0">
                <a:solidFill>
                  <a:srgbClr val="F79646"/>
                </a:solidFill>
              </a:rPr>
              <a:t>ava.util.MessageFormat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3429000"/>
            <a:ext cx="8763000" cy="2286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Tiny </a:t>
            </a:r>
            <a:r>
              <a:rPr lang="en-US" dirty="0" err="1" smtClean="0"/>
              <a:t>templating</a:t>
            </a:r>
            <a:endParaRPr lang="en-US" dirty="0"/>
          </a:p>
          <a:p>
            <a:r>
              <a:rPr lang="fr-FR" dirty="0"/>
              <a:t>f</a:t>
            </a:r>
            <a:r>
              <a:rPr lang="en-US" dirty="0" err="1" smtClean="0"/>
              <a:t>ormat</a:t>
            </a:r>
            <a:r>
              <a:rPr lang="en-US" dirty="0" smtClean="0"/>
              <a:t>(“&lt;pattern&gt;”,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Date</a:t>
            </a:r>
            <a:r>
              <a:rPr lang="en-US" dirty="0" smtClean="0"/>
              <a:t>, numbers are formatted according to the Locale</a:t>
            </a:r>
          </a:p>
          <a:p>
            <a:r>
              <a:rPr lang="en-US" dirty="0" smtClean="0"/>
              <a:t>Options, </a:t>
            </a:r>
            <a:r>
              <a:rPr lang="en-US" dirty="0" smtClean="0"/>
              <a:t>conditional </a:t>
            </a:r>
            <a:r>
              <a:rPr lang="en-US" dirty="0" smtClean="0"/>
              <a:t>values easy to use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38" y="1219200"/>
            <a:ext cx="6773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2151655"/>
            <a:ext cx="6020753" cy="8191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2838450"/>
            <a:ext cx="3981450" cy="10477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en arc 6"/>
          <p:cNvCxnSpPr>
            <a:stCxn id="3075" idx="2"/>
            <a:endCxn id="3077" idx="1"/>
          </p:cNvCxnSpPr>
          <p:nvPr/>
        </p:nvCxnSpPr>
        <p:spPr>
          <a:xfrm rot="16200000" flipH="1">
            <a:off x="3785928" y="2423853"/>
            <a:ext cx="391520" cy="1485423"/>
          </a:xfrm>
          <a:prstGeom prst="curved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06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properties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management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quality</a:t>
            </a:r>
            <a:r>
              <a:rPr lang="fr-FR" dirty="0"/>
              <a:t> control</a:t>
            </a:r>
          </a:p>
          <a:p>
            <a:pPr lvl="1"/>
            <a:r>
              <a:rPr lang="fr-FR" dirty="0" err="1" smtClean="0"/>
              <a:t>Keys</a:t>
            </a:r>
            <a:r>
              <a:rPr lang="fr-FR" dirty="0" smtClean="0"/>
              <a:t> are strings in the code</a:t>
            </a:r>
          </a:p>
          <a:p>
            <a:pPr lvl="1"/>
            <a:r>
              <a:rPr lang="fr-FR" dirty="0" smtClean="0"/>
              <a:t>Poor IDE support</a:t>
            </a:r>
          </a:p>
          <a:p>
            <a:pPr lvl="2"/>
            <a:r>
              <a:rPr lang="fr-FR" dirty="0" smtClean="0"/>
              <a:t>No </a:t>
            </a:r>
            <a:r>
              <a:rPr lang="fr-FR" dirty="0" err="1" smtClean="0"/>
              <a:t>idea</a:t>
            </a:r>
            <a:r>
              <a:rPr lang="fr-FR" dirty="0" smtClean="0"/>
              <a:t> of </a:t>
            </a:r>
            <a:r>
              <a:rPr lang="fr-FR" dirty="0" err="1" smtClean="0"/>
              <a:t>unused</a:t>
            </a:r>
            <a:r>
              <a:rPr lang="fr-FR" dirty="0" smtClean="0"/>
              <a:t> </a:t>
            </a:r>
            <a:r>
              <a:rPr lang="fr-FR" dirty="0" err="1" smtClean="0"/>
              <a:t>keys</a:t>
            </a:r>
            <a:endParaRPr lang="fr-FR" dirty="0" smtClean="0"/>
          </a:p>
          <a:p>
            <a:pPr lvl="2"/>
            <a:r>
              <a:rPr lang="fr-FR" dirty="0" smtClean="0"/>
              <a:t>No clue of </a:t>
            </a:r>
            <a:r>
              <a:rPr lang="fr-FR" dirty="0" err="1"/>
              <a:t>w</a:t>
            </a:r>
            <a:r>
              <a:rPr lang="fr-FR" dirty="0" err="1" smtClean="0"/>
              <a:t>rong</a:t>
            </a:r>
            <a:r>
              <a:rPr lang="fr-FR" dirty="0" smtClean="0"/>
              <a:t> </a:t>
            </a:r>
            <a:r>
              <a:rPr lang="fr-FR" dirty="0" err="1" smtClean="0"/>
              <a:t>keys</a:t>
            </a:r>
            <a:endParaRPr lang="fr-FR" dirty="0" smtClean="0"/>
          </a:p>
          <a:p>
            <a:r>
              <a:rPr lang="fr-FR" dirty="0" smtClean="0"/>
              <a:t>Forces </a:t>
            </a:r>
            <a:r>
              <a:rPr lang="fr-FR" dirty="0" err="1" smtClean="0"/>
              <a:t>you</a:t>
            </a:r>
            <a:r>
              <a:rPr lang="fr-FR" dirty="0" smtClean="0"/>
              <a:t> to </a:t>
            </a:r>
            <a:r>
              <a:rPr lang="fr-FR" dirty="0" err="1" smtClean="0"/>
              <a:t>maintain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files in </a:t>
            </a:r>
            <a:r>
              <a:rPr lang="fr-FR" dirty="0" err="1" smtClean="0"/>
              <a:t>sync</a:t>
            </a:r>
            <a:endParaRPr lang="fr-FR" dirty="0" smtClean="0"/>
          </a:p>
          <a:p>
            <a:pPr lvl="1"/>
            <a:r>
              <a:rPr lang="fr-FR" dirty="0" err="1" smtClean="0"/>
              <a:t>key</a:t>
            </a:r>
            <a:r>
              <a:rPr lang="fr-FR" dirty="0" smtClean="0"/>
              <a:t> </a:t>
            </a:r>
            <a:r>
              <a:rPr lang="fr-FR" dirty="0" err="1" smtClean="0"/>
              <a:t>declaration</a:t>
            </a:r>
            <a:r>
              <a:rPr lang="fr-FR" dirty="0" smtClean="0"/>
              <a:t> / value in .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lvl="1"/>
            <a:r>
              <a:rPr lang="fr-FR" dirty="0" smtClean="0"/>
              <a:t>Key usage in the .java files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2326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F79646"/>
                </a:solidFill>
              </a:rPr>
              <a:t>Improved</a:t>
            </a:r>
            <a:r>
              <a:rPr lang="fr-FR" dirty="0" smtClean="0">
                <a:solidFill>
                  <a:srgbClr val="F79646"/>
                </a:solidFill>
              </a:rPr>
              <a:t> i18n</a:t>
            </a:r>
            <a:endParaRPr lang="fr-FR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79646"/>
                </a:solidFill>
              </a:rPr>
              <a:t>Improved</a:t>
            </a:r>
            <a:r>
              <a:rPr lang="fr-FR" dirty="0">
                <a:solidFill>
                  <a:srgbClr val="F79646"/>
                </a:solidFill>
              </a:rPr>
              <a:t> i18n</a:t>
            </a:r>
            <a:endParaRPr lang="fr-FR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An interface </a:t>
            </a:r>
            <a:r>
              <a:rPr lang="fr-FR" dirty="0" err="1" smtClean="0"/>
              <a:t>represents</a:t>
            </a:r>
            <a:r>
              <a:rPr lang="fr-FR" dirty="0" smtClean="0"/>
              <a:t> one .</a:t>
            </a:r>
            <a:r>
              <a:rPr lang="fr-FR" dirty="0" err="1" smtClean="0"/>
              <a:t>properties</a:t>
            </a:r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represents</a:t>
            </a:r>
            <a:r>
              <a:rPr lang="fr-FR" dirty="0" smtClean="0"/>
              <a:t> the </a:t>
            </a:r>
            <a:r>
              <a:rPr lang="fr-FR" dirty="0" err="1" smtClean="0"/>
              <a:t>keys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Java_Messages_Si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086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Annotations and Code generation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Same pattern as in GWT, but for J2SE</a:t>
            </a:r>
          </a:p>
          <a:p>
            <a:r>
              <a:rPr lang="en-US" dirty="0" smtClean="0"/>
              <a:t>Annotate your code :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MessageBundle</a:t>
            </a:r>
            <a:r>
              <a:rPr lang="en-US" dirty="0" smtClean="0"/>
              <a:t> to mark interfaces</a:t>
            </a:r>
          </a:p>
          <a:p>
            <a:pPr lvl="2">
              <a:buFont typeface="Wingdings" charset="0"/>
              <a:buChar char="è"/>
            </a:pPr>
            <a:r>
              <a:rPr lang="en-US" dirty="0" smtClean="0"/>
              <a:t>  represents a ResourceBundle</a:t>
            </a:r>
          </a:p>
          <a:p>
            <a:pPr lvl="1"/>
            <a:r>
              <a:rPr lang="en-US" dirty="0" smtClean="0"/>
              <a:t>@Message to mark methods</a:t>
            </a:r>
          </a:p>
          <a:p>
            <a:pPr lvl="2">
              <a:buFont typeface="Wingdings" charset="0"/>
              <a:buChar char="è"/>
            </a:pPr>
            <a:r>
              <a:rPr lang="en-US" dirty="0" smtClean="0"/>
              <a:t>represents a </a:t>
            </a:r>
            <a:r>
              <a:rPr lang="en-US" dirty="0" err="1" smtClean="0"/>
              <a:t>localisation</a:t>
            </a:r>
            <a:r>
              <a:rPr lang="en-US" dirty="0" smtClean="0"/>
              <a:t> key</a:t>
            </a:r>
          </a:p>
          <a:p>
            <a:r>
              <a:rPr lang="en-US" dirty="0" smtClean="0"/>
              <a:t>Generate :</a:t>
            </a:r>
          </a:p>
          <a:p>
            <a:pPr lvl="1"/>
            <a:r>
              <a:rPr lang="en-US" dirty="0" smtClean="0"/>
              <a:t>.properties file (for ‘en’)</a:t>
            </a:r>
          </a:p>
          <a:p>
            <a:pPr lvl="1"/>
            <a:r>
              <a:rPr lang="en-US" dirty="0" smtClean="0"/>
              <a:t>A ResourceBundle for each .properties</a:t>
            </a:r>
          </a:p>
          <a:p>
            <a:pPr lvl="1"/>
            <a:r>
              <a:rPr lang="en-US" dirty="0" smtClean="0"/>
              <a:t>Manage other languages out-side your code</a:t>
            </a:r>
            <a:endParaRPr lang="en-US" dirty="0"/>
          </a:p>
          <a:p>
            <a:pPr>
              <a:buFont typeface="Wingdings" charset="0"/>
              <a:buChar char="è"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F79646"/>
                </a:solidFill>
              </a:rPr>
              <a:t>Improved</a:t>
            </a:r>
            <a:r>
              <a:rPr lang="fr-FR" dirty="0" smtClean="0">
                <a:solidFill>
                  <a:srgbClr val="F79646"/>
                </a:solidFill>
              </a:rPr>
              <a:t> i18n </a:t>
            </a:r>
            <a:r>
              <a:rPr lang="fr-FR" dirty="0" err="1">
                <a:solidFill>
                  <a:srgbClr val="F79646"/>
                </a:solidFill>
              </a:rPr>
              <a:t>b</a:t>
            </a:r>
            <a:r>
              <a:rPr lang="fr-FR" dirty="0" err="1" smtClean="0">
                <a:solidFill>
                  <a:srgbClr val="F79646"/>
                </a:solidFill>
              </a:rPr>
              <a:t>enefits</a:t>
            </a:r>
            <a:endParaRPr lang="fr-FR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can</a:t>
            </a:r>
            <a:endParaRPr lang="fr-FR" dirty="0"/>
          </a:p>
          <a:p>
            <a:pPr lvl="1"/>
            <a:r>
              <a:rPr lang="fr-FR" dirty="0" err="1"/>
              <a:t>Refactor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keys</a:t>
            </a:r>
            <a:endParaRPr lang="fr-FR" dirty="0"/>
          </a:p>
          <a:p>
            <a:pPr lvl="1"/>
            <a:r>
              <a:rPr lang="fr-FR" dirty="0" err="1"/>
              <a:t>Maintain</a:t>
            </a:r>
            <a:r>
              <a:rPr lang="fr-FR" dirty="0"/>
              <a:t> the ‘en’ in Java</a:t>
            </a:r>
          </a:p>
          <a:p>
            <a:pPr lvl="1"/>
            <a:r>
              <a:rPr lang="fr-FR" dirty="0"/>
              <a:t>Never change a .</a:t>
            </a:r>
            <a:r>
              <a:rPr lang="fr-FR" dirty="0" err="1"/>
              <a:t>properties</a:t>
            </a:r>
            <a:r>
              <a:rPr lang="fr-FR" dirty="0"/>
              <a:t> file for default locale</a:t>
            </a:r>
          </a:p>
          <a:p>
            <a:r>
              <a:rPr lang="fr-FR" dirty="0" smtClean="0"/>
              <a:t>And use </a:t>
            </a:r>
            <a:r>
              <a:rPr lang="fr-FR" dirty="0" err="1" smtClean="0"/>
              <a:t>it</a:t>
            </a:r>
            <a:r>
              <a:rPr lang="fr-FR" dirty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libs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GWT (</a:t>
            </a:r>
            <a:r>
              <a:rPr lang="fr-FR" dirty="0" err="1" smtClean="0"/>
              <a:t>done</a:t>
            </a:r>
            <a:r>
              <a:rPr lang="fr-FR" dirty="0" smtClean="0"/>
              <a:t> on </a:t>
            </a:r>
            <a:r>
              <a:rPr lang="fr-FR" dirty="0" err="1" smtClean="0"/>
              <a:t>github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J</a:t>
            </a:r>
            <a:r>
              <a:rPr lang="fr-FR" dirty="0" err="1" smtClean="0"/>
              <a:t>Q</a:t>
            </a:r>
            <a:r>
              <a:rPr lang="fr-FR" dirty="0" err="1" smtClean="0"/>
              <a:t>uery</a:t>
            </a:r>
            <a:r>
              <a:rPr lang="fr-FR" dirty="0" smtClean="0"/>
              <a:t>, Dojo, </a:t>
            </a:r>
            <a:r>
              <a:rPr lang="fr-FR" dirty="0" err="1" smtClean="0"/>
              <a:t>CoffeeScript</a:t>
            </a:r>
            <a:r>
              <a:rPr lang="fr-FR" dirty="0" smtClean="0"/>
              <a:t> (</a:t>
            </a:r>
            <a:r>
              <a:rPr lang="fr-FR" dirty="0" err="1" smtClean="0"/>
              <a:t>planned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6821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79646"/>
                </a:solidFill>
              </a:rPr>
              <a:t>And </a:t>
            </a:r>
            <a:r>
              <a:rPr lang="fr-FR" dirty="0" err="1" smtClean="0">
                <a:solidFill>
                  <a:srgbClr val="F79646"/>
                </a:solidFill>
              </a:rPr>
              <a:t>extend</a:t>
            </a:r>
            <a:r>
              <a:rPr lang="fr-FR" dirty="0" smtClean="0">
                <a:solidFill>
                  <a:srgbClr val="F79646"/>
                </a:solidFill>
              </a:rPr>
              <a:t> </a:t>
            </a:r>
            <a:r>
              <a:rPr lang="fr-FR" dirty="0" err="1" smtClean="0">
                <a:solidFill>
                  <a:srgbClr val="F79646"/>
                </a:solidFill>
              </a:rPr>
              <a:t>this</a:t>
            </a:r>
            <a:r>
              <a:rPr lang="fr-FR" dirty="0" smtClean="0">
                <a:solidFill>
                  <a:srgbClr val="F79646"/>
                </a:solidFill>
              </a:rPr>
              <a:t> for </a:t>
            </a:r>
            <a:br>
              <a:rPr lang="fr-FR" dirty="0" smtClean="0">
                <a:solidFill>
                  <a:srgbClr val="F79646"/>
                </a:solidFill>
              </a:rPr>
            </a:br>
            <a:r>
              <a:rPr lang="fr-FR" dirty="0" smtClean="0">
                <a:solidFill>
                  <a:srgbClr val="F79646"/>
                </a:solidFill>
              </a:rPr>
              <a:t>multi-display</a:t>
            </a:r>
            <a:endParaRPr lang="fr-FR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07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79646"/>
                </a:solidFill>
              </a:rPr>
              <a:t>Extended to displays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Add</a:t>
            </a:r>
            <a:r>
              <a:rPr lang="fr-FR" dirty="0" smtClean="0"/>
              <a:t> a mobile support in the @Message annotation</a:t>
            </a:r>
            <a:endParaRPr lang="fr-FR" dirty="0"/>
          </a:p>
        </p:txBody>
      </p:sp>
      <p:pic>
        <p:nvPicPr>
          <p:cNvPr id="4" name="Image 3" descr="Java_Mess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95600"/>
            <a:ext cx="5324475" cy="2987681"/>
          </a:xfrm>
          <a:prstGeom prst="rect">
            <a:avLst/>
          </a:prstGeom>
          <a:ln w="28575" cmpd="sng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78336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79646"/>
                </a:solidFill>
              </a:rPr>
              <a:t>Extended to displays</a:t>
            </a:r>
            <a:endParaRPr lang="fr-FR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extend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pattern for </a:t>
            </a:r>
            <a:r>
              <a:rPr lang="fr-FR" dirty="0" smtClean="0"/>
              <a:t>displays</a:t>
            </a:r>
            <a:endParaRPr lang="fr-FR" dirty="0" smtClean="0"/>
          </a:p>
          <a:p>
            <a:pPr lvl="1"/>
            <a:r>
              <a:rPr lang="fr-FR" dirty="0"/>
              <a:t>One ResourceBundle by display</a:t>
            </a:r>
          </a:p>
          <a:p>
            <a:r>
              <a:rPr lang="fr-FR" dirty="0" smtClean="0"/>
              <a:t>All </a:t>
            </a:r>
            <a:r>
              <a:rPr lang="fr-FR" dirty="0" err="1" smtClean="0"/>
              <a:t>driven</a:t>
            </a:r>
            <a:r>
              <a:rPr lang="fr-FR" dirty="0" smtClean="0"/>
              <a:t> by </a:t>
            </a:r>
            <a:r>
              <a:rPr lang="fr-FR" dirty="0" smtClean="0"/>
              <a:t>@</a:t>
            </a:r>
            <a:r>
              <a:rPr lang="fr-FR" dirty="0" err="1" smtClean="0"/>
              <a:t>MessageBundle</a:t>
            </a:r>
            <a:r>
              <a:rPr lang="fr-FR" dirty="0" smtClean="0"/>
              <a:t> annotation</a:t>
            </a:r>
            <a:endParaRPr lang="fr-FR" dirty="0" smtClean="0"/>
          </a:p>
          <a:p>
            <a:r>
              <a:rPr lang="fr-FR" dirty="0" err="1" smtClean="0"/>
              <a:t>Keep</a:t>
            </a:r>
            <a:r>
              <a:rPr lang="fr-FR" dirty="0" smtClean="0"/>
              <a:t> the </a:t>
            </a:r>
            <a:r>
              <a:rPr lang="fr-FR" dirty="0" err="1" smtClean="0"/>
              <a:t>rest</a:t>
            </a:r>
            <a:r>
              <a:rPr lang="fr-FR" dirty="0" smtClean="0"/>
              <a:t> </a:t>
            </a:r>
            <a:r>
              <a:rPr lang="fr-FR" dirty="0" err="1" smtClean="0"/>
              <a:t>g</a:t>
            </a:r>
            <a:r>
              <a:rPr lang="fr-FR" dirty="0" err="1" smtClean="0"/>
              <a:t>enerated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6322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013371"/>
          </a:xfrm>
          <a:ln/>
        </p:spPr>
        <p:txBody>
          <a:bodyPr anchor="ctr"/>
          <a:lstStyle/>
          <a:p>
            <a:r>
              <a:rPr lang="en-US" sz="3700" dirty="0"/>
              <a:t>Speakers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sz="2300" dirty="0"/>
              <a:t>@dbaeli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16027" indent="-216027"/>
            <a:r>
              <a:rPr lang="en-US" sz="2000" b="1" dirty="0"/>
              <a:t>Java developer since </a:t>
            </a:r>
            <a:r>
              <a:rPr lang="en-US" sz="2000" b="1" dirty="0" smtClean="0"/>
              <a:t>1999</a:t>
            </a:r>
          </a:p>
          <a:p>
            <a:pPr marL="216027" indent="-216027"/>
            <a:r>
              <a:rPr lang="en-US" sz="2000" b="1" dirty="0" smtClean="0"/>
              <a:t>R&amp;D Team Mentor at</a:t>
            </a:r>
          </a:p>
          <a:p>
            <a:pPr marL="216027" indent="-216027"/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216027" indent="-216027"/>
            <a:r>
              <a:rPr lang="en-US" sz="2000" b="1" dirty="0" smtClean="0"/>
              <a:t>Coder, DevOps, Agile Coach</a:t>
            </a:r>
          </a:p>
          <a:p>
            <a:pPr marL="616077" lvl="1" indent="-216027"/>
            <a:r>
              <a:rPr lang="en-US" sz="1600" b="1" dirty="0" smtClean="0"/>
              <a:t>From idea to production </a:t>
            </a:r>
          </a:p>
          <a:p>
            <a:pPr marL="216027" indent="-216027"/>
            <a:r>
              <a:rPr lang="en-US" sz="2000" b="1" dirty="0" err="1" smtClean="0"/>
              <a:t>eXo</a:t>
            </a:r>
            <a:r>
              <a:rPr lang="en-US" sz="2000" b="1" dirty="0" smtClean="0"/>
              <a:t> Platform</a:t>
            </a:r>
          </a:p>
          <a:p>
            <a:pPr marL="616077" lvl="2" indent="-216027"/>
            <a:r>
              <a:rPr lang="en-US" sz="1600" b="1" dirty="0" smtClean="0"/>
              <a:t>VP Quality</a:t>
            </a:r>
            <a:endParaRPr lang="en-US" sz="1600" b="1" dirty="0"/>
          </a:p>
          <a:p>
            <a:pPr marL="216027" indent="-216027"/>
            <a:endParaRPr lang="en-US" sz="2000" b="1" dirty="0" smtClean="0"/>
          </a:p>
          <a:p>
            <a:pPr marL="616077" lvl="1" indent="-216027"/>
            <a:endParaRPr lang="en-US" sz="1600" b="1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2300" dirty="0"/>
              <a:t>@gdigugli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16027" indent="-216027"/>
            <a:r>
              <a:rPr lang="en-US" sz="2000" b="1" dirty="0" smtClean="0"/>
              <a:t>Java developer since 1999</a:t>
            </a:r>
          </a:p>
          <a:p>
            <a:pPr marL="216027" indent="-216027"/>
            <a:r>
              <a:rPr lang="en-US" sz="2000" b="1" dirty="0" smtClean="0"/>
              <a:t>Software architect at</a:t>
            </a:r>
          </a:p>
          <a:p>
            <a:pPr marL="216027" indent="-216027"/>
            <a:endParaRPr lang="en-US" sz="2000" b="1" dirty="0" smtClean="0"/>
          </a:p>
          <a:p>
            <a:pPr marL="216027" indent="-216027"/>
            <a:endParaRPr lang="en-US" sz="2000" b="1" dirty="0" smtClean="0"/>
          </a:p>
          <a:p>
            <a:pPr marL="216027" indent="-216027"/>
            <a:r>
              <a:rPr lang="en-US" sz="2000" b="1" dirty="0" smtClean="0"/>
              <a:t>ILOG - IBM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/>
              <a:t>2D </a:t>
            </a:r>
            <a:r>
              <a:rPr lang="en-US" sz="1600" b="1" dirty="0" smtClean="0"/>
              <a:t>graphic </a:t>
            </a:r>
            <a:r>
              <a:rPr lang="en-US" sz="1600" b="1" dirty="0"/>
              <a:t>toolkit</a:t>
            </a:r>
            <a:endParaRPr lang="en-US" sz="1600" b="1" dirty="0" smtClean="0"/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Rule engine</a:t>
            </a:r>
          </a:p>
          <a:p>
            <a:pPr marL="216027" indent="-216027"/>
            <a:r>
              <a:rPr lang="en-US" sz="2000" b="1" dirty="0" smtClean="0"/>
              <a:t>Prima-Solutions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Services platform for J2EE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Domain models code generators</a:t>
            </a:r>
            <a:endParaRPr lang="en-US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 dirty="0"/>
          </a:p>
        </p:txBody>
      </p:sp>
      <p:pic>
        <p:nvPicPr>
          <p:cNvPr id="2" name="Image 1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3124200"/>
            <a:ext cx="2336800" cy="436021"/>
          </a:xfrm>
          <a:prstGeom prst="rect">
            <a:avLst/>
          </a:prstGeom>
        </p:spPr>
      </p:pic>
      <p:pic>
        <p:nvPicPr>
          <p:cNvPr id="13" name="Image 12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3124200"/>
            <a:ext cx="2336800" cy="43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79646"/>
                </a:solidFill>
              </a:rPr>
              <a:t>How to </a:t>
            </a:r>
            <a:r>
              <a:rPr lang="fr-FR" dirty="0" err="1" smtClean="0">
                <a:solidFill>
                  <a:srgbClr val="F79646"/>
                </a:solidFill>
              </a:rPr>
              <a:t>generate</a:t>
            </a:r>
            <a:r>
              <a:rPr lang="fr-FR" dirty="0" smtClean="0">
                <a:solidFill>
                  <a:srgbClr val="F79646"/>
                </a:solidFill>
              </a:rPr>
              <a:t> </a:t>
            </a:r>
            <a:br>
              <a:rPr lang="fr-FR" dirty="0" smtClean="0">
                <a:solidFill>
                  <a:srgbClr val="F79646"/>
                </a:solidFill>
              </a:rPr>
            </a:br>
            <a:r>
              <a:rPr lang="fr-FR" dirty="0" smtClean="0">
                <a:solidFill>
                  <a:srgbClr val="F79646"/>
                </a:solidFill>
              </a:rPr>
              <a:t>.</a:t>
            </a:r>
            <a:r>
              <a:rPr lang="fr-FR" dirty="0" err="1" smtClean="0">
                <a:solidFill>
                  <a:srgbClr val="F79646"/>
                </a:solidFill>
              </a:rPr>
              <a:t>properties</a:t>
            </a:r>
            <a:r>
              <a:rPr lang="fr-FR" dirty="0" smtClean="0">
                <a:solidFill>
                  <a:srgbClr val="F79646"/>
                </a:solidFill>
              </a:rPr>
              <a:t> and ResourceBundle class</a:t>
            </a:r>
            <a:br>
              <a:rPr lang="fr-FR" dirty="0" smtClean="0">
                <a:solidFill>
                  <a:srgbClr val="F79646"/>
                </a:solidFill>
              </a:rPr>
            </a:br>
            <a:r>
              <a:rPr lang="fr-FR" dirty="0" err="1" smtClean="0">
                <a:solidFill>
                  <a:srgbClr val="F79646"/>
                </a:solidFill>
              </a:rPr>
              <a:t>from</a:t>
            </a:r>
            <a:r>
              <a:rPr lang="fr-FR" dirty="0" smtClean="0">
                <a:solidFill>
                  <a:srgbClr val="F79646"/>
                </a:solidFill>
              </a:rPr>
              <a:t> annotations ?</a:t>
            </a:r>
            <a:endParaRPr lang="fr-FR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47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38861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Behind the </a:t>
            </a:r>
            <a:r>
              <a:rPr lang="en-US" dirty="0" smtClean="0">
                <a:solidFill>
                  <a:srgbClr val="F79646"/>
                </a:solidFill>
              </a:rPr>
              <a:t>scene</a:t>
            </a:r>
            <a:r>
              <a:rPr lang="en-US" dirty="0" smtClean="0">
                <a:solidFill>
                  <a:srgbClr val="F79646"/>
                </a:solidFill>
              </a:rPr>
              <a:t/>
            </a:r>
            <a:br>
              <a:rPr lang="en-US" dirty="0" smtClean="0">
                <a:solidFill>
                  <a:srgbClr val="F79646"/>
                </a:solidFill>
              </a:rPr>
            </a:br>
            <a:r>
              <a:rPr lang="en-US" dirty="0" smtClean="0">
                <a:solidFill>
                  <a:srgbClr val="F79646"/>
                </a:solidFill>
              </a:rPr>
              <a:t>How </a:t>
            </a:r>
            <a:r>
              <a:rPr lang="en-US" dirty="0" smtClean="0">
                <a:solidFill>
                  <a:srgbClr val="F79646"/>
                </a:solidFill>
              </a:rPr>
              <a:t>APT works</a:t>
            </a:r>
            <a:br>
              <a:rPr lang="en-US" dirty="0" smtClean="0">
                <a:solidFill>
                  <a:srgbClr val="F79646"/>
                </a:solidFill>
              </a:rPr>
            </a:br>
            <a:endParaRPr lang="en-US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3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APT </a:t>
            </a:r>
            <a:r>
              <a:rPr lang="en-US" dirty="0" smtClean="0">
                <a:solidFill>
                  <a:srgbClr val="F79646"/>
                </a:solidFill>
              </a:rPr>
              <a:t>basics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 (Annotation Processing Tool)</a:t>
            </a:r>
          </a:p>
          <a:p>
            <a:pPr lvl="1"/>
            <a:r>
              <a:rPr lang="en-US" dirty="0" smtClean="0"/>
              <a:t>Kind of old-school pre-processing</a:t>
            </a:r>
          </a:p>
          <a:p>
            <a:pPr lvl="1"/>
            <a:r>
              <a:rPr lang="en-US" dirty="0" smtClean="0"/>
              <a:t>But not on the file it-self</a:t>
            </a:r>
          </a:p>
          <a:p>
            <a:pPr lvl="1"/>
            <a:r>
              <a:rPr lang="en-US" dirty="0" smtClean="0"/>
              <a:t>No runtime overload</a:t>
            </a:r>
          </a:p>
          <a:p>
            <a:pPr lvl="1"/>
            <a:r>
              <a:rPr lang="en-US" dirty="0" smtClean="0"/>
              <a:t>Annotations in source code</a:t>
            </a:r>
          </a:p>
          <a:p>
            <a:pPr marL="0" indent="0" algn="ctr">
              <a:buNone/>
            </a:pPr>
            <a:r>
              <a:rPr lang="en-US" dirty="0" smtClean="0"/>
              <a:t>@Retention(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RetentionPolicy.SOURCE</a:t>
            </a:r>
            <a:r>
              <a:rPr lang="en-US" dirty="0" smtClean="0"/>
              <a:t>)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Annotation code samples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5334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Declare Annotations on elements to parse.</a:t>
            </a:r>
          </a:p>
        </p:txBody>
      </p:sp>
      <p:pic>
        <p:nvPicPr>
          <p:cNvPr id="4" name="Image 3" descr="ez18n_Field_Annot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1981200"/>
            <a:ext cx="5219700" cy="2184400"/>
          </a:xfrm>
          <a:prstGeom prst="rect">
            <a:avLst/>
          </a:prstGeom>
        </p:spPr>
      </p:pic>
      <p:pic>
        <p:nvPicPr>
          <p:cNvPr id="5" name="Image 4" descr="ez18n_Type_Annot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4267200"/>
            <a:ext cx="5334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79646"/>
                </a:solidFill>
              </a:rPr>
              <a:t>APT Processors</a:t>
            </a:r>
            <a:endParaRPr lang="fr-FR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avax.annotation.processing.Processor</a:t>
            </a:r>
          </a:p>
          <a:p>
            <a:r>
              <a:rPr lang="en-US" dirty="0" smtClean="0"/>
              <a:t>Code parsing similar to Reflection</a:t>
            </a:r>
          </a:p>
          <a:p>
            <a:pPr lvl="1"/>
            <a:r>
              <a:rPr lang="en-US" dirty="0" smtClean="0"/>
              <a:t>No need for compiled code</a:t>
            </a:r>
          </a:p>
          <a:p>
            <a:pPr lvl="1"/>
            <a:r>
              <a:rPr lang="en-US" dirty="0" smtClean="0"/>
              <a:t>Some limitations</a:t>
            </a:r>
          </a:p>
          <a:p>
            <a:r>
              <a:rPr lang="en-US" dirty="0" smtClean="0"/>
              <a:t>2 key elements :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SupportedAnnotationTypes</a:t>
            </a:r>
            <a:r>
              <a:rPr lang="en-US" dirty="0"/>
              <a:t> </a:t>
            </a:r>
            <a:r>
              <a:rPr lang="en-US" dirty="0" smtClean="0"/>
              <a:t>to declare the </a:t>
            </a:r>
            <a:r>
              <a:rPr lang="en-US" dirty="0"/>
              <a:t>matching </a:t>
            </a:r>
            <a:r>
              <a:rPr lang="en-US" dirty="0" smtClean="0"/>
              <a:t>annotations</a:t>
            </a:r>
            <a:endParaRPr lang="en-US" dirty="0"/>
          </a:p>
          <a:p>
            <a:pPr lvl="1"/>
            <a:r>
              <a:rPr lang="en-US" dirty="0" err="1" smtClean="0"/>
              <a:t>FileObject</a:t>
            </a:r>
            <a:r>
              <a:rPr lang="en-US" dirty="0" smtClean="0"/>
              <a:t> : the future generated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0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Processor code sample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334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Processor declaration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35052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800" dirty="0" smtClean="0"/>
              <a:t>Use </a:t>
            </a:r>
            <a:r>
              <a:rPr lang="en-US" sz="2800" dirty="0" smtClean="0"/>
              <a:t>a FileObject to generate the content</a:t>
            </a:r>
          </a:p>
        </p:txBody>
      </p:sp>
      <p:pic>
        <p:nvPicPr>
          <p:cNvPr id="4" name="Image 3" descr="CSVReportProcessor_Java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81200"/>
            <a:ext cx="7239000" cy="1282700"/>
          </a:xfrm>
          <a:prstGeom prst="rect">
            <a:avLst/>
          </a:prstGeom>
          <a:ln w="28575" cmpd="sng">
            <a:solidFill>
              <a:srgbClr val="4F81BD"/>
            </a:solidFill>
          </a:ln>
        </p:spPr>
      </p:pic>
      <p:pic>
        <p:nvPicPr>
          <p:cNvPr id="5" name="Image 4" descr="CSVReportProcessor_Java_FileOb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43401"/>
            <a:ext cx="8763000" cy="1265302"/>
          </a:xfrm>
          <a:prstGeom prst="rect">
            <a:avLst/>
          </a:prstGeom>
          <a:ln w="28575" cmpd="sng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Similarities with </a:t>
            </a:r>
            <a:r>
              <a:rPr lang="en-US" dirty="0" err="1" smtClean="0"/>
              <a:t>java.lang.reflect</a:t>
            </a:r>
            <a:endParaRPr lang="en-US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4815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Field, </a:t>
                      </a:r>
                      <a:r>
                        <a:rPr lang="fr-FR" dirty="0" err="1" smtClean="0"/>
                        <a:t>Parameter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Class.newInstance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instanceOf</a:t>
            </a:r>
            <a:r>
              <a:rPr lang="en-US" sz="2800" dirty="0" smtClean="0"/>
              <a:t>, NO </a:t>
            </a:r>
            <a:r>
              <a:rPr lang="en-US" sz="2800" dirty="0" err="1" smtClean="0"/>
              <a:t>isAssignable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getConstructor</a:t>
            </a:r>
            <a:r>
              <a:rPr lang="en-US" sz="2800" dirty="0" smtClean="0"/>
              <a:t>, </a:t>
            </a:r>
            <a:r>
              <a:rPr lang="en-US" sz="2800" dirty="0" err="1" smtClean="0"/>
              <a:t>getMethod</a:t>
            </a:r>
            <a:r>
              <a:rPr lang="en-US" sz="2800" dirty="0" smtClean="0"/>
              <a:t>, 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Weak </a:t>
            </a:r>
            <a:r>
              <a:rPr lang="en-US" sz="2800" dirty="0" err="1" smtClean="0"/>
              <a:t>inhritance</a:t>
            </a:r>
            <a:r>
              <a:rPr lang="en-US" sz="2800" dirty="0" smtClean="0"/>
              <a:t> management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35833"/>
            <a:ext cx="8229600" cy="3731567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javac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-cp $CLASSPATH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-proc:only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-encoding UTF-8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-d $PROJECT_HOME\target\classes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-s $PROJECT_HOME\target\generated-sources\apt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-sourcepath $SOURCE_PATH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-verbose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$FILES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821633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 Usage</a:t>
            </a:r>
            <a:endParaRPr lang="en-US" dirty="0"/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>
            <a:off x="3124200" y="3012133"/>
            <a:ext cx="2362200" cy="681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89560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5107633"/>
            <a:ext cx="51054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>
            <a:off x="5867400" y="5336233"/>
            <a:ext cx="734048" cy="148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5299839"/>
            <a:ext cx="129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Lucida Console" pitchFamily="49" charset="0"/>
              </a:rPr>
              <a:t>Optional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43200" y="3507433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  <a:endCxn id="22" idx="1"/>
          </p:cNvCxnSpPr>
          <p:nvPr/>
        </p:nvCxnSpPr>
        <p:spPr>
          <a:xfrm flipV="1">
            <a:off x="5105400" y="3612922"/>
            <a:ext cx="1170639" cy="850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276039" y="3443645"/>
            <a:ext cx="2657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Lucida Console" pitchFamily="49" charset="0"/>
              </a:rPr>
              <a:t>Processors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fr-FR" sz="1600" dirty="0" err="1" smtClean="0">
                <a:latin typeface="Lucida Console" pitchFamily="49" charset="0"/>
              </a:rPr>
              <a:t>fqcn</a:t>
            </a:r>
            <a:r>
              <a:rPr lang="fr-FR" sz="1600" dirty="0" smtClean="0">
                <a:latin typeface="Lucida Console" pitchFamily="49" charset="0"/>
              </a:rPr>
              <a:t> </a:t>
            </a:r>
            <a:r>
              <a:rPr lang="fr-FR" sz="1600" dirty="0" err="1" smtClean="0">
                <a:latin typeface="Lucida Console" pitchFamily="49" charset="0"/>
              </a:rPr>
              <a:t>list</a:t>
            </a:r>
            <a:endParaRPr lang="fr-FR" sz="1600" dirty="0" smtClean="0">
              <a:latin typeface="Lucida Console" pitchFamily="49" charset="0"/>
            </a:endParaRPr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Command line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Usage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integration</a:t>
            </a:r>
          </a:p>
          <a:p>
            <a:pPr lvl="1"/>
            <a:r>
              <a:rPr lang="fr-FR" dirty="0" smtClean="0"/>
              <a:t>M</a:t>
            </a:r>
            <a:r>
              <a:rPr lang="en-US" dirty="0" err="1" smtClean="0"/>
              <a:t>aven</a:t>
            </a:r>
            <a:r>
              <a:rPr lang="en-US" dirty="0" smtClean="0"/>
              <a:t>-processor-plugin</a:t>
            </a:r>
          </a:p>
          <a:p>
            <a:r>
              <a:rPr lang="en-US" dirty="0" smtClean="0"/>
              <a:t>Ant integration</a:t>
            </a:r>
          </a:p>
          <a:p>
            <a:pPr lvl="1"/>
            <a:r>
              <a:rPr lang="en-US" dirty="0" err="1" smtClean="0"/>
              <a:t>javac</a:t>
            </a:r>
            <a:endParaRPr lang="en-US" dirty="0" smtClean="0"/>
          </a:p>
          <a:p>
            <a:r>
              <a:rPr lang="en-US" dirty="0" smtClean="0"/>
              <a:t>IDE integration</a:t>
            </a:r>
          </a:p>
          <a:p>
            <a:pPr lvl="1"/>
            <a:r>
              <a:rPr lang="en-US" dirty="0" smtClean="0"/>
              <a:t>Extend the J2SE compilation </a:t>
            </a:r>
            <a:r>
              <a:rPr lang="en-US" dirty="0" smtClean="0"/>
              <a:t>options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890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APT works better with: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java.util.ServiceLoader (META-INF/services)</a:t>
            </a:r>
          </a:p>
          <a:p>
            <a:pPr lvl="1"/>
            <a:r>
              <a:rPr lang="en-US" dirty="0" smtClean="0"/>
              <a:t>JEE injection, Spring, Guice, … </a:t>
            </a:r>
          </a:p>
          <a:p>
            <a:r>
              <a:rPr lang="en-US" dirty="0" smtClean="0"/>
              <a:t>Templating engine</a:t>
            </a:r>
          </a:p>
          <a:p>
            <a:pPr lvl="1"/>
            <a:r>
              <a:rPr lang="en-US" dirty="0" smtClean="0"/>
              <a:t>Generate java files (or others)</a:t>
            </a:r>
          </a:p>
          <a:p>
            <a:pPr lvl="1"/>
            <a:r>
              <a:rPr lang="en-US" dirty="0" smtClean="0"/>
              <a:t>A single class one borrowed from ant</a:t>
            </a:r>
          </a:p>
          <a:p>
            <a:r>
              <a:rPr lang="en-US" dirty="0" smtClean="0"/>
              <a:t>Your Imagination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3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1430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Let’s talk about visible </a:t>
            </a:r>
            <a:r>
              <a:rPr lang="en-US" sz="3600" dirty="0"/>
              <a:t>quality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28194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Effective Content Display</a:t>
            </a:r>
          </a:p>
        </p:txBody>
      </p:sp>
    </p:spTree>
    <p:extLst>
      <p:ext uri="{BB962C8B-B14F-4D97-AF65-F5344CB8AC3E}">
        <p14:creationId xmlns:p14="http://schemas.microsoft.com/office/powerpoint/2010/main" val="3902000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One or Two phase compilation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phase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APT runs during the compilation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Genarated</a:t>
            </a:r>
            <a:r>
              <a:rPr lang="en-US" dirty="0" smtClean="0"/>
              <a:t> code is directly produced as </a:t>
            </a:r>
            <a:r>
              <a:rPr lang="en-US" dirty="0" err="1" smtClean="0"/>
              <a:t>bytecode</a:t>
            </a:r>
            <a:r>
              <a:rPr lang="en-US" dirty="0" smtClean="0"/>
              <a:t> (.class)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Harder to debug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Two phases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javac</a:t>
            </a:r>
            <a:r>
              <a:rPr lang="en-US" dirty="0" smtClean="0"/>
              <a:t> with </a:t>
            </a:r>
            <a:r>
              <a:rPr lang="en-US" dirty="0" err="1" smtClean="0"/>
              <a:t>proc:only</a:t>
            </a:r>
            <a:r>
              <a:rPr lang="en-US" dirty="0"/>
              <a:t> </a:t>
            </a:r>
            <a:r>
              <a:rPr lang="en-US" dirty="0" smtClean="0"/>
              <a:t>then with </a:t>
            </a:r>
            <a:r>
              <a:rPr lang="en-US" dirty="0" err="1" smtClean="0"/>
              <a:t>proc:none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Adding generated files in the </a:t>
            </a:r>
            <a:r>
              <a:rPr lang="en-US" dirty="0" err="1" smtClean="0"/>
              <a:t>sourcepath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Not really standard for maven, 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Interesting APT usages 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Generate required repetitive code :</a:t>
            </a:r>
          </a:p>
          <a:p>
            <a:pPr lvl="1"/>
            <a:r>
              <a:rPr lang="en-US" dirty="0" smtClean="0"/>
              <a:t>Not always possible at runtime</a:t>
            </a:r>
          </a:p>
          <a:p>
            <a:pPr lvl="1"/>
            <a:r>
              <a:rPr lang="en-US" dirty="0"/>
              <a:t>Unit tests, </a:t>
            </a:r>
            <a:r>
              <a:rPr lang="en-US" dirty="0" smtClean="0"/>
              <a:t>JMX declarations</a:t>
            </a:r>
          </a:p>
          <a:p>
            <a:pPr lvl="1"/>
            <a:r>
              <a:rPr lang="en-US" dirty="0" smtClean="0"/>
              <a:t>Utility code with coverage and debug</a:t>
            </a:r>
          </a:p>
          <a:p>
            <a:r>
              <a:rPr lang="en-US" dirty="0" smtClean="0"/>
              <a:t>Build your reports on your code</a:t>
            </a:r>
          </a:p>
          <a:p>
            <a:pPr lvl="1"/>
            <a:r>
              <a:rPr lang="en-US" dirty="0" smtClean="0"/>
              <a:t>Your Metrics without runtime overload</a:t>
            </a:r>
          </a:p>
          <a:p>
            <a:pPr lvl="1"/>
            <a:r>
              <a:rPr lang="en-US" dirty="0" smtClean="0"/>
              <a:t>Even fail the build if you want !</a:t>
            </a:r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Caveats of APT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Beware of the “Generate” golden hammer</a:t>
            </a:r>
          </a:p>
          <a:p>
            <a:pPr lvl="1"/>
            <a:r>
              <a:rPr lang="en-US" dirty="0" smtClean="0"/>
              <a:t>generate needed code</a:t>
            </a:r>
          </a:p>
          <a:p>
            <a:r>
              <a:rPr lang="en-US" dirty="0" smtClean="0"/>
              <a:t>APT Processors can be tricky:</a:t>
            </a:r>
          </a:p>
          <a:p>
            <a:pPr lvl="1"/>
            <a:r>
              <a:rPr lang="en-US" dirty="0" smtClean="0"/>
              <a:t>hard to test / maintain</a:t>
            </a:r>
          </a:p>
          <a:p>
            <a:pPr lvl="1"/>
            <a:r>
              <a:rPr lang="fr-FR" dirty="0" err="1"/>
              <a:t>b</a:t>
            </a:r>
            <a:r>
              <a:rPr lang="fr-FR" dirty="0" err="1" smtClean="0"/>
              <a:t>ad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r>
              <a:rPr lang="fr-FR" dirty="0" smtClean="0"/>
              <a:t> management</a:t>
            </a:r>
            <a:r>
              <a:rPr lang="en-US" dirty="0" smtClean="0"/>
              <a:t> (hidden errors !)</a:t>
            </a:r>
          </a:p>
          <a:p>
            <a:pPr lvl="1"/>
            <a:r>
              <a:rPr lang="en-US" dirty="0" smtClean="0"/>
              <a:t>Not really (well) documented</a:t>
            </a:r>
          </a:p>
          <a:p>
            <a:r>
              <a:rPr lang="en-US" dirty="0" smtClean="0"/>
              <a:t>No built in </a:t>
            </a:r>
            <a:r>
              <a:rPr lang="en-US" dirty="0" err="1" smtClean="0"/>
              <a:t>templating</a:t>
            </a:r>
            <a:r>
              <a:rPr lang="en-US" dirty="0" smtClean="0"/>
              <a:t> mechanism</a:t>
            </a:r>
            <a:endParaRPr lang="en-US" dirty="0"/>
          </a:p>
          <a:p>
            <a:r>
              <a:rPr lang="en-US" dirty="0" smtClean="0"/>
              <a:t>Enforced file path creation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Beware </a:t>
            </a:r>
            <a:r>
              <a:rPr lang="en-US" sz="3200" dirty="0" smtClean="0"/>
              <a:t>of maven </a:t>
            </a:r>
            <a:r>
              <a:rPr lang="en-US" sz="3200" dirty="0"/>
              <a:t>// </a:t>
            </a:r>
            <a:r>
              <a:rPr lang="en-US" sz="3200" dirty="0" smtClean="0"/>
              <a:t>builds</a:t>
            </a:r>
            <a:endParaRPr lang="en-US" sz="3200" dirty="0"/>
          </a:p>
          <a:p>
            <a:pPr marL="742950" lvl="2" indent="-342900"/>
            <a:r>
              <a:rPr lang="en-US" dirty="0" err="1" smtClean="0"/>
              <a:t>javac</a:t>
            </a:r>
            <a:r>
              <a:rPr lang="en-US" dirty="0" smtClean="0"/>
              <a:t> is not thread 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Slides</a:t>
            </a:r>
            <a:r>
              <a:rPr lang="fr-FR" dirty="0" smtClean="0"/>
              <a:t> Gilles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0237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34925"/>
            <a:ext cx="5334000" cy="1143000"/>
          </a:xfrm>
        </p:spPr>
        <p:txBody>
          <a:bodyPr/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295400"/>
            <a:ext cx="4040188" cy="2778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/>
              <a:t>Effective Content </a:t>
            </a:r>
            <a:r>
              <a:rPr lang="fr-FR" b="1" dirty="0" smtClean="0"/>
              <a:t>Display</a:t>
            </a:r>
          </a:p>
          <a:p>
            <a:r>
              <a:rPr lang="fr-FR" dirty="0" smtClean="0"/>
              <a:t>Multi </a:t>
            </a:r>
            <a:r>
              <a:rPr lang="fr-FR" dirty="0" err="1" smtClean="0"/>
              <a:t>device</a:t>
            </a:r>
            <a:r>
              <a:rPr lang="fr-FR" dirty="0"/>
              <a:t> </a:t>
            </a:r>
            <a:r>
              <a:rPr lang="fr-FR" dirty="0" smtClean="0"/>
              <a:t>&amp; </a:t>
            </a:r>
            <a:r>
              <a:rPr lang="fr-FR" dirty="0" err="1" smtClean="0"/>
              <a:t>languages</a:t>
            </a:r>
            <a:endParaRPr lang="fr-FR" dirty="0" smtClean="0"/>
          </a:p>
          <a:p>
            <a:pPr lvl="1"/>
            <a:r>
              <a:rPr lang="fr-FR" dirty="0" smtClean="0"/>
              <a:t>Labels</a:t>
            </a:r>
          </a:p>
          <a:p>
            <a:pPr lvl="1"/>
            <a:r>
              <a:rPr lang="fr-FR" dirty="0" err="1" smtClean="0"/>
              <a:t>Layout</a:t>
            </a:r>
            <a:r>
              <a:rPr lang="fr-FR" dirty="0" smtClean="0"/>
              <a:t> &amp; images</a:t>
            </a:r>
          </a:p>
          <a:p>
            <a:r>
              <a:rPr lang="fr-FR" dirty="0"/>
              <a:t>Clean code</a:t>
            </a:r>
          </a:p>
          <a:p>
            <a:pPr lvl="1"/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endParaRPr lang="fr-FR" dirty="0" smtClean="0"/>
          </a:p>
          <a:p>
            <a:pPr lvl="1"/>
            <a:r>
              <a:rPr lang="fr-FR" dirty="0" err="1" smtClean="0"/>
              <a:t>Easy</a:t>
            </a:r>
            <a:r>
              <a:rPr lang="fr-FR" dirty="0" smtClean="0"/>
              <a:t> Maintenance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10200" y="1219200"/>
            <a:ext cx="3505200" cy="2930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with</a:t>
            </a:r>
            <a:r>
              <a:rPr lang="fr-FR" b="1" dirty="0"/>
              <a:t> APT </a:t>
            </a:r>
            <a:r>
              <a:rPr lang="fr-FR" b="1" dirty="0" err="1"/>
              <a:t>Tooling</a:t>
            </a:r>
            <a:endParaRPr lang="fr-FR" b="1" dirty="0"/>
          </a:p>
          <a:p>
            <a:r>
              <a:rPr lang="fr-FR" dirty="0" smtClean="0"/>
              <a:t>APT </a:t>
            </a:r>
            <a:r>
              <a:rPr lang="fr-FR" dirty="0" err="1" smtClean="0"/>
              <a:t>Engine</a:t>
            </a:r>
            <a:endParaRPr lang="fr-FR" dirty="0" smtClean="0"/>
          </a:p>
          <a:p>
            <a:r>
              <a:rPr lang="fr-FR" dirty="0" smtClean="0"/>
              <a:t>APT Processors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technical</a:t>
            </a:r>
            <a:r>
              <a:rPr lang="fr-FR" dirty="0" smtClean="0"/>
              <a:t> code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reports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Helpers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362200" y="5257800"/>
            <a:ext cx="4422835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https://github.com/dbaeli/ez18n</a:t>
            </a:r>
            <a:endParaRPr lang="en-US" sz="2400" dirty="0"/>
          </a:p>
        </p:txBody>
      </p:sp>
      <p:pic>
        <p:nvPicPr>
          <p:cNvPr id="8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924800" y="4495800"/>
            <a:ext cx="933869" cy="164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4419600"/>
            <a:ext cx="762000" cy="154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657600" y="3352800"/>
            <a:ext cx="3172663" cy="1477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/>
              <a:t>based</a:t>
            </a:r>
            <a:r>
              <a:rPr lang="fr-FR" sz="2400" b="1" dirty="0"/>
              <a:t> on </a:t>
            </a:r>
            <a:r>
              <a:rPr lang="fr-FR" sz="2400" b="1" dirty="0" smtClean="0"/>
              <a:t>i18n</a:t>
            </a:r>
          </a:p>
          <a:p>
            <a:pPr marL="742950" lvl="1" indent="-285750">
              <a:buFont typeface="Arial"/>
              <a:buChar char="•"/>
            </a:pPr>
            <a:r>
              <a:rPr lang="fr-FR" sz="2400" dirty="0" smtClean="0"/>
              <a:t>@Message</a:t>
            </a:r>
            <a:endParaRPr lang="fr-FR" sz="2400" dirty="0"/>
          </a:p>
          <a:p>
            <a:pPr marL="742950" lvl="1" indent="-285750">
              <a:buFont typeface="Arial"/>
              <a:buChar char="•"/>
            </a:pPr>
            <a:r>
              <a:rPr lang="fr-FR" sz="2400" dirty="0"/>
              <a:t>@</a:t>
            </a:r>
            <a:r>
              <a:rPr lang="fr-FR" sz="2400" dirty="0" err="1"/>
              <a:t>MessageBundle</a:t>
            </a:r>
            <a:endParaRPr lang="fr-FR" sz="2400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246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Modern i18n : e</a:t>
            </a:r>
            <a:r>
              <a:rPr lang="fr-FR" dirty="0" smtClean="0"/>
              <a:t>z18n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@</a:t>
            </a:r>
            <a:r>
              <a:rPr lang="fr-FR" dirty="0" smtClean="0">
                <a:solidFill>
                  <a:srgbClr val="FF0000"/>
                </a:solidFill>
              </a:rPr>
              <a:t>Message </a:t>
            </a:r>
            <a:r>
              <a:rPr lang="fr-FR" dirty="0" smtClean="0"/>
              <a:t>annotation to </a:t>
            </a:r>
            <a:r>
              <a:rPr lang="fr-FR" dirty="0" err="1" smtClean="0"/>
              <a:t>declare</a:t>
            </a:r>
            <a:r>
              <a:rPr lang="fr-FR" dirty="0" smtClean="0"/>
              <a:t> a message !</a:t>
            </a:r>
          </a:p>
          <a:p>
            <a:pPr marL="0" indent="0">
              <a:buNone/>
            </a:pPr>
            <a:r>
              <a:rPr lang="en-US" dirty="0" smtClean="0"/>
              <a:t>	The rest is provided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Just use it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dirty="0" smtClean="0"/>
              <a:t>Room for a JSR ?</a:t>
            </a:r>
          </a:p>
        </p:txBody>
      </p:sp>
    </p:spTree>
    <p:extLst>
      <p:ext uri="{BB962C8B-B14F-4D97-AF65-F5344CB8AC3E}">
        <p14:creationId xmlns:p14="http://schemas.microsoft.com/office/powerpoint/2010/main" val="2004807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79646"/>
                </a:solidFill>
              </a:rPr>
              <a:t>APT </a:t>
            </a:r>
            <a:r>
              <a:rPr lang="fr-FR" smtClean="0">
                <a:solidFill>
                  <a:srgbClr val="F79646"/>
                </a:solidFill>
              </a:rPr>
              <a:t>S</a:t>
            </a:r>
            <a:r>
              <a:rPr lang="fr-FR" smtClean="0">
                <a:solidFill>
                  <a:srgbClr val="F79646"/>
                </a:solidFill>
              </a:rPr>
              <a:t>ummary</a:t>
            </a:r>
            <a:endParaRPr lang="fr-FR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399"/>
          </a:xfrm>
        </p:spPr>
        <p:txBody>
          <a:bodyPr>
            <a:normAutofit/>
          </a:bodyPr>
          <a:lstStyle/>
          <a:p>
            <a:r>
              <a:rPr lang="en-US" dirty="0" smtClean="0"/>
              <a:t>APT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parses </a:t>
            </a:r>
            <a:r>
              <a:rPr lang="en-US" dirty="0"/>
              <a:t>the source </a:t>
            </a:r>
            <a:r>
              <a:rPr lang="en-US" dirty="0" smtClean="0"/>
              <a:t>code to generate</a:t>
            </a:r>
            <a:endParaRPr lang="en-US" dirty="0" smtClean="0"/>
          </a:p>
          <a:p>
            <a:pPr lvl="1"/>
            <a:r>
              <a:rPr lang="en-US" dirty="0" smtClean="0"/>
              <a:t>Java Files &amp; .class</a:t>
            </a:r>
          </a:p>
          <a:p>
            <a:pPr lvl="1"/>
            <a:r>
              <a:rPr lang="en-US" dirty="0" smtClean="0"/>
              <a:t>Reports (.</a:t>
            </a:r>
            <a:r>
              <a:rPr lang="en-US" dirty="0" err="1" smtClean="0"/>
              <a:t>csv</a:t>
            </a:r>
            <a:r>
              <a:rPr lang="en-US" dirty="0" smtClean="0"/>
              <a:t>, </a:t>
            </a:r>
            <a:r>
              <a:rPr lang="fr-FR" dirty="0" smtClean="0"/>
              <a:t>…)</a:t>
            </a:r>
            <a:endParaRPr lang="en-US" dirty="0" smtClean="0"/>
          </a:p>
          <a:p>
            <a:pPr lvl="1"/>
            <a:r>
              <a:rPr lang="en-US" dirty="0" smtClean="0"/>
              <a:t>Build log </a:t>
            </a:r>
            <a:r>
              <a:rPr lang="en-US" dirty="0" err="1" smtClean="0"/>
              <a:t>informations</a:t>
            </a:r>
            <a:r>
              <a:rPr lang="en-US" dirty="0"/>
              <a:t> </a:t>
            </a:r>
            <a:r>
              <a:rPr lang="en-US" dirty="0" smtClean="0"/>
              <a:t>or even build </a:t>
            </a:r>
            <a:r>
              <a:rPr lang="en-US" dirty="0" smtClean="0"/>
              <a:t>failures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 not hesitate to use it !</a:t>
            </a:r>
          </a:p>
          <a:p>
            <a:r>
              <a:rPr lang="en-US" dirty="0" smtClean="0"/>
              <a:t>Explain it to your team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3403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DSL with annotations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Annotation to describe a complex pattern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For example : </a:t>
            </a:r>
            <a:r>
              <a:rPr lang="en-US" dirty="0" err="1" smtClean="0"/>
              <a:t>MBeans</a:t>
            </a:r>
            <a:r>
              <a:rPr lang="en-US" dirty="0" smtClean="0"/>
              <a:t> </a:t>
            </a:r>
            <a:r>
              <a:rPr lang="en-US" dirty="0" smtClean="0"/>
              <a:t>en </a:t>
            </a:r>
            <a:r>
              <a:rPr lang="en-US" dirty="0" err="1" smtClean="0"/>
              <a:t>ajoutant</a:t>
            </a:r>
            <a:r>
              <a:rPr lang="en-US" dirty="0" smtClean="0"/>
              <a:t> des </a:t>
            </a:r>
            <a:r>
              <a:rPr lang="en-US" dirty="0" err="1" smtClean="0"/>
              <a:t>méthodes</a:t>
            </a:r>
            <a:r>
              <a:rPr lang="en-US" dirty="0" smtClean="0"/>
              <a:t> de </a:t>
            </a:r>
            <a:r>
              <a:rPr lang="en-US" dirty="0" err="1" smtClean="0"/>
              <a:t>moyenne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 </a:t>
            </a:r>
            <a:r>
              <a:rPr lang="en-US" dirty="0" err="1" smtClean="0"/>
              <a:t>dérivée</a:t>
            </a:r>
            <a:r>
              <a:rPr lang="en-US" dirty="0" smtClean="0"/>
              <a:t> en </a:t>
            </a:r>
            <a:r>
              <a:rPr lang="en-US" dirty="0" err="1" smtClean="0"/>
              <a:t>fonction</a:t>
            </a:r>
            <a:r>
              <a:rPr lang="en-US" dirty="0" smtClean="0"/>
              <a:t> du temps </a:t>
            </a:r>
            <a:r>
              <a:rPr lang="en-US" dirty="0" err="1" smtClean="0"/>
              <a:t>sur</a:t>
            </a:r>
            <a:r>
              <a:rPr lang="en-US" dirty="0" smtClean="0"/>
              <a:t> les </a:t>
            </a:r>
            <a:r>
              <a:rPr lang="en-US" dirty="0" err="1" smtClean="0"/>
              <a:t>sondes</a:t>
            </a:r>
            <a:r>
              <a:rPr lang="en-US" dirty="0" smtClean="0"/>
              <a:t> primitives</a:t>
            </a:r>
          </a:p>
          <a:p>
            <a:r>
              <a:rPr lang="en-US" dirty="0" smtClean="0"/>
              <a:t>Le code client </a:t>
            </a:r>
            <a:r>
              <a:rPr lang="en-US" dirty="0" err="1" smtClean="0"/>
              <a:t>référence</a:t>
            </a:r>
            <a:r>
              <a:rPr lang="en-US" dirty="0" smtClean="0"/>
              <a:t> </a:t>
            </a:r>
            <a:r>
              <a:rPr lang="en-US" dirty="0" err="1" smtClean="0"/>
              <a:t>directement</a:t>
            </a:r>
            <a:r>
              <a:rPr lang="en-US" dirty="0" smtClean="0"/>
              <a:t> le code </a:t>
            </a:r>
            <a:r>
              <a:rPr lang="en-US" dirty="0" err="1" smtClean="0"/>
              <a:t>généré</a:t>
            </a:r>
            <a:endParaRPr lang="en-US" dirty="0" smtClean="0"/>
          </a:p>
          <a:p>
            <a:pPr lvl="1"/>
            <a:r>
              <a:rPr lang="en-US" dirty="0" smtClean="0"/>
              <a:t>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3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38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62200" y="5257800"/>
            <a:ext cx="4422835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https://github.com/dbaeli/ez18n</a:t>
            </a:r>
            <a:endParaRPr lang="en-US" sz="24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3400" y="1828800"/>
            <a:ext cx="7843838" cy="2133600"/>
          </a:xfrm>
        </p:spPr>
        <p:txBody>
          <a:bodyPr>
            <a:normAutofit/>
          </a:bodyPr>
          <a:lstStyle/>
          <a:p>
            <a:r>
              <a:rPr lang="fr-FR" dirty="0" smtClean="0"/>
              <a:t>E</a:t>
            </a:r>
            <a:r>
              <a:rPr lang="en-US" dirty="0" smtClean="0"/>
              <a:t>z18n is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Just fork it !</a:t>
            </a:r>
            <a:endParaRPr lang="en-US" dirty="0"/>
          </a:p>
        </p:txBody>
      </p:sp>
      <p:pic>
        <p:nvPicPr>
          <p:cNvPr id="6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239000" y="838200"/>
            <a:ext cx="1539715" cy="27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667000"/>
            <a:ext cx="1456873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25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34925"/>
            <a:ext cx="5334000" cy="1143000"/>
          </a:xfrm>
        </p:spPr>
        <p:txBody>
          <a:bodyPr/>
          <a:lstStyle/>
          <a:p>
            <a:r>
              <a:rPr lang="fr-FR" dirty="0" smtClean="0"/>
              <a:t>The case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295400"/>
            <a:ext cx="4040188" cy="2778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79646"/>
                </a:solidFill>
              </a:rPr>
              <a:t>Effective Content </a:t>
            </a:r>
            <a:r>
              <a:rPr lang="fr-FR" b="1" dirty="0" smtClean="0">
                <a:solidFill>
                  <a:srgbClr val="F79646"/>
                </a:solidFill>
              </a:rPr>
              <a:t>Display</a:t>
            </a:r>
          </a:p>
          <a:p>
            <a:r>
              <a:rPr lang="fr-FR" dirty="0" smtClean="0"/>
              <a:t>Multi </a:t>
            </a:r>
            <a:r>
              <a:rPr lang="fr-FR" dirty="0" err="1" smtClean="0"/>
              <a:t>device</a:t>
            </a:r>
            <a:r>
              <a:rPr lang="fr-FR" dirty="0"/>
              <a:t> </a:t>
            </a:r>
            <a:r>
              <a:rPr lang="fr-FR" dirty="0" smtClean="0"/>
              <a:t>&amp; </a:t>
            </a:r>
            <a:r>
              <a:rPr lang="fr-FR" dirty="0" err="1" smtClean="0"/>
              <a:t>languages</a:t>
            </a:r>
            <a:endParaRPr lang="fr-FR" dirty="0" smtClean="0"/>
          </a:p>
          <a:p>
            <a:pPr lvl="1"/>
            <a:r>
              <a:rPr lang="fr-FR" dirty="0" smtClean="0"/>
              <a:t>Labels</a:t>
            </a:r>
          </a:p>
          <a:p>
            <a:pPr lvl="1"/>
            <a:r>
              <a:rPr lang="fr-FR" dirty="0" err="1" smtClean="0"/>
              <a:t>Layout</a:t>
            </a:r>
            <a:r>
              <a:rPr lang="fr-FR" dirty="0" smtClean="0"/>
              <a:t> &amp; images</a:t>
            </a:r>
          </a:p>
          <a:p>
            <a:r>
              <a:rPr lang="fr-FR" dirty="0"/>
              <a:t>Clean code</a:t>
            </a:r>
          </a:p>
          <a:p>
            <a:pPr lvl="1"/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endParaRPr lang="fr-FR" dirty="0" smtClean="0"/>
          </a:p>
          <a:p>
            <a:pPr lvl="1"/>
            <a:r>
              <a:rPr lang="fr-FR" dirty="0" err="1" smtClean="0"/>
              <a:t>Easy</a:t>
            </a:r>
            <a:r>
              <a:rPr lang="fr-FR" dirty="0" smtClean="0"/>
              <a:t> Maintenance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10200" y="1219200"/>
            <a:ext cx="3505200" cy="2930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>
                <a:solidFill>
                  <a:srgbClr val="F79646"/>
                </a:solidFill>
              </a:rPr>
              <a:t>with</a:t>
            </a:r>
            <a:r>
              <a:rPr lang="fr-FR" b="1" dirty="0">
                <a:solidFill>
                  <a:srgbClr val="F79646"/>
                </a:solidFill>
              </a:rPr>
              <a:t> APT </a:t>
            </a:r>
            <a:r>
              <a:rPr lang="fr-FR" b="1" dirty="0" err="1">
                <a:solidFill>
                  <a:srgbClr val="F79646"/>
                </a:solidFill>
              </a:rPr>
              <a:t>Tooling</a:t>
            </a:r>
            <a:endParaRPr lang="fr-FR" b="1" dirty="0">
              <a:solidFill>
                <a:srgbClr val="F79646"/>
              </a:solidFill>
            </a:endParaRPr>
          </a:p>
          <a:p>
            <a:r>
              <a:rPr lang="fr-FR" dirty="0" smtClean="0"/>
              <a:t>APT </a:t>
            </a:r>
            <a:r>
              <a:rPr lang="fr-FR" dirty="0" err="1" smtClean="0"/>
              <a:t>Engine</a:t>
            </a:r>
            <a:endParaRPr lang="fr-FR" dirty="0" smtClean="0"/>
          </a:p>
          <a:p>
            <a:r>
              <a:rPr lang="fr-FR" dirty="0" smtClean="0"/>
              <a:t>APT Processors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technical</a:t>
            </a:r>
            <a:r>
              <a:rPr lang="fr-FR" dirty="0" smtClean="0"/>
              <a:t> code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reports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Helpers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362200" y="5257800"/>
            <a:ext cx="4422835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https://github.com/dbaeli/ez18n</a:t>
            </a:r>
            <a:endParaRPr lang="en-US" sz="2400" dirty="0"/>
          </a:p>
        </p:txBody>
      </p:sp>
      <p:pic>
        <p:nvPicPr>
          <p:cNvPr id="8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924800" y="4495800"/>
            <a:ext cx="933869" cy="164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4419600"/>
            <a:ext cx="762000" cy="154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657600" y="3352800"/>
            <a:ext cx="3172663" cy="1477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>
                <a:solidFill>
                  <a:srgbClr val="F79646"/>
                </a:solidFill>
              </a:rPr>
              <a:t>based</a:t>
            </a:r>
            <a:r>
              <a:rPr lang="fr-FR" sz="2400" b="1" dirty="0">
                <a:solidFill>
                  <a:srgbClr val="F79646"/>
                </a:solidFill>
              </a:rPr>
              <a:t> on </a:t>
            </a:r>
            <a:r>
              <a:rPr lang="fr-FR" sz="2400" b="1" dirty="0" smtClean="0">
                <a:solidFill>
                  <a:srgbClr val="F79646"/>
                </a:solidFill>
              </a:rPr>
              <a:t>i18n</a:t>
            </a:r>
          </a:p>
          <a:p>
            <a:pPr marL="742950" lvl="1" indent="-285750">
              <a:buFont typeface="Arial"/>
              <a:buChar char="•"/>
            </a:pPr>
            <a:r>
              <a:rPr lang="fr-FR" sz="2400" dirty="0" smtClean="0"/>
              <a:t>Message</a:t>
            </a:r>
            <a:endParaRPr lang="fr-FR" sz="2400" dirty="0"/>
          </a:p>
          <a:p>
            <a:pPr marL="742950" lvl="1" indent="-285750">
              <a:buFont typeface="Arial"/>
              <a:buChar char="•"/>
            </a:pPr>
            <a:r>
              <a:rPr lang="fr-FR" sz="2400" dirty="0"/>
              <a:t>@</a:t>
            </a:r>
            <a:r>
              <a:rPr lang="fr-FR" sz="2400" dirty="0" err="1"/>
              <a:t>MessageBundle</a:t>
            </a:r>
            <a:endParaRPr lang="fr-FR" sz="2400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898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et desktop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6" y="1219199"/>
            <a:ext cx="7545123" cy="481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96" y="1219199"/>
            <a:ext cx="2506512" cy="4876801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4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1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7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9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9571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229600" cy="471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13" y="1219200"/>
            <a:ext cx="2422487" cy="4713316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27798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2" y="1157287"/>
            <a:ext cx="7408641" cy="478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1157288"/>
            <a:ext cx="2463906" cy="4793904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6435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rgbClr val="F79646"/>
                </a:solidFill>
              </a:rPr>
              <a:t>How to manage </a:t>
            </a:r>
            <a:r>
              <a:rPr lang="fr-FR" dirty="0" err="1" smtClean="0">
                <a:solidFill>
                  <a:srgbClr val="F79646"/>
                </a:solidFill>
              </a:rPr>
              <a:t>text</a:t>
            </a:r>
            <a:r>
              <a:rPr lang="fr-FR" dirty="0" smtClean="0">
                <a:solidFill>
                  <a:srgbClr val="F79646"/>
                </a:solidFill>
              </a:rPr>
              <a:t> display ?</a:t>
            </a:r>
            <a:endParaRPr lang="fr-FR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80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F79646"/>
                </a:solidFill>
              </a:rPr>
              <a:t>Java i18n pattern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provided tooling for :</a:t>
            </a:r>
            <a:endParaRPr lang="en-US" dirty="0"/>
          </a:p>
          <a:p>
            <a:pPr lvl="1"/>
            <a:r>
              <a:rPr lang="en-US" dirty="0"/>
              <a:t>Dynamically bind the content (ResourceBundle)</a:t>
            </a:r>
          </a:p>
          <a:p>
            <a:pPr lvl="1"/>
            <a:r>
              <a:rPr lang="en-US" dirty="0" smtClean="0"/>
              <a:t>Texts obviously</a:t>
            </a:r>
            <a:endParaRPr lang="en-US" dirty="0"/>
          </a:p>
          <a:p>
            <a:pPr lvl="1"/>
            <a:r>
              <a:rPr lang="en-US" dirty="0"/>
              <a:t>But also CSS and </a:t>
            </a:r>
            <a:r>
              <a:rPr lang="en-US" dirty="0" smtClean="0"/>
              <a:t>images</a:t>
            </a:r>
            <a:endParaRPr lang="en-US" dirty="0"/>
          </a:p>
          <a:p>
            <a:r>
              <a:rPr lang="en-US" dirty="0" smtClean="0"/>
              <a:t>Implementation</a:t>
            </a:r>
            <a:r>
              <a:rPr lang="en-US" dirty="0" smtClean="0"/>
              <a:t> : </a:t>
            </a:r>
            <a:endParaRPr lang="en-US" dirty="0" smtClean="0"/>
          </a:p>
          <a:p>
            <a:pPr lvl="1"/>
            <a:r>
              <a:rPr lang="fr-FR" dirty="0"/>
              <a:t>j</a:t>
            </a:r>
            <a:r>
              <a:rPr lang="en-US" dirty="0" err="1" smtClean="0"/>
              <a:t>ava.util.ResourceBundle</a:t>
            </a:r>
            <a:r>
              <a:rPr lang="en-US" dirty="0" smtClean="0"/>
              <a:t> : for .properties reading</a:t>
            </a:r>
          </a:p>
          <a:p>
            <a:pPr lvl="1"/>
            <a:r>
              <a:rPr lang="fr-FR" dirty="0"/>
              <a:t>j</a:t>
            </a:r>
            <a:r>
              <a:rPr lang="en-US" dirty="0" err="1" smtClean="0"/>
              <a:t>ava.util.MessageFormat</a:t>
            </a:r>
            <a:r>
              <a:rPr lang="en-US" dirty="0" smtClean="0"/>
              <a:t> : </a:t>
            </a:r>
            <a:r>
              <a:rPr lang="en-US" dirty="0" smtClean="0"/>
              <a:t>tiny </a:t>
            </a:r>
            <a:r>
              <a:rPr lang="en-US" dirty="0" err="1" smtClean="0"/>
              <a:t>templating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39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11785</TotalTime>
  <Words>993</Words>
  <Application>Microsoft Macintosh PowerPoint</Application>
  <PresentationFormat>Présentation à l'écran (4:3)</PresentationFormat>
  <Paragraphs>257</Paragraphs>
  <Slides>38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Thème Office</vt:lpstr>
      <vt:lpstr>Multi-device Content Display &amp;  Smart Use of Annotation Processing</vt:lpstr>
      <vt:lpstr>Speakers</vt:lpstr>
      <vt:lpstr>Présentation PowerPoint</vt:lpstr>
      <vt:lpstr>The case</vt:lpstr>
      <vt:lpstr>mobile et desktop</vt:lpstr>
      <vt:lpstr>mobile et desktop</vt:lpstr>
      <vt:lpstr>mobile et desktop</vt:lpstr>
      <vt:lpstr>How to manage text display ?</vt:lpstr>
      <vt:lpstr>Java i18n pattern</vt:lpstr>
      <vt:lpstr>Java.util.ResourceBundle</vt:lpstr>
      <vt:lpstr>java.util.MessageFormat</vt:lpstr>
      <vt:lpstr>.properties management</vt:lpstr>
      <vt:lpstr>Improved i18n</vt:lpstr>
      <vt:lpstr>Improved i18n</vt:lpstr>
      <vt:lpstr>Annotations and Code generation</vt:lpstr>
      <vt:lpstr>Improved i18n benefits</vt:lpstr>
      <vt:lpstr>And extend this for  multi-display</vt:lpstr>
      <vt:lpstr>Extended to displays</vt:lpstr>
      <vt:lpstr>Extended to displays</vt:lpstr>
      <vt:lpstr>How to generate  .properties and ResourceBundle class from annotations ?</vt:lpstr>
      <vt:lpstr>Behind the scene How APT works </vt:lpstr>
      <vt:lpstr>APT basics</vt:lpstr>
      <vt:lpstr>Annotation code samples</vt:lpstr>
      <vt:lpstr>APT Processors</vt:lpstr>
      <vt:lpstr>Processor code sample</vt:lpstr>
      <vt:lpstr>Similarities with java.lang.reflect</vt:lpstr>
      <vt:lpstr>APT Usage</vt:lpstr>
      <vt:lpstr>APT Usage</vt:lpstr>
      <vt:lpstr>APT works better with:</vt:lpstr>
      <vt:lpstr>One or Two phase compilation</vt:lpstr>
      <vt:lpstr>Interesting APT usages :</vt:lpstr>
      <vt:lpstr>Caveats of APT </vt:lpstr>
      <vt:lpstr>Sample</vt:lpstr>
      <vt:lpstr>Summary</vt:lpstr>
      <vt:lpstr>Modern i18n : ez18n</vt:lpstr>
      <vt:lpstr>APT Summary</vt:lpstr>
      <vt:lpstr>Build a DSL with annotations</vt:lpstr>
      <vt:lpstr>Ez18n is on GitHub. Just fork it !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gdu</dc:creator>
  <cp:keywords/>
  <dc:description/>
  <cp:lastModifiedBy>Dimitri</cp:lastModifiedBy>
  <cp:revision>202</cp:revision>
  <dcterms:created xsi:type="dcterms:W3CDTF">2012-06-10T16:50:33Z</dcterms:created>
  <dcterms:modified xsi:type="dcterms:W3CDTF">2012-09-16T09:14:49Z</dcterms:modified>
  <cp:category/>
</cp:coreProperties>
</file>