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18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jav" userId="8bd3381caf6b1002" providerId="LiveId" clId="{D69FDE96-918A-4784-8E06-BF2278643BBB}"/>
    <pc:docChg chg="undo custSel addSld delSld modSld">
      <pc:chgData name="Raghjav" userId="8bd3381caf6b1002" providerId="LiveId" clId="{D69FDE96-918A-4784-8E06-BF2278643BBB}" dt="2021-09-25T03:51:29.120" v="11455" actId="20577"/>
      <pc:docMkLst>
        <pc:docMk/>
      </pc:docMkLst>
      <pc:sldChg chg="modSp new mod">
        <pc:chgData name="Raghjav" userId="8bd3381caf6b1002" providerId="LiveId" clId="{D69FDE96-918A-4784-8E06-BF2278643BBB}" dt="2021-09-25T03:51:29.120" v="11455" actId="20577"/>
        <pc:sldMkLst>
          <pc:docMk/>
          <pc:sldMk cId="3235826753" sldId="256"/>
        </pc:sldMkLst>
        <pc:spChg chg="mod">
          <ac:chgData name="Raghjav" userId="8bd3381caf6b1002" providerId="LiveId" clId="{D69FDE96-918A-4784-8E06-BF2278643BBB}" dt="2021-09-25T03:37:06.938" v="9757" actId="20577"/>
          <ac:spMkLst>
            <pc:docMk/>
            <pc:sldMk cId="3235826753" sldId="256"/>
            <ac:spMk id="2" creationId="{DEE00C5C-DA4E-4D16-852A-5E4B7A32BEB6}"/>
          </ac:spMkLst>
        </pc:spChg>
        <pc:spChg chg="mod">
          <ac:chgData name="Raghjav" userId="8bd3381caf6b1002" providerId="LiveId" clId="{D69FDE96-918A-4784-8E06-BF2278643BBB}" dt="2021-09-25T03:51:29.120" v="11455" actId="20577"/>
          <ac:spMkLst>
            <pc:docMk/>
            <pc:sldMk cId="3235826753" sldId="256"/>
            <ac:spMk id="3" creationId="{772DEFDA-5F6C-4A16-9897-392B92C2C291}"/>
          </ac:spMkLst>
        </pc:spChg>
      </pc:sldChg>
      <pc:sldChg chg="new del">
        <pc:chgData name="Raghjav" userId="8bd3381caf6b1002" providerId="LiveId" clId="{D69FDE96-918A-4784-8E06-BF2278643BBB}" dt="2021-09-25T01:58:32.512" v="1" actId="680"/>
        <pc:sldMkLst>
          <pc:docMk/>
          <pc:sldMk cId="4264623814" sldId="256"/>
        </pc:sldMkLst>
      </pc:sldChg>
      <pc:sldChg chg="addSp delSp modSp new mod">
        <pc:chgData name="Raghjav" userId="8bd3381caf6b1002" providerId="LiveId" clId="{D69FDE96-918A-4784-8E06-BF2278643BBB}" dt="2021-09-25T02:22:34.508" v="2304" actId="20577"/>
        <pc:sldMkLst>
          <pc:docMk/>
          <pc:sldMk cId="1840490794" sldId="257"/>
        </pc:sldMkLst>
        <pc:spChg chg="mod">
          <ac:chgData name="Raghjav" userId="8bd3381caf6b1002" providerId="LiveId" clId="{D69FDE96-918A-4784-8E06-BF2278643BBB}" dt="2021-09-25T02:02:44.955" v="84" actId="20577"/>
          <ac:spMkLst>
            <pc:docMk/>
            <pc:sldMk cId="1840490794" sldId="257"/>
            <ac:spMk id="2" creationId="{12E927E6-F284-4504-A7C2-2FF31A8BE717}"/>
          </ac:spMkLst>
        </pc:spChg>
        <pc:spChg chg="add del mod">
          <ac:chgData name="Raghjav" userId="8bd3381caf6b1002" providerId="LiveId" clId="{D69FDE96-918A-4784-8E06-BF2278643BBB}" dt="2021-09-25T02:22:34.508" v="2304" actId="20577"/>
          <ac:spMkLst>
            <pc:docMk/>
            <pc:sldMk cId="1840490794" sldId="257"/>
            <ac:spMk id="3" creationId="{8B735F9B-9513-42F4-8E29-07E75E41D2DA}"/>
          </ac:spMkLst>
        </pc:spChg>
        <pc:spChg chg="add del mod">
          <ac:chgData name="Raghjav" userId="8bd3381caf6b1002" providerId="LiveId" clId="{D69FDE96-918A-4784-8E06-BF2278643BBB}" dt="2021-09-25T02:04:32.325" v="378" actId="478"/>
          <ac:spMkLst>
            <pc:docMk/>
            <pc:sldMk cId="1840490794" sldId="257"/>
            <ac:spMk id="5" creationId="{479D6430-4FCD-446E-9800-28B6E5124A41}"/>
          </ac:spMkLst>
        </pc:spChg>
      </pc:sldChg>
      <pc:sldChg chg="modSp new mod">
        <pc:chgData name="Raghjav" userId="8bd3381caf6b1002" providerId="LiveId" clId="{D69FDE96-918A-4784-8E06-BF2278643BBB}" dt="2021-09-25T02:27:02.596" v="2752" actId="20577"/>
        <pc:sldMkLst>
          <pc:docMk/>
          <pc:sldMk cId="1576434411" sldId="258"/>
        </pc:sldMkLst>
        <pc:spChg chg="mod">
          <ac:chgData name="Raghjav" userId="8bd3381caf6b1002" providerId="LiveId" clId="{D69FDE96-918A-4784-8E06-BF2278643BBB}" dt="2021-09-25T02:22:47.398" v="2324" actId="20577"/>
          <ac:spMkLst>
            <pc:docMk/>
            <pc:sldMk cId="1576434411" sldId="258"/>
            <ac:spMk id="2" creationId="{59200D84-44D3-46A2-BF54-8D459B91F552}"/>
          </ac:spMkLst>
        </pc:spChg>
        <pc:spChg chg="mod">
          <ac:chgData name="Raghjav" userId="8bd3381caf6b1002" providerId="LiveId" clId="{D69FDE96-918A-4784-8E06-BF2278643BBB}" dt="2021-09-25T02:27:02.596" v="2752" actId="20577"/>
          <ac:spMkLst>
            <pc:docMk/>
            <pc:sldMk cId="1576434411" sldId="258"/>
            <ac:spMk id="3" creationId="{15237916-117C-47AD-BC86-10F869A71E40}"/>
          </ac:spMkLst>
        </pc:spChg>
      </pc:sldChg>
      <pc:sldChg chg="modSp new mod">
        <pc:chgData name="Raghjav" userId="8bd3381caf6b1002" providerId="LiveId" clId="{D69FDE96-918A-4784-8E06-BF2278643BBB}" dt="2021-09-25T03:13:05.908" v="7304" actId="20577"/>
        <pc:sldMkLst>
          <pc:docMk/>
          <pc:sldMk cId="1611072682" sldId="259"/>
        </pc:sldMkLst>
        <pc:spChg chg="mod">
          <ac:chgData name="Raghjav" userId="8bd3381caf6b1002" providerId="LiveId" clId="{D69FDE96-918A-4784-8E06-BF2278643BBB}" dt="2021-09-25T02:27:24.735" v="2798" actId="20577"/>
          <ac:spMkLst>
            <pc:docMk/>
            <pc:sldMk cId="1611072682" sldId="259"/>
            <ac:spMk id="2" creationId="{C212AD28-2C5A-43F0-9EDE-780A714828B3}"/>
          </ac:spMkLst>
        </pc:spChg>
        <pc:spChg chg="mod">
          <ac:chgData name="Raghjav" userId="8bd3381caf6b1002" providerId="LiveId" clId="{D69FDE96-918A-4784-8E06-BF2278643BBB}" dt="2021-09-25T03:13:05.908" v="7304" actId="20577"/>
          <ac:spMkLst>
            <pc:docMk/>
            <pc:sldMk cId="1611072682" sldId="259"/>
            <ac:spMk id="3" creationId="{DF79ED82-AFF1-4E5A-9BDE-9047A5737301}"/>
          </ac:spMkLst>
        </pc:spChg>
      </pc:sldChg>
      <pc:sldChg chg="modSp new mod">
        <pc:chgData name="Raghjav" userId="8bd3381caf6b1002" providerId="LiveId" clId="{D69FDE96-918A-4784-8E06-BF2278643BBB}" dt="2021-09-25T03:36:51.445" v="9718" actId="20577"/>
        <pc:sldMkLst>
          <pc:docMk/>
          <pc:sldMk cId="1081432255" sldId="260"/>
        </pc:sldMkLst>
        <pc:spChg chg="mod">
          <ac:chgData name="Raghjav" userId="8bd3381caf6b1002" providerId="LiveId" clId="{D69FDE96-918A-4784-8E06-BF2278643BBB}" dt="2021-09-25T02:55:05.952" v="5455" actId="20577"/>
          <ac:spMkLst>
            <pc:docMk/>
            <pc:sldMk cId="1081432255" sldId="260"/>
            <ac:spMk id="2" creationId="{90C9A88D-3056-48F5-ABB8-0FAB40DADA65}"/>
          </ac:spMkLst>
        </pc:spChg>
        <pc:spChg chg="mod">
          <ac:chgData name="Raghjav" userId="8bd3381caf6b1002" providerId="LiveId" clId="{D69FDE96-918A-4784-8E06-BF2278643BBB}" dt="2021-09-25T03:36:51.445" v="9718" actId="20577"/>
          <ac:spMkLst>
            <pc:docMk/>
            <pc:sldMk cId="1081432255" sldId="260"/>
            <ac:spMk id="3" creationId="{E614B3B7-0257-4F76-9237-10F0328EB5D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5A700-DD71-4A12-B0F2-5F9E739BE6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AD0E2C-F7E3-45B4-B1E6-316375A7B7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FE438A-AF32-4449-85D1-5FC7B6B23829}"/>
              </a:ext>
            </a:extLst>
          </p:cNvPr>
          <p:cNvSpPr>
            <a:spLocks noGrp="1"/>
          </p:cNvSpPr>
          <p:nvPr>
            <p:ph type="dt" sz="half" idx="10"/>
          </p:nvPr>
        </p:nvSpPr>
        <p:spPr/>
        <p:txBody>
          <a:bodyPr/>
          <a:lstStyle/>
          <a:p>
            <a:fld id="{E6B22D73-58C4-4DB2-A44A-EFA57EF40A82}" type="datetimeFigureOut">
              <a:rPr lang="en-US" smtClean="0"/>
              <a:t>9/25/2021</a:t>
            </a:fld>
            <a:endParaRPr lang="en-US"/>
          </a:p>
        </p:txBody>
      </p:sp>
      <p:sp>
        <p:nvSpPr>
          <p:cNvPr id="5" name="Footer Placeholder 4">
            <a:extLst>
              <a:ext uri="{FF2B5EF4-FFF2-40B4-BE49-F238E27FC236}">
                <a16:creationId xmlns:a16="http://schemas.microsoft.com/office/drawing/2014/main" id="{54110087-85FC-41C3-8908-85539A63B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88A358-9572-4DC7-8A57-0DE0B3965D07}"/>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3656203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857B6-756F-4B9F-959B-D00266728A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665093-0C8E-442A-8D21-188F6C1377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3F79D-2B1E-4FF2-9E1A-418B058CD66B}"/>
              </a:ext>
            </a:extLst>
          </p:cNvPr>
          <p:cNvSpPr>
            <a:spLocks noGrp="1"/>
          </p:cNvSpPr>
          <p:nvPr>
            <p:ph type="dt" sz="half" idx="10"/>
          </p:nvPr>
        </p:nvSpPr>
        <p:spPr/>
        <p:txBody>
          <a:bodyPr/>
          <a:lstStyle/>
          <a:p>
            <a:fld id="{E6B22D73-58C4-4DB2-A44A-EFA57EF40A82}" type="datetimeFigureOut">
              <a:rPr lang="en-US" smtClean="0"/>
              <a:t>9/25/2021</a:t>
            </a:fld>
            <a:endParaRPr lang="en-US"/>
          </a:p>
        </p:txBody>
      </p:sp>
      <p:sp>
        <p:nvSpPr>
          <p:cNvPr id="5" name="Footer Placeholder 4">
            <a:extLst>
              <a:ext uri="{FF2B5EF4-FFF2-40B4-BE49-F238E27FC236}">
                <a16:creationId xmlns:a16="http://schemas.microsoft.com/office/drawing/2014/main" id="{A59AAB3D-B242-4246-9D99-861CFDEF2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91823-9A27-4404-B830-FD3793C24375}"/>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399326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E1090-819F-4B84-BB8E-F31F65D6E2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347B2E-E454-4C05-A398-0B4363FFEF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F7B2EA-99AE-44F1-8C42-5BD0726BE49A}"/>
              </a:ext>
            </a:extLst>
          </p:cNvPr>
          <p:cNvSpPr>
            <a:spLocks noGrp="1"/>
          </p:cNvSpPr>
          <p:nvPr>
            <p:ph type="dt" sz="half" idx="10"/>
          </p:nvPr>
        </p:nvSpPr>
        <p:spPr/>
        <p:txBody>
          <a:bodyPr/>
          <a:lstStyle/>
          <a:p>
            <a:fld id="{E6B22D73-58C4-4DB2-A44A-EFA57EF40A82}" type="datetimeFigureOut">
              <a:rPr lang="en-US" smtClean="0"/>
              <a:t>9/25/2021</a:t>
            </a:fld>
            <a:endParaRPr lang="en-US"/>
          </a:p>
        </p:txBody>
      </p:sp>
      <p:sp>
        <p:nvSpPr>
          <p:cNvPr id="5" name="Footer Placeholder 4">
            <a:extLst>
              <a:ext uri="{FF2B5EF4-FFF2-40B4-BE49-F238E27FC236}">
                <a16:creationId xmlns:a16="http://schemas.microsoft.com/office/drawing/2014/main" id="{1615F974-1403-47A1-8EB3-B5E0AF50D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FB9C4-0455-4FC4-978A-85CC8C807F5A}"/>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154768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B6C0E-DA11-4001-850A-C89D5EA4DF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45D528-18A6-4600-B74C-C15980E002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D78DC5-24C1-44F9-92B0-2CB173309498}"/>
              </a:ext>
            </a:extLst>
          </p:cNvPr>
          <p:cNvSpPr>
            <a:spLocks noGrp="1"/>
          </p:cNvSpPr>
          <p:nvPr>
            <p:ph type="dt" sz="half" idx="10"/>
          </p:nvPr>
        </p:nvSpPr>
        <p:spPr/>
        <p:txBody>
          <a:bodyPr/>
          <a:lstStyle/>
          <a:p>
            <a:fld id="{E6B22D73-58C4-4DB2-A44A-EFA57EF40A82}" type="datetimeFigureOut">
              <a:rPr lang="en-US" smtClean="0"/>
              <a:t>9/25/2021</a:t>
            </a:fld>
            <a:endParaRPr lang="en-US"/>
          </a:p>
        </p:txBody>
      </p:sp>
      <p:sp>
        <p:nvSpPr>
          <p:cNvPr id="5" name="Footer Placeholder 4">
            <a:extLst>
              <a:ext uri="{FF2B5EF4-FFF2-40B4-BE49-F238E27FC236}">
                <a16:creationId xmlns:a16="http://schemas.microsoft.com/office/drawing/2014/main" id="{BD9BCE78-AEDD-4223-91BC-8D0E3AB0F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E2D4E5-1303-475A-9F14-FD3366B32D1C}"/>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623777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6E55-9A13-4CFA-AAF2-24CE9CFD3C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113046-E74F-404A-8E7F-B9789CC73C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2562EE-2FCB-4EF8-8103-691FA4FA5295}"/>
              </a:ext>
            </a:extLst>
          </p:cNvPr>
          <p:cNvSpPr>
            <a:spLocks noGrp="1"/>
          </p:cNvSpPr>
          <p:nvPr>
            <p:ph type="dt" sz="half" idx="10"/>
          </p:nvPr>
        </p:nvSpPr>
        <p:spPr/>
        <p:txBody>
          <a:bodyPr/>
          <a:lstStyle/>
          <a:p>
            <a:fld id="{E6B22D73-58C4-4DB2-A44A-EFA57EF40A82}" type="datetimeFigureOut">
              <a:rPr lang="en-US" smtClean="0"/>
              <a:t>9/25/2021</a:t>
            </a:fld>
            <a:endParaRPr lang="en-US"/>
          </a:p>
        </p:txBody>
      </p:sp>
      <p:sp>
        <p:nvSpPr>
          <p:cNvPr id="5" name="Footer Placeholder 4">
            <a:extLst>
              <a:ext uri="{FF2B5EF4-FFF2-40B4-BE49-F238E27FC236}">
                <a16:creationId xmlns:a16="http://schemas.microsoft.com/office/drawing/2014/main" id="{4F043DB1-75F0-46DC-A044-CF573CEF6C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2E6170-999C-4FBD-806A-137B1D7ECE0A}"/>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934634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D3E1-E053-455E-8E3C-5018098B10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417F43-60E6-45C5-A902-D585B250AF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7E0221-EB32-490C-B480-4C739D2B45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1C2953-4A45-4F08-BAF0-4BFBC0392100}"/>
              </a:ext>
            </a:extLst>
          </p:cNvPr>
          <p:cNvSpPr>
            <a:spLocks noGrp="1"/>
          </p:cNvSpPr>
          <p:nvPr>
            <p:ph type="dt" sz="half" idx="10"/>
          </p:nvPr>
        </p:nvSpPr>
        <p:spPr/>
        <p:txBody>
          <a:bodyPr/>
          <a:lstStyle/>
          <a:p>
            <a:fld id="{E6B22D73-58C4-4DB2-A44A-EFA57EF40A82}" type="datetimeFigureOut">
              <a:rPr lang="en-US" smtClean="0"/>
              <a:t>9/25/2021</a:t>
            </a:fld>
            <a:endParaRPr lang="en-US"/>
          </a:p>
        </p:txBody>
      </p:sp>
      <p:sp>
        <p:nvSpPr>
          <p:cNvPr id="6" name="Footer Placeholder 5">
            <a:extLst>
              <a:ext uri="{FF2B5EF4-FFF2-40B4-BE49-F238E27FC236}">
                <a16:creationId xmlns:a16="http://schemas.microsoft.com/office/drawing/2014/main" id="{64892CAE-EE45-4483-B536-B1938ACDE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744ABF-8176-4F84-84FA-6D56F1EAFEE5}"/>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353205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8BE2-5403-47C9-898C-2E60A39D60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5DCC21-4B3C-45E8-B3C2-985121353A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85C500-AA02-49C7-9E26-FCF76A09AE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70B876-D89A-41FA-AB86-3C35BBA95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0833BC-735F-4DA7-B46A-082255CFE7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7F046D-7E3E-4F44-9ADB-713B32C1F225}"/>
              </a:ext>
            </a:extLst>
          </p:cNvPr>
          <p:cNvSpPr>
            <a:spLocks noGrp="1"/>
          </p:cNvSpPr>
          <p:nvPr>
            <p:ph type="dt" sz="half" idx="10"/>
          </p:nvPr>
        </p:nvSpPr>
        <p:spPr/>
        <p:txBody>
          <a:bodyPr/>
          <a:lstStyle/>
          <a:p>
            <a:fld id="{E6B22D73-58C4-4DB2-A44A-EFA57EF40A82}" type="datetimeFigureOut">
              <a:rPr lang="en-US" smtClean="0"/>
              <a:t>9/25/2021</a:t>
            </a:fld>
            <a:endParaRPr lang="en-US"/>
          </a:p>
        </p:txBody>
      </p:sp>
      <p:sp>
        <p:nvSpPr>
          <p:cNvPr id="8" name="Footer Placeholder 7">
            <a:extLst>
              <a:ext uri="{FF2B5EF4-FFF2-40B4-BE49-F238E27FC236}">
                <a16:creationId xmlns:a16="http://schemas.microsoft.com/office/drawing/2014/main" id="{E1A9DE89-EC30-4A50-B52B-EC42073A4F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C11A87-8E5E-4AC2-8FC3-D8928206F6DF}"/>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1175886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5ADA-1A25-4A31-9576-1622DA125D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97A222-696F-44CC-AC60-71A53ABD077F}"/>
              </a:ext>
            </a:extLst>
          </p:cNvPr>
          <p:cNvSpPr>
            <a:spLocks noGrp="1"/>
          </p:cNvSpPr>
          <p:nvPr>
            <p:ph type="dt" sz="half" idx="10"/>
          </p:nvPr>
        </p:nvSpPr>
        <p:spPr/>
        <p:txBody>
          <a:bodyPr/>
          <a:lstStyle/>
          <a:p>
            <a:fld id="{E6B22D73-58C4-4DB2-A44A-EFA57EF40A82}" type="datetimeFigureOut">
              <a:rPr lang="en-US" smtClean="0"/>
              <a:t>9/25/2021</a:t>
            </a:fld>
            <a:endParaRPr lang="en-US"/>
          </a:p>
        </p:txBody>
      </p:sp>
      <p:sp>
        <p:nvSpPr>
          <p:cNvPr id="4" name="Footer Placeholder 3">
            <a:extLst>
              <a:ext uri="{FF2B5EF4-FFF2-40B4-BE49-F238E27FC236}">
                <a16:creationId xmlns:a16="http://schemas.microsoft.com/office/drawing/2014/main" id="{2FC13082-5665-4703-B4B0-EC20618566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FFC68E-2D99-4582-AE8C-3AC308F1DFC3}"/>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3995330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D85608-E5F2-4F52-B6DE-342EE086F31D}"/>
              </a:ext>
            </a:extLst>
          </p:cNvPr>
          <p:cNvSpPr>
            <a:spLocks noGrp="1"/>
          </p:cNvSpPr>
          <p:nvPr>
            <p:ph type="dt" sz="half" idx="10"/>
          </p:nvPr>
        </p:nvSpPr>
        <p:spPr/>
        <p:txBody>
          <a:bodyPr/>
          <a:lstStyle/>
          <a:p>
            <a:fld id="{E6B22D73-58C4-4DB2-A44A-EFA57EF40A82}" type="datetimeFigureOut">
              <a:rPr lang="en-US" smtClean="0"/>
              <a:t>9/25/2021</a:t>
            </a:fld>
            <a:endParaRPr lang="en-US"/>
          </a:p>
        </p:txBody>
      </p:sp>
      <p:sp>
        <p:nvSpPr>
          <p:cNvPr id="3" name="Footer Placeholder 2">
            <a:extLst>
              <a:ext uri="{FF2B5EF4-FFF2-40B4-BE49-F238E27FC236}">
                <a16:creationId xmlns:a16="http://schemas.microsoft.com/office/drawing/2014/main" id="{A58D25FC-ECD3-487B-9D92-B30EF9CA91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4F9532-EDCC-40E6-B7BA-AB8B163D69B5}"/>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67273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7DADA-4BFA-4210-A100-4541C794C7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3C916-19E4-42F2-A1A3-8F3067974E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171195-FE60-4F3F-9669-F84635324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86CECE-D5D7-47CA-95D4-817313FC6FDB}"/>
              </a:ext>
            </a:extLst>
          </p:cNvPr>
          <p:cNvSpPr>
            <a:spLocks noGrp="1"/>
          </p:cNvSpPr>
          <p:nvPr>
            <p:ph type="dt" sz="half" idx="10"/>
          </p:nvPr>
        </p:nvSpPr>
        <p:spPr/>
        <p:txBody>
          <a:bodyPr/>
          <a:lstStyle/>
          <a:p>
            <a:fld id="{E6B22D73-58C4-4DB2-A44A-EFA57EF40A82}" type="datetimeFigureOut">
              <a:rPr lang="en-US" smtClean="0"/>
              <a:t>9/25/2021</a:t>
            </a:fld>
            <a:endParaRPr lang="en-US"/>
          </a:p>
        </p:txBody>
      </p:sp>
      <p:sp>
        <p:nvSpPr>
          <p:cNvPr id="6" name="Footer Placeholder 5">
            <a:extLst>
              <a:ext uri="{FF2B5EF4-FFF2-40B4-BE49-F238E27FC236}">
                <a16:creationId xmlns:a16="http://schemas.microsoft.com/office/drawing/2014/main" id="{DE8C3643-7BE6-42CF-938B-8D381AE0B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691F6-6A48-415D-898C-9D58332DD0D2}"/>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224872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61B60-F916-46BF-BB8B-A00910C342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2128CE-0885-4AB4-8066-A086E9A5F8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41F773-4A8C-462C-A492-5E8F196F3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0E5C94-471B-4FF1-A688-C25F104A643C}"/>
              </a:ext>
            </a:extLst>
          </p:cNvPr>
          <p:cNvSpPr>
            <a:spLocks noGrp="1"/>
          </p:cNvSpPr>
          <p:nvPr>
            <p:ph type="dt" sz="half" idx="10"/>
          </p:nvPr>
        </p:nvSpPr>
        <p:spPr/>
        <p:txBody>
          <a:bodyPr/>
          <a:lstStyle/>
          <a:p>
            <a:fld id="{E6B22D73-58C4-4DB2-A44A-EFA57EF40A82}" type="datetimeFigureOut">
              <a:rPr lang="en-US" smtClean="0"/>
              <a:t>9/25/2021</a:t>
            </a:fld>
            <a:endParaRPr lang="en-US"/>
          </a:p>
        </p:txBody>
      </p:sp>
      <p:sp>
        <p:nvSpPr>
          <p:cNvPr id="6" name="Footer Placeholder 5">
            <a:extLst>
              <a:ext uri="{FF2B5EF4-FFF2-40B4-BE49-F238E27FC236}">
                <a16:creationId xmlns:a16="http://schemas.microsoft.com/office/drawing/2014/main" id="{A1562860-5FAF-4032-94BF-79C6A2AA11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3F9629-88CD-4C13-844E-5334440CDB4F}"/>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1528146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D215F4-2D54-4BEA-BE43-9A0F717713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5C9155-B01E-40F0-947F-BFB90E0FC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8C3B4F-3877-4D91-8FBA-89CD965E21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22D73-58C4-4DB2-A44A-EFA57EF40A82}" type="datetimeFigureOut">
              <a:rPr lang="en-US" smtClean="0"/>
              <a:t>9/25/2021</a:t>
            </a:fld>
            <a:endParaRPr lang="en-US"/>
          </a:p>
        </p:txBody>
      </p:sp>
      <p:sp>
        <p:nvSpPr>
          <p:cNvPr id="5" name="Footer Placeholder 4">
            <a:extLst>
              <a:ext uri="{FF2B5EF4-FFF2-40B4-BE49-F238E27FC236}">
                <a16:creationId xmlns:a16="http://schemas.microsoft.com/office/drawing/2014/main" id="{60C5A5F0-CF1E-4105-8022-97A72A1CB4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6A726E-93FC-4937-A461-00619C0D03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A7358-92D6-4C2F-A408-D69631F5BA75}" type="slidenum">
              <a:rPr lang="en-US" smtClean="0"/>
              <a:t>‹#›</a:t>
            </a:fld>
            <a:endParaRPr lang="en-US"/>
          </a:p>
        </p:txBody>
      </p:sp>
    </p:spTree>
    <p:extLst>
      <p:ext uri="{BB962C8B-B14F-4D97-AF65-F5344CB8AC3E}">
        <p14:creationId xmlns:p14="http://schemas.microsoft.com/office/powerpoint/2010/main" val="3423151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0C5C-DA4E-4D16-852A-5E4B7A32BEB6}"/>
              </a:ext>
            </a:extLst>
          </p:cNvPr>
          <p:cNvSpPr>
            <a:spLocks noGrp="1"/>
          </p:cNvSpPr>
          <p:nvPr>
            <p:ph type="title"/>
          </p:nvPr>
        </p:nvSpPr>
        <p:spPr/>
        <p:txBody>
          <a:bodyPr/>
          <a:lstStyle/>
          <a:p>
            <a:r>
              <a:rPr lang="en-US" dirty="0"/>
              <a:t>Names and Analysis</a:t>
            </a:r>
          </a:p>
        </p:txBody>
      </p:sp>
      <p:sp>
        <p:nvSpPr>
          <p:cNvPr id="3" name="Content Placeholder 2">
            <a:extLst>
              <a:ext uri="{FF2B5EF4-FFF2-40B4-BE49-F238E27FC236}">
                <a16:creationId xmlns:a16="http://schemas.microsoft.com/office/drawing/2014/main" id="{772DEFDA-5F6C-4A16-9897-392B92C2C291}"/>
              </a:ext>
            </a:extLst>
          </p:cNvPr>
          <p:cNvSpPr>
            <a:spLocks noGrp="1"/>
          </p:cNvSpPr>
          <p:nvPr>
            <p:ph idx="1"/>
          </p:nvPr>
        </p:nvSpPr>
        <p:spPr/>
        <p:txBody>
          <a:bodyPr>
            <a:normAutofit fontScale="92500" lnSpcReduction="10000"/>
          </a:bodyPr>
          <a:lstStyle/>
          <a:p>
            <a:r>
              <a:rPr lang="en-US" dirty="0"/>
              <a:t>Names: Justin Rush, Raghav Acharya</a:t>
            </a:r>
          </a:p>
          <a:p>
            <a:r>
              <a:rPr lang="en-US" dirty="0"/>
              <a:t>General Analysis:</a:t>
            </a:r>
          </a:p>
          <a:p>
            <a:pPr lvl="1"/>
            <a:r>
              <a:rPr lang="en-US" dirty="0"/>
              <a:t>Scenario 1 vs. Scenario 2:</a:t>
            </a:r>
          </a:p>
          <a:p>
            <a:pPr lvl="2"/>
            <a:r>
              <a:rPr lang="en-US" dirty="0"/>
              <a:t>The addition of an extra elevator which supports the same floors as the first resulted in a slight increase in average elevator wait time.</a:t>
            </a:r>
          </a:p>
          <a:p>
            <a:pPr lvl="2"/>
            <a:r>
              <a:rPr lang="en-US" dirty="0"/>
              <a:t>This is likely because the random floor assignment led to the elevators stopping on the same floors, causing much time overlap between floors. </a:t>
            </a:r>
          </a:p>
          <a:p>
            <a:pPr lvl="1"/>
            <a:r>
              <a:rPr lang="en-US" dirty="0"/>
              <a:t>Scenarios 1 and 2 vs. Scenario 3:</a:t>
            </a:r>
          </a:p>
          <a:p>
            <a:pPr lvl="2"/>
            <a:r>
              <a:rPr lang="en-US" dirty="0"/>
              <a:t>By restricting each elevator to a specific set of floors, the average wait time was decreased. By preventing overlap in destination floors, we find a more efficient solution. </a:t>
            </a:r>
          </a:p>
          <a:p>
            <a:pPr lvl="1"/>
            <a:r>
              <a:rPr lang="en-US" dirty="0"/>
              <a:t>Scenario 3 optimal solution:</a:t>
            </a:r>
          </a:p>
          <a:p>
            <a:pPr lvl="2"/>
            <a:r>
              <a:rPr lang="en-US" dirty="0"/>
              <a:t>Testing multiple values for the threshold floor (maxFloor1) found that the best maximum floor for elevator 1 to service is floor 6 (when the total number of floors is 20 and the </a:t>
            </a:r>
            <a:r>
              <a:rPr lang="en-US"/>
              <a:t>capacity is 18). </a:t>
            </a:r>
            <a:endParaRPr lang="en-US" dirty="0"/>
          </a:p>
        </p:txBody>
      </p:sp>
    </p:spTree>
    <p:extLst>
      <p:ext uri="{BB962C8B-B14F-4D97-AF65-F5344CB8AC3E}">
        <p14:creationId xmlns:p14="http://schemas.microsoft.com/office/powerpoint/2010/main" val="3235826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927E6-F284-4504-A7C2-2FF31A8BE717}"/>
              </a:ext>
            </a:extLst>
          </p:cNvPr>
          <p:cNvSpPr>
            <a:spLocks noGrp="1"/>
          </p:cNvSpPr>
          <p:nvPr>
            <p:ph type="title"/>
          </p:nvPr>
        </p:nvSpPr>
        <p:spPr/>
        <p:txBody>
          <a:bodyPr/>
          <a:lstStyle/>
          <a:p>
            <a:r>
              <a:rPr lang="en-US" dirty="0"/>
              <a:t>Development and Structure of Code</a:t>
            </a:r>
          </a:p>
        </p:txBody>
      </p:sp>
      <p:sp>
        <p:nvSpPr>
          <p:cNvPr id="3" name="Content Placeholder 2">
            <a:extLst>
              <a:ext uri="{FF2B5EF4-FFF2-40B4-BE49-F238E27FC236}">
                <a16:creationId xmlns:a16="http://schemas.microsoft.com/office/drawing/2014/main" id="{8B735F9B-9513-42F4-8E29-07E75E41D2DA}"/>
              </a:ext>
            </a:extLst>
          </p:cNvPr>
          <p:cNvSpPr>
            <a:spLocks noGrp="1"/>
          </p:cNvSpPr>
          <p:nvPr>
            <p:ph idx="1"/>
          </p:nvPr>
        </p:nvSpPr>
        <p:spPr>
          <a:xfrm>
            <a:off x="838200" y="1576138"/>
            <a:ext cx="10940716" cy="4764504"/>
          </a:xfrm>
        </p:spPr>
        <p:txBody>
          <a:bodyPr>
            <a:normAutofit fontScale="62500" lnSpcReduction="20000"/>
          </a:bodyPr>
          <a:lstStyle/>
          <a:p>
            <a:pPr marL="0" indent="0">
              <a:buNone/>
            </a:pPr>
            <a:r>
              <a:rPr lang="en-US" dirty="0"/>
              <a:t>This program requires 3 files:</a:t>
            </a:r>
          </a:p>
          <a:p>
            <a:r>
              <a:rPr lang="en-US" dirty="0" err="1"/>
              <a:t>additional.c</a:t>
            </a:r>
            <a:r>
              <a:rPr lang="en-US" dirty="0"/>
              <a:t> – contains all the helper functions used in the successful operation of the program:</a:t>
            </a:r>
          </a:p>
          <a:p>
            <a:pPr lvl="1"/>
            <a:r>
              <a:rPr lang="en-US" dirty="0"/>
              <a:t>scenario1: Generates a random number of passengers with randomized destination floors and returns it stored as a singly linked list.</a:t>
            </a:r>
          </a:p>
          <a:p>
            <a:pPr lvl="1"/>
            <a:r>
              <a:rPr lang="en-US" dirty="0"/>
              <a:t>scenario2: Generates a random number of passengers with randomized destination floors and assigns each passenger to a random elevator. Outputs two singly linked lists as in an array pointer with each list corresponding to one elevator.</a:t>
            </a:r>
          </a:p>
          <a:p>
            <a:pPr lvl="1"/>
            <a:r>
              <a:rPr lang="en-US" dirty="0"/>
              <a:t>scenario3: Generates a random number of passengers with randomized destination floors and assigns each passenger to a random elevator. Outputs two singly linked lists as in an array pointer with each list corresponding to one elevator.</a:t>
            </a:r>
          </a:p>
          <a:p>
            <a:pPr lvl="1"/>
            <a:r>
              <a:rPr lang="en-US" dirty="0"/>
              <a:t>Append: When given a head node for a linked list, follows the list until the end and adds the given new floor data as a new passenger.</a:t>
            </a:r>
          </a:p>
          <a:p>
            <a:pPr lvl="1"/>
            <a:r>
              <a:rPr lang="en-US" dirty="0" err="1"/>
              <a:t>iterateList</a:t>
            </a:r>
            <a:r>
              <a:rPr lang="en-US" dirty="0"/>
              <a:t>: Loops through the given list and calculates the time it takes the elevator to climb all floors. </a:t>
            </a:r>
          </a:p>
          <a:p>
            <a:pPr lvl="1"/>
            <a:r>
              <a:rPr lang="en-US" dirty="0"/>
              <a:t>AnalysisSec1: Calls scenario1 for 1000 iterations and calculates the overall average, minimum, and maximum elevator times.</a:t>
            </a:r>
          </a:p>
          <a:p>
            <a:pPr lvl="1"/>
            <a:r>
              <a:rPr lang="en-US" dirty="0"/>
              <a:t>AnalysisSec2: Calls scenario2 for 1000 iterations and calculates the overall average, minimum, and maximum elevator times.</a:t>
            </a:r>
          </a:p>
          <a:p>
            <a:pPr lvl="1"/>
            <a:r>
              <a:rPr lang="en-US" dirty="0"/>
              <a:t>AnalysisSec3: Calls scenario3 for 1000 iterations and calculates the overall average, minimum, and maximum elevator times.</a:t>
            </a:r>
          </a:p>
          <a:p>
            <a:r>
              <a:rPr lang="en-US" dirty="0" err="1"/>
              <a:t>elevator.h</a:t>
            </a:r>
            <a:r>
              <a:rPr lang="en-US" dirty="0"/>
              <a:t> – declares all functions above and defines the Node structure used to create the singly linked lists used. </a:t>
            </a:r>
          </a:p>
          <a:p>
            <a:pPr lvl="1"/>
            <a:r>
              <a:rPr lang="en-US" dirty="0"/>
              <a:t>Node: a structure containing the following fields: </a:t>
            </a:r>
          </a:p>
          <a:p>
            <a:pPr lvl="2"/>
            <a:r>
              <a:rPr lang="en-US" dirty="0"/>
              <a:t>floor (int): represents the destination floor of the passenger</a:t>
            </a:r>
          </a:p>
          <a:p>
            <a:pPr lvl="2"/>
            <a:r>
              <a:rPr lang="en-US" dirty="0"/>
              <a:t>next (Node pointer): points to the node containing information on the next passenger in the list.</a:t>
            </a:r>
          </a:p>
          <a:p>
            <a:r>
              <a:rPr lang="en-US" dirty="0" err="1"/>
              <a:t>elevator.c</a:t>
            </a:r>
            <a:r>
              <a:rPr lang="en-US" dirty="0"/>
              <a:t> – contains the main function which creates the empty head nodes used for all three scenarios and runs the main analysis using the functions described above and prints the resulting information to the console. </a:t>
            </a:r>
          </a:p>
        </p:txBody>
      </p:sp>
    </p:spTree>
    <p:extLst>
      <p:ext uri="{BB962C8B-B14F-4D97-AF65-F5344CB8AC3E}">
        <p14:creationId xmlns:p14="http://schemas.microsoft.com/office/powerpoint/2010/main" val="184049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0D84-44D3-46A2-BF54-8D459B91F552}"/>
              </a:ext>
            </a:extLst>
          </p:cNvPr>
          <p:cNvSpPr>
            <a:spLocks noGrp="1"/>
          </p:cNvSpPr>
          <p:nvPr>
            <p:ph type="title"/>
          </p:nvPr>
        </p:nvSpPr>
        <p:spPr/>
        <p:txBody>
          <a:bodyPr/>
          <a:lstStyle/>
          <a:p>
            <a:r>
              <a:rPr lang="en-US" dirty="0"/>
              <a:t>Division of Labor</a:t>
            </a:r>
          </a:p>
        </p:txBody>
      </p:sp>
      <p:sp>
        <p:nvSpPr>
          <p:cNvPr id="3" name="Content Placeholder 2">
            <a:extLst>
              <a:ext uri="{FF2B5EF4-FFF2-40B4-BE49-F238E27FC236}">
                <a16:creationId xmlns:a16="http://schemas.microsoft.com/office/drawing/2014/main" id="{15237916-117C-47AD-BC86-10F869A71E40}"/>
              </a:ext>
            </a:extLst>
          </p:cNvPr>
          <p:cNvSpPr>
            <a:spLocks noGrp="1"/>
          </p:cNvSpPr>
          <p:nvPr>
            <p:ph idx="1"/>
          </p:nvPr>
        </p:nvSpPr>
        <p:spPr/>
        <p:txBody>
          <a:bodyPr>
            <a:normAutofit fontScale="92500"/>
          </a:bodyPr>
          <a:lstStyle/>
          <a:p>
            <a:r>
              <a:rPr lang="en-US" dirty="0"/>
              <a:t>Justin Rush authored the file “</a:t>
            </a:r>
            <a:r>
              <a:rPr lang="en-US" dirty="0" err="1"/>
              <a:t>elevator.c</a:t>
            </a:r>
            <a:r>
              <a:rPr lang="en-US" dirty="0"/>
              <a:t>” and “</a:t>
            </a:r>
            <a:r>
              <a:rPr lang="en-US" dirty="0" err="1"/>
              <a:t>elevator.h</a:t>
            </a:r>
            <a:r>
              <a:rPr lang="en-US" dirty="0"/>
              <a:t>”. </a:t>
            </a:r>
          </a:p>
          <a:p>
            <a:r>
              <a:rPr lang="en-US" dirty="0"/>
              <a:t>Raghav Acharya and Justin Rush both authored the file “</a:t>
            </a:r>
            <a:r>
              <a:rPr lang="en-US" dirty="0" err="1"/>
              <a:t>additional.c</a:t>
            </a:r>
            <a:r>
              <a:rPr lang="en-US" dirty="0"/>
              <a:t>”.</a:t>
            </a:r>
          </a:p>
          <a:p>
            <a:pPr lvl="1"/>
            <a:r>
              <a:rPr lang="en-US" dirty="0"/>
              <a:t>The functions “scenario1”, “scenario2”, “scenario3”, “append”, and the data structure Node were created by Raghav Acharya</a:t>
            </a:r>
          </a:p>
          <a:p>
            <a:pPr lvl="1"/>
            <a:r>
              <a:rPr lang="en-US" dirty="0"/>
              <a:t>The functions “</a:t>
            </a:r>
            <a:r>
              <a:rPr lang="en-US" dirty="0" err="1"/>
              <a:t>iterateList</a:t>
            </a:r>
            <a:r>
              <a:rPr lang="en-US" dirty="0"/>
              <a:t>”, “AnalysisSec1”, “AnalysisSec2”, and “AnalysisSec3” were created by Justin Rush.</a:t>
            </a:r>
          </a:p>
          <a:p>
            <a:pPr lvl="1"/>
            <a:endParaRPr lang="en-US" dirty="0"/>
          </a:p>
          <a:p>
            <a:r>
              <a:rPr lang="en-US" dirty="0"/>
              <a:t>In general, Raghav worked on the code which involved the basic setting up of the linked list data structure and the randomized creation of passengers for each scenario while Justin worked on the code which would use those lists and analyze it for min/max/average elevator times for each scenario.</a:t>
            </a:r>
          </a:p>
        </p:txBody>
      </p:sp>
    </p:spTree>
    <p:extLst>
      <p:ext uri="{BB962C8B-B14F-4D97-AF65-F5344CB8AC3E}">
        <p14:creationId xmlns:p14="http://schemas.microsoft.com/office/powerpoint/2010/main" val="1576434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AD28-2C5A-43F0-9EDE-780A714828B3}"/>
              </a:ext>
            </a:extLst>
          </p:cNvPr>
          <p:cNvSpPr>
            <a:spLocks noGrp="1"/>
          </p:cNvSpPr>
          <p:nvPr>
            <p:ph type="title"/>
          </p:nvPr>
        </p:nvSpPr>
        <p:spPr/>
        <p:txBody>
          <a:bodyPr/>
          <a:lstStyle/>
          <a:p>
            <a:r>
              <a:rPr lang="en-US" dirty="0"/>
              <a:t>Approach taken for Generating Passengers</a:t>
            </a:r>
          </a:p>
        </p:txBody>
      </p:sp>
      <p:sp>
        <p:nvSpPr>
          <p:cNvPr id="3" name="Content Placeholder 2">
            <a:extLst>
              <a:ext uri="{FF2B5EF4-FFF2-40B4-BE49-F238E27FC236}">
                <a16:creationId xmlns:a16="http://schemas.microsoft.com/office/drawing/2014/main" id="{DF79ED82-AFF1-4E5A-9BDE-9047A5737301}"/>
              </a:ext>
            </a:extLst>
          </p:cNvPr>
          <p:cNvSpPr>
            <a:spLocks noGrp="1"/>
          </p:cNvSpPr>
          <p:nvPr>
            <p:ph idx="1"/>
          </p:nvPr>
        </p:nvSpPr>
        <p:spPr>
          <a:xfrm>
            <a:off x="838200" y="1690688"/>
            <a:ext cx="10663518" cy="4925265"/>
          </a:xfrm>
        </p:spPr>
        <p:txBody>
          <a:bodyPr>
            <a:normAutofit fontScale="47500" lnSpcReduction="20000"/>
          </a:bodyPr>
          <a:lstStyle/>
          <a:p>
            <a:r>
              <a:rPr lang="en-US" dirty="0"/>
              <a:t>To store the passenger population for each run, we use a singly linked list stored using the structure Node.</a:t>
            </a:r>
          </a:p>
          <a:p>
            <a:pPr lvl="1"/>
            <a:r>
              <a:rPr lang="en-US" dirty="0"/>
              <a:t>The linked lists are built using the function append, which, when given a head value, will move through a linked list and add a Node containing the given passenger data.</a:t>
            </a:r>
          </a:p>
          <a:p>
            <a:pPr lvl="1"/>
            <a:r>
              <a:rPr lang="en-US" dirty="0"/>
              <a:t>The append function will add the new Node in the list in a place where the destination floor of that Node is greater than the previous but less than or equal to the following Node, making the list it creates sorted by destination floor. </a:t>
            </a:r>
          </a:p>
          <a:p>
            <a:r>
              <a:rPr lang="en-US" dirty="0"/>
              <a:t>In scenario1, the function used to generate a passenger population for the first scenario, the following general order is followed</a:t>
            </a:r>
          </a:p>
          <a:p>
            <a:pPr marL="914400" lvl="1" indent="-457200">
              <a:buFont typeface="+mj-lt"/>
              <a:buAutoNum type="arabicPeriod"/>
            </a:pPr>
            <a:r>
              <a:rPr lang="en-US" dirty="0"/>
              <a:t>Randomly determine the passenger population size based on the elevator capacity.</a:t>
            </a:r>
          </a:p>
          <a:p>
            <a:pPr marL="914400" lvl="1" indent="-457200">
              <a:buFont typeface="+mj-lt"/>
              <a:buAutoNum type="arabicPeriod"/>
            </a:pPr>
            <a:r>
              <a:rPr lang="en-US" dirty="0"/>
              <a:t>For each passenger, a destination floor is randomly determined and the append function is used to add this data onto a list</a:t>
            </a:r>
          </a:p>
          <a:p>
            <a:pPr marL="914400" lvl="1" indent="-457200">
              <a:buFont typeface="+mj-lt"/>
              <a:buAutoNum type="arabicPeriod"/>
            </a:pPr>
            <a:r>
              <a:rPr lang="en-US" dirty="0"/>
              <a:t>The head of this list is returned. </a:t>
            </a:r>
          </a:p>
          <a:p>
            <a:r>
              <a:rPr lang="en-US" dirty="0"/>
              <a:t>This general process is conserved for scenario2, but with one major exception:</a:t>
            </a:r>
          </a:p>
          <a:p>
            <a:pPr lvl="1"/>
            <a:r>
              <a:rPr lang="en-US" dirty="0"/>
              <a:t>Whenever a new destination floor is randomly determined, it is randomly appended to one of two possible lists, each of which correspond to one elevator.</a:t>
            </a:r>
          </a:p>
          <a:p>
            <a:pPr lvl="1"/>
            <a:r>
              <a:rPr lang="en-US" dirty="0"/>
              <a:t>The function outputs a size 2 array containing pointers to the head of each list. </a:t>
            </a:r>
          </a:p>
          <a:p>
            <a:r>
              <a:rPr lang="en-US" dirty="0"/>
              <a:t>The same process as scenario2 is used to generate the lists required for scenario3 except:</a:t>
            </a:r>
          </a:p>
          <a:p>
            <a:pPr lvl="1"/>
            <a:r>
              <a:rPr lang="en-US" dirty="0"/>
              <a:t>Instead of the new node being randomly assigned to a list, the destination floor is compared to the value maxFloor1 and pushed into a list based on whether it is greater or smaller than this value. </a:t>
            </a:r>
          </a:p>
          <a:p>
            <a:pPr lvl="1"/>
            <a:r>
              <a:rPr lang="en-US" dirty="0"/>
              <a:t>This leads to two sorted linked lists with one having destination floors less than maxFloor1 while the other has destination floors greater than or equal to maxFloor1.</a:t>
            </a:r>
          </a:p>
          <a:p>
            <a:r>
              <a:rPr lang="en-US" dirty="0"/>
              <a:t>How well this approach works:</a:t>
            </a:r>
          </a:p>
          <a:p>
            <a:pPr lvl="1"/>
            <a:r>
              <a:rPr lang="en-US" dirty="0"/>
              <a:t>This approach allows for the rapid generation of random passenger populations in a rapid manner – the required thousand iterations for all three scenarios were able to rapidly be generated. </a:t>
            </a:r>
          </a:p>
          <a:p>
            <a:pPr lvl="1"/>
            <a:r>
              <a:rPr lang="en-US" dirty="0"/>
              <a:t>This approach creates pre-sorted linked-lists at little time, storage, or computation costs, improving the efficiency of the analysis and calculation phase. </a:t>
            </a:r>
          </a:p>
          <a:p>
            <a:pPr lvl="1"/>
            <a:r>
              <a:rPr lang="en-US" dirty="0"/>
              <a:t>We have confirmed this approach works by observing the lists created and manually checking the results to ensure compliance with the requirements for each scenario.</a:t>
            </a:r>
          </a:p>
          <a:p>
            <a:r>
              <a:rPr lang="en-US" dirty="0"/>
              <a:t>Potential improvements:</a:t>
            </a:r>
          </a:p>
          <a:p>
            <a:pPr lvl="1"/>
            <a:r>
              <a:rPr lang="en-US" dirty="0"/>
              <a:t>The input and output node head pointer and pointer arrays are inconsistent between scenario 1 and scenarios 2 and 3. This could be changed to make it more consistent. </a:t>
            </a:r>
          </a:p>
          <a:p>
            <a:pPr lvl="1"/>
            <a:r>
              <a:rPr lang="en-US" dirty="0"/>
              <a:t>The creation of the two lists for scenarios 2 and 3 can cause one of the two lists to have no passengers in certain circumstances. </a:t>
            </a:r>
          </a:p>
          <a:p>
            <a:pPr lvl="1"/>
            <a:r>
              <a:rPr lang="en-US" dirty="0"/>
              <a:t>Code readability and organization could be improved significantly if the functions used to generate passenger populations for all three scenarios could be folded into one function which shares much of the code between the three scenarios.</a:t>
            </a:r>
          </a:p>
        </p:txBody>
      </p:sp>
    </p:spTree>
    <p:extLst>
      <p:ext uri="{BB962C8B-B14F-4D97-AF65-F5344CB8AC3E}">
        <p14:creationId xmlns:p14="http://schemas.microsoft.com/office/powerpoint/2010/main" val="1611072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9A88D-3056-48F5-ABB8-0FAB40DADA65}"/>
              </a:ext>
            </a:extLst>
          </p:cNvPr>
          <p:cNvSpPr>
            <a:spLocks noGrp="1"/>
          </p:cNvSpPr>
          <p:nvPr>
            <p:ph type="title"/>
          </p:nvPr>
        </p:nvSpPr>
        <p:spPr/>
        <p:txBody>
          <a:bodyPr/>
          <a:lstStyle/>
          <a:p>
            <a:r>
              <a:rPr lang="en-US" dirty="0"/>
              <a:t>Approach taken for calculations</a:t>
            </a:r>
          </a:p>
        </p:txBody>
      </p:sp>
      <p:sp>
        <p:nvSpPr>
          <p:cNvPr id="3" name="Content Placeholder 2">
            <a:extLst>
              <a:ext uri="{FF2B5EF4-FFF2-40B4-BE49-F238E27FC236}">
                <a16:creationId xmlns:a16="http://schemas.microsoft.com/office/drawing/2014/main" id="{E614B3B7-0257-4F76-9237-10F0328EB5DF}"/>
              </a:ext>
            </a:extLst>
          </p:cNvPr>
          <p:cNvSpPr>
            <a:spLocks noGrp="1"/>
          </p:cNvSpPr>
          <p:nvPr>
            <p:ph idx="1"/>
          </p:nvPr>
        </p:nvSpPr>
        <p:spPr/>
        <p:txBody>
          <a:bodyPr>
            <a:normAutofit fontScale="55000" lnSpcReduction="20000"/>
          </a:bodyPr>
          <a:lstStyle/>
          <a:p>
            <a:r>
              <a:rPr lang="en-US" dirty="0"/>
              <a:t>All analysis functions are built off the function “</a:t>
            </a:r>
            <a:r>
              <a:rPr lang="en-US" dirty="0" err="1"/>
              <a:t>iterateList</a:t>
            </a:r>
            <a:r>
              <a:rPr lang="en-US" dirty="0"/>
              <a:t>”:</a:t>
            </a:r>
          </a:p>
          <a:p>
            <a:pPr lvl="1"/>
            <a:r>
              <a:rPr lang="en-US" dirty="0"/>
              <a:t>This function loops through the provided linked list and adds 15 seconds for each unique floor visited and 3 seconds for each floor travelled, as defined by the provided sheet. </a:t>
            </a:r>
          </a:p>
          <a:p>
            <a:pPr lvl="1"/>
            <a:r>
              <a:rPr lang="en-US" dirty="0"/>
              <a:t>Since the incoming lists are pre-sorted, this can be accomplished simply by checking whether the next destination floor is the same as the current floor and adding 3 seconds per the number of floors difference and adding 15 seconds if it is a unique floor. </a:t>
            </a:r>
          </a:p>
          <a:p>
            <a:r>
              <a:rPr lang="en-US" dirty="0"/>
              <a:t>The functions AnalysisSec1, AnalysisSec2, and AnalsyisSec3:</a:t>
            </a:r>
          </a:p>
          <a:p>
            <a:pPr lvl="1"/>
            <a:r>
              <a:rPr lang="en-US" dirty="0"/>
              <a:t>Repeat the following for 1000 iterations:</a:t>
            </a:r>
          </a:p>
          <a:p>
            <a:pPr lvl="2"/>
            <a:r>
              <a:rPr lang="en-US" dirty="0"/>
              <a:t>Create random passenger populations using the functions described on the previous slide.</a:t>
            </a:r>
          </a:p>
          <a:p>
            <a:pPr lvl="2"/>
            <a:r>
              <a:rPr lang="en-US" dirty="0"/>
              <a:t>Update a maximum, minimum, and running total time. </a:t>
            </a:r>
          </a:p>
          <a:p>
            <a:pPr lvl="1"/>
            <a:r>
              <a:rPr lang="en-US" dirty="0"/>
              <a:t>Find the average time from the total time</a:t>
            </a:r>
          </a:p>
          <a:p>
            <a:pPr lvl="1"/>
            <a:r>
              <a:rPr lang="en-US" dirty="0"/>
              <a:t>Print the results</a:t>
            </a:r>
          </a:p>
          <a:p>
            <a:r>
              <a:rPr lang="en-US" dirty="0"/>
              <a:t>How well this approach works:</a:t>
            </a:r>
          </a:p>
          <a:p>
            <a:pPr lvl="1"/>
            <a:r>
              <a:rPr lang="en-US" dirty="0"/>
              <a:t>These functions are fast, able to complete the 1000 iterations for all three scenarios rapidly.</a:t>
            </a:r>
          </a:p>
          <a:p>
            <a:pPr lvl="1"/>
            <a:r>
              <a:rPr lang="en-US" dirty="0"/>
              <a:t>The resulting values make logical sense when compared to the results of other scenarios and when changing the values of individual values, </a:t>
            </a:r>
            <a:r>
              <a:rPr lang="en-US" dirty="0" err="1"/>
              <a:t>eg</a:t>
            </a:r>
            <a:r>
              <a:rPr lang="en-US" dirty="0"/>
              <a:t>: increasing capacity leads to an increase in the average and maximum elevator wait time</a:t>
            </a:r>
          </a:p>
          <a:p>
            <a:r>
              <a:rPr lang="en-US" dirty="0"/>
              <a:t>Potential Improvements:</a:t>
            </a:r>
          </a:p>
          <a:p>
            <a:pPr lvl="1"/>
            <a:r>
              <a:rPr lang="en-US" dirty="0"/>
              <a:t>Currently, the program does not check for if a list is empty, which results in many runs in an output minimum value of zero. While this is not technically false, it can be somewhat misleading, and should likely be accounted for or explained in some way in the output of the program. </a:t>
            </a:r>
          </a:p>
          <a:p>
            <a:pPr lvl="1"/>
            <a:r>
              <a:rPr lang="en-US" dirty="0"/>
              <a:t>If the 3 analysis functions could be combined to one, the loops used in the 3 analysis functions could also be combined, improving code readability and organization (though likely wouldn’t significantly improve efficiency).</a:t>
            </a:r>
          </a:p>
        </p:txBody>
      </p:sp>
    </p:spTree>
    <p:extLst>
      <p:ext uri="{BB962C8B-B14F-4D97-AF65-F5344CB8AC3E}">
        <p14:creationId xmlns:p14="http://schemas.microsoft.com/office/powerpoint/2010/main" val="1081432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1427</Words>
  <Application>Microsoft Office PowerPoint</Application>
  <PresentationFormat>Widescreen</PresentationFormat>
  <Paragraphs>71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Names and Analysis</vt:lpstr>
      <vt:lpstr>Development and Structure of Code</vt:lpstr>
      <vt:lpstr>Division of Labor</vt:lpstr>
      <vt:lpstr>Approach taken for Generating Passengers</vt:lpstr>
      <vt:lpstr>Approach taken for calculations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 and Analysis</dc:title>
  <dc:creator>Raghjav</dc:creator>
  <cp:lastModifiedBy>Rush, Justin</cp:lastModifiedBy>
  <cp:revision>2</cp:revision>
  <dcterms:created xsi:type="dcterms:W3CDTF">2021-09-25T01:48:19Z</dcterms:created>
  <dcterms:modified xsi:type="dcterms:W3CDTF">2021-09-26T01:04:43Z</dcterms:modified>
</cp:coreProperties>
</file>