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7" r:id="rId20"/>
    <p:sldId id="278" r:id="rId21"/>
    <p:sldId id="279" r:id="rId22"/>
    <p:sldId id="273" r:id="rId23"/>
    <p:sldId id="274" r:id="rId24"/>
    <p:sldId id="275"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90" y="1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 name="Shape 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166607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23440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7608434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183230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Shape 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 name="Shape 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subTitle" idx="1"/>
          </p:nvPr>
        </p:nvSpPr>
        <p:spPr>
          <a:xfrm>
            <a:off x="685800" y="2840053"/>
            <a:ext cx="7772400" cy="784799"/>
          </a:xfrm>
          <a:prstGeom prst="rect">
            <a:avLst/>
          </a:prstGeom>
        </p:spPr>
        <p:txBody>
          <a:bodyPr lIns="91425" tIns="91425" rIns="91425" bIns="91425" anchor="t" anchorCtr="0"/>
          <a:lstStyle>
            <a:lvl1pPr lvl="0" algn="ctr">
              <a:spcBef>
                <a:spcPts val="0"/>
              </a:spcBef>
              <a:buClr>
                <a:schemeClr val="dk2"/>
              </a:buClr>
              <a:buNone/>
              <a:defRPr>
                <a:solidFill>
                  <a:schemeClr val="dk2"/>
                </a:solidFill>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a:endParaRPr/>
          </a:p>
        </p:txBody>
      </p:sp>
      <p:sp>
        <p:nvSpPr>
          <p:cNvPr id="11" name="Shape 11"/>
          <p:cNvSpPr txBox="1">
            <a:spLocks noGrp="1"/>
          </p:cNvSpPr>
          <p:nvPr>
            <p:ph type="ctrTitle"/>
          </p:nvPr>
        </p:nvSpPr>
        <p:spPr>
          <a:xfrm>
            <a:off x="685800" y="1583342"/>
            <a:ext cx="7772400" cy="1159799"/>
          </a:xfrm>
          <a:prstGeom prst="rect">
            <a:avLst/>
          </a:prstGeom>
        </p:spPr>
        <p:txBody>
          <a:bodyPr lIns="91425" tIns="91425" rIns="91425" bIns="91425" anchor="b"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2" name="Shape 12"/>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5" name="Shape 15"/>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6" name="Shape 16"/>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4" name="Shape 24"/>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5"/>
        <p:cNvGrpSpPr/>
        <p:nvPr/>
      </p:nvGrpSpPr>
      <p:grpSpPr>
        <a:xfrm>
          <a:off x="0" y="0"/>
          <a:ext cx="0" cy="0"/>
          <a:chOff x="0" y="0"/>
          <a:chExt cx="0" cy="0"/>
        </a:xfrm>
      </p:grpSpPr>
      <p:sp>
        <p:nvSpPr>
          <p:cNvPr id="26" name="Shape 26"/>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lvl="0" algn="ctr">
              <a:spcBef>
                <a:spcPts val="0"/>
              </a:spcBef>
              <a:buClr>
                <a:schemeClr val="dk1"/>
              </a:buClr>
              <a:buSzPct val="100000"/>
              <a:buNone/>
              <a:defRPr sz="1800">
                <a:solidFill>
                  <a:schemeClr val="dk1"/>
                </a:solidFill>
              </a:defRPr>
            </a:lvl1pPr>
          </a:lstStyle>
          <a:p>
            <a:endParaRPr/>
          </a:p>
        </p:txBody>
      </p:sp>
      <p:sp>
        <p:nvSpPr>
          <p:cNvPr id="27" name="Shape 27"/>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8"/>
        <p:cNvGrpSpPr/>
        <p:nvPr/>
      </p:nvGrpSpPr>
      <p:grpSpPr>
        <a:xfrm>
          <a:off x="0" y="0"/>
          <a:ext cx="0" cy="0"/>
          <a:chOff x="0" y="0"/>
          <a:chExt cx="0" cy="0"/>
        </a:xfrm>
      </p:grpSpPr>
      <p:sp>
        <p:nvSpPr>
          <p:cNvPr id="29" name="Shape 29"/>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30000">
              <a:schemeClr val="lt1"/>
            </a:gs>
            <a:gs pos="100000">
              <a:schemeClr val="lt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lvl="0">
              <a:spcBef>
                <a:spcPts val="0"/>
              </a:spcBef>
              <a:buClr>
                <a:schemeClr val="dk1"/>
              </a:buClr>
              <a:buSzPct val="100000"/>
              <a:buNone/>
              <a:defRPr sz="3600" b="1">
                <a:solidFill>
                  <a:schemeClr val="dk1"/>
                </a:solidFill>
              </a:defRPr>
            </a:lvl1pPr>
            <a:lvl2pPr lvl="1">
              <a:spcBef>
                <a:spcPts val="0"/>
              </a:spcBef>
              <a:buClr>
                <a:schemeClr val="dk1"/>
              </a:buClr>
              <a:buSzPct val="100000"/>
              <a:buNone/>
              <a:defRPr sz="3600" b="1">
                <a:solidFill>
                  <a:schemeClr val="dk1"/>
                </a:solidFill>
              </a:defRPr>
            </a:lvl2pPr>
            <a:lvl3pPr lvl="2">
              <a:spcBef>
                <a:spcPts val="0"/>
              </a:spcBef>
              <a:buClr>
                <a:schemeClr val="dk1"/>
              </a:buClr>
              <a:buSzPct val="100000"/>
              <a:buNone/>
              <a:defRPr sz="3600" b="1">
                <a:solidFill>
                  <a:schemeClr val="dk1"/>
                </a:solidFill>
              </a:defRPr>
            </a:lvl3pPr>
            <a:lvl4pPr lvl="3">
              <a:spcBef>
                <a:spcPts val="0"/>
              </a:spcBef>
              <a:buClr>
                <a:schemeClr val="dk1"/>
              </a:buClr>
              <a:buSzPct val="100000"/>
              <a:buNone/>
              <a:defRPr sz="3600" b="1">
                <a:solidFill>
                  <a:schemeClr val="dk1"/>
                </a:solidFill>
              </a:defRPr>
            </a:lvl4pPr>
            <a:lvl5pPr lvl="4">
              <a:spcBef>
                <a:spcPts val="0"/>
              </a:spcBef>
              <a:buClr>
                <a:schemeClr val="dk1"/>
              </a:buClr>
              <a:buSzPct val="100000"/>
              <a:buNone/>
              <a:defRPr sz="3600" b="1">
                <a:solidFill>
                  <a:schemeClr val="dk1"/>
                </a:solidFill>
              </a:defRPr>
            </a:lvl5pPr>
            <a:lvl6pPr lvl="5">
              <a:spcBef>
                <a:spcPts val="0"/>
              </a:spcBef>
              <a:buClr>
                <a:schemeClr val="dk1"/>
              </a:buClr>
              <a:buSzPct val="100000"/>
              <a:buNone/>
              <a:defRPr sz="3600" b="1">
                <a:solidFill>
                  <a:schemeClr val="dk1"/>
                </a:solidFill>
              </a:defRPr>
            </a:lvl6pPr>
            <a:lvl7pPr lvl="6">
              <a:spcBef>
                <a:spcPts val="0"/>
              </a:spcBef>
              <a:buClr>
                <a:schemeClr val="dk1"/>
              </a:buClr>
              <a:buSzPct val="100000"/>
              <a:buNone/>
              <a:defRPr sz="3600" b="1">
                <a:solidFill>
                  <a:schemeClr val="dk1"/>
                </a:solidFill>
              </a:defRPr>
            </a:lvl7pPr>
            <a:lvl8pPr lvl="7">
              <a:spcBef>
                <a:spcPts val="0"/>
              </a:spcBef>
              <a:buClr>
                <a:schemeClr val="dk1"/>
              </a:buClr>
              <a:buSzPct val="100000"/>
              <a:buNone/>
              <a:defRPr sz="3600" b="1">
                <a:solidFill>
                  <a:schemeClr val="dk1"/>
                </a:solidFill>
              </a:defRPr>
            </a:lvl8pPr>
            <a:lvl9pPr lvl="8">
              <a:spcBef>
                <a:spcPts val="0"/>
              </a:spcBef>
              <a:buClr>
                <a:schemeClr val="dk1"/>
              </a:buClr>
              <a:buSzPct val="100000"/>
              <a:buNone/>
              <a:defRPr sz="3600" b="1">
                <a:solidFill>
                  <a:schemeClr val="dk1"/>
                </a:solidFill>
              </a:defRPr>
            </a:lvl9pPr>
          </a:lstStyle>
          <a:p>
            <a:endParaRPr/>
          </a:p>
        </p:txBody>
      </p:sp>
      <p:sp>
        <p:nvSpPr>
          <p:cNvPr id="7" name="Shape 7"/>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lvl="0">
              <a:spcBef>
                <a:spcPts val="600"/>
              </a:spcBef>
              <a:buSzPct val="100000"/>
              <a:defRPr sz="3000"/>
            </a:lvl1pPr>
            <a:lvl2pPr lvl="1">
              <a:spcBef>
                <a:spcPts val="480"/>
              </a:spcBef>
              <a:buSzPct val="100000"/>
              <a:defRPr sz="2400"/>
            </a:lvl2pPr>
            <a:lvl3pPr lvl="2">
              <a:spcBef>
                <a:spcPts val="480"/>
              </a:spcBef>
              <a:buSzPct val="100000"/>
              <a:defRPr sz="2400"/>
            </a:lvl3pPr>
            <a:lvl4pPr lvl="3">
              <a:spcBef>
                <a:spcPts val="360"/>
              </a:spcBef>
              <a:buSzPct val="100000"/>
              <a:defRPr sz="1800"/>
            </a:lvl4pPr>
            <a:lvl5pPr lvl="4">
              <a:spcBef>
                <a:spcPts val="360"/>
              </a:spcBef>
              <a:buSzPct val="100000"/>
              <a:defRPr sz="1800"/>
            </a:lvl5pPr>
            <a:lvl6pPr lvl="5">
              <a:spcBef>
                <a:spcPts val="360"/>
              </a:spcBef>
              <a:buSzPct val="100000"/>
              <a:defRPr sz="1800"/>
            </a:lvl6pPr>
            <a:lvl7pPr lvl="6">
              <a:spcBef>
                <a:spcPts val="360"/>
              </a:spcBef>
              <a:buSzPct val="100000"/>
              <a:defRPr sz="1800"/>
            </a:lvl7pPr>
            <a:lvl8pPr lvl="7">
              <a:spcBef>
                <a:spcPts val="360"/>
              </a:spcBef>
              <a:buSzPct val="100000"/>
              <a:defRPr sz="1800"/>
            </a:lvl8pPr>
            <a:lvl9pPr lvl="8">
              <a:spcBef>
                <a:spcPts val="360"/>
              </a:spcBef>
              <a:buSzPct val="100000"/>
              <a:defRPr sz="1800"/>
            </a:lvl9pPr>
          </a:lstStyle>
          <a:p>
            <a:endParaRPr/>
          </a:p>
        </p:txBody>
      </p:sp>
      <p:sp>
        <p:nvSpPr>
          <p:cNvPr id="8" name="Shape 8"/>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300">
                <a:solidFill>
                  <a:schemeClr val="dk1"/>
                </a:solidFill>
              </a:rPr>
              <a:t>‹#›</a:t>
            </a:fld>
            <a:endParaRPr lang="en" sz="1300">
              <a:solidFill>
                <a:schemeClr val="dk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piazza.com/class/ixpb4h3cvua2gp?cid=206" TargetMode="External"/><Relationship Id="rId3" Type="http://schemas.openxmlformats.org/officeDocument/2006/relationships/hyperlink" Target="http://opencvexamples.blogspot.com/2013/10/line-detection-by-hough-line-transform.html" TargetMode="External"/><Relationship Id="rId7" Type="http://schemas.openxmlformats.org/officeDocument/2006/relationships/hyperlink" Target="http://www.ltu.se/cms_fs/1.36192!/e0005e_lecture05_hough_transform.dvi.pdf"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docs.opencv.org/2.4/doc/tutorials/imgproc/imgtrans/hough_lines/hough_lines.html" TargetMode="External"/><Relationship Id="rId5" Type="http://schemas.openxmlformats.org/officeDocument/2006/relationships/hyperlink" Target="http://me.umn.edu/courses/me5286/vision/Notes/2015/ME5286-Lecture9.pdf" TargetMode="External"/><Relationship Id="rId4" Type="http://schemas.openxmlformats.org/officeDocument/2006/relationships/hyperlink" Target="https://www.mathworks.com/help/images/ref/houghpeaks.html?refresh=tru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ctrTitle"/>
          </p:nvPr>
        </p:nvSpPr>
        <p:spPr>
          <a:xfrm>
            <a:off x="685800" y="265899"/>
            <a:ext cx="7772400" cy="2477400"/>
          </a:xfrm>
          <a:prstGeom prst="rect">
            <a:avLst/>
          </a:prstGeom>
        </p:spPr>
        <p:txBody>
          <a:bodyPr lIns="91425" tIns="91425" rIns="91425" bIns="91425" anchor="b" anchorCtr="0">
            <a:noAutofit/>
          </a:bodyPr>
          <a:lstStyle/>
          <a:p>
            <a:pPr lvl="0" rtl="0">
              <a:spcBef>
                <a:spcPts val="0"/>
              </a:spcBef>
              <a:buNone/>
            </a:pPr>
            <a:r>
              <a:rPr lang="en" sz="3600"/>
              <a:t>Computer Vision </a:t>
            </a:r>
          </a:p>
          <a:p>
            <a:pPr lvl="0" rtl="0">
              <a:spcBef>
                <a:spcPts val="0"/>
              </a:spcBef>
              <a:buNone/>
            </a:pPr>
            <a:r>
              <a:rPr lang="en" sz="3600"/>
              <a:t>Spring 2017</a:t>
            </a:r>
          </a:p>
          <a:p>
            <a:pPr lvl="0">
              <a:spcBef>
                <a:spcPts val="0"/>
              </a:spcBef>
              <a:buNone/>
            </a:pPr>
            <a:r>
              <a:rPr lang="en" sz="3600"/>
              <a:t>Problem Set #2</a:t>
            </a:r>
          </a:p>
        </p:txBody>
      </p:sp>
      <p:sp>
        <p:nvSpPr>
          <p:cNvPr id="35" name="Shape 35"/>
          <p:cNvSpPr txBox="1">
            <a:spLocks noGrp="1"/>
          </p:cNvSpPr>
          <p:nvPr>
            <p:ph type="subTitle" idx="1"/>
          </p:nvPr>
        </p:nvSpPr>
        <p:spPr>
          <a:xfrm>
            <a:off x="685800" y="3042498"/>
            <a:ext cx="7772400" cy="1123500"/>
          </a:xfrm>
          <a:prstGeom prst="rect">
            <a:avLst/>
          </a:prstGeom>
        </p:spPr>
        <p:txBody>
          <a:bodyPr lIns="91425" tIns="91425" rIns="91425" bIns="91425" anchor="t" anchorCtr="0">
            <a:noAutofit/>
          </a:bodyPr>
          <a:lstStyle/>
          <a:p>
            <a:pPr lvl="0" rtl="0">
              <a:spcBef>
                <a:spcPts val="0"/>
              </a:spcBef>
              <a:buNone/>
            </a:pPr>
            <a:r>
              <a:rPr lang="en" sz="1800" dirty="0"/>
              <a:t>Ahmad Aldabbagh</a:t>
            </a:r>
          </a:p>
          <a:p>
            <a:pPr lvl="0" rtl="0">
              <a:spcBef>
                <a:spcPts val="0"/>
              </a:spcBef>
              <a:buNone/>
            </a:pPr>
            <a:r>
              <a:rPr lang="en" sz="1800" dirty="0"/>
              <a:t>aaldabbagh3@gatech.edu</a:t>
            </a:r>
          </a:p>
          <a:p>
            <a:pPr lvl="0">
              <a:spcBef>
                <a:spcPts val="0"/>
              </a:spcBef>
              <a:buNone/>
            </a:pPr>
            <a:endParaRPr dirty="0"/>
          </a:p>
        </p:txBody>
      </p:sp>
      <p:sp>
        <p:nvSpPr>
          <p:cNvPr id="36" name="Shape 36"/>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Computer Vision @ 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4b: Point-Plus Method</a:t>
            </a:r>
          </a:p>
        </p:txBody>
      </p:sp>
      <p:sp>
        <p:nvSpPr>
          <p:cNvPr id="112" name="Shape 112"/>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114" name="Shape 114"/>
          <p:cNvSpPr txBox="1"/>
          <p:nvPr/>
        </p:nvSpPr>
        <p:spPr>
          <a:xfrm>
            <a:off x="951150" y="4274550"/>
            <a:ext cx="5415299" cy="503999"/>
          </a:xfrm>
          <a:prstGeom prst="rect">
            <a:avLst/>
          </a:prstGeom>
          <a:noFill/>
          <a:ln>
            <a:noFill/>
          </a:ln>
        </p:spPr>
        <p:txBody>
          <a:bodyPr lIns="91425" tIns="91425" rIns="91425" bIns="91425" anchor="t" anchorCtr="0">
            <a:noAutofit/>
          </a:bodyPr>
          <a:lstStyle/>
          <a:p>
            <a:pPr marL="0" lvl="0" indent="0" rtl="0">
              <a:lnSpc>
                <a:spcPct val="115000"/>
              </a:lnSpc>
              <a:spcBef>
                <a:spcPts val="0"/>
              </a:spcBef>
              <a:buNone/>
            </a:pPr>
            <a:r>
              <a:rPr lang="en" b="1">
                <a:solidFill>
                  <a:schemeClr val="dk1"/>
                </a:solidFill>
                <a:latin typeface="Calibri"/>
                <a:ea typeface="Calibri"/>
                <a:cs typeface="Calibri"/>
                <a:sym typeface="Calibri"/>
              </a:rPr>
              <a:t>original monochrome image with circles drawn in color- ps2-4-b-1.png</a:t>
            </a:r>
          </a:p>
        </p:txBody>
      </p:sp>
      <p:pic>
        <p:nvPicPr>
          <p:cNvPr id="2" name="Picture 1"/>
          <p:cNvPicPr>
            <a:picLocks noChangeAspect="1"/>
          </p:cNvPicPr>
          <p:nvPr/>
        </p:nvPicPr>
        <p:blipFill>
          <a:blip r:embed="rId3"/>
          <a:stretch>
            <a:fillRect/>
          </a:stretch>
        </p:blipFill>
        <p:spPr>
          <a:xfrm>
            <a:off x="1552008" y="1063378"/>
            <a:ext cx="3145252" cy="314525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5a: Coins and Pens</a:t>
            </a:r>
          </a:p>
        </p:txBody>
      </p:sp>
      <p:sp>
        <p:nvSpPr>
          <p:cNvPr id="120" name="Shape 120"/>
          <p:cNvSpPr txBox="1"/>
          <p:nvPr/>
        </p:nvSpPr>
        <p:spPr>
          <a:xfrm>
            <a:off x="0" y="4944075"/>
            <a:ext cx="2567400"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122" name="Shape 122"/>
          <p:cNvSpPr txBox="1"/>
          <p:nvPr/>
        </p:nvSpPr>
        <p:spPr>
          <a:xfrm>
            <a:off x="265525" y="4274550"/>
            <a:ext cx="4480500" cy="504000"/>
          </a:xfrm>
          <a:prstGeom prst="rect">
            <a:avLst/>
          </a:prstGeom>
          <a:noFill/>
          <a:ln>
            <a:noFill/>
          </a:ln>
        </p:spPr>
        <p:txBody>
          <a:bodyPr lIns="91425" tIns="91425" rIns="91425" bIns="91425" anchor="t" anchorCtr="0">
            <a:noAutofit/>
          </a:bodyPr>
          <a:lstStyle/>
          <a:p>
            <a:pPr lvl="0" rtl="0">
              <a:lnSpc>
                <a:spcPct val="115000"/>
              </a:lnSpc>
              <a:spcBef>
                <a:spcPts val="0"/>
              </a:spcBef>
              <a:buClr>
                <a:schemeClr val="dk1"/>
              </a:buClr>
              <a:buFont typeface="Arial"/>
              <a:buNone/>
            </a:pPr>
            <a:r>
              <a:rPr lang="en" b="1">
                <a:solidFill>
                  <a:schemeClr val="dk1"/>
                </a:solidFill>
                <a:latin typeface="Calibri"/>
                <a:ea typeface="Calibri"/>
                <a:cs typeface="Calibri"/>
                <a:sym typeface="Calibri"/>
              </a:rPr>
              <a:t>Accumulator Array with peaks highlighted - ps2-5-a-1.png</a:t>
            </a:r>
          </a:p>
          <a:p>
            <a:pPr lvl="0" rtl="0">
              <a:lnSpc>
                <a:spcPct val="115000"/>
              </a:lnSpc>
              <a:spcBef>
                <a:spcPts val="0"/>
              </a:spcBef>
              <a:buClr>
                <a:schemeClr val="dk1"/>
              </a:buClr>
              <a:buFont typeface="Arial"/>
              <a:buNone/>
            </a:pPr>
            <a:endParaRPr b="1">
              <a:solidFill>
                <a:schemeClr val="dk1"/>
              </a:solidFill>
              <a:latin typeface="Calibri"/>
              <a:ea typeface="Calibri"/>
              <a:cs typeface="Calibri"/>
              <a:sym typeface="Calibri"/>
            </a:endParaRPr>
          </a:p>
          <a:p>
            <a:pPr lvl="0" rtl="0">
              <a:lnSpc>
                <a:spcPct val="115000"/>
              </a:lnSpc>
              <a:spcBef>
                <a:spcPts val="0"/>
              </a:spcBef>
              <a:buClr>
                <a:schemeClr val="dk1"/>
              </a:buClr>
              <a:buFont typeface="Arial"/>
              <a:buNone/>
            </a:pPr>
            <a:endParaRPr b="1">
              <a:solidFill>
                <a:schemeClr val="dk1"/>
              </a:solidFill>
              <a:latin typeface="Calibri"/>
              <a:ea typeface="Calibri"/>
              <a:cs typeface="Calibri"/>
              <a:sym typeface="Calibri"/>
            </a:endParaRPr>
          </a:p>
          <a:p>
            <a:pPr lvl="0" rtl="0">
              <a:lnSpc>
                <a:spcPct val="115000"/>
              </a:lnSpc>
              <a:spcBef>
                <a:spcPts val="0"/>
              </a:spcBef>
              <a:buClr>
                <a:schemeClr val="dk1"/>
              </a:buClr>
              <a:buFont typeface="Arial"/>
              <a:buNone/>
            </a:pPr>
            <a:endParaRPr b="1">
              <a:solidFill>
                <a:schemeClr val="dk1"/>
              </a:solidFill>
              <a:latin typeface="Calibri"/>
              <a:ea typeface="Calibri"/>
              <a:cs typeface="Calibri"/>
              <a:sym typeface="Calibri"/>
            </a:endParaRPr>
          </a:p>
          <a:p>
            <a:pPr marL="0" lvl="0" indent="0" rtl="0">
              <a:lnSpc>
                <a:spcPct val="115000"/>
              </a:lnSpc>
              <a:spcBef>
                <a:spcPts val="0"/>
              </a:spcBef>
              <a:buNone/>
            </a:pPr>
            <a:endParaRPr b="1">
              <a:solidFill>
                <a:schemeClr val="dk1"/>
              </a:solidFill>
              <a:latin typeface="Calibri"/>
              <a:ea typeface="Calibri"/>
              <a:cs typeface="Calibri"/>
              <a:sym typeface="Calibri"/>
            </a:endParaRPr>
          </a:p>
        </p:txBody>
      </p:sp>
      <p:sp>
        <p:nvSpPr>
          <p:cNvPr id="124" name="Shape 124"/>
          <p:cNvSpPr txBox="1"/>
          <p:nvPr/>
        </p:nvSpPr>
        <p:spPr>
          <a:xfrm>
            <a:off x="4746025" y="4274550"/>
            <a:ext cx="4555500" cy="504000"/>
          </a:xfrm>
          <a:prstGeom prst="rect">
            <a:avLst/>
          </a:prstGeom>
          <a:noFill/>
          <a:ln>
            <a:noFill/>
          </a:ln>
        </p:spPr>
        <p:txBody>
          <a:bodyPr lIns="91425" tIns="91425" rIns="91425" bIns="91425" anchor="t" anchorCtr="0">
            <a:noAutofit/>
          </a:bodyPr>
          <a:lstStyle/>
          <a:p>
            <a:pPr lvl="0" rtl="0">
              <a:lnSpc>
                <a:spcPct val="115000"/>
              </a:lnSpc>
              <a:spcBef>
                <a:spcPts val="0"/>
              </a:spcBef>
              <a:buClr>
                <a:schemeClr val="dk1"/>
              </a:buClr>
              <a:buFont typeface="Arial"/>
              <a:buNone/>
            </a:pPr>
            <a:r>
              <a:rPr lang="en" b="1" dirty="0">
                <a:solidFill>
                  <a:schemeClr val="dk1"/>
                </a:solidFill>
                <a:latin typeface="Calibri"/>
                <a:ea typeface="Calibri"/>
                <a:cs typeface="Calibri"/>
                <a:sym typeface="Calibri"/>
              </a:rPr>
              <a:t>Monochrome image with lines drawn - ps2-5-a-2.png</a:t>
            </a:r>
          </a:p>
          <a:p>
            <a:pPr lvl="0" rtl="0">
              <a:lnSpc>
                <a:spcPct val="115000"/>
              </a:lnSpc>
              <a:spcBef>
                <a:spcPts val="0"/>
              </a:spcBef>
              <a:buClr>
                <a:schemeClr val="dk1"/>
              </a:buClr>
              <a:buFont typeface="Arial"/>
              <a:buNone/>
            </a:pPr>
            <a:endParaRPr b="1" dirty="0">
              <a:solidFill>
                <a:schemeClr val="dk1"/>
              </a:solidFill>
              <a:latin typeface="Calibri"/>
              <a:ea typeface="Calibri"/>
              <a:cs typeface="Calibri"/>
              <a:sym typeface="Calibri"/>
            </a:endParaRPr>
          </a:p>
          <a:p>
            <a:pPr marL="0" lvl="0" indent="0" rtl="0">
              <a:lnSpc>
                <a:spcPct val="115000"/>
              </a:lnSpc>
              <a:spcBef>
                <a:spcPts val="0"/>
              </a:spcBef>
              <a:buNone/>
            </a:pPr>
            <a:endParaRPr b="1" dirty="0">
              <a:solidFill>
                <a:schemeClr val="dk1"/>
              </a:solidFill>
              <a:latin typeface="Calibri"/>
              <a:ea typeface="Calibri"/>
              <a:cs typeface="Calibri"/>
              <a:sym typeface="Calibri"/>
            </a:endParaRPr>
          </a:p>
        </p:txBody>
      </p:sp>
      <p:pic>
        <p:nvPicPr>
          <p:cNvPr id="2" name="Picture 1"/>
          <p:cNvPicPr>
            <a:picLocks noChangeAspect="1"/>
          </p:cNvPicPr>
          <p:nvPr/>
        </p:nvPicPr>
        <p:blipFill>
          <a:blip r:embed="rId3"/>
          <a:stretch>
            <a:fillRect/>
          </a:stretch>
        </p:blipFill>
        <p:spPr>
          <a:xfrm>
            <a:off x="1563310" y="1036122"/>
            <a:ext cx="1411610" cy="3340809"/>
          </a:xfrm>
          <a:prstGeom prst="rect">
            <a:avLst/>
          </a:prstGeom>
        </p:spPr>
      </p:pic>
      <p:pic>
        <p:nvPicPr>
          <p:cNvPr id="3" name="Picture 2"/>
          <p:cNvPicPr>
            <a:picLocks noChangeAspect="1"/>
          </p:cNvPicPr>
          <p:nvPr/>
        </p:nvPicPr>
        <p:blipFill>
          <a:blip r:embed="rId4"/>
          <a:stretch>
            <a:fillRect/>
          </a:stretch>
        </p:blipFill>
        <p:spPr>
          <a:xfrm>
            <a:off x="4746025" y="1356354"/>
            <a:ext cx="4029402" cy="302057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457200" y="205975"/>
            <a:ext cx="8810699" cy="857400"/>
          </a:xfrm>
          <a:prstGeom prst="rect">
            <a:avLst/>
          </a:prstGeom>
        </p:spPr>
        <p:txBody>
          <a:bodyPr lIns="91425" tIns="91425" rIns="91425" bIns="91425" anchor="b" anchorCtr="0">
            <a:noAutofit/>
          </a:bodyPr>
          <a:lstStyle/>
          <a:p>
            <a:pPr lvl="0" rtl="0">
              <a:spcBef>
                <a:spcPts val="0"/>
              </a:spcBef>
              <a:buNone/>
            </a:pPr>
            <a:r>
              <a:rPr lang="en"/>
              <a:t>5b: Coins and Pens: Circles</a:t>
            </a:r>
          </a:p>
        </p:txBody>
      </p:sp>
      <p:sp>
        <p:nvSpPr>
          <p:cNvPr id="130" name="Shape 130"/>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132" name="Shape 132"/>
          <p:cNvSpPr txBox="1"/>
          <p:nvPr/>
        </p:nvSpPr>
        <p:spPr>
          <a:xfrm>
            <a:off x="951150" y="4274550"/>
            <a:ext cx="6036000" cy="503999"/>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 b="1">
                <a:solidFill>
                  <a:schemeClr val="dk1"/>
                </a:solidFill>
                <a:latin typeface="Calibri"/>
                <a:ea typeface="Calibri"/>
                <a:cs typeface="Calibri"/>
                <a:sym typeface="Calibri"/>
              </a:rPr>
              <a:t>Original monochrome image with circles drawn - ps2-5-b-1.png</a:t>
            </a:r>
          </a:p>
        </p:txBody>
      </p:sp>
      <p:pic>
        <p:nvPicPr>
          <p:cNvPr id="2" name="Picture 1"/>
          <p:cNvPicPr>
            <a:picLocks noChangeAspect="1"/>
          </p:cNvPicPr>
          <p:nvPr/>
        </p:nvPicPr>
        <p:blipFill>
          <a:blip r:embed="rId3"/>
          <a:stretch>
            <a:fillRect/>
          </a:stretch>
        </p:blipFill>
        <p:spPr>
          <a:xfrm>
            <a:off x="1101462" y="978464"/>
            <a:ext cx="4510198" cy="338099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205975"/>
            <a:ext cx="8810700" cy="857400"/>
          </a:xfrm>
          <a:prstGeom prst="rect">
            <a:avLst/>
          </a:prstGeom>
        </p:spPr>
        <p:txBody>
          <a:bodyPr lIns="91425" tIns="91425" rIns="91425" bIns="91425" anchor="b" anchorCtr="0">
            <a:noAutofit/>
          </a:bodyPr>
          <a:lstStyle/>
          <a:p>
            <a:pPr lvl="0" rtl="0">
              <a:spcBef>
                <a:spcPts val="0"/>
              </a:spcBef>
              <a:buNone/>
            </a:pPr>
            <a:r>
              <a:rPr lang="en"/>
              <a:t>5c: Coins and Pens: Circles (cont.)</a:t>
            </a:r>
          </a:p>
        </p:txBody>
      </p:sp>
      <p:sp>
        <p:nvSpPr>
          <p:cNvPr id="138" name="Shape 138"/>
          <p:cNvSpPr txBox="1"/>
          <p:nvPr/>
        </p:nvSpPr>
        <p:spPr>
          <a:xfrm>
            <a:off x="0" y="4944075"/>
            <a:ext cx="2567400"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140" name="Shape 140"/>
          <p:cNvSpPr txBox="1"/>
          <p:nvPr/>
        </p:nvSpPr>
        <p:spPr>
          <a:xfrm>
            <a:off x="951150" y="4274550"/>
            <a:ext cx="6036000" cy="504000"/>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 b="1">
                <a:solidFill>
                  <a:schemeClr val="dk1"/>
                </a:solidFill>
                <a:latin typeface="Calibri"/>
                <a:ea typeface="Calibri"/>
                <a:cs typeface="Calibri"/>
                <a:sym typeface="Calibri"/>
              </a:rPr>
              <a:t>Original monochrome image with circles drawn - ps2-5-c-1.png</a:t>
            </a:r>
          </a:p>
        </p:txBody>
      </p:sp>
      <p:pic>
        <p:nvPicPr>
          <p:cNvPr id="2" name="Picture 1"/>
          <p:cNvPicPr>
            <a:picLocks noChangeAspect="1"/>
          </p:cNvPicPr>
          <p:nvPr/>
        </p:nvPicPr>
        <p:blipFill>
          <a:blip r:embed="rId3"/>
          <a:stretch>
            <a:fillRect/>
          </a:stretch>
        </p:blipFill>
        <p:spPr>
          <a:xfrm>
            <a:off x="1143848" y="989656"/>
            <a:ext cx="4480339" cy="335861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0" y="205975"/>
            <a:ext cx="8810699" cy="857400"/>
          </a:xfrm>
          <a:prstGeom prst="rect">
            <a:avLst/>
          </a:prstGeom>
        </p:spPr>
        <p:txBody>
          <a:bodyPr lIns="91425" tIns="91425" rIns="91425" bIns="91425" anchor="b" anchorCtr="0">
            <a:noAutofit/>
          </a:bodyPr>
          <a:lstStyle/>
          <a:p>
            <a:pPr lvl="0" rtl="0">
              <a:spcBef>
                <a:spcPts val="0"/>
              </a:spcBef>
              <a:buNone/>
            </a:pPr>
            <a:r>
              <a:rPr lang="en"/>
              <a:t>6a: Images with Clutter (pens)</a:t>
            </a:r>
          </a:p>
        </p:txBody>
      </p:sp>
      <p:sp>
        <p:nvSpPr>
          <p:cNvPr id="146" name="Shape 146"/>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148" name="Shape 148"/>
          <p:cNvSpPr txBox="1"/>
          <p:nvPr/>
        </p:nvSpPr>
        <p:spPr>
          <a:xfrm>
            <a:off x="951150" y="4274550"/>
            <a:ext cx="6036000" cy="503999"/>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 b="1">
                <a:solidFill>
                  <a:schemeClr val="dk1"/>
                </a:solidFill>
                <a:latin typeface="Calibri"/>
                <a:ea typeface="Calibri"/>
                <a:cs typeface="Calibri"/>
                <a:sym typeface="Calibri"/>
              </a:rPr>
              <a:t>Smoothed image with lines drawn - ps2-6-a-1.png</a:t>
            </a:r>
          </a:p>
        </p:txBody>
      </p:sp>
      <p:pic>
        <p:nvPicPr>
          <p:cNvPr id="2" name="Picture 1"/>
          <p:cNvPicPr>
            <a:picLocks noChangeAspect="1"/>
          </p:cNvPicPr>
          <p:nvPr/>
        </p:nvPicPr>
        <p:blipFill>
          <a:blip r:embed="rId3"/>
          <a:stretch>
            <a:fillRect/>
          </a:stretch>
        </p:blipFill>
        <p:spPr>
          <a:xfrm>
            <a:off x="843224" y="1075602"/>
            <a:ext cx="4367604" cy="327410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457200" y="205975"/>
            <a:ext cx="8810699" cy="857400"/>
          </a:xfrm>
          <a:prstGeom prst="rect">
            <a:avLst/>
          </a:prstGeom>
        </p:spPr>
        <p:txBody>
          <a:bodyPr lIns="91425" tIns="91425" rIns="91425" bIns="91425" anchor="b" anchorCtr="0">
            <a:noAutofit/>
          </a:bodyPr>
          <a:lstStyle/>
          <a:p>
            <a:pPr lvl="0" rtl="0">
              <a:spcBef>
                <a:spcPts val="0"/>
              </a:spcBef>
              <a:buNone/>
            </a:pPr>
            <a:r>
              <a:rPr lang="en"/>
              <a:t>6b: Images with Clutter (pens), part 2</a:t>
            </a:r>
          </a:p>
        </p:txBody>
      </p:sp>
      <p:sp>
        <p:nvSpPr>
          <p:cNvPr id="154" name="Shape 154"/>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156" name="Shape 156"/>
          <p:cNvSpPr txBox="1"/>
          <p:nvPr/>
        </p:nvSpPr>
        <p:spPr>
          <a:xfrm>
            <a:off x="951150" y="4274550"/>
            <a:ext cx="6036000" cy="503999"/>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 b="1">
                <a:solidFill>
                  <a:schemeClr val="dk1"/>
                </a:solidFill>
                <a:latin typeface="Calibri"/>
                <a:ea typeface="Calibri"/>
                <a:cs typeface="Calibri"/>
                <a:sym typeface="Calibri"/>
              </a:rPr>
              <a:t>Smoothed image with lines drawn - ps2-6-b-1.png</a:t>
            </a:r>
          </a:p>
        </p:txBody>
      </p:sp>
      <p:pic>
        <p:nvPicPr>
          <p:cNvPr id="2" name="Picture 1"/>
          <p:cNvPicPr>
            <a:picLocks noChangeAspect="1"/>
          </p:cNvPicPr>
          <p:nvPr/>
        </p:nvPicPr>
        <p:blipFill>
          <a:blip r:embed="rId3"/>
          <a:stretch>
            <a:fillRect/>
          </a:stretch>
        </p:blipFill>
        <p:spPr>
          <a:xfrm>
            <a:off x="755542" y="1028634"/>
            <a:ext cx="4380130" cy="328349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457200" y="205975"/>
            <a:ext cx="8810699" cy="857400"/>
          </a:xfrm>
          <a:prstGeom prst="rect">
            <a:avLst/>
          </a:prstGeom>
        </p:spPr>
        <p:txBody>
          <a:bodyPr lIns="91425" tIns="91425" rIns="91425" bIns="91425" anchor="b" anchorCtr="0">
            <a:noAutofit/>
          </a:bodyPr>
          <a:lstStyle/>
          <a:p>
            <a:pPr lvl="0" rtl="0">
              <a:spcBef>
                <a:spcPts val="0"/>
              </a:spcBef>
              <a:buNone/>
            </a:pPr>
            <a:r>
              <a:rPr lang="en"/>
              <a:t>6c: Images with Clutter (coins)</a:t>
            </a:r>
          </a:p>
        </p:txBody>
      </p:sp>
      <p:sp>
        <p:nvSpPr>
          <p:cNvPr id="162" name="Shape 162"/>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164" name="Shape 164"/>
          <p:cNvSpPr txBox="1"/>
          <p:nvPr/>
        </p:nvSpPr>
        <p:spPr>
          <a:xfrm>
            <a:off x="951150" y="4274550"/>
            <a:ext cx="6036000" cy="503999"/>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 b="1" dirty="0">
                <a:solidFill>
                  <a:schemeClr val="dk1"/>
                </a:solidFill>
                <a:latin typeface="Calibri"/>
                <a:ea typeface="Calibri"/>
                <a:cs typeface="Calibri"/>
                <a:sym typeface="Calibri"/>
              </a:rPr>
              <a:t>Smoothed image with circles drawn - ps2-6-c-1.png</a:t>
            </a:r>
          </a:p>
        </p:txBody>
      </p:sp>
      <p:pic>
        <p:nvPicPr>
          <p:cNvPr id="2" name="Picture 1"/>
          <p:cNvPicPr>
            <a:picLocks noChangeAspect="1"/>
          </p:cNvPicPr>
          <p:nvPr/>
        </p:nvPicPr>
        <p:blipFill>
          <a:blip r:embed="rId3"/>
          <a:stretch>
            <a:fillRect/>
          </a:stretch>
        </p:blipFill>
        <p:spPr>
          <a:xfrm>
            <a:off x="926098" y="1145961"/>
            <a:ext cx="4297255" cy="322136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457200" y="205975"/>
            <a:ext cx="7930199" cy="857400"/>
          </a:xfrm>
          <a:prstGeom prst="rect">
            <a:avLst/>
          </a:prstGeom>
        </p:spPr>
        <p:txBody>
          <a:bodyPr lIns="91425" tIns="91425" rIns="91425" bIns="91425" anchor="b" anchorCtr="0">
            <a:noAutofit/>
          </a:bodyPr>
          <a:lstStyle/>
          <a:p>
            <a:pPr lvl="0" rtl="0">
              <a:spcBef>
                <a:spcPts val="0"/>
              </a:spcBef>
              <a:buNone/>
            </a:pPr>
            <a:r>
              <a:rPr lang="en"/>
              <a:t>7: Discussion</a:t>
            </a:r>
          </a:p>
        </p:txBody>
      </p:sp>
      <p:sp>
        <p:nvSpPr>
          <p:cNvPr id="170" name="Shape 170"/>
          <p:cNvSpPr txBox="1">
            <a:spLocks noGrp="1"/>
          </p:cNvSpPr>
          <p:nvPr>
            <p:ph type="body" idx="1"/>
          </p:nvPr>
        </p:nvSpPr>
        <p:spPr>
          <a:xfrm>
            <a:off x="457200" y="1018599"/>
            <a:ext cx="8229600" cy="3925475"/>
          </a:xfrm>
          <a:prstGeom prst="rect">
            <a:avLst/>
          </a:prstGeom>
        </p:spPr>
        <p:txBody>
          <a:bodyPr lIns="91425" tIns="91425" rIns="91425" bIns="91425" anchor="t" anchorCtr="0">
            <a:noAutofit/>
          </a:bodyPr>
          <a:lstStyle/>
          <a:p>
            <a:pPr marL="685800" lvl="1" indent="-317500" rtl="0">
              <a:lnSpc>
                <a:spcPct val="115000"/>
              </a:lnSpc>
              <a:spcBef>
                <a:spcPts val="0"/>
              </a:spcBef>
              <a:spcAft>
                <a:spcPts val="1000"/>
              </a:spcAft>
              <a:buClr>
                <a:schemeClr val="dk1"/>
              </a:buClr>
              <a:buSzPct val="100000"/>
              <a:buFont typeface="Calibri"/>
              <a:buAutoNum type="alphaLcPeriod"/>
            </a:pPr>
            <a:r>
              <a:rPr lang="en" sz="1400" b="1" dirty="0">
                <a:solidFill>
                  <a:schemeClr val="dk1"/>
                </a:solidFill>
                <a:latin typeface="Calibri"/>
                <a:ea typeface="Calibri"/>
                <a:cs typeface="Calibri"/>
                <a:sym typeface="Calibri"/>
              </a:rPr>
              <a:t>For each of the methods, what sorts of parameters did you use for finding lines in an image? Circles?  Did any of the parameters radically change?  (Describe your accumulator bin sizes, threshold, and neighborhood size parameters for finding peaks, and why/how you picked those.)</a:t>
            </a:r>
          </a:p>
          <a:p>
            <a:pPr marL="368300" lvl="1">
              <a:lnSpc>
                <a:spcPct val="115000"/>
              </a:lnSpc>
              <a:spcAft>
                <a:spcPts val="1000"/>
              </a:spcAft>
              <a:buClr>
                <a:schemeClr val="dk1"/>
              </a:buClr>
            </a:pPr>
            <a:r>
              <a:rPr lang="en-US" sz="1400" dirty="0">
                <a:solidFill>
                  <a:schemeClr val="dk1"/>
                </a:solidFill>
                <a:latin typeface="Calibri"/>
                <a:ea typeface="Calibri"/>
                <a:cs typeface="Calibri"/>
                <a:sym typeface="Calibri"/>
              </a:rPr>
              <a:t>For the </a:t>
            </a:r>
            <a:r>
              <a:rPr lang="en-US" sz="1400" dirty="0" err="1">
                <a:solidFill>
                  <a:schemeClr val="dk1"/>
                </a:solidFill>
                <a:latin typeface="Calibri"/>
                <a:ea typeface="Calibri"/>
                <a:cs typeface="Calibri"/>
                <a:sym typeface="Calibri"/>
              </a:rPr>
              <a:t>hough</a:t>
            </a:r>
            <a:r>
              <a:rPr lang="en-US" sz="1400" dirty="0">
                <a:solidFill>
                  <a:schemeClr val="dk1"/>
                </a:solidFill>
                <a:latin typeface="Calibri"/>
                <a:ea typeface="Calibri"/>
                <a:cs typeface="Calibri"/>
                <a:sym typeface="Calibri"/>
              </a:rPr>
              <a:t> line method, the resolution (bin size) was extremely important to be able to detect the lines and circles correctly. I found that decreasing the resolution degraded the quality of detecting the correct lines. For both line and circle finding, changing the canny edge parameters were important as we sometimes need to remove or keep some details before applying the </a:t>
            </a:r>
            <a:r>
              <a:rPr lang="en-US" sz="1400" dirty="0" err="1">
                <a:solidFill>
                  <a:schemeClr val="dk1"/>
                </a:solidFill>
                <a:latin typeface="Calibri"/>
                <a:ea typeface="Calibri"/>
                <a:cs typeface="Calibri"/>
                <a:sym typeface="Calibri"/>
              </a:rPr>
              <a:t>hough</a:t>
            </a:r>
            <a:r>
              <a:rPr lang="en-US" sz="1400" dirty="0">
                <a:solidFill>
                  <a:schemeClr val="dk1"/>
                </a:solidFill>
                <a:latin typeface="Calibri"/>
                <a:ea typeface="Calibri"/>
                <a:cs typeface="Calibri"/>
                <a:sym typeface="Calibri"/>
              </a:rPr>
              <a:t> functions. After finding the edges, choosing the right thresholds and neighborhood deltas were extremely important as well. My accumulator bin sizes were 1 for rho and 1 </a:t>
            </a:r>
            <a:r>
              <a:rPr lang="en-US" sz="1400" dirty="0" err="1">
                <a:solidFill>
                  <a:schemeClr val="dk1"/>
                </a:solidFill>
                <a:latin typeface="Calibri"/>
                <a:ea typeface="Calibri"/>
                <a:cs typeface="Calibri"/>
                <a:sym typeface="Calibri"/>
              </a:rPr>
              <a:t>deg</a:t>
            </a:r>
            <a:r>
              <a:rPr lang="en-US" sz="1400" dirty="0">
                <a:solidFill>
                  <a:schemeClr val="dk1"/>
                </a:solidFill>
                <a:latin typeface="Calibri"/>
                <a:ea typeface="Calibri"/>
                <a:cs typeface="Calibri"/>
                <a:sym typeface="Calibri"/>
              </a:rPr>
              <a:t> for theta, these values were set empirically based on the results obtained by experimenting on the images. As for the thresholds and neighborhood size, these were chosen depending on the problem/image and were also chosen based on the best results. In some instances, we would like to eliminate close by peaks so increasing the neighborhood size would be useful. Also, applying a large threshold would eliminate peaks with a small vote count. Some of the values of threshold and </a:t>
            </a:r>
            <a:r>
              <a:rPr lang="en-US" sz="1400" dirty="0" err="1">
                <a:solidFill>
                  <a:schemeClr val="dk1"/>
                </a:solidFill>
                <a:latin typeface="Calibri"/>
                <a:ea typeface="Calibri"/>
                <a:cs typeface="Calibri"/>
                <a:sym typeface="Calibri"/>
              </a:rPr>
              <a:t>nhood</a:t>
            </a:r>
            <a:r>
              <a:rPr lang="en-US" sz="1400" dirty="0">
                <a:solidFill>
                  <a:schemeClr val="dk1"/>
                </a:solidFill>
                <a:latin typeface="Calibri"/>
                <a:ea typeface="Calibri"/>
                <a:cs typeface="Calibri"/>
                <a:sym typeface="Calibri"/>
              </a:rPr>
              <a:t> delta respectively are Q2:[ 120, (25,25) ]; Q3:[ 135, (10,10) ]; Q5b:[120, (25,25)].</a:t>
            </a:r>
            <a:endParaRPr lang="en" sz="1400" dirty="0">
              <a:solidFill>
                <a:schemeClr val="dk1"/>
              </a:solidFill>
              <a:latin typeface="Calibri"/>
              <a:ea typeface="Calibri"/>
              <a:cs typeface="Calibri"/>
              <a:sym typeface="Calibri"/>
            </a:endParaRPr>
          </a:p>
          <a:p>
            <a:pPr lvl="0" rtl="0">
              <a:lnSpc>
                <a:spcPct val="115000"/>
              </a:lnSpc>
              <a:spcBef>
                <a:spcPts val="0"/>
              </a:spcBef>
              <a:buNone/>
            </a:pPr>
            <a:endParaRPr dirty="0">
              <a:solidFill>
                <a:schemeClr val="dk1"/>
              </a:solidFill>
            </a:endParaRPr>
          </a:p>
        </p:txBody>
      </p:sp>
      <p:sp>
        <p:nvSpPr>
          <p:cNvPr id="171" name="Shape 171"/>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Computer Vision @ GT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457200" y="205975"/>
            <a:ext cx="7930199" cy="857400"/>
          </a:xfrm>
          <a:prstGeom prst="rect">
            <a:avLst/>
          </a:prstGeom>
        </p:spPr>
        <p:txBody>
          <a:bodyPr lIns="91425" tIns="91425" rIns="91425" bIns="91425" anchor="b" anchorCtr="0">
            <a:noAutofit/>
          </a:bodyPr>
          <a:lstStyle/>
          <a:p>
            <a:pPr lvl="0" rtl="0">
              <a:spcBef>
                <a:spcPts val="0"/>
              </a:spcBef>
              <a:buNone/>
            </a:pPr>
            <a:r>
              <a:rPr lang="en"/>
              <a:t>7: Discussion</a:t>
            </a:r>
          </a:p>
        </p:txBody>
      </p:sp>
      <p:sp>
        <p:nvSpPr>
          <p:cNvPr id="170" name="Shape 170"/>
          <p:cNvSpPr txBox="1">
            <a:spLocks noGrp="1"/>
          </p:cNvSpPr>
          <p:nvPr>
            <p:ph type="body" idx="1"/>
          </p:nvPr>
        </p:nvSpPr>
        <p:spPr>
          <a:xfrm>
            <a:off x="457200" y="1018599"/>
            <a:ext cx="8229600" cy="4029389"/>
          </a:xfrm>
          <a:prstGeom prst="rect">
            <a:avLst/>
          </a:prstGeom>
        </p:spPr>
        <p:txBody>
          <a:bodyPr lIns="91425" tIns="91425" rIns="91425" bIns="91425" anchor="t" anchorCtr="0">
            <a:noAutofit/>
          </a:bodyPr>
          <a:lstStyle/>
          <a:p>
            <a:pPr marL="711200" lvl="1" indent="-342900" rtl="0">
              <a:lnSpc>
                <a:spcPct val="115000"/>
              </a:lnSpc>
              <a:spcBef>
                <a:spcPts val="0"/>
              </a:spcBef>
              <a:spcAft>
                <a:spcPts val="1000"/>
              </a:spcAft>
              <a:buClr>
                <a:schemeClr val="dk1"/>
              </a:buClr>
              <a:buSzPct val="100000"/>
              <a:buAutoNum type="alphaLcPeriod" startAt="2"/>
            </a:pPr>
            <a:r>
              <a:rPr lang="en" sz="1400" b="1" dirty="0">
                <a:solidFill>
                  <a:schemeClr val="dk1"/>
                </a:solidFill>
                <a:latin typeface="Calibri"/>
                <a:ea typeface="Calibri"/>
                <a:cs typeface="Calibri"/>
                <a:sym typeface="Calibri"/>
              </a:rPr>
              <a:t>What differences do you see when finding the edges in a noisy vs. regular image?</a:t>
            </a:r>
          </a:p>
          <a:p>
            <a:pPr marL="368300" lvl="1">
              <a:lnSpc>
                <a:spcPct val="115000"/>
              </a:lnSpc>
              <a:spcAft>
                <a:spcPts val="1000"/>
              </a:spcAft>
              <a:buClr>
                <a:schemeClr val="dk1"/>
              </a:buClr>
            </a:pPr>
            <a:r>
              <a:rPr lang="en-US" sz="1400" dirty="0">
                <a:solidFill>
                  <a:schemeClr val="dk1"/>
                </a:solidFill>
                <a:latin typeface="Calibri"/>
                <a:ea typeface="Calibri"/>
                <a:cs typeface="Calibri"/>
                <a:sym typeface="Calibri"/>
              </a:rPr>
              <a:t>The main thing I noticed was in a noisy image, a smoothing filter is required to at least capture part of the edges in the image. Also, it is more difficult to fine tune the canny edge parameters in the noisy image while trying to retain as much information about the lines as possible. When we examine the resulting edges from both, we notice that the regular image has straight and sharp edges that clearly correlates to image while the noisy image has less distinctive edges and are quite crooked with the presence of points that do not represent edges. The thresholds in the regular image's canny edge detector were larger than that of the noisy image.</a:t>
            </a:r>
            <a:endParaRPr lang="en" sz="1400" dirty="0">
              <a:solidFill>
                <a:schemeClr val="dk1"/>
              </a:solidFill>
              <a:latin typeface="Calibri"/>
              <a:ea typeface="Calibri"/>
              <a:cs typeface="Calibri"/>
              <a:sym typeface="Calibri"/>
            </a:endParaRPr>
          </a:p>
          <a:p>
            <a:pPr marL="368300" lvl="1" rtl="0">
              <a:lnSpc>
                <a:spcPct val="115000"/>
              </a:lnSpc>
              <a:spcBef>
                <a:spcPts val="0"/>
              </a:spcBef>
              <a:spcAft>
                <a:spcPts val="1000"/>
              </a:spcAft>
              <a:buClr>
                <a:schemeClr val="dk1"/>
              </a:buClr>
              <a:buSzPct val="100000"/>
            </a:pPr>
            <a:r>
              <a:rPr lang="en" sz="1400" b="1" dirty="0">
                <a:solidFill>
                  <a:schemeClr val="dk1"/>
                </a:solidFill>
                <a:latin typeface="Calibri"/>
                <a:ea typeface="Calibri"/>
                <a:cs typeface="Calibri"/>
                <a:sym typeface="Calibri"/>
              </a:rPr>
              <a:t>c.    Is there any perceived difference in time or computational cost between the single-point and the point-plus gradient method implementations?  </a:t>
            </a:r>
          </a:p>
          <a:p>
            <a:pPr marL="368300" lvl="1">
              <a:lnSpc>
                <a:spcPct val="115000"/>
              </a:lnSpc>
              <a:spcAft>
                <a:spcPts val="1000"/>
              </a:spcAft>
              <a:buClr>
                <a:schemeClr val="dk1"/>
              </a:buClr>
            </a:pPr>
            <a:r>
              <a:rPr lang="en-US" sz="1400" dirty="0">
                <a:solidFill>
                  <a:schemeClr val="dk1"/>
                </a:solidFill>
                <a:latin typeface="Calibri"/>
                <a:ea typeface="Calibri"/>
                <a:cs typeface="Calibri"/>
                <a:sym typeface="Calibri"/>
              </a:rPr>
              <a:t>Yes it is quite noticeable that the point-plus method runs much quicker than the single point method. This is quite expected since the single point method loops through a large array angles (360 </a:t>
            </a:r>
            <a:r>
              <a:rPr lang="en-US" sz="1400" dirty="0" err="1">
                <a:solidFill>
                  <a:schemeClr val="dk1"/>
                </a:solidFill>
                <a:latin typeface="Calibri"/>
                <a:ea typeface="Calibri"/>
                <a:cs typeface="Calibri"/>
                <a:sym typeface="Calibri"/>
              </a:rPr>
              <a:t>degress</a:t>
            </a:r>
            <a:r>
              <a:rPr lang="en-US" sz="1400" dirty="0">
                <a:solidFill>
                  <a:schemeClr val="dk1"/>
                </a:solidFill>
                <a:latin typeface="Calibri"/>
                <a:ea typeface="Calibri"/>
                <a:cs typeface="Calibri"/>
                <a:sym typeface="Calibri"/>
              </a:rPr>
              <a:t>) for every </a:t>
            </a:r>
            <a:r>
              <a:rPr lang="en-US" sz="1400" dirty="0" err="1">
                <a:solidFill>
                  <a:schemeClr val="dk1"/>
                </a:solidFill>
                <a:latin typeface="Calibri"/>
                <a:ea typeface="Calibri"/>
                <a:cs typeface="Calibri"/>
                <a:sym typeface="Calibri"/>
              </a:rPr>
              <a:t>x,y</a:t>
            </a:r>
            <a:r>
              <a:rPr lang="en-US" sz="1400" dirty="0">
                <a:solidFill>
                  <a:schemeClr val="dk1"/>
                </a:solidFill>
                <a:latin typeface="Calibri"/>
                <a:ea typeface="Calibri"/>
                <a:cs typeface="Calibri"/>
                <a:sym typeface="Calibri"/>
              </a:rPr>
              <a:t> point while the gradient method only runs twice (angle and angle+180) </a:t>
            </a:r>
            <a:endParaRPr lang="en" sz="1400" dirty="0">
              <a:solidFill>
                <a:schemeClr val="dk1"/>
              </a:solidFill>
              <a:latin typeface="Calibri"/>
              <a:ea typeface="Calibri"/>
              <a:cs typeface="Calibri"/>
              <a:sym typeface="Calibri"/>
            </a:endParaRPr>
          </a:p>
          <a:p>
            <a:pPr lvl="0" rtl="0">
              <a:lnSpc>
                <a:spcPct val="115000"/>
              </a:lnSpc>
              <a:spcBef>
                <a:spcPts val="0"/>
              </a:spcBef>
              <a:buNone/>
            </a:pPr>
            <a:endParaRPr dirty="0">
              <a:solidFill>
                <a:schemeClr val="dk1"/>
              </a:solidFill>
            </a:endParaRPr>
          </a:p>
        </p:txBody>
      </p:sp>
      <p:sp>
        <p:nvSpPr>
          <p:cNvPr id="171" name="Shape 171"/>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Computer Vision @ GT</a:t>
            </a:r>
          </a:p>
        </p:txBody>
      </p:sp>
    </p:spTree>
    <p:extLst>
      <p:ext uri="{BB962C8B-B14F-4D97-AF65-F5344CB8AC3E}">
        <p14:creationId xmlns:p14="http://schemas.microsoft.com/office/powerpoint/2010/main" val="932209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457200" y="205975"/>
            <a:ext cx="7930199" cy="857400"/>
          </a:xfrm>
          <a:prstGeom prst="rect">
            <a:avLst/>
          </a:prstGeom>
        </p:spPr>
        <p:txBody>
          <a:bodyPr lIns="91425" tIns="91425" rIns="91425" bIns="91425" anchor="b" anchorCtr="0">
            <a:noAutofit/>
          </a:bodyPr>
          <a:lstStyle/>
          <a:p>
            <a:pPr lvl="0" rtl="0">
              <a:spcBef>
                <a:spcPts val="0"/>
              </a:spcBef>
              <a:buNone/>
            </a:pPr>
            <a:r>
              <a:rPr lang="en"/>
              <a:t>7: Discussion</a:t>
            </a:r>
          </a:p>
        </p:txBody>
      </p:sp>
      <p:sp>
        <p:nvSpPr>
          <p:cNvPr id="170" name="Shape 170"/>
          <p:cNvSpPr txBox="1">
            <a:spLocks noGrp="1"/>
          </p:cNvSpPr>
          <p:nvPr>
            <p:ph type="body" idx="1"/>
          </p:nvPr>
        </p:nvSpPr>
        <p:spPr>
          <a:xfrm>
            <a:off x="457200" y="1018600"/>
            <a:ext cx="8229600" cy="3725700"/>
          </a:xfrm>
          <a:prstGeom prst="rect">
            <a:avLst/>
          </a:prstGeom>
        </p:spPr>
        <p:txBody>
          <a:bodyPr lIns="91425" tIns="91425" rIns="91425" bIns="91425" anchor="t" anchorCtr="0">
            <a:noAutofit/>
          </a:bodyPr>
          <a:lstStyle/>
          <a:p>
            <a:pPr marL="711200" lvl="1" indent="-342900" rtl="0">
              <a:lnSpc>
                <a:spcPct val="115000"/>
              </a:lnSpc>
              <a:spcBef>
                <a:spcPts val="0"/>
              </a:spcBef>
              <a:spcAft>
                <a:spcPts val="1000"/>
              </a:spcAft>
              <a:buClr>
                <a:schemeClr val="dk1"/>
              </a:buClr>
              <a:buSzPct val="100000"/>
              <a:buAutoNum type="alphaLcPeriod" startAt="4"/>
            </a:pPr>
            <a:r>
              <a:rPr lang="en" sz="1400" b="1" dirty="0">
                <a:solidFill>
                  <a:schemeClr val="dk1"/>
                </a:solidFill>
                <a:latin typeface="Calibri"/>
                <a:ea typeface="Calibri"/>
                <a:cs typeface="Calibri"/>
                <a:sym typeface="Calibri"/>
              </a:rPr>
              <a:t>For question 5, were you able to find all the circles?  Describe what you had to do to find circles.</a:t>
            </a:r>
          </a:p>
          <a:p>
            <a:pPr marL="368300" lvl="1">
              <a:lnSpc>
                <a:spcPct val="115000"/>
              </a:lnSpc>
              <a:spcAft>
                <a:spcPts val="1000"/>
              </a:spcAft>
              <a:buClr>
                <a:schemeClr val="dk1"/>
              </a:buClr>
            </a:pPr>
            <a:r>
              <a:rPr lang="en-US" sz="1400" dirty="0">
                <a:solidFill>
                  <a:schemeClr val="dk1"/>
                </a:solidFill>
                <a:latin typeface="Calibri"/>
                <a:ea typeface="Calibri"/>
                <a:cs typeface="Calibri"/>
                <a:sym typeface="Calibri"/>
              </a:rPr>
              <a:t> Yes I was able to find all the circles. I had to tweak the value of my threshold and </a:t>
            </a:r>
            <a:r>
              <a:rPr lang="en-US" sz="1400" dirty="0" err="1">
                <a:solidFill>
                  <a:schemeClr val="dk1"/>
                </a:solidFill>
                <a:latin typeface="Calibri"/>
                <a:ea typeface="Calibri"/>
                <a:cs typeface="Calibri"/>
                <a:sym typeface="Calibri"/>
              </a:rPr>
              <a:t>nhood</a:t>
            </a:r>
            <a:r>
              <a:rPr lang="en-US" sz="1400" dirty="0">
                <a:solidFill>
                  <a:schemeClr val="dk1"/>
                </a:solidFill>
                <a:latin typeface="Calibri"/>
                <a:ea typeface="Calibri"/>
                <a:cs typeface="Calibri"/>
                <a:sym typeface="Calibri"/>
              </a:rPr>
              <a:t> values to capture all the circles and get rid of multiple detections and false positives.</a:t>
            </a:r>
            <a:endParaRPr lang="en" sz="1400" dirty="0">
              <a:solidFill>
                <a:schemeClr val="dk1"/>
              </a:solidFill>
              <a:latin typeface="Calibri"/>
              <a:ea typeface="Calibri"/>
              <a:cs typeface="Calibri"/>
              <a:sym typeface="Calibri"/>
            </a:endParaRPr>
          </a:p>
          <a:p>
            <a:pPr marL="711200" lvl="1" indent="-342900" rtl="0">
              <a:lnSpc>
                <a:spcPct val="115000"/>
              </a:lnSpc>
              <a:spcBef>
                <a:spcPts val="0"/>
              </a:spcBef>
              <a:buClr>
                <a:schemeClr val="dk1"/>
              </a:buClr>
              <a:buSzPct val="100000"/>
              <a:buAutoNum type="alphaLcPeriod" startAt="5"/>
            </a:pPr>
            <a:r>
              <a:rPr lang="en" sz="1400" b="1" dirty="0">
                <a:solidFill>
                  <a:schemeClr val="dk1"/>
                </a:solidFill>
                <a:latin typeface="Calibri"/>
                <a:ea typeface="Calibri"/>
                <a:cs typeface="Calibri"/>
                <a:sym typeface="Calibri"/>
              </a:rPr>
              <a:t>In question 6, for a cluttered image, you likely found lines that are not the boundaries of the pen.  What problems did you face to overcome this?  </a:t>
            </a:r>
          </a:p>
          <a:p>
            <a:pPr marL="368300" lvl="1">
              <a:lnSpc>
                <a:spcPct val="115000"/>
              </a:lnSpc>
              <a:buClr>
                <a:schemeClr val="dk1"/>
              </a:buClr>
            </a:pPr>
            <a:r>
              <a:rPr lang="en-US" sz="1400" dirty="0">
                <a:solidFill>
                  <a:schemeClr val="dk1"/>
                </a:solidFill>
                <a:latin typeface="Calibri"/>
                <a:ea typeface="Calibri"/>
                <a:cs typeface="Calibri"/>
                <a:sym typeface="Calibri"/>
              </a:rPr>
              <a:t>That is correct. The first thing done was to apply a smoothing filter. This along with parameter tuning, reduced the lines that are not related to the pen. However, there were some lines remaining. To remove them, I looked at the peaks and noticed that the pen edges should be parallel (have very close theta) and close to each other (difference in rho should be small). I created a function that puts an upper limit on difference in rho and theta between peaks and eliminates those that are far or do not have a close peak to form a pair.</a:t>
            </a:r>
            <a:endParaRPr lang="en" sz="1400" dirty="0">
              <a:solidFill>
                <a:schemeClr val="dk1"/>
              </a:solidFill>
              <a:latin typeface="Calibri"/>
              <a:ea typeface="Calibri"/>
              <a:cs typeface="Calibri"/>
              <a:sym typeface="Calibri"/>
            </a:endParaRPr>
          </a:p>
          <a:p>
            <a:pPr lvl="0" rtl="0">
              <a:lnSpc>
                <a:spcPct val="115000"/>
              </a:lnSpc>
              <a:spcBef>
                <a:spcPts val="0"/>
              </a:spcBef>
              <a:buNone/>
            </a:pPr>
            <a:endParaRPr dirty="0">
              <a:solidFill>
                <a:schemeClr val="dk1"/>
              </a:solidFill>
            </a:endParaRPr>
          </a:p>
        </p:txBody>
      </p:sp>
      <p:sp>
        <p:nvSpPr>
          <p:cNvPr id="171" name="Shape 171"/>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Computer Vision @ GT</a:t>
            </a:r>
          </a:p>
        </p:txBody>
      </p:sp>
    </p:spTree>
    <p:extLst>
      <p:ext uri="{BB962C8B-B14F-4D97-AF65-F5344CB8AC3E}">
        <p14:creationId xmlns:p14="http://schemas.microsoft.com/office/powerpoint/2010/main" val="2277715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spcBef>
                <a:spcPts val="0"/>
              </a:spcBef>
              <a:buNone/>
            </a:pPr>
            <a:r>
              <a:rPr lang="en"/>
              <a:t>1a: Edge Image</a:t>
            </a:r>
          </a:p>
        </p:txBody>
      </p:sp>
      <p:sp>
        <p:nvSpPr>
          <p:cNvPr id="42" name="Shape 42"/>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44" name="Shape 44"/>
          <p:cNvSpPr txBox="1"/>
          <p:nvPr/>
        </p:nvSpPr>
        <p:spPr>
          <a:xfrm>
            <a:off x="1443450" y="4440075"/>
            <a:ext cx="4318799" cy="503999"/>
          </a:xfrm>
          <a:prstGeom prst="rect">
            <a:avLst/>
          </a:prstGeom>
          <a:noFill/>
          <a:ln>
            <a:noFill/>
          </a:ln>
        </p:spPr>
        <p:txBody>
          <a:bodyPr lIns="91425" tIns="91425" rIns="91425" bIns="91425" anchor="t" anchorCtr="0">
            <a:noAutofit/>
          </a:bodyPr>
          <a:lstStyle/>
          <a:p>
            <a:pPr marL="0" lvl="0" indent="0" rtl="0">
              <a:lnSpc>
                <a:spcPct val="115000"/>
              </a:lnSpc>
              <a:spcBef>
                <a:spcPts val="0"/>
              </a:spcBef>
              <a:buNone/>
            </a:pPr>
            <a:r>
              <a:rPr lang="en" b="1">
                <a:solidFill>
                  <a:schemeClr val="dk1"/>
                </a:solidFill>
                <a:latin typeface="Calibri"/>
                <a:ea typeface="Calibri"/>
                <a:cs typeface="Calibri"/>
                <a:sym typeface="Calibri"/>
              </a:rPr>
              <a:t>img_edges - ps2-1-a-1.png</a:t>
            </a:r>
          </a:p>
        </p:txBody>
      </p:sp>
      <p:pic>
        <p:nvPicPr>
          <p:cNvPr id="2" name="Picture 1"/>
          <p:cNvPicPr>
            <a:picLocks noChangeAspect="1"/>
          </p:cNvPicPr>
          <p:nvPr/>
        </p:nvPicPr>
        <p:blipFill>
          <a:blip r:embed="rId3"/>
          <a:stretch>
            <a:fillRect/>
          </a:stretch>
        </p:blipFill>
        <p:spPr>
          <a:xfrm>
            <a:off x="1348199" y="1880252"/>
            <a:ext cx="2438400" cy="24384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457200" y="205975"/>
            <a:ext cx="7930199" cy="857400"/>
          </a:xfrm>
          <a:prstGeom prst="rect">
            <a:avLst/>
          </a:prstGeom>
        </p:spPr>
        <p:txBody>
          <a:bodyPr lIns="91425" tIns="91425" rIns="91425" bIns="91425" anchor="b" anchorCtr="0">
            <a:noAutofit/>
          </a:bodyPr>
          <a:lstStyle/>
          <a:p>
            <a:pPr lvl="0" rtl="0">
              <a:spcBef>
                <a:spcPts val="0"/>
              </a:spcBef>
              <a:buNone/>
            </a:pPr>
            <a:r>
              <a:rPr lang="en"/>
              <a:t>7: Discussion</a:t>
            </a:r>
          </a:p>
        </p:txBody>
      </p:sp>
      <p:sp>
        <p:nvSpPr>
          <p:cNvPr id="170" name="Shape 170"/>
          <p:cNvSpPr txBox="1">
            <a:spLocks noGrp="1"/>
          </p:cNvSpPr>
          <p:nvPr>
            <p:ph type="body" idx="1"/>
          </p:nvPr>
        </p:nvSpPr>
        <p:spPr>
          <a:xfrm>
            <a:off x="457200" y="1018600"/>
            <a:ext cx="8229600" cy="3725700"/>
          </a:xfrm>
          <a:prstGeom prst="rect">
            <a:avLst/>
          </a:prstGeom>
        </p:spPr>
        <p:txBody>
          <a:bodyPr lIns="91425" tIns="91425" rIns="91425" bIns="91425" anchor="t" anchorCtr="0">
            <a:noAutofit/>
          </a:bodyPr>
          <a:lstStyle/>
          <a:p>
            <a:pPr marL="711200" lvl="1" indent="-342900" rtl="0">
              <a:lnSpc>
                <a:spcPct val="115000"/>
              </a:lnSpc>
              <a:spcBef>
                <a:spcPts val="0"/>
              </a:spcBef>
              <a:buClr>
                <a:schemeClr val="dk1"/>
              </a:buClr>
              <a:buSzPct val="100000"/>
              <a:buAutoNum type="alphaLcPeriod" startAt="6"/>
            </a:pPr>
            <a:r>
              <a:rPr lang="en" sz="1400" b="1" dirty="0">
                <a:solidFill>
                  <a:schemeClr val="dk1"/>
                </a:solidFill>
                <a:latin typeface="Calibri"/>
                <a:ea typeface="Calibri"/>
                <a:cs typeface="Calibri"/>
                <a:sym typeface="Calibri"/>
              </a:rPr>
              <a:t>Likewise in question 6, there may have been false positives for circles.  Did you find such false positives? How would/did you get rid of them?  If you did these steps, mention where they are in the code by file, line no., and also include brief snippets</a:t>
            </a:r>
          </a:p>
          <a:p>
            <a:pPr marL="368300" lvl="1">
              <a:lnSpc>
                <a:spcPct val="115000"/>
              </a:lnSpc>
              <a:buClr>
                <a:schemeClr val="dk1"/>
              </a:buClr>
            </a:pPr>
            <a:r>
              <a:rPr lang="en-US" sz="1400" dirty="0">
                <a:solidFill>
                  <a:schemeClr val="dk1"/>
                </a:solidFill>
                <a:latin typeface="Calibri"/>
                <a:ea typeface="Calibri"/>
                <a:cs typeface="Calibri"/>
                <a:sym typeface="Calibri"/>
              </a:rPr>
              <a:t>To try to cover the different sizes of the coins, I used different radii values. I also played with the edge detection thresholds to remove most of the image's edges while trying to retain as much of the coins as possible. Removing false positives was achieved by playing with the threshold and </a:t>
            </a:r>
            <a:r>
              <a:rPr lang="en-US" sz="1400" dirty="0" err="1">
                <a:solidFill>
                  <a:schemeClr val="dk1"/>
                </a:solidFill>
                <a:latin typeface="Calibri"/>
                <a:ea typeface="Calibri"/>
                <a:cs typeface="Calibri"/>
                <a:sym typeface="Calibri"/>
              </a:rPr>
              <a:t>nhood</a:t>
            </a:r>
            <a:r>
              <a:rPr lang="en-US" sz="1400" dirty="0">
                <a:solidFill>
                  <a:schemeClr val="dk1"/>
                </a:solidFill>
                <a:latin typeface="Calibri"/>
                <a:ea typeface="Calibri"/>
                <a:cs typeface="Calibri"/>
                <a:sym typeface="Calibri"/>
              </a:rPr>
              <a:t> values. Finally, I created a function to remove intertwined or overlapping circles which is called "remove </a:t>
            </a:r>
            <a:r>
              <a:rPr lang="en-US" sz="1400" dirty="0" err="1">
                <a:solidFill>
                  <a:schemeClr val="dk1"/>
                </a:solidFill>
                <a:latin typeface="Calibri"/>
                <a:ea typeface="Calibri"/>
                <a:cs typeface="Calibri"/>
                <a:sym typeface="Calibri"/>
              </a:rPr>
              <a:t>interwined</a:t>
            </a:r>
            <a:r>
              <a:rPr lang="en-US" sz="1400" dirty="0">
                <a:solidFill>
                  <a:schemeClr val="dk1"/>
                </a:solidFill>
                <a:latin typeface="Calibri"/>
                <a:ea typeface="Calibri"/>
                <a:cs typeface="Calibri"/>
                <a:sym typeface="Calibri"/>
              </a:rPr>
              <a:t> circles". The function can be found in </a:t>
            </a:r>
            <a:r>
              <a:rPr lang="en" sz="1400" dirty="0">
                <a:solidFill>
                  <a:schemeClr val="dk1"/>
                </a:solidFill>
                <a:latin typeface="Calibri"/>
                <a:ea typeface="Calibri"/>
                <a:cs typeface="Calibri"/>
                <a:sym typeface="Calibri"/>
              </a:rPr>
              <a:t>line 420 of experiment.py. </a:t>
            </a:r>
          </a:p>
          <a:p>
            <a:pPr marL="368300" lvl="1">
              <a:lnSpc>
                <a:spcPct val="115000"/>
              </a:lnSpc>
              <a:buClr>
                <a:schemeClr val="dk1"/>
              </a:buClr>
            </a:pPr>
            <a:endParaRPr lang="en" sz="1400" dirty="0">
              <a:solidFill>
                <a:schemeClr val="dk1"/>
              </a:solidFill>
              <a:latin typeface="Calibri"/>
              <a:ea typeface="Calibri"/>
              <a:cs typeface="Calibri"/>
              <a:sym typeface="Calibri"/>
            </a:endParaRPr>
          </a:p>
          <a:p>
            <a:pPr marL="368300" lvl="1">
              <a:lnSpc>
                <a:spcPct val="115000"/>
              </a:lnSpc>
              <a:buClr>
                <a:schemeClr val="dk1"/>
              </a:buClr>
            </a:pPr>
            <a:r>
              <a:rPr lang="en-US" sz="1400" dirty="0">
                <a:solidFill>
                  <a:schemeClr val="dk1"/>
                </a:solidFill>
                <a:latin typeface="Calibri"/>
                <a:ea typeface="Calibri"/>
                <a:cs typeface="Calibri"/>
                <a:sym typeface="Calibri"/>
              </a:rPr>
              <a:t>S</a:t>
            </a:r>
            <a:r>
              <a:rPr lang="en" sz="1400" dirty="0">
                <a:solidFill>
                  <a:schemeClr val="dk1"/>
                </a:solidFill>
                <a:latin typeface="Calibri"/>
                <a:ea typeface="Calibri"/>
                <a:cs typeface="Calibri"/>
                <a:sym typeface="Calibri"/>
              </a:rPr>
              <a:t>nippet can be found in next page.</a:t>
            </a:r>
          </a:p>
          <a:p>
            <a:pPr marL="368300" lvl="1">
              <a:lnSpc>
                <a:spcPct val="115000"/>
              </a:lnSpc>
              <a:buClr>
                <a:schemeClr val="dk1"/>
              </a:buClr>
            </a:pPr>
            <a:endParaRPr lang="en-US" sz="1400" dirty="0">
              <a:solidFill>
                <a:schemeClr val="dk1"/>
              </a:solidFill>
              <a:latin typeface="Calibri"/>
              <a:ea typeface="Calibri"/>
              <a:cs typeface="Calibri"/>
              <a:sym typeface="Calibri"/>
            </a:endParaRPr>
          </a:p>
          <a:p>
            <a:pPr lvl="0" rtl="0">
              <a:lnSpc>
                <a:spcPct val="115000"/>
              </a:lnSpc>
              <a:spcBef>
                <a:spcPts val="0"/>
              </a:spcBef>
              <a:buNone/>
            </a:pPr>
            <a:endParaRPr dirty="0">
              <a:solidFill>
                <a:schemeClr val="dk1"/>
              </a:solidFill>
            </a:endParaRPr>
          </a:p>
        </p:txBody>
      </p:sp>
      <p:sp>
        <p:nvSpPr>
          <p:cNvPr id="171" name="Shape 171"/>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Computer Vision @ GT</a:t>
            </a:r>
          </a:p>
        </p:txBody>
      </p:sp>
    </p:spTree>
    <p:extLst>
      <p:ext uri="{BB962C8B-B14F-4D97-AF65-F5344CB8AC3E}">
        <p14:creationId xmlns:p14="http://schemas.microsoft.com/office/powerpoint/2010/main" val="1450523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457200" y="205975"/>
            <a:ext cx="7930199" cy="857400"/>
          </a:xfrm>
          <a:prstGeom prst="rect">
            <a:avLst/>
          </a:prstGeom>
        </p:spPr>
        <p:txBody>
          <a:bodyPr lIns="91425" tIns="91425" rIns="91425" bIns="91425" anchor="b" anchorCtr="0">
            <a:noAutofit/>
          </a:bodyPr>
          <a:lstStyle/>
          <a:p>
            <a:pPr lvl="0" rtl="0">
              <a:spcBef>
                <a:spcPts val="0"/>
              </a:spcBef>
              <a:buNone/>
            </a:pPr>
            <a:r>
              <a:rPr lang="en"/>
              <a:t>7: Discussion</a:t>
            </a:r>
          </a:p>
        </p:txBody>
      </p:sp>
      <p:sp>
        <p:nvSpPr>
          <p:cNvPr id="170" name="Shape 170"/>
          <p:cNvSpPr txBox="1">
            <a:spLocks noGrp="1"/>
          </p:cNvSpPr>
          <p:nvPr>
            <p:ph type="body" idx="1"/>
          </p:nvPr>
        </p:nvSpPr>
        <p:spPr>
          <a:xfrm>
            <a:off x="457200" y="1018600"/>
            <a:ext cx="8229600" cy="3725700"/>
          </a:xfrm>
          <a:prstGeom prst="rect">
            <a:avLst/>
          </a:prstGeom>
        </p:spPr>
        <p:txBody>
          <a:bodyPr lIns="91425" tIns="91425" rIns="91425" bIns="91425" anchor="t" anchorCtr="0">
            <a:noAutofit/>
          </a:bodyPr>
          <a:lstStyle/>
          <a:p>
            <a:pPr marL="368300" lvl="1">
              <a:lnSpc>
                <a:spcPct val="115000"/>
              </a:lnSpc>
              <a:buClr>
                <a:schemeClr val="dk1"/>
              </a:buClr>
            </a:pPr>
            <a:endParaRPr lang="en-US" sz="1400" dirty="0">
              <a:solidFill>
                <a:schemeClr val="dk1"/>
              </a:solidFill>
              <a:latin typeface="Calibri"/>
              <a:ea typeface="Calibri"/>
              <a:cs typeface="Calibri"/>
              <a:sym typeface="Calibri"/>
            </a:endParaRPr>
          </a:p>
          <a:p>
            <a:pPr lvl="0" rtl="0">
              <a:lnSpc>
                <a:spcPct val="115000"/>
              </a:lnSpc>
              <a:spcBef>
                <a:spcPts val="0"/>
              </a:spcBef>
              <a:buNone/>
            </a:pPr>
            <a:endParaRPr dirty="0">
              <a:solidFill>
                <a:schemeClr val="dk1"/>
              </a:solidFill>
            </a:endParaRPr>
          </a:p>
        </p:txBody>
      </p:sp>
      <p:sp>
        <p:nvSpPr>
          <p:cNvPr id="171" name="Shape 171"/>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2" name="Rectangle 1"/>
          <p:cNvSpPr>
            <a:spLocks noChangeArrowheads="1"/>
          </p:cNvSpPr>
          <p:nvPr/>
        </p:nvSpPr>
        <p:spPr bwMode="auto">
          <a:xfrm>
            <a:off x="457200" y="907719"/>
            <a:ext cx="4252980"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def</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remove_interwined_circles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circles,thresh</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50</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new_circles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len</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(circles)):</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j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len</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(circles)):</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j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has_neighbor</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False</a:t>
            </a:r>
            <a:b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!=j:</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circle1_x = circles[</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circle1_y = circles[</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circle1_r = circles[</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circle2_x = circles[j][</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circle2_y = circles[j][</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circle2_r = circles[j][</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euclid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(circle1_x,circle1_y,circle2_x,circle2_y)</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&lt;thresh:</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has_neighbor</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True</a:t>
            </a:r>
            <a:b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circle1_r&gt;=circle2_r:</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new_circles.append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([circle1_x,circle1_y,circle1_r])</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not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has_neighbor</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new_circles.append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([circle1_x,circle1_y,circle1_r])</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new_circles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a:stretch>
            <a:fillRect/>
          </a:stretch>
        </p:blipFill>
        <p:spPr>
          <a:xfrm>
            <a:off x="4710180" y="1063375"/>
            <a:ext cx="4116461" cy="3085839"/>
          </a:xfrm>
          <a:prstGeom prst="rect">
            <a:avLst/>
          </a:prstGeom>
        </p:spPr>
      </p:pic>
      <p:sp>
        <p:nvSpPr>
          <p:cNvPr id="7" name="Shape 164"/>
          <p:cNvSpPr txBox="1"/>
          <p:nvPr/>
        </p:nvSpPr>
        <p:spPr>
          <a:xfrm>
            <a:off x="4752799" y="4153347"/>
            <a:ext cx="3934001" cy="503999"/>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 b="1" dirty="0">
                <a:solidFill>
                  <a:schemeClr val="dk1"/>
                </a:solidFill>
                <a:latin typeface="Calibri"/>
                <a:ea typeface="Calibri"/>
                <a:cs typeface="Calibri"/>
                <a:sym typeface="Calibri"/>
              </a:rPr>
              <a:t>Highlighted coin edges using canny thresholds</a:t>
            </a:r>
          </a:p>
        </p:txBody>
      </p:sp>
    </p:spTree>
    <p:extLst>
      <p:ext uri="{BB962C8B-B14F-4D97-AF65-F5344CB8AC3E}">
        <p14:creationId xmlns:p14="http://schemas.microsoft.com/office/powerpoint/2010/main" val="2789522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457200" y="205975"/>
            <a:ext cx="8810699" cy="857400"/>
          </a:xfrm>
          <a:prstGeom prst="rect">
            <a:avLst/>
          </a:prstGeom>
        </p:spPr>
        <p:txBody>
          <a:bodyPr lIns="91425" tIns="91425" rIns="91425" bIns="91425" anchor="b" anchorCtr="0">
            <a:noAutofit/>
          </a:bodyPr>
          <a:lstStyle/>
          <a:p>
            <a:pPr lvl="0" rtl="0">
              <a:spcBef>
                <a:spcPts val="0"/>
              </a:spcBef>
              <a:buNone/>
            </a:pPr>
            <a:r>
              <a:rPr lang="en"/>
              <a:t>8: CHALLENGE PROBLEM</a:t>
            </a:r>
          </a:p>
        </p:txBody>
      </p:sp>
      <p:sp>
        <p:nvSpPr>
          <p:cNvPr id="177" name="Shape 177"/>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Computer Vision @ GT</a:t>
            </a:r>
          </a:p>
        </p:txBody>
      </p:sp>
      <p:pic>
        <p:nvPicPr>
          <p:cNvPr id="178" name="Shape 178"/>
          <p:cNvPicPr preferRelativeResize="0"/>
          <p:nvPr/>
        </p:nvPicPr>
        <p:blipFill>
          <a:blip r:embed="rId3">
            <a:alphaModFix/>
          </a:blip>
          <a:stretch>
            <a:fillRect/>
          </a:stretch>
        </p:blipFill>
        <p:spPr>
          <a:xfrm>
            <a:off x="951150" y="1063375"/>
            <a:ext cx="4097149" cy="3211175"/>
          </a:xfrm>
          <a:prstGeom prst="rect">
            <a:avLst/>
          </a:prstGeom>
          <a:noFill/>
          <a:ln w="9525" cap="flat" cmpd="sng">
            <a:solidFill>
              <a:schemeClr val="dk2"/>
            </a:solidFill>
            <a:prstDash val="solid"/>
            <a:round/>
            <a:headEnd type="none" w="med" len="med"/>
            <a:tailEnd type="none" w="med" len="med"/>
          </a:ln>
        </p:spPr>
      </p:pic>
      <p:sp>
        <p:nvSpPr>
          <p:cNvPr id="179" name="Shape 179"/>
          <p:cNvSpPr txBox="1"/>
          <p:nvPr/>
        </p:nvSpPr>
        <p:spPr>
          <a:xfrm>
            <a:off x="951150" y="4274550"/>
            <a:ext cx="6036000" cy="503999"/>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 b="1">
                <a:solidFill>
                  <a:schemeClr val="dk1"/>
                </a:solidFill>
                <a:latin typeface="Calibri"/>
                <a:ea typeface="Calibri"/>
                <a:cs typeface="Calibri"/>
                <a:sym typeface="Calibri"/>
              </a:rPr>
              <a:t>Results of Challenge Problem a or b - ps2-8-[a/b]-1.png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457200" y="205975"/>
            <a:ext cx="7930200" cy="857400"/>
          </a:xfrm>
          <a:prstGeom prst="rect">
            <a:avLst/>
          </a:prstGeom>
        </p:spPr>
        <p:txBody>
          <a:bodyPr lIns="91425" tIns="91425" rIns="91425" bIns="91425" anchor="b" anchorCtr="0">
            <a:noAutofit/>
          </a:bodyPr>
          <a:lstStyle/>
          <a:p>
            <a:pPr lvl="0" rtl="0">
              <a:spcBef>
                <a:spcPts val="0"/>
              </a:spcBef>
              <a:buNone/>
            </a:pPr>
            <a:r>
              <a:rPr lang="en"/>
              <a:t>8: Details about the implementation</a:t>
            </a:r>
          </a:p>
        </p:txBody>
      </p:sp>
      <p:sp>
        <p:nvSpPr>
          <p:cNvPr id="185" name="Shape 185"/>
          <p:cNvSpPr txBox="1">
            <a:spLocks noGrp="1"/>
          </p:cNvSpPr>
          <p:nvPr>
            <p:ph type="body" idx="1"/>
          </p:nvPr>
        </p:nvSpPr>
        <p:spPr>
          <a:xfrm>
            <a:off x="457200" y="1018600"/>
            <a:ext cx="8229600" cy="3725700"/>
          </a:xfrm>
          <a:prstGeom prst="rect">
            <a:avLst/>
          </a:prstGeom>
        </p:spPr>
        <p:txBody>
          <a:bodyPr lIns="91425" tIns="91425" rIns="91425" bIns="91425" anchor="t" anchorCtr="0">
            <a:noAutofit/>
          </a:bodyPr>
          <a:lstStyle/>
          <a:p>
            <a:pPr lvl="0" rtl="0">
              <a:lnSpc>
                <a:spcPct val="115000"/>
              </a:lnSpc>
              <a:spcBef>
                <a:spcPts val="0"/>
              </a:spcBef>
              <a:buNone/>
            </a:pPr>
            <a:r>
              <a:rPr lang="en" sz="1800">
                <a:solidFill>
                  <a:schemeClr val="dk1"/>
                </a:solidFill>
              </a:rPr>
              <a:t>Provide specific details about how you accomplished your results. You may add more slides if needed.</a:t>
            </a:r>
          </a:p>
        </p:txBody>
      </p:sp>
      <p:sp>
        <p:nvSpPr>
          <p:cNvPr id="186" name="Shape 186"/>
          <p:cNvSpPr txBox="1"/>
          <p:nvPr/>
        </p:nvSpPr>
        <p:spPr>
          <a:xfrm>
            <a:off x="0" y="4944075"/>
            <a:ext cx="2567400"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Computer Vision @ GT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457200" y="205975"/>
            <a:ext cx="7930200" cy="857400"/>
          </a:xfrm>
          <a:prstGeom prst="rect">
            <a:avLst/>
          </a:prstGeom>
        </p:spPr>
        <p:txBody>
          <a:bodyPr lIns="91425" tIns="91425" rIns="91425" bIns="91425" anchor="b" anchorCtr="0">
            <a:noAutofit/>
          </a:bodyPr>
          <a:lstStyle/>
          <a:p>
            <a:pPr lvl="0" rtl="0">
              <a:spcBef>
                <a:spcPts val="0"/>
              </a:spcBef>
              <a:buNone/>
            </a:pPr>
            <a:r>
              <a:rPr lang="en"/>
              <a:t>References:</a:t>
            </a:r>
          </a:p>
        </p:txBody>
      </p:sp>
      <p:sp>
        <p:nvSpPr>
          <p:cNvPr id="192" name="Shape 192"/>
          <p:cNvSpPr txBox="1">
            <a:spLocks noGrp="1"/>
          </p:cNvSpPr>
          <p:nvPr>
            <p:ph type="body" idx="1"/>
          </p:nvPr>
        </p:nvSpPr>
        <p:spPr>
          <a:xfrm>
            <a:off x="457200" y="1018600"/>
            <a:ext cx="8229600" cy="3725700"/>
          </a:xfrm>
          <a:prstGeom prst="rect">
            <a:avLst/>
          </a:prstGeom>
        </p:spPr>
        <p:txBody>
          <a:bodyPr lIns="91425" tIns="91425" rIns="91425" bIns="91425" anchor="t" anchorCtr="0">
            <a:noAutofit/>
          </a:bodyPr>
          <a:lstStyle/>
          <a:p>
            <a:pPr marL="457200" lvl="0" indent="-457200">
              <a:lnSpc>
                <a:spcPct val="115000"/>
              </a:lnSpc>
              <a:buFont typeface="Arial" panose="020B0604020202020204" pitchFamily="34" charset="0"/>
              <a:buChar char="•"/>
            </a:pPr>
            <a:r>
              <a:rPr lang="en-US" sz="1800" dirty="0">
                <a:solidFill>
                  <a:schemeClr val="dk1"/>
                </a:solidFill>
                <a:hlinkClick r:id="rId3"/>
              </a:rPr>
              <a:t>http://opencvexamples.blogspot.com/2013/10/line-detection-by-hough-line-transform.html</a:t>
            </a:r>
            <a:endParaRPr lang="en-US" sz="1800" dirty="0">
              <a:solidFill>
                <a:schemeClr val="dk1"/>
              </a:solidFill>
            </a:endParaRPr>
          </a:p>
          <a:p>
            <a:pPr marL="457200" lvl="0" indent="-457200">
              <a:lnSpc>
                <a:spcPct val="115000"/>
              </a:lnSpc>
              <a:buFont typeface="Arial" panose="020B0604020202020204" pitchFamily="34" charset="0"/>
              <a:buChar char="•"/>
            </a:pPr>
            <a:r>
              <a:rPr lang="en-US" sz="1800" dirty="0">
                <a:solidFill>
                  <a:schemeClr val="dk1"/>
                </a:solidFill>
                <a:hlinkClick r:id="rId4"/>
              </a:rPr>
              <a:t>https://www.mathworks.com/help/images/ref/houghpeaks.html?refresh=true</a:t>
            </a:r>
            <a:endParaRPr lang="en-US" sz="1800" dirty="0">
              <a:solidFill>
                <a:schemeClr val="dk1"/>
              </a:solidFill>
            </a:endParaRPr>
          </a:p>
          <a:p>
            <a:pPr marL="457200" lvl="0" indent="-457200">
              <a:lnSpc>
                <a:spcPct val="115000"/>
              </a:lnSpc>
              <a:buFont typeface="Arial" panose="020B0604020202020204" pitchFamily="34" charset="0"/>
              <a:buChar char="•"/>
            </a:pPr>
            <a:r>
              <a:rPr lang="en-US" sz="1800" dirty="0">
                <a:solidFill>
                  <a:schemeClr val="dk1"/>
                </a:solidFill>
                <a:hlinkClick r:id="rId5"/>
              </a:rPr>
              <a:t>http://me.umn.edu/courses/me5286/vision/Notes/2015/ME5286-Lecture9.pdf</a:t>
            </a:r>
            <a:endParaRPr lang="en-US" sz="1800" dirty="0">
              <a:solidFill>
                <a:schemeClr val="dk1"/>
              </a:solidFill>
            </a:endParaRPr>
          </a:p>
          <a:p>
            <a:pPr marL="457200" lvl="0" indent="-457200">
              <a:lnSpc>
                <a:spcPct val="115000"/>
              </a:lnSpc>
              <a:buFont typeface="Arial" panose="020B0604020202020204" pitchFamily="34" charset="0"/>
              <a:buChar char="•"/>
            </a:pPr>
            <a:r>
              <a:rPr lang="en-US" sz="1800" dirty="0">
                <a:solidFill>
                  <a:schemeClr val="dk1"/>
                </a:solidFill>
                <a:hlinkClick r:id="rId6"/>
              </a:rPr>
              <a:t>http://docs.opencv.org/2.4/doc/tutorials/imgproc/imgtrans/hough_lines/hough_lines.html</a:t>
            </a:r>
            <a:endParaRPr lang="en-US" sz="1800" dirty="0">
              <a:solidFill>
                <a:schemeClr val="dk1"/>
              </a:solidFill>
            </a:endParaRPr>
          </a:p>
          <a:p>
            <a:pPr marL="457200" lvl="0" indent="-457200">
              <a:lnSpc>
                <a:spcPct val="115000"/>
              </a:lnSpc>
              <a:buFont typeface="Arial" panose="020B0604020202020204" pitchFamily="34" charset="0"/>
              <a:buChar char="•"/>
            </a:pPr>
            <a:r>
              <a:rPr lang="en-US" sz="1800" dirty="0">
                <a:solidFill>
                  <a:schemeClr val="dk1"/>
                </a:solidFill>
                <a:hlinkClick r:id="rId7"/>
              </a:rPr>
              <a:t>http://www.ltu.se/cms_fs/1.36192!/e0005e_lecture05_hough_transform.dvi.pdf</a:t>
            </a:r>
            <a:endParaRPr lang="en-US" sz="1800" dirty="0">
              <a:solidFill>
                <a:schemeClr val="dk1"/>
              </a:solidFill>
            </a:endParaRPr>
          </a:p>
          <a:p>
            <a:pPr marL="457200" lvl="0" indent="-457200">
              <a:lnSpc>
                <a:spcPct val="115000"/>
              </a:lnSpc>
              <a:buFont typeface="Arial" panose="020B0604020202020204" pitchFamily="34" charset="0"/>
              <a:buChar char="•"/>
            </a:pPr>
            <a:r>
              <a:rPr lang="en-US" sz="1800" dirty="0">
                <a:solidFill>
                  <a:schemeClr val="dk1"/>
                </a:solidFill>
                <a:hlinkClick r:id="rId8"/>
              </a:rPr>
              <a:t>https://piazza.com/class/ixpb4h3cvua2gp?cid=206</a:t>
            </a:r>
            <a:endParaRPr lang="en-US" sz="1800" dirty="0">
              <a:solidFill>
                <a:schemeClr val="dk1"/>
              </a:solidFill>
            </a:endParaRPr>
          </a:p>
        </p:txBody>
      </p:sp>
      <p:sp>
        <p:nvSpPr>
          <p:cNvPr id="193" name="Shape 193"/>
          <p:cNvSpPr txBox="1"/>
          <p:nvPr/>
        </p:nvSpPr>
        <p:spPr>
          <a:xfrm>
            <a:off x="0" y="4944075"/>
            <a:ext cx="2567400"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Computer Vision @ GT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2a: Hough Accumulator Array</a:t>
            </a:r>
          </a:p>
        </p:txBody>
      </p:sp>
      <p:sp>
        <p:nvSpPr>
          <p:cNvPr id="50" name="Shape 50"/>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52" name="Shape 52"/>
          <p:cNvSpPr txBox="1"/>
          <p:nvPr/>
        </p:nvSpPr>
        <p:spPr>
          <a:xfrm>
            <a:off x="951150" y="4274550"/>
            <a:ext cx="4318799" cy="503999"/>
          </a:xfrm>
          <a:prstGeom prst="rect">
            <a:avLst/>
          </a:prstGeom>
          <a:noFill/>
          <a:ln>
            <a:noFill/>
          </a:ln>
        </p:spPr>
        <p:txBody>
          <a:bodyPr lIns="91425" tIns="91425" rIns="91425" bIns="91425" anchor="t" anchorCtr="0">
            <a:noAutofit/>
          </a:bodyPr>
          <a:lstStyle/>
          <a:p>
            <a:pPr marL="0" lvl="0" indent="0" rtl="0">
              <a:lnSpc>
                <a:spcPct val="115000"/>
              </a:lnSpc>
              <a:spcBef>
                <a:spcPts val="0"/>
              </a:spcBef>
              <a:buNone/>
            </a:pPr>
            <a:r>
              <a:rPr lang="en" b="1">
                <a:solidFill>
                  <a:schemeClr val="dk1"/>
                </a:solidFill>
                <a:latin typeface="Calibri"/>
                <a:ea typeface="Calibri"/>
                <a:cs typeface="Calibri"/>
                <a:sym typeface="Calibri"/>
              </a:rPr>
              <a:t>Normalized Accumulator Array - ps2-2-a-1.png</a:t>
            </a:r>
          </a:p>
        </p:txBody>
      </p:sp>
      <p:pic>
        <p:nvPicPr>
          <p:cNvPr id="2" name="Picture 1"/>
          <p:cNvPicPr>
            <a:picLocks noChangeAspect="1"/>
          </p:cNvPicPr>
          <p:nvPr/>
        </p:nvPicPr>
        <p:blipFill>
          <a:blip r:embed="rId3"/>
          <a:stretch>
            <a:fillRect/>
          </a:stretch>
        </p:blipFill>
        <p:spPr>
          <a:xfrm>
            <a:off x="1130474" y="1228904"/>
            <a:ext cx="3075097" cy="307509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Clr>
                <a:schemeClr val="dk1"/>
              </a:buClr>
              <a:buSzPct val="30555"/>
              <a:buFont typeface="Arial"/>
              <a:buNone/>
            </a:pPr>
            <a:r>
              <a:rPr lang="en"/>
              <a:t>2b: Accumulator Array w/Peaks</a:t>
            </a:r>
          </a:p>
        </p:txBody>
      </p:sp>
      <p:sp>
        <p:nvSpPr>
          <p:cNvPr id="58" name="Shape 58"/>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60" name="Shape 60"/>
          <p:cNvSpPr txBox="1"/>
          <p:nvPr/>
        </p:nvSpPr>
        <p:spPr>
          <a:xfrm>
            <a:off x="951150" y="4274550"/>
            <a:ext cx="5998200" cy="503999"/>
          </a:xfrm>
          <a:prstGeom prst="rect">
            <a:avLst/>
          </a:prstGeom>
          <a:noFill/>
          <a:ln>
            <a:noFill/>
          </a:ln>
        </p:spPr>
        <p:txBody>
          <a:bodyPr lIns="91425" tIns="91425" rIns="91425" bIns="91425" anchor="t" anchorCtr="0">
            <a:noAutofit/>
          </a:bodyPr>
          <a:lstStyle/>
          <a:p>
            <a:pPr marL="0" lvl="0" indent="0" rtl="0">
              <a:lnSpc>
                <a:spcPct val="115000"/>
              </a:lnSpc>
              <a:spcBef>
                <a:spcPts val="0"/>
              </a:spcBef>
              <a:buNone/>
            </a:pPr>
            <a:r>
              <a:rPr lang="en" b="1">
                <a:solidFill>
                  <a:schemeClr val="dk1"/>
                </a:solidFill>
                <a:latin typeface="Calibri"/>
                <a:ea typeface="Calibri"/>
                <a:cs typeface="Calibri"/>
                <a:sym typeface="Calibri"/>
              </a:rPr>
              <a:t>Accumulator Array with peaks highlighted - ps2-2-b-1.png</a:t>
            </a:r>
          </a:p>
        </p:txBody>
      </p:sp>
      <p:pic>
        <p:nvPicPr>
          <p:cNvPr id="2" name="Picture 1"/>
          <p:cNvPicPr>
            <a:picLocks noChangeAspect="1"/>
          </p:cNvPicPr>
          <p:nvPr/>
        </p:nvPicPr>
        <p:blipFill>
          <a:blip r:embed="rId3"/>
          <a:stretch>
            <a:fillRect/>
          </a:stretch>
        </p:blipFill>
        <p:spPr>
          <a:xfrm>
            <a:off x="1191538" y="1063378"/>
            <a:ext cx="3251774" cy="325177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Clr>
                <a:schemeClr val="dk1"/>
              </a:buClr>
              <a:buSzPct val="30555"/>
              <a:buFont typeface="Arial"/>
              <a:buNone/>
            </a:pPr>
            <a:r>
              <a:rPr lang="en"/>
              <a:t>2c: Image with Lines Drawn</a:t>
            </a:r>
          </a:p>
        </p:txBody>
      </p:sp>
      <p:sp>
        <p:nvSpPr>
          <p:cNvPr id="66" name="Shape 66"/>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68" name="Shape 68"/>
          <p:cNvSpPr txBox="1"/>
          <p:nvPr/>
        </p:nvSpPr>
        <p:spPr>
          <a:xfrm>
            <a:off x="951150" y="4274550"/>
            <a:ext cx="4318799" cy="503999"/>
          </a:xfrm>
          <a:prstGeom prst="rect">
            <a:avLst/>
          </a:prstGeom>
          <a:noFill/>
          <a:ln>
            <a:noFill/>
          </a:ln>
        </p:spPr>
        <p:txBody>
          <a:bodyPr lIns="91425" tIns="91425" rIns="91425" bIns="91425" anchor="t" anchorCtr="0">
            <a:noAutofit/>
          </a:bodyPr>
          <a:lstStyle/>
          <a:p>
            <a:pPr marL="0" lvl="0" indent="0" rtl="0">
              <a:lnSpc>
                <a:spcPct val="115000"/>
              </a:lnSpc>
              <a:spcBef>
                <a:spcPts val="0"/>
              </a:spcBef>
              <a:buNone/>
            </a:pPr>
            <a:r>
              <a:rPr lang="en" b="1">
                <a:solidFill>
                  <a:schemeClr val="dk1"/>
                </a:solidFill>
                <a:latin typeface="Calibri"/>
                <a:ea typeface="Calibri"/>
                <a:cs typeface="Calibri"/>
                <a:sym typeface="Calibri"/>
              </a:rPr>
              <a:t>Original grayscale with lines drawn - ps2-2-c-1.png</a:t>
            </a:r>
          </a:p>
        </p:txBody>
      </p:sp>
      <p:pic>
        <p:nvPicPr>
          <p:cNvPr id="2" name="Picture 1"/>
          <p:cNvPicPr>
            <a:picLocks noChangeAspect="1"/>
          </p:cNvPicPr>
          <p:nvPr/>
        </p:nvPicPr>
        <p:blipFill>
          <a:blip r:embed="rId3"/>
          <a:stretch>
            <a:fillRect/>
          </a:stretch>
        </p:blipFill>
        <p:spPr>
          <a:xfrm>
            <a:off x="1283699" y="1228904"/>
            <a:ext cx="3069705" cy="30697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3a: Smoothed Intensity Image</a:t>
            </a:r>
          </a:p>
        </p:txBody>
      </p:sp>
      <p:sp>
        <p:nvSpPr>
          <p:cNvPr id="74" name="Shape 74"/>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76" name="Shape 76"/>
          <p:cNvSpPr txBox="1"/>
          <p:nvPr/>
        </p:nvSpPr>
        <p:spPr>
          <a:xfrm>
            <a:off x="951150" y="4274550"/>
            <a:ext cx="4318799" cy="503999"/>
          </a:xfrm>
          <a:prstGeom prst="rect">
            <a:avLst/>
          </a:prstGeom>
          <a:noFill/>
          <a:ln>
            <a:noFill/>
          </a:ln>
        </p:spPr>
        <p:txBody>
          <a:bodyPr lIns="91425" tIns="91425" rIns="91425" bIns="91425" anchor="t" anchorCtr="0">
            <a:noAutofit/>
          </a:bodyPr>
          <a:lstStyle/>
          <a:p>
            <a:pPr marL="0" lvl="0" indent="0" rtl="0">
              <a:lnSpc>
                <a:spcPct val="115000"/>
              </a:lnSpc>
              <a:spcBef>
                <a:spcPts val="0"/>
              </a:spcBef>
              <a:buNone/>
            </a:pPr>
            <a:r>
              <a:rPr lang="en" b="1">
                <a:solidFill>
                  <a:schemeClr val="dk1"/>
                </a:solidFill>
                <a:latin typeface="Calibri"/>
                <a:ea typeface="Calibri"/>
                <a:cs typeface="Calibri"/>
                <a:sym typeface="Calibri"/>
              </a:rPr>
              <a:t>ps2-3-a-1.png</a:t>
            </a:r>
          </a:p>
        </p:txBody>
      </p:sp>
      <p:pic>
        <p:nvPicPr>
          <p:cNvPr id="2" name="Picture 1"/>
          <p:cNvPicPr>
            <a:picLocks noChangeAspect="1"/>
          </p:cNvPicPr>
          <p:nvPr/>
        </p:nvPicPr>
        <p:blipFill>
          <a:blip r:embed="rId3"/>
          <a:stretch>
            <a:fillRect/>
          </a:stretch>
        </p:blipFill>
        <p:spPr>
          <a:xfrm>
            <a:off x="697282" y="1228904"/>
            <a:ext cx="3045646" cy="304564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3b: Edge Image Comparison</a:t>
            </a:r>
          </a:p>
        </p:txBody>
      </p:sp>
      <p:sp>
        <p:nvSpPr>
          <p:cNvPr id="82" name="Shape 82"/>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84" name="Shape 84"/>
          <p:cNvSpPr txBox="1"/>
          <p:nvPr/>
        </p:nvSpPr>
        <p:spPr>
          <a:xfrm>
            <a:off x="457200" y="4274550"/>
            <a:ext cx="4318799" cy="503999"/>
          </a:xfrm>
          <a:prstGeom prst="rect">
            <a:avLst/>
          </a:prstGeom>
          <a:noFill/>
          <a:ln>
            <a:noFill/>
          </a:ln>
        </p:spPr>
        <p:txBody>
          <a:bodyPr lIns="91425" tIns="91425" rIns="91425" bIns="91425" anchor="t" anchorCtr="0">
            <a:noAutofit/>
          </a:bodyPr>
          <a:lstStyle/>
          <a:p>
            <a:pPr marL="0" lvl="0" indent="0" rtl="0">
              <a:lnSpc>
                <a:spcPct val="115000"/>
              </a:lnSpc>
              <a:spcBef>
                <a:spcPts val="0"/>
              </a:spcBef>
              <a:buNone/>
            </a:pPr>
            <a:r>
              <a:rPr lang="en" b="1">
                <a:solidFill>
                  <a:schemeClr val="dk1"/>
                </a:solidFill>
                <a:latin typeface="Calibri"/>
                <a:ea typeface="Calibri"/>
                <a:cs typeface="Calibri"/>
                <a:sym typeface="Calibri"/>
              </a:rPr>
              <a:t>Edge Image (original) - ps2-3-b-1.png</a:t>
            </a:r>
          </a:p>
        </p:txBody>
      </p:sp>
      <p:sp>
        <p:nvSpPr>
          <p:cNvPr id="86" name="Shape 86"/>
          <p:cNvSpPr txBox="1"/>
          <p:nvPr/>
        </p:nvSpPr>
        <p:spPr>
          <a:xfrm>
            <a:off x="4776000" y="4274550"/>
            <a:ext cx="4318799" cy="503999"/>
          </a:xfrm>
          <a:prstGeom prst="rect">
            <a:avLst/>
          </a:prstGeom>
          <a:noFill/>
          <a:ln>
            <a:noFill/>
          </a:ln>
        </p:spPr>
        <p:txBody>
          <a:bodyPr lIns="91425" tIns="91425" rIns="91425" bIns="91425" anchor="t" anchorCtr="0">
            <a:noAutofit/>
          </a:bodyPr>
          <a:lstStyle/>
          <a:p>
            <a:pPr marL="0" lvl="0" indent="0" rtl="0">
              <a:lnSpc>
                <a:spcPct val="115000"/>
              </a:lnSpc>
              <a:spcBef>
                <a:spcPts val="0"/>
              </a:spcBef>
              <a:buNone/>
            </a:pPr>
            <a:r>
              <a:rPr lang="en" b="1">
                <a:solidFill>
                  <a:schemeClr val="dk1"/>
                </a:solidFill>
                <a:latin typeface="Calibri"/>
                <a:ea typeface="Calibri"/>
                <a:cs typeface="Calibri"/>
                <a:sym typeface="Calibri"/>
              </a:rPr>
              <a:t>Edge Image (smoothed) - ps2-3-b-2.png</a:t>
            </a:r>
          </a:p>
        </p:txBody>
      </p:sp>
      <p:pic>
        <p:nvPicPr>
          <p:cNvPr id="2" name="Picture 1"/>
          <p:cNvPicPr>
            <a:picLocks noChangeAspect="1"/>
          </p:cNvPicPr>
          <p:nvPr/>
        </p:nvPicPr>
        <p:blipFill>
          <a:blip r:embed="rId3"/>
          <a:stretch>
            <a:fillRect/>
          </a:stretch>
        </p:blipFill>
        <p:spPr>
          <a:xfrm>
            <a:off x="560088" y="1449756"/>
            <a:ext cx="2887249" cy="2887249"/>
          </a:xfrm>
          <a:prstGeom prst="rect">
            <a:avLst/>
          </a:prstGeom>
        </p:spPr>
      </p:pic>
      <p:pic>
        <p:nvPicPr>
          <p:cNvPr id="3" name="Picture 2"/>
          <p:cNvPicPr>
            <a:picLocks noChangeAspect="1"/>
          </p:cNvPicPr>
          <p:nvPr/>
        </p:nvPicPr>
        <p:blipFill>
          <a:blip r:embed="rId4"/>
          <a:stretch>
            <a:fillRect/>
          </a:stretch>
        </p:blipFill>
        <p:spPr>
          <a:xfrm>
            <a:off x="4878886" y="1449756"/>
            <a:ext cx="2887250" cy="28872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3c: Hough Transform Smoothed</a:t>
            </a:r>
          </a:p>
        </p:txBody>
      </p:sp>
      <p:sp>
        <p:nvSpPr>
          <p:cNvPr id="92" name="Shape 92"/>
          <p:cNvSpPr txBox="1"/>
          <p:nvPr/>
        </p:nvSpPr>
        <p:spPr>
          <a:xfrm>
            <a:off x="0" y="4944075"/>
            <a:ext cx="2567400"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94" name="Shape 94"/>
          <p:cNvSpPr txBox="1"/>
          <p:nvPr/>
        </p:nvSpPr>
        <p:spPr>
          <a:xfrm>
            <a:off x="265525" y="4274550"/>
            <a:ext cx="4480500" cy="504000"/>
          </a:xfrm>
          <a:prstGeom prst="rect">
            <a:avLst/>
          </a:prstGeom>
          <a:noFill/>
          <a:ln>
            <a:noFill/>
          </a:ln>
        </p:spPr>
        <p:txBody>
          <a:bodyPr lIns="91425" tIns="91425" rIns="91425" bIns="91425" anchor="t" anchorCtr="0">
            <a:noAutofit/>
          </a:bodyPr>
          <a:lstStyle/>
          <a:p>
            <a:pPr lvl="0" rtl="0">
              <a:lnSpc>
                <a:spcPct val="115000"/>
              </a:lnSpc>
              <a:spcBef>
                <a:spcPts val="0"/>
              </a:spcBef>
              <a:buClr>
                <a:schemeClr val="dk1"/>
              </a:buClr>
              <a:buFont typeface="Arial"/>
              <a:buNone/>
            </a:pPr>
            <a:r>
              <a:rPr lang="en" b="1">
                <a:solidFill>
                  <a:schemeClr val="dk1"/>
                </a:solidFill>
                <a:latin typeface="Calibri"/>
                <a:ea typeface="Calibri"/>
                <a:cs typeface="Calibri"/>
                <a:sym typeface="Calibri"/>
              </a:rPr>
              <a:t>Accumulator Array with peaks highlighted - ps2-3-c-1.png</a:t>
            </a:r>
          </a:p>
          <a:p>
            <a:pPr marL="0" lvl="0" indent="0" rtl="0">
              <a:lnSpc>
                <a:spcPct val="115000"/>
              </a:lnSpc>
              <a:spcBef>
                <a:spcPts val="0"/>
              </a:spcBef>
              <a:buNone/>
            </a:pPr>
            <a:endParaRPr b="1">
              <a:solidFill>
                <a:schemeClr val="dk1"/>
              </a:solidFill>
              <a:latin typeface="Calibri"/>
              <a:ea typeface="Calibri"/>
              <a:cs typeface="Calibri"/>
              <a:sym typeface="Calibri"/>
            </a:endParaRPr>
          </a:p>
        </p:txBody>
      </p:sp>
      <p:sp>
        <p:nvSpPr>
          <p:cNvPr id="96" name="Shape 96"/>
          <p:cNvSpPr txBox="1"/>
          <p:nvPr/>
        </p:nvSpPr>
        <p:spPr>
          <a:xfrm>
            <a:off x="4776000" y="4274550"/>
            <a:ext cx="4416000" cy="504000"/>
          </a:xfrm>
          <a:prstGeom prst="rect">
            <a:avLst/>
          </a:prstGeom>
          <a:noFill/>
          <a:ln>
            <a:noFill/>
          </a:ln>
        </p:spPr>
        <p:txBody>
          <a:bodyPr lIns="91425" tIns="91425" rIns="91425" bIns="91425" anchor="t" anchorCtr="0">
            <a:noAutofit/>
          </a:bodyPr>
          <a:lstStyle/>
          <a:p>
            <a:pPr lvl="0" rtl="0">
              <a:lnSpc>
                <a:spcPct val="115000"/>
              </a:lnSpc>
              <a:spcBef>
                <a:spcPts val="0"/>
              </a:spcBef>
              <a:buClr>
                <a:schemeClr val="dk1"/>
              </a:buClr>
              <a:buFont typeface="Arial"/>
              <a:buNone/>
            </a:pPr>
            <a:r>
              <a:rPr lang="en" b="1">
                <a:solidFill>
                  <a:schemeClr val="dk1"/>
                </a:solidFill>
                <a:latin typeface="Calibri"/>
                <a:ea typeface="Calibri"/>
                <a:cs typeface="Calibri"/>
                <a:sym typeface="Calibri"/>
              </a:rPr>
              <a:t>Original intensity image with lines drawn - ps2-3-c-2.png</a:t>
            </a:r>
          </a:p>
          <a:p>
            <a:pPr marL="0" lvl="0" indent="0" rtl="0">
              <a:lnSpc>
                <a:spcPct val="115000"/>
              </a:lnSpc>
              <a:spcBef>
                <a:spcPts val="0"/>
              </a:spcBef>
              <a:buNone/>
            </a:pPr>
            <a:endParaRPr b="1">
              <a:solidFill>
                <a:schemeClr val="dk1"/>
              </a:solidFill>
              <a:latin typeface="Calibri"/>
              <a:ea typeface="Calibri"/>
              <a:cs typeface="Calibri"/>
              <a:sym typeface="Calibri"/>
            </a:endParaRPr>
          </a:p>
        </p:txBody>
      </p:sp>
      <p:pic>
        <p:nvPicPr>
          <p:cNvPr id="2" name="Picture 1"/>
          <p:cNvPicPr>
            <a:picLocks noChangeAspect="1"/>
          </p:cNvPicPr>
          <p:nvPr/>
        </p:nvPicPr>
        <p:blipFill>
          <a:blip r:embed="rId3"/>
          <a:stretch>
            <a:fillRect/>
          </a:stretch>
        </p:blipFill>
        <p:spPr>
          <a:xfrm>
            <a:off x="457200" y="1019336"/>
            <a:ext cx="3313134" cy="3313134"/>
          </a:xfrm>
          <a:prstGeom prst="rect">
            <a:avLst/>
          </a:prstGeom>
        </p:spPr>
      </p:pic>
      <p:pic>
        <p:nvPicPr>
          <p:cNvPr id="3" name="Picture 2"/>
          <p:cNvPicPr>
            <a:picLocks noChangeAspect="1"/>
          </p:cNvPicPr>
          <p:nvPr/>
        </p:nvPicPr>
        <p:blipFill>
          <a:blip r:embed="rId4"/>
          <a:stretch>
            <a:fillRect/>
          </a:stretch>
        </p:blipFill>
        <p:spPr>
          <a:xfrm>
            <a:off x="4937700" y="1063378"/>
            <a:ext cx="3313134" cy="331313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4a: Single-Point Method</a:t>
            </a:r>
          </a:p>
        </p:txBody>
      </p:sp>
      <p:sp>
        <p:nvSpPr>
          <p:cNvPr id="102" name="Shape 102"/>
          <p:cNvSpPr txBox="1"/>
          <p:nvPr/>
        </p:nvSpPr>
        <p:spPr>
          <a:xfrm>
            <a:off x="0" y="4944075"/>
            <a:ext cx="2567400"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104" name="Shape 104"/>
          <p:cNvSpPr txBox="1"/>
          <p:nvPr/>
        </p:nvSpPr>
        <p:spPr>
          <a:xfrm>
            <a:off x="265525" y="4274550"/>
            <a:ext cx="4480500" cy="504000"/>
          </a:xfrm>
          <a:prstGeom prst="rect">
            <a:avLst/>
          </a:prstGeom>
          <a:noFill/>
          <a:ln>
            <a:noFill/>
          </a:ln>
        </p:spPr>
        <p:txBody>
          <a:bodyPr lIns="91425" tIns="91425" rIns="91425" bIns="91425" anchor="t" anchorCtr="0">
            <a:noAutofit/>
          </a:bodyPr>
          <a:lstStyle/>
          <a:p>
            <a:pPr lvl="0" rtl="0">
              <a:lnSpc>
                <a:spcPct val="115000"/>
              </a:lnSpc>
              <a:spcBef>
                <a:spcPts val="0"/>
              </a:spcBef>
              <a:buClr>
                <a:schemeClr val="dk1"/>
              </a:buClr>
              <a:buFont typeface="Arial"/>
              <a:buNone/>
            </a:pPr>
            <a:r>
              <a:rPr lang="en" b="1">
                <a:solidFill>
                  <a:schemeClr val="dk1"/>
                </a:solidFill>
                <a:latin typeface="Calibri"/>
                <a:ea typeface="Calibri"/>
                <a:cs typeface="Calibri"/>
                <a:sym typeface="Calibri"/>
              </a:rPr>
              <a:t>Edge Image - ps2-4-a-1.png</a:t>
            </a:r>
          </a:p>
          <a:p>
            <a:pPr marL="0" lvl="0" indent="0" rtl="0">
              <a:lnSpc>
                <a:spcPct val="115000"/>
              </a:lnSpc>
              <a:spcBef>
                <a:spcPts val="0"/>
              </a:spcBef>
              <a:buNone/>
            </a:pPr>
            <a:endParaRPr b="1">
              <a:solidFill>
                <a:schemeClr val="dk1"/>
              </a:solidFill>
              <a:latin typeface="Calibri"/>
              <a:ea typeface="Calibri"/>
              <a:cs typeface="Calibri"/>
              <a:sym typeface="Calibri"/>
            </a:endParaRPr>
          </a:p>
        </p:txBody>
      </p:sp>
      <p:sp>
        <p:nvSpPr>
          <p:cNvPr id="106" name="Shape 106"/>
          <p:cNvSpPr txBox="1"/>
          <p:nvPr/>
        </p:nvSpPr>
        <p:spPr>
          <a:xfrm>
            <a:off x="4636625" y="4274550"/>
            <a:ext cx="4555500" cy="504000"/>
          </a:xfrm>
          <a:prstGeom prst="rect">
            <a:avLst/>
          </a:prstGeom>
          <a:noFill/>
          <a:ln>
            <a:noFill/>
          </a:ln>
        </p:spPr>
        <p:txBody>
          <a:bodyPr lIns="91425" tIns="91425" rIns="91425" bIns="91425" anchor="t" anchorCtr="0">
            <a:noAutofit/>
          </a:bodyPr>
          <a:lstStyle/>
          <a:p>
            <a:pPr lvl="0" rtl="0">
              <a:lnSpc>
                <a:spcPct val="115000"/>
              </a:lnSpc>
              <a:spcBef>
                <a:spcPts val="0"/>
              </a:spcBef>
              <a:buClr>
                <a:schemeClr val="dk1"/>
              </a:buClr>
              <a:buFont typeface="Arial"/>
              <a:buNone/>
            </a:pPr>
            <a:r>
              <a:rPr lang="en" b="1">
                <a:solidFill>
                  <a:schemeClr val="dk1"/>
                </a:solidFill>
                <a:latin typeface="Calibri"/>
                <a:ea typeface="Calibri"/>
                <a:cs typeface="Calibri"/>
                <a:sym typeface="Calibri"/>
              </a:rPr>
              <a:t>Accumulator Array with peaks highlighted - ps2-4-a-2.png</a:t>
            </a:r>
          </a:p>
          <a:p>
            <a:pPr lvl="0" rtl="0">
              <a:lnSpc>
                <a:spcPct val="115000"/>
              </a:lnSpc>
              <a:spcBef>
                <a:spcPts val="0"/>
              </a:spcBef>
              <a:buClr>
                <a:schemeClr val="dk1"/>
              </a:buClr>
              <a:buFont typeface="Arial"/>
              <a:buNone/>
            </a:pPr>
            <a:endParaRPr b="1">
              <a:solidFill>
                <a:schemeClr val="dk1"/>
              </a:solidFill>
              <a:latin typeface="Calibri"/>
              <a:ea typeface="Calibri"/>
              <a:cs typeface="Calibri"/>
              <a:sym typeface="Calibri"/>
            </a:endParaRPr>
          </a:p>
          <a:p>
            <a:pPr marL="0" lvl="0" indent="0" rtl="0">
              <a:lnSpc>
                <a:spcPct val="115000"/>
              </a:lnSpc>
              <a:spcBef>
                <a:spcPts val="0"/>
              </a:spcBef>
              <a:buNone/>
            </a:pPr>
            <a:endParaRPr b="1">
              <a:solidFill>
                <a:schemeClr val="dk1"/>
              </a:solidFill>
              <a:latin typeface="Calibri"/>
              <a:ea typeface="Calibri"/>
              <a:cs typeface="Calibri"/>
              <a:sym typeface="Calibri"/>
            </a:endParaRPr>
          </a:p>
        </p:txBody>
      </p:sp>
      <p:pic>
        <p:nvPicPr>
          <p:cNvPr id="2" name="Picture 1"/>
          <p:cNvPicPr>
            <a:picLocks noChangeAspect="1"/>
          </p:cNvPicPr>
          <p:nvPr/>
        </p:nvPicPr>
        <p:blipFill>
          <a:blip r:embed="rId3"/>
          <a:stretch>
            <a:fillRect/>
          </a:stretch>
        </p:blipFill>
        <p:spPr>
          <a:xfrm>
            <a:off x="265524" y="1063361"/>
            <a:ext cx="3341971" cy="3341971"/>
          </a:xfrm>
          <a:prstGeom prst="rect">
            <a:avLst/>
          </a:prstGeom>
        </p:spPr>
      </p:pic>
      <p:pic>
        <p:nvPicPr>
          <p:cNvPr id="3" name="Picture 2"/>
          <p:cNvPicPr>
            <a:picLocks noChangeAspect="1"/>
          </p:cNvPicPr>
          <p:nvPr/>
        </p:nvPicPr>
        <p:blipFill>
          <a:blip r:embed="rId4"/>
          <a:stretch>
            <a:fillRect/>
          </a:stretch>
        </p:blipFill>
        <p:spPr>
          <a:xfrm>
            <a:off x="4950227" y="1050834"/>
            <a:ext cx="3341972" cy="3341972"/>
          </a:xfrm>
          <a:prstGeom prst="rect">
            <a:avLst/>
          </a:prstGeom>
        </p:spPr>
      </p:pic>
    </p:spTree>
  </p:cSld>
  <p:clrMapOvr>
    <a:masterClrMapping/>
  </p:clrMapOvr>
</p:sld>
</file>

<file path=ppt/theme/theme1.xml><?xml version="1.0" encoding="utf-8"?>
<a:theme xmlns:a="http://schemas.openxmlformats.org/drawingml/2006/main"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1246</Words>
  <Application>Microsoft Office PowerPoint</Application>
  <PresentationFormat>On-screen Show (16:9)</PresentationFormat>
  <Paragraphs>97</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Courier New</vt:lpstr>
      <vt:lpstr>light-gradient</vt:lpstr>
      <vt:lpstr>Computer Vision  Spring 2017 Problem Set #2</vt:lpstr>
      <vt:lpstr>1a: Edge Image</vt:lpstr>
      <vt:lpstr>2a: Hough Accumulator Array</vt:lpstr>
      <vt:lpstr>2b: Accumulator Array w/Peaks</vt:lpstr>
      <vt:lpstr>2c: Image with Lines Drawn</vt:lpstr>
      <vt:lpstr>3a: Smoothed Intensity Image</vt:lpstr>
      <vt:lpstr>3b: Edge Image Comparison</vt:lpstr>
      <vt:lpstr>3c: Hough Transform Smoothed</vt:lpstr>
      <vt:lpstr>4a: Single-Point Method</vt:lpstr>
      <vt:lpstr>4b: Point-Plus Method</vt:lpstr>
      <vt:lpstr>5a: Coins and Pens</vt:lpstr>
      <vt:lpstr>5b: Coins and Pens: Circles</vt:lpstr>
      <vt:lpstr>5c: Coins and Pens: Circles (cont.)</vt:lpstr>
      <vt:lpstr>6a: Images with Clutter (pens)</vt:lpstr>
      <vt:lpstr>6b: Images with Clutter (pens), part 2</vt:lpstr>
      <vt:lpstr>6c: Images with Clutter (coins)</vt:lpstr>
      <vt:lpstr>7: Discussion</vt:lpstr>
      <vt:lpstr>7: Discussion</vt:lpstr>
      <vt:lpstr>7: Discussion</vt:lpstr>
      <vt:lpstr>7: Discussion</vt:lpstr>
      <vt:lpstr>7: Discussion</vt:lpstr>
      <vt:lpstr>8: CHALLENGE PROBLEM</vt:lpstr>
      <vt:lpstr>8: Details about the implementation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  Spring 2017 Problem Set #2</dc:title>
  <cp:lastModifiedBy>AMD</cp:lastModifiedBy>
  <cp:revision>7</cp:revision>
  <dcterms:modified xsi:type="dcterms:W3CDTF">2017-02-06T11:02:56Z</dcterms:modified>
</cp:coreProperties>
</file>