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 id="2147483673" r:id="rId3"/>
    <p:sldMasterId id="2147483686" r:id="rId4"/>
  </p:sldMasterIdLst>
  <p:notesMasterIdLst>
    <p:notesMasterId r:id="rId18"/>
  </p:notesMasterIdLst>
  <p:sldIdLst>
    <p:sldId id="293" r:id="rId5"/>
    <p:sldId id="288" r:id="rId6"/>
    <p:sldId id="290" r:id="rId7"/>
    <p:sldId id="277" r:id="rId8"/>
    <p:sldId id="287" r:id="rId9"/>
    <p:sldId id="278" r:id="rId10"/>
    <p:sldId id="285" r:id="rId11"/>
    <p:sldId id="279" r:id="rId12"/>
    <p:sldId id="282" r:id="rId13"/>
    <p:sldId id="281" r:id="rId14"/>
    <p:sldId id="280" r:id="rId15"/>
    <p:sldId id="286" r:id="rId16"/>
    <p:sldId id="283" r:id="rId17"/>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4A4"/>
    <a:srgbClr val="FFFFFF"/>
    <a:srgbClr val="A4AC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6" autoAdjust="0"/>
  </p:normalViewPr>
  <p:slideViewPr>
    <p:cSldViewPr>
      <p:cViewPr varScale="1">
        <p:scale>
          <a:sx n="204" d="100"/>
          <a:sy n="204" d="100"/>
        </p:scale>
        <p:origin x="-27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58167"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a:defRPr sz="1200"/>
            </a:lvl1pPr>
          </a:lstStyle>
          <a:p>
            <a:fld id="{CFEF5336-1885-4C8A-86DB-F2CDEAFC5000}" type="slidenum">
              <a:rPr lang="en-US"/>
              <a:pPr/>
              <a:t>‹#›</a:t>
            </a:fld>
            <a:endParaRPr lang="en-US"/>
          </a:p>
        </p:txBody>
      </p:sp>
    </p:spTree>
    <p:extLst>
      <p:ext uri="{BB962C8B-B14F-4D97-AF65-F5344CB8AC3E}">
        <p14:creationId xmlns:p14="http://schemas.microsoft.com/office/powerpoint/2010/main" val="2097202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dirty="0" smtClean="0"/>
              <a:t>Tailor red text to your pursuit.  </a:t>
            </a:r>
            <a:r>
              <a:rPr lang="en-US" smtClean="0"/>
              <a:t>It</a:t>
            </a:r>
            <a:r>
              <a:rPr lang="en-US" baseline="0" smtClean="0"/>
              <a:t> is suggested that blue text be left as is (unless it is not applicable to your pursuit).</a:t>
            </a:r>
            <a:endParaRPr lang="en-US" smtClean="0"/>
          </a:p>
          <a:p>
            <a:endParaRPr lang="en-US"/>
          </a:p>
        </p:txBody>
      </p:sp>
      <p:sp>
        <p:nvSpPr>
          <p:cNvPr id="4" name="Slide Number Placeholder 3"/>
          <p:cNvSpPr>
            <a:spLocks noGrp="1"/>
          </p:cNvSpPr>
          <p:nvPr>
            <p:ph type="sldNum" sz="quarter" idx="10"/>
          </p:nvPr>
        </p:nvSpPr>
        <p:spPr/>
        <p:txBody>
          <a:bodyPr/>
          <a:lstStyle/>
          <a:p>
            <a:fld id="{CFEF5336-1885-4C8A-86DB-F2CDEAFC5000}" type="slidenum">
              <a:rPr lang="en-US" smtClean="0"/>
              <a:pPr/>
              <a:t>4</a:t>
            </a:fld>
            <a:endParaRPr lang="en-US"/>
          </a:p>
        </p:txBody>
      </p:sp>
    </p:spTree>
    <p:extLst>
      <p:ext uri="{BB962C8B-B14F-4D97-AF65-F5344CB8AC3E}">
        <p14:creationId xmlns:p14="http://schemas.microsoft.com/office/powerpoint/2010/main" val="418642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rgbClr val="000000"/>
                </a:solidFill>
                <a:latin typeface="Calibri"/>
              </a:rPr>
              <a:t>AeroVelo</a:t>
            </a:r>
            <a:r>
              <a:rPr lang="en-US" sz="1200" dirty="0" smtClean="0">
                <a:solidFill>
                  <a:srgbClr val="000000"/>
                </a:solidFill>
                <a:latin typeface="Calibri"/>
              </a:rPr>
              <a:t> won the </a:t>
            </a:r>
            <a:r>
              <a:rPr lang="en-US" sz="1200" dirty="0" err="1" smtClean="0">
                <a:solidFill>
                  <a:srgbClr val="000000"/>
                </a:solidFill>
                <a:latin typeface="Calibri"/>
              </a:rPr>
              <a:t>Sikorski</a:t>
            </a:r>
            <a:r>
              <a:rPr lang="en-US" sz="1200" dirty="0" smtClean="0">
                <a:solidFill>
                  <a:srgbClr val="000000"/>
                </a:solidFill>
                <a:latin typeface="Calibri"/>
              </a:rPr>
              <a:t> Prize in 2013 for the Atlas Human Powered Helicopter. They have a huge public profile and are want to partner with NASA on their next project. NASA will receive a lot of publicity via this high profile project.</a:t>
            </a:r>
            <a:br>
              <a:rPr lang="en-US" sz="1200" dirty="0" smtClean="0">
                <a:solidFill>
                  <a:srgbClr val="000000"/>
                </a:solidFill>
                <a:latin typeface="Calibri"/>
              </a:rPr>
            </a:br>
            <a:r>
              <a:rPr lang="en-US" sz="1200" dirty="0" smtClean="0">
                <a:solidFill>
                  <a:srgbClr val="000000"/>
                </a:solidFill>
                <a:latin typeface="Calibri"/>
              </a:rPr>
              <a:t/>
            </a:r>
            <a:br>
              <a:rPr lang="en-US" sz="1200" dirty="0" smtClean="0">
                <a:solidFill>
                  <a:srgbClr val="000000"/>
                </a:solidFill>
                <a:latin typeface="Calibri"/>
              </a:rPr>
            </a:br>
            <a:r>
              <a:rPr lang="en-US" sz="12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200" dirty="0" err="1" smtClean="0">
                <a:solidFill>
                  <a:srgbClr val="000000"/>
                </a:solidFill>
                <a:latin typeface="Calibri"/>
              </a:rPr>
              <a:t>AeroVelo</a:t>
            </a:r>
            <a:r>
              <a:rPr lang="en-US" sz="1200" dirty="0" smtClean="0">
                <a:solidFill>
                  <a:srgbClr val="000000"/>
                </a:solidFill>
                <a:latin typeface="Calibri"/>
              </a:rPr>
              <a:t>. </a:t>
            </a:r>
          </a:p>
          <a:p>
            <a:endParaRPr lang="en-US" dirty="0"/>
          </a:p>
        </p:txBody>
      </p:sp>
      <p:sp>
        <p:nvSpPr>
          <p:cNvPr id="4" name="Slide Number Placeholder 3"/>
          <p:cNvSpPr>
            <a:spLocks noGrp="1"/>
          </p:cNvSpPr>
          <p:nvPr>
            <p:ph type="sldNum" sz="quarter" idx="10"/>
          </p:nvPr>
        </p:nvSpPr>
        <p:spPr/>
        <p:txBody>
          <a:bodyPr/>
          <a:lstStyle/>
          <a:p>
            <a:fld id="{CFEF5336-1885-4C8A-86DB-F2CDEAFC5000}" type="slidenum">
              <a:rPr lang="en-US" smtClean="0"/>
              <a:pPr/>
              <a:t>8</a:t>
            </a:fld>
            <a:endParaRPr lang="en-US"/>
          </a:p>
        </p:txBody>
      </p:sp>
    </p:spTree>
    <p:extLst>
      <p:ext uri="{BB962C8B-B14F-4D97-AF65-F5344CB8AC3E}">
        <p14:creationId xmlns:p14="http://schemas.microsoft.com/office/powerpoint/2010/main" val="353804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5C5CB1F-2935-4CDD-92AD-B9CD9E282DF8}"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53231A2-EE5E-447B-A97A-F426E24A3D94}"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356A990-2F5E-4320-9099-7CE7F72E07A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17"/>
          <p:cNvSpPr>
            <a:spLocks noChangeArrowheads="1"/>
          </p:cNvSpPr>
          <p:nvPr/>
        </p:nvSpPr>
        <p:spPr bwMode="auto">
          <a:xfrm>
            <a:off x="0" y="0"/>
            <a:ext cx="9144000" cy="381000"/>
          </a:xfrm>
          <a:prstGeom prst="rect">
            <a:avLst/>
          </a:prstGeom>
          <a:solidFill>
            <a:srgbClr val="3A3A3A"/>
          </a:solidFill>
          <a:ln w="12700">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7" name="Rectangle 7"/>
          <p:cNvSpPr>
            <a:spLocks noChangeArrowheads="1"/>
          </p:cNvSpPr>
          <p:nvPr/>
        </p:nvSpPr>
        <p:spPr bwMode="auto">
          <a:xfrm>
            <a:off x="0" y="381000"/>
            <a:ext cx="9144000" cy="76200"/>
          </a:xfrm>
          <a:prstGeom prst="rect">
            <a:avLst/>
          </a:prstGeom>
          <a:solidFill>
            <a:schemeClr val="accent6"/>
          </a:soli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8" name="Text Box 1028"/>
          <p:cNvSpPr txBox="1">
            <a:spLocks noChangeArrowheads="1"/>
          </p:cNvSpPr>
          <p:nvPr/>
        </p:nvSpPr>
        <p:spPr bwMode="auto">
          <a:xfrm>
            <a:off x="0" y="88900"/>
            <a:ext cx="4419600" cy="244475"/>
          </a:xfrm>
          <a:prstGeom prst="rect">
            <a:avLst/>
          </a:prstGeom>
          <a:noFill/>
          <a:ln w="9525">
            <a:noFill/>
            <a:miter lim="800000"/>
            <a:headEnd/>
            <a:tailEnd/>
          </a:ln>
          <a:effectLst>
            <a:outerShdw dist="17961" dir="2700000" algn="ctr" rotWithShape="0">
              <a:srgbClr val="000000"/>
            </a:outerShdw>
          </a:effectLst>
        </p:spPr>
        <p:txBody>
          <a:bodyPr>
            <a:spAutoFit/>
          </a:bodyPr>
          <a:lstStyle/>
          <a:p>
            <a:pPr eaLnBrk="1" hangingPunct="1">
              <a:spcBef>
                <a:spcPct val="50000"/>
              </a:spcBef>
              <a:defRPr/>
            </a:pPr>
            <a:r>
              <a:rPr lang="en-US" sz="1000" b="1" dirty="0">
                <a:solidFill>
                  <a:srgbClr val="FFFFFF"/>
                </a:solidFill>
                <a:latin typeface="Calibri"/>
              </a:rPr>
              <a:t>PRIVATE &amp; CONFIDENTIAL</a:t>
            </a:r>
          </a:p>
        </p:txBody>
      </p:sp>
      <p:sp>
        <p:nvSpPr>
          <p:cNvPr id="1819663" name="Rectangle 4"/>
          <p:cNvSpPr>
            <a:spLocks noGrp="1" noChangeArrowheads="1"/>
          </p:cNvSpPr>
          <p:nvPr>
            <p:ph type="subTitle" idx="1"/>
          </p:nvPr>
        </p:nvSpPr>
        <p:spPr>
          <a:xfrm>
            <a:off x="2109788" y="3124200"/>
            <a:ext cx="5654675" cy="1076424"/>
          </a:xfrm>
          <a:prstGeom prst="rect">
            <a:avLst/>
          </a:prstGeom>
        </p:spPr>
        <p:txBody>
          <a:bodyPr lIns="0"/>
          <a:lstStyle>
            <a:lvl1pPr marL="0" indent="0">
              <a:buFont typeface="Wingdings" pitchFamily="2" charset="2"/>
              <a:buNone/>
              <a:defRPr smtClean="0"/>
            </a:lvl1pPr>
          </a:lstStyle>
          <a:p>
            <a:r>
              <a:rPr lang="en-US" smtClean="0"/>
              <a:t>Click to edit Master subtitle style</a:t>
            </a:r>
            <a:endParaRPr lang="en-US" dirty="0" smtClean="0"/>
          </a:p>
        </p:txBody>
      </p:sp>
      <p:sp>
        <p:nvSpPr>
          <p:cNvPr id="1819669" name="Rectangle 3"/>
          <p:cNvSpPr>
            <a:spLocks noGrp="1" noChangeArrowheads="1"/>
          </p:cNvSpPr>
          <p:nvPr>
            <p:ph type="ctrTitle"/>
          </p:nvPr>
        </p:nvSpPr>
        <p:spPr>
          <a:xfrm>
            <a:off x="2109788" y="2667000"/>
            <a:ext cx="6340475" cy="381740"/>
          </a:xfrm>
        </p:spPr>
        <p:txBody>
          <a:bodyPr/>
          <a:lstStyle>
            <a:lvl1pPr>
              <a:defRPr sz="2400" b="1" smtClean="0"/>
            </a:lvl1pPr>
          </a:lstStyle>
          <a:p>
            <a:r>
              <a:rPr lang="en-US" smtClean="0"/>
              <a:t>Click to edit Master title style</a:t>
            </a: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sp>
        <p:nvSpPr>
          <p:cNvPr id="9" name="Rectangle 8"/>
          <p:cNvSpPr/>
          <p:nvPr userDrawn="1"/>
        </p:nvSpPr>
        <p:spPr bwMode="auto">
          <a:xfrm>
            <a:off x="0" y="2477262"/>
            <a:ext cx="9144000" cy="27432"/>
          </a:xfrm>
          <a:prstGeom prst="rect">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1" hangingPunct="1">
              <a:spcBef>
                <a:spcPct val="50000"/>
              </a:spcBef>
            </a:pPr>
            <a:endParaRPr lang="en-US" sz="1200" dirty="0">
              <a:solidFill>
                <a:srgbClr val="000000"/>
              </a:solidFill>
              <a:latin typeface="Calibri"/>
            </a:endParaRPr>
          </a:p>
        </p:txBody>
      </p:sp>
    </p:spTree>
    <p:extLst>
      <p:ext uri="{BB962C8B-B14F-4D97-AF65-F5344CB8AC3E}">
        <p14:creationId xmlns:p14="http://schemas.microsoft.com/office/powerpoint/2010/main" val="109290310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67830051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c Su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304800" y="1139300"/>
            <a:ext cx="8382000" cy="5109099"/>
          </a:xfrm>
          <a:prstGeom prst="rect">
            <a:avLst/>
          </a:prstGeom>
        </p:spPr>
        <p:txBody>
          <a:bodyPr/>
          <a:lstStyle>
            <a:lvl1pPr>
              <a:defRPr sz="1600" baseline="0"/>
            </a:lvl1pPr>
            <a:lvl2pPr marL="287338" indent="-120650">
              <a:defRPr sz="1600"/>
            </a:lvl2pPr>
            <a:lvl3pPr marL="458788" indent="-114300">
              <a:defRPr sz="1400"/>
            </a:lvl3pPr>
            <a:lvl4pPr marL="628650" indent="-112713">
              <a:defRPr sz="1050"/>
            </a:lvl4pPr>
            <a:lvl5pPr marL="795338" indent="-119063">
              <a:defRPr sz="1000"/>
            </a:lvl5pPr>
          </a:lstStyle>
          <a:p>
            <a:pPr lvl="0"/>
            <a:r>
              <a:rPr lang="en-US" dirty="0" smtClean="0"/>
              <a:t>Summary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867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402336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4785360" y="1361440"/>
            <a:ext cx="402336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478536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803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 2">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5791200" y="3689351"/>
            <a:ext cx="301752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5791200" y="1361440"/>
            <a:ext cx="301752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5791200" y="4055112"/>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5791200" y="1727200"/>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10" name="Text Placeholder 4"/>
          <p:cNvSpPr>
            <a:spLocks noGrp="1"/>
          </p:cNvSpPr>
          <p:nvPr>
            <p:ph type="body" sz="quarter" idx="16" hasCustomPrompt="1"/>
          </p:nvPr>
        </p:nvSpPr>
        <p:spPr>
          <a:xfrm>
            <a:off x="304799" y="1361440"/>
            <a:ext cx="502920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3" name="Chart Placeholder 2"/>
          <p:cNvSpPr>
            <a:spLocks noGrp="1"/>
          </p:cNvSpPr>
          <p:nvPr>
            <p:ph type="chart" sz="quarter" idx="18"/>
          </p:nvPr>
        </p:nvSpPr>
        <p:spPr>
          <a:xfrm>
            <a:off x="304799" y="1727200"/>
            <a:ext cx="5029199" cy="4156712"/>
          </a:xfrm>
          <a:prstGeom prst="rect">
            <a:avLst/>
          </a:prstGeom>
          <a:ln>
            <a:solidFill>
              <a:schemeClr val="bg1">
                <a:lumMod val="75000"/>
              </a:schemeClr>
            </a:solidFill>
          </a:ln>
        </p:spPr>
        <p:txBody>
          <a:bodyPr/>
          <a:lstStyle/>
          <a:p>
            <a:r>
              <a:rPr lang="en-US" smtClean="0"/>
              <a:t>Click icon to add chart</a:t>
            </a:r>
            <a:endParaRPr lang="en-US" dirty="0"/>
          </a:p>
        </p:txBody>
      </p:sp>
    </p:spTree>
    <p:extLst>
      <p:ext uri="{BB962C8B-B14F-4D97-AF65-F5344CB8AC3E}">
        <p14:creationId xmlns:p14="http://schemas.microsoft.com/office/powerpoint/2010/main" val="288139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3" name="Text Placeholder 2"/>
          <p:cNvSpPr>
            <a:spLocks noGrp="1"/>
          </p:cNvSpPr>
          <p:nvPr>
            <p:ph type="body" idx="15" hasCustomPrompt="1"/>
          </p:nvPr>
        </p:nvSpPr>
        <p:spPr>
          <a:xfrm>
            <a:off x="2468880" y="1361441"/>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6" name="Text Placeholder 2"/>
          <p:cNvSpPr>
            <a:spLocks noGrp="1"/>
          </p:cNvSpPr>
          <p:nvPr>
            <p:ph type="body" idx="17" hasCustomPrompt="1"/>
          </p:nvPr>
        </p:nvSpPr>
        <p:spPr>
          <a:xfrm>
            <a:off x="4632960" y="1361442"/>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8" name="Text Placeholder 2"/>
          <p:cNvSpPr>
            <a:spLocks noGrp="1"/>
          </p:cNvSpPr>
          <p:nvPr>
            <p:ph type="body" idx="19" hasCustomPrompt="1"/>
          </p:nvPr>
        </p:nvSpPr>
        <p:spPr>
          <a:xfrm>
            <a:off x="6797040" y="1361443"/>
            <a:ext cx="201168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30" name="Text Placeholder 3"/>
          <p:cNvSpPr>
            <a:spLocks noGrp="1"/>
          </p:cNvSpPr>
          <p:nvPr>
            <p:ph type="body" sz="quarter" idx="20" hasCustomPrompt="1"/>
          </p:nvPr>
        </p:nvSpPr>
        <p:spPr>
          <a:xfrm>
            <a:off x="246888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1" hasCustomPrompt="1"/>
          </p:nvPr>
        </p:nvSpPr>
        <p:spPr>
          <a:xfrm>
            <a:off x="4632960" y="1727200"/>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2" name="Text Placeholder 3"/>
          <p:cNvSpPr>
            <a:spLocks noGrp="1"/>
          </p:cNvSpPr>
          <p:nvPr>
            <p:ph type="body" sz="quarter" idx="22" hasCustomPrompt="1"/>
          </p:nvPr>
        </p:nvSpPr>
        <p:spPr>
          <a:xfrm>
            <a:off x="6797040" y="1727199"/>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5141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3 Grid">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9625" y="1361440"/>
            <a:ext cx="24688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 name="Text Placeholder 4"/>
          <p:cNvSpPr>
            <a:spLocks noGrp="1"/>
          </p:cNvSpPr>
          <p:nvPr>
            <p:ph type="body" sz="quarter" idx="3" hasCustomPrompt="1"/>
          </p:nvPr>
        </p:nvSpPr>
        <p:spPr>
          <a:xfrm>
            <a:off x="3574733"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2"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2" name="Text Placeholder 4"/>
          <p:cNvSpPr>
            <a:spLocks noGrp="1"/>
          </p:cNvSpPr>
          <p:nvPr>
            <p:ph type="body" sz="quarter" idx="12" hasCustomPrompt="1"/>
          </p:nvPr>
        </p:nvSpPr>
        <p:spPr>
          <a:xfrm>
            <a:off x="6339840"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3" name="Text Placeholder 2"/>
          <p:cNvSpPr>
            <a:spLocks noGrp="1"/>
          </p:cNvSpPr>
          <p:nvPr>
            <p:ph type="body" idx="13" hasCustomPrompt="1"/>
          </p:nvPr>
        </p:nvSpPr>
        <p:spPr>
          <a:xfrm rot="16200000">
            <a:off x="-563879" y="2595880"/>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4" name="Text Placeholder 2"/>
          <p:cNvSpPr>
            <a:spLocks noGrp="1"/>
          </p:cNvSpPr>
          <p:nvPr>
            <p:ph type="body" idx="14" hasCustomPrompt="1"/>
          </p:nvPr>
        </p:nvSpPr>
        <p:spPr>
          <a:xfrm rot="16200000">
            <a:off x="-563879" y="4848726"/>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9" name="Text Placeholder 3"/>
          <p:cNvSpPr>
            <a:spLocks noGrp="1"/>
          </p:cNvSpPr>
          <p:nvPr>
            <p:ph type="body" sz="quarter" idx="15" hasCustomPrompt="1"/>
          </p:nvPr>
        </p:nvSpPr>
        <p:spPr>
          <a:xfrm>
            <a:off x="809625"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0" name="Text Placeholder 3"/>
          <p:cNvSpPr>
            <a:spLocks noGrp="1"/>
          </p:cNvSpPr>
          <p:nvPr>
            <p:ph type="body" sz="quarter" idx="16" hasCustomPrompt="1"/>
          </p:nvPr>
        </p:nvSpPr>
        <p:spPr>
          <a:xfrm>
            <a:off x="3574733" y="1727201"/>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1" name="Text Placeholder 3"/>
          <p:cNvSpPr>
            <a:spLocks noGrp="1"/>
          </p:cNvSpPr>
          <p:nvPr>
            <p:ph type="body" sz="quarter" idx="17" hasCustomPrompt="1"/>
          </p:nvPr>
        </p:nvSpPr>
        <p:spPr>
          <a:xfrm>
            <a:off x="6339840"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9" name="Text Placeholder 3"/>
          <p:cNvSpPr>
            <a:spLocks noGrp="1"/>
          </p:cNvSpPr>
          <p:nvPr>
            <p:ph type="body" sz="quarter" idx="18" hasCustomPrompt="1"/>
          </p:nvPr>
        </p:nvSpPr>
        <p:spPr>
          <a:xfrm>
            <a:off x="809625"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0" name="Text Placeholder 3"/>
          <p:cNvSpPr>
            <a:spLocks noGrp="1"/>
          </p:cNvSpPr>
          <p:nvPr>
            <p:ph type="body" sz="quarter" idx="19" hasCustomPrompt="1"/>
          </p:nvPr>
        </p:nvSpPr>
        <p:spPr>
          <a:xfrm>
            <a:off x="3574733" y="3980047"/>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0" hasCustomPrompt="1"/>
          </p:nvPr>
        </p:nvSpPr>
        <p:spPr>
          <a:xfrm>
            <a:off x="6339840"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7194199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Rows">
    <p:spTree>
      <p:nvGrpSpPr>
        <p:cNvPr id="1" name=""/>
        <p:cNvGrpSpPr/>
        <p:nvPr/>
      </p:nvGrpSpPr>
      <p:grpSpPr>
        <a:xfrm>
          <a:off x="0" y="0"/>
          <a:ext cx="0" cy="0"/>
          <a:chOff x="0" y="0"/>
          <a:chExt cx="0" cy="0"/>
        </a:xfrm>
      </p:grpSpPr>
      <p:sp>
        <p:nvSpPr>
          <p:cNvPr id="50" name="Text Placeholder 3"/>
          <p:cNvSpPr>
            <a:spLocks noGrp="1"/>
          </p:cNvSpPr>
          <p:nvPr>
            <p:ph type="body" sz="quarter" idx="23" hasCustomPrompt="1"/>
          </p:nvPr>
        </p:nvSpPr>
        <p:spPr>
          <a:xfrm>
            <a:off x="316230" y="172720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3" name="Line 36"/>
          <p:cNvSpPr>
            <a:spLocks noChangeShapeType="1"/>
          </p:cNvSpPr>
          <p:nvPr userDrawn="1"/>
        </p:nvSpPr>
        <p:spPr bwMode="auto">
          <a:xfrm rot="5400000" flipH="1">
            <a:off x="4556760" y="-3141902"/>
            <a:ext cx="0" cy="8503920"/>
          </a:xfrm>
          <a:prstGeom prst="line">
            <a:avLst/>
          </a:prstGeom>
          <a:noFill/>
          <a:ln w="22225" cap="flat" cmpd="sng" algn="ctr">
            <a:solidFill>
              <a:schemeClr val="tx1">
                <a:lumMod val="65000"/>
                <a:lumOff val="35000"/>
              </a:schemeClr>
            </a:solidFill>
            <a:prstDash val="solid"/>
            <a:round/>
            <a:headEnd type="none" w="med" len="med"/>
            <a:tailEnd type="none"/>
          </a:ln>
          <a:effectLst>
            <a:outerShdw blurRad="50800" dist="38100" dir="2700000" algn="tl" rotWithShape="0">
              <a:prstClr val="black">
                <a:alpha val="40000"/>
              </a:prstClr>
            </a:outerShdw>
          </a:effectLst>
        </p:spPr>
        <p:txBody>
          <a:bodyPr wrap="none" anchor="ctr"/>
          <a:lstStyle/>
          <a:p>
            <a:pPr algn="ctr" eaLnBrk="1" hangingPunct="1"/>
            <a:endParaRPr lang="en-US" sz="1200" dirty="0">
              <a:solidFill>
                <a:srgbClr val="000000"/>
              </a:solidFill>
              <a:latin typeface="Calibri"/>
            </a:endParaRPr>
          </a:p>
        </p:txBody>
      </p:sp>
      <p:sp>
        <p:nvSpPr>
          <p:cNvPr id="9"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10" name="Text Placeholder 17"/>
          <p:cNvSpPr>
            <a:spLocks noGrp="1"/>
          </p:cNvSpPr>
          <p:nvPr>
            <p:ph type="body" sz="quarter" idx="11" hasCustomPrompt="1"/>
          </p:nvPr>
        </p:nvSpPr>
        <p:spPr>
          <a:xfrm>
            <a:off x="482600" y="956072"/>
            <a:ext cx="720069" cy="307777"/>
          </a:xfrm>
          <a:prstGeom prst="rect">
            <a:avLst/>
          </a:prstGeom>
          <a:solidFill>
            <a:schemeClr val="bg1"/>
          </a:solidFill>
        </p:spPr>
        <p:txBody>
          <a:bodyPr wrap="none">
            <a:spAutoFit/>
          </a:bodyPr>
          <a:lstStyle>
            <a:lvl1pPr marL="0" indent="0">
              <a:buNone/>
              <a:defRPr sz="1400"/>
            </a:lvl1pPr>
          </a:lstStyle>
          <a:p>
            <a:pPr lvl="0"/>
            <a:r>
              <a:rPr lang="en-US" dirty="0" smtClean="0"/>
              <a:t>Banner</a:t>
            </a:r>
            <a:endParaRPr lang="en-US" dirty="0"/>
          </a:p>
        </p:txBody>
      </p:sp>
      <p:sp>
        <p:nvSpPr>
          <p:cNvPr id="23" name="Text Placeholder 2"/>
          <p:cNvSpPr>
            <a:spLocks noGrp="1"/>
          </p:cNvSpPr>
          <p:nvPr>
            <p:ph type="body" idx="1" hasCustomPrompt="1"/>
          </p:nvPr>
        </p:nvSpPr>
        <p:spPr>
          <a:xfrm>
            <a:off x="1878330" y="1361440"/>
            <a:ext cx="320040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5" name="Text Placeholder 4"/>
          <p:cNvSpPr>
            <a:spLocks noGrp="1"/>
          </p:cNvSpPr>
          <p:nvPr>
            <p:ph type="body" sz="quarter" idx="3" hasCustomPrompt="1"/>
          </p:nvPr>
        </p:nvSpPr>
        <p:spPr>
          <a:xfrm>
            <a:off x="5608320" y="1361440"/>
            <a:ext cx="3200400" cy="365760"/>
          </a:xfrm>
          <a:prstGeom prst="rect">
            <a:avLst/>
          </a:prstGeom>
          <a:solidFill>
            <a:schemeClr val="accent6"/>
          </a:solidFill>
          <a:ln w="12700" algn="ctr">
            <a:solidFill>
              <a:schemeClr val="accent6"/>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38" name="Text Placeholder 2"/>
          <p:cNvSpPr>
            <a:spLocks noGrp="1"/>
          </p:cNvSpPr>
          <p:nvPr>
            <p:ph type="body" idx="20" hasCustomPrompt="1"/>
          </p:nvPr>
        </p:nvSpPr>
        <p:spPr>
          <a:xfrm>
            <a:off x="482600" y="196341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44" name="Text Placeholder 3"/>
          <p:cNvSpPr>
            <a:spLocks noGrp="1"/>
          </p:cNvSpPr>
          <p:nvPr>
            <p:ph type="body" sz="quarter" idx="15" hasCustomPrompt="1"/>
          </p:nvPr>
        </p:nvSpPr>
        <p:spPr>
          <a:xfrm>
            <a:off x="187833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46" name="Text Placeholder 3"/>
          <p:cNvSpPr>
            <a:spLocks noGrp="1"/>
          </p:cNvSpPr>
          <p:nvPr>
            <p:ph type="body" sz="quarter" idx="17" hasCustomPrompt="1"/>
          </p:nvPr>
        </p:nvSpPr>
        <p:spPr>
          <a:xfrm>
            <a:off x="560832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24" hasCustomPrompt="1"/>
          </p:nvPr>
        </p:nvSpPr>
        <p:spPr>
          <a:xfrm>
            <a:off x="316230" y="3222626"/>
            <a:ext cx="8492490" cy="1188717"/>
          </a:xfrm>
          <a:prstGeom prst="rect">
            <a:avLst/>
          </a:prstGeom>
          <a:no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2" name="Text Placeholder 2"/>
          <p:cNvSpPr>
            <a:spLocks noGrp="1"/>
          </p:cNvSpPr>
          <p:nvPr>
            <p:ph type="body" idx="25" hasCustomPrompt="1"/>
          </p:nvPr>
        </p:nvSpPr>
        <p:spPr>
          <a:xfrm>
            <a:off x="482600" y="3458844"/>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3" name="Text Placeholder 3"/>
          <p:cNvSpPr>
            <a:spLocks noGrp="1"/>
          </p:cNvSpPr>
          <p:nvPr>
            <p:ph type="body" sz="quarter" idx="26" hasCustomPrompt="1"/>
          </p:nvPr>
        </p:nvSpPr>
        <p:spPr>
          <a:xfrm>
            <a:off x="187833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27" hasCustomPrompt="1"/>
          </p:nvPr>
        </p:nvSpPr>
        <p:spPr>
          <a:xfrm>
            <a:off x="560832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5" name="Text Placeholder 3"/>
          <p:cNvSpPr>
            <a:spLocks noGrp="1"/>
          </p:cNvSpPr>
          <p:nvPr>
            <p:ph type="body" sz="quarter" idx="28" hasCustomPrompt="1"/>
          </p:nvPr>
        </p:nvSpPr>
        <p:spPr>
          <a:xfrm>
            <a:off x="316230" y="467995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6" name="Text Placeholder 2"/>
          <p:cNvSpPr>
            <a:spLocks noGrp="1"/>
          </p:cNvSpPr>
          <p:nvPr>
            <p:ph type="body" idx="29" hasCustomPrompt="1"/>
          </p:nvPr>
        </p:nvSpPr>
        <p:spPr>
          <a:xfrm>
            <a:off x="482600" y="491616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7" name="Text Placeholder 3"/>
          <p:cNvSpPr>
            <a:spLocks noGrp="1"/>
          </p:cNvSpPr>
          <p:nvPr>
            <p:ph type="body" sz="quarter" idx="30" hasCustomPrompt="1"/>
          </p:nvPr>
        </p:nvSpPr>
        <p:spPr>
          <a:xfrm>
            <a:off x="187833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8" name="Text Placeholder 3"/>
          <p:cNvSpPr>
            <a:spLocks noGrp="1"/>
          </p:cNvSpPr>
          <p:nvPr>
            <p:ph type="body" sz="quarter" idx="31" hasCustomPrompt="1"/>
          </p:nvPr>
        </p:nvSpPr>
        <p:spPr>
          <a:xfrm>
            <a:off x="560832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9734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A8580EF-51D3-4A75-BA0A-555CC723221A}"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9301"/>
            <a:ext cx="8382000" cy="5109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2"/>
          <p:cNvSpPr>
            <a:spLocks noGrp="1" noChangeArrowheads="1"/>
          </p:cNvSpPr>
          <p:nvPr>
            <p:ph type="title"/>
          </p:nvPr>
        </p:nvSpPr>
        <p:spPr bwMode="auto">
          <a:xfrm>
            <a:off x="304800" y="381000"/>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 name="Text Placeholder 9"/>
          <p:cNvSpPr>
            <a:spLocks noGrp="1"/>
          </p:cNvSpPr>
          <p:nvPr>
            <p:ph type="body" sz="quarter" idx="10"/>
          </p:nvPr>
        </p:nvSpPr>
        <p:spPr>
          <a:xfrm>
            <a:off x="304800" y="5334000"/>
            <a:ext cx="8382000" cy="457200"/>
          </a:xfrm>
          <a:prstGeom prst="rect">
            <a:avLst/>
          </a:prstGeom>
        </p:spPr>
        <p:txBody>
          <a:bodyPr anchor="b"/>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Click to edit Master text styles</a:t>
            </a:r>
          </a:p>
        </p:txBody>
      </p:sp>
    </p:spTree>
    <p:extLst>
      <p:ext uri="{BB962C8B-B14F-4D97-AF65-F5344CB8AC3E}">
        <p14:creationId xmlns:p14="http://schemas.microsoft.com/office/powerpoint/2010/main" val="4068735139"/>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309976"/>
            <a:ext cx="8382000" cy="680624"/>
          </a:xfrm>
          <a:noFill/>
          <a:ln w="9525">
            <a:noFill/>
            <a:miter lim="800000"/>
            <a:headEnd/>
            <a:tailEnd/>
          </a:ln>
        </p:spPr>
        <p:txBody>
          <a:bodyPr/>
          <a:lstStyle>
            <a:lvl1pPr>
              <a:defRPr lang="en-US" sz="1600" b="0" dirty="0">
                <a:solidFill>
                  <a:srgbClr val="000000"/>
                </a:solidFill>
                <a:latin typeface="+mj-lt"/>
                <a:ea typeface="+mj-ea"/>
                <a:cs typeface="+mj-cs"/>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356521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07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4Col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976438"/>
            <a:ext cx="270351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49124" y="2130425"/>
            <a:ext cx="7509076"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3627120" y="3886200"/>
            <a:ext cx="48463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481F4CC4-5097-4443-A591-A6FB76770B6C}" type="slidenum">
              <a:rPr lang="en-US" altLang="en-US"/>
              <a:pPr/>
              <a:t>‹#›</a:t>
            </a:fld>
            <a:endParaRPr lang="en-US" altLang="en-US"/>
          </a:p>
        </p:txBody>
      </p:sp>
    </p:spTree>
    <p:extLst>
      <p:ext uri="{BB962C8B-B14F-4D97-AF65-F5344CB8AC3E}">
        <p14:creationId xmlns:p14="http://schemas.microsoft.com/office/powerpoint/2010/main" val="417298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3"/>
          <p:cNvSpPr>
            <a:spLocks noChangeArrowheads="1"/>
          </p:cNvSpPr>
          <p:nvPr userDrawn="1"/>
        </p:nvSpPr>
        <p:spPr bwMode="auto">
          <a:xfrm>
            <a:off x="539750" y="652463"/>
            <a:ext cx="7853363" cy="61912"/>
          </a:xfrm>
          <a:prstGeom prst="roundRect">
            <a:avLst>
              <a:gd name="adj" fmla="val 16667"/>
            </a:avLst>
          </a:prstGeom>
          <a:gradFill rotWithShape="1">
            <a:gsLst>
              <a:gs pos="0">
                <a:srgbClr val="4B8DDE"/>
              </a:gs>
              <a:gs pos="50000">
                <a:srgbClr val="3E76BB"/>
              </a:gs>
              <a:gs pos="100000">
                <a:srgbClr val="285081"/>
              </a:gs>
            </a:gsLst>
            <a:lin ang="5400000" scaled="1"/>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457200" eaLnBrk="1" hangingPunct="1">
              <a:defRPr/>
            </a:pPr>
            <a:endParaRPr lang="en-US" sz="1800" dirty="0">
              <a:solidFill>
                <a:prstClr val="white"/>
              </a:solidFill>
              <a:latin typeface="Calibri"/>
            </a:endParaRPr>
          </a:p>
        </p:txBody>
      </p:sp>
      <p:pic>
        <p:nvPicPr>
          <p:cNvPr id="5" name="Picture 6" descr="4Col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0400" y="0"/>
            <a:ext cx="863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4818"/>
            <a:ext cx="9144000" cy="699720"/>
          </a:xfrm>
        </p:spPr>
        <p:txBody>
          <a:bodyPr/>
          <a:lstStyle>
            <a:lvl1pPr>
              <a:defRPr sz="2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600" b="1"/>
            </a:lvl1pPr>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7"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8" name="Slide Number Placeholder 5"/>
          <p:cNvSpPr>
            <a:spLocks noGrp="1"/>
          </p:cNvSpPr>
          <p:nvPr>
            <p:ph type="sldNum" sz="quarter" idx="12"/>
          </p:nvPr>
        </p:nvSpPr>
        <p:spPr/>
        <p:txBody>
          <a:bodyPr/>
          <a:lstStyle>
            <a:lvl1pPr defTabSz="914400">
              <a:defRPr/>
            </a:lvl1pPr>
          </a:lstStyle>
          <a:p>
            <a:fld id="{C4BB9A9D-83E8-473C-BC92-8B539241B464}" type="slidenum">
              <a:rPr lang="en-US" altLang="en-US"/>
              <a:pPr/>
              <a:t>‹#›</a:t>
            </a:fld>
            <a:endParaRPr lang="en-US" altLang="en-US"/>
          </a:p>
        </p:txBody>
      </p:sp>
    </p:spTree>
    <p:extLst>
      <p:ext uri="{BB962C8B-B14F-4D97-AF65-F5344CB8AC3E}">
        <p14:creationId xmlns:p14="http://schemas.microsoft.com/office/powerpoint/2010/main" val="3583648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60B2E3C7-FE6F-4B65-8E57-3D24B2394C1A}" type="slidenum">
              <a:rPr lang="en-US" altLang="en-US"/>
              <a:pPr/>
              <a:t>‹#›</a:t>
            </a:fld>
            <a:endParaRPr lang="en-US" altLang="en-US"/>
          </a:p>
        </p:txBody>
      </p:sp>
    </p:spTree>
    <p:extLst>
      <p:ext uri="{BB962C8B-B14F-4D97-AF65-F5344CB8AC3E}">
        <p14:creationId xmlns:p14="http://schemas.microsoft.com/office/powerpoint/2010/main" val="3742310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F39E5E62-71E9-444C-B02A-910A2C15B590}" type="slidenum">
              <a:rPr lang="en-US" altLang="en-US"/>
              <a:pPr/>
              <a:t>‹#›</a:t>
            </a:fld>
            <a:endParaRPr lang="en-US" altLang="en-US"/>
          </a:p>
        </p:txBody>
      </p:sp>
    </p:spTree>
    <p:extLst>
      <p:ext uri="{BB962C8B-B14F-4D97-AF65-F5344CB8AC3E}">
        <p14:creationId xmlns:p14="http://schemas.microsoft.com/office/powerpoint/2010/main" val="3370776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8"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9" name="Slide Number Placeholder 5"/>
          <p:cNvSpPr>
            <a:spLocks noGrp="1"/>
          </p:cNvSpPr>
          <p:nvPr>
            <p:ph type="sldNum" sz="quarter" idx="12"/>
          </p:nvPr>
        </p:nvSpPr>
        <p:spPr/>
        <p:txBody>
          <a:bodyPr/>
          <a:lstStyle>
            <a:lvl1pPr defTabSz="914400">
              <a:defRPr/>
            </a:lvl1pPr>
          </a:lstStyle>
          <a:p>
            <a:fld id="{AD758676-4215-49E8-B43C-E7D8879F3AEB}" type="slidenum">
              <a:rPr lang="en-US" altLang="en-US"/>
              <a:pPr/>
              <a:t>‹#›</a:t>
            </a:fld>
            <a:endParaRPr lang="en-US" altLang="en-US"/>
          </a:p>
        </p:txBody>
      </p:sp>
    </p:spTree>
    <p:extLst>
      <p:ext uri="{BB962C8B-B14F-4D97-AF65-F5344CB8AC3E}">
        <p14:creationId xmlns:p14="http://schemas.microsoft.com/office/powerpoint/2010/main" val="570178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4"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5" name="Slide Number Placeholder 5"/>
          <p:cNvSpPr>
            <a:spLocks noGrp="1"/>
          </p:cNvSpPr>
          <p:nvPr>
            <p:ph type="sldNum" sz="quarter" idx="12"/>
          </p:nvPr>
        </p:nvSpPr>
        <p:spPr/>
        <p:txBody>
          <a:bodyPr/>
          <a:lstStyle>
            <a:lvl1pPr defTabSz="914400">
              <a:defRPr/>
            </a:lvl1pPr>
          </a:lstStyle>
          <a:p>
            <a:fld id="{1CE92D6C-304B-481D-A4D7-7FBB1B49EEE4}" type="slidenum">
              <a:rPr lang="en-US" altLang="en-US"/>
              <a:pPr/>
              <a:t>‹#›</a:t>
            </a:fld>
            <a:endParaRPr lang="en-US" altLang="en-US"/>
          </a:p>
        </p:txBody>
      </p:sp>
    </p:spTree>
    <p:extLst>
      <p:ext uri="{BB962C8B-B14F-4D97-AF65-F5344CB8AC3E}">
        <p14:creationId xmlns:p14="http://schemas.microsoft.com/office/powerpoint/2010/main" val="24924054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3"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4" name="Slide Number Placeholder 5"/>
          <p:cNvSpPr>
            <a:spLocks noGrp="1"/>
          </p:cNvSpPr>
          <p:nvPr>
            <p:ph type="sldNum" sz="quarter" idx="12"/>
          </p:nvPr>
        </p:nvSpPr>
        <p:spPr/>
        <p:txBody>
          <a:bodyPr/>
          <a:lstStyle>
            <a:lvl1pPr defTabSz="914400">
              <a:defRPr/>
            </a:lvl1pPr>
          </a:lstStyle>
          <a:p>
            <a:fld id="{0770873E-8B71-4D6C-B6C6-34E810FF7F5E}" type="slidenum">
              <a:rPr lang="en-US" altLang="en-US"/>
              <a:pPr/>
              <a:t>‹#›</a:t>
            </a:fld>
            <a:endParaRPr lang="en-US" altLang="en-US"/>
          </a:p>
        </p:txBody>
      </p:sp>
    </p:spTree>
    <p:extLst>
      <p:ext uri="{BB962C8B-B14F-4D97-AF65-F5344CB8AC3E}">
        <p14:creationId xmlns:p14="http://schemas.microsoft.com/office/powerpoint/2010/main" val="173242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5F021B4-C56A-40DD-825E-944F1791BD3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BA4889D-1358-4C61-84A4-B436C8985B3A}" type="slidenum">
              <a:rPr lang="en-US" altLang="en-US"/>
              <a:pPr/>
              <a:t>‹#›</a:t>
            </a:fld>
            <a:endParaRPr lang="en-US" altLang="en-US"/>
          </a:p>
        </p:txBody>
      </p:sp>
    </p:spTree>
    <p:extLst>
      <p:ext uri="{BB962C8B-B14F-4D97-AF65-F5344CB8AC3E}">
        <p14:creationId xmlns:p14="http://schemas.microsoft.com/office/powerpoint/2010/main" val="4258985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36C713D4-F16E-46A8-9E9B-A076F8C86022}" type="slidenum">
              <a:rPr lang="en-US" altLang="en-US"/>
              <a:pPr/>
              <a:t>‹#›</a:t>
            </a:fld>
            <a:endParaRPr lang="en-US" altLang="en-US"/>
          </a:p>
        </p:txBody>
      </p:sp>
    </p:spTree>
    <p:extLst>
      <p:ext uri="{BB962C8B-B14F-4D97-AF65-F5344CB8AC3E}">
        <p14:creationId xmlns:p14="http://schemas.microsoft.com/office/powerpoint/2010/main" val="3591121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4B156A33-C2E5-48C7-9796-1067961716F4}" type="slidenum">
              <a:rPr lang="en-US" altLang="en-US"/>
              <a:pPr/>
              <a:t>‹#›</a:t>
            </a:fld>
            <a:endParaRPr lang="en-US" altLang="en-US"/>
          </a:p>
        </p:txBody>
      </p:sp>
    </p:spTree>
    <p:extLst>
      <p:ext uri="{BB962C8B-B14F-4D97-AF65-F5344CB8AC3E}">
        <p14:creationId xmlns:p14="http://schemas.microsoft.com/office/powerpoint/2010/main" val="897683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0EA10213-822A-4FF1-8C43-B7B8DB0FF5C7}" type="slidenum">
              <a:rPr lang="en-US" altLang="en-US"/>
              <a:pPr/>
              <a:t>‹#›</a:t>
            </a:fld>
            <a:endParaRPr lang="en-US" altLang="en-US"/>
          </a:p>
        </p:txBody>
      </p:sp>
    </p:spTree>
    <p:extLst>
      <p:ext uri="{BB962C8B-B14F-4D97-AF65-F5344CB8AC3E}">
        <p14:creationId xmlns:p14="http://schemas.microsoft.com/office/powerpoint/2010/main" val="5188753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23863" y="344488"/>
            <a:ext cx="83058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23863" y="1304925"/>
            <a:ext cx="4076700" cy="2333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2963" y="1304925"/>
            <a:ext cx="4076700" cy="2333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23863" y="3790950"/>
            <a:ext cx="4076700" cy="23352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963" y="3790950"/>
            <a:ext cx="4076700" cy="23352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4038600" y="6553200"/>
            <a:ext cx="4445000" cy="90488"/>
          </a:xfrm>
        </p:spPr>
        <p:txBody>
          <a:bodyPr/>
          <a:lstStyle>
            <a:lvl1pPr defTabSz="914400" fontAlgn="auto">
              <a:spcBef>
                <a:spcPts val="0"/>
              </a:spcBef>
              <a:spcAft>
                <a:spcPts val="0"/>
              </a:spcAft>
              <a:defRPr/>
            </a:lvl1pPr>
          </a:lstStyle>
          <a:p>
            <a:pPr>
              <a:defRPr/>
            </a:pPr>
            <a:endParaRPr lang="en-US"/>
          </a:p>
        </p:txBody>
      </p:sp>
      <p:sp>
        <p:nvSpPr>
          <p:cNvPr id="8" name="Slide Number Placeholder 7"/>
          <p:cNvSpPr>
            <a:spLocks noGrp="1"/>
          </p:cNvSpPr>
          <p:nvPr>
            <p:ph type="sldNum" sz="quarter" idx="11"/>
          </p:nvPr>
        </p:nvSpPr>
        <p:spPr>
          <a:xfrm>
            <a:off x="7977188" y="6362700"/>
            <a:ext cx="857250" cy="342900"/>
          </a:xfrm>
        </p:spPr>
        <p:txBody>
          <a:bodyPr/>
          <a:lstStyle>
            <a:lvl1pPr defTabSz="914400">
              <a:defRPr/>
            </a:lvl1pPr>
          </a:lstStyle>
          <a:p>
            <a:fld id="{A3B13D0A-E838-4164-B06C-84BA9B960BD9}" type="slidenum">
              <a:rPr lang="en-US" altLang="en-US"/>
              <a:pPr/>
              <a:t>‹#›</a:t>
            </a:fld>
            <a:endParaRPr lang="en-US" altLang="en-US"/>
          </a:p>
        </p:txBody>
      </p:sp>
    </p:spTree>
    <p:extLst>
      <p:ext uri="{BB962C8B-B14F-4D97-AF65-F5344CB8AC3E}">
        <p14:creationId xmlns:p14="http://schemas.microsoft.com/office/powerpoint/2010/main" val="3737899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8BE11E0-9BF7-4376-BEF7-5DBE9F047A74}"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199752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B33CF2C2-EE3C-4E81-B73D-6BCCD1441207}"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302066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7F59372-6D60-4F62-B531-D5A38630F4BB}"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3628981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7E62D98-F9A3-4ECA-9575-73025388BF27}"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92220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57A36167-0234-4818-988D-D2BB34A1FE29}"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9" name="Date Placeholder 8"/>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55073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5D6339F-3D6B-4B8B-B995-3B5FE34FB5CE}"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421FDDEC-1F07-4E1C-9F86-89C8115F6C45}"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5" name="Date Placeholder 4"/>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30383889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85657DD7-9727-4BDC-84E0-700C023B9DE6}"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4" name="Date Placeholder 3"/>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033987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29AA8D3-54A7-42FF-B03E-6DCC99F68B11}"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9390975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E1D2C48-E8C1-49F7-A5D0-8B821DE74ECE}"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857238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31DFE00-9E07-41B5-8E8A-8A5A7018AE63}"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13708446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44224FE-796C-407C-B46E-6C6282A1290A}"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152231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C4C1FAB-38A4-45EE-8FB8-6C18493FC744}" type="slidenum">
              <a:rPr lang="en-US"/>
              <a:pPr/>
              <a:t>‹#›</a:t>
            </a:fld>
            <a:endParaRPr lang="en-US" sz="1000">
              <a:latin typeface="Times New Roman" pitchFamily="18" charset="0"/>
            </a:endParaRPr>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DF73CE9-D1BB-4455-A7CC-8FAA39F3EE63}" type="slidenum">
              <a:rPr lang="en-US"/>
              <a:pPr/>
              <a:t>‹#›</a:t>
            </a:fld>
            <a:endParaRPr lang="en-US" sz="1000">
              <a:latin typeface="Times New Roman" pitchFamily="18" charset="0"/>
            </a:endParaRPr>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654184E3-7569-406C-91DD-80B264D5CDFE}" type="slidenum">
              <a:rPr lang="en-US"/>
              <a:pPr/>
              <a:t>‹#›</a:t>
            </a:fld>
            <a:endParaRPr lang="en-US" sz="1000">
              <a:latin typeface="Times New Roman" pitchFamily="18" charset="0"/>
            </a:endParaRPr>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97692C5-E1EF-41E1-8435-FB8A452ED834}"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B188AA-1AF6-4E39-92FF-5657327DCFDC}"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gif"/><Relationship Id="rId14" Type="http://schemas.openxmlformats.org/officeDocument/2006/relationships/image" Target="../media/image3.gi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7.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mn-lt"/>
              </a:defRPr>
            </a:lvl1pPr>
          </a:lstStyle>
          <a:p>
            <a:fld id="{5942DEC6-9B3D-4E4D-8995-F1995136F782}" type="slidenum">
              <a:rPr lang="en-US"/>
              <a:pPr/>
              <a:t>‹#›</a:t>
            </a:fld>
            <a:endParaRPr lang="en-US" sz="1000">
              <a:latin typeface="Times New Roman" pitchFamily="18"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Times New Roman" pitchFamily="18" charset="0"/>
              </a:defRPr>
            </a:lvl1pPr>
          </a:lstStyle>
          <a:p>
            <a:endParaRPr lang="en-US"/>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p:spPr>
        <p:txBody>
          <a:bodyPr wrap="none" anchor="ctr"/>
          <a:lstStyle/>
          <a:p>
            <a:endParaRPr lang="en-US"/>
          </a:p>
        </p:txBody>
      </p:sp>
      <p:sp>
        <p:nvSpPr>
          <p:cNvPr id="3087" name="Text Box 15"/>
          <p:cNvSpPr txBox="1">
            <a:spLocks noChangeArrowheads="1"/>
          </p:cNvSpPr>
          <p:nvPr/>
        </p:nvSpPr>
        <p:spPr bwMode="auto">
          <a:xfrm>
            <a:off x="184150" y="84138"/>
            <a:ext cx="2825750" cy="244475"/>
          </a:xfrm>
          <a:prstGeom prst="rect">
            <a:avLst/>
          </a:prstGeom>
          <a:noFill/>
          <a:ln w="9525">
            <a:noFill/>
            <a:miter lim="800000"/>
            <a:headEnd/>
            <a:tailEnd/>
          </a:ln>
          <a:effectLst/>
        </p:spPr>
        <p:txBody>
          <a:bodyPr wrap="none">
            <a:spAutoFit/>
          </a:bodyPr>
          <a:lstStyle/>
          <a:p>
            <a:r>
              <a:rPr lang="en-US" sz="1000">
                <a:latin typeface="Helvetica" pitchFamily="34"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w="9525">
            <a:noFill/>
            <a:miter lim="800000"/>
            <a:headEnd/>
            <a:tailEnd/>
          </a:ln>
          <a:effectLst/>
        </p:spPr>
        <p:txBody>
          <a:bodyPr>
            <a:spAutoFit/>
          </a:bodyPr>
          <a:lstStyle/>
          <a:p>
            <a:pPr algn="r"/>
            <a:r>
              <a:rPr lang="en-US" sz="1100">
                <a:solidFill>
                  <a:schemeClr val="tx2"/>
                </a:solidFill>
                <a:latin typeface="Arial" charset="0"/>
              </a:rPr>
              <a:t>www.nasa.gov</a:t>
            </a:r>
            <a:endParaRPr lang="en-US" sz="1100">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w="9525">
              <a:noFill/>
              <a:round/>
              <a:headEnd/>
              <a:tailEnd/>
            </a:ln>
            <a:effectLst/>
          </p:spPr>
          <p:txBody>
            <a:bodyPr wrap="none" anchor="ctr"/>
            <a:lstStyle/>
            <a:p>
              <a:pPr algn="ctr"/>
              <a:endParaRPr lang="en-US"/>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4128" y="1248"/>
              <a:ext cx="646" cy="639"/>
            </a:xfrm>
            <a:prstGeom prst="rect">
              <a:avLst/>
            </a:prstGeom>
            <a:noFill/>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255588"/>
            <a:ext cx="9144000" cy="46037"/>
          </a:xfrm>
          <a:prstGeom prst="rect">
            <a:avLst/>
          </a:prstGeom>
          <a:gradFill rotWithShape="1">
            <a:gsLst>
              <a:gs pos="0">
                <a:srgbClr val="640200"/>
              </a:gs>
              <a:gs pos="100000">
                <a:srgbClr val="9F0200"/>
              </a:gs>
              <a:gs pos="100000">
                <a:srgbClr val="640200"/>
              </a:gs>
            </a:gsLst>
            <a:lin ang="5400000" scaled="1"/>
          </a:gra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1027"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535564" name="Text Box 12"/>
          <p:cNvSpPr txBox="1">
            <a:spLocks noChangeArrowheads="1"/>
          </p:cNvSpPr>
          <p:nvPr/>
        </p:nvSpPr>
        <p:spPr bwMode="auto">
          <a:xfrm>
            <a:off x="6400800" y="6651625"/>
            <a:ext cx="2743200" cy="198438"/>
          </a:xfrm>
          <a:prstGeom prst="rect">
            <a:avLst/>
          </a:prstGeom>
          <a:noFill/>
          <a:ln w="12700">
            <a:noFill/>
            <a:miter lim="800000"/>
            <a:headEnd/>
            <a:tailEnd/>
          </a:ln>
        </p:spPr>
        <p:txBody>
          <a:bodyPr>
            <a:spAutoFit/>
          </a:bodyPr>
          <a:lstStyle/>
          <a:p>
            <a:pPr algn="r" eaLnBrk="1" hangingPunct="1">
              <a:spcBef>
                <a:spcPct val="50000"/>
              </a:spcBef>
              <a:defRPr/>
            </a:pPr>
            <a:r>
              <a:rPr lang="en-US" sz="700" b="1" dirty="0">
                <a:solidFill>
                  <a:srgbClr val="000000"/>
                </a:solidFill>
                <a:latin typeface="Calibri"/>
              </a:rPr>
              <a:t>PRIVATE &amp; CONFIDENTIAL | JEFFERSON/AVASCENT | </a:t>
            </a:r>
            <a:fld id="{FD64F8C4-19D9-4492-BD20-4BADCBFAB62B}" type="slidenum">
              <a:rPr lang="en-US" sz="700" b="1">
                <a:solidFill>
                  <a:srgbClr val="000000"/>
                </a:solidFill>
                <a:latin typeface="Calibri"/>
              </a:rPr>
              <a:pPr algn="r" eaLnBrk="1" hangingPunct="1">
                <a:spcBef>
                  <a:spcPct val="50000"/>
                </a:spcBef>
                <a:defRPr/>
              </a:pPr>
              <a:t>‹#›</a:t>
            </a:fld>
            <a:r>
              <a:rPr lang="en-US" sz="700" b="1" dirty="0">
                <a:solidFill>
                  <a:srgbClr val="000000"/>
                </a:solidFill>
                <a:latin typeface="Calibri"/>
              </a:rPr>
              <a:t> </a:t>
            </a:r>
          </a:p>
        </p:txBody>
      </p:sp>
      <p:sp>
        <p:nvSpPr>
          <p:cNvPr id="12" name="Rectangle 11"/>
          <p:cNvSpPr/>
          <p:nvPr/>
        </p:nvSpPr>
        <p:spPr bwMode="auto">
          <a:xfrm>
            <a:off x="0" y="0"/>
            <a:ext cx="9144000" cy="255588"/>
          </a:xfrm>
          <a:prstGeom prst="rect">
            <a:avLst/>
          </a:prstGeom>
          <a:solidFill>
            <a:srgbClr val="3A3A3A"/>
          </a:solidFill>
          <a:ln w="12700" cap="flat" cmpd="sng" algn="ctr">
            <a:noFill/>
            <a:prstDash val="solid"/>
            <a:round/>
            <a:headEnd type="none" w="med" len="med"/>
            <a:tailEnd type="none" w="med" len="med"/>
          </a:ln>
          <a:effectLst/>
        </p:spPr>
        <p:txBody>
          <a:bodyPr anchor="ctr"/>
          <a:lstStyle/>
          <a:p>
            <a:pPr algn="ctr" eaLnBrk="1" hangingPunct="1">
              <a:spcBef>
                <a:spcPct val="50000"/>
              </a:spcBef>
              <a:defRPr/>
            </a:pPr>
            <a:endParaRPr lang="en-US" sz="1200" dirty="0">
              <a:solidFill>
                <a:srgbClr val="000000"/>
              </a:solidFill>
              <a:latin typeface="Calibri"/>
            </a:endParaRPr>
          </a:p>
        </p:txBody>
      </p:sp>
      <p:pic>
        <p:nvPicPr>
          <p:cNvPr id="7" name="Bildobjekt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8382000" y="-5794"/>
            <a:ext cx="625351" cy="297656"/>
          </a:xfrm>
          <a:prstGeom prst="rect">
            <a:avLst/>
          </a:prstGeom>
          <a:noFill/>
          <a:ln w="9525">
            <a:noFill/>
            <a:miter lim="800000"/>
            <a:headEnd/>
            <a:tailEnd/>
          </a:ln>
        </p:spPr>
      </p:pic>
      <p:pic>
        <p:nvPicPr>
          <p:cNvPr id="8" name="P 1" descr="jcg_logo.gif"/>
          <p:cNvPicPr/>
          <p:nvPr userDrawn="1"/>
        </p:nvPicPr>
        <p:blipFill>
          <a:blip r:embed="rId14" cstate="print">
            <a:duotone>
              <a:schemeClr val="accent3">
                <a:shade val="45000"/>
                <a:satMod val="135000"/>
              </a:schemeClr>
              <a:prstClr val="white"/>
            </a:duotone>
            <a:lum bright="100000" contrast="20000"/>
          </a:blip>
          <a:stretch>
            <a:fillRect/>
          </a:stretch>
        </p:blipFill>
        <p:spPr>
          <a:xfrm>
            <a:off x="86677" y="38100"/>
            <a:ext cx="667703" cy="192802"/>
          </a:xfrm>
          <a:prstGeom prst="rect">
            <a:avLst/>
          </a:prstGeom>
          <a:noFill/>
        </p:spPr>
      </p:pic>
    </p:spTree>
    <p:extLst>
      <p:ext uri="{BB962C8B-B14F-4D97-AF65-F5344CB8AC3E}">
        <p14:creationId xmlns:p14="http://schemas.microsoft.com/office/powerpoint/2010/main" val="42456788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1600">
          <a:solidFill>
            <a:srgbClr val="000000"/>
          </a:solidFill>
          <a:latin typeface="Calibri" pitchFamily="34" charset="0"/>
          <a:ea typeface="+mj-ea"/>
          <a:cs typeface="+mj-cs"/>
        </a:defRPr>
      </a:lvl1pPr>
      <a:lvl2pPr algn="l" rtl="0" eaLnBrk="1" fontAlgn="base" hangingPunct="1">
        <a:spcBef>
          <a:spcPct val="0"/>
        </a:spcBef>
        <a:spcAft>
          <a:spcPct val="0"/>
        </a:spcAft>
        <a:defRPr sz="1600">
          <a:solidFill>
            <a:srgbClr val="000000"/>
          </a:solidFill>
          <a:latin typeface="Calibri" pitchFamily="34" charset="0"/>
        </a:defRPr>
      </a:lvl2pPr>
      <a:lvl3pPr algn="l" rtl="0" eaLnBrk="1" fontAlgn="base" hangingPunct="1">
        <a:spcBef>
          <a:spcPct val="0"/>
        </a:spcBef>
        <a:spcAft>
          <a:spcPct val="0"/>
        </a:spcAft>
        <a:defRPr sz="1600">
          <a:solidFill>
            <a:srgbClr val="000000"/>
          </a:solidFill>
          <a:latin typeface="Calibri" pitchFamily="34" charset="0"/>
        </a:defRPr>
      </a:lvl3pPr>
      <a:lvl4pPr algn="l" rtl="0" eaLnBrk="1" fontAlgn="base" hangingPunct="1">
        <a:spcBef>
          <a:spcPct val="0"/>
        </a:spcBef>
        <a:spcAft>
          <a:spcPct val="0"/>
        </a:spcAft>
        <a:defRPr sz="1600">
          <a:solidFill>
            <a:srgbClr val="000000"/>
          </a:solidFill>
          <a:latin typeface="Calibri" pitchFamily="34" charset="0"/>
        </a:defRPr>
      </a:lvl4pPr>
      <a:lvl5pPr algn="l" rtl="0" eaLnBrk="1" fontAlgn="base" hangingPunct="1">
        <a:spcBef>
          <a:spcPct val="0"/>
        </a:spcBef>
        <a:spcAft>
          <a:spcPct val="0"/>
        </a:spcAft>
        <a:defRPr sz="1600">
          <a:solidFill>
            <a:srgbClr val="000000"/>
          </a:solidFill>
          <a:latin typeface="Calibri" pitchFamily="34" charset="0"/>
        </a:defRPr>
      </a:lvl5pPr>
      <a:lvl6pPr marL="457200" algn="l" rtl="0" eaLnBrk="1" fontAlgn="base" hangingPunct="1">
        <a:spcBef>
          <a:spcPct val="0"/>
        </a:spcBef>
        <a:spcAft>
          <a:spcPct val="0"/>
        </a:spcAft>
        <a:defRPr sz="1700" b="1">
          <a:solidFill>
            <a:srgbClr val="000000"/>
          </a:solidFill>
          <a:latin typeface="Arial" charset="0"/>
        </a:defRPr>
      </a:lvl6pPr>
      <a:lvl7pPr marL="914400" algn="l" rtl="0" eaLnBrk="1" fontAlgn="base" hangingPunct="1">
        <a:spcBef>
          <a:spcPct val="0"/>
        </a:spcBef>
        <a:spcAft>
          <a:spcPct val="0"/>
        </a:spcAft>
        <a:defRPr sz="1700" b="1">
          <a:solidFill>
            <a:srgbClr val="000000"/>
          </a:solidFill>
          <a:latin typeface="Arial" charset="0"/>
        </a:defRPr>
      </a:lvl7pPr>
      <a:lvl8pPr marL="1371600" algn="l" rtl="0" eaLnBrk="1" fontAlgn="base" hangingPunct="1">
        <a:spcBef>
          <a:spcPct val="0"/>
        </a:spcBef>
        <a:spcAft>
          <a:spcPct val="0"/>
        </a:spcAft>
        <a:defRPr sz="1700" b="1">
          <a:solidFill>
            <a:srgbClr val="000000"/>
          </a:solidFill>
          <a:latin typeface="Arial" charset="0"/>
        </a:defRPr>
      </a:lvl8pPr>
      <a:lvl9pPr marL="1828800" algn="l" rtl="0" eaLnBrk="1" fontAlgn="base" hangingPunct="1">
        <a:spcBef>
          <a:spcPct val="0"/>
        </a:spcBef>
        <a:spcAft>
          <a:spcPct val="0"/>
        </a:spcAft>
        <a:defRPr sz="1700" b="1">
          <a:solidFill>
            <a:srgbClr val="000000"/>
          </a:solidFill>
          <a:latin typeface="Arial" charset="0"/>
        </a:defRPr>
      </a:lvl9pPr>
    </p:titleStyle>
    <p:bodyStyle>
      <a:lvl1pPr marL="119063" indent="-119063" algn="l" rtl="0" eaLnBrk="1" fontAlgn="base" hangingPunct="1">
        <a:spcBef>
          <a:spcPct val="40000"/>
        </a:spcBef>
        <a:spcAft>
          <a:spcPct val="0"/>
        </a:spcAft>
        <a:buFont typeface="Wingdings" pitchFamily="2" charset="2"/>
        <a:buChar char="§"/>
        <a:defRPr sz="1400" b="1">
          <a:solidFill>
            <a:srgbClr val="000000"/>
          </a:solidFill>
          <a:latin typeface="Calibri" pitchFamily="34" charset="0"/>
          <a:ea typeface="+mn-ea"/>
          <a:cs typeface="+mn-cs"/>
        </a:defRPr>
      </a:lvl1pPr>
      <a:lvl2pPr marL="354013" indent="-120650" algn="l" rtl="0" eaLnBrk="1" fontAlgn="base" hangingPunct="1">
        <a:spcBef>
          <a:spcPct val="20000"/>
        </a:spcBef>
        <a:spcAft>
          <a:spcPct val="0"/>
        </a:spcAft>
        <a:buChar char="–"/>
        <a:defRPr sz="1400">
          <a:solidFill>
            <a:srgbClr val="000000"/>
          </a:solidFill>
          <a:latin typeface="Calibri" pitchFamily="34" charset="0"/>
        </a:defRPr>
      </a:lvl2pPr>
      <a:lvl3pPr marL="582613" indent="-114300" algn="l" rtl="0" eaLnBrk="1" fontAlgn="base" hangingPunct="1">
        <a:spcBef>
          <a:spcPct val="20000"/>
        </a:spcBef>
        <a:spcAft>
          <a:spcPct val="0"/>
        </a:spcAft>
        <a:buFont typeface="Wingdings" pitchFamily="2" charset="2"/>
        <a:buChar char="§"/>
        <a:defRPr sz="1200">
          <a:solidFill>
            <a:srgbClr val="000000"/>
          </a:solidFill>
          <a:latin typeface="Calibri" pitchFamily="34" charset="0"/>
        </a:defRPr>
      </a:lvl3pPr>
      <a:lvl4pPr marL="809625" indent="-112713" algn="l" rtl="0" eaLnBrk="1" fontAlgn="base" hangingPunct="1">
        <a:spcBef>
          <a:spcPct val="20000"/>
        </a:spcBef>
        <a:spcAft>
          <a:spcPct val="0"/>
        </a:spcAft>
        <a:buChar char="–"/>
        <a:defRPr sz="1000">
          <a:solidFill>
            <a:srgbClr val="000000"/>
          </a:solidFill>
          <a:latin typeface="Calibri" pitchFamily="34" charset="0"/>
        </a:defRPr>
      </a:lvl4pPr>
      <a:lvl5pPr marL="1042988" indent="-119063" algn="l" rtl="0" eaLnBrk="1" fontAlgn="base" hangingPunct="1">
        <a:spcBef>
          <a:spcPct val="20000"/>
        </a:spcBef>
        <a:spcAft>
          <a:spcPct val="0"/>
        </a:spcAft>
        <a:buFont typeface="Wingdings" pitchFamily="2" charset="2"/>
        <a:buChar char="§"/>
        <a:defRPr sz="900">
          <a:solidFill>
            <a:srgbClr val="000000"/>
          </a:solidFill>
          <a:latin typeface="Calibri" pitchFamily="34" charset="0"/>
        </a:defRPr>
      </a:lvl5pPr>
      <a:lvl6pPr marL="1500188" indent="-119063" algn="l" rtl="0" eaLnBrk="1" fontAlgn="base" hangingPunct="1">
        <a:spcBef>
          <a:spcPct val="20000"/>
        </a:spcBef>
        <a:spcAft>
          <a:spcPct val="0"/>
        </a:spcAft>
        <a:buFont typeface="Wingdings" pitchFamily="2" charset="2"/>
        <a:buChar char="§"/>
        <a:defRPr sz="900">
          <a:solidFill>
            <a:srgbClr val="000000"/>
          </a:solidFill>
          <a:latin typeface="+mn-lt"/>
        </a:defRPr>
      </a:lvl6pPr>
      <a:lvl7pPr marL="1957388" indent="-119063" algn="l" rtl="0" eaLnBrk="1" fontAlgn="base" hangingPunct="1">
        <a:spcBef>
          <a:spcPct val="20000"/>
        </a:spcBef>
        <a:spcAft>
          <a:spcPct val="0"/>
        </a:spcAft>
        <a:buFont typeface="Wingdings" pitchFamily="2" charset="2"/>
        <a:buChar char="§"/>
        <a:defRPr sz="900">
          <a:solidFill>
            <a:srgbClr val="000000"/>
          </a:solidFill>
          <a:latin typeface="+mn-lt"/>
        </a:defRPr>
      </a:lvl7pPr>
      <a:lvl8pPr marL="2414588" indent="-119063" algn="l" rtl="0" eaLnBrk="1" fontAlgn="base" hangingPunct="1">
        <a:spcBef>
          <a:spcPct val="20000"/>
        </a:spcBef>
        <a:spcAft>
          <a:spcPct val="0"/>
        </a:spcAft>
        <a:buFont typeface="Wingdings" pitchFamily="2" charset="2"/>
        <a:buChar char="§"/>
        <a:defRPr sz="900">
          <a:solidFill>
            <a:srgbClr val="000000"/>
          </a:solidFill>
          <a:latin typeface="+mn-lt"/>
        </a:defRPr>
      </a:lvl8pPr>
      <a:lvl9pPr marL="2871788" indent="-119063" algn="l" rtl="0" eaLnBrk="1" fontAlgn="base" hangingPunct="1">
        <a:spcBef>
          <a:spcPct val="20000"/>
        </a:spcBef>
        <a:spcAft>
          <a:spcPct val="0"/>
        </a:spcAft>
        <a:buFont typeface="Wingdings" pitchFamily="2" charset="2"/>
        <a:buChar char="§"/>
        <a:defRPr sz="9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defTabSz="457200">
              <a:defRPr sz="1200">
                <a:solidFill>
                  <a:srgbClr val="898989"/>
                </a:solidFill>
                <a:latin typeface="Calibri" pitchFamily="34" charset="0"/>
                <a:ea typeface="+mn-ea"/>
                <a:cs typeface="+mn-cs"/>
              </a:defRPr>
            </a:lvl1pPr>
          </a:lstStyle>
          <a:p>
            <a:pPr eaLnBrk="1" hangingPunct="1">
              <a:defRPr/>
            </a:pPr>
            <a:r>
              <a:rPr lang="en-US"/>
              <a:t>03/31/2010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defTabSz="457200">
              <a:defRPr sz="1200">
                <a:solidFill>
                  <a:srgbClr val="898989"/>
                </a:solidFill>
                <a:latin typeface="Calibri" pitchFamily="34" charset="0"/>
                <a:ea typeface="+mn-ea"/>
                <a:cs typeface="+mn-cs"/>
              </a:defRPr>
            </a:lvl1pPr>
          </a:lstStyle>
          <a:p>
            <a:pPr eaLnBrk="1" hangingPunct="1">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1200">
                <a:solidFill>
                  <a:srgbClr val="898989"/>
                </a:solidFill>
              </a:defRPr>
            </a:lvl1pPr>
          </a:lstStyle>
          <a:p>
            <a:pPr eaLnBrk="1" hangingPunct="1"/>
            <a:fld id="{595C3D56-09C2-423D-BD53-6BD738369A48}" type="slidenum">
              <a:rPr lang="en-US" altLang="en-US" smtClean="0">
                <a:latin typeface="Calibri" pitchFamily="34" charset="0"/>
                <a:ea typeface="MS PGothic" pitchFamily="34" charset="-128"/>
              </a:rPr>
              <a:pPr eaLnBrk="1" hangingPunct="1"/>
              <a:t>‹#›</a:t>
            </a:fld>
            <a:endParaRPr lang="en-US" altLang="en-US" smtClean="0">
              <a:latin typeface="Calibri" pitchFamily="34" charset="0"/>
              <a:ea typeface="MS PGothic" pitchFamily="34" charset="-128"/>
            </a:endParaRPr>
          </a:p>
        </p:txBody>
      </p:sp>
    </p:spTree>
    <p:extLst>
      <p:ext uri="{BB962C8B-B14F-4D97-AF65-F5344CB8AC3E}">
        <p14:creationId xmlns:p14="http://schemas.microsoft.com/office/powerpoint/2010/main" val="2985917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pitchFamily="-110" charset="-128"/>
          <a:cs typeface="ヒラギノ角ゴ Pro W3" pitchFamily="-110" charset="-128"/>
        </a:defRPr>
      </a:lvl1pPr>
      <a:lvl2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2pPr>
      <a:lvl3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3pPr>
      <a:lvl4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4pPr>
      <a:lvl5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5pPr>
      <a:lvl6pPr marL="4572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6pPr>
      <a:lvl7pPr marL="9144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7pPr>
      <a:lvl8pPr marL="13716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8pPr>
      <a:lvl9pPr marL="18288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pitchFamily="-110" charset="-128"/>
          <a:cs typeface="ヒラギノ角ゴ Pro W3" pitchFamily="-110"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pitchFamily="-110" charset="-128"/>
          <a:cs typeface="ヒラギノ角ゴ Pro W3"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pitchFamily="-110" charset="-128"/>
          <a:cs typeface="ヒラギノ角ゴ Pro W3"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pitchFamily="-110" charset="-128"/>
          <a:cs typeface="ヒラギノ角ゴ Pro W3"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pitchFamily="-110"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lt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600">
                <a:latin typeface="+mn-lt"/>
              </a:defRPr>
            </a:lvl1pPr>
          </a:lstStyle>
          <a:p>
            <a:fld id="{F8CA8209-DED0-4DF3-B505-C13A7123FEB0}"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600">
                <a:latin typeface="Times New Roman" pitchFamily="1" charset="0"/>
              </a:defRPr>
            </a:lvl1pPr>
          </a:lstStyle>
          <a:p>
            <a:endParaRPr lang="en-US" altLang="en-US">
              <a:solidFill>
                <a:srgbClr val="003296"/>
              </a:solidFill>
            </a:endParaRPr>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3296"/>
              </a:solidFill>
              <a:latin typeface="Times" pitchFamily="1" charset="0"/>
            </a:endParaRPr>
          </a:p>
        </p:txBody>
      </p:sp>
      <p:sp>
        <p:nvSpPr>
          <p:cNvPr id="3087" name="Text Box 15"/>
          <p:cNvSpPr txBox="1">
            <a:spLocks noChangeArrowheads="1"/>
          </p:cNvSpPr>
          <p:nvPr/>
        </p:nvSpPr>
        <p:spPr bwMode="auto">
          <a:xfrm>
            <a:off x="184150" y="84138"/>
            <a:ext cx="2825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003296"/>
                </a:solidFill>
                <a:latin typeface="Helvetica" pitchFamily="1"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100">
                <a:solidFill>
                  <a:srgbClr val="0A075A"/>
                </a:solidFill>
                <a:latin typeface="Arial" charset="0"/>
              </a:rPr>
              <a:t>www.nasa.gov</a:t>
            </a:r>
            <a:endParaRPr lang="en-US" altLang="en-US" sz="1100">
              <a:solidFill>
                <a:srgbClr val="003296"/>
              </a:solidFill>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3296"/>
                </a:solidFill>
                <a:latin typeface="Times" pitchFamily="1" charset="0"/>
              </a:endParaRPr>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 y="1248"/>
              <a:ext cx="646" cy="6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23064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9.jpeg"/><Relationship Id="rId5"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9.wmf"/><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1890EF-43F1-45D2-B330-ACA0A6853A97}" type="slidenum">
              <a:rPr lang="en-US" altLang="en-US">
                <a:solidFill>
                  <a:srgbClr val="000000"/>
                </a:solidFill>
              </a:rPr>
              <a:pPr/>
              <a:t>1</a:t>
            </a:fld>
            <a:endParaRPr lang="en-US" altLang="en-US" sz="1000">
              <a:solidFill>
                <a:srgbClr val="000000"/>
              </a:solidFill>
              <a:latin typeface="Times New Roman" pitchFamily="1" charset="0"/>
            </a:endParaRPr>
          </a:p>
        </p:txBody>
      </p:sp>
      <p:sp>
        <p:nvSpPr>
          <p:cNvPr id="4098" name="Rectangle 2"/>
          <p:cNvSpPr>
            <a:spLocks noGrp="1" noChangeArrowheads="1"/>
          </p:cNvSpPr>
          <p:nvPr>
            <p:ph type="title"/>
          </p:nvPr>
        </p:nvSpPr>
        <p:spPr>
          <a:xfrm>
            <a:off x="304800" y="381000"/>
            <a:ext cx="8686800" cy="1524000"/>
          </a:xfrm>
        </p:spPr>
        <p:txBody>
          <a:bodyPr/>
          <a:lstStyle/>
          <a:p>
            <a:r>
              <a:rPr lang="en-US" altLang="en-US" dirty="0" smtClean="0">
                <a:solidFill>
                  <a:srgbClr val="000000"/>
                </a:solidFill>
              </a:rPr>
              <a:t>NBB Presentation Templates:</a:t>
            </a:r>
            <a:br>
              <a:rPr lang="en-US" altLang="en-US" dirty="0" smtClean="0">
                <a:solidFill>
                  <a:srgbClr val="000000"/>
                </a:solidFill>
              </a:rPr>
            </a:br>
            <a:r>
              <a:rPr lang="en-US" altLang="en-US" dirty="0" smtClean="0">
                <a:solidFill>
                  <a:srgbClr val="000000"/>
                </a:solidFill>
              </a:rPr>
              <a:t>Instructions / Guidance for </a:t>
            </a:r>
            <a:r>
              <a:rPr lang="en-US" altLang="en-US" dirty="0">
                <a:solidFill>
                  <a:srgbClr val="000000"/>
                </a:solidFill>
              </a:rPr>
              <a:t>using </a:t>
            </a:r>
            <a:r>
              <a:rPr lang="en-US" altLang="en-US" dirty="0" smtClean="0">
                <a:solidFill>
                  <a:srgbClr val="000000"/>
                </a:solidFill>
              </a:rPr>
              <a:t>templates for</a:t>
            </a:r>
            <a:r>
              <a:rPr lang="en-US" altLang="en-US" dirty="0">
                <a:solidFill>
                  <a:srgbClr val="000000"/>
                </a:solidFill>
              </a:rPr>
              <a:t/>
            </a:r>
            <a:br>
              <a:rPr lang="en-US" altLang="en-US" dirty="0">
                <a:solidFill>
                  <a:srgbClr val="000000"/>
                </a:solidFill>
              </a:rPr>
            </a:br>
            <a:r>
              <a:rPr lang="en-US" altLang="en-US" dirty="0" smtClean="0">
                <a:solidFill>
                  <a:srgbClr val="000000"/>
                </a:solidFill>
              </a:rPr>
              <a:t>more </a:t>
            </a:r>
            <a:r>
              <a:rPr lang="en-US" altLang="en-US" dirty="0">
                <a:solidFill>
                  <a:srgbClr val="000000"/>
                </a:solidFill>
              </a:rPr>
              <a:t>mature </a:t>
            </a:r>
            <a:r>
              <a:rPr lang="en-US" altLang="en-US" dirty="0" smtClean="0">
                <a:solidFill>
                  <a:srgbClr val="000000"/>
                </a:solidFill>
              </a:rPr>
              <a:t>partnerships/ </a:t>
            </a:r>
            <a:r>
              <a:rPr lang="en-US" altLang="en-US" dirty="0">
                <a:solidFill>
                  <a:srgbClr val="000000"/>
                </a:solidFill>
              </a:rPr>
              <a:t>customer </a:t>
            </a:r>
            <a:r>
              <a:rPr lang="en-US" altLang="en-US" dirty="0" smtClean="0">
                <a:solidFill>
                  <a:srgbClr val="000000"/>
                </a:solidFill>
              </a:rPr>
              <a:t>agreements</a:t>
            </a:r>
            <a:r>
              <a:rPr lang="en-US" altLang="en-US" dirty="0">
                <a:solidFill>
                  <a:srgbClr val="000000"/>
                </a:solidFill>
              </a:rPr>
              <a:t/>
            </a:r>
            <a:br>
              <a:rPr lang="en-US" altLang="en-US" dirty="0">
                <a:solidFill>
                  <a:srgbClr val="000000"/>
                </a:solidFill>
              </a:rPr>
            </a:br>
            <a:endParaRPr lang="en-US" altLang="en-US" dirty="0">
              <a:solidFill>
                <a:srgbClr val="000000"/>
              </a:solidFill>
            </a:endParaRPr>
          </a:p>
        </p:txBody>
      </p:sp>
      <p:sp>
        <p:nvSpPr>
          <p:cNvPr id="4099" name="Rectangle 3"/>
          <p:cNvSpPr>
            <a:spLocks noGrp="1" noChangeArrowheads="1"/>
          </p:cNvSpPr>
          <p:nvPr>
            <p:ph type="body" idx="1"/>
          </p:nvPr>
        </p:nvSpPr>
        <p:spPr>
          <a:xfrm>
            <a:off x="685800" y="1828800"/>
            <a:ext cx="7772400" cy="4724400"/>
          </a:xfrm>
        </p:spPr>
        <p:txBody>
          <a:bodyPr/>
          <a:lstStyle/>
          <a:p>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a:t>
            </a:r>
            <a:r>
              <a:rPr lang="en-US" altLang="en-US" dirty="0">
                <a:solidFill>
                  <a:srgbClr val="000000"/>
                </a:solidFill>
              </a:rPr>
              <a:t>1-page the </a:t>
            </a:r>
            <a:r>
              <a:rPr lang="en-US" altLang="en-US" u="sng" dirty="0">
                <a:solidFill>
                  <a:srgbClr val="000000"/>
                </a:solidFill>
              </a:rPr>
              <a:t>Project</a:t>
            </a:r>
            <a:r>
              <a:rPr lang="en-US" altLang="en-US" dirty="0">
                <a:solidFill>
                  <a:srgbClr val="000000"/>
                </a:solidFill>
              </a:rPr>
              <a:t> </a:t>
            </a:r>
            <a:r>
              <a:rPr lang="en-US" altLang="en-US" u="sng" dirty="0">
                <a:solidFill>
                  <a:srgbClr val="000000"/>
                </a:solidFill>
              </a:rPr>
              <a:t>Snapshot</a:t>
            </a:r>
            <a:r>
              <a:rPr lang="en-US" altLang="en-US" dirty="0">
                <a:solidFill>
                  <a:srgbClr val="000000"/>
                </a:solidFill>
              </a:rPr>
              <a:t> template</a:t>
            </a:r>
            <a:r>
              <a:rPr lang="en-US" altLang="en-US" dirty="0" smtClean="0">
                <a:solidFill>
                  <a:srgbClr val="000000"/>
                </a:solidFill>
              </a:rPr>
              <a:t>.(on page 2)</a:t>
            </a:r>
          </a:p>
          <a:p>
            <a:pPr marL="457200" indent="-457200">
              <a:buFont typeface="+mj-lt"/>
              <a:buAutoNum type="arabicPeriod"/>
            </a:pPr>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the NBB Criteria Score Sheet. (on page 4)</a:t>
            </a:r>
          </a:p>
          <a:p>
            <a:pPr marL="457200" indent="-457200">
              <a:buFont typeface="+mj-lt"/>
              <a:buAutoNum type="arabicPeriod"/>
            </a:pPr>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the presentation template (on pages 7-15)</a:t>
            </a:r>
            <a:endParaRPr lang="en-US" altLang="en-US" dirty="0">
              <a:solidFill>
                <a:srgbClr val="000000"/>
              </a:solidFill>
            </a:endParaRPr>
          </a:p>
        </p:txBody>
      </p:sp>
    </p:spTree>
    <p:extLst>
      <p:ext uri="{BB962C8B-B14F-4D97-AF65-F5344CB8AC3E}">
        <p14:creationId xmlns:p14="http://schemas.microsoft.com/office/powerpoint/2010/main" val="320182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Requirements</a:t>
            </a:r>
            <a:endParaRPr lang="en-US" dirty="0"/>
          </a:p>
        </p:txBody>
      </p:sp>
      <p:sp>
        <p:nvSpPr>
          <p:cNvPr id="6" name="Content Placeholder 5"/>
          <p:cNvSpPr>
            <a:spLocks noGrp="1"/>
          </p:cNvSpPr>
          <p:nvPr>
            <p:ph sz="half" idx="2"/>
          </p:nvPr>
        </p:nvSpPr>
        <p:spPr/>
        <p:txBody>
          <a:bodyPr/>
          <a:lstStyle/>
          <a:p>
            <a:r>
              <a:rPr lang="en-US" sz="2000" dirty="0" smtClean="0">
                <a:solidFill>
                  <a:srgbClr val="FF0000"/>
                </a:solidFill>
              </a:rPr>
              <a:t>All resource are available</a:t>
            </a:r>
            <a:endParaRPr lang="en-US" sz="2000" dirty="0" smtClean="0">
              <a:solidFill>
                <a:srgbClr val="FF0000"/>
              </a:solidFill>
            </a:endParaRPr>
          </a:p>
          <a:p>
            <a:r>
              <a:rPr lang="en-US" sz="2000" dirty="0" smtClean="0">
                <a:solidFill>
                  <a:srgbClr val="FF0000"/>
                </a:solidFill>
              </a:rPr>
              <a:t>The majority of the work is research related, and so costs are fairly well established. </a:t>
            </a:r>
          </a:p>
          <a:p>
            <a:r>
              <a:rPr lang="en-US" sz="2000" dirty="0" err="1" smtClean="0">
                <a:solidFill>
                  <a:srgbClr val="FF0000"/>
                </a:solidFill>
              </a:rPr>
              <a:t>AeroVelo</a:t>
            </a:r>
            <a:r>
              <a:rPr lang="en-US" sz="2000" dirty="0" smtClean="0">
                <a:solidFill>
                  <a:srgbClr val="FF0000"/>
                </a:solidFill>
              </a:rPr>
              <a:t> is assuming all construction costs for any test articles and for the final aircraft as well. </a:t>
            </a:r>
          </a:p>
          <a:p>
            <a:endParaRPr lang="en-US" sz="2000" dirty="0" smtClean="0">
              <a:solidFill>
                <a:srgbClr val="FF0000"/>
              </a:solidFill>
            </a:endParaRPr>
          </a:p>
          <a:p>
            <a:r>
              <a:rPr lang="en-US" sz="2000" dirty="0" smtClean="0">
                <a:solidFill>
                  <a:srgbClr val="FF0000"/>
                </a:solidFill>
              </a:rPr>
              <a:t>About 20 seedling proposals will be considered. At least </a:t>
            </a:r>
            <a:r>
              <a:rPr lang="en-US" sz="2000" dirty="0" smtClean="0">
                <a:solidFill>
                  <a:srgbClr val="FF0000"/>
                </a:solidFill>
              </a:rPr>
              <a:t>1 in 20 chance of award. </a:t>
            </a:r>
            <a:endParaRPr lang="en-US" sz="2000"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10</a:t>
            </a:fld>
            <a:endParaRPr lang="en-US" sz="1000">
              <a:latin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2033874"/>
              </p:ext>
            </p:extLst>
          </p:nvPr>
        </p:nvGraphicFramePr>
        <p:xfrm>
          <a:off x="228600" y="1219200"/>
          <a:ext cx="4410739" cy="4863298"/>
        </p:xfrm>
        <a:graphic>
          <a:graphicData uri="http://schemas.openxmlformats.org/drawingml/2006/table">
            <a:tbl>
              <a:tblPr firstRow="1" bandRow="1"/>
              <a:tblGrid>
                <a:gridCol w="2581940"/>
                <a:gridCol w="914400"/>
                <a:gridCol w="914399"/>
              </a:tblGrid>
              <a:tr h="521638">
                <a:tc gridSpan="3">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800" dirty="0" smtClean="0"/>
                        <a:t>Full Cost Assessment</a:t>
                      </a:r>
                      <a:endParaRPr lang="en-US" sz="1800" dirty="0"/>
                    </a:p>
                  </a:txBody>
                  <a:tcPr>
                    <a:lnL>
                      <a:noFill/>
                    </a:lnL>
                    <a:lnR>
                      <a:noFill/>
                    </a:lnR>
                    <a:lnT w="25400" cmpd="sng">
                      <a:solidFill>
                        <a:srgbClr val="000000"/>
                      </a:solidFill>
                    </a:lnT>
                    <a:lnB w="25400" cmpd="sng">
                      <a:solidFill>
                        <a:srgbClr val="000000"/>
                      </a:solidFill>
                    </a:lnB>
                    <a:lnTlToBr w="12700" cmpd="sng">
                      <a:noFill/>
                      <a:prstDash val="solid"/>
                    </a:lnTlToBr>
                    <a:lnBlToTr w="12700" cmpd="sng">
                      <a:noFill/>
                      <a:prstDash val="solid"/>
                    </a:lnBlToTr>
                    <a:solidFill>
                      <a:srgbClr val="6B8CA4"/>
                    </a:solidFill>
                  </a:tcPr>
                </a:tc>
                <a:tc hMerge="1">
                  <a:txBody>
                    <a:bodyPr/>
                    <a:lstStyle/>
                    <a:p>
                      <a:endParaRPr lang="en-US" dirty="0"/>
                    </a:p>
                  </a:txBody>
                  <a:tcPr/>
                </a:tc>
                <a:tc hMerge="1">
                  <a:txBody>
                    <a:bodyPr/>
                    <a:lstStyle/>
                    <a:p>
                      <a:endParaRPr lang="en-US" dirty="0"/>
                    </a:p>
                  </a:txBody>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1600" dirty="0" smtClean="0"/>
                        <a:t>First</a:t>
                      </a:r>
                      <a:r>
                        <a:rPr lang="en-US" sz="1600" baseline="0" dirty="0" smtClean="0"/>
                        <a:t> </a:t>
                      </a:r>
                      <a:r>
                        <a:rPr lang="en-US" sz="1600" dirty="0" smtClean="0"/>
                        <a:t>FY</a:t>
                      </a:r>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1600" dirty="0" smtClean="0"/>
                        <a:t>Total</a:t>
                      </a:r>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Civil</a:t>
                      </a:r>
                      <a:r>
                        <a:rPr lang="en-US" sz="1600" baseline="0" dirty="0" smtClean="0"/>
                        <a:t> Service Labor (FTEs)</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1</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2</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On-Site</a:t>
                      </a:r>
                      <a:r>
                        <a:rPr lang="en-US" sz="1600" baseline="0" dirty="0" smtClean="0"/>
                        <a:t> Contractor WYEs (Direct)</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.25</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1.25</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On-Site Contractor WYEs (Svc.</a:t>
                      </a:r>
                      <a:r>
                        <a:rPr lang="en-US" sz="1600" baseline="0" dirty="0" smtClean="0"/>
                        <a:t> Pool)</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Subtotal Cost</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210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550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Less:</a:t>
                      </a:r>
                      <a:r>
                        <a:rPr lang="en-US" sz="1600" baseline="0" dirty="0" smtClean="0"/>
                        <a:t> Proposed Cost Share (CS Labor)</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Less</a:t>
                      </a:r>
                      <a:r>
                        <a:rPr lang="en-US" sz="1600" baseline="0" dirty="0" smtClean="0"/>
                        <a:t> Proposed Cost Share (Other)</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Total Cost</a:t>
                      </a:r>
                      <a:endParaRPr lang="en-US" sz="1600" b="1"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c>
                  <a:txBody>
                    <a:bodyPr/>
                    <a:lstStyle/>
                    <a:p>
                      <a:pPr algn="ctr"/>
                      <a:r>
                        <a:rPr lang="en-US" sz="1050" dirty="0" smtClean="0"/>
                        <a:t>210</a:t>
                      </a:r>
                      <a:endParaRPr lang="en-US" sz="1050"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c>
                  <a:txBody>
                    <a:bodyPr/>
                    <a:lstStyle/>
                    <a:p>
                      <a:pPr algn="ctr"/>
                      <a:r>
                        <a:rPr lang="en-US" sz="1050" dirty="0" smtClean="0"/>
                        <a:t>550</a:t>
                      </a:r>
                      <a:endParaRPr lang="en-US" sz="1050"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r>
            </a:tbl>
          </a:graphicData>
        </a:graphic>
      </p:graphicFrame>
      <p:pic>
        <p:nvPicPr>
          <p:cNvPr id="7"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8336" y="1311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1041" y="2073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5924" y="2673215"/>
            <a:ext cx="341115" cy="32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43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smtClean="0"/>
              <a:t>Reimbursement Type</a:t>
            </a:r>
            <a:r>
              <a:rPr lang="en-US" sz="2000" dirty="0"/>
              <a:t>: </a:t>
            </a:r>
            <a:r>
              <a:rPr lang="en-US" sz="2000" dirty="0" smtClean="0">
                <a:solidFill>
                  <a:srgbClr val="FF0000"/>
                </a:solidFill>
              </a:rPr>
              <a:t>ARMD Seedling Award</a:t>
            </a:r>
            <a:endParaRPr lang="en-US" sz="2000" dirty="0" smtClean="0">
              <a:solidFill>
                <a:srgbClr val="FF0000"/>
              </a:solidFill>
            </a:endParaRPr>
          </a:p>
          <a:p>
            <a:endParaRPr lang="en-US" sz="2000" dirty="0" smtClean="0">
              <a:solidFill>
                <a:srgbClr val="FF0000"/>
              </a:solidFill>
            </a:endParaRPr>
          </a:p>
          <a:p>
            <a:r>
              <a:rPr lang="en-US" sz="2000" dirty="0" smtClean="0"/>
              <a:t>Proposed Agreement Type: </a:t>
            </a:r>
            <a:r>
              <a:rPr lang="en-US" sz="2000" dirty="0" smtClean="0">
                <a:solidFill>
                  <a:srgbClr val="FF0000"/>
                </a:solidFill>
              </a:rPr>
              <a:t>Space Act Award</a:t>
            </a:r>
            <a:endParaRPr lang="en-US" sz="2000" dirty="0" smtClean="0">
              <a:solidFill>
                <a:srgbClr val="FF0000"/>
              </a:solidFill>
            </a:endParaRPr>
          </a:p>
          <a:p>
            <a:endParaRPr lang="en-US" sz="2000" dirty="0" smtClean="0">
              <a:solidFill>
                <a:srgbClr val="FF0000"/>
              </a:solidFill>
            </a:endParaRPr>
          </a:p>
          <a:p>
            <a:r>
              <a:rPr lang="en-US" sz="2000" dirty="0"/>
              <a:t>EPR:</a:t>
            </a:r>
            <a:r>
              <a:rPr lang="en-US" sz="2000" dirty="0">
                <a:solidFill>
                  <a:srgbClr val="002060"/>
                </a:solidFill>
              </a:rPr>
              <a:t> </a:t>
            </a:r>
            <a:r>
              <a:rPr lang="en-US" sz="2000" dirty="0" smtClean="0">
                <a:solidFill>
                  <a:srgbClr val="FF0000"/>
                </a:solidFill>
              </a:rPr>
              <a:t>N/A</a:t>
            </a:r>
            <a:r>
              <a:rPr lang="en-US" sz="2000" dirty="0" smtClean="0"/>
              <a:t>; </a:t>
            </a:r>
            <a:r>
              <a:rPr lang="en-US" sz="2000" dirty="0"/>
              <a:t>% Reserves</a:t>
            </a:r>
            <a:r>
              <a:rPr lang="en-US" sz="2000" dirty="0" smtClean="0"/>
              <a:t>: N/A</a:t>
            </a:r>
            <a:endParaRPr lang="en-US" sz="2000" dirty="0"/>
          </a:p>
          <a:p>
            <a:endParaRPr lang="en-US" sz="2000" dirty="0" smtClean="0">
              <a:solidFill>
                <a:srgbClr val="002060"/>
              </a:solidFill>
            </a:endParaRPr>
          </a:p>
          <a:p>
            <a:r>
              <a:rPr lang="en-US" sz="2000" dirty="0" smtClean="0"/>
              <a:t>SAA abstract required: </a:t>
            </a:r>
            <a:r>
              <a:rPr lang="en-US" sz="2000" dirty="0" smtClean="0">
                <a:solidFill>
                  <a:srgbClr val="FF0000"/>
                </a:solidFill>
              </a:rPr>
              <a:t>No. Space Act abstract is not worth doing unless award is actually made for this proposal. Will have tim</a:t>
            </a:r>
            <a:r>
              <a:rPr lang="en-US" sz="2000" dirty="0" smtClean="0">
                <a:solidFill>
                  <a:srgbClr val="FF0000"/>
                </a:solidFill>
              </a:rPr>
              <a:t>e to complete a space act if award is made. </a:t>
            </a:r>
            <a:endParaRPr lang="en-US" sz="2000" dirty="0">
              <a:solidFill>
                <a:srgbClr val="002060"/>
              </a:solidFill>
            </a:endParaRPr>
          </a:p>
          <a:p>
            <a:endParaRPr lang="en-US" sz="2000" dirty="0" smtClean="0">
              <a:solidFill>
                <a:srgbClr val="FF0000"/>
              </a:solidFill>
            </a:endParaRPr>
          </a:p>
          <a:p>
            <a:r>
              <a:rPr lang="en-US" sz="2000" dirty="0" smtClean="0"/>
              <a:t>Org/WBS will backing the agreement</a:t>
            </a:r>
            <a:r>
              <a:rPr lang="en-US" sz="2000" dirty="0" smtClean="0"/>
              <a:t>: LTA. WBS is TBD</a:t>
            </a:r>
            <a:endParaRPr lang="en-US" sz="2000" dirty="0" smtClean="0"/>
          </a:p>
          <a:p>
            <a:endParaRPr lang="en-US" sz="2000" dirty="0" smtClean="0"/>
          </a:p>
          <a:p>
            <a:r>
              <a:rPr lang="en-US" sz="2000" dirty="0" smtClean="0"/>
              <a:t>Orgs that this has been coordinated with</a:t>
            </a:r>
            <a:r>
              <a:rPr lang="en-US" sz="2000" dirty="0" smtClean="0"/>
              <a:t>: N/A</a:t>
            </a:r>
            <a:endParaRPr lang="en-US" sz="2000" dirty="0" smtClean="0"/>
          </a:p>
          <a:p>
            <a:endParaRPr lang="en-US" sz="2000" dirty="0" smtClean="0"/>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11</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75" y="18684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97" y="1079699"/>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336" y="25309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80" y="32400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00" y="4049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97" y="39935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90" y="4811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187" y="47555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8320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a:t>Any feedback informal or formal from HQ</a:t>
            </a:r>
            <a:r>
              <a:rPr lang="en-US" sz="2000" dirty="0" smtClean="0"/>
              <a:t>? </a:t>
            </a:r>
            <a:r>
              <a:rPr lang="en-US" sz="2000" dirty="0" smtClean="0"/>
              <a:t>No Feedback from HQ yet. Will go through ARMD seedling award process. </a:t>
            </a:r>
            <a:endParaRPr lang="en-US" sz="2000" dirty="0"/>
          </a:p>
          <a:p>
            <a:endParaRPr lang="en-US" sz="2000" dirty="0" smtClean="0"/>
          </a:p>
          <a:p>
            <a:r>
              <a:rPr lang="en-US" sz="2000" dirty="0" smtClean="0"/>
              <a:t>Describe waivers, if any, to </a:t>
            </a:r>
            <a:r>
              <a:rPr lang="en-US" sz="2000" dirty="0" smtClean="0"/>
              <a:t>CMO: N/A</a:t>
            </a:r>
            <a:endParaRPr lang="en-US" sz="2000" dirty="0" smtClean="0"/>
          </a:p>
          <a:p>
            <a:pPr marL="0" indent="0">
              <a:buNone/>
            </a:pPr>
            <a:endParaRPr lang="en-US" sz="2000" dirty="0">
              <a:solidFill>
                <a:srgbClr val="FF0000"/>
              </a:solidFill>
            </a:endParaRPr>
          </a:p>
          <a:p>
            <a:r>
              <a:rPr lang="en-US" sz="2000" dirty="0" smtClean="0"/>
              <a:t>What </a:t>
            </a:r>
            <a:r>
              <a:rPr lang="en-US" sz="2000" dirty="0"/>
              <a:t>IP is involved (both current and expected)? How is the IP protected? </a:t>
            </a:r>
            <a:r>
              <a:rPr lang="en-US" sz="2000" dirty="0" smtClean="0"/>
              <a:t>All </a:t>
            </a:r>
            <a:r>
              <a:rPr lang="en-US" sz="2000" dirty="0" smtClean="0"/>
              <a:t>models and data will be released open source. The goal is to gain as wide a dissemination as possible of the results. There is no IP that need to be protected, other than the design of the aircraft. </a:t>
            </a:r>
            <a:r>
              <a:rPr lang="en-US" sz="2000" dirty="0" err="1" smtClean="0"/>
              <a:t>AeroVelo</a:t>
            </a:r>
            <a:r>
              <a:rPr lang="en-US" sz="2000" dirty="0" smtClean="0"/>
              <a:t> has already elected to release that publically. </a:t>
            </a:r>
            <a:endParaRPr lang="en-US" sz="2000" dirty="0" smtClean="0"/>
          </a:p>
          <a:p>
            <a:endParaRPr lang="en-US" sz="2000" dirty="0">
              <a:solidFill>
                <a:srgbClr val="FF0000"/>
              </a:solidFill>
            </a:endParaRPr>
          </a:p>
          <a:p>
            <a:r>
              <a:rPr lang="en-US" sz="2000" dirty="0"/>
              <a:t>Comparison Against Eligibility and Prioritization Criteria</a:t>
            </a:r>
            <a:r>
              <a:rPr lang="en-US" sz="2000" dirty="0" smtClean="0"/>
              <a:t>:</a:t>
            </a:r>
            <a:endParaRPr lang="en-US" sz="2000" dirty="0" smtClean="0">
              <a:solidFill>
                <a:srgbClr val="FF0000"/>
              </a:solidFill>
            </a:endParaRPr>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12</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50" y="1809450"/>
            <a:ext cx="343501" cy="3435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51" y="2963802"/>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Users\stedder\Documents\Strategy\nbb\nasa-logo-meatb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00" y="1111818"/>
            <a:ext cx="419985" cy="271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78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Similar efforts in private industry:</a:t>
            </a:r>
          </a:p>
          <a:p>
            <a:pPr lvl="1"/>
            <a:r>
              <a:rPr lang="en-US" dirty="0" smtClean="0">
                <a:solidFill>
                  <a:srgbClr val="FF0000"/>
                </a:solidFill>
              </a:rPr>
              <a:t>There are no similar efforts for human powered aircraft. But there are lots of companies working on HALE aircraft. </a:t>
            </a:r>
            <a:r>
              <a:rPr lang="en-US" dirty="0" smtClean="0">
                <a:solidFill>
                  <a:srgbClr val="FF0000"/>
                </a:solidFill>
              </a:rPr>
              <a:t>This work will be directly relevant to them. </a:t>
            </a:r>
            <a:endParaRPr lang="en-US" dirty="0" smtClean="0">
              <a:solidFill>
                <a:srgbClr val="FF0000"/>
              </a:solidFill>
            </a:endParaRPr>
          </a:p>
          <a:p>
            <a:r>
              <a:rPr lang="en-US" dirty="0" smtClean="0"/>
              <a:t>Relevant capabilities overlap with other NASA centers:</a:t>
            </a:r>
          </a:p>
          <a:p>
            <a:pPr lvl="1"/>
            <a:r>
              <a:rPr lang="en-US" dirty="0" smtClean="0">
                <a:solidFill>
                  <a:srgbClr val="FF0000"/>
                </a:solidFill>
              </a:rPr>
              <a:t>NASA Ames has an aero-propulsion capability, but they are part of the proposal. </a:t>
            </a:r>
          </a:p>
          <a:p>
            <a:pPr lvl="1"/>
            <a:r>
              <a:rPr lang="en-US" dirty="0" smtClean="0">
                <a:solidFill>
                  <a:srgbClr val="FF0000"/>
                </a:solidFill>
              </a:rPr>
              <a:t>NASA Langley has some aero-structural expertise, but is not heavily working with aero structural optimization. </a:t>
            </a:r>
            <a:endParaRPr lang="en-US" dirty="0" smtClean="0">
              <a:solidFill>
                <a:srgbClr val="FF0000"/>
              </a:solidFill>
            </a:endParaRPr>
          </a:p>
          <a:p>
            <a:r>
              <a:rPr lang="en-US" dirty="0" smtClean="0"/>
              <a:t>Is there anything that might be considered newsworthy, controversial, unorthodox or precedent-setting in this proposal partnership? Please </a:t>
            </a:r>
            <a:r>
              <a:rPr lang="en-US" dirty="0" smtClean="0"/>
              <a:t>describe</a:t>
            </a:r>
          </a:p>
          <a:p>
            <a:pPr lvl="1"/>
            <a:r>
              <a:rPr lang="en-US" dirty="0" smtClean="0"/>
              <a:t>Successful completion of a Kremer aviation challenge will bring large amounts of positive publicity to NASA. It will </a:t>
            </a:r>
            <a:r>
              <a:rPr lang="en-US" smtClean="0"/>
              <a:t>be newsworthy. </a:t>
            </a:r>
            <a:endParaRPr lang="en-US" dirty="0"/>
          </a:p>
          <a:p>
            <a:pPr lvl="1"/>
            <a:endParaRPr lang="en-US" dirty="0" smtClean="0">
              <a:solidFill>
                <a:srgbClr val="FF0000"/>
              </a:solidFill>
            </a:endParaRPr>
          </a:p>
          <a:p>
            <a:r>
              <a:rPr lang="en-US" dirty="0" smtClean="0"/>
              <a:t>Status of Pre-existing  or Ongoing Agreements with this Partner</a:t>
            </a:r>
            <a:r>
              <a:rPr lang="en-US" dirty="0" smtClean="0"/>
              <a:t>: N/A</a:t>
            </a:r>
            <a:endParaRPr lang="en-US" dirty="0" smtClean="0"/>
          </a:p>
          <a:p>
            <a:endParaRPr lang="en-US" dirty="0">
              <a:solidFill>
                <a:srgbClr val="FF0000"/>
              </a:solidFill>
            </a:endParaRPr>
          </a:p>
          <a:p>
            <a:endParaRPr lang="en-US"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13</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45" y="3008910"/>
            <a:ext cx="347095" cy="224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1321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3988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7" y="3988219"/>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1" y="5467472"/>
            <a:ext cx="256285" cy="24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766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7"/>
          <p:cNvGrpSpPr/>
          <p:nvPr/>
        </p:nvGrpSpPr>
        <p:grpSpPr>
          <a:xfrm>
            <a:off x="245013" y="76200"/>
            <a:ext cx="8746587" cy="6639605"/>
            <a:chOff x="358708" y="-90109"/>
            <a:chExt cx="8372397" cy="6772199"/>
          </a:xfrm>
        </p:grpSpPr>
        <p:grpSp>
          <p:nvGrpSpPr>
            <p:cNvPr id="7" name="Group 9"/>
            <p:cNvGrpSpPr/>
            <p:nvPr/>
          </p:nvGrpSpPr>
          <p:grpSpPr>
            <a:xfrm>
              <a:off x="358708" y="5556140"/>
              <a:ext cx="4085929" cy="1125950"/>
              <a:chOff x="358708" y="5556140"/>
              <a:chExt cx="4085929" cy="1125950"/>
            </a:xfrm>
          </p:grpSpPr>
          <p:sp>
            <p:nvSpPr>
              <p:cNvPr id="103" name="Rectangle 102"/>
              <p:cNvSpPr/>
              <p:nvPr/>
            </p:nvSpPr>
            <p:spPr bwMode="auto">
              <a:xfrm>
                <a:off x="358708" y="5747034"/>
                <a:ext cx="4085929" cy="935056"/>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Potential risk factors to GRC</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TTT project has some low level milestones that will slip if personnel are reassigned to this project.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Mitigation </a:t>
                </a:r>
                <a:r>
                  <a:rPr lang="en-US" sz="1000" b="1" dirty="0" smtClean="0">
                    <a:solidFill>
                      <a:srgbClr val="000000"/>
                    </a:solidFill>
                    <a:latin typeface="Calibri"/>
                  </a:rPr>
                  <a:t>Strategy</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Have already discussed with Jim </a:t>
                </a:r>
                <a:r>
                  <a:rPr lang="en-US" sz="1000" dirty="0" err="1" smtClean="0">
                    <a:solidFill>
                      <a:srgbClr val="000000"/>
                    </a:solidFill>
                    <a:latin typeface="Calibri"/>
                  </a:rPr>
                  <a:t>Heidemann</a:t>
                </a:r>
                <a:r>
                  <a:rPr lang="en-US" sz="1000" dirty="0" smtClean="0">
                    <a:solidFill>
                      <a:srgbClr val="000000"/>
                    </a:solidFill>
                    <a:latin typeface="Calibri"/>
                  </a:rPr>
                  <a:t>, and secured his support</a:t>
                </a:r>
                <a:endParaRPr lang="en-US" sz="1000" dirty="0">
                  <a:solidFill>
                    <a:srgbClr val="000000"/>
                  </a:solidFill>
                  <a:latin typeface="Calibri"/>
                </a:endParaRPr>
              </a:p>
            </p:txBody>
          </p:sp>
          <p:sp>
            <p:nvSpPr>
              <p:cNvPr id="5145" name="Rectangle 78"/>
              <p:cNvSpPr>
                <a:spLocks noChangeArrowheads="1"/>
              </p:cNvSpPr>
              <p:nvPr/>
            </p:nvSpPr>
            <p:spPr bwMode="auto">
              <a:xfrm rot="10800000" flipV="1">
                <a:off x="370984" y="5556140"/>
                <a:ext cx="4073652" cy="182880"/>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 Impacts, Risks, and Mitigation Strategy</a:t>
                </a:r>
              </a:p>
            </p:txBody>
          </p:sp>
        </p:grpSp>
        <p:grpSp>
          <p:nvGrpSpPr>
            <p:cNvPr id="8" name="Group 6"/>
            <p:cNvGrpSpPr/>
            <p:nvPr/>
          </p:nvGrpSpPr>
          <p:grpSpPr>
            <a:xfrm>
              <a:off x="4500581" y="453943"/>
              <a:ext cx="4230523" cy="2176208"/>
              <a:chOff x="4519339" y="736511"/>
              <a:chExt cx="4230523" cy="2176208"/>
            </a:xfrm>
          </p:grpSpPr>
          <p:sp>
            <p:nvSpPr>
              <p:cNvPr id="93" name="Rectangle 92"/>
              <p:cNvSpPr/>
              <p:nvPr/>
            </p:nvSpPr>
            <p:spPr bwMode="auto">
              <a:xfrm>
                <a:off x="4540925" y="941990"/>
                <a:ext cx="4208937" cy="1970729"/>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Reimbursement Type: </a:t>
                </a:r>
                <a:r>
                  <a:rPr lang="en-US" sz="1000" dirty="0">
                    <a:solidFill>
                      <a:srgbClr val="000000"/>
                    </a:solidFill>
                    <a:latin typeface="Calibri"/>
                  </a:rPr>
                  <a:t>Reimbursable, Partial, Non-reimbursable</a:t>
                </a:r>
                <a:r>
                  <a:rPr lang="en-US" sz="1000" b="1" dirty="0">
                    <a:solidFill>
                      <a:srgbClr val="000000"/>
                    </a:solidFill>
                    <a:latin typeface="Calibri"/>
                  </a:rPr>
                  <a:t> </a:t>
                </a: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Type of Proposed Agreement: </a:t>
                </a:r>
                <a:r>
                  <a:rPr lang="en-US" sz="1000" dirty="0">
                    <a:solidFill>
                      <a:srgbClr val="000000"/>
                    </a:solidFill>
                    <a:latin typeface="Calibri"/>
                  </a:rPr>
                  <a:t>(SAA, CRADA, MOU, other</a:t>
                </a:r>
                <a:r>
                  <a:rPr lang="en-US" sz="1000" dirty="0" smtClean="0">
                    <a:solidFill>
                      <a:srgbClr val="000000"/>
                    </a:solidFill>
                    <a:latin typeface="Calibri"/>
                  </a:rPr>
                  <a:t>) N/A</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Has an EPR been completed/validated? </a:t>
                </a:r>
                <a:r>
                  <a:rPr lang="en-CA" sz="1000" dirty="0" smtClean="0">
                    <a:solidFill>
                      <a:srgbClr val="000000"/>
                    </a:solidFill>
                    <a:latin typeface="Calibri"/>
                    <a:ea typeface="Arial" charset="0"/>
                    <a:cs typeface="Arial" charset="0"/>
                  </a:rPr>
                  <a:t>N/A   </a:t>
                </a:r>
                <a:r>
                  <a:rPr lang="en-CA" sz="1000" b="1" dirty="0" smtClean="0">
                    <a:solidFill>
                      <a:srgbClr val="000000"/>
                    </a:solidFill>
                    <a:latin typeface="Calibri"/>
                    <a:ea typeface="Arial" charset="0"/>
                    <a:cs typeface="Arial" charset="0"/>
                  </a:rPr>
                  <a:t>  </a:t>
                </a:r>
                <a:r>
                  <a:rPr lang="en-CA" sz="1000" b="1" dirty="0">
                    <a:solidFill>
                      <a:srgbClr val="000000"/>
                    </a:solidFill>
                    <a:latin typeface="Calibri"/>
                    <a:ea typeface="Arial" charset="0"/>
                    <a:cs typeface="Arial" charset="0"/>
                  </a:rPr>
                  <a:t>What % are the reserves</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Org/WBS backing or funding the agreement</a:t>
                </a:r>
                <a:r>
                  <a:rPr lang="en-US" sz="1000" b="1" dirty="0" smtClean="0">
                    <a:solidFill>
                      <a:srgbClr val="000000"/>
                    </a:solidFill>
                    <a:latin typeface="Calibri"/>
                  </a:rPr>
                  <a:t>: ARMD Seedling Fund</a:t>
                </a:r>
                <a:endParaRPr lang="en-US" sz="1000" b="1"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With which orgs has this been coordinated: </a:t>
                </a:r>
                <a:r>
                  <a:rPr lang="en-US" sz="1000" b="1" dirty="0" smtClean="0">
                    <a:solidFill>
                      <a:srgbClr val="000000"/>
                    </a:solidFill>
                    <a:latin typeface="Calibri"/>
                  </a:rPr>
                  <a:t> </a:t>
                </a:r>
                <a:r>
                  <a:rPr lang="en-US" sz="1000" dirty="0" smtClean="0">
                    <a:solidFill>
                      <a:srgbClr val="000000"/>
                    </a:solidFill>
                    <a:latin typeface="Calibri"/>
                  </a:rPr>
                  <a:t>LTA</a:t>
                </a:r>
                <a:endParaRPr lang="en-US" sz="1000"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Describe waivers, if any, to CMO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Is an SAA abstract required?  Why</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The proposal will outline all responsibilities of partners. If ARMD award is made, contracts will be signed. No SAA is needed unless award is made.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What IP is involved (both current and expected)? How is the IP protected? </a:t>
                </a:r>
                <a:r>
                  <a:rPr lang="en-US" sz="1000" dirty="0">
                    <a:solidFill>
                      <a:srgbClr val="000000"/>
                    </a:solidFill>
                    <a:latin typeface="Calibri"/>
                  </a:rPr>
                  <a:t>If not protected, why</a:t>
                </a:r>
                <a:r>
                  <a:rPr lang="en-US" sz="1000" dirty="0" smtClean="0">
                    <a:solidFill>
                      <a:srgbClr val="000000"/>
                    </a:solidFill>
                    <a:latin typeface="Calibri"/>
                  </a:rPr>
                  <a:t>? All results released under open source license. </a:t>
                </a:r>
                <a:endParaRPr lang="en-US" sz="1000" dirty="0">
                  <a:solidFill>
                    <a:srgbClr val="000000"/>
                  </a:solidFill>
                  <a:latin typeface="Calibri"/>
                </a:endParaRPr>
              </a:p>
            </p:txBody>
          </p:sp>
          <p:sp>
            <p:nvSpPr>
              <p:cNvPr id="5146" name="Rectangle 78"/>
              <p:cNvSpPr>
                <a:spLocks noChangeArrowheads="1"/>
              </p:cNvSpPr>
              <p:nvPr/>
            </p:nvSpPr>
            <p:spPr bwMode="auto">
              <a:xfrm>
                <a:off x="4519339" y="736511"/>
                <a:ext cx="4203826" cy="196597"/>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Nuts and Bolts</a:t>
                </a:r>
              </a:p>
            </p:txBody>
          </p:sp>
        </p:grpSp>
        <p:sp>
          <p:nvSpPr>
            <p:cNvPr id="5141" name="Rectangle 78"/>
            <p:cNvSpPr>
              <a:spLocks noChangeArrowheads="1"/>
            </p:cNvSpPr>
            <p:nvPr/>
          </p:nvSpPr>
          <p:spPr bwMode="auto">
            <a:xfrm>
              <a:off x="358709" y="453943"/>
              <a:ext cx="4080589" cy="182880"/>
            </a:xfrm>
            <a:prstGeom prst="rect">
              <a:avLst/>
            </a:prstGeom>
            <a:solidFill>
              <a:srgbClr val="3A3A3A"/>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Project Snapshot</a:t>
              </a:r>
            </a:p>
          </p:txBody>
        </p:sp>
        <p:sp>
          <p:nvSpPr>
            <p:cNvPr id="114" name="Rectangle 113"/>
            <p:cNvSpPr/>
            <p:nvPr/>
          </p:nvSpPr>
          <p:spPr bwMode="auto">
            <a:xfrm>
              <a:off x="358709" y="609386"/>
              <a:ext cx="4085927" cy="2048201"/>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Proposed Project </a:t>
              </a:r>
              <a:r>
                <a:rPr lang="en-US" sz="1000" b="1" dirty="0">
                  <a:solidFill>
                    <a:srgbClr val="000000"/>
                  </a:solidFill>
                  <a:latin typeface="Calibri"/>
                </a:rPr>
                <a:t>Title</a:t>
              </a:r>
              <a:r>
                <a:rPr lang="en-US" sz="1000" b="1" dirty="0" smtClean="0">
                  <a:solidFill>
                    <a:srgbClr val="000000"/>
                  </a:solidFill>
                  <a:latin typeface="Calibri"/>
                </a:rPr>
                <a:t>: Coupled </a:t>
              </a:r>
              <a:r>
                <a:rPr lang="en-US" sz="1000" b="1" dirty="0">
                  <a:solidFill>
                    <a:srgbClr val="000000"/>
                  </a:solidFill>
                  <a:latin typeface="Calibri"/>
                </a:rPr>
                <a:t>Aero­-Structural-Propulsive­ Design of an </a:t>
              </a:r>
              <a:r>
                <a:rPr lang="en-US" sz="1000" b="1" dirty="0" err="1">
                  <a:solidFill>
                    <a:srgbClr val="000000"/>
                  </a:solidFill>
                  <a:latin typeface="Calibri"/>
                </a:rPr>
                <a:t>Ultra­Light</a:t>
              </a:r>
              <a:r>
                <a:rPr lang="en-US" sz="1000" b="1" dirty="0">
                  <a:solidFill>
                    <a:srgbClr val="000000"/>
                  </a:solidFill>
                  <a:latin typeface="Calibri"/>
                </a:rPr>
                <a:t>, Highly Flexible, Human Powered Aircraft</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Core Competency</a:t>
              </a:r>
              <a:r>
                <a:rPr lang="en-US" sz="1000" b="1" dirty="0" smtClean="0">
                  <a:solidFill>
                    <a:srgbClr val="000000"/>
                  </a:solidFill>
                  <a:latin typeface="Calibri"/>
                </a:rPr>
                <a:t>: Propulsions Systems Analysis, Multidisciplinary Design </a:t>
              </a:r>
              <a:r>
                <a:rPr lang="en-US" sz="1000" b="1" dirty="0" err="1" smtClean="0">
                  <a:solidFill>
                    <a:srgbClr val="000000"/>
                  </a:solidFill>
                  <a:latin typeface="Calibri"/>
                </a:rPr>
                <a:t>Optimziation</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Partner: </a:t>
              </a:r>
              <a:r>
                <a:rPr lang="en-US" sz="1000" dirty="0">
                  <a:solidFill>
                    <a:srgbClr val="000000"/>
                  </a:solidFill>
                  <a:latin typeface="Calibri"/>
                </a:rPr>
                <a:t>Partner Name, POC and Title</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GRC Org/POC/PI: </a:t>
              </a:r>
              <a:r>
                <a:rPr lang="en-US" sz="1000" b="1" dirty="0" smtClean="0">
                  <a:solidFill>
                    <a:srgbClr val="000000"/>
                  </a:solidFill>
                  <a:latin typeface="Calibri"/>
                </a:rPr>
                <a:t>LTA, Justin Gray</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Total $</a:t>
              </a:r>
              <a:r>
                <a:rPr lang="en-US" sz="1000" b="1" dirty="0" smtClean="0">
                  <a:solidFill>
                    <a:srgbClr val="000000"/>
                  </a:solidFill>
                  <a:latin typeface="Calibri"/>
                </a:rPr>
                <a:t>: 750k</a:t>
              </a:r>
              <a:r>
                <a:rPr lang="en-US" sz="1000" b="1" dirty="0">
                  <a:solidFill>
                    <a:srgbClr val="000000"/>
                  </a:solidFill>
                  <a:latin typeface="Calibri"/>
                </a:rPr>
                <a:t>		Duration: </a:t>
              </a:r>
              <a:r>
                <a:rPr lang="en-US" sz="1000" dirty="0" smtClean="0">
                  <a:solidFill>
                    <a:srgbClr val="000000"/>
                  </a:solidFill>
                  <a:latin typeface="Calibri"/>
                </a:rPr>
                <a:t>10/30/2014 – 10/30/2015</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Time </a:t>
              </a:r>
              <a:r>
                <a:rPr lang="en-CA" sz="1000" b="1" dirty="0" smtClean="0">
                  <a:solidFill>
                    <a:srgbClr val="000000"/>
                  </a:solidFill>
                  <a:latin typeface="Calibri"/>
                  <a:ea typeface="Arial" charset="0"/>
                  <a:cs typeface="Arial" charset="0"/>
                </a:rPr>
                <a:t>Sensitivity: </a:t>
              </a:r>
              <a:r>
                <a:rPr lang="en-CA" sz="1000" dirty="0" smtClean="0">
                  <a:solidFill>
                    <a:srgbClr val="000000"/>
                  </a:solidFill>
                  <a:latin typeface="Calibri"/>
                  <a:ea typeface="Arial" charset="0"/>
                  <a:cs typeface="Arial" charset="0"/>
                </a:rPr>
                <a:t>Proposal due by 9/8/2014</a:t>
              </a:r>
            </a:p>
            <a:p>
              <a:pPr marL="114300" indent="-114300" eaLnBrk="1" hangingPunct="1">
                <a:lnSpc>
                  <a:spcPct val="90000"/>
                </a:lnSpc>
                <a:spcBef>
                  <a:spcPts val="300"/>
                </a:spcBef>
                <a:buFont typeface="Wingdings" pitchFamily="2" charset="2"/>
                <a:buChar char="§"/>
              </a:pPr>
              <a:r>
                <a:rPr lang="en-US" sz="1000" b="1" dirty="0" smtClean="0">
                  <a:solidFill>
                    <a:srgbClr val="000000"/>
                  </a:solidFill>
                  <a:latin typeface="Calibri"/>
                </a:rPr>
                <a:t>Description of proposed partnership: </a:t>
              </a:r>
              <a:r>
                <a:rPr lang="en-US" sz="1000" dirty="0" smtClean="0">
                  <a:solidFill>
                    <a:srgbClr val="000000"/>
                  </a:solidFill>
                  <a:latin typeface="Calibri"/>
                </a:rPr>
                <a:t>ARMD Seedling fund award to a partnership between NASA Glenn, NASA Ames, NASA Armstrong, Stanford, Georgia Tech, and </a:t>
              </a:r>
              <a:r>
                <a:rPr lang="en-US" sz="1000" dirty="0" err="1" smtClean="0">
                  <a:solidFill>
                    <a:srgbClr val="000000"/>
                  </a:solidFill>
                  <a:latin typeface="Calibri"/>
                </a:rPr>
                <a:t>AeroVelo</a:t>
              </a:r>
              <a:r>
                <a:rPr lang="en-US" sz="1000" dirty="0" smtClean="0">
                  <a:solidFill>
                    <a:srgbClr val="000000"/>
                  </a:solidFill>
                  <a:latin typeface="Calibri"/>
                </a:rPr>
                <a:t> Inc. </a:t>
              </a:r>
            </a:p>
            <a:p>
              <a:pPr eaLnBrk="1" hangingPunct="1">
                <a:lnSpc>
                  <a:spcPct val="90000"/>
                </a:lnSpc>
                <a:spcBef>
                  <a:spcPts val="300"/>
                </a:spcBef>
              </a:pP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endParaRPr lang="en-CA" sz="1000" dirty="0">
                <a:solidFill>
                  <a:srgbClr val="000000"/>
                </a:solidFill>
                <a:latin typeface="Calibri"/>
                <a:ea typeface="Arial" charset="0"/>
                <a:cs typeface="Arial" charset="0"/>
              </a:endParaRPr>
            </a:p>
            <a:p>
              <a:pPr eaLnBrk="1" hangingPunct="1">
                <a:lnSpc>
                  <a:spcPct val="90000"/>
                </a:lnSpc>
                <a:spcBef>
                  <a:spcPts val="300"/>
                </a:spcBef>
              </a:pPr>
              <a:endParaRPr lang="en-US" sz="1000" b="1" dirty="0">
                <a:solidFill>
                  <a:srgbClr val="000000"/>
                </a:solidFill>
                <a:latin typeface="Calibri"/>
              </a:endParaRPr>
            </a:p>
          </p:txBody>
        </p:sp>
        <p:grpSp>
          <p:nvGrpSpPr>
            <p:cNvPr id="11" name="Group 10"/>
            <p:cNvGrpSpPr/>
            <p:nvPr/>
          </p:nvGrpSpPr>
          <p:grpSpPr>
            <a:xfrm>
              <a:off x="358709" y="2657587"/>
              <a:ext cx="4085928" cy="1321271"/>
              <a:chOff x="358709" y="2657587"/>
              <a:chExt cx="4085928" cy="1321271"/>
            </a:xfrm>
          </p:grpSpPr>
          <p:sp>
            <p:nvSpPr>
              <p:cNvPr id="40" name="Rectangle 78"/>
              <p:cNvSpPr>
                <a:spLocks noChangeArrowheads="1"/>
              </p:cNvSpPr>
              <p:nvPr/>
            </p:nvSpPr>
            <p:spPr bwMode="auto">
              <a:xfrm>
                <a:off x="370985" y="2657587"/>
                <a:ext cx="4073651" cy="18287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Partnership Responsibilities</a:t>
                </a:r>
              </a:p>
            </p:txBody>
          </p:sp>
          <p:sp>
            <p:nvSpPr>
              <p:cNvPr id="41" name="Rectangle 40"/>
              <p:cNvSpPr/>
              <p:nvPr/>
            </p:nvSpPr>
            <p:spPr bwMode="auto">
              <a:xfrm>
                <a:off x="358709" y="2840468"/>
                <a:ext cx="4085928" cy="113839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GRC Contributions:</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1 FTE, .25 WYE, 100k Procurement</a:t>
                </a:r>
                <a:endParaRPr lang="en-US" sz="1000" dirty="0">
                  <a:solidFill>
                    <a:srgbClr val="000000"/>
                  </a:solidFill>
                  <a:latin typeface="Calibri"/>
                </a:endParaRP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Justin Gray, Jeff Chin. </a:t>
                </a:r>
                <a:r>
                  <a:rPr lang="en-US" sz="1000" dirty="0" smtClean="0">
                    <a:solidFill>
                      <a:srgbClr val="000000"/>
                    </a:solidFill>
                    <a:latin typeface="Calibri"/>
                  </a:rPr>
                  <a:t>Propulsion systems analysis and MDAO</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smtClean="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smtClean="0">
                    <a:solidFill>
                      <a:srgbClr val="000000"/>
                    </a:solidFill>
                    <a:latin typeface="Calibri"/>
                  </a:rPr>
                  <a:t>Partner </a:t>
                </a:r>
                <a:r>
                  <a:rPr lang="en-US" sz="1000" b="1" dirty="0">
                    <a:solidFill>
                      <a:srgbClr val="000000"/>
                    </a:solidFill>
                    <a:latin typeface="Calibri"/>
                  </a:rPr>
                  <a:t>Contributions</a:t>
                </a:r>
                <a:r>
                  <a:rPr lang="en-US" sz="1000" b="1" dirty="0" smtClean="0">
                    <a:solidFill>
                      <a:srgbClr val="000000"/>
                    </a:solidFill>
                    <a:latin typeface="Calibri"/>
                  </a:rPr>
                  <a:t>:</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Ames: 1FTE, Armstrong .25FTE, Stanford 125k, </a:t>
                </a:r>
                <a:r>
                  <a:rPr lang="en-US" sz="1000" dirty="0" err="1" smtClean="0">
                    <a:solidFill>
                      <a:srgbClr val="000000"/>
                    </a:solidFill>
                    <a:latin typeface="Calibri"/>
                  </a:rPr>
                  <a:t>GaTECH</a:t>
                </a:r>
                <a:r>
                  <a:rPr lang="en-US" sz="1000" dirty="0" smtClean="0">
                    <a:solidFill>
                      <a:srgbClr val="000000"/>
                    </a:solidFill>
                    <a:latin typeface="Calibri"/>
                  </a:rPr>
                  <a:t> 125k. </a:t>
                </a:r>
                <a:endParaRPr lang="en-US" sz="1000" dirty="0">
                  <a:solidFill>
                    <a:srgbClr val="000000"/>
                  </a:solidFill>
                  <a:latin typeface="Calibri"/>
                </a:endParaRPr>
              </a:p>
            </p:txBody>
          </p:sp>
        </p:grpSp>
        <p:sp>
          <p:nvSpPr>
            <p:cNvPr id="5" name="Rectangle 4"/>
            <p:cNvSpPr/>
            <p:nvPr/>
          </p:nvSpPr>
          <p:spPr bwMode="auto">
            <a:xfrm>
              <a:off x="370985" y="-90109"/>
              <a:ext cx="8360120" cy="466331"/>
            </a:xfrm>
            <a:prstGeom prst="rect">
              <a:avLst/>
            </a:prstGeom>
            <a:solidFill>
              <a:schemeClr val="bg2">
                <a:lumMod val="95000"/>
              </a:schemeClr>
            </a:solidFill>
            <a:ln w="19050" cap="flat" cmpd="sng" algn="ctr">
              <a:solidFill>
                <a:schemeClr val="tx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58304" lvl="1" defTabSz="913429" eaLnBrk="1" fontAlgn="auto" hangingPunct="1">
                <a:spcBef>
                  <a:spcPts val="0"/>
                </a:spcBef>
                <a:spcAft>
                  <a:spcPts val="0"/>
                </a:spcAft>
                <a:buClr>
                  <a:srgbClr val="002960"/>
                </a:buClr>
              </a:pPr>
              <a:r>
                <a:rPr lang="en-CA" sz="1100" b="1" dirty="0">
                  <a:solidFill>
                    <a:srgbClr val="000000"/>
                  </a:solidFill>
                  <a:latin typeface="Calibri"/>
                  <a:ea typeface="Arial" charset="0"/>
                  <a:cs typeface="Arial" charset="0"/>
                </a:rPr>
                <a:t>Basic question to be resolved / decision needed by NBB: </a:t>
              </a:r>
              <a:r>
                <a:rPr lang="en-US" sz="1050" dirty="0">
                  <a:solidFill>
                    <a:srgbClr val="000000"/>
                  </a:solidFill>
                  <a:latin typeface="Calibri"/>
                </a:rPr>
                <a:t>Should NASA/Center pursue agreement with XX partner under XX conditions described below?</a:t>
              </a:r>
              <a:endParaRPr lang="en-CA" sz="1050" dirty="0">
                <a:solidFill>
                  <a:srgbClr val="000000"/>
                </a:solidFill>
                <a:latin typeface="Calibri"/>
                <a:ea typeface="Arial" charset="0"/>
                <a:cs typeface="Arial" charset="0"/>
              </a:endParaRPr>
            </a:p>
          </p:txBody>
        </p:sp>
      </p:grpSp>
      <p:sp>
        <p:nvSpPr>
          <p:cNvPr id="56" name="Rectangle 55"/>
          <p:cNvSpPr/>
          <p:nvPr/>
        </p:nvSpPr>
        <p:spPr bwMode="auto">
          <a:xfrm>
            <a:off x="257839" y="4191001"/>
            <a:ext cx="4250139" cy="1399674"/>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Benefits to GRC and/or Agency: </a:t>
            </a:r>
            <a:r>
              <a:rPr lang="en-US" sz="1000" dirty="0" err="1" smtClean="0">
                <a:solidFill>
                  <a:srgbClr val="000000"/>
                </a:solidFill>
                <a:latin typeface="Calibri"/>
              </a:rPr>
              <a:t>AeroVelo</a:t>
            </a:r>
            <a:r>
              <a:rPr lang="en-US" sz="1000" dirty="0" smtClean="0">
                <a:solidFill>
                  <a:srgbClr val="000000"/>
                </a:solidFill>
                <a:latin typeface="Calibri"/>
              </a:rPr>
              <a:t> won the </a:t>
            </a:r>
            <a:r>
              <a:rPr lang="en-US" sz="1000" dirty="0" err="1" smtClean="0">
                <a:solidFill>
                  <a:srgbClr val="000000"/>
                </a:solidFill>
                <a:latin typeface="Calibri"/>
              </a:rPr>
              <a:t>Sikorski</a:t>
            </a:r>
            <a:r>
              <a:rPr lang="en-US" sz="1000" dirty="0">
                <a:solidFill>
                  <a:srgbClr val="000000"/>
                </a:solidFill>
                <a:latin typeface="Calibri"/>
              </a:rPr>
              <a:t> </a:t>
            </a:r>
            <a:r>
              <a:rPr lang="en-US" sz="1000" dirty="0" smtClean="0">
                <a:solidFill>
                  <a:srgbClr val="000000"/>
                </a:solidFill>
                <a:latin typeface="Calibri"/>
              </a:rPr>
              <a:t>Prize in 2013 for the Atlas Human Powered Helicopter. They have a huge public profile and are want to partner with NASA on their next project. NASA will receive a lot of publicity via this high profile project.</a:t>
            </a:r>
            <a:br>
              <a:rPr lang="en-US" sz="1000" dirty="0" smtClean="0">
                <a:solidFill>
                  <a:srgbClr val="000000"/>
                </a:solidFill>
                <a:latin typeface="Calibri"/>
              </a:rPr>
            </a:br>
            <a:r>
              <a:rPr lang="en-US" sz="1000" dirty="0" smtClean="0">
                <a:solidFill>
                  <a:srgbClr val="000000"/>
                </a:solidFill>
                <a:latin typeface="Calibri"/>
              </a:rPr>
              <a:t/>
            </a:r>
            <a:br>
              <a:rPr lang="en-US" sz="1000" dirty="0" smtClean="0">
                <a:solidFill>
                  <a:srgbClr val="000000"/>
                </a:solidFill>
                <a:latin typeface="Calibri"/>
              </a:rPr>
            </a:br>
            <a:r>
              <a:rPr lang="en-US" sz="10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000" dirty="0" err="1" smtClean="0">
                <a:solidFill>
                  <a:srgbClr val="000000"/>
                </a:solidFill>
                <a:latin typeface="Calibri"/>
              </a:rPr>
              <a:t>AeroVelo</a:t>
            </a:r>
            <a:r>
              <a:rPr lang="en-US" sz="1000" dirty="0" smtClean="0">
                <a:solidFill>
                  <a:srgbClr val="000000"/>
                </a:solidFill>
                <a:latin typeface="Calibri"/>
              </a:rPr>
              <a: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endParaRPr lang="en-US" sz="1000" b="1" dirty="0">
              <a:solidFill>
                <a:srgbClr val="000000"/>
              </a:solidFill>
              <a:latin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13" y="3975849"/>
            <a:ext cx="426854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78"/>
          <p:cNvSpPr>
            <a:spLocks noChangeArrowheads="1"/>
          </p:cNvSpPr>
          <p:nvPr/>
        </p:nvSpPr>
        <p:spPr bwMode="auto">
          <a:xfrm>
            <a:off x="4594551" y="2743200"/>
            <a:ext cx="4397049" cy="22859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Other Considerations</a:t>
            </a:r>
          </a:p>
        </p:txBody>
      </p:sp>
      <p:sp>
        <p:nvSpPr>
          <p:cNvPr id="85" name="Rectangle 84"/>
          <p:cNvSpPr/>
          <p:nvPr/>
        </p:nvSpPr>
        <p:spPr bwMode="auto">
          <a:xfrm>
            <a:off x="4594550" y="2922500"/>
            <a:ext cx="4397049" cy="154640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Nature of feedback received (informal, formal), if any, from </a:t>
            </a:r>
            <a:r>
              <a:rPr lang="en-US" sz="1000" b="1" dirty="0" smtClean="0">
                <a:solidFill>
                  <a:srgbClr val="000000"/>
                </a:solidFill>
                <a:latin typeface="Calibri"/>
              </a:rPr>
              <a:t>HQ:</a:t>
            </a:r>
            <a:r>
              <a:rPr lang="en-US" sz="1000" dirty="0" smtClean="0">
                <a:solidFill>
                  <a:srgbClr val="000000"/>
                </a:solidFill>
                <a:latin typeface="Calibri"/>
              </a:rPr>
              <a:t> No feedback yet. Will undergo ARMD Seedling review</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Is the activity unorthodox, potentially controversial, newsworthy, or precedent setting</a:t>
            </a:r>
            <a:r>
              <a:rPr lang="en-US" sz="1000" b="1" dirty="0" smtClean="0">
                <a:solidFill>
                  <a:srgbClr val="000000"/>
                </a:solidFill>
                <a:latin typeface="Calibri"/>
              </a:rPr>
              <a:t>? </a:t>
            </a:r>
            <a:r>
              <a:rPr lang="en-US" sz="1000" dirty="0" smtClean="0">
                <a:solidFill>
                  <a:srgbClr val="000000"/>
                </a:solidFill>
                <a:latin typeface="Calibri"/>
              </a:rPr>
              <a:t>Successful completion of the goals of the proposal will result in achieving a major aviation </a:t>
            </a:r>
            <a:r>
              <a:rPr lang="en-US" sz="1000" dirty="0" err="1" smtClean="0">
                <a:solidFill>
                  <a:srgbClr val="000000"/>
                </a:solidFill>
                <a:latin typeface="Calibri"/>
              </a:rPr>
              <a:t>Mileston</a:t>
            </a:r>
            <a:r>
              <a:rPr lang="en-US" sz="1000" dirty="0" smtClean="0">
                <a:solidFill>
                  <a:srgbClr val="000000"/>
                </a:solidFill>
                <a:latin typeface="Calibri"/>
              </a:rPr>
              <a:t>, the Kremer Marathon Challenge. </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Status of Pre-Existing or Ongoing Agreements with this Partner</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Other Factors</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2963018260"/>
              </p:ext>
            </p:extLst>
          </p:nvPr>
        </p:nvGraphicFramePr>
        <p:xfrm>
          <a:off x="4580861" y="4495800"/>
          <a:ext cx="4410739" cy="2270760"/>
        </p:xfrm>
        <a:graphic>
          <a:graphicData uri="http://schemas.openxmlformats.org/drawingml/2006/table">
            <a:tbl>
              <a:tblPr firstRow="1" bandRow="1">
                <a:tableStyleId>{EB344D84-9AFB-497E-A393-DC336BA19D2E}</a:tableStyleId>
              </a:tblPr>
              <a:tblGrid>
                <a:gridCol w="2581940"/>
                <a:gridCol w="914400"/>
                <a:gridCol w="914399"/>
              </a:tblGrid>
              <a:tr h="228600">
                <a:tc gridSpan="3">
                  <a:txBody>
                    <a:bodyPr/>
                    <a:lstStyle/>
                    <a:p>
                      <a:pPr algn="ctr"/>
                      <a:r>
                        <a:rPr lang="en-US" sz="1100" dirty="0" smtClean="0"/>
                        <a:t>Full Cost Assessment</a:t>
                      </a:r>
                      <a:endParaRPr lang="en-US" sz="1100" dirty="0"/>
                    </a:p>
                  </a:txBody>
                  <a:tcPr/>
                </a:tc>
                <a:tc hMerge="1">
                  <a:txBody>
                    <a:bodyPr/>
                    <a:lstStyle/>
                    <a:p>
                      <a:endParaRPr lang="en-US" dirty="0"/>
                    </a:p>
                  </a:txBody>
                  <a:tcPr/>
                </a:tc>
                <a:tc hMerge="1">
                  <a:txBody>
                    <a:bodyPr/>
                    <a:lstStyle/>
                    <a:p>
                      <a:endParaRPr lang="en-US" dirty="0"/>
                    </a:p>
                  </a:txBody>
                  <a:tcPr/>
                </a:tc>
              </a:tr>
              <a:tr h="242993">
                <a:tc>
                  <a:txBody>
                    <a:bodyPr/>
                    <a:lstStyle/>
                    <a:p>
                      <a:endParaRPr lang="en-US" sz="1050" dirty="0"/>
                    </a:p>
                  </a:txBody>
                  <a:tcPr/>
                </a:tc>
                <a:tc>
                  <a:txBody>
                    <a:bodyPr/>
                    <a:lstStyle/>
                    <a:p>
                      <a:pPr algn="ctr"/>
                      <a:r>
                        <a:rPr lang="en-US" sz="1050" dirty="0" smtClean="0"/>
                        <a:t>First</a:t>
                      </a:r>
                      <a:r>
                        <a:rPr lang="en-US" sz="1050" baseline="0" dirty="0" smtClean="0"/>
                        <a:t> </a:t>
                      </a:r>
                      <a:r>
                        <a:rPr lang="en-US" sz="1050" dirty="0" smtClean="0"/>
                        <a:t>FY</a:t>
                      </a:r>
                      <a:endParaRPr lang="en-US" sz="1050" dirty="0"/>
                    </a:p>
                  </a:txBody>
                  <a:tcPr/>
                </a:tc>
                <a:tc>
                  <a:txBody>
                    <a:bodyPr/>
                    <a:lstStyle/>
                    <a:p>
                      <a:pPr algn="ctr"/>
                      <a:r>
                        <a:rPr lang="en-US" sz="1050" dirty="0" smtClean="0"/>
                        <a:t>Total</a:t>
                      </a:r>
                      <a:endParaRPr lang="en-US" sz="1050" dirty="0"/>
                    </a:p>
                  </a:txBody>
                  <a:tcPr/>
                </a:tc>
              </a:tr>
              <a:tr h="242993">
                <a:tc>
                  <a:txBody>
                    <a:bodyPr/>
                    <a:lstStyle/>
                    <a:p>
                      <a:r>
                        <a:rPr lang="en-US" sz="1050" dirty="0" smtClean="0"/>
                        <a:t>Civil</a:t>
                      </a:r>
                      <a:r>
                        <a:rPr lang="en-US" sz="1050" baseline="0" dirty="0" smtClean="0"/>
                        <a:t> Service Labor (FTEs)</a:t>
                      </a:r>
                      <a:endParaRPr lang="en-US" sz="1050" dirty="0"/>
                    </a:p>
                  </a:txBody>
                  <a:tcPr/>
                </a:tc>
                <a:tc>
                  <a:txBody>
                    <a:bodyPr/>
                    <a:lstStyle/>
                    <a:p>
                      <a:pPr algn="ctr"/>
                      <a:r>
                        <a:rPr lang="en-US" sz="1050" dirty="0" smtClean="0"/>
                        <a:t>1</a:t>
                      </a:r>
                      <a:endParaRPr lang="en-US" sz="1050" dirty="0"/>
                    </a:p>
                  </a:txBody>
                  <a:tcPr/>
                </a:tc>
                <a:tc>
                  <a:txBody>
                    <a:bodyPr/>
                    <a:lstStyle/>
                    <a:p>
                      <a:pPr algn="ctr"/>
                      <a:r>
                        <a:rPr lang="en-US" sz="1050" dirty="0" smtClean="0"/>
                        <a:t>2</a:t>
                      </a:r>
                      <a:endParaRPr lang="en-US" sz="1050" dirty="0"/>
                    </a:p>
                  </a:txBody>
                  <a:tcPr/>
                </a:tc>
              </a:tr>
              <a:tr h="242993">
                <a:tc>
                  <a:txBody>
                    <a:bodyPr/>
                    <a:lstStyle/>
                    <a:p>
                      <a:r>
                        <a:rPr lang="en-US" sz="1050" dirty="0" smtClean="0"/>
                        <a:t>On-Site</a:t>
                      </a:r>
                      <a:r>
                        <a:rPr lang="en-US" sz="1050" baseline="0" dirty="0" smtClean="0"/>
                        <a:t> Contractor WYEs (Direct)</a:t>
                      </a:r>
                      <a:endParaRPr lang="en-US" sz="1050" dirty="0"/>
                    </a:p>
                  </a:txBody>
                  <a:tcPr/>
                </a:tc>
                <a:tc>
                  <a:txBody>
                    <a:bodyPr/>
                    <a:lstStyle/>
                    <a:p>
                      <a:pPr algn="ctr"/>
                      <a:r>
                        <a:rPr lang="en-US" sz="1050" dirty="0" smtClean="0"/>
                        <a:t>.25</a:t>
                      </a:r>
                      <a:endParaRPr lang="en-US" sz="1050" dirty="0"/>
                    </a:p>
                  </a:txBody>
                  <a:tcPr/>
                </a:tc>
                <a:tc>
                  <a:txBody>
                    <a:bodyPr/>
                    <a:lstStyle/>
                    <a:p>
                      <a:pPr algn="ctr"/>
                      <a:r>
                        <a:rPr lang="en-US" sz="1050" dirty="0" smtClean="0"/>
                        <a:t>1.25</a:t>
                      </a:r>
                      <a:endParaRPr lang="en-US" sz="1050" dirty="0"/>
                    </a:p>
                  </a:txBody>
                  <a:tcPr/>
                </a:tc>
              </a:tr>
              <a:tr h="242993">
                <a:tc>
                  <a:txBody>
                    <a:bodyPr/>
                    <a:lstStyle/>
                    <a:p>
                      <a:r>
                        <a:rPr lang="en-US" sz="1050" dirty="0" smtClean="0"/>
                        <a:t>On-Site Contractor WYEs (Svc.</a:t>
                      </a:r>
                      <a:r>
                        <a:rPr lang="en-US" sz="1050" baseline="0" dirty="0" smtClean="0"/>
                        <a:t> Pool)</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Subtotal Cost</a:t>
                      </a:r>
                      <a:endParaRPr lang="en-US" sz="1050" dirty="0"/>
                    </a:p>
                  </a:txBody>
                  <a:tcPr/>
                </a:tc>
                <a:tc>
                  <a:txBody>
                    <a:bodyPr/>
                    <a:lstStyle/>
                    <a:p>
                      <a:pPr algn="ctr"/>
                      <a:r>
                        <a:rPr lang="en-US" sz="1050" dirty="0" smtClean="0"/>
                        <a:t>210</a:t>
                      </a:r>
                      <a:endParaRPr lang="en-US" sz="1050" dirty="0"/>
                    </a:p>
                  </a:txBody>
                  <a:tcPr/>
                </a:tc>
                <a:tc>
                  <a:txBody>
                    <a:bodyPr/>
                    <a:lstStyle/>
                    <a:p>
                      <a:pPr algn="ctr"/>
                      <a:r>
                        <a:rPr lang="en-US" sz="1050" dirty="0" smtClean="0"/>
                        <a:t>550</a:t>
                      </a:r>
                      <a:endParaRPr lang="en-US" sz="1050" dirty="0"/>
                    </a:p>
                  </a:txBody>
                  <a:tcPr/>
                </a:tc>
              </a:tr>
              <a:tr h="242993">
                <a:tc>
                  <a:txBody>
                    <a:bodyPr/>
                    <a:lstStyle/>
                    <a:p>
                      <a:r>
                        <a:rPr lang="en-US" sz="1050" dirty="0" smtClean="0"/>
                        <a:t>Less:</a:t>
                      </a:r>
                      <a:r>
                        <a:rPr lang="en-US" sz="1050" baseline="0" dirty="0" smtClean="0"/>
                        <a:t> Proposed Cost Share (CS Labor)</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Less</a:t>
                      </a:r>
                      <a:r>
                        <a:rPr lang="en-US" sz="1050" baseline="0" dirty="0" smtClean="0"/>
                        <a:t> Proposed Cost Share (Other)</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Total Cost</a:t>
                      </a:r>
                      <a:endParaRPr lang="en-US" sz="1050" b="1" dirty="0"/>
                    </a:p>
                  </a:txBody>
                  <a:tcPr/>
                </a:tc>
                <a:tc>
                  <a:txBody>
                    <a:bodyPr/>
                    <a:lstStyle/>
                    <a:p>
                      <a:pPr algn="ctr"/>
                      <a:r>
                        <a:rPr lang="en-US" sz="1050" dirty="0" smtClean="0"/>
                        <a:t>210</a:t>
                      </a:r>
                      <a:endParaRPr lang="en-US" sz="1050" dirty="0"/>
                    </a:p>
                  </a:txBody>
                  <a:tcPr/>
                </a:tc>
                <a:tc>
                  <a:txBody>
                    <a:bodyPr/>
                    <a:lstStyle/>
                    <a:p>
                      <a:pPr algn="ctr"/>
                      <a:r>
                        <a:rPr lang="en-US" sz="1050" dirty="0" smtClean="0"/>
                        <a:t>550</a:t>
                      </a:r>
                      <a:endParaRPr lang="en-US" sz="1050" dirty="0"/>
                    </a:p>
                  </a:txBody>
                  <a:tcPr/>
                </a:tc>
              </a:tr>
            </a:tbl>
          </a:graphicData>
        </a:graphic>
      </p:graphicFrame>
    </p:spTree>
    <p:custDataLst>
      <p:tags r:id="rId1"/>
    </p:custDataLst>
    <p:extLst>
      <p:ext uri="{BB962C8B-B14F-4D97-AF65-F5344CB8AC3E}">
        <p14:creationId xmlns:p14="http://schemas.microsoft.com/office/powerpoint/2010/main" val="38281400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Blank Sheet for Presenter’s Use</a:t>
            </a:r>
            <a:r>
              <a:rPr lang="en-US" sz="2000" dirty="0" smtClean="0"/>
              <a:t/>
            </a:r>
            <a:br>
              <a:rPr lang="en-US" sz="2000" dirty="0" smtClean="0"/>
            </a:br>
            <a:r>
              <a:rPr lang="en-US" sz="2000" dirty="0" smtClean="0"/>
              <a:t>NBB Criteria Score Sheet </a:t>
            </a: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8828821"/>
              </p:ext>
            </p:extLst>
          </p:nvPr>
        </p:nvGraphicFramePr>
        <p:xfrm>
          <a:off x="381000" y="1219200"/>
          <a:ext cx="8229599" cy="2057400"/>
        </p:xfrm>
        <a:graphic>
          <a:graphicData uri="http://schemas.openxmlformats.org/drawingml/2006/table">
            <a:tbl>
              <a:tblPr firstRow="1" bandRow="1">
                <a:tableStyleId>{21E4AEA4-8DFA-4A89-87EB-49C32662AFE0}</a:tableStyleId>
              </a:tblPr>
              <a:tblGrid>
                <a:gridCol w="1981200"/>
                <a:gridCol w="5408644"/>
                <a:gridCol w="839755"/>
              </a:tblGrid>
              <a:tr h="228600">
                <a:tc>
                  <a:txBody>
                    <a:bodyPr/>
                    <a:lstStyle/>
                    <a:p>
                      <a:r>
                        <a:rPr lang="en-US" sz="1100" dirty="0" smtClean="0"/>
                        <a:t>Project Title</a:t>
                      </a:r>
                      <a:endParaRPr lang="en-US" sz="1100" dirty="0"/>
                    </a:p>
                  </a:txBody>
                  <a:tcPr/>
                </a:tc>
                <a:tc>
                  <a:txBody>
                    <a:bodyPr/>
                    <a:lstStyle/>
                    <a:p>
                      <a:r>
                        <a:rPr lang="en-US" sz="1100" dirty="0" smtClean="0"/>
                        <a:t>Eligibility Criteria</a:t>
                      </a:r>
                      <a:endParaRPr lang="en-US" sz="1100" dirty="0"/>
                    </a:p>
                  </a:txBody>
                  <a:tcPr/>
                </a:tc>
                <a:tc>
                  <a:txBody>
                    <a:bodyPr/>
                    <a:lstStyle/>
                    <a:p>
                      <a:r>
                        <a:rPr lang="en-US" sz="1100" dirty="0" smtClean="0"/>
                        <a:t>Pass/Fail</a:t>
                      </a:r>
                      <a:endParaRPr lang="en-US" sz="1100" dirty="0"/>
                    </a:p>
                  </a:txBody>
                  <a:tcPr/>
                </a:tc>
              </a:tr>
              <a:tr h="228600">
                <a:tc row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Utilizes skills (existing or easily obtained), facilities, labs and provides tangible benefits to at least</a:t>
                      </a:r>
                      <a:r>
                        <a:rPr lang="en-US" sz="1100" baseline="0" dirty="0" smtClean="0"/>
                        <a:t> one of </a:t>
                      </a:r>
                      <a:r>
                        <a:rPr lang="en-US" sz="1100" dirty="0" smtClean="0"/>
                        <a:t>these capabilities (e.g., cost offset, skill development) </a:t>
                      </a:r>
                    </a:p>
                  </a:txBody>
                  <a:tcPr/>
                </a:tc>
                <a:tc>
                  <a:txBody>
                    <a:bodyPr/>
                    <a:lstStyle/>
                    <a:p>
                      <a:pPr algn="ctr"/>
                      <a:endParaRPr lang="en-US" sz="10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Assets are available to do the work or the work is of sufficient importance to the Agency or Center that it merits displacing people and facility schedules to do this work</a:t>
                      </a:r>
                    </a:p>
                  </a:txBody>
                  <a:tcPr/>
                </a:tc>
                <a:tc>
                  <a:txBody>
                    <a:bodyPr/>
                    <a:lstStyle/>
                    <a:p>
                      <a:pPr algn="ctr"/>
                      <a:endParaRPr lang="en-US" sz="10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lvl="0"/>
                      <a:r>
                        <a:rPr lang="en-US" sz="1100" dirty="0" smtClean="0"/>
                        <a:t>Aligns with GRC’s current or planned core competencies</a:t>
                      </a:r>
                      <a:endParaRPr lang="en-US" sz="1100" dirty="0"/>
                    </a:p>
                  </a:txBody>
                  <a:tcPr/>
                </a:tc>
                <a:tc>
                  <a:txBody>
                    <a:bodyPr/>
                    <a:lstStyle/>
                    <a:p>
                      <a:pPr algn="ctr"/>
                      <a:endParaRPr lang="en-US" sz="11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Our assets to do the work are equal or superior to other centers, and do not compete with the private sector</a:t>
                      </a:r>
                    </a:p>
                  </a:txBody>
                  <a:tcPr/>
                </a:tc>
                <a:tc>
                  <a:txBody>
                    <a:bodyPr/>
                    <a:lstStyle/>
                    <a:p>
                      <a:pPr algn="ctr"/>
                      <a:endParaRPr lang="en-US" sz="11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Aligns with Center Strategic Action Plan Goals</a:t>
                      </a:r>
                    </a:p>
                  </a:txBody>
                  <a:tcPr/>
                </a:tc>
                <a:tc>
                  <a:txBody>
                    <a:bodyPr/>
                    <a:lstStyle/>
                    <a:p>
                      <a:pPr algn="ctr"/>
                      <a:endParaRPr lang="en-US" sz="1100" dirty="0"/>
                    </a:p>
                  </a:txBody>
                  <a:tcPr/>
                </a:tc>
              </a:tr>
            </a:tbl>
          </a:graphicData>
        </a:graphic>
      </p:graphicFrame>
      <p:sp>
        <p:nvSpPr>
          <p:cNvPr id="4" name="Slide Number Placeholder 3"/>
          <p:cNvSpPr>
            <a:spLocks noGrp="1"/>
          </p:cNvSpPr>
          <p:nvPr>
            <p:ph type="sldNum" sz="quarter" idx="12"/>
          </p:nvPr>
        </p:nvSpPr>
        <p:spPr/>
        <p:txBody>
          <a:bodyPr/>
          <a:lstStyle/>
          <a:p>
            <a:fld id="{C4BB9A9D-83E8-473C-BC92-8B539241B464}" type="slidenum">
              <a:rPr lang="en-US" altLang="en-US" smtClean="0"/>
              <a:pPr/>
              <a:t>3</a:t>
            </a:fld>
            <a:endParaRPr lang="en-US" altLang="en-US"/>
          </a:p>
        </p:txBody>
      </p:sp>
      <p:graphicFrame>
        <p:nvGraphicFramePr>
          <p:cNvPr id="6" name="Content Placeholder 4"/>
          <p:cNvGraphicFramePr>
            <a:graphicFrameLocks/>
          </p:cNvGraphicFramePr>
          <p:nvPr>
            <p:extLst>
              <p:ext uri="{D42A27DB-BD31-4B8C-83A1-F6EECF244321}">
                <p14:modId xmlns:p14="http://schemas.microsoft.com/office/powerpoint/2010/main" val="3824584047"/>
              </p:ext>
            </p:extLst>
          </p:nvPr>
        </p:nvGraphicFramePr>
        <p:xfrm>
          <a:off x="381000" y="3505200"/>
          <a:ext cx="8229599" cy="2819399"/>
        </p:xfrm>
        <a:graphic>
          <a:graphicData uri="http://schemas.openxmlformats.org/drawingml/2006/table">
            <a:tbl>
              <a:tblPr firstRow="1" bandRow="1">
                <a:tableStyleId>{F5AB1C69-6EDB-4FF4-983F-18BD219EF322}</a:tableStyleId>
              </a:tblPr>
              <a:tblGrid>
                <a:gridCol w="1981200"/>
                <a:gridCol w="5408644"/>
                <a:gridCol w="839755"/>
              </a:tblGrid>
              <a:tr h="167640">
                <a:tc>
                  <a:txBody>
                    <a:bodyPr/>
                    <a:lstStyle/>
                    <a:p>
                      <a:r>
                        <a:rPr lang="en-US" sz="1100" dirty="0" smtClean="0"/>
                        <a:t>Project Title</a:t>
                      </a:r>
                      <a:endParaRPr lang="en-US" sz="1100" dirty="0"/>
                    </a:p>
                  </a:txBody>
                  <a:tcPr/>
                </a:tc>
                <a:tc>
                  <a:txBody>
                    <a:bodyPr/>
                    <a:lstStyle/>
                    <a:p>
                      <a:r>
                        <a:rPr lang="en-US" dirty="0" smtClean="0"/>
                        <a:t>Prioritization</a:t>
                      </a:r>
                      <a:r>
                        <a:rPr lang="en-US" baseline="0" dirty="0" smtClean="0"/>
                        <a:t> </a:t>
                      </a:r>
                      <a:r>
                        <a:rPr lang="en-US" dirty="0" smtClean="0"/>
                        <a:t>Criteria</a:t>
                      </a:r>
                      <a:endParaRPr lang="en-US" dirty="0"/>
                    </a:p>
                  </a:txBody>
                  <a:tcPr/>
                </a:tc>
                <a:tc>
                  <a:txBody>
                    <a:bodyPr/>
                    <a:lstStyle/>
                    <a:p>
                      <a:r>
                        <a:rPr lang="en-US" dirty="0" smtClean="0"/>
                        <a:t>Score </a:t>
                      </a:r>
                      <a:r>
                        <a:rPr lang="en-US" sz="1100" dirty="0" smtClean="0"/>
                        <a:t>(1 (high)-5)</a:t>
                      </a:r>
                      <a:endParaRPr lang="en-US" sz="1100" dirty="0"/>
                    </a:p>
                  </a:txBody>
                  <a:tcPr/>
                </a:tc>
              </a:tr>
              <a:tr h="167640">
                <a:tc row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Brings leadership role (program / project / system) to GRC</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Improves stakeholder (NASA, OGA, public, Congressional) perception of GRC significantly</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Assures in-house build or GRC engagement over a long term</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NASA is in it for the long term or it has Agency priority</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Opens door or will lead to growing business with important customer</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Advances one or more of our technologies toward utilization</a:t>
                      </a:r>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5905373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solidFill>
                  <a:srgbClr val="FF0000"/>
                </a:solidFill>
              </a:rPr>
              <a:t>Should NASA/Center pursue </a:t>
            </a:r>
            <a:r>
              <a:rPr lang="en-US" dirty="0" smtClean="0">
                <a:solidFill>
                  <a:srgbClr val="FF0000"/>
                </a:solidFill>
              </a:rPr>
              <a:t>(title) agreement </a:t>
            </a:r>
            <a:r>
              <a:rPr lang="en-US" dirty="0">
                <a:solidFill>
                  <a:srgbClr val="FF0000"/>
                </a:solidFill>
              </a:rPr>
              <a:t>with XX </a:t>
            </a:r>
            <a:r>
              <a:rPr lang="en-US" dirty="0" smtClean="0">
                <a:solidFill>
                  <a:srgbClr val="FF0000"/>
                </a:solidFill>
              </a:rPr>
              <a:t>partner?</a:t>
            </a:r>
            <a:endParaRPr lang="en-US" dirty="0">
              <a:solidFill>
                <a:srgbClr val="FF0000"/>
              </a:solidFill>
            </a:endParaRPr>
          </a:p>
        </p:txBody>
      </p:sp>
      <p:sp>
        <p:nvSpPr>
          <p:cNvPr id="3" name="Subtitle 2"/>
          <p:cNvSpPr>
            <a:spLocks noGrp="1"/>
          </p:cNvSpPr>
          <p:nvPr>
            <p:ph type="subTitle" idx="1"/>
          </p:nvPr>
        </p:nvSpPr>
        <p:spPr>
          <a:xfrm>
            <a:off x="304800" y="2971800"/>
            <a:ext cx="8458200" cy="3352800"/>
          </a:xfrm>
        </p:spPr>
        <p:txBody>
          <a:bodyPr/>
          <a:lstStyle/>
          <a:p>
            <a:r>
              <a:rPr lang="en-US" dirty="0" smtClean="0">
                <a:solidFill>
                  <a:srgbClr val="FF0000"/>
                </a:solidFill>
              </a:rPr>
              <a:t>Team Lead(s)/Org</a:t>
            </a:r>
          </a:p>
          <a:p>
            <a:r>
              <a:rPr lang="en-US" dirty="0" smtClean="0">
                <a:solidFill>
                  <a:srgbClr val="FF0000"/>
                </a:solidFill>
              </a:rPr>
              <a:t>Date</a:t>
            </a:r>
          </a:p>
          <a:p>
            <a:endParaRPr lang="en-US" dirty="0"/>
          </a:p>
          <a:p>
            <a:r>
              <a:rPr lang="en-US" dirty="0" smtClean="0">
                <a:solidFill>
                  <a:srgbClr val="FF0000"/>
                </a:solidFill>
              </a:rPr>
              <a:t>Team Members/Org</a:t>
            </a:r>
          </a:p>
          <a:p>
            <a:endParaRPr lang="en-US" dirty="0"/>
          </a:p>
          <a:p>
            <a:r>
              <a:rPr lang="en-US" dirty="0" smtClean="0"/>
              <a:t>Partner Name and Sector:</a:t>
            </a:r>
          </a:p>
          <a:p>
            <a:r>
              <a:rPr lang="en-US" dirty="0" smtClean="0">
                <a:solidFill>
                  <a:srgbClr val="FF0000"/>
                </a:solidFill>
              </a:rPr>
              <a:t>Light Bulb Inc. – Advanced Energy</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A5C5CB1F-2935-4CDD-92AD-B9CD9E282DF8}" type="slidenum">
              <a:rPr lang="en-US" smtClean="0"/>
              <a:pPr/>
              <a:t>4</a:t>
            </a:fld>
            <a:endParaRPr lang="en-US" sz="1000">
              <a:latin typeface="Times New Roman" pitchFamily="18" charset="0"/>
            </a:endParaRPr>
          </a:p>
        </p:txBody>
      </p:sp>
    </p:spTree>
    <p:extLst>
      <p:ext uri="{BB962C8B-B14F-4D97-AF65-F5344CB8AC3E}">
        <p14:creationId xmlns:p14="http://schemas.microsoft.com/office/powerpoint/2010/main" val="34976080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NBB Criteria Alignment</a:t>
            </a:r>
            <a:endParaRPr lang="en-US" dirty="0"/>
          </a:p>
        </p:txBody>
      </p:sp>
      <p:sp>
        <p:nvSpPr>
          <p:cNvPr id="3" name="Content Placeholder 2"/>
          <p:cNvSpPr>
            <a:spLocks noGrp="1"/>
          </p:cNvSpPr>
          <p:nvPr>
            <p:ph idx="1"/>
          </p:nvPr>
        </p:nvSpPr>
        <p:spPr/>
        <p:txBody>
          <a:bodyPr/>
          <a:lstStyle/>
          <a:p>
            <a:r>
              <a:rPr lang="en-US" dirty="0" smtClean="0"/>
              <a:t>Through out the presentation the symbols below will help draw the connection between the information in this presentation and the NBB criteria for which the proposal will be judged.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5</a:t>
            </a:fld>
            <a:endParaRPr lang="en-US" sz="1000">
              <a:latin typeface="Times New Roman" pitchFamily="18" charset="0"/>
            </a:endParaRPr>
          </a:p>
        </p:txBody>
      </p:sp>
      <p:pic>
        <p:nvPicPr>
          <p:cNvPr id="5" name="Picture 2" descr="C:\Users\stedder\AppData\Local\Microsoft\Windows\Temporary Internet Files\Content.IE5\7997MUXV\MC90043760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262" y="4305119"/>
            <a:ext cx="412750" cy="39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156" y="3047175"/>
            <a:ext cx="596555" cy="5965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206" y="4723921"/>
            <a:ext cx="587860" cy="5878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Users\stedder\Documents\Strategy\nbb\nasa-logo-meatb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63" y="3653926"/>
            <a:ext cx="837543" cy="5410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82004" y="3120526"/>
            <a:ext cx="5166799" cy="461665"/>
          </a:xfrm>
          <a:prstGeom prst="rect">
            <a:avLst/>
          </a:prstGeom>
          <a:noFill/>
        </p:spPr>
        <p:txBody>
          <a:bodyPr wrap="none" rtlCol="0">
            <a:spAutoFit/>
          </a:bodyPr>
          <a:lstStyle/>
          <a:p>
            <a:r>
              <a:rPr lang="en-US" dirty="0" smtClean="0">
                <a:latin typeface="+mn-lt"/>
              </a:rPr>
              <a:t>Healthy- Do we have the resources?</a:t>
            </a:r>
          </a:p>
        </p:txBody>
      </p:sp>
      <p:sp>
        <p:nvSpPr>
          <p:cNvPr id="10" name="TextBox 9"/>
          <p:cNvSpPr txBox="1"/>
          <p:nvPr/>
        </p:nvSpPr>
        <p:spPr>
          <a:xfrm>
            <a:off x="1482004" y="3634816"/>
            <a:ext cx="2648482" cy="461665"/>
          </a:xfrm>
          <a:prstGeom prst="rect">
            <a:avLst/>
          </a:prstGeom>
          <a:noFill/>
        </p:spPr>
        <p:txBody>
          <a:bodyPr wrap="none" rtlCol="0">
            <a:spAutoFit/>
          </a:bodyPr>
          <a:lstStyle/>
          <a:p>
            <a:r>
              <a:rPr lang="en-US" dirty="0" smtClean="0">
                <a:latin typeface="+mn-lt"/>
              </a:rPr>
              <a:t>Relevant- Is it us?</a:t>
            </a:r>
          </a:p>
        </p:txBody>
      </p:sp>
      <p:sp>
        <p:nvSpPr>
          <p:cNvPr id="11" name="TextBox 10"/>
          <p:cNvSpPr txBox="1"/>
          <p:nvPr/>
        </p:nvSpPr>
        <p:spPr>
          <a:xfrm>
            <a:off x="1482004" y="4187326"/>
            <a:ext cx="5612434" cy="461665"/>
          </a:xfrm>
          <a:prstGeom prst="rect">
            <a:avLst/>
          </a:prstGeom>
          <a:noFill/>
        </p:spPr>
        <p:txBody>
          <a:bodyPr wrap="none" rtlCol="0">
            <a:spAutoFit/>
          </a:bodyPr>
          <a:lstStyle/>
          <a:p>
            <a:r>
              <a:rPr lang="en-US" dirty="0" smtClean="0">
                <a:latin typeface="+mn-lt"/>
              </a:rPr>
              <a:t>Sustainable- Will our future be brighter?</a:t>
            </a:r>
          </a:p>
        </p:txBody>
      </p:sp>
      <p:sp>
        <p:nvSpPr>
          <p:cNvPr id="12" name="TextBox 11"/>
          <p:cNvSpPr txBox="1"/>
          <p:nvPr/>
        </p:nvSpPr>
        <p:spPr>
          <a:xfrm>
            <a:off x="1482004" y="4701616"/>
            <a:ext cx="7611379" cy="830997"/>
          </a:xfrm>
          <a:prstGeom prst="rect">
            <a:avLst/>
          </a:prstGeom>
          <a:noFill/>
        </p:spPr>
        <p:txBody>
          <a:bodyPr wrap="none" rtlCol="0">
            <a:spAutoFit/>
          </a:bodyPr>
          <a:lstStyle/>
          <a:p>
            <a:r>
              <a:rPr lang="en-US" dirty="0" smtClean="0">
                <a:latin typeface="+mn-lt"/>
              </a:rPr>
              <a:t>Process- not a criteria but important information about </a:t>
            </a:r>
          </a:p>
          <a:p>
            <a:r>
              <a:rPr lang="en-US" dirty="0">
                <a:latin typeface="+mn-lt"/>
              </a:rPr>
              <a:t>c</a:t>
            </a:r>
            <a:r>
              <a:rPr lang="en-US" dirty="0" smtClean="0">
                <a:latin typeface="+mn-lt"/>
              </a:rPr>
              <a:t>ompleted tasks</a:t>
            </a:r>
          </a:p>
        </p:txBody>
      </p:sp>
      <p:sp>
        <p:nvSpPr>
          <p:cNvPr id="13" name="TextBox 12"/>
          <p:cNvSpPr txBox="1"/>
          <p:nvPr/>
        </p:nvSpPr>
        <p:spPr>
          <a:xfrm>
            <a:off x="1079806" y="2510926"/>
            <a:ext cx="1386918" cy="523220"/>
          </a:xfrm>
          <a:prstGeom prst="rect">
            <a:avLst/>
          </a:prstGeom>
          <a:noFill/>
        </p:spPr>
        <p:txBody>
          <a:bodyPr wrap="none" rtlCol="0">
            <a:spAutoFit/>
          </a:bodyPr>
          <a:lstStyle/>
          <a:p>
            <a:r>
              <a:rPr lang="en-US" sz="2800" u="sng" dirty="0" smtClean="0">
                <a:latin typeface="+mn-lt"/>
              </a:rPr>
              <a:t>Legend</a:t>
            </a:r>
          </a:p>
        </p:txBody>
      </p:sp>
    </p:spTree>
    <p:extLst>
      <p:ext uri="{BB962C8B-B14F-4D97-AF65-F5344CB8AC3E}">
        <p14:creationId xmlns:p14="http://schemas.microsoft.com/office/powerpoint/2010/main" val="1671792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Snapshot</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000" dirty="0"/>
              <a:t>Core competency</a:t>
            </a:r>
            <a:r>
              <a:rPr lang="en-US" sz="2000" dirty="0" smtClean="0"/>
              <a:t>: Propulsion Systems analysis, Multidisciplinary Design Analysis and Optimization</a:t>
            </a:r>
            <a:endParaRPr lang="en-US" sz="2000" dirty="0" smtClean="0"/>
          </a:p>
          <a:p>
            <a:endParaRPr lang="en-US" sz="2000" dirty="0" smtClean="0"/>
          </a:p>
          <a:p>
            <a:r>
              <a:rPr lang="en-US" sz="2000" dirty="0" smtClean="0"/>
              <a:t>Description of proposed partnership</a:t>
            </a:r>
            <a:endParaRPr lang="en-US" sz="2000" dirty="0"/>
          </a:p>
          <a:p>
            <a:pPr lvl="1"/>
            <a:r>
              <a:rPr lang="en-US" sz="2000" dirty="0" smtClean="0">
                <a:solidFill>
                  <a:srgbClr val="FF0000"/>
                </a:solidFill>
              </a:rPr>
              <a:t>NASA will team up with </a:t>
            </a:r>
            <a:r>
              <a:rPr lang="en-US" sz="2000" dirty="0" err="1" smtClean="0">
                <a:solidFill>
                  <a:srgbClr val="FF0000"/>
                </a:solidFill>
              </a:rPr>
              <a:t>AeroVelo</a:t>
            </a:r>
            <a:r>
              <a:rPr lang="en-US" sz="2000" dirty="0" smtClean="0">
                <a:solidFill>
                  <a:srgbClr val="FF0000"/>
                </a:solidFill>
              </a:rPr>
              <a:t> </a:t>
            </a:r>
            <a:r>
              <a:rPr lang="en-US" sz="2000" dirty="0" err="1" smtClean="0">
                <a:solidFill>
                  <a:srgbClr val="FF0000"/>
                </a:solidFill>
              </a:rPr>
              <a:t>Inc</a:t>
            </a:r>
            <a:r>
              <a:rPr lang="en-US" sz="2000" dirty="0" smtClean="0">
                <a:solidFill>
                  <a:srgbClr val="FF0000"/>
                </a:solidFill>
              </a:rPr>
              <a:t>, Stanford, and Georgia Tech to design a human powered aircraft for the Kremer Marathon Challenge. The design will be done using </a:t>
            </a:r>
            <a:r>
              <a:rPr lang="en-US" sz="2000" dirty="0" err="1" smtClean="0">
                <a:solidFill>
                  <a:srgbClr val="FF0000"/>
                </a:solidFill>
              </a:rPr>
              <a:t>OpenMDAO</a:t>
            </a:r>
            <a:r>
              <a:rPr lang="en-US" sz="2000" dirty="0">
                <a:solidFill>
                  <a:srgbClr val="FF0000"/>
                </a:solidFill>
              </a:rPr>
              <a:t> </a:t>
            </a:r>
            <a:r>
              <a:rPr lang="en-US" sz="2000" dirty="0" smtClean="0">
                <a:solidFill>
                  <a:srgbClr val="FF0000"/>
                </a:solidFill>
              </a:rPr>
              <a:t>to couple high-fidelity CFD and FEA tools into a non-linear </a:t>
            </a:r>
            <a:r>
              <a:rPr lang="en-US" sz="2000" dirty="0" err="1" smtClean="0">
                <a:solidFill>
                  <a:srgbClr val="FF0000"/>
                </a:solidFill>
              </a:rPr>
              <a:t>aerostructural</a:t>
            </a:r>
            <a:r>
              <a:rPr lang="en-US" sz="2000" dirty="0">
                <a:solidFill>
                  <a:srgbClr val="FF0000"/>
                </a:solidFill>
              </a:rPr>
              <a:t> </a:t>
            </a:r>
            <a:r>
              <a:rPr lang="en-US" sz="2000" dirty="0" smtClean="0">
                <a:solidFill>
                  <a:srgbClr val="FF0000"/>
                </a:solidFill>
              </a:rPr>
              <a:t>aircraft model. This model will be used by </a:t>
            </a:r>
            <a:r>
              <a:rPr lang="en-US" sz="2000" dirty="0" err="1" smtClean="0">
                <a:solidFill>
                  <a:srgbClr val="FF0000"/>
                </a:solidFill>
              </a:rPr>
              <a:t>AeroVelo</a:t>
            </a:r>
            <a:r>
              <a:rPr lang="en-US" sz="2000" dirty="0" smtClean="0">
                <a:solidFill>
                  <a:srgbClr val="FF0000"/>
                </a:solidFill>
              </a:rPr>
              <a:t> to complete the detailed design and the build and fly the actual aircraft. </a:t>
            </a:r>
            <a:endParaRPr lang="en-US" sz="2000" dirty="0" smtClean="0"/>
          </a:p>
          <a:p>
            <a:r>
              <a:rPr lang="en-US" sz="2000" dirty="0" smtClean="0"/>
              <a:t>Proposal </a:t>
            </a:r>
            <a:r>
              <a:rPr lang="en-US" sz="2000" dirty="0"/>
              <a:t>due </a:t>
            </a:r>
            <a:r>
              <a:rPr lang="en-US" sz="2000" dirty="0" smtClean="0"/>
              <a:t>by: September 8</a:t>
            </a:r>
            <a:r>
              <a:rPr lang="en-US" sz="2000" baseline="30000" dirty="0" smtClean="0"/>
              <a:t>th</a:t>
            </a:r>
            <a:r>
              <a:rPr lang="en-US" sz="2000" dirty="0" smtClean="0"/>
              <a:t>, 2014. Partners need an answer ASAP. </a:t>
            </a:r>
            <a:endParaRPr lang="en-US" sz="2000" dirty="0" smtClean="0"/>
          </a:p>
          <a:p>
            <a:r>
              <a:rPr lang="en-US" sz="2000" dirty="0" smtClean="0"/>
              <a:t>Duration: </a:t>
            </a:r>
            <a:r>
              <a:rPr lang="en-US" sz="2000" dirty="0" smtClean="0">
                <a:solidFill>
                  <a:srgbClr val="FF0000"/>
                </a:solidFill>
              </a:rPr>
              <a:t>10/30/2014 – 10/30/2015</a:t>
            </a:r>
            <a:endParaRPr lang="en-US" sz="2000" dirty="0" smtClean="0"/>
          </a:p>
          <a:p>
            <a:r>
              <a:rPr lang="en-US" sz="2000" dirty="0" smtClean="0"/>
              <a:t>Total Dollar Value</a:t>
            </a:r>
            <a:r>
              <a:rPr lang="en-US" sz="2000" dirty="0" smtClean="0"/>
              <a:t>: 750k</a:t>
            </a:r>
            <a:endParaRPr lang="en-US" sz="2000" dirty="0" smtClean="0">
              <a:solidFill>
                <a:srgbClr val="FF0000"/>
              </a:solidFill>
            </a:endParaRPr>
          </a:p>
          <a:p>
            <a:r>
              <a:rPr lang="en-US" sz="2000" dirty="0" smtClean="0"/>
              <a:t>Reimbursement Type: </a:t>
            </a:r>
            <a:r>
              <a:rPr lang="en-US" sz="2000" dirty="0" smtClean="0">
                <a:solidFill>
                  <a:srgbClr val="FF0000"/>
                </a:solidFill>
              </a:rPr>
              <a:t>ARMD Seedling Fund</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6</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90" y="1296632"/>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3421526"/>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50" y="5703782"/>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4111063"/>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073" y="495214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30" y="20070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86000"/>
            <a:ext cx="232986" cy="2243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61" y="1981200"/>
            <a:ext cx="245468" cy="2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0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Responsibilities</a:t>
            </a:r>
            <a:endParaRPr lang="en-US" dirty="0"/>
          </a:p>
        </p:txBody>
      </p:sp>
      <p:sp>
        <p:nvSpPr>
          <p:cNvPr id="3" name="Content Placeholder 2"/>
          <p:cNvSpPr>
            <a:spLocks noGrp="1"/>
          </p:cNvSpPr>
          <p:nvPr>
            <p:ph idx="1"/>
          </p:nvPr>
        </p:nvSpPr>
        <p:spPr/>
        <p:txBody>
          <a:bodyPr/>
          <a:lstStyle/>
          <a:p>
            <a:r>
              <a:rPr lang="en-US" sz="2000" dirty="0"/>
              <a:t>GRC contributions</a:t>
            </a:r>
          </a:p>
          <a:p>
            <a:pPr lvl="1"/>
            <a:r>
              <a:rPr lang="en-US" sz="2000" dirty="0" smtClean="0">
                <a:solidFill>
                  <a:srgbClr val="FF0000"/>
                </a:solidFill>
              </a:rPr>
              <a:t>1 FTE, .25 WYE</a:t>
            </a:r>
            <a:endParaRPr lang="en-US" sz="2000" dirty="0"/>
          </a:p>
          <a:p>
            <a:pPr lvl="1"/>
            <a:r>
              <a:rPr lang="en-US" sz="2000" dirty="0" smtClean="0">
                <a:solidFill>
                  <a:srgbClr val="FF0000"/>
                </a:solidFill>
              </a:rPr>
              <a:t>LTA: Justin Gray and Jeff Chin. Propulsion Systems Analysis and MDAO. </a:t>
            </a:r>
            <a:endParaRPr lang="en-US" sz="2000" dirty="0">
              <a:solidFill>
                <a:srgbClr val="FF0000"/>
              </a:solidFill>
            </a:endParaRPr>
          </a:p>
          <a:p>
            <a:r>
              <a:rPr lang="en-US" sz="2000" dirty="0"/>
              <a:t>Partner </a:t>
            </a:r>
            <a:r>
              <a:rPr lang="en-US" sz="2000" dirty="0" smtClean="0"/>
              <a:t>contributions</a:t>
            </a:r>
          </a:p>
          <a:p>
            <a:pPr lvl="1"/>
            <a:r>
              <a:rPr lang="en-US" sz="2000" dirty="0" smtClean="0"/>
              <a:t>NASA Ames will handle the propeller design</a:t>
            </a:r>
          </a:p>
          <a:p>
            <a:pPr lvl="1"/>
            <a:r>
              <a:rPr lang="en-US" sz="2000" dirty="0" smtClean="0"/>
              <a:t>Stanford will handle the aerodynamic modeling</a:t>
            </a:r>
          </a:p>
          <a:p>
            <a:pPr lvl="1"/>
            <a:r>
              <a:rPr lang="en-US" sz="2000" dirty="0" smtClean="0"/>
              <a:t>Georgia Tech will handle the structural modeling</a:t>
            </a:r>
            <a:endParaRPr lang="en-US" sz="2000" dirty="0"/>
          </a:p>
          <a:p>
            <a:pPr lvl="1"/>
            <a:r>
              <a:rPr lang="en-US" sz="2000" dirty="0" err="1" smtClean="0">
                <a:solidFill>
                  <a:srgbClr val="FF0000"/>
                </a:solidFill>
              </a:rPr>
              <a:t>AeroVelo</a:t>
            </a:r>
            <a:r>
              <a:rPr lang="en-US" sz="2000" dirty="0" smtClean="0">
                <a:solidFill>
                  <a:srgbClr val="FF0000"/>
                </a:solidFill>
              </a:rPr>
              <a:t> will perform the detailed design, construction, and actual flight testing for the aircraft. They will be providing ~250k of cost sharing to cover all testing and construction costs. </a:t>
            </a:r>
            <a:endParaRPr lang="en-US" sz="2000" dirty="0">
              <a:solidFill>
                <a:srgbClr val="FF0000"/>
              </a:solidFill>
            </a:endParaRPr>
          </a:p>
          <a:p>
            <a:endParaRPr lang="en-US" sz="2000"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7</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8" y="3370079"/>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98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NASA Glenn and/or Agency</a:t>
            </a:r>
            <a:endParaRPr lang="en-US" dirty="0"/>
          </a:p>
        </p:txBody>
      </p:sp>
      <p:sp>
        <p:nvSpPr>
          <p:cNvPr id="3" name="Content Placeholder 2"/>
          <p:cNvSpPr>
            <a:spLocks noGrp="1"/>
          </p:cNvSpPr>
          <p:nvPr>
            <p:ph idx="1"/>
          </p:nvPr>
        </p:nvSpPr>
        <p:spPr/>
        <p:txBody>
          <a:bodyPr/>
          <a:lstStyle/>
          <a:p>
            <a:r>
              <a:rPr lang="en-US" dirty="0" smtClean="0">
                <a:solidFill>
                  <a:srgbClr val="FF0000"/>
                </a:solidFill>
              </a:rPr>
              <a:t>Describe why GRC should pursue this work. Examples below.</a:t>
            </a:r>
          </a:p>
          <a:p>
            <a:pPr lvl="1"/>
            <a:r>
              <a:rPr lang="en-US" dirty="0" smtClean="0">
                <a:solidFill>
                  <a:srgbClr val="FF0000"/>
                </a:solidFill>
              </a:rPr>
              <a:t>In 2013 </a:t>
            </a:r>
            <a:r>
              <a:rPr lang="en-US" dirty="0" err="1" smtClean="0">
                <a:solidFill>
                  <a:srgbClr val="FF0000"/>
                </a:solidFill>
              </a:rPr>
              <a:t>AeroVelo</a:t>
            </a:r>
            <a:r>
              <a:rPr lang="en-US" dirty="0" smtClean="0">
                <a:solidFill>
                  <a:srgbClr val="FF0000"/>
                </a:solidFill>
              </a:rPr>
              <a:t> win the </a:t>
            </a:r>
            <a:r>
              <a:rPr lang="en-US" dirty="0" err="1" smtClean="0">
                <a:solidFill>
                  <a:srgbClr val="FF0000"/>
                </a:solidFill>
              </a:rPr>
              <a:t>Sikorski</a:t>
            </a:r>
            <a:r>
              <a:rPr lang="en-US" dirty="0" smtClean="0">
                <a:solidFill>
                  <a:srgbClr val="FF0000"/>
                </a:solidFill>
              </a:rPr>
              <a:t> Prize with their Atlas Human Powered Helicopter. They would like to partner with NASA to design their next human powered aircraft. Successful completion of a major Kremer </a:t>
            </a:r>
            <a:r>
              <a:rPr lang="en-US" dirty="0" err="1" smtClean="0">
                <a:solidFill>
                  <a:srgbClr val="FF0000"/>
                </a:solidFill>
              </a:rPr>
              <a:t>avaition</a:t>
            </a:r>
            <a:r>
              <a:rPr lang="en-US" dirty="0" smtClean="0">
                <a:solidFill>
                  <a:srgbClr val="FF0000"/>
                </a:solidFill>
              </a:rPr>
              <a:t> challenge will bring tremendous positive publicity to NASA and NASA’s MDAO capabilities. </a:t>
            </a:r>
          </a:p>
          <a:p>
            <a:pPr lvl="1"/>
            <a:endParaRPr lang="en-US" dirty="0" smtClean="0">
              <a:solidFill>
                <a:srgbClr val="FF0000"/>
              </a:solidFill>
            </a:endParaRPr>
          </a:p>
          <a:p>
            <a:pPr lvl="1"/>
            <a:r>
              <a:rPr lang="en-US" dirty="0" smtClean="0">
                <a:solidFill>
                  <a:srgbClr val="FF0000"/>
                </a:solidFill>
              </a:rPr>
              <a:t>Participation in this effort will give NASA Glenn huge amounts of hands on experience applying MDAO to a real aircraft design effort. This will position us to take the lead in MDAO research going forward. </a:t>
            </a:r>
          </a:p>
          <a:p>
            <a:pPr lvl="1"/>
            <a:endParaRPr lang="en-US" dirty="0" smtClean="0">
              <a:solidFill>
                <a:srgbClr val="FF0000"/>
              </a:solidFill>
            </a:endParaRPr>
          </a:p>
          <a:p>
            <a:pPr lvl="1"/>
            <a:r>
              <a:rPr lang="en-US" dirty="0" smtClean="0">
                <a:solidFill>
                  <a:srgbClr val="FF0000"/>
                </a:solidFill>
              </a:rPr>
              <a:t>High altitude, long endurance aircraft are of large commercial interest right now. This proposal will dramatically enhance NASA’s ability to analyze and design these kinds of aircraft, positioning us well to lead research in this emerging field moving forward. </a:t>
            </a:r>
            <a:endParaRPr lang="en-US" dirty="0" smtClean="0">
              <a:solidFill>
                <a:srgbClr val="FF0000"/>
              </a:solidFill>
            </a:endParaRPr>
          </a:p>
          <a:p>
            <a:pPr lvl="1"/>
            <a:endParaRPr lang="en-US"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8</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230010"/>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4326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3945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964808"/>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438" y="263901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244634"/>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948569"/>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63529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596830"/>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60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Workforce, Facility, or Program Impacts</a:t>
            </a:r>
            <a:endParaRPr lang="en-US" dirty="0"/>
          </a:p>
        </p:txBody>
      </p:sp>
      <p:sp>
        <p:nvSpPr>
          <p:cNvPr id="7" name="Content Placeholder 6"/>
          <p:cNvSpPr>
            <a:spLocks noGrp="1"/>
          </p:cNvSpPr>
          <p:nvPr>
            <p:ph idx="1"/>
          </p:nvPr>
        </p:nvSpPr>
        <p:spPr/>
        <p:txBody>
          <a:bodyPr/>
          <a:lstStyle/>
          <a:p>
            <a:r>
              <a:rPr lang="en-US" dirty="0" smtClean="0">
                <a:solidFill>
                  <a:srgbClr val="FF0000"/>
                </a:solidFill>
              </a:rPr>
              <a:t>What, if any, impact is there on existing programs and projects, or other pursuits? If yes, how are they being mitigated?</a:t>
            </a:r>
          </a:p>
          <a:p>
            <a:endParaRPr lang="en-US" dirty="0" smtClean="0">
              <a:solidFill>
                <a:srgbClr val="FF0000"/>
              </a:solidFill>
            </a:endParaRPr>
          </a:p>
          <a:p>
            <a:r>
              <a:rPr lang="en-US" dirty="0" smtClean="0"/>
              <a:t>Program </a:t>
            </a:r>
            <a:r>
              <a:rPr lang="en-US" dirty="0" smtClean="0"/>
              <a:t>Impact: Justin Gray and Jeff Chin are currently supporting TTT. They will reduce their assignment there during the seedling effort. </a:t>
            </a:r>
            <a:endParaRPr lang="en-US" dirty="0" smtClean="0"/>
          </a:p>
          <a:p>
            <a:pPr lvl="1"/>
            <a:r>
              <a:rPr lang="en-US" dirty="0" smtClean="0">
                <a:solidFill>
                  <a:srgbClr val="FF0000"/>
                </a:solidFill>
              </a:rPr>
              <a:t>Have already discussed potential delaying of low level milestones with Jim </a:t>
            </a:r>
            <a:r>
              <a:rPr lang="en-US" dirty="0" err="1" smtClean="0">
                <a:solidFill>
                  <a:srgbClr val="FF0000"/>
                </a:solidFill>
              </a:rPr>
              <a:t>Heidemann</a:t>
            </a:r>
            <a:r>
              <a:rPr lang="en-US" dirty="0" smtClean="0">
                <a:solidFill>
                  <a:srgbClr val="FF0000"/>
                </a:solidFill>
              </a:rPr>
              <a:t>. </a:t>
            </a:r>
          </a:p>
          <a:p>
            <a:pPr lvl="1"/>
            <a:r>
              <a:rPr lang="en-US" dirty="0" smtClean="0">
                <a:solidFill>
                  <a:srgbClr val="FF0000"/>
                </a:solidFill>
              </a:rPr>
              <a:t>Will look for additional FTE support on lab to backfill the TTT efforts. </a:t>
            </a:r>
            <a:endParaRPr lang="en-US" dirty="0">
              <a:solidFill>
                <a:srgbClr val="FF0000"/>
              </a:solidFill>
            </a:endParaRPr>
          </a:p>
          <a:p>
            <a:pPr lvl="1"/>
            <a:endParaRPr lang="en-US" dirty="0" smtClean="0">
              <a:solidFill>
                <a:srgbClr val="FF0000"/>
              </a:solidFill>
            </a:endParaRPr>
          </a:p>
          <a:p>
            <a:r>
              <a:rPr lang="en-US" dirty="0" smtClean="0"/>
              <a:t>Facility </a:t>
            </a:r>
            <a:r>
              <a:rPr lang="en-US" dirty="0" smtClean="0"/>
              <a:t>Impact: N/A</a:t>
            </a:r>
            <a:endParaRPr lang="en-US" dirty="0">
              <a:solidFill>
                <a:srgbClr val="FF0000"/>
              </a:solidFill>
            </a:endParaRPr>
          </a:p>
          <a:p>
            <a:r>
              <a:rPr lang="en-US" dirty="0" smtClean="0"/>
              <a:t>Workforce </a:t>
            </a:r>
            <a:r>
              <a:rPr lang="en-US" dirty="0" smtClean="0"/>
              <a:t>Impact: N/A</a:t>
            </a:r>
            <a:endParaRPr lang="en-US" dirty="0">
              <a:solidFill>
                <a:srgbClr val="FF0000"/>
              </a:solidFill>
            </a:endParaRPr>
          </a:p>
          <a:p>
            <a:r>
              <a:rPr lang="en-US" dirty="0" smtClean="0"/>
              <a:t>Other impacts/risks</a:t>
            </a:r>
            <a:r>
              <a:rPr lang="en-US" dirty="0" smtClean="0"/>
              <a:t>? N/A</a:t>
            </a:r>
            <a:endParaRPr lang="en-US" dirty="0" smtClean="0"/>
          </a:p>
        </p:txBody>
      </p:sp>
      <p:sp>
        <p:nvSpPr>
          <p:cNvPr id="5" name="Slide Number Placeholder 4"/>
          <p:cNvSpPr>
            <a:spLocks noGrp="1"/>
          </p:cNvSpPr>
          <p:nvPr>
            <p:ph type="sldNum" sz="quarter" idx="11"/>
          </p:nvPr>
        </p:nvSpPr>
        <p:spPr/>
        <p:txBody>
          <a:bodyPr/>
          <a:lstStyle/>
          <a:p>
            <a:fld id="{75D6339F-3D6B-4B8B-B995-3B5FE34FB5CE}" type="slidenum">
              <a:rPr lang="en-US" smtClean="0"/>
              <a:pPr/>
              <a:t>9</a:t>
            </a:fld>
            <a:endParaRPr lang="en-US" sz="1000">
              <a:latin typeface="Times New Roman" pitchFamily="18" charset="0"/>
            </a:endParaRPr>
          </a:p>
        </p:txBody>
      </p:sp>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8179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B-SLIDENAME" val="Program Profile (Due Dilligence)"/>
  <p:tag name="FB-CATEGORY" val="Staff Picks"/>
</p:tagLst>
</file>

<file path=ppt/theme/theme1.xml><?xml version="1.0" encoding="utf-8"?>
<a:theme xmlns:a="http://schemas.openxmlformats.org/drawingml/2006/main" name="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ln>
          <a:headEnd type="none" w="med" len="med"/>
          <a:tailEnd type="none"/>
        </a:ln>
      </a:spPr>
      <a:bodyPr/>
      <a:lstStyle/>
      <a:style>
        <a:lnRef idx="3">
          <a:schemeClr val="accent4"/>
        </a:lnRef>
        <a:fillRef idx="0">
          <a:schemeClr val="accent4"/>
        </a:fillRef>
        <a:effectRef idx="2">
          <a:schemeClr val="accent4"/>
        </a:effectRef>
        <a:fontRef idx="minor">
          <a:schemeClr val="tx1"/>
        </a:fontRef>
      </a:style>
    </a:lnDef>
    <a:txDef>
      <a:spPr>
        <a:noFill/>
      </a:spPr>
      <a:bodyPr wrap="none" rtlCol="0">
        <a:spAutoFit/>
      </a:bodyPr>
      <a:lstStyle>
        <a:defPPr>
          <a:defRPr sz="1600" dirty="0" err="1" smtClean="0">
            <a:latin typeface="+mn-lt"/>
          </a:defRPr>
        </a:defPPr>
      </a:lstStyle>
    </a:tx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Avascent 2011">
      <a:dk1>
        <a:srgbClr val="000000"/>
      </a:dk1>
      <a:lt1>
        <a:srgbClr val="FFFFFF"/>
      </a:lt1>
      <a:dk2>
        <a:srgbClr val="3A3A3A"/>
      </a:dk2>
      <a:lt2>
        <a:srgbClr val="FFFFFF"/>
      </a:lt2>
      <a:accent1>
        <a:srgbClr val="637335"/>
      </a:accent1>
      <a:accent2>
        <a:srgbClr val="99A653"/>
      </a:accent2>
      <a:accent3>
        <a:srgbClr val="6B8CA4"/>
      </a:accent3>
      <a:accent4>
        <a:srgbClr val="97B2C2"/>
      </a:accent4>
      <a:accent5>
        <a:srgbClr val="C66738"/>
      </a:accent5>
      <a:accent6>
        <a:srgbClr val="9F0200"/>
      </a:accent6>
      <a:hlink>
        <a:srgbClr val="CC3300"/>
      </a:hlink>
      <a:folHlink>
        <a:srgbClr val="DA9C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171450" marR="0" indent="-171450" defTabSz="914400" rtl="0" eaLnBrk="1" fontAlgn="base" latinLnBrk="0" hangingPunct="1">
          <a:lnSpc>
            <a:spcPct val="100000"/>
          </a:lnSpc>
          <a:spcBef>
            <a:spcPct val="50000"/>
          </a:spcBef>
          <a:spcAft>
            <a:spcPct val="0"/>
          </a:spcAft>
          <a:buClrTx/>
          <a:buSzTx/>
          <a:buFont typeface="Wingdings" pitchFamily="2" charset="2"/>
          <a:buChar char="§"/>
          <a:tabLst/>
          <a:defRPr dirty="0" err="1" smtClean="0"/>
        </a:defPPr>
      </a:lstStyle>
    </a:spDef>
    <a:lnDef>
      <a:spPr bwMode="auto">
        <a:noFill/>
        <a:ln w="12700" cap="flat" cmpd="sng" algn="ctr">
          <a:solidFill>
            <a:schemeClr val="tx1"/>
          </a:solidFill>
          <a:prstDash val="solid"/>
          <a:round/>
          <a:headEnd type="none" w="med" len="med"/>
          <a:tailEnd type="none"/>
        </a:ln>
        <a:effectLst/>
      </a:spPr>
      <a:bodyPr/>
      <a:lstStyle/>
    </a:lnDef>
    <a:txDef>
      <a:spPr/>
      <a:bodyPr/>
      <a:lstStyle>
        <a:defPPr>
          <a:defRPr dirty="0" smtClean="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ascent 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ascent 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ascent 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ascent 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ascent 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ascent 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ascent 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ascent 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ascent 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ascent 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vascent New Template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Avascent New Template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6">
        <a:dk1>
          <a:srgbClr val="000000"/>
        </a:dk1>
        <a:lt1>
          <a:srgbClr val="FFFFFF"/>
        </a:lt1>
        <a:dk2>
          <a:srgbClr val="640200"/>
        </a:dk2>
        <a:lt2>
          <a:srgbClr val="3A3A3A"/>
        </a:lt2>
        <a:accent1>
          <a:srgbClr val="637335"/>
        </a:accent1>
        <a:accent2>
          <a:srgbClr val="6B8CA4"/>
        </a:accent2>
        <a:accent3>
          <a:srgbClr val="FFFFFF"/>
        </a:accent3>
        <a:accent4>
          <a:srgbClr val="000000"/>
        </a:accent4>
        <a:accent5>
          <a:srgbClr val="B7BCAE"/>
        </a:accent5>
        <a:accent6>
          <a:srgbClr val="607E94"/>
        </a:accent6>
        <a:hlink>
          <a:srgbClr val="C66738"/>
        </a:hlink>
        <a:folHlink>
          <a:srgbClr val="E9E9C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7243</TotalTime>
  <Words>1876</Words>
  <Application>Microsoft Macintosh PowerPoint</Application>
  <PresentationFormat>On-screen Show (4:3)</PresentationFormat>
  <Paragraphs>225</Paragraphs>
  <Slides>13</Slides>
  <Notes>3</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Blank</vt:lpstr>
      <vt:lpstr>2_blank</vt:lpstr>
      <vt:lpstr>1_Office Theme</vt:lpstr>
      <vt:lpstr>1_Blank</vt:lpstr>
      <vt:lpstr>NBB Presentation Templates: Instructions / Guidance for using templates for more mature partnerships/ customer agreements </vt:lpstr>
      <vt:lpstr>PowerPoint Presentation</vt:lpstr>
      <vt:lpstr>Blank Sheet for Presenter’s Use NBB Criteria Score Sheet </vt:lpstr>
      <vt:lpstr>Should NASA/Center pursue (title) agreement with XX partner?</vt:lpstr>
      <vt:lpstr>NBB Criteria Alignment</vt:lpstr>
      <vt:lpstr>Project Snapshot</vt:lpstr>
      <vt:lpstr>Partnership Responsibilities</vt:lpstr>
      <vt:lpstr>Benefit to NASA Glenn and/or Agency</vt:lpstr>
      <vt:lpstr>Workforce, Facility, or Program Impacts</vt:lpstr>
      <vt:lpstr>Resource Requirements</vt:lpstr>
      <vt:lpstr>Nuts and Bolts</vt:lpstr>
      <vt:lpstr>Nuts and Bolts</vt:lpstr>
      <vt:lpstr>Other Considerations</vt:lpstr>
    </vt:vector>
  </TitlesOfParts>
  <Company>NASA/ODIN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Bury</dc:creator>
  <cp:lastModifiedBy>Justin Gray</cp:lastModifiedBy>
  <cp:revision>468</cp:revision>
  <cp:lastPrinted>2014-08-07T12:16:55Z</cp:lastPrinted>
  <dcterms:created xsi:type="dcterms:W3CDTF">2010-09-07T17:42:17Z</dcterms:created>
  <dcterms:modified xsi:type="dcterms:W3CDTF">2014-08-29T18:27:57Z</dcterms:modified>
</cp:coreProperties>
</file>