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61" r:id="rId2"/>
  </p:sldMasterIdLst>
  <p:notesMasterIdLst>
    <p:notesMasterId r:id="rId13"/>
  </p:notesMasterIdLst>
  <p:sldIdLst>
    <p:sldId id="277" r:id="rId3"/>
    <p:sldId id="278" r:id="rId4"/>
    <p:sldId id="285" r:id="rId5"/>
    <p:sldId id="279" r:id="rId6"/>
    <p:sldId id="282" r:id="rId7"/>
    <p:sldId id="281" r:id="rId8"/>
    <p:sldId id="280" r:id="rId9"/>
    <p:sldId id="286" r:id="rId10"/>
    <p:sldId id="283" r:id="rId11"/>
    <p:sldId id="288" r:id="rId12"/>
  </p:sldIdLst>
  <p:sldSz cx="9144000" cy="6858000" type="screen4x3"/>
  <p:notesSz cx="6985000" cy="92837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A4A4"/>
    <a:srgbClr val="FFFFFF"/>
    <a:srgbClr val="A4ACE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576" autoAdjust="0"/>
  </p:normalViewPr>
  <p:slideViewPr>
    <p:cSldViewPr>
      <p:cViewPr varScale="1">
        <p:scale>
          <a:sx n="92" d="100"/>
          <a:sy n="92" d="100"/>
        </p:scale>
        <p:origin x="-152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3" tIns="46477" rIns="92953" bIns="46477"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958167" y="0"/>
            <a:ext cx="3026833" cy="464185"/>
          </a:xfrm>
          <a:prstGeom prst="rect">
            <a:avLst/>
          </a:prstGeom>
          <a:noFill/>
          <a:ln w="9525">
            <a:noFill/>
            <a:miter lim="800000"/>
            <a:headEnd/>
            <a:tailEnd/>
          </a:ln>
          <a:effectLst/>
        </p:spPr>
        <p:txBody>
          <a:bodyPr vert="horz" wrap="square" lIns="92953" tIns="46477" rIns="92953" bIns="46477"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71575" y="695325"/>
            <a:ext cx="4641850" cy="3481388"/>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31334" y="4409758"/>
            <a:ext cx="5122333" cy="4177665"/>
          </a:xfrm>
          <a:prstGeom prst="rect">
            <a:avLst/>
          </a:prstGeom>
          <a:noFill/>
          <a:ln w="9525">
            <a:noFill/>
            <a:miter lim="800000"/>
            <a:headEnd/>
            <a:tailEnd/>
          </a:ln>
          <a:effectLst/>
        </p:spPr>
        <p:txBody>
          <a:bodyPr vert="horz" wrap="square" lIns="92953" tIns="46477" rIns="92953" bIns="4647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819515"/>
            <a:ext cx="3026833" cy="464185"/>
          </a:xfrm>
          <a:prstGeom prst="rect">
            <a:avLst/>
          </a:prstGeom>
          <a:noFill/>
          <a:ln w="9525">
            <a:noFill/>
            <a:miter lim="800000"/>
            <a:headEnd/>
            <a:tailEnd/>
          </a:ln>
          <a:effectLst/>
        </p:spPr>
        <p:txBody>
          <a:bodyPr vert="horz" wrap="square" lIns="92953" tIns="46477" rIns="92953" bIns="46477"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958167" y="8819515"/>
            <a:ext cx="3026833" cy="464185"/>
          </a:xfrm>
          <a:prstGeom prst="rect">
            <a:avLst/>
          </a:prstGeom>
          <a:noFill/>
          <a:ln w="9525">
            <a:noFill/>
            <a:miter lim="800000"/>
            <a:headEnd/>
            <a:tailEnd/>
          </a:ln>
          <a:effectLst/>
        </p:spPr>
        <p:txBody>
          <a:bodyPr vert="horz" wrap="square" lIns="92953" tIns="46477" rIns="92953" bIns="46477" numCol="1" anchor="b" anchorCtr="0" compatLnSpc="1">
            <a:prstTxWarp prst="textNoShape">
              <a:avLst/>
            </a:prstTxWarp>
          </a:bodyPr>
          <a:lstStyle>
            <a:lvl1pPr algn="r">
              <a:defRPr sz="1200"/>
            </a:lvl1pPr>
          </a:lstStyle>
          <a:p>
            <a:fld id="{CFEF5336-1885-4C8A-86DB-F2CDEAFC5000}" type="slidenum">
              <a:rPr lang="en-US"/>
              <a:pPr/>
              <a:t>‹#›</a:t>
            </a:fld>
            <a:endParaRPr lang="en-US"/>
          </a:p>
        </p:txBody>
      </p:sp>
    </p:spTree>
    <p:extLst>
      <p:ext uri="{BB962C8B-B14F-4D97-AF65-F5344CB8AC3E}">
        <p14:creationId xmlns:p14="http://schemas.microsoft.com/office/powerpoint/2010/main" val="20972024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dirty="0" smtClean="0"/>
              <a:t>Tailor red text to your pursuit.  </a:t>
            </a:r>
            <a:r>
              <a:rPr lang="en-US" smtClean="0"/>
              <a:t>It</a:t>
            </a:r>
            <a:r>
              <a:rPr lang="en-US" baseline="0" smtClean="0"/>
              <a:t> is suggested that blue text be left as is (unless it is not applicable to your pursuit).</a:t>
            </a:r>
            <a:endParaRPr lang="en-US" smtClean="0"/>
          </a:p>
          <a:p>
            <a:endParaRPr lang="en-US"/>
          </a:p>
        </p:txBody>
      </p:sp>
      <p:sp>
        <p:nvSpPr>
          <p:cNvPr id="4" name="Slide Number Placeholder 3"/>
          <p:cNvSpPr>
            <a:spLocks noGrp="1"/>
          </p:cNvSpPr>
          <p:nvPr>
            <p:ph type="sldNum" sz="quarter" idx="10"/>
          </p:nvPr>
        </p:nvSpPr>
        <p:spPr/>
        <p:txBody>
          <a:bodyPr/>
          <a:lstStyle/>
          <a:p>
            <a:fld id="{CFEF5336-1885-4C8A-86DB-F2CDEAFC5000}" type="slidenum">
              <a:rPr lang="en-US" smtClean="0"/>
              <a:pPr/>
              <a:t>1</a:t>
            </a:fld>
            <a:endParaRPr lang="en-US"/>
          </a:p>
        </p:txBody>
      </p:sp>
    </p:spTree>
    <p:extLst>
      <p:ext uri="{BB962C8B-B14F-4D97-AF65-F5344CB8AC3E}">
        <p14:creationId xmlns:p14="http://schemas.microsoft.com/office/powerpoint/2010/main" val="4186429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err="1" smtClean="0">
                <a:solidFill>
                  <a:srgbClr val="000000"/>
                </a:solidFill>
                <a:latin typeface="Calibri"/>
              </a:rPr>
              <a:t>AeroVelo</a:t>
            </a:r>
            <a:r>
              <a:rPr lang="en-US" sz="1200" dirty="0" smtClean="0">
                <a:solidFill>
                  <a:srgbClr val="000000"/>
                </a:solidFill>
                <a:latin typeface="Calibri"/>
              </a:rPr>
              <a:t> won the </a:t>
            </a:r>
            <a:r>
              <a:rPr lang="en-US" sz="1200" dirty="0" err="1" smtClean="0">
                <a:solidFill>
                  <a:srgbClr val="000000"/>
                </a:solidFill>
                <a:latin typeface="Calibri"/>
              </a:rPr>
              <a:t>Sikorski</a:t>
            </a:r>
            <a:r>
              <a:rPr lang="en-US" sz="1200" dirty="0" smtClean="0">
                <a:solidFill>
                  <a:srgbClr val="000000"/>
                </a:solidFill>
                <a:latin typeface="Calibri"/>
              </a:rPr>
              <a:t> Prize in 2013 for the Atlas Human Powered Helicopter. They have a huge public profile and are want to partner with NASA on their next project. NASA will receive a lot of publicity via this high profile project.</a:t>
            </a:r>
            <a:br>
              <a:rPr lang="en-US" sz="1200" dirty="0" smtClean="0">
                <a:solidFill>
                  <a:srgbClr val="000000"/>
                </a:solidFill>
                <a:latin typeface="Calibri"/>
              </a:rPr>
            </a:br>
            <a:r>
              <a:rPr lang="en-US" sz="1200" dirty="0" smtClean="0">
                <a:solidFill>
                  <a:srgbClr val="000000"/>
                </a:solidFill>
                <a:latin typeface="Calibri"/>
              </a:rPr>
              <a:t/>
            </a:r>
            <a:br>
              <a:rPr lang="en-US" sz="1200" dirty="0" smtClean="0">
                <a:solidFill>
                  <a:srgbClr val="000000"/>
                </a:solidFill>
                <a:latin typeface="Calibri"/>
              </a:rPr>
            </a:br>
            <a:r>
              <a:rPr lang="en-US" sz="1200" dirty="0" smtClean="0">
                <a:solidFill>
                  <a:srgbClr val="000000"/>
                </a:solidFill>
                <a:latin typeface="Calibri"/>
              </a:rPr>
              <a:t>Designing a human powered aircraft will give NASA real hands on experience for highly flexible aircraft structures, and an opportunity to participate in a low cost and rapid design process led by experienced engineers at </a:t>
            </a:r>
            <a:r>
              <a:rPr lang="en-US" sz="1200" dirty="0" err="1" smtClean="0">
                <a:solidFill>
                  <a:srgbClr val="000000"/>
                </a:solidFill>
                <a:latin typeface="Calibri"/>
              </a:rPr>
              <a:t>AeroVelo</a:t>
            </a:r>
            <a:r>
              <a:rPr lang="en-US" sz="1200" dirty="0" smtClean="0">
                <a:solidFill>
                  <a:srgbClr val="000000"/>
                </a:solidFill>
                <a:latin typeface="Calibri"/>
              </a:rPr>
              <a:t>. </a:t>
            </a:r>
          </a:p>
          <a:p>
            <a:endParaRPr lang="en-US" dirty="0"/>
          </a:p>
        </p:txBody>
      </p:sp>
      <p:sp>
        <p:nvSpPr>
          <p:cNvPr id="4" name="Slide Number Placeholder 3"/>
          <p:cNvSpPr>
            <a:spLocks noGrp="1"/>
          </p:cNvSpPr>
          <p:nvPr>
            <p:ph type="sldNum" sz="quarter" idx="10"/>
          </p:nvPr>
        </p:nvSpPr>
        <p:spPr/>
        <p:txBody>
          <a:bodyPr/>
          <a:lstStyle/>
          <a:p>
            <a:fld id="{CFEF5336-1885-4C8A-86DB-F2CDEAFC5000}" type="slidenum">
              <a:rPr lang="en-US" smtClean="0"/>
              <a:pPr/>
              <a:t>4</a:t>
            </a:fld>
            <a:endParaRPr lang="en-US"/>
          </a:p>
        </p:txBody>
      </p:sp>
    </p:spTree>
    <p:extLst>
      <p:ext uri="{BB962C8B-B14F-4D97-AF65-F5344CB8AC3E}">
        <p14:creationId xmlns:p14="http://schemas.microsoft.com/office/powerpoint/2010/main" val="3538049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5C5CB1F-2935-4CDD-92AD-B9CD9E282DF8}"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153231A2-EE5E-447B-A97A-F426E24A3D94}"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93700"/>
            <a:ext cx="1943100" cy="5778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93700"/>
            <a:ext cx="5676900" cy="5778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E356A990-2F5E-4320-9099-7CE7F72E07A9}"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Rectangle 17"/>
          <p:cNvSpPr>
            <a:spLocks noChangeArrowheads="1"/>
          </p:cNvSpPr>
          <p:nvPr/>
        </p:nvSpPr>
        <p:spPr bwMode="auto">
          <a:xfrm>
            <a:off x="0" y="0"/>
            <a:ext cx="9144000" cy="381000"/>
          </a:xfrm>
          <a:prstGeom prst="rect">
            <a:avLst/>
          </a:prstGeom>
          <a:solidFill>
            <a:srgbClr val="3A3A3A"/>
          </a:solidFill>
          <a:ln w="12700">
            <a:noFill/>
            <a:miter lim="800000"/>
            <a:headEnd/>
            <a:tailEnd/>
          </a:ln>
          <a:effectLst/>
        </p:spPr>
        <p:txBody>
          <a:bodyPr wrap="none" anchor="ctr"/>
          <a:lstStyle/>
          <a:p>
            <a:pPr eaLnBrk="1" hangingPunct="1">
              <a:spcBef>
                <a:spcPct val="50000"/>
              </a:spcBef>
              <a:defRPr/>
            </a:pPr>
            <a:endParaRPr lang="en-US" sz="1200" dirty="0">
              <a:solidFill>
                <a:srgbClr val="000000"/>
              </a:solidFill>
              <a:latin typeface="Calibri"/>
            </a:endParaRPr>
          </a:p>
        </p:txBody>
      </p:sp>
      <p:sp>
        <p:nvSpPr>
          <p:cNvPr id="7" name="Rectangle 7"/>
          <p:cNvSpPr>
            <a:spLocks noChangeArrowheads="1"/>
          </p:cNvSpPr>
          <p:nvPr/>
        </p:nvSpPr>
        <p:spPr bwMode="auto">
          <a:xfrm>
            <a:off x="0" y="381000"/>
            <a:ext cx="9144000" cy="76200"/>
          </a:xfrm>
          <a:prstGeom prst="rect">
            <a:avLst/>
          </a:prstGeom>
          <a:solidFill>
            <a:schemeClr val="accent6"/>
          </a:solidFill>
          <a:ln w="6350" algn="ctr">
            <a:noFill/>
            <a:miter lim="800000"/>
            <a:headEnd/>
            <a:tailEnd/>
          </a:ln>
          <a:effectLst/>
        </p:spPr>
        <p:txBody>
          <a:bodyPr wrap="none" anchor="ctr"/>
          <a:lstStyle/>
          <a:p>
            <a:pPr eaLnBrk="1" hangingPunct="1">
              <a:spcBef>
                <a:spcPct val="50000"/>
              </a:spcBef>
              <a:defRPr/>
            </a:pPr>
            <a:endParaRPr lang="en-US" sz="1200" dirty="0">
              <a:solidFill>
                <a:srgbClr val="000000"/>
              </a:solidFill>
              <a:latin typeface="Calibri"/>
            </a:endParaRPr>
          </a:p>
        </p:txBody>
      </p:sp>
      <p:sp>
        <p:nvSpPr>
          <p:cNvPr id="8" name="Text Box 1028"/>
          <p:cNvSpPr txBox="1">
            <a:spLocks noChangeArrowheads="1"/>
          </p:cNvSpPr>
          <p:nvPr/>
        </p:nvSpPr>
        <p:spPr bwMode="auto">
          <a:xfrm>
            <a:off x="0" y="88900"/>
            <a:ext cx="4419600" cy="244475"/>
          </a:xfrm>
          <a:prstGeom prst="rect">
            <a:avLst/>
          </a:prstGeom>
          <a:noFill/>
          <a:ln w="9525">
            <a:noFill/>
            <a:miter lim="800000"/>
            <a:headEnd/>
            <a:tailEnd/>
          </a:ln>
          <a:effectLst>
            <a:outerShdw dist="17961" dir="2700000" algn="ctr" rotWithShape="0">
              <a:srgbClr val="000000"/>
            </a:outerShdw>
          </a:effectLst>
        </p:spPr>
        <p:txBody>
          <a:bodyPr>
            <a:spAutoFit/>
          </a:bodyPr>
          <a:lstStyle/>
          <a:p>
            <a:pPr eaLnBrk="1" hangingPunct="1">
              <a:spcBef>
                <a:spcPct val="50000"/>
              </a:spcBef>
              <a:defRPr/>
            </a:pPr>
            <a:r>
              <a:rPr lang="en-US" sz="1000" b="1" dirty="0">
                <a:solidFill>
                  <a:srgbClr val="FFFFFF"/>
                </a:solidFill>
                <a:latin typeface="Calibri"/>
              </a:rPr>
              <a:t>PRIVATE &amp; CONFIDENTIAL</a:t>
            </a:r>
          </a:p>
        </p:txBody>
      </p:sp>
      <p:sp>
        <p:nvSpPr>
          <p:cNvPr id="1819663" name="Rectangle 4"/>
          <p:cNvSpPr>
            <a:spLocks noGrp="1" noChangeArrowheads="1"/>
          </p:cNvSpPr>
          <p:nvPr>
            <p:ph type="subTitle" idx="1"/>
          </p:nvPr>
        </p:nvSpPr>
        <p:spPr>
          <a:xfrm>
            <a:off x="2109788" y="3124200"/>
            <a:ext cx="5654675" cy="1076424"/>
          </a:xfrm>
          <a:prstGeom prst="rect">
            <a:avLst/>
          </a:prstGeom>
        </p:spPr>
        <p:txBody>
          <a:bodyPr lIns="0"/>
          <a:lstStyle>
            <a:lvl1pPr marL="0" indent="0">
              <a:buFont typeface="Wingdings" pitchFamily="2" charset="2"/>
              <a:buNone/>
              <a:defRPr smtClean="0"/>
            </a:lvl1pPr>
          </a:lstStyle>
          <a:p>
            <a:r>
              <a:rPr lang="en-US" smtClean="0"/>
              <a:t>Click to edit Master subtitle style</a:t>
            </a:r>
            <a:endParaRPr lang="en-US" dirty="0" smtClean="0"/>
          </a:p>
        </p:txBody>
      </p:sp>
      <p:sp>
        <p:nvSpPr>
          <p:cNvPr id="1819669" name="Rectangle 3"/>
          <p:cNvSpPr>
            <a:spLocks noGrp="1" noChangeArrowheads="1"/>
          </p:cNvSpPr>
          <p:nvPr>
            <p:ph type="ctrTitle"/>
          </p:nvPr>
        </p:nvSpPr>
        <p:spPr>
          <a:xfrm>
            <a:off x="2109788" y="2667000"/>
            <a:ext cx="6340475" cy="381740"/>
          </a:xfrm>
        </p:spPr>
        <p:txBody>
          <a:bodyPr/>
          <a:lstStyle>
            <a:lvl1pPr>
              <a:defRPr sz="2400" b="1" smtClean="0"/>
            </a:lvl1pPr>
          </a:lstStyle>
          <a:p>
            <a:r>
              <a:rPr lang="en-US" smtClean="0"/>
              <a:t>Click to edit Master title style</a:t>
            </a:r>
            <a:endParaRPr lang="en-US" dirty="0" smtClean="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6098920"/>
            <a:ext cx="1940234" cy="646303"/>
          </a:xfrm>
          <a:prstGeom prst="rect">
            <a:avLst/>
          </a:prstGeom>
        </p:spPr>
      </p:pic>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6600" y="6098920"/>
            <a:ext cx="1940234" cy="646303"/>
          </a:xfrm>
          <a:prstGeom prst="rect">
            <a:avLst/>
          </a:prstGeom>
        </p:spPr>
      </p:pic>
      <p:sp>
        <p:nvSpPr>
          <p:cNvPr id="9" name="Rectangle 8"/>
          <p:cNvSpPr/>
          <p:nvPr userDrawn="1"/>
        </p:nvSpPr>
        <p:spPr bwMode="auto">
          <a:xfrm>
            <a:off x="0" y="2477262"/>
            <a:ext cx="9144000" cy="27432"/>
          </a:xfrm>
          <a:prstGeom prst="rect">
            <a:avLst/>
          </a:prstGeom>
          <a:solidFill>
            <a:schemeClr val="tx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eaLnBrk="1" hangingPunct="1">
              <a:spcBef>
                <a:spcPct val="50000"/>
              </a:spcBef>
            </a:pPr>
            <a:endParaRPr lang="en-US" sz="1200" dirty="0">
              <a:solidFill>
                <a:srgbClr val="000000"/>
              </a:solidFill>
              <a:latin typeface="Calibri"/>
            </a:endParaRPr>
          </a:p>
        </p:txBody>
      </p:sp>
    </p:spTree>
    <p:extLst>
      <p:ext uri="{BB962C8B-B14F-4D97-AF65-F5344CB8AC3E}">
        <p14:creationId xmlns:p14="http://schemas.microsoft.com/office/powerpoint/2010/main" val="109290310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304800" y="306388"/>
            <a:ext cx="8382000" cy="68421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678300517"/>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ec Su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304800" y="1139300"/>
            <a:ext cx="8382000" cy="5109099"/>
          </a:xfrm>
          <a:prstGeom prst="rect">
            <a:avLst/>
          </a:prstGeom>
        </p:spPr>
        <p:txBody>
          <a:bodyPr/>
          <a:lstStyle>
            <a:lvl1pPr>
              <a:defRPr sz="1600" baseline="0"/>
            </a:lvl1pPr>
            <a:lvl2pPr marL="287338" indent="-120650">
              <a:defRPr sz="1600"/>
            </a:lvl2pPr>
            <a:lvl3pPr marL="458788" indent="-114300">
              <a:defRPr sz="1400"/>
            </a:lvl3pPr>
            <a:lvl4pPr marL="628650" indent="-112713">
              <a:defRPr sz="1050"/>
            </a:lvl4pPr>
            <a:lvl5pPr marL="795338" indent="-119063">
              <a:defRPr sz="1000"/>
            </a:lvl5pPr>
          </a:lstStyle>
          <a:p>
            <a:pPr lvl="0"/>
            <a:r>
              <a:rPr lang="en-US" dirty="0" smtClean="0"/>
              <a:t>Summary bullet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58675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12" name="Text Placeholder 2"/>
          <p:cNvSpPr>
            <a:spLocks noGrp="1"/>
          </p:cNvSpPr>
          <p:nvPr>
            <p:ph type="body" idx="1" hasCustomPrompt="1"/>
          </p:nvPr>
        </p:nvSpPr>
        <p:spPr>
          <a:xfrm>
            <a:off x="304800" y="1361440"/>
            <a:ext cx="402336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14" name="Text Placeholder 4"/>
          <p:cNvSpPr>
            <a:spLocks noGrp="1"/>
          </p:cNvSpPr>
          <p:nvPr>
            <p:ph type="body" sz="quarter" idx="3" hasCustomPrompt="1"/>
          </p:nvPr>
        </p:nvSpPr>
        <p:spPr>
          <a:xfrm>
            <a:off x="4785360" y="1361440"/>
            <a:ext cx="402336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16" name="Text Placeholder 9"/>
          <p:cNvSpPr>
            <a:spLocks noGrp="1"/>
          </p:cNvSpPr>
          <p:nvPr>
            <p:ph type="body" sz="quarter" idx="10" hasCustomPrompt="1"/>
          </p:nvPr>
        </p:nvSpPr>
        <p:spPr>
          <a:xfrm>
            <a:off x="304800" y="6152147"/>
            <a:ext cx="8503920" cy="457200"/>
          </a:xfrm>
          <a:prstGeom prst="rect">
            <a:avLst/>
          </a:prstGeom>
        </p:spPr>
        <p:txBody>
          <a:bodyPr anchor="ctr" anchorCtr="0"/>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Takeaway</a:t>
            </a:r>
          </a:p>
        </p:txBody>
      </p:sp>
      <p:sp>
        <p:nvSpPr>
          <p:cNvPr id="17"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21" name="Text Placeholder 3"/>
          <p:cNvSpPr>
            <a:spLocks noGrp="1"/>
          </p:cNvSpPr>
          <p:nvPr>
            <p:ph type="body" sz="quarter" idx="14" hasCustomPrompt="1"/>
          </p:nvPr>
        </p:nvSpPr>
        <p:spPr>
          <a:xfrm>
            <a:off x="304800" y="1727201"/>
            <a:ext cx="4023360" cy="4356100"/>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4" name="Text Placeholder 3"/>
          <p:cNvSpPr>
            <a:spLocks noGrp="1"/>
          </p:cNvSpPr>
          <p:nvPr>
            <p:ph type="body" sz="quarter" idx="15" hasCustomPrompt="1"/>
          </p:nvPr>
        </p:nvSpPr>
        <p:spPr>
          <a:xfrm>
            <a:off x="4785360" y="1727201"/>
            <a:ext cx="4023360" cy="4356100"/>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48035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 2">
    <p:spTree>
      <p:nvGrpSpPr>
        <p:cNvPr id="1" name=""/>
        <p:cNvGrpSpPr/>
        <p:nvPr/>
      </p:nvGrpSpPr>
      <p:grpSpPr>
        <a:xfrm>
          <a:off x="0" y="0"/>
          <a:ext cx="0" cy="0"/>
          <a:chOff x="0" y="0"/>
          <a:chExt cx="0" cy="0"/>
        </a:xfrm>
      </p:grpSpPr>
      <p:sp>
        <p:nvSpPr>
          <p:cNvPr id="12" name="Text Placeholder 2"/>
          <p:cNvSpPr>
            <a:spLocks noGrp="1"/>
          </p:cNvSpPr>
          <p:nvPr>
            <p:ph type="body" idx="1" hasCustomPrompt="1"/>
          </p:nvPr>
        </p:nvSpPr>
        <p:spPr>
          <a:xfrm>
            <a:off x="5791200" y="3689351"/>
            <a:ext cx="301752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14" name="Text Placeholder 4"/>
          <p:cNvSpPr>
            <a:spLocks noGrp="1"/>
          </p:cNvSpPr>
          <p:nvPr>
            <p:ph type="body" sz="quarter" idx="3" hasCustomPrompt="1"/>
          </p:nvPr>
        </p:nvSpPr>
        <p:spPr>
          <a:xfrm>
            <a:off x="5791200" y="1361440"/>
            <a:ext cx="301752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17"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21" name="Text Placeholder 3"/>
          <p:cNvSpPr>
            <a:spLocks noGrp="1"/>
          </p:cNvSpPr>
          <p:nvPr>
            <p:ph type="body" sz="quarter" idx="14" hasCustomPrompt="1"/>
          </p:nvPr>
        </p:nvSpPr>
        <p:spPr>
          <a:xfrm>
            <a:off x="5791200" y="4055112"/>
            <a:ext cx="3017520" cy="18288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4" name="Text Placeholder 3"/>
          <p:cNvSpPr>
            <a:spLocks noGrp="1"/>
          </p:cNvSpPr>
          <p:nvPr>
            <p:ph type="body" sz="quarter" idx="15" hasCustomPrompt="1"/>
          </p:nvPr>
        </p:nvSpPr>
        <p:spPr>
          <a:xfrm>
            <a:off x="5791200" y="1727200"/>
            <a:ext cx="3017520" cy="18288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10" name="Text Placeholder 4"/>
          <p:cNvSpPr>
            <a:spLocks noGrp="1"/>
          </p:cNvSpPr>
          <p:nvPr>
            <p:ph type="body" sz="quarter" idx="16" hasCustomPrompt="1"/>
          </p:nvPr>
        </p:nvSpPr>
        <p:spPr>
          <a:xfrm>
            <a:off x="304799" y="1361440"/>
            <a:ext cx="502920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3" name="Chart Placeholder 2"/>
          <p:cNvSpPr>
            <a:spLocks noGrp="1"/>
          </p:cNvSpPr>
          <p:nvPr>
            <p:ph type="chart" sz="quarter" idx="18"/>
          </p:nvPr>
        </p:nvSpPr>
        <p:spPr>
          <a:xfrm>
            <a:off x="304799" y="1727200"/>
            <a:ext cx="5029199" cy="4156712"/>
          </a:xfrm>
          <a:prstGeom prst="rect">
            <a:avLst/>
          </a:prstGeom>
          <a:ln>
            <a:solidFill>
              <a:schemeClr val="bg1">
                <a:lumMod val="75000"/>
              </a:schemeClr>
            </a:solidFill>
          </a:ln>
        </p:spPr>
        <p:txBody>
          <a:bodyPr/>
          <a:lstStyle/>
          <a:p>
            <a:r>
              <a:rPr lang="en-US" smtClean="0"/>
              <a:t>Click icon to add chart</a:t>
            </a:r>
            <a:endParaRPr lang="en-US" dirty="0"/>
          </a:p>
        </p:txBody>
      </p:sp>
    </p:spTree>
    <p:extLst>
      <p:ext uri="{BB962C8B-B14F-4D97-AF65-F5344CB8AC3E}">
        <p14:creationId xmlns:p14="http://schemas.microsoft.com/office/powerpoint/2010/main" val="2881395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12" name="Text Placeholder 2"/>
          <p:cNvSpPr>
            <a:spLocks noGrp="1"/>
          </p:cNvSpPr>
          <p:nvPr>
            <p:ph type="body" idx="1" hasCustomPrompt="1"/>
          </p:nvPr>
        </p:nvSpPr>
        <p:spPr>
          <a:xfrm>
            <a:off x="304800" y="1361440"/>
            <a:ext cx="201168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16" name="Text Placeholder 9"/>
          <p:cNvSpPr>
            <a:spLocks noGrp="1"/>
          </p:cNvSpPr>
          <p:nvPr>
            <p:ph type="body" sz="quarter" idx="10" hasCustomPrompt="1"/>
          </p:nvPr>
        </p:nvSpPr>
        <p:spPr>
          <a:xfrm>
            <a:off x="304800" y="6152147"/>
            <a:ext cx="8503920" cy="457200"/>
          </a:xfrm>
          <a:prstGeom prst="rect">
            <a:avLst/>
          </a:prstGeom>
        </p:spPr>
        <p:txBody>
          <a:bodyPr anchor="ctr" anchorCtr="0"/>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Takeaway</a:t>
            </a:r>
          </a:p>
        </p:txBody>
      </p:sp>
      <p:sp>
        <p:nvSpPr>
          <p:cNvPr id="17"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21" name="Text Placeholder 3"/>
          <p:cNvSpPr>
            <a:spLocks noGrp="1"/>
          </p:cNvSpPr>
          <p:nvPr>
            <p:ph type="body" sz="quarter" idx="14" hasCustomPrompt="1"/>
          </p:nvPr>
        </p:nvSpPr>
        <p:spPr>
          <a:xfrm>
            <a:off x="304800" y="1727201"/>
            <a:ext cx="2011680" cy="43561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3" name="Text Placeholder 2"/>
          <p:cNvSpPr>
            <a:spLocks noGrp="1"/>
          </p:cNvSpPr>
          <p:nvPr>
            <p:ph type="body" idx="15" hasCustomPrompt="1"/>
          </p:nvPr>
        </p:nvSpPr>
        <p:spPr>
          <a:xfrm>
            <a:off x="2468880" y="1361441"/>
            <a:ext cx="201168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26" name="Text Placeholder 2"/>
          <p:cNvSpPr>
            <a:spLocks noGrp="1"/>
          </p:cNvSpPr>
          <p:nvPr>
            <p:ph type="body" idx="17" hasCustomPrompt="1"/>
          </p:nvPr>
        </p:nvSpPr>
        <p:spPr>
          <a:xfrm>
            <a:off x="4632960" y="1361442"/>
            <a:ext cx="201168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28" name="Text Placeholder 2"/>
          <p:cNvSpPr>
            <a:spLocks noGrp="1"/>
          </p:cNvSpPr>
          <p:nvPr>
            <p:ph type="body" idx="19" hasCustomPrompt="1"/>
          </p:nvPr>
        </p:nvSpPr>
        <p:spPr>
          <a:xfrm>
            <a:off x="6797040" y="1361443"/>
            <a:ext cx="2011680" cy="365760"/>
          </a:xfrm>
          <a:prstGeom prst="rect">
            <a:avLst/>
          </a:prstGeom>
          <a:solidFill>
            <a:schemeClr val="accent6"/>
          </a:solidFill>
          <a:ln w="12700" algn="ctr">
            <a:solidFill>
              <a:schemeClr val="accent6"/>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30" name="Text Placeholder 3"/>
          <p:cNvSpPr>
            <a:spLocks noGrp="1"/>
          </p:cNvSpPr>
          <p:nvPr>
            <p:ph type="body" sz="quarter" idx="20" hasCustomPrompt="1"/>
          </p:nvPr>
        </p:nvSpPr>
        <p:spPr>
          <a:xfrm>
            <a:off x="2468880" y="1727201"/>
            <a:ext cx="2011680" cy="43561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31" name="Text Placeholder 3"/>
          <p:cNvSpPr>
            <a:spLocks noGrp="1"/>
          </p:cNvSpPr>
          <p:nvPr>
            <p:ph type="body" sz="quarter" idx="21" hasCustomPrompt="1"/>
          </p:nvPr>
        </p:nvSpPr>
        <p:spPr>
          <a:xfrm>
            <a:off x="4632960" y="1727200"/>
            <a:ext cx="2011680" cy="43561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32" name="Text Placeholder 3"/>
          <p:cNvSpPr>
            <a:spLocks noGrp="1"/>
          </p:cNvSpPr>
          <p:nvPr>
            <p:ph type="body" sz="quarter" idx="22" hasCustomPrompt="1"/>
          </p:nvPr>
        </p:nvSpPr>
        <p:spPr>
          <a:xfrm>
            <a:off x="6797040" y="1727199"/>
            <a:ext cx="2011680" cy="43561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51418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x3 Grid">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9625" y="1361440"/>
            <a:ext cx="246888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5" name="Text Placeholder 4"/>
          <p:cNvSpPr>
            <a:spLocks noGrp="1"/>
          </p:cNvSpPr>
          <p:nvPr>
            <p:ph type="body" sz="quarter" idx="3" hasCustomPrompt="1"/>
          </p:nvPr>
        </p:nvSpPr>
        <p:spPr>
          <a:xfrm>
            <a:off x="3574733" y="1361440"/>
            <a:ext cx="246888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7" name="Text Placeholder 9"/>
          <p:cNvSpPr>
            <a:spLocks noGrp="1"/>
          </p:cNvSpPr>
          <p:nvPr>
            <p:ph type="body" sz="quarter" idx="10" hasCustomPrompt="1"/>
          </p:nvPr>
        </p:nvSpPr>
        <p:spPr>
          <a:xfrm>
            <a:off x="304800" y="6152147"/>
            <a:ext cx="8503920" cy="457200"/>
          </a:xfrm>
          <a:prstGeom prst="rect">
            <a:avLst/>
          </a:prstGeom>
        </p:spPr>
        <p:txBody>
          <a:bodyPr anchor="ctr" anchorCtr="0"/>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Takeaway</a:t>
            </a:r>
          </a:p>
        </p:txBody>
      </p:sp>
      <p:sp>
        <p:nvSpPr>
          <p:cNvPr id="2"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22" name="Text Placeholder 4"/>
          <p:cNvSpPr>
            <a:spLocks noGrp="1"/>
          </p:cNvSpPr>
          <p:nvPr>
            <p:ph type="body" sz="quarter" idx="12" hasCustomPrompt="1"/>
          </p:nvPr>
        </p:nvSpPr>
        <p:spPr>
          <a:xfrm>
            <a:off x="6339840" y="1361440"/>
            <a:ext cx="246888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23" name="Text Placeholder 2"/>
          <p:cNvSpPr>
            <a:spLocks noGrp="1"/>
          </p:cNvSpPr>
          <p:nvPr>
            <p:ph type="body" idx="13" hasCustomPrompt="1"/>
          </p:nvPr>
        </p:nvSpPr>
        <p:spPr>
          <a:xfrm rot="16200000">
            <a:off x="-563879" y="2595880"/>
            <a:ext cx="2103120" cy="365760"/>
          </a:xfrm>
          <a:prstGeom prst="rect">
            <a:avLst/>
          </a:prstGeom>
          <a:solidFill>
            <a:schemeClr val="accent6"/>
          </a:solidFill>
          <a:ln w="12700" algn="ctr">
            <a:solidFill>
              <a:schemeClr val="accent6"/>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24" name="Text Placeholder 2"/>
          <p:cNvSpPr>
            <a:spLocks noGrp="1"/>
          </p:cNvSpPr>
          <p:nvPr>
            <p:ph type="body" idx="14" hasCustomPrompt="1"/>
          </p:nvPr>
        </p:nvSpPr>
        <p:spPr>
          <a:xfrm rot="16200000">
            <a:off x="-563879" y="4848726"/>
            <a:ext cx="2103120" cy="365760"/>
          </a:xfrm>
          <a:prstGeom prst="rect">
            <a:avLst/>
          </a:prstGeom>
          <a:solidFill>
            <a:schemeClr val="accent6"/>
          </a:solidFill>
          <a:ln w="12700" algn="ctr">
            <a:solidFill>
              <a:schemeClr val="accent6"/>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19" name="Text Placeholder 3"/>
          <p:cNvSpPr>
            <a:spLocks noGrp="1"/>
          </p:cNvSpPr>
          <p:nvPr>
            <p:ph type="body" sz="quarter" idx="15" hasCustomPrompt="1"/>
          </p:nvPr>
        </p:nvSpPr>
        <p:spPr>
          <a:xfrm>
            <a:off x="809625" y="1727201"/>
            <a:ext cx="2468880" cy="2103119"/>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0" name="Text Placeholder 3"/>
          <p:cNvSpPr>
            <a:spLocks noGrp="1"/>
          </p:cNvSpPr>
          <p:nvPr>
            <p:ph type="body" sz="quarter" idx="16" hasCustomPrompt="1"/>
          </p:nvPr>
        </p:nvSpPr>
        <p:spPr>
          <a:xfrm>
            <a:off x="3574733" y="1727201"/>
            <a:ext cx="2468880" cy="2103119"/>
          </a:xfrm>
          <a:prstGeom prst="rect">
            <a:avLst/>
          </a:prstGeom>
          <a:solidFill>
            <a:schemeClr val="bg1">
              <a:lumMod val="95000"/>
            </a:schemeClr>
          </a:solidFill>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1" name="Text Placeholder 3"/>
          <p:cNvSpPr>
            <a:spLocks noGrp="1"/>
          </p:cNvSpPr>
          <p:nvPr>
            <p:ph type="body" sz="quarter" idx="17" hasCustomPrompt="1"/>
          </p:nvPr>
        </p:nvSpPr>
        <p:spPr>
          <a:xfrm>
            <a:off x="6339840" y="1727201"/>
            <a:ext cx="2468880" cy="2103119"/>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9" name="Text Placeholder 3"/>
          <p:cNvSpPr>
            <a:spLocks noGrp="1"/>
          </p:cNvSpPr>
          <p:nvPr>
            <p:ph type="body" sz="quarter" idx="18" hasCustomPrompt="1"/>
          </p:nvPr>
        </p:nvSpPr>
        <p:spPr>
          <a:xfrm>
            <a:off x="809625" y="3980047"/>
            <a:ext cx="2468880" cy="2103119"/>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30" name="Text Placeholder 3"/>
          <p:cNvSpPr>
            <a:spLocks noGrp="1"/>
          </p:cNvSpPr>
          <p:nvPr>
            <p:ph type="body" sz="quarter" idx="19" hasCustomPrompt="1"/>
          </p:nvPr>
        </p:nvSpPr>
        <p:spPr>
          <a:xfrm>
            <a:off x="3574733" y="3980047"/>
            <a:ext cx="2468880" cy="2103119"/>
          </a:xfrm>
          <a:prstGeom prst="rect">
            <a:avLst/>
          </a:prstGeom>
          <a:solidFill>
            <a:schemeClr val="bg1">
              <a:lumMod val="95000"/>
            </a:schemeClr>
          </a:solidFill>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31" name="Text Placeholder 3"/>
          <p:cNvSpPr>
            <a:spLocks noGrp="1"/>
          </p:cNvSpPr>
          <p:nvPr>
            <p:ph type="body" sz="quarter" idx="20" hasCustomPrompt="1"/>
          </p:nvPr>
        </p:nvSpPr>
        <p:spPr>
          <a:xfrm>
            <a:off x="6339840" y="3980047"/>
            <a:ext cx="2468880" cy="2103119"/>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71941993"/>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 Rows">
    <p:spTree>
      <p:nvGrpSpPr>
        <p:cNvPr id="1" name=""/>
        <p:cNvGrpSpPr/>
        <p:nvPr/>
      </p:nvGrpSpPr>
      <p:grpSpPr>
        <a:xfrm>
          <a:off x="0" y="0"/>
          <a:ext cx="0" cy="0"/>
          <a:chOff x="0" y="0"/>
          <a:chExt cx="0" cy="0"/>
        </a:xfrm>
      </p:grpSpPr>
      <p:sp>
        <p:nvSpPr>
          <p:cNvPr id="50" name="Text Placeholder 3"/>
          <p:cNvSpPr>
            <a:spLocks noGrp="1"/>
          </p:cNvSpPr>
          <p:nvPr>
            <p:ph type="body" sz="quarter" idx="23" hasCustomPrompt="1"/>
          </p:nvPr>
        </p:nvSpPr>
        <p:spPr>
          <a:xfrm>
            <a:off x="316230" y="1727201"/>
            <a:ext cx="8492490" cy="1188717"/>
          </a:xfrm>
          <a:prstGeom prst="rect">
            <a:avLst/>
          </a:prstGeom>
          <a:solidFill>
            <a:schemeClr val="bg1">
              <a:lumMod val="95000"/>
            </a:schemeClr>
          </a:solidFill>
          <a:ln w="9525">
            <a:solidFill>
              <a:schemeClr val="bg1">
                <a:lumMod val="85000"/>
              </a:schemeClr>
            </a:solidFill>
            <a:miter lim="800000"/>
            <a:headEnd/>
            <a:tailEnd/>
          </a:ln>
        </p:spPr>
        <p:txBody>
          <a:bodyPr vert="horz" wrap="square" lIns="91440" tIns="45720" rIns="91440" bIns="45720" numCol="1" anchor="t" anchorCtr="0" compatLnSpc="1">
            <a:prstTxWarp prst="textNoShape">
              <a:avLst/>
            </a:prstTxWarp>
          </a:bodyPr>
          <a:lstStyle>
            <a:lvl1pPr marL="119063" indent="-119063">
              <a:buFontTx/>
              <a:buNone/>
              <a:defRPr lang="en-US" sz="1200" dirty="0" smtClean="0"/>
            </a:lvl1pPr>
            <a:lvl2pPr>
              <a:defRPr lang="en-US" sz="1100" dirty="0" smtClean="0"/>
            </a:lvl2pPr>
            <a:lvl3pPr>
              <a:defRPr lang="en-US" sz="1000" dirty="0" smtClean="0"/>
            </a:lvl3pPr>
            <a:lvl4pPr>
              <a:defRPr lang="en-US" dirty="0" smtClean="0"/>
            </a:lvl4pPr>
          </a:lstStyle>
          <a:p>
            <a:pPr marL="0" lvl="0" indent="0"/>
            <a:r>
              <a:rPr lang="en-US" dirty="0" smtClean="0"/>
              <a:t> </a:t>
            </a:r>
          </a:p>
        </p:txBody>
      </p:sp>
      <p:sp>
        <p:nvSpPr>
          <p:cNvPr id="3" name="Line 36"/>
          <p:cNvSpPr>
            <a:spLocks noChangeShapeType="1"/>
          </p:cNvSpPr>
          <p:nvPr userDrawn="1"/>
        </p:nvSpPr>
        <p:spPr bwMode="auto">
          <a:xfrm rot="5400000" flipH="1">
            <a:off x="4556760" y="-3141902"/>
            <a:ext cx="0" cy="8503920"/>
          </a:xfrm>
          <a:prstGeom prst="line">
            <a:avLst/>
          </a:prstGeom>
          <a:noFill/>
          <a:ln w="22225" cap="flat" cmpd="sng" algn="ctr">
            <a:solidFill>
              <a:schemeClr val="tx1">
                <a:lumMod val="65000"/>
                <a:lumOff val="35000"/>
              </a:schemeClr>
            </a:solidFill>
            <a:prstDash val="solid"/>
            <a:round/>
            <a:headEnd type="none" w="med" len="med"/>
            <a:tailEnd type="none"/>
          </a:ln>
          <a:effectLst>
            <a:outerShdw blurRad="50800" dist="38100" dir="2700000" algn="tl" rotWithShape="0">
              <a:prstClr val="black">
                <a:alpha val="40000"/>
              </a:prstClr>
            </a:outerShdw>
          </a:effectLst>
        </p:spPr>
        <p:txBody>
          <a:bodyPr wrap="none" anchor="ctr"/>
          <a:lstStyle/>
          <a:p>
            <a:pPr algn="ctr" eaLnBrk="1" hangingPunct="1"/>
            <a:endParaRPr lang="en-US" sz="1200" dirty="0">
              <a:solidFill>
                <a:srgbClr val="000000"/>
              </a:solidFill>
              <a:latin typeface="Calibri"/>
            </a:endParaRPr>
          </a:p>
        </p:txBody>
      </p:sp>
      <p:sp>
        <p:nvSpPr>
          <p:cNvPr id="9"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10" name="Text Placeholder 17"/>
          <p:cNvSpPr>
            <a:spLocks noGrp="1"/>
          </p:cNvSpPr>
          <p:nvPr>
            <p:ph type="body" sz="quarter" idx="11" hasCustomPrompt="1"/>
          </p:nvPr>
        </p:nvSpPr>
        <p:spPr>
          <a:xfrm>
            <a:off x="482600" y="956072"/>
            <a:ext cx="720069" cy="307777"/>
          </a:xfrm>
          <a:prstGeom prst="rect">
            <a:avLst/>
          </a:prstGeom>
          <a:solidFill>
            <a:schemeClr val="bg1"/>
          </a:solidFill>
        </p:spPr>
        <p:txBody>
          <a:bodyPr wrap="none">
            <a:spAutoFit/>
          </a:bodyPr>
          <a:lstStyle>
            <a:lvl1pPr marL="0" indent="0">
              <a:buNone/>
              <a:defRPr sz="1400"/>
            </a:lvl1pPr>
          </a:lstStyle>
          <a:p>
            <a:pPr lvl="0"/>
            <a:r>
              <a:rPr lang="en-US" dirty="0" smtClean="0"/>
              <a:t>Banner</a:t>
            </a:r>
            <a:endParaRPr lang="en-US" dirty="0"/>
          </a:p>
        </p:txBody>
      </p:sp>
      <p:sp>
        <p:nvSpPr>
          <p:cNvPr id="23" name="Text Placeholder 2"/>
          <p:cNvSpPr>
            <a:spLocks noGrp="1"/>
          </p:cNvSpPr>
          <p:nvPr>
            <p:ph type="body" idx="1" hasCustomPrompt="1"/>
          </p:nvPr>
        </p:nvSpPr>
        <p:spPr>
          <a:xfrm>
            <a:off x="1878330" y="1361440"/>
            <a:ext cx="320040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25" name="Text Placeholder 4"/>
          <p:cNvSpPr>
            <a:spLocks noGrp="1"/>
          </p:cNvSpPr>
          <p:nvPr>
            <p:ph type="body" sz="quarter" idx="3" hasCustomPrompt="1"/>
          </p:nvPr>
        </p:nvSpPr>
        <p:spPr>
          <a:xfrm>
            <a:off x="5608320" y="1361440"/>
            <a:ext cx="3200400" cy="365760"/>
          </a:xfrm>
          <a:prstGeom prst="rect">
            <a:avLst/>
          </a:prstGeom>
          <a:solidFill>
            <a:schemeClr val="accent6"/>
          </a:solidFill>
          <a:ln w="12700" algn="ctr">
            <a:solidFill>
              <a:schemeClr val="accent6"/>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27" name="Text Placeholder 9"/>
          <p:cNvSpPr>
            <a:spLocks noGrp="1"/>
          </p:cNvSpPr>
          <p:nvPr>
            <p:ph type="body" sz="quarter" idx="10" hasCustomPrompt="1"/>
          </p:nvPr>
        </p:nvSpPr>
        <p:spPr>
          <a:xfrm>
            <a:off x="304800" y="6152147"/>
            <a:ext cx="8503920" cy="457200"/>
          </a:xfrm>
          <a:prstGeom prst="rect">
            <a:avLst/>
          </a:prstGeom>
        </p:spPr>
        <p:txBody>
          <a:bodyPr anchor="ctr" anchorCtr="0"/>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Takeaway</a:t>
            </a:r>
          </a:p>
        </p:txBody>
      </p:sp>
      <p:sp>
        <p:nvSpPr>
          <p:cNvPr id="38" name="Text Placeholder 2"/>
          <p:cNvSpPr>
            <a:spLocks noGrp="1"/>
          </p:cNvSpPr>
          <p:nvPr>
            <p:ph type="body" idx="20" hasCustomPrompt="1"/>
          </p:nvPr>
        </p:nvSpPr>
        <p:spPr>
          <a:xfrm>
            <a:off x="482600" y="1963419"/>
            <a:ext cx="1155700" cy="686435"/>
          </a:xfrm>
          <a:prstGeom prst="rect">
            <a:avLst/>
          </a:prstGeom>
          <a:solidFill>
            <a:schemeClr val="bg1"/>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44" name="Text Placeholder 3"/>
          <p:cNvSpPr>
            <a:spLocks noGrp="1"/>
          </p:cNvSpPr>
          <p:nvPr>
            <p:ph type="body" sz="quarter" idx="15" hasCustomPrompt="1"/>
          </p:nvPr>
        </p:nvSpPr>
        <p:spPr>
          <a:xfrm>
            <a:off x="1878330" y="1727201"/>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46" name="Text Placeholder 3"/>
          <p:cNvSpPr>
            <a:spLocks noGrp="1"/>
          </p:cNvSpPr>
          <p:nvPr>
            <p:ph type="body" sz="quarter" idx="17" hasCustomPrompt="1"/>
          </p:nvPr>
        </p:nvSpPr>
        <p:spPr>
          <a:xfrm>
            <a:off x="5608320" y="1727201"/>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51" name="Text Placeholder 3"/>
          <p:cNvSpPr>
            <a:spLocks noGrp="1"/>
          </p:cNvSpPr>
          <p:nvPr>
            <p:ph type="body" sz="quarter" idx="24" hasCustomPrompt="1"/>
          </p:nvPr>
        </p:nvSpPr>
        <p:spPr>
          <a:xfrm>
            <a:off x="316230" y="3222626"/>
            <a:ext cx="8492490" cy="1188717"/>
          </a:xfrm>
          <a:prstGeom prst="rect">
            <a:avLst/>
          </a:prstGeom>
          <a:noFill/>
          <a:ln w="9525">
            <a:solidFill>
              <a:schemeClr val="bg1">
                <a:lumMod val="85000"/>
              </a:schemeClr>
            </a:solidFill>
            <a:miter lim="800000"/>
            <a:headEnd/>
            <a:tailEnd/>
          </a:ln>
        </p:spPr>
        <p:txBody>
          <a:bodyPr vert="horz" wrap="square" lIns="91440" tIns="45720" rIns="91440" bIns="45720" numCol="1" anchor="t" anchorCtr="0" compatLnSpc="1">
            <a:prstTxWarp prst="textNoShape">
              <a:avLst/>
            </a:prstTxWarp>
          </a:bodyPr>
          <a:lstStyle>
            <a:lvl1pPr marL="119063" indent="-119063">
              <a:buFontTx/>
              <a:buNone/>
              <a:defRPr lang="en-US" sz="1200" dirty="0" smtClean="0"/>
            </a:lvl1pPr>
            <a:lvl2pPr>
              <a:defRPr lang="en-US" sz="1100" dirty="0" smtClean="0"/>
            </a:lvl2pPr>
            <a:lvl3pPr>
              <a:defRPr lang="en-US" sz="1000" dirty="0" smtClean="0"/>
            </a:lvl3pPr>
            <a:lvl4pPr>
              <a:defRPr lang="en-US" dirty="0" smtClean="0"/>
            </a:lvl4pPr>
          </a:lstStyle>
          <a:p>
            <a:pPr marL="0" lvl="0" indent="0"/>
            <a:r>
              <a:rPr lang="en-US" dirty="0" smtClean="0"/>
              <a:t> </a:t>
            </a:r>
          </a:p>
        </p:txBody>
      </p:sp>
      <p:sp>
        <p:nvSpPr>
          <p:cNvPr id="52" name="Text Placeholder 2"/>
          <p:cNvSpPr>
            <a:spLocks noGrp="1"/>
          </p:cNvSpPr>
          <p:nvPr>
            <p:ph type="body" idx="25" hasCustomPrompt="1"/>
          </p:nvPr>
        </p:nvSpPr>
        <p:spPr>
          <a:xfrm>
            <a:off x="482600" y="3458844"/>
            <a:ext cx="1155700" cy="686435"/>
          </a:xfrm>
          <a:prstGeom prst="rect">
            <a:avLst/>
          </a:prstGeom>
          <a:solidFill>
            <a:schemeClr val="bg1"/>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53" name="Text Placeholder 3"/>
          <p:cNvSpPr>
            <a:spLocks noGrp="1"/>
          </p:cNvSpPr>
          <p:nvPr>
            <p:ph type="body" sz="quarter" idx="26" hasCustomPrompt="1"/>
          </p:nvPr>
        </p:nvSpPr>
        <p:spPr>
          <a:xfrm>
            <a:off x="1878330" y="3222626"/>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54" name="Text Placeholder 3"/>
          <p:cNvSpPr>
            <a:spLocks noGrp="1"/>
          </p:cNvSpPr>
          <p:nvPr>
            <p:ph type="body" sz="quarter" idx="27" hasCustomPrompt="1"/>
          </p:nvPr>
        </p:nvSpPr>
        <p:spPr>
          <a:xfrm>
            <a:off x="5608320" y="3222626"/>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55" name="Text Placeholder 3"/>
          <p:cNvSpPr>
            <a:spLocks noGrp="1"/>
          </p:cNvSpPr>
          <p:nvPr>
            <p:ph type="body" sz="quarter" idx="28" hasCustomPrompt="1"/>
          </p:nvPr>
        </p:nvSpPr>
        <p:spPr>
          <a:xfrm>
            <a:off x="316230" y="4679951"/>
            <a:ext cx="8492490" cy="1188717"/>
          </a:xfrm>
          <a:prstGeom prst="rect">
            <a:avLst/>
          </a:prstGeom>
          <a:solidFill>
            <a:schemeClr val="bg1">
              <a:lumMod val="95000"/>
            </a:schemeClr>
          </a:solidFill>
          <a:ln w="9525">
            <a:solidFill>
              <a:schemeClr val="bg1">
                <a:lumMod val="85000"/>
              </a:schemeClr>
            </a:solidFill>
            <a:miter lim="800000"/>
            <a:headEnd/>
            <a:tailEnd/>
          </a:ln>
        </p:spPr>
        <p:txBody>
          <a:bodyPr vert="horz" wrap="square" lIns="91440" tIns="45720" rIns="91440" bIns="45720" numCol="1" anchor="t" anchorCtr="0" compatLnSpc="1">
            <a:prstTxWarp prst="textNoShape">
              <a:avLst/>
            </a:prstTxWarp>
          </a:bodyPr>
          <a:lstStyle>
            <a:lvl1pPr marL="119063" indent="-119063">
              <a:buFontTx/>
              <a:buNone/>
              <a:defRPr lang="en-US" sz="1200" dirty="0" smtClean="0"/>
            </a:lvl1pPr>
            <a:lvl2pPr>
              <a:defRPr lang="en-US" sz="1100" dirty="0" smtClean="0"/>
            </a:lvl2pPr>
            <a:lvl3pPr>
              <a:defRPr lang="en-US" sz="1000" dirty="0" smtClean="0"/>
            </a:lvl3pPr>
            <a:lvl4pPr>
              <a:defRPr lang="en-US" dirty="0" smtClean="0"/>
            </a:lvl4pPr>
          </a:lstStyle>
          <a:p>
            <a:pPr marL="0" lvl="0" indent="0"/>
            <a:r>
              <a:rPr lang="en-US" dirty="0" smtClean="0"/>
              <a:t> </a:t>
            </a:r>
          </a:p>
        </p:txBody>
      </p:sp>
      <p:sp>
        <p:nvSpPr>
          <p:cNvPr id="56" name="Text Placeholder 2"/>
          <p:cNvSpPr>
            <a:spLocks noGrp="1"/>
          </p:cNvSpPr>
          <p:nvPr>
            <p:ph type="body" idx="29" hasCustomPrompt="1"/>
          </p:nvPr>
        </p:nvSpPr>
        <p:spPr>
          <a:xfrm>
            <a:off x="482600" y="4916169"/>
            <a:ext cx="1155700" cy="686435"/>
          </a:xfrm>
          <a:prstGeom prst="rect">
            <a:avLst/>
          </a:prstGeom>
          <a:solidFill>
            <a:schemeClr val="bg1"/>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57" name="Text Placeholder 3"/>
          <p:cNvSpPr>
            <a:spLocks noGrp="1"/>
          </p:cNvSpPr>
          <p:nvPr>
            <p:ph type="body" sz="quarter" idx="30" hasCustomPrompt="1"/>
          </p:nvPr>
        </p:nvSpPr>
        <p:spPr>
          <a:xfrm>
            <a:off x="1878330" y="4679951"/>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58" name="Text Placeholder 3"/>
          <p:cNvSpPr>
            <a:spLocks noGrp="1"/>
          </p:cNvSpPr>
          <p:nvPr>
            <p:ph type="body" sz="quarter" idx="31" hasCustomPrompt="1"/>
          </p:nvPr>
        </p:nvSpPr>
        <p:spPr>
          <a:xfrm>
            <a:off x="5608320" y="4679951"/>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9734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800"/>
            </a:lvl2pPr>
            <a:lvl3pPr>
              <a:defRPr sz="1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A8580EF-51D3-4A75-BA0A-555CC723221A}"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39301"/>
            <a:ext cx="8382000" cy="510909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2"/>
          <p:cNvSpPr>
            <a:spLocks noGrp="1" noChangeArrowheads="1"/>
          </p:cNvSpPr>
          <p:nvPr>
            <p:ph type="title"/>
          </p:nvPr>
        </p:nvSpPr>
        <p:spPr bwMode="auto">
          <a:xfrm>
            <a:off x="304800" y="381000"/>
            <a:ext cx="8382000" cy="68421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p>
        </p:txBody>
      </p:sp>
      <p:sp>
        <p:nvSpPr>
          <p:cNvPr id="10" name="Text Placeholder 9"/>
          <p:cNvSpPr>
            <a:spLocks noGrp="1"/>
          </p:cNvSpPr>
          <p:nvPr>
            <p:ph type="body" sz="quarter" idx="10"/>
          </p:nvPr>
        </p:nvSpPr>
        <p:spPr>
          <a:xfrm>
            <a:off x="304800" y="5334000"/>
            <a:ext cx="8382000" cy="457200"/>
          </a:xfrm>
          <a:prstGeom prst="rect">
            <a:avLst/>
          </a:prstGeom>
        </p:spPr>
        <p:txBody>
          <a:bodyPr anchor="b"/>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Click to edit Master text styles</a:t>
            </a:r>
          </a:p>
        </p:txBody>
      </p:sp>
    </p:spTree>
    <p:extLst>
      <p:ext uri="{BB962C8B-B14F-4D97-AF65-F5344CB8AC3E}">
        <p14:creationId xmlns:p14="http://schemas.microsoft.com/office/powerpoint/2010/main" val="4068735139"/>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309976"/>
            <a:ext cx="8382000" cy="680624"/>
          </a:xfrm>
          <a:noFill/>
          <a:ln w="9525">
            <a:noFill/>
            <a:miter lim="800000"/>
            <a:headEnd/>
            <a:tailEnd/>
          </a:ln>
        </p:spPr>
        <p:txBody>
          <a:bodyPr/>
          <a:lstStyle>
            <a:lvl1pPr>
              <a:defRPr lang="en-US" sz="1600" b="0" dirty="0">
                <a:solidFill>
                  <a:srgbClr val="000000"/>
                </a:solidFill>
                <a:latin typeface="+mj-lt"/>
                <a:ea typeface="+mj-ea"/>
                <a:cs typeface="+mj-cs"/>
              </a:defRPr>
            </a:lvl1pPr>
          </a:lstStyle>
          <a:p>
            <a:pPr lvl="0"/>
            <a:r>
              <a:rPr lang="en-US" smtClean="0"/>
              <a:t>Click to edit Master title style</a:t>
            </a:r>
            <a:endParaRPr lang="en-US" dirty="0"/>
          </a:p>
        </p:txBody>
      </p:sp>
    </p:spTree>
    <p:extLst>
      <p:ext uri="{BB962C8B-B14F-4D97-AF65-F5344CB8AC3E}">
        <p14:creationId xmlns:p14="http://schemas.microsoft.com/office/powerpoint/2010/main" val="3565213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6407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E5F021B4-C56A-40DD-825E-944F1791BD39}"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75D6339F-3D6B-4B8B-B995-3B5FE34FB5CE}" type="slidenum">
              <a:rPr lang="en-US"/>
              <a:pPr/>
              <a:t>‹#›</a:t>
            </a:fld>
            <a:endParaRPr lang="en-US" sz="1000">
              <a:latin typeface="Times New Roman" pitchFamily="18" charset="0"/>
            </a:endParaRPr>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3C4C1FAB-38A4-45EE-8FB8-6C18493FC744}" type="slidenum">
              <a:rPr lang="en-US"/>
              <a:pPr/>
              <a:t>‹#›</a:t>
            </a:fld>
            <a:endParaRPr lang="en-US" sz="1000">
              <a:latin typeface="Times New Roman" pitchFamily="18" charset="0"/>
            </a:endParaRPr>
          </a:p>
        </p:txBody>
      </p:sp>
      <p:sp>
        <p:nvSpPr>
          <p:cNvPr id="9" name="Date Placeholder 8"/>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DDF73CE9-D1BB-4455-A7CC-8FAA39F3EE63}" type="slidenum">
              <a:rPr lang="en-US"/>
              <a:pPr/>
              <a:t>‹#›</a:t>
            </a:fld>
            <a:endParaRPr lang="en-US" sz="1000">
              <a:latin typeface="Times New Roman" pitchFamily="18" charset="0"/>
            </a:endParaRPr>
          </a:p>
        </p:txBody>
      </p:sp>
      <p:sp>
        <p:nvSpPr>
          <p:cNvPr id="5" name="Date Placeholder 4"/>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654184E3-7569-406C-91DD-80B264D5CDFE}" type="slidenum">
              <a:rPr lang="en-US"/>
              <a:pPr/>
              <a:t>‹#›</a:t>
            </a:fld>
            <a:endParaRPr lang="en-US" sz="1000">
              <a:latin typeface="Times New Roman" pitchFamily="18" charset="0"/>
            </a:endParaRPr>
          </a:p>
        </p:txBody>
      </p:sp>
      <p:sp>
        <p:nvSpPr>
          <p:cNvPr id="4" name="Date Placeholder 3"/>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997692C5-E1EF-41E1-8435-FB8A452ED834}" type="slidenum">
              <a:rPr lang="en-US"/>
              <a:pPr/>
              <a:t>‹#›</a:t>
            </a:fld>
            <a:endParaRPr lang="en-US" sz="1000">
              <a:latin typeface="Times New Roman" pitchFamily="18" charset="0"/>
            </a:endParaRPr>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9B188AA-1AF6-4E39-92FF-5657327DCFDC}" type="slidenum">
              <a:rPr lang="en-US"/>
              <a:pPr/>
              <a:t>‹#›</a:t>
            </a:fld>
            <a:endParaRPr lang="en-US" sz="1000">
              <a:latin typeface="Times New Roman" pitchFamily="18" charset="0"/>
            </a:endParaRPr>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gif"/><Relationship Id="rId14" Type="http://schemas.openxmlformats.org/officeDocument/2006/relationships/image" Target="../media/image3.gif"/><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2" name="Rectangle 10"/>
          <p:cNvSpPr>
            <a:spLocks noGrp="1" noChangeArrowheads="1"/>
          </p:cNvSpPr>
          <p:nvPr>
            <p:ph type="ftr" sz="quarter" idx="3"/>
          </p:nvPr>
        </p:nvSpPr>
        <p:spPr bwMode="auto">
          <a:xfrm>
            <a:off x="171450" y="6523038"/>
            <a:ext cx="4895850" cy="2587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a:solidFill>
                  <a:srgbClr val="3D86AB"/>
                </a:solidFill>
                <a:latin typeface="+mn-lt"/>
              </a:defRPr>
            </a:lvl1pPr>
          </a:lstStyle>
          <a:p>
            <a:endParaRPr lang="en-US"/>
          </a:p>
        </p:txBody>
      </p:sp>
      <p:sp>
        <p:nvSpPr>
          <p:cNvPr id="3083" name="Rectangle 11"/>
          <p:cNvSpPr>
            <a:spLocks noGrp="1" noChangeArrowheads="1"/>
          </p:cNvSpPr>
          <p:nvPr>
            <p:ph type="sldNum" sz="quarter" idx="4"/>
          </p:nvPr>
        </p:nvSpPr>
        <p:spPr bwMode="auto">
          <a:xfrm>
            <a:off x="8796338" y="6596063"/>
            <a:ext cx="319087" cy="184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mn-lt"/>
              </a:defRPr>
            </a:lvl1pPr>
          </a:lstStyle>
          <a:p>
            <a:fld id="{5942DEC6-9B3D-4E4D-8995-F1995136F782}" type="slidenum">
              <a:rPr lang="en-US"/>
              <a:pPr/>
              <a:t>‹#›</a:t>
            </a:fld>
            <a:endParaRPr lang="en-US" sz="1000">
              <a:latin typeface="Times New Roman" pitchFamily="18" charset="0"/>
            </a:endParaRPr>
          </a:p>
        </p:txBody>
      </p:sp>
      <p:sp>
        <p:nvSpPr>
          <p:cNvPr id="3084" name="Rectangle 12"/>
          <p:cNvSpPr>
            <a:spLocks noGrp="1" noChangeArrowheads="1"/>
          </p:cNvSpPr>
          <p:nvPr>
            <p:ph type="dt" sz="half" idx="2"/>
          </p:nvPr>
        </p:nvSpPr>
        <p:spPr bwMode="auto">
          <a:xfrm>
            <a:off x="6813550" y="6597650"/>
            <a:ext cx="762000" cy="190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Times New Roman" pitchFamily="18" charset="0"/>
              </a:defRPr>
            </a:lvl1pPr>
          </a:lstStyle>
          <a:p>
            <a:endParaRPr lang="en-US"/>
          </a:p>
        </p:txBody>
      </p:sp>
      <p:sp>
        <p:nvSpPr>
          <p:cNvPr id="3086" name="Line 14"/>
          <p:cNvSpPr>
            <a:spLocks noChangeShapeType="1"/>
          </p:cNvSpPr>
          <p:nvPr/>
        </p:nvSpPr>
        <p:spPr bwMode="auto">
          <a:xfrm>
            <a:off x="265113" y="6537325"/>
            <a:ext cx="8555037" cy="0"/>
          </a:xfrm>
          <a:prstGeom prst="line">
            <a:avLst/>
          </a:prstGeom>
          <a:noFill/>
          <a:ln w="28575">
            <a:solidFill>
              <a:schemeClr val="tx2"/>
            </a:solidFill>
            <a:round/>
            <a:headEnd/>
            <a:tailEnd/>
          </a:ln>
          <a:effectLst/>
        </p:spPr>
        <p:txBody>
          <a:bodyPr wrap="none" anchor="ctr"/>
          <a:lstStyle/>
          <a:p>
            <a:endParaRPr lang="en-US"/>
          </a:p>
        </p:txBody>
      </p:sp>
      <p:sp>
        <p:nvSpPr>
          <p:cNvPr id="3087" name="Text Box 15"/>
          <p:cNvSpPr txBox="1">
            <a:spLocks noChangeArrowheads="1"/>
          </p:cNvSpPr>
          <p:nvPr/>
        </p:nvSpPr>
        <p:spPr bwMode="auto">
          <a:xfrm>
            <a:off x="184150" y="84138"/>
            <a:ext cx="2825750" cy="244475"/>
          </a:xfrm>
          <a:prstGeom prst="rect">
            <a:avLst/>
          </a:prstGeom>
          <a:noFill/>
          <a:ln w="9525">
            <a:noFill/>
            <a:miter lim="800000"/>
            <a:headEnd/>
            <a:tailEnd/>
          </a:ln>
          <a:effectLst/>
        </p:spPr>
        <p:txBody>
          <a:bodyPr wrap="none">
            <a:spAutoFit/>
          </a:bodyPr>
          <a:lstStyle/>
          <a:p>
            <a:r>
              <a:rPr lang="en-US" sz="1000">
                <a:latin typeface="Helvetica" pitchFamily="34" charset="0"/>
              </a:rPr>
              <a:t>National Aeronautics and Space Administration</a:t>
            </a:r>
          </a:p>
        </p:txBody>
      </p:sp>
      <p:sp>
        <p:nvSpPr>
          <p:cNvPr id="3088" name="Text Box 16"/>
          <p:cNvSpPr txBox="1">
            <a:spLocks noChangeArrowheads="1"/>
          </p:cNvSpPr>
          <p:nvPr/>
        </p:nvSpPr>
        <p:spPr bwMode="auto">
          <a:xfrm>
            <a:off x="6164263" y="6535738"/>
            <a:ext cx="2751137" cy="260350"/>
          </a:xfrm>
          <a:prstGeom prst="rect">
            <a:avLst/>
          </a:prstGeom>
          <a:noFill/>
          <a:ln w="9525">
            <a:noFill/>
            <a:miter lim="800000"/>
            <a:headEnd/>
            <a:tailEnd/>
          </a:ln>
          <a:effectLst/>
        </p:spPr>
        <p:txBody>
          <a:bodyPr>
            <a:spAutoFit/>
          </a:bodyPr>
          <a:lstStyle/>
          <a:p>
            <a:pPr algn="r"/>
            <a:r>
              <a:rPr lang="en-US" sz="1100">
                <a:solidFill>
                  <a:schemeClr val="tx2"/>
                </a:solidFill>
                <a:latin typeface="Arial" charset="0"/>
              </a:rPr>
              <a:t>www.nasa.gov</a:t>
            </a:r>
            <a:endParaRPr lang="en-US" sz="1100">
              <a:latin typeface="Arial" charset="0"/>
            </a:endParaRPr>
          </a:p>
        </p:txBody>
      </p:sp>
      <p:sp>
        <p:nvSpPr>
          <p:cNvPr id="3090" name="Rectangle 18"/>
          <p:cNvSpPr>
            <a:spLocks noGrp="1" noChangeArrowheads="1"/>
          </p:cNvSpPr>
          <p:nvPr>
            <p:ph type="title"/>
          </p:nvPr>
        </p:nvSpPr>
        <p:spPr bwMode="auto">
          <a:xfrm>
            <a:off x="952500" y="393700"/>
            <a:ext cx="7239000" cy="7493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91" name="Rectangle 19"/>
          <p:cNvSpPr>
            <a:spLocks noGrp="1" noChangeArrowheads="1"/>
          </p:cNvSpPr>
          <p:nvPr>
            <p:ph type="body" idx="1"/>
          </p:nvPr>
        </p:nvSpPr>
        <p:spPr bwMode="auto">
          <a:xfrm>
            <a:off x="685800" y="1219200"/>
            <a:ext cx="77724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3096" name="Group 24"/>
          <p:cNvGrpSpPr>
            <a:grpSpLocks/>
          </p:cNvGrpSpPr>
          <p:nvPr/>
        </p:nvGrpSpPr>
        <p:grpSpPr bwMode="auto">
          <a:xfrm>
            <a:off x="8264525" y="60325"/>
            <a:ext cx="727075" cy="720725"/>
            <a:chOff x="4128" y="1248"/>
            <a:chExt cx="646" cy="639"/>
          </a:xfrm>
        </p:grpSpPr>
        <p:sp>
          <p:nvSpPr>
            <p:cNvPr id="3095" name="Oval 23"/>
            <p:cNvSpPr>
              <a:spLocks noChangeArrowheads="1"/>
            </p:cNvSpPr>
            <p:nvPr userDrawn="1"/>
          </p:nvSpPr>
          <p:spPr bwMode="auto">
            <a:xfrm>
              <a:off x="4184" y="1342"/>
              <a:ext cx="484" cy="484"/>
            </a:xfrm>
            <a:prstGeom prst="ellipse">
              <a:avLst/>
            </a:prstGeom>
            <a:solidFill>
              <a:srgbClr val="FFFFFF"/>
            </a:solidFill>
            <a:ln w="9525">
              <a:noFill/>
              <a:round/>
              <a:headEnd/>
              <a:tailEnd/>
            </a:ln>
            <a:effectLst/>
          </p:spPr>
          <p:txBody>
            <a:bodyPr wrap="none" anchor="ctr"/>
            <a:lstStyle/>
            <a:p>
              <a:pPr algn="ctr"/>
              <a:endParaRPr lang="en-US"/>
            </a:p>
          </p:txBody>
        </p:sp>
        <p:pic>
          <p:nvPicPr>
            <p:cNvPr id="3094" name="Picture 22"/>
            <p:cNvPicPr>
              <a:picLocks noChangeAspect="1" noChangeArrowheads="1"/>
            </p:cNvPicPr>
            <p:nvPr userDrawn="1"/>
          </p:nvPicPr>
          <p:blipFill>
            <a:blip r:embed="rId13" cstate="print">
              <a:clrChange>
                <a:clrFrom>
                  <a:srgbClr val="FFFFFF"/>
                </a:clrFrom>
                <a:clrTo>
                  <a:srgbClr val="FFFFFF">
                    <a:alpha val="0"/>
                  </a:srgbClr>
                </a:clrTo>
              </a:clrChange>
            </a:blip>
            <a:srcRect/>
            <a:stretch>
              <a:fillRect/>
            </a:stretch>
          </p:blipFill>
          <p:spPr bwMode="auto">
            <a:xfrm>
              <a:off x="4128" y="1248"/>
              <a:ext cx="646" cy="639"/>
            </a:xfrm>
            <a:prstGeom prst="rect">
              <a:avLst/>
            </a:prstGeom>
            <a:noFill/>
          </p:spPr>
        </p:pic>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1" fontAlgn="base" hangingPunct="1">
        <a:spcBef>
          <a:spcPct val="0"/>
        </a:spcBef>
        <a:spcAft>
          <a:spcPct val="0"/>
        </a:spcAft>
        <a:defRPr sz="2800">
          <a:solidFill>
            <a:schemeClr val="tx2"/>
          </a:solidFill>
          <a:latin typeface="+mj-lt"/>
          <a:ea typeface="+mj-ea"/>
          <a:cs typeface="+mj-cs"/>
        </a:defRPr>
      </a:lvl1pPr>
      <a:lvl2pPr algn="ctr" rtl="0" eaLnBrk="1" fontAlgn="base" hangingPunct="1">
        <a:spcBef>
          <a:spcPct val="0"/>
        </a:spcBef>
        <a:spcAft>
          <a:spcPct val="0"/>
        </a:spcAft>
        <a:defRPr sz="2800">
          <a:solidFill>
            <a:schemeClr val="tx2"/>
          </a:solidFill>
          <a:latin typeface="Arial" charset="0"/>
        </a:defRPr>
      </a:lvl2pPr>
      <a:lvl3pPr algn="ctr" rtl="0" eaLnBrk="1" fontAlgn="base" hangingPunct="1">
        <a:spcBef>
          <a:spcPct val="0"/>
        </a:spcBef>
        <a:spcAft>
          <a:spcPct val="0"/>
        </a:spcAft>
        <a:defRPr sz="2800">
          <a:solidFill>
            <a:schemeClr val="tx2"/>
          </a:solidFill>
          <a:latin typeface="Arial" charset="0"/>
        </a:defRPr>
      </a:lvl3pPr>
      <a:lvl4pPr algn="ctr" rtl="0" eaLnBrk="1" fontAlgn="base" hangingPunct="1">
        <a:spcBef>
          <a:spcPct val="0"/>
        </a:spcBef>
        <a:spcAft>
          <a:spcPct val="0"/>
        </a:spcAft>
        <a:defRPr sz="2800">
          <a:solidFill>
            <a:schemeClr val="tx2"/>
          </a:solidFill>
          <a:latin typeface="Arial" charset="0"/>
        </a:defRPr>
      </a:lvl4pPr>
      <a:lvl5pPr algn="ctr" rtl="0" eaLnBrk="1" fontAlgn="base" hangingPunct="1">
        <a:spcBef>
          <a:spcPct val="0"/>
        </a:spcBef>
        <a:spcAft>
          <a:spcPct val="0"/>
        </a:spcAft>
        <a:defRPr sz="2800">
          <a:solidFill>
            <a:schemeClr val="tx2"/>
          </a:solidFill>
          <a:latin typeface="Arial" charset="0"/>
        </a:defRPr>
      </a:lvl5pPr>
      <a:lvl6pPr marL="457200" algn="ctr" rtl="0" eaLnBrk="1" fontAlgn="base" hangingPunct="1">
        <a:spcBef>
          <a:spcPct val="0"/>
        </a:spcBef>
        <a:spcAft>
          <a:spcPct val="0"/>
        </a:spcAft>
        <a:defRPr sz="2800">
          <a:solidFill>
            <a:schemeClr val="tx2"/>
          </a:solidFill>
          <a:latin typeface="Arial" charset="0"/>
        </a:defRPr>
      </a:lvl6pPr>
      <a:lvl7pPr marL="914400" algn="ctr" rtl="0" eaLnBrk="1" fontAlgn="base" hangingPunct="1">
        <a:spcBef>
          <a:spcPct val="0"/>
        </a:spcBef>
        <a:spcAft>
          <a:spcPct val="0"/>
        </a:spcAft>
        <a:defRPr sz="2800">
          <a:solidFill>
            <a:schemeClr val="tx2"/>
          </a:solidFill>
          <a:latin typeface="Arial" charset="0"/>
        </a:defRPr>
      </a:lvl7pPr>
      <a:lvl8pPr marL="1371600" algn="ctr" rtl="0" eaLnBrk="1" fontAlgn="base" hangingPunct="1">
        <a:spcBef>
          <a:spcPct val="0"/>
        </a:spcBef>
        <a:spcAft>
          <a:spcPct val="0"/>
        </a:spcAft>
        <a:defRPr sz="2800">
          <a:solidFill>
            <a:schemeClr val="tx2"/>
          </a:solidFill>
          <a:latin typeface="Arial" charset="0"/>
        </a:defRPr>
      </a:lvl8pPr>
      <a:lvl9pPr marL="1828800" algn="ctr" rtl="0" eaLnBrk="1" fontAlgn="base" hangingPunct="1">
        <a:spcBef>
          <a:spcPct val="0"/>
        </a:spcBef>
        <a:spcAft>
          <a:spcPct val="0"/>
        </a:spcAft>
        <a:defRPr sz="28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a:solidFill>
            <a:schemeClr val="tx1"/>
          </a:solidFill>
          <a:latin typeface="+mn-lt"/>
        </a:defRPr>
      </a:lvl3pPr>
      <a:lvl4pPr marL="1428750" indent="-228600" algn="l" rtl="0" eaLnBrk="1" fontAlgn="base" hangingPunct="1">
        <a:spcBef>
          <a:spcPct val="20000"/>
        </a:spcBef>
        <a:spcAft>
          <a:spcPct val="0"/>
        </a:spcAft>
        <a:buChar char="–"/>
        <a:defRPr sz="1600">
          <a:solidFill>
            <a:schemeClr val="tx1"/>
          </a:solidFill>
          <a:latin typeface="+mn-lt"/>
        </a:defRPr>
      </a:lvl4pPr>
      <a:lvl5pPr marL="1771650" indent="-228600" algn="l" rtl="0" eaLnBrk="1" fontAlgn="base" hangingPunct="1">
        <a:spcBef>
          <a:spcPct val="20000"/>
        </a:spcBef>
        <a:spcAft>
          <a:spcPct val="0"/>
        </a:spcAft>
        <a:buChar char="»"/>
        <a:defRPr sz="1400">
          <a:solidFill>
            <a:schemeClr val="tx1"/>
          </a:solidFill>
          <a:latin typeface="+mn-lt"/>
        </a:defRPr>
      </a:lvl5pPr>
      <a:lvl6pPr marL="2228850" indent="-228600" algn="l" rtl="0" eaLnBrk="1" fontAlgn="base" hangingPunct="1">
        <a:spcBef>
          <a:spcPct val="20000"/>
        </a:spcBef>
        <a:spcAft>
          <a:spcPct val="0"/>
        </a:spcAft>
        <a:buChar char="»"/>
        <a:defRPr sz="1400">
          <a:solidFill>
            <a:schemeClr val="tx1"/>
          </a:solidFill>
          <a:latin typeface="+mn-lt"/>
        </a:defRPr>
      </a:lvl6pPr>
      <a:lvl7pPr marL="2686050" indent="-228600" algn="l" rtl="0" eaLnBrk="1" fontAlgn="base" hangingPunct="1">
        <a:spcBef>
          <a:spcPct val="20000"/>
        </a:spcBef>
        <a:spcAft>
          <a:spcPct val="0"/>
        </a:spcAft>
        <a:buChar char="»"/>
        <a:defRPr sz="1400">
          <a:solidFill>
            <a:schemeClr val="tx1"/>
          </a:solidFill>
          <a:latin typeface="+mn-lt"/>
        </a:defRPr>
      </a:lvl7pPr>
      <a:lvl8pPr marL="3143250" indent="-228600" algn="l" rtl="0" eaLnBrk="1" fontAlgn="base" hangingPunct="1">
        <a:spcBef>
          <a:spcPct val="20000"/>
        </a:spcBef>
        <a:spcAft>
          <a:spcPct val="0"/>
        </a:spcAft>
        <a:buChar char="»"/>
        <a:defRPr sz="1400">
          <a:solidFill>
            <a:schemeClr val="tx1"/>
          </a:solidFill>
          <a:latin typeface="+mn-lt"/>
        </a:defRPr>
      </a:lvl8pPr>
      <a:lvl9pPr marL="360045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p:cNvSpPr>
            <a:spLocks noChangeArrowheads="1"/>
          </p:cNvSpPr>
          <p:nvPr/>
        </p:nvSpPr>
        <p:spPr bwMode="auto">
          <a:xfrm>
            <a:off x="0" y="255588"/>
            <a:ext cx="9144000" cy="46037"/>
          </a:xfrm>
          <a:prstGeom prst="rect">
            <a:avLst/>
          </a:prstGeom>
          <a:gradFill rotWithShape="1">
            <a:gsLst>
              <a:gs pos="0">
                <a:srgbClr val="640200"/>
              </a:gs>
              <a:gs pos="100000">
                <a:srgbClr val="9F0200"/>
              </a:gs>
              <a:gs pos="100000">
                <a:srgbClr val="640200"/>
              </a:gs>
            </a:gsLst>
            <a:lin ang="5400000" scaled="1"/>
          </a:gradFill>
          <a:ln w="6350" algn="ctr">
            <a:noFill/>
            <a:miter lim="800000"/>
            <a:headEnd/>
            <a:tailEnd/>
          </a:ln>
          <a:effectLst/>
        </p:spPr>
        <p:txBody>
          <a:bodyPr wrap="none" anchor="ctr"/>
          <a:lstStyle/>
          <a:p>
            <a:pPr eaLnBrk="1" hangingPunct="1">
              <a:spcBef>
                <a:spcPct val="50000"/>
              </a:spcBef>
              <a:defRPr/>
            </a:pPr>
            <a:endParaRPr lang="en-US" sz="1200" dirty="0">
              <a:solidFill>
                <a:srgbClr val="000000"/>
              </a:solidFill>
              <a:latin typeface="Calibri"/>
            </a:endParaRPr>
          </a:p>
        </p:txBody>
      </p:sp>
      <p:sp>
        <p:nvSpPr>
          <p:cNvPr id="1027" name="Rectangle 2"/>
          <p:cNvSpPr>
            <a:spLocks noGrp="1" noChangeArrowheads="1"/>
          </p:cNvSpPr>
          <p:nvPr>
            <p:ph type="title"/>
          </p:nvPr>
        </p:nvSpPr>
        <p:spPr bwMode="auto">
          <a:xfrm>
            <a:off x="304800" y="306388"/>
            <a:ext cx="8382000" cy="68421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p>
        </p:txBody>
      </p:sp>
      <p:sp>
        <p:nvSpPr>
          <p:cNvPr id="535564" name="Text Box 12"/>
          <p:cNvSpPr txBox="1">
            <a:spLocks noChangeArrowheads="1"/>
          </p:cNvSpPr>
          <p:nvPr/>
        </p:nvSpPr>
        <p:spPr bwMode="auto">
          <a:xfrm>
            <a:off x="6400800" y="6651625"/>
            <a:ext cx="2743200" cy="198438"/>
          </a:xfrm>
          <a:prstGeom prst="rect">
            <a:avLst/>
          </a:prstGeom>
          <a:noFill/>
          <a:ln w="12700">
            <a:noFill/>
            <a:miter lim="800000"/>
            <a:headEnd/>
            <a:tailEnd/>
          </a:ln>
        </p:spPr>
        <p:txBody>
          <a:bodyPr>
            <a:spAutoFit/>
          </a:bodyPr>
          <a:lstStyle/>
          <a:p>
            <a:pPr algn="r" eaLnBrk="1" hangingPunct="1">
              <a:spcBef>
                <a:spcPct val="50000"/>
              </a:spcBef>
              <a:defRPr/>
            </a:pPr>
            <a:r>
              <a:rPr lang="en-US" sz="700" b="1" dirty="0">
                <a:solidFill>
                  <a:srgbClr val="000000"/>
                </a:solidFill>
                <a:latin typeface="Calibri"/>
              </a:rPr>
              <a:t>PRIVATE &amp; CONFIDENTIAL | JEFFERSON/AVASCENT | </a:t>
            </a:r>
            <a:fld id="{FD64F8C4-19D9-4492-BD20-4BADCBFAB62B}" type="slidenum">
              <a:rPr lang="en-US" sz="700" b="1">
                <a:solidFill>
                  <a:srgbClr val="000000"/>
                </a:solidFill>
                <a:latin typeface="Calibri"/>
              </a:rPr>
              <a:pPr algn="r" eaLnBrk="1" hangingPunct="1">
                <a:spcBef>
                  <a:spcPct val="50000"/>
                </a:spcBef>
                <a:defRPr/>
              </a:pPr>
              <a:t>‹#›</a:t>
            </a:fld>
            <a:r>
              <a:rPr lang="en-US" sz="700" b="1" dirty="0">
                <a:solidFill>
                  <a:srgbClr val="000000"/>
                </a:solidFill>
                <a:latin typeface="Calibri"/>
              </a:rPr>
              <a:t> </a:t>
            </a:r>
          </a:p>
        </p:txBody>
      </p:sp>
      <p:sp>
        <p:nvSpPr>
          <p:cNvPr id="12" name="Rectangle 11"/>
          <p:cNvSpPr/>
          <p:nvPr/>
        </p:nvSpPr>
        <p:spPr bwMode="auto">
          <a:xfrm>
            <a:off x="0" y="0"/>
            <a:ext cx="9144000" cy="255588"/>
          </a:xfrm>
          <a:prstGeom prst="rect">
            <a:avLst/>
          </a:prstGeom>
          <a:solidFill>
            <a:srgbClr val="3A3A3A"/>
          </a:solidFill>
          <a:ln w="12700" cap="flat" cmpd="sng" algn="ctr">
            <a:noFill/>
            <a:prstDash val="solid"/>
            <a:round/>
            <a:headEnd type="none" w="med" len="med"/>
            <a:tailEnd type="none" w="med" len="med"/>
          </a:ln>
          <a:effectLst/>
        </p:spPr>
        <p:txBody>
          <a:bodyPr anchor="ctr"/>
          <a:lstStyle/>
          <a:p>
            <a:pPr algn="ctr" eaLnBrk="1" hangingPunct="1">
              <a:spcBef>
                <a:spcPct val="50000"/>
              </a:spcBef>
              <a:defRPr/>
            </a:pPr>
            <a:endParaRPr lang="en-US" sz="1200" dirty="0">
              <a:solidFill>
                <a:srgbClr val="000000"/>
              </a:solidFill>
              <a:latin typeface="Calibri"/>
            </a:endParaRPr>
          </a:p>
        </p:txBody>
      </p:sp>
      <p:pic>
        <p:nvPicPr>
          <p:cNvPr id="7" name="Bildobjekt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bwMode="auto">
          <a:xfrm>
            <a:off x="8382000" y="-5794"/>
            <a:ext cx="625351" cy="297656"/>
          </a:xfrm>
          <a:prstGeom prst="rect">
            <a:avLst/>
          </a:prstGeom>
          <a:noFill/>
          <a:ln w="9525">
            <a:noFill/>
            <a:miter lim="800000"/>
            <a:headEnd/>
            <a:tailEnd/>
          </a:ln>
        </p:spPr>
      </p:pic>
      <p:pic>
        <p:nvPicPr>
          <p:cNvPr id="8" name="P 1" descr="jcg_logo.gif"/>
          <p:cNvPicPr/>
          <p:nvPr userDrawn="1"/>
        </p:nvPicPr>
        <p:blipFill>
          <a:blip r:embed="rId14" cstate="print">
            <a:duotone>
              <a:schemeClr val="accent3">
                <a:shade val="45000"/>
                <a:satMod val="135000"/>
              </a:schemeClr>
              <a:prstClr val="white"/>
            </a:duotone>
            <a:lum bright="100000" contrast="20000"/>
          </a:blip>
          <a:stretch>
            <a:fillRect/>
          </a:stretch>
        </p:blipFill>
        <p:spPr>
          <a:xfrm>
            <a:off x="86677" y="38100"/>
            <a:ext cx="667703" cy="192802"/>
          </a:xfrm>
          <a:prstGeom prst="rect">
            <a:avLst/>
          </a:prstGeom>
          <a:noFill/>
        </p:spPr>
      </p:pic>
    </p:spTree>
    <p:extLst>
      <p:ext uri="{BB962C8B-B14F-4D97-AF65-F5344CB8AC3E}">
        <p14:creationId xmlns:p14="http://schemas.microsoft.com/office/powerpoint/2010/main" val="42456788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1600">
          <a:solidFill>
            <a:srgbClr val="000000"/>
          </a:solidFill>
          <a:latin typeface="Calibri" pitchFamily="34" charset="0"/>
          <a:ea typeface="+mj-ea"/>
          <a:cs typeface="+mj-cs"/>
        </a:defRPr>
      </a:lvl1pPr>
      <a:lvl2pPr algn="l" rtl="0" eaLnBrk="1" fontAlgn="base" hangingPunct="1">
        <a:spcBef>
          <a:spcPct val="0"/>
        </a:spcBef>
        <a:spcAft>
          <a:spcPct val="0"/>
        </a:spcAft>
        <a:defRPr sz="1600">
          <a:solidFill>
            <a:srgbClr val="000000"/>
          </a:solidFill>
          <a:latin typeface="Calibri" pitchFamily="34" charset="0"/>
        </a:defRPr>
      </a:lvl2pPr>
      <a:lvl3pPr algn="l" rtl="0" eaLnBrk="1" fontAlgn="base" hangingPunct="1">
        <a:spcBef>
          <a:spcPct val="0"/>
        </a:spcBef>
        <a:spcAft>
          <a:spcPct val="0"/>
        </a:spcAft>
        <a:defRPr sz="1600">
          <a:solidFill>
            <a:srgbClr val="000000"/>
          </a:solidFill>
          <a:latin typeface="Calibri" pitchFamily="34" charset="0"/>
        </a:defRPr>
      </a:lvl3pPr>
      <a:lvl4pPr algn="l" rtl="0" eaLnBrk="1" fontAlgn="base" hangingPunct="1">
        <a:spcBef>
          <a:spcPct val="0"/>
        </a:spcBef>
        <a:spcAft>
          <a:spcPct val="0"/>
        </a:spcAft>
        <a:defRPr sz="1600">
          <a:solidFill>
            <a:srgbClr val="000000"/>
          </a:solidFill>
          <a:latin typeface="Calibri" pitchFamily="34" charset="0"/>
        </a:defRPr>
      </a:lvl4pPr>
      <a:lvl5pPr algn="l" rtl="0" eaLnBrk="1" fontAlgn="base" hangingPunct="1">
        <a:spcBef>
          <a:spcPct val="0"/>
        </a:spcBef>
        <a:spcAft>
          <a:spcPct val="0"/>
        </a:spcAft>
        <a:defRPr sz="1600">
          <a:solidFill>
            <a:srgbClr val="000000"/>
          </a:solidFill>
          <a:latin typeface="Calibri" pitchFamily="34" charset="0"/>
        </a:defRPr>
      </a:lvl5pPr>
      <a:lvl6pPr marL="457200" algn="l" rtl="0" eaLnBrk="1" fontAlgn="base" hangingPunct="1">
        <a:spcBef>
          <a:spcPct val="0"/>
        </a:spcBef>
        <a:spcAft>
          <a:spcPct val="0"/>
        </a:spcAft>
        <a:defRPr sz="1700" b="1">
          <a:solidFill>
            <a:srgbClr val="000000"/>
          </a:solidFill>
          <a:latin typeface="Arial" charset="0"/>
        </a:defRPr>
      </a:lvl6pPr>
      <a:lvl7pPr marL="914400" algn="l" rtl="0" eaLnBrk="1" fontAlgn="base" hangingPunct="1">
        <a:spcBef>
          <a:spcPct val="0"/>
        </a:spcBef>
        <a:spcAft>
          <a:spcPct val="0"/>
        </a:spcAft>
        <a:defRPr sz="1700" b="1">
          <a:solidFill>
            <a:srgbClr val="000000"/>
          </a:solidFill>
          <a:latin typeface="Arial" charset="0"/>
        </a:defRPr>
      </a:lvl7pPr>
      <a:lvl8pPr marL="1371600" algn="l" rtl="0" eaLnBrk="1" fontAlgn="base" hangingPunct="1">
        <a:spcBef>
          <a:spcPct val="0"/>
        </a:spcBef>
        <a:spcAft>
          <a:spcPct val="0"/>
        </a:spcAft>
        <a:defRPr sz="1700" b="1">
          <a:solidFill>
            <a:srgbClr val="000000"/>
          </a:solidFill>
          <a:latin typeface="Arial" charset="0"/>
        </a:defRPr>
      </a:lvl8pPr>
      <a:lvl9pPr marL="1828800" algn="l" rtl="0" eaLnBrk="1" fontAlgn="base" hangingPunct="1">
        <a:spcBef>
          <a:spcPct val="0"/>
        </a:spcBef>
        <a:spcAft>
          <a:spcPct val="0"/>
        </a:spcAft>
        <a:defRPr sz="1700" b="1">
          <a:solidFill>
            <a:srgbClr val="000000"/>
          </a:solidFill>
          <a:latin typeface="Arial" charset="0"/>
        </a:defRPr>
      </a:lvl9pPr>
    </p:titleStyle>
    <p:bodyStyle>
      <a:lvl1pPr marL="119063" indent="-119063" algn="l" rtl="0" eaLnBrk="1" fontAlgn="base" hangingPunct="1">
        <a:spcBef>
          <a:spcPct val="40000"/>
        </a:spcBef>
        <a:spcAft>
          <a:spcPct val="0"/>
        </a:spcAft>
        <a:buFont typeface="Wingdings" pitchFamily="2" charset="2"/>
        <a:buChar char="§"/>
        <a:defRPr sz="1400" b="1">
          <a:solidFill>
            <a:srgbClr val="000000"/>
          </a:solidFill>
          <a:latin typeface="Calibri" pitchFamily="34" charset="0"/>
          <a:ea typeface="+mn-ea"/>
          <a:cs typeface="+mn-cs"/>
        </a:defRPr>
      </a:lvl1pPr>
      <a:lvl2pPr marL="354013" indent="-120650" algn="l" rtl="0" eaLnBrk="1" fontAlgn="base" hangingPunct="1">
        <a:spcBef>
          <a:spcPct val="20000"/>
        </a:spcBef>
        <a:spcAft>
          <a:spcPct val="0"/>
        </a:spcAft>
        <a:buChar char="–"/>
        <a:defRPr sz="1400">
          <a:solidFill>
            <a:srgbClr val="000000"/>
          </a:solidFill>
          <a:latin typeface="Calibri" pitchFamily="34" charset="0"/>
        </a:defRPr>
      </a:lvl2pPr>
      <a:lvl3pPr marL="582613" indent="-114300" algn="l" rtl="0" eaLnBrk="1" fontAlgn="base" hangingPunct="1">
        <a:spcBef>
          <a:spcPct val="20000"/>
        </a:spcBef>
        <a:spcAft>
          <a:spcPct val="0"/>
        </a:spcAft>
        <a:buFont typeface="Wingdings" pitchFamily="2" charset="2"/>
        <a:buChar char="§"/>
        <a:defRPr sz="1200">
          <a:solidFill>
            <a:srgbClr val="000000"/>
          </a:solidFill>
          <a:latin typeface="Calibri" pitchFamily="34" charset="0"/>
        </a:defRPr>
      </a:lvl3pPr>
      <a:lvl4pPr marL="809625" indent="-112713" algn="l" rtl="0" eaLnBrk="1" fontAlgn="base" hangingPunct="1">
        <a:spcBef>
          <a:spcPct val="20000"/>
        </a:spcBef>
        <a:spcAft>
          <a:spcPct val="0"/>
        </a:spcAft>
        <a:buChar char="–"/>
        <a:defRPr sz="1000">
          <a:solidFill>
            <a:srgbClr val="000000"/>
          </a:solidFill>
          <a:latin typeface="Calibri" pitchFamily="34" charset="0"/>
        </a:defRPr>
      </a:lvl4pPr>
      <a:lvl5pPr marL="1042988" indent="-119063" algn="l" rtl="0" eaLnBrk="1" fontAlgn="base" hangingPunct="1">
        <a:spcBef>
          <a:spcPct val="20000"/>
        </a:spcBef>
        <a:spcAft>
          <a:spcPct val="0"/>
        </a:spcAft>
        <a:buFont typeface="Wingdings" pitchFamily="2" charset="2"/>
        <a:buChar char="§"/>
        <a:defRPr sz="900">
          <a:solidFill>
            <a:srgbClr val="000000"/>
          </a:solidFill>
          <a:latin typeface="Calibri" pitchFamily="34" charset="0"/>
        </a:defRPr>
      </a:lvl5pPr>
      <a:lvl6pPr marL="1500188" indent="-119063" algn="l" rtl="0" eaLnBrk="1" fontAlgn="base" hangingPunct="1">
        <a:spcBef>
          <a:spcPct val="20000"/>
        </a:spcBef>
        <a:spcAft>
          <a:spcPct val="0"/>
        </a:spcAft>
        <a:buFont typeface="Wingdings" pitchFamily="2" charset="2"/>
        <a:buChar char="§"/>
        <a:defRPr sz="900">
          <a:solidFill>
            <a:srgbClr val="000000"/>
          </a:solidFill>
          <a:latin typeface="+mn-lt"/>
        </a:defRPr>
      </a:lvl6pPr>
      <a:lvl7pPr marL="1957388" indent="-119063" algn="l" rtl="0" eaLnBrk="1" fontAlgn="base" hangingPunct="1">
        <a:spcBef>
          <a:spcPct val="20000"/>
        </a:spcBef>
        <a:spcAft>
          <a:spcPct val="0"/>
        </a:spcAft>
        <a:buFont typeface="Wingdings" pitchFamily="2" charset="2"/>
        <a:buChar char="§"/>
        <a:defRPr sz="900">
          <a:solidFill>
            <a:srgbClr val="000000"/>
          </a:solidFill>
          <a:latin typeface="+mn-lt"/>
        </a:defRPr>
      </a:lvl7pPr>
      <a:lvl8pPr marL="2414588" indent="-119063" algn="l" rtl="0" eaLnBrk="1" fontAlgn="base" hangingPunct="1">
        <a:spcBef>
          <a:spcPct val="20000"/>
        </a:spcBef>
        <a:spcAft>
          <a:spcPct val="0"/>
        </a:spcAft>
        <a:buFont typeface="Wingdings" pitchFamily="2" charset="2"/>
        <a:buChar char="§"/>
        <a:defRPr sz="900">
          <a:solidFill>
            <a:srgbClr val="000000"/>
          </a:solidFill>
          <a:latin typeface="+mn-lt"/>
        </a:defRPr>
      </a:lvl8pPr>
      <a:lvl9pPr marL="2871788" indent="-119063" algn="l" rtl="0" eaLnBrk="1" fontAlgn="base" hangingPunct="1">
        <a:spcBef>
          <a:spcPct val="20000"/>
        </a:spcBef>
        <a:spcAft>
          <a:spcPct val="0"/>
        </a:spcAft>
        <a:buFont typeface="Wingdings" pitchFamily="2" charset="2"/>
        <a:buChar char="§"/>
        <a:defRPr sz="9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tags" Target="../tags/tag1.xml"/><Relationship Id="rId2"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wmf"/><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8.wm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8.w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12.png"/><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5.jpeg"/><Relationship Id="rId5" Type="http://schemas.openxmlformats.org/officeDocument/2006/relationships/image" Target="../media/image8.wmf"/><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8.wmf"/><Relationship Id="rId1" Type="http://schemas.openxmlformats.org/officeDocument/2006/relationships/slideLayout" Target="../slideLayouts/slideLayout2.xml"/><Relationship Id="rId2"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sp_concept_soli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6" y="1371600"/>
            <a:ext cx="3042734" cy="4038600"/>
          </a:xfrm>
          <a:prstGeom prst="rect">
            <a:avLst/>
          </a:prstGeom>
        </p:spPr>
      </p:pic>
      <p:sp>
        <p:nvSpPr>
          <p:cNvPr id="2" name="Title 1"/>
          <p:cNvSpPr>
            <a:spLocks noGrp="1"/>
          </p:cNvSpPr>
          <p:nvPr>
            <p:ph type="ctrTitle"/>
          </p:nvPr>
        </p:nvSpPr>
        <p:spPr>
          <a:xfrm>
            <a:off x="685800" y="1295400"/>
            <a:ext cx="7772400" cy="1470025"/>
          </a:xfrm>
        </p:spPr>
        <p:txBody>
          <a:bodyPr/>
          <a:lstStyle/>
          <a:p>
            <a:r>
              <a:rPr lang="en-US" b="1" dirty="0" smtClean="0">
                <a:solidFill>
                  <a:srgbClr val="000000"/>
                </a:solidFill>
                <a:latin typeface="Calibri"/>
              </a:rPr>
              <a:t>Coupled </a:t>
            </a:r>
            <a:r>
              <a:rPr lang="en-US" b="1" dirty="0">
                <a:solidFill>
                  <a:srgbClr val="000000"/>
                </a:solidFill>
                <a:latin typeface="Calibri"/>
              </a:rPr>
              <a:t>Aero­-Structural-Propulsive­ Design of an </a:t>
            </a:r>
            <a:r>
              <a:rPr lang="en-US" b="1" dirty="0" err="1">
                <a:solidFill>
                  <a:srgbClr val="000000"/>
                </a:solidFill>
                <a:latin typeface="Calibri"/>
              </a:rPr>
              <a:t>Ultra­Light</a:t>
            </a:r>
            <a:r>
              <a:rPr lang="en-US" b="1" dirty="0">
                <a:solidFill>
                  <a:srgbClr val="000000"/>
                </a:solidFill>
                <a:latin typeface="Calibri"/>
              </a:rPr>
              <a:t>, Highly Flexible, Human Powered Aircraft</a:t>
            </a:r>
            <a:br>
              <a:rPr lang="en-US" b="1" dirty="0">
                <a:solidFill>
                  <a:srgbClr val="000000"/>
                </a:solidFill>
                <a:latin typeface="Calibri"/>
              </a:rPr>
            </a:br>
            <a:endParaRPr lang="en-US" dirty="0">
              <a:solidFill>
                <a:srgbClr val="FF0000"/>
              </a:solidFill>
            </a:endParaRPr>
          </a:p>
        </p:txBody>
      </p:sp>
      <p:sp>
        <p:nvSpPr>
          <p:cNvPr id="3" name="Subtitle 2"/>
          <p:cNvSpPr>
            <a:spLocks noGrp="1"/>
          </p:cNvSpPr>
          <p:nvPr>
            <p:ph type="subTitle" idx="1"/>
          </p:nvPr>
        </p:nvSpPr>
        <p:spPr>
          <a:xfrm>
            <a:off x="304800" y="2514600"/>
            <a:ext cx="8458200" cy="3352800"/>
          </a:xfrm>
        </p:spPr>
        <p:txBody>
          <a:bodyPr/>
          <a:lstStyle/>
          <a:p>
            <a:r>
              <a:rPr lang="en-US" dirty="0" smtClean="0"/>
              <a:t>PI: Justin Gray </a:t>
            </a:r>
          </a:p>
          <a:p>
            <a:r>
              <a:rPr lang="en-US" dirty="0" smtClean="0"/>
              <a:t>9/3/14</a:t>
            </a:r>
            <a:endParaRPr lang="en-US" dirty="0"/>
          </a:p>
          <a:p>
            <a:r>
              <a:rPr lang="en-US" sz="1800" dirty="0" smtClean="0"/>
              <a:t>Team Members/Org</a:t>
            </a:r>
          </a:p>
          <a:p>
            <a:r>
              <a:rPr lang="en-US" sz="1800" dirty="0" smtClean="0"/>
              <a:t>Jeff Chin, GRC</a:t>
            </a:r>
          </a:p>
          <a:p>
            <a:r>
              <a:rPr lang="en-US" dirty="0" smtClean="0"/>
              <a:t>Partner </a:t>
            </a:r>
            <a:r>
              <a:rPr lang="en-US" dirty="0"/>
              <a:t>Name and Sector</a:t>
            </a:r>
            <a:r>
              <a:rPr lang="en-US" dirty="0" smtClean="0"/>
              <a:t>:</a:t>
            </a:r>
          </a:p>
          <a:p>
            <a:r>
              <a:rPr lang="en-US" sz="1800" dirty="0" smtClean="0"/>
              <a:t>Kevin Reynolds, NASA Ames</a:t>
            </a:r>
          </a:p>
          <a:p>
            <a:r>
              <a:rPr lang="en-US" sz="1800" dirty="0" smtClean="0"/>
              <a:t>Starr </a:t>
            </a:r>
            <a:r>
              <a:rPr lang="en-US" sz="1800" dirty="0" err="1" smtClean="0"/>
              <a:t>Ginn</a:t>
            </a:r>
            <a:r>
              <a:rPr lang="en-US" sz="1800" dirty="0" smtClean="0"/>
              <a:t>, NASA Armstrong </a:t>
            </a:r>
          </a:p>
          <a:p>
            <a:r>
              <a:rPr lang="en-US" sz="1800" dirty="0"/>
              <a:t>Juan Alonso, Stanford</a:t>
            </a:r>
          </a:p>
          <a:p>
            <a:r>
              <a:rPr lang="en-US" sz="1800" dirty="0" smtClean="0"/>
              <a:t>Graeme Kennedy, Georgia Tech</a:t>
            </a:r>
          </a:p>
          <a:p>
            <a:r>
              <a:rPr lang="en-US" sz="1800" dirty="0" smtClean="0"/>
              <a:t>Todd Reichert, </a:t>
            </a:r>
            <a:r>
              <a:rPr lang="en-US" sz="1800" dirty="0" err="1" smtClean="0"/>
              <a:t>AeroVelo</a:t>
            </a:r>
            <a:r>
              <a:rPr lang="en-US" sz="1800" dirty="0" smtClean="0"/>
              <a:t> Inc.</a:t>
            </a:r>
            <a:endParaRPr lang="en-US" sz="1800" dirty="0"/>
          </a:p>
          <a:p>
            <a:r>
              <a:rPr lang="en-US" sz="1800" dirty="0" smtClean="0"/>
              <a:t>(Aircraft Design, Structural Optimization, Human Powered Vehicles</a:t>
            </a:r>
            <a:r>
              <a:rPr lang="en-US" sz="1800" dirty="0" smtClean="0">
                <a:solidFill>
                  <a:srgbClr val="FF0000"/>
                </a:solidFill>
              </a:rPr>
              <a:t>)</a:t>
            </a:r>
          </a:p>
          <a:p>
            <a:endParaRPr lang="en-US" dirty="0" smtClean="0"/>
          </a:p>
          <a:p>
            <a:endParaRPr lang="en-US" dirty="0"/>
          </a:p>
        </p:txBody>
      </p:sp>
      <p:sp>
        <p:nvSpPr>
          <p:cNvPr id="4" name="Slide Number Placeholder 3"/>
          <p:cNvSpPr>
            <a:spLocks noGrp="1"/>
          </p:cNvSpPr>
          <p:nvPr>
            <p:ph type="sldNum" sz="quarter" idx="11"/>
          </p:nvPr>
        </p:nvSpPr>
        <p:spPr/>
        <p:txBody>
          <a:bodyPr/>
          <a:lstStyle/>
          <a:p>
            <a:fld id="{A5C5CB1F-2935-4CDD-92AD-B9CD9E282DF8}" type="slidenum">
              <a:rPr lang="en-US" smtClean="0"/>
              <a:pPr/>
              <a:t>1</a:t>
            </a:fld>
            <a:endParaRPr lang="en-US" sz="1000">
              <a:latin typeface="Times New Roman" pitchFamily="18" charset="0"/>
            </a:endParaRPr>
          </a:p>
        </p:txBody>
      </p:sp>
    </p:spTree>
    <p:extLst>
      <p:ext uri="{BB962C8B-B14F-4D97-AF65-F5344CB8AC3E}">
        <p14:creationId xmlns:p14="http://schemas.microsoft.com/office/powerpoint/2010/main" val="3497608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7"/>
          <p:cNvGrpSpPr/>
          <p:nvPr/>
        </p:nvGrpSpPr>
        <p:grpSpPr>
          <a:xfrm>
            <a:off x="245013" y="76200"/>
            <a:ext cx="8746587" cy="6639605"/>
            <a:chOff x="358708" y="-90109"/>
            <a:chExt cx="8372397" cy="6772199"/>
          </a:xfrm>
        </p:grpSpPr>
        <p:grpSp>
          <p:nvGrpSpPr>
            <p:cNvPr id="7" name="Group 9"/>
            <p:cNvGrpSpPr/>
            <p:nvPr/>
          </p:nvGrpSpPr>
          <p:grpSpPr>
            <a:xfrm>
              <a:off x="358708" y="5556140"/>
              <a:ext cx="4085929" cy="1125950"/>
              <a:chOff x="358708" y="5556140"/>
              <a:chExt cx="4085929" cy="1125950"/>
            </a:xfrm>
          </p:grpSpPr>
          <p:sp>
            <p:nvSpPr>
              <p:cNvPr id="103" name="Rectangle 102"/>
              <p:cNvSpPr/>
              <p:nvPr/>
            </p:nvSpPr>
            <p:spPr bwMode="auto">
              <a:xfrm>
                <a:off x="358708" y="5747034"/>
                <a:ext cx="4085929" cy="935056"/>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Potential risk factors to GRC</a:t>
                </a:r>
              </a:p>
              <a:p>
                <a:pPr marL="571500" lvl="1" indent="-114300" eaLnBrk="1" hangingPunct="1">
                  <a:lnSpc>
                    <a:spcPct val="90000"/>
                  </a:lnSpc>
                  <a:spcBef>
                    <a:spcPts val="300"/>
                  </a:spcBef>
                  <a:buFont typeface="Wingdings" pitchFamily="2" charset="2"/>
                  <a:buChar char="§"/>
                </a:pPr>
                <a:r>
                  <a:rPr lang="en-US" sz="1000" dirty="0" smtClean="0">
                    <a:solidFill>
                      <a:srgbClr val="000000"/>
                    </a:solidFill>
                    <a:latin typeface="Calibri"/>
                  </a:rPr>
                  <a:t>TTT project has some low level milestones that will slip if personnel are reassigned to this project. </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Mitigation </a:t>
                </a:r>
                <a:r>
                  <a:rPr lang="en-US" sz="1000" b="1" dirty="0" smtClean="0">
                    <a:solidFill>
                      <a:srgbClr val="000000"/>
                    </a:solidFill>
                    <a:latin typeface="Calibri"/>
                  </a:rPr>
                  <a:t>Strategy</a:t>
                </a:r>
              </a:p>
              <a:p>
                <a:pPr marL="571500" lvl="1" indent="-114300" eaLnBrk="1" hangingPunct="1">
                  <a:lnSpc>
                    <a:spcPct val="90000"/>
                  </a:lnSpc>
                  <a:spcBef>
                    <a:spcPts val="300"/>
                  </a:spcBef>
                  <a:buFont typeface="Wingdings" pitchFamily="2" charset="2"/>
                  <a:buChar char="§"/>
                </a:pPr>
                <a:r>
                  <a:rPr lang="en-US" sz="1000" dirty="0" smtClean="0">
                    <a:solidFill>
                      <a:srgbClr val="000000"/>
                    </a:solidFill>
                    <a:latin typeface="Calibri"/>
                  </a:rPr>
                  <a:t>Have already discussed with Jim </a:t>
                </a:r>
                <a:r>
                  <a:rPr lang="en-US" sz="1000" dirty="0" err="1" smtClean="0">
                    <a:solidFill>
                      <a:srgbClr val="000000"/>
                    </a:solidFill>
                    <a:latin typeface="Calibri"/>
                  </a:rPr>
                  <a:t>Heidemann</a:t>
                </a:r>
                <a:r>
                  <a:rPr lang="en-US" sz="1000" dirty="0" smtClean="0">
                    <a:solidFill>
                      <a:srgbClr val="000000"/>
                    </a:solidFill>
                    <a:latin typeface="Calibri"/>
                  </a:rPr>
                  <a:t>, and secured his support</a:t>
                </a:r>
                <a:endParaRPr lang="en-US" sz="1000" dirty="0">
                  <a:solidFill>
                    <a:srgbClr val="000000"/>
                  </a:solidFill>
                  <a:latin typeface="Calibri"/>
                </a:endParaRPr>
              </a:p>
            </p:txBody>
          </p:sp>
          <p:sp>
            <p:nvSpPr>
              <p:cNvPr id="5145" name="Rectangle 78"/>
              <p:cNvSpPr>
                <a:spLocks noChangeArrowheads="1"/>
              </p:cNvSpPr>
              <p:nvPr/>
            </p:nvSpPr>
            <p:spPr bwMode="auto">
              <a:xfrm rot="10800000" flipV="1">
                <a:off x="370984" y="5556140"/>
                <a:ext cx="4073652" cy="182880"/>
              </a:xfrm>
              <a:prstGeom prst="rect">
                <a:avLst/>
              </a:prstGeom>
              <a:solidFill>
                <a:srgbClr val="6B8CA4"/>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 Impacts, Risks, and Mitigation Strategy</a:t>
                </a:r>
              </a:p>
            </p:txBody>
          </p:sp>
        </p:grpSp>
        <p:grpSp>
          <p:nvGrpSpPr>
            <p:cNvPr id="8" name="Group 6"/>
            <p:cNvGrpSpPr/>
            <p:nvPr/>
          </p:nvGrpSpPr>
          <p:grpSpPr>
            <a:xfrm>
              <a:off x="4500581" y="453943"/>
              <a:ext cx="4230523" cy="2176208"/>
              <a:chOff x="4519339" y="736511"/>
              <a:chExt cx="4230523" cy="2176208"/>
            </a:xfrm>
          </p:grpSpPr>
          <p:sp>
            <p:nvSpPr>
              <p:cNvPr id="93" name="Rectangle 92"/>
              <p:cNvSpPr/>
              <p:nvPr/>
            </p:nvSpPr>
            <p:spPr bwMode="auto">
              <a:xfrm>
                <a:off x="4540925" y="941990"/>
                <a:ext cx="4208937" cy="1970729"/>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lvl="1" indent="-114300" eaLnBrk="1" hangingPunct="1">
                  <a:lnSpc>
                    <a:spcPct val="90000"/>
                  </a:lnSpc>
                  <a:spcBef>
                    <a:spcPts val="300"/>
                  </a:spcBef>
                  <a:buFont typeface="Wingdings" pitchFamily="2" charset="2"/>
                  <a:buChar char="§"/>
                </a:pPr>
                <a:r>
                  <a:rPr lang="en-US" sz="1000" b="1" dirty="0">
                    <a:solidFill>
                      <a:srgbClr val="000000"/>
                    </a:solidFill>
                    <a:latin typeface="Calibri"/>
                  </a:rPr>
                  <a:t>Reimbursement Type: </a:t>
                </a:r>
                <a:r>
                  <a:rPr lang="en-US" sz="1000" dirty="0">
                    <a:solidFill>
                      <a:srgbClr val="000000"/>
                    </a:solidFill>
                    <a:latin typeface="Calibri"/>
                  </a:rPr>
                  <a:t>Reimbursable, Partial, Non-reimbursable</a:t>
                </a:r>
                <a:r>
                  <a:rPr lang="en-US" sz="1000" b="1" dirty="0">
                    <a:solidFill>
                      <a:srgbClr val="000000"/>
                    </a:solidFill>
                    <a:latin typeface="Calibri"/>
                  </a:rPr>
                  <a:t> </a:t>
                </a:r>
              </a:p>
              <a:p>
                <a:pPr marL="114300" lvl="1" indent="-114300" eaLnBrk="1" hangingPunct="1">
                  <a:lnSpc>
                    <a:spcPct val="90000"/>
                  </a:lnSpc>
                  <a:spcBef>
                    <a:spcPts val="300"/>
                  </a:spcBef>
                  <a:buFont typeface="Wingdings" pitchFamily="2" charset="2"/>
                  <a:buChar char="§"/>
                </a:pPr>
                <a:r>
                  <a:rPr lang="en-US" sz="1000" b="1" dirty="0">
                    <a:solidFill>
                      <a:srgbClr val="000000"/>
                    </a:solidFill>
                    <a:latin typeface="Calibri"/>
                  </a:rPr>
                  <a:t>Type of Proposed Agreement: </a:t>
                </a:r>
                <a:r>
                  <a:rPr lang="en-US" sz="1000" dirty="0">
                    <a:solidFill>
                      <a:srgbClr val="000000"/>
                    </a:solidFill>
                    <a:latin typeface="Calibri"/>
                  </a:rPr>
                  <a:t>(SAA, CRADA, MOU, other</a:t>
                </a:r>
                <a:r>
                  <a:rPr lang="en-US" sz="1000" dirty="0" smtClean="0">
                    <a:solidFill>
                      <a:srgbClr val="000000"/>
                    </a:solidFill>
                    <a:latin typeface="Calibri"/>
                  </a:rPr>
                  <a:t>) N/A</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CA" sz="1000" b="1" dirty="0">
                    <a:solidFill>
                      <a:srgbClr val="000000"/>
                    </a:solidFill>
                    <a:latin typeface="Calibri"/>
                    <a:ea typeface="Arial" charset="0"/>
                    <a:cs typeface="Arial" charset="0"/>
                  </a:rPr>
                  <a:t>Has an EPR been completed/validated? </a:t>
                </a:r>
                <a:r>
                  <a:rPr lang="en-CA" sz="1000" dirty="0" smtClean="0">
                    <a:solidFill>
                      <a:srgbClr val="000000"/>
                    </a:solidFill>
                    <a:latin typeface="Calibri"/>
                    <a:ea typeface="Arial" charset="0"/>
                    <a:cs typeface="Arial" charset="0"/>
                  </a:rPr>
                  <a:t>N/A   </a:t>
                </a:r>
                <a:r>
                  <a:rPr lang="en-CA" sz="1000" b="1" dirty="0" smtClean="0">
                    <a:solidFill>
                      <a:srgbClr val="000000"/>
                    </a:solidFill>
                    <a:latin typeface="Calibri"/>
                    <a:ea typeface="Arial" charset="0"/>
                    <a:cs typeface="Arial" charset="0"/>
                  </a:rPr>
                  <a:t>  </a:t>
                </a:r>
                <a:r>
                  <a:rPr lang="en-CA" sz="1000" b="1" dirty="0">
                    <a:solidFill>
                      <a:srgbClr val="000000"/>
                    </a:solidFill>
                    <a:latin typeface="Calibri"/>
                    <a:ea typeface="Arial" charset="0"/>
                    <a:cs typeface="Arial" charset="0"/>
                  </a:rPr>
                  <a:t>What % are the reserves</a:t>
                </a:r>
                <a:r>
                  <a:rPr lang="en-CA" sz="1000" b="1" dirty="0" smtClean="0">
                    <a:solidFill>
                      <a:srgbClr val="000000"/>
                    </a:solidFill>
                    <a:latin typeface="Calibri"/>
                    <a:ea typeface="Arial" charset="0"/>
                    <a:cs typeface="Arial" charset="0"/>
                  </a:rPr>
                  <a:t>? </a:t>
                </a:r>
                <a:r>
                  <a:rPr lang="en-CA" sz="1000" dirty="0" smtClean="0">
                    <a:solidFill>
                      <a:srgbClr val="000000"/>
                    </a:solidFill>
                    <a:latin typeface="Calibri"/>
                    <a:ea typeface="Arial" charset="0"/>
                    <a:cs typeface="Arial" charset="0"/>
                  </a:rPr>
                  <a:t>N/A</a:t>
                </a:r>
                <a:endParaRPr lang="en-CA" sz="1000" dirty="0">
                  <a:solidFill>
                    <a:srgbClr val="000000"/>
                  </a:solidFill>
                  <a:latin typeface="Calibri"/>
                  <a:ea typeface="Arial" charset="0"/>
                  <a:cs typeface="Arial" charset="0"/>
                </a:endParaRPr>
              </a:p>
              <a:p>
                <a:pPr marL="114300" lvl="1" indent="-114300" eaLnBrk="1" hangingPunct="1">
                  <a:lnSpc>
                    <a:spcPct val="90000"/>
                  </a:lnSpc>
                  <a:spcBef>
                    <a:spcPts val="300"/>
                  </a:spcBef>
                  <a:buFont typeface="Wingdings" pitchFamily="2" charset="2"/>
                  <a:buChar char="§"/>
                </a:pPr>
                <a:r>
                  <a:rPr lang="en-US" sz="1000" b="1" dirty="0">
                    <a:solidFill>
                      <a:srgbClr val="000000"/>
                    </a:solidFill>
                    <a:latin typeface="Calibri"/>
                  </a:rPr>
                  <a:t>Org/WBS backing or funding the agreement</a:t>
                </a:r>
                <a:r>
                  <a:rPr lang="en-US" sz="1000" b="1" dirty="0" smtClean="0">
                    <a:solidFill>
                      <a:srgbClr val="000000"/>
                    </a:solidFill>
                    <a:latin typeface="Calibri"/>
                  </a:rPr>
                  <a:t>: ARMD Seedling Fund</a:t>
                </a:r>
                <a:endParaRPr lang="en-US" sz="1000" b="1" dirty="0">
                  <a:solidFill>
                    <a:srgbClr val="000000"/>
                  </a:solidFill>
                  <a:latin typeface="Calibri"/>
                </a:endParaRPr>
              </a:p>
              <a:p>
                <a:pPr marL="114300" lvl="1" indent="-114300" eaLnBrk="1" hangingPunct="1">
                  <a:lnSpc>
                    <a:spcPct val="90000"/>
                  </a:lnSpc>
                  <a:spcBef>
                    <a:spcPts val="300"/>
                  </a:spcBef>
                  <a:buFont typeface="Wingdings" pitchFamily="2" charset="2"/>
                  <a:buChar char="§"/>
                </a:pPr>
                <a:r>
                  <a:rPr lang="en-US" sz="1000" b="1" dirty="0">
                    <a:solidFill>
                      <a:srgbClr val="000000"/>
                    </a:solidFill>
                    <a:latin typeface="Calibri"/>
                  </a:rPr>
                  <a:t>With which orgs has this been coordinated: </a:t>
                </a:r>
                <a:r>
                  <a:rPr lang="en-US" sz="1000" b="1" dirty="0" smtClean="0">
                    <a:solidFill>
                      <a:srgbClr val="000000"/>
                    </a:solidFill>
                    <a:latin typeface="Calibri"/>
                  </a:rPr>
                  <a:t> </a:t>
                </a:r>
                <a:r>
                  <a:rPr lang="en-US" sz="1000" dirty="0" smtClean="0">
                    <a:solidFill>
                      <a:srgbClr val="000000"/>
                    </a:solidFill>
                    <a:latin typeface="Calibri"/>
                  </a:rPr>
                  <a:t>LTA</a:t>
                </a:r>
                <a:endParaRPr lang="en-US" sz="1000" dirty="0">
                  <a:solidFill>
                    <a:srgbClr val="000000"/>
                  </a:solidFill>
                  <a:latin typeface="Calibri"/>
                </a:endParaRPr>
              </a:p>
              <a:p>
                <a:pPr marL="114300" lvl="1" indent="-114300" eaLnBrk="1" hangingPunct="1">
                  <a:lnSpc>
                    <a:spcPct val="90000"/>
                  </a:lnSpc>
                  <a:spcBef>
                    <a:spcPts val="300"/>
                  </a:spcBef>
                  <a:buFont typeface="Wingdings" pitchFamily="2" charset="2"/>
                  <a:buChar char="§"/>
                </a:pPr>
                <a:r>
                  <a:rPr lang="en-CA" sz="1000" b="1" dirty="0">
                    <a:solidFill>
                      <a:srgbClr val="000000"/>
                    </a:solidFill>
                    <a:latin typeface="Calibri"/>
                    <a:ea typeface="Arial" charset="0"/>
                    <a:cs typeface="Arial" charset="0"/>
                  </a:rPr>
                  <a:t>Describe waivers, if any, to CMO  </a:t>
                </a:r>
                <a:r>
                  <a:rPr lang="en-CA" sz="1000" dirty="0" smtClean="0">
                    <a:solidFill>
                      <a:srgbClr val="000000"/>
                    </a:solidFill>
                    <a:latin typeface="Calibri"/>
                    <a:ea typeface="Arial" charset="0"/>
                    <a:cs typeface="Arial" charset="0"/>
                  </a:rPr>
                  <a:t>N/A</a:t>
                </a:r>
                <a:endParaRPr lang="en-CA" sz="1000" dirty="0">
                  <a:solidFill>
                    <a:srgbClr val="000000"/>
                  </a:solidFill>
                  <a:latin typeface="Calibri"/>
                  <a:ea typeface="Arial" charset="0"/>
                  <a:cs typeface="Arial" charset="0"/>
                </a:endParaRPr>
              </a:p>
              <a:p>
                <a:pPr marL="114300" indent="-114300" eaLnBrk="1" hangingPunct="1">
                  <a:lnSpc>
                    <a:spcPct val="90000"/>
                  </a:lnSpc>
                  <a:spcBef>
                    <a:spcPts val="300"/>
                  </a:spcBef>
                  <a:buFont typeface="Wingdings" pitchFamily="2" charset="2"/>
                  <a:buChar char="§"/>
                </a:pPr>
                <a:r>
                  <a:rPr lang="en-CA" sz="1000" b="1" dirty="0">
                    <a:solidFill>
                      <a:srgbClr val="000000"/>
                    </a:solidFill>
                    <a:latin typeface="Calibri"/>
                    <a:ea typeface="Arial" charset="0"/>
                    <a:cs typeface="Arial" charset="0"/>
                  </a:rPr>
                  <a:t>Is an SAA abstract required?  Why</a:t>
                </a:r>
                <a:r>
                  <a:rPr lang="en-CA" sz="1000" b="1" dirty="0" smtClean="0">
                    <a:solidFill>
                      <a:srgbClr val="000000"/>
                    </a:solidFill>
                    <a:latin typeface="Calibri"/>
                    <a:ea typeface="Arial" charset="0"/>
                    <a:cs typeface="Arial" charset="0"/>
                  </a:rPr>
                  <a:t>? </a:t>
                </a:r>
                <a:r>
                  <a:rPr lang="en-CA" sz="1000" dirty="0" smtClean="0">
                    <a:solidFill>
                      <a:srgbClr val="000000"/>
                    </a:solidFill>
                    <a:latin typeface="Calibri"/>
                    <a:ea typeface="Arial" charset="0"/>
                    <a:cs typeface="Arial" charset="0"/>
                  </a:rPr>
                  <a:t>The proposal will outline all responsibilities of partners. If ARMD award is made, contracts will be signed. No SAA is needed unless award is made. </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What IP is involved (both current and expected)? How is the IP protected? </a:t>
                </a:r>
                <a:r>
                  <a:rPr lang="en-US" sz="1000" dirty="0">
                    <a:solidFill>
                      <a:srgbClr val="000000"/>
                    </a:solidFill>
                    <a:latin typeface="Calibri"/>
                  </a:rPr>
                  <a:t>If not protected, why</a:t>
                </a:r>
                <a:r>
                  <a:rPr lang="en-US" sz="1000" dirty="0" smtClean="0">
                    <a:solidFill>
                      <a:srgbClr val="000000"/>
                    </a:solidFill>
                    <a:latin typeface="Calibri"/>
                  </a:rPr>
                  <a:t>? All results released under open source license. </a:t>
                </a:r>
                <a:endParaRPr lang="en-US" sz="1000" dirty="0">
                  <a:solidFill>
                    <a:srgbClr val="000000"/>
                  </a:solidFill>
                  <a:latin typeface="Calibri"/>
                </a:endParaRPr>
              </a:p>
            </p:txBody>
          </p:sp>
          <p:sp>
            <p:nvSpPr>
              <p:cNvPr id="5146" name="Rectangle 78"/>
              <p:cNvSpPr>
                <a:spLocks noChangeArrowheads="1"/>
              </p:cNvSpPr>
              <p:nvPr/>
            </p:nvSpPr>
            <p:spPr bwMode="auto">
              <a:xfrm>
                <a:off x="4519339" y="736511"/>
                <a:ext cx="4203826" cy="196597"/>
              </a:xfrm>
              <a:prstGeom prst="rect">
                <a:avLst/>
              </a:prstGeom>
              <a:solidFill>
                <a:srgbClr val="6B8CA4"/>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Nuts and Bolts</a:t>
                </a:r>
              </a:p>
            </p:txBody>
          </p:sp>
        </p:grpSp>
        <p:sp>
          <p:nvSpPr>
            <p:cNvPr id="5141" name="Rectangle 78"/>
            <p:cNvSpPr>
              <a:spLocks noChangeArrowheads="1"/>
            </p:cNvSpPr>
            <p:nvPr/>
          </p:nvSpPr>
          <p:spPr bwMode="auto">
            <a:xfrm>
              <a:off x="358709" y="453943"/>
              <a:ext cx="4080589" cy="182880"/>
            </a:xfrm>
            <a:prstGeom prst="rect">
              <a:avLst/>
            </a:prstGeom>
            <a:solidFill>
              <a:srgbClr val="3A3A3A"/>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Project Snapshot</a:t>
              </a:r>
            </a:p>
          </p:txBody>
        </p:sp>
        <p:sp>
          <p:nvSpPr>
            <p:cNvPr id="114" name="Rectangle 113"/>
            <p:cNvSpPr/>
            <p:nvPr/>
          </p:nvSpPr>
          <p:spPr bwMode="auto">
            <a:xfrm>
              <a:off x="358709" y="609386"/>
              <a:ext cx="4085927" cy="2048201"/>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Proposed Project Title</a:t>
              </a:r>
              <a:r>
                <a:rPr lang="en-US" sz="1000" b="1" dirty="0" smtClean="0">
                  <a:solidFill>
                    <a:srgbClr val="000000"/>
                  </a:solidFill>
                  <a:latin typeface="Calibri"/>
                </a:rPr>
                <a:t>: Coupled </a:t>
              </a:r>
              <a:r>
                <a:rPr lang="en-US" sz="1000" b="1" dirty="0">
                  <a:solidFill>
                    <a:srgbClr val="000000"/>
                  </a:solidFill>
                  <a:latin typeface="Calibri"/>
                </a:rPr>
                <a:t>Aero­-Structural-Propulsive­ Design of an </a:t>
              </a:r>
              <a:r>
                <a:rPr lang="en-US" sz="1000" b="1" dirty="0" err="1">
                  <a:solidFill>
                    <a:srgbClr val="000000"/>
                  </a:solidFill>
                  <a:latin typeface="Calibri"/>
                </a:rPr>
                <a:t>Ultra­Light</a:t>
              </a:r>
              <a:r>
                <a:rPr lang="en-US" sz="1000" b="1" dirty="0">
                  <a:solidFill>
                    <a:srgbClr val="000000"/>
                  </a:solidFill>
                  <a:latin typeface="Calibri"/>
                </a:rPr>
                <a:t>, Highly Flexible, Human Powered Aircraft</a:t>
              </a: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Core Competency</a:t>
              </a:r>
              <a:r>
                <a:rPr lang="en-US" sz="1000" b="1" dirty="0" smtClean="0">
                  <a:solidFill>
                    <a:srgbClr val="000000"/>
                  </a:solidFill>
                  <a:latin typeface="Calibri"/>
                </a:rPr>
                <a:t>: Propulsions Systems Analysis, Multidisciplinary Design </a:t>
              </a:r>
              <a:r>
                <a:rPr lang="en-US" sz="1000" b="1" dirty="0" err="1" smtClean="0">
                  <a:solidFill>
                    <a:srgbClr val="000000"/>
                  </a:solidFill>
                  <a:latin typeface="Calibri"/>
                </a:rPr>
                <a:t>Optimziation</a:t>
              </a:r>
              <a:endParaRPr lang="en-US" sz="1000" b="1"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Partner: </a:t>
              </a:r>
              <a:r>
                <a:rPr lang="en-US" sz="1000" dirty="0">
                  <a:solidFill>
                    <a:srgbClr val="000000"/>
                  </a:solidFill>
                  <a:latin typeface="Calibri"/>
                </a:rPr>
                <a:t>Partner Name, POC and Title</a:t>
              </a: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GRC Org/POC/PI: </a:t>
              </a:r>
              <a:r>
                <a:rPr lang="en-US" sz="1000" b="1" dirty="0" smtClean="0">
                  <a:solidFill>
                    <a:srgbClr val="000000"/>
                  </a:solidFill>
                  <a:latin typeface="Calibri"/>
                </a:rPr>
                <a:t>LTA, Justin Gray</a:t>
              </a:r>
              <a:endParaRPr lang="en-US" sz="1000" b="1"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Total $</a:t>
              </a:r>
              <a:r>
                <a:rPr lang="en-US" sz="1000" b="1" dirty="0" smtClean="0">
                  <a:solidFill>
                    <a:srgbClr val="000000"/>
                  </a:solidFill>
                  <a:latin typeface="Calibri"/>
                </a:rPr>
                <a:t>: 750k</a:t>
              </a:r>
              <a:r>
                <a:rPr lang="en-US" sz="1000" b="1" dirty="0">
                  <a:solidFill>
                    <a:srgbClr val="000000"/>
                  </a:solidFill>
                  <a:latin typeface="Calibri"/>
                </a:rPr>
                <a:t>		Duration: </a:t>
              </a:r>
              <a:r>
                <a:rPr lang="en-US" sz="1000" dirty="0" smtClean="0">
                  <a:solidFill>
                    <a:srgbClr val="000000"/>
                  </a:solidFill>
                  <a:latin typeface="Calibri"/>
                </a:rPr>
                <a:t>10/30/2014 – 10/30/2015</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CA" sz="1000" b="1" dirty="0">
                  <a:solidFill>
                    <a:srgbClr val="000000"/>
                  </a:solidFill>
                  <a:latin typeface="Calibri"/>
                  <a:ea typeface="Arial" charset="0"/>
                  <a:cs typeface="Arial" charset="0"/>
                </a:rPr>
                <a:t>Time </a:t>
              </a:r>
              <a:r>
                <a:rPr lang="en-CA" sz="1000" b="1" dirty="0" smtClean="0">
                  <a:solidFill>
                    <a:srgbClr val="000000"/>
                  </a:solidFill>
                  <a:latin typeface="Calibri"/>
                  <a:ea typeface="Arial" charset="0"/>
                  <a:cs typeface="Arial" charset="0"/>
                </a:rPr>
                <a:t>Sensitivity: </a:t>
              </a:r>
              <a:r>
                <a:rPr lang="en-CA" sz="1000" dirty="0" smtClean="0">
                  <a:solidFill>
                    <a:srgbClr val="000000"/>
                  </a:solidFill>
                  <a:latin typeface="Calibri"/>
                  <a:ea typeface="Arial" charset="0"/>
                  <a:cs typeface="Arial" charset="0"/>
                </a:rPr>
                <a:t>Proposal due by 9/8/2014</a:t>
              </a:r>
            </a:p>
            <a:p>
              <a:pPr marL="114300" indent="-114300" eaLnBrk="1" hangingPunct="1">
                <a:lnSpc>
                  <a:spcPct val="90000"/>
                </a:lnSpc>
                <a:spcBef>
                  <a:spcPts val="300"/>
                </a:spcBef>
                <a:buFont typeface="Wingdings" pitchFamily="2" charset="2"/>
                <a:buChar char="§"/>
              </a:pPr>
              <a:r>
                <a:rPr lang="en-US" sz="1000" b="1" dirty="0" smtClean="0">
                  <a:solidFill>
                    <a:srgbClr val="000000"/>
                  </a:solidFill>
                  <a:latin typeface="Calibri"/>
                </a:rPr>
                <a:t>Description of proposed partnership: </a:t>
              </a:r>
              <a:r>
                <a:rPr lang="en-US" sz="1000" dirty="0" smtClean="0">
                  <a:solidFill>
                    <a:srgbClr val="000000"/>
                  </a:solidFill>
                  <a:latin typeface="Calibri"/>
                </a:rPr>
                <a:t>ARMD Seedling fund award to a partnership between NASA Glenn, NASA Ames, NASA Armstrong, Stanford, Georgia Tech, and </a:t>
              </a:r>
              <a:r>
                <a:rPr lang="en-US" sz="1000" dirty="0" err="1" smtClean="0">
                  <a:solidFill>
                    <a:srgbClr val="000000"/>
                  </a:solidFill>
                  <a:latin typeface="Calibri"/>
                </a:rPr>
                <a:t>AeroVelo</a:t>
              </a:r>
              <a:r>
                <a:rPr lang="en-US" sz="1000" dirty="0" smtClean="0">
                  <a:solidFill>
                    <a:srgbClr val="000000"/>
                  </a:solidFill>
                  <a:latin typeface="Calibri"/>
                </a:rPr>
                <a:t> Inc. </a:t>
              </a:r>
            </a:p>
            <a:p>
              <a:pPr eaLnBrk="1" hangingPunct="1">
                <a:lnSpc>
                  <a:spcPct val="90000"/>
                </a:lnSpc>
                <a:spcBef>
                  <a:spcPts val="300"/>
                </a:spcBef>
              </a:pPr>
              <a:endParaRPr lang="en-CA" sz="1000" dirty="0">
                <a:solidFill>
                  <a:srgbClr val="000000"/>
                </a:solidFill>
                <a:latin typeface="Calibri"/>
                <a:ea typeface="Arial" charset="0"/>
                <a:cs typeface="Arial" charset="0"/>
              </a:endParaRPr>
            </a:p>
            <a:p>
              <a:pPr marL="114300" indent="-114300" eaLnBrk="1" hangingPunct="1">
                <a:lnSpc>
                  <a:spcPct val="90000"/>
                </a:lnSpc>
                <a:spcBef>
                  <a:spcPts val="300"/>
                </a:spcBef>
                <a:buFont typeface="Wingdings" pitchFamily="2" charset="2"/>
                <a:buChar char="§"/>
              </a:pPr>
              <a:endParaRPr lang="en-CA" sz="1000" dirty="0">
                <a:solidFill>
                  <a:srgbClr val="000000"/>
                </a:solidFill>
                <a:latin typeface="Calibri"/>
                <a:ea typeface="Arial" charset="0"/>
                <a:cs typeface="Arial" charset="0"/>
              </a:endParaRPr>
            </a:p>
            <a:p>
              <a:pPr eaLnBrk="1" hangingPunct="1">
                <a:lnSpc>
                  <a:spcPct val="90000"/>
                </a:lnSpc>
                <a:spcBef>
                  <a:spcPts val="300"/>
                </a:spcBef>
              </a:pPr>
              <a:endParaRPr lang="en-US" sz="1000" b="1" dirty="0">
                <a:solidFill>
                  <a:srgbClr val="000000"/>
                </a:solidFill>
                <a:latin typeface="Calibri"/>
              </a:endParaRPr>
            </a:p>
          </p:txBody>
        </p:sp>
        <p:grpSp>
          <p:nvGrpSpPr>
            <p:cNvPr id="11" name="Group 10"/>
            <p:cNvGrpSpPr/>
            <p:nvPr/>
          </p:nvGrpSpPr>
          <p:grpSpPr>
            <a:xfrm>
              <a:off x="358709" y="2657587"/>
              <a:ext cx="4085928" cy="1321271"/>
              <a:chOff x="358709" y="2657587"/>
              <a:chExt cx="4085928" cy="1321271"/>
            </a:xfrm>
          </p:grpSpPr>
          <p:sp>
            <p:nvSpPr>
              <p:cNvPr id="40" name="Rectangle 78"/>
              <p:cNvSpPr>
                <a:spLocks noChangeArrowheads="1"/>
              </p:cNvSpPr>
              <p:nvPr/>
            </p:nvSpPr>
            <p:spPr bwMode="auto">
              <a:xfrm>
                <a:off x="370985" y="2657587"/>
                <a:ext cx="4073651" cy="182879"/>
              </a:xfrm>
              <a:prstGeom prst="rect">
                <a:avLst/>
              </a:prstGeom>
              <a:solidFill>
                <a:srgbClr val="6B8CA4"/>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Partnership Responsibilities</a:t>
                </a:r>
              </a:p>
            </p:txBody>
          </p:sp>
          <p:sp>
            <p:nvSpPr>
              <p:cNvPr id="41" name="Rectangle 40"/>
              <p:cNvSpPr/>
              <p:nvPr/>
            </p:nvSpPr>
            <p:spPr bwMode="auto">
              <a:xfrm>
                <a:off x="358709" y="2840468"/>
                <a:ext cx="4085928" cy="1138390"/>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GRC Contributions:</a:t>
                </a:r>
              </a:p>
              <a:p>
                <a:pPr marL="571500" lvl="1" indent="-114300" eaLnBrk="1" hangingPunct="1">
                  <a:lnSpc>
                    <a:spcPct val="90000"/>
                  </a:lnSpc>
                  <a:spcBef>
                    <a:spcPts val="0"/>
                  </a:spcBef>
                  <a:buFont typeface="Wingdings" pitchFamily="2" charset="2"/>
                  <a:buChar char="§"/>
                </a:pPr>
                <a:r>
                  <a:rPr lang="en-US" sz="1000" dirty="0" smtClean="0">
                    <a:solidFill>
                      <a:srgbClr val="000000"/>
                    </a:solidFill>
                    <a:latin typeface="Calibri"/>
                  </a:rPr>
                  <a:t>1 FTE, .25 WYE, 100k Procurement</a:t>
                </a:r>
                <a:endParaRPr lang="en-US" sz="1000" dirty="0">
                  <a:solidFill>
                    <a:srgbClr val="000000"/>
                  </a:solidFill>
                  <a:latin typeface="Calibri"/>
                </a:endParaRPr>
              </a:p>
              <a:p>
                <a:pPr marL="571500" lvl="1" indent="-114300" eaLnBrk="1" hangingPunct="1">
                  <a:lnSpc>
                    <a:spcPct val="90000"/>
                  </a:lnSpc>
                  <a:spcBef>
                    <a:spcPts val="0"/>
                  </a:spcBef>
                  <a:buFont typeface="Wingdings" pitchFamily="2" charset="2"/>
                  <a:buChar char="§"/>
                </a:pPr>
                <a:r>
                  <a:rPr lang="en-US" sz="1000" dirty="0" smtClean="0">
                    <a:solidFill>
                      <a:srgbClr val="000000"/>
                    </a:solidFill>
                    <a:latin typeface="Calibri"/>
                  </a:rPr>
                  <a:t>Justin Gray, Jeff Chin. Propulsion systems analysis and MDAO</a:t>
                </a:r>
                <a:endParaRPr lang="en-US" sz="1000" dirty="0">
                  <a:solidFill>
                    <a:srgbClr val="000000"/>
                  </a:solidFill>
                  <a:latin typeface="Calibri"/>
                </a:endParaRPr>
              </a:p>
              <a:p>
                <a:pPr marL="114300" indent="-114300" eaLnBrk="1" hangingPunct="1">
                  <a:lnSpc>
                    <a:spcPct val="90000"/>
                  </a:lnSpc>
                  <a:spcBef>
                    <a:spcPts val="0"/>
                  </a:spcBef>
                  <a:buFont typeface="Wingdings" pitchFamily="2" charset="2"/>
                  <a:buChar char="§"/>
                </a:pPr>
                <a:endParaRPr lang="en-US" sz="1000" b="1" dirty="0" smtClean="0">
                  <a:solidFill>
                    <a:srgbClr val="000000"/>
                  </a:solidFill>
                  <a:latin typeface="Calibri"/>
                </a:endParaRPr>
              </a:p>
              <a:p>
                <a:pPr marL="114300" indent="-114300" eaLnBrk="1" hangingPunct="1">
                  <a:lnSpc>
                    <a:spcPct val="90000"/>
                  </a:lnSpc>
                  <a:spcBef>
                    <a:spcPts val="0"/>
                  </a:spcBef>
                  <a:buFont typeface="Wingdings" pitchFamily="2" charset="2"/>
                  <a:buChar char="§"/>
                </a:pPr>
                <a:r>
                  <a:rPr lang="en-US" sz="1000" b="1" dirty="0" smtClean="0">
                    <a:solidFill>
                      <a:srgbClr val="000000"/>
                    </a:solidFill>
                    <a:latin typeface="Calibri"/>
                  </a:rPr>
                  <a:t>Partner </a:t>
                </a:r>
                <a:r>
                  <a:rPr lang="en-US" sz="1000" b="1" dirty="0">
                    <a:solidFill>
                      <a:srgbClr val="000000"/>
                    </a:solidFill>
                    <a:latin typeface="Calibri"/>
                  </a:rPr>
                  <a:t>Contributions</a:t>
                </a:r>
                <a:r>
                  <a:rPr lang="en-US" sz="1000" b="1" dirty="0" smtClean="0">
                    <a:solidFill>
                      <a:srgbClr val="000000"/>
                    </a:solidFill>
                    <a:latin typeface="Calibri"/>
                  </a:rPr>
                  <a:t>:</a:t>
                </a:r>
              </a:p>
              <a:p>
                <a:pPr marL="571500" lvl="1" indent="-114300" eaLnBrk="1" hangingPunct="1">
                  <a:lnSpc>
                    <a:spcPct val="90000"/>
                  </a:lnSpc>
                  <a:spcBef>
                    <a:spcPts val="0"/>
                  </a:spcBef>
                  <a:buFont typeface="Wingdings" pitchFamily="2" charset="2"/>
                  <a:buChar char="§"/>
                </a:pPr>
                <a:r>
                  <a:rPr lang="en-US" sz="1000" dirty="0" smtClean="0">
                    <a:solidFill>
                      <a:srgbClr val="000000"/>
                    </a:solidFill>
                    <a:latin typeface="Calibri"/>
                  </a:rPr>
                  <a:t>Ames: 1FTE, Armstrong .25FTE, Stanford 125k, </a:t>
                </a:r>
                <a:r>
                  <a:rPr lang="en-US" sz="1000" dirty="0" err="1" smtClean="0">
                    <a:solidFill>
                      <a:srgbClr val="000000"/>
                    </a:solidFill>
                    <a:latin typeface="Calibri"/>
                  </a:rPr>
                  <a:t>GaTECH</a:t>
                </a:r>
                <a:r>
                  <a:rPr lang="en-US" sz="1000" dirty="0" smtClean="0">
                    <a:solidFill>
                      <a:srgbClr val="000000"/>
                    </a:solidFill>
                    <a:latin typeface="Calibri"/>
                  </a:rPr>
                  <a:t> 125k. </a:t>
                </a:r>
                <a:endParaRPr lang="en-US" sz="1000" dirty="0">
                  <a:solidFill>
                    <a:srgbClr val="000000"/>
                  </a:solidFill>
                  <a:latin typeface="Calibri"/>
                </a:endParaRPr>
              </a:p>
            </p:txBody>
          </p:sp>
        </p:grpSp>
        <p:sp>
          <p:nvSpPr>
            <p:cNvPr id="5" name="Rectangle 4"/>
            <p:cNvSpPr/>
            <p:nvPr/>
          </p:nvSpPr>
          <p:spPr bwMode="auto">
            <a:xfrm>
              <a:off x="370985" y="-90109"/>
              <a:ext cx="8360120" cy="466331"/>
            </a:xfrm>
            <a:prstGeom prst="rect">
              <a:avLst/>
            </a:prstGeom>
            <a:solidFill>
              <a:schemeClr val="bg2">
                <a:lumMod val="95000"/>
              </a:schemeClr>
            </a:solidFill>
            <a:ln w="19050" cap="flat" cmpd="sng" algn="ctr">
              <a:solidFill>
                <a:schemeClr val="tx1"/>
              </a:solid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58304" lvl="1" defTabSz="913429" eaLnBrk="1" fontAlgn="auto" hangingPunct="1">
                <a:spcBef>
                  <a:spcPts val="0"/>
                </a:spcBef>
                <a:spcAft>
                  <a:spcPts val="0"/>
                </a:spcAft>
                <a:buClr>
                  <a:srgbClr val="002960"/>
                </a:buClr>
              </a:pPr>
              <a:r>
                <a:rPr lang="en-CA" sz="1100" b="1" dirty="0">
                  <a:solidFill>
                    <a:srgbClr val="000000"/>
                  </a:solidFill>
                  <a:latin typeface="Calibri"/>
                  <a:ea typeface="Arial" charset="0"/>
                  <a:cs typeface="Arial" charset="0"/>
                </a:rPr>
                <a:t>Basic question to be resolved / decision needed by NBB: </a:t>
              </a:r>
              <a:r>
                <a:rPr lang="en-US" sz="1050" dirty="0">
                  <a:solidFill>
                    <a:srgbClr val="000000"/>
                  </a:solidFill>
                  <a:latin typeface="Calibri"/>
                </a:rPr>
                <a:t>Should NASA/Center pursue agreement with XX partner under XX conditions described below?</a:t>
              </a:r>
              <a:endParaRPr lang="en-CA" sz="1050" dirty="0">
                <a:solidFill>
                  <a:srgbClr val="000000"/>
                </a:solidFill>
                <a:latin typeface="Calibri"/>
                <a:ea typeface="Arial" charset="0"/>
                <a:cs typeface="Arial" charset="0"/>
              </a:endParaRPr>
            </a:p>
          </p:txBody>
        </p:sp>
      </p:grpSp>
      <p:sp>
        <p:nvSpPr>
          <p:cNvPr id="56" name="Rectangle 55"/>
          <p:cNvSpPr/>
          <p:nvPr/>
        </p:nvSpPr>
        <p:spPr bwMode="auto">
          <a:xfrm>
            <a:off x="257839" y="4191001"/>
            <a:ext cx="4250139" cy="1399674"/>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Benefits to GRC and/or Agency: </a:t>
            </a:r>
            <a:r>
              <a:rPr lang="en-US" sz="1000" dirty="0" err="1" smtClean="0">
                <a:solidFill>
                  <a:srgbClr val="000000"/>
                </a:solidFill>
                <a:latin typeface="Calibri"/>
              </a:rPr>
              <a:t>AeroVelo</a:t>
            </a:r>
            <a:r>
              <a:rPr lang="en-US" sz="1000" dirty="0" smtClean="0">
                <a:solidFill>
                  <a:srgbClr val="000000"/>
                </a:solidFill>
                <a:latin typeface="Calibri"/>
              </a:rPr>
              <a:t> won the </a:t>
            </a:r>
            <a:r>
              <a:rPr lang="en-US" sz="1000" dirty="0" err="1" smtClean="0">
                <a:solidFill>
                  <a:srgbClr val="000000"/>
                </a:solidFill>
                <a:latin typeface="Calibri"/>
              </a:rPr>
              <a:t>Sikorski</a:t>
            </a:r>
            <a:r>
              <a:rPr lang="en-US" sz="1000" dirty="0">
                <a:solidFill>
                  <a:srgbClr val="000000"/>
                </a:solidFill>
                <a:latin typeface="Calibri"/>
              </a:rPr>
              <a:t> </a:t>
            </a:r>
            <a:r>
              <a:rPr lang="en-US" sz="1000" dirty="0" smtClean="0">
                <a:solidFill>
                  <a:srgbClr val="000000"/>
                </a:solidFill>
                <a:latin typeface="Calibri"/>
              </a:rPr>
              <a:t>Prize in 2013 for the Atlas Human Powered Helicopter. They have a huge public profile and are want to partner with NASA on their next project. NASA will receive a lot of publicity via this high profile project.</a:t>
            </a:r>
            <a:br>
              <a:rPr lang="en-US" sz="1000" dirty="0" smtClean="0">
                <a:solidFill>
                  <a:srgbClr val="000000"/>
                </a:solidFill>
                <a:latin typeface="Calibri"/>
              </a:rPr>
            </a:br>
            <a:r>
              <a:rPr lang="en-US" sz="1000" dirty="0" smtClean="0">
                <a:solidFill>
                  <a:srgbClr val="000000"/>
                </a:solidFill>
                <a:latin typeface="Calibri"/>
              </a:rPr>
              <a:t/>
            </a:r>
            <a:br>
              <a:rPr lang="en-US" sz="1000" dirty="0" smtClean="0">
                <a:solidFill>
                  <a:srgbClr val="000000"/>
                </a:solidFill>
                <a:latin typeface="Calibri"/>
              </a:rPr>
            </a:br>
            <a:r>
              <a:rPr lang="en-US" sz="1000" dirty="0" smtClean="0">
                <a:solidFill>
                  <a:srgbClr val="000000"/>
                </a:solidFill>
                <a:latin typeface="Calibri"/>
              </a:rPr>
              <a:t>Designing a human powered aircraft will give NASA real hands on experience for highly flexible aircraft structures, and an opportunity to participate in a low cost and rapid design process led by experienced engineers at </a:t>
            </a:r>
            <a:r>
              <a:rPr lang="en-US" sz="1000" dirty="0" err="1" smtClean="0">
                <a:solidFill>
                  <a:srgbClr val="000000"/>
                </a:solidFill>
                <a:latin typeface="Calibri"/>
              </a:rPr>
              <a:t>AeroVelo</a:t>
            </a:r>
            <a:r>
              <a:rPr lang="en-US" sz="1000" dirty="0" smtClean="0">
                <a:solidFill>
                  <a:srgbClr val="000000"/>
                </a:solidFill>
                <a:latin typeface="Calibri"/>
              </a:rPr>
              <a:t>. </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endParaRPr lang="en-US" sz="1000" b="1" dirty="0">
              <a:solidFill>
                <a:srgbClr val="000000"/>
              </a:solidFill>
              <a:latin typeface="Calibri"/>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013" y="3975849"/>
            <a:ext cx="426854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78"/>
          <p:cNvSpPr>
            <a:spLocks noChangeArrowheads="1"/>
          </p:cNvSpPr>
          <p:nvPr/>
        </p:nvSpPr>
        <p:spPr bwMode="auto">
          <a:xfrm>
            <a:off x="4594551" y="2743200"/>
            <a:ext cx="4397049" cy="228599"/>
          </a:xfrm>
          <a:prstGeom prst="rect">
            <a:avLst/>
          </a:prstGeom>
          <a:solidFill>
            <a:srgbClr val="6B8CA4"/>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Other Considerations</a:t>
            </a:r>
          </a:p>
        </p:txBody>
      </p:sp>
      <p:sp>
        <p:nvSpPr>
          <p:cNvPr id="85" name="Rectangle 84"/>
          <p:cNvSpPr/>
          <p:nvPr/>
        </p:nvSpPr>
        <p:spPr bwMode="auto">
          <a:xfrm>
            <a:off x="4594550" y="2922500"/>
            <a:ext cx="4397049" cy="1546400"/>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Nature of feedback received (informal, formal), if any, from </a:t>
            </a:r>
            <a:r>
              <a:rPr lang="en-US" sz="1000" b="1" dirty="0" smtClean="0">
                <a:solidFill>
                  <a:srgbClr val="000000"/>
                </a:solidFill>
                <a:latin typeface="Calibri"/>
              </a:rPr>
              <a:t>HQ:</a:t>
            </a:r>
            <a:r>
              <a:rPr lang="en-US" sz="1000" dirty="0" smtClean="0">
                <a:solidFill>
                  <a:srgbClr val="000000"/>
                </a:solidFill>
                <a:latin typeface="Calibri"/>
              </a:rPr>
              <a:t> No feedback yet. Will undergo ARMD Seedling review</a:t>
            </a:r>
            <a:endParaRPr lang="en-US" sz="1000" dirty="0">
              <a:solidFill>
                <a:srgbClr val="000000"/>
              </a:solidFill>
              <a:latin typeface="Calibri"/>
            </a:endParaRPr>
          </a:p>
          <a:p>
            <a:pPr eaLnBrk="1" hangingPunct="1">
              <a:lnSpc>
                <a:spcPct val="90000"/>
              </a:lnSpc>
              <a:spcBef>
                <a:spcPts val="0"/>
              </a:spcBef>
            </a:pPr>
            <a:endParaRPr lang="en-US" sz="1000" b="1" dirty="0">
              <a:solidFill>
                <a:srgbClr val="000000"/>
              </a:solidFill>
              <a:latin typeface="Calibri"/>
            </a:endParaRPr>
          </a:p>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Is the activity unorthodox, potentially controversial, newsworthy, or precedent setting</a:t>
            </a:r>
            <a:r>
              <a:rPr lang="en-US" sz="1000" b="1" dirty="0" smtClean="0">
                <a:solidFill>
                  <a:srgbClr val="000000"/>
                </a:solidFill>
                <a:latin typeface="Calibri"/>
              </a:rPr>
              <a:t>? </a:t>
            </a:r>
            <a:r>
              <a:rPr lang="en-US" sz="1000" dirty="0" smtClean="0">
                <a:solidFill>
                  <a:srgbClr val="000000"/>
                </a:solidFill>
                <a:latin typeface="Calibri"/>
              </a:rPr>
              <a:t>Successful completion of the goals of the proposal will result in achieving a major aviation </a:t>
            </a:r>
            <a:r>
              <a:rPr lang="en-US" sz="1000" dirty="0" err="1" smtClean="0">
                <a:solidFill>
                  <a:srgbClr val="000000"/>
                </a:solidFill>
                <a:latin typeface="Calibri"/>
              </a:rPr>
              <a:t>Mileston</a:t>
            </a:r>
            <a:r>
              <a:rPr lang="en-US" sz="1000" dirty="0" smtClean="0">
                <a:solidFill>
                  <a:srgbClr val="000000"/>
                </a:solidFill>
                <a:latin typeface="Calibri"/>
              </a:rPr>
              <a:t>, the Kremer Marathon Challenge. </a:t>
            </a:r>
            <a:endParaRPr lang="en-US" sz="1000" dirty="0">
              <a:solidFill>
                <a:srgbClr val="000000"/>
              </a:solidFill>
              <a:latin typeface="Calibri"/>
            </a:endParaRPr>
          </a:p>
          <a:p>
            <a:pPr eaLnBrk="1" hangingPunct="1">
              <a:lnSpc>
                <a:spcPct val="90000"/>
              </a:lnSpc>
              <a:spcBef>
                <a:spcPts val="0"/>
              </a:spcBef>
            </a:pPr>
            <a:endParaRPr lang="en-US" sz="1000" b="1" dirty="0">
              <a:solidFill>
                <a:srgbClr val="000000"/>
              </a:solidFill>
              <a:latin typeface="Calibri"/>
            </a:endParaRPr>
          </a:p>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Status of Pre-Existing or Ongoing Agreements with this Partner</a:t>
            </a:r>
            <a:r>
              <a:rPr lang="en-US" sz="1000" b="1" dirty="0" smtClean="0">
                <a:solidFill>
                  <a:srgbClr val="000000"/>
                </a:solidFill>
                <a:latin typeface="Calibri"/>
              </a:rPr>
              <a:t>: </a:t>
            </a:r>
            <a:r>
              <a:rPr lang="en-US" sz="1000" dirty="0" smtClean="0">
                <a:solidFill>
                  <a:srgbClr val="000000"/>
                </a:solidFill>
                <a:latin typeface="Calibri"/>
              </a:rPr>
              <a:t>N/A</a:t>
            </a:r>
            <a:endParaRPr lang="en-US" sz="1000" dirty="0">
              <a:solidFill>
                <a:srgbClr val="000000"/>
              </a:solidFill>
              <a:latin typeface="Calibri"/>
            </a:endParaRPr>
          </a:p>
          <a:p>
            <a:pPr marL="114300" indent="-114300" eaLnBrk="1" hangingPunct="1">
              <a:lnSpc>
                <a:spcPct val="90000"/>
              </a:lnSpc>
              <a:spcBef>
                <a:spcPts val="0"/>
              </a:spcBef>
              <a:buFont typeface="Wingdings" pitchFamily="2" charset="2"/>
              <a:buChar char="§"/>
            </a:pPr>
            <a:endParaRPr lang="en-US" sz="1000" b="1" dirty="0">
              <a:solidFill>
                <a:srgbClr val="000000"/>
              </a:solidFill>
              <a:latin typeface="Calibri"/>
            </a:endParaRPr>
          </a:p>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Other Factors</a:t>
            </a:r>
            <a:r>
              <a:rPr lang="en-US" sz="1000" b="1" dirty="0" smtClean="0">
                <a:solidFill>
                  <a:srgbClr val="000000"/>
                </a:solidFill>
                <a:latin typeface="Calibri"/>
              </a:rPr>
              <a:t>? </a:t>
            </a:r>
            <a:r>
              <a:rPr lang="en-US" sz="1000" dirty="0" smtClean="0">
                <a:solidFill>
                  <a:srgbClr val="000000"/>
                </a:solidFill>
                <a:latin typeface="Calibri"/>
              </a:rPr>
              <a:t>N/A</a:t>
            </a:r>
            <a:endParaRPr lang="en-US" sz="1000" dirty="0">
              <a:solidFill>
                <a:srgbClr val="000000"/>
              </a:solidFill>
              <a:latin typeface="Calibri"/>
            </a:endParaRPr>
          </a:p>
          <a:p>
            <a:pPr marL="114300" indent="-114300" eaLnBrk="1" hangingPunct="1">
              <a:lnSpc>
                <a:spcPct val="90000"/>
              </a:lnSpc>
              <a:spcBef>
                <a:spcPts val="0"/>
              </a:spcBef>
              <a:buFont typeface="Wingdings" pitchFamily="2" charset="2"/>
              <a:buChar char="§"/>
            </a:pPr>
            <a:endParaRPr lang="en-US" sz="1000" b="1" dirty="0">
              <a:solidFill>
                <a:srgbClr val="000000"/>
              </a:solidFill>
              <a:latin typeface="Calibri"/>
            </a:endParaRPr>
          </a:p>
        </p:txBody>
      </p:sp>
      <p:pic>
        <p:nvPicPr>
          <p:cNvPr id="2" name="Picture 1" descr="Screen Shot 2014-09-04 at 1.45.4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8431" y="4953000"/>
            <a:ext cx="4505569" cy="1036243"/>
          </a:xfrm>
          <a:prstGeom prst="rect">
            <a:avLst/>
          </a:prstGeom>
        </p:spPr>
      </p:pic>
    </p:spTree>
    <p:custDataLst>
      <p:tags r:id="rId1"/>
    </p:custDataLst>
    <p:extLst>
      <p:ext uri="{BB962C8B-B14F-4D97-AF65-F5344CB8AC3E}">
        <p14:creationId xmlns:p14="http://schemas.microsoft.com/office/powerpoint/2010/main" val="38281400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Snapshot</a:t>
            </a:r>
            <a:endParaRPr lang="en-US" dirty="0"/>
          </a:p>
        </p:txBody>
      </p:sp>
      <p:sp>
        <p:nvSpPr>
          <p:cNvPr id="3" name="Content Placeholder 2"/>
          <p:cNvSpPr>
            <a:spLocks noGrp="1"/>
          </p:cNvSpPr>
          <p:nvPr>
            <p:ph idx="1"/>
          </p:nvPr>
        </p:nvSpPr>
        <p:spPr>
          <a:xfrm>
            <a:off x="685800" y="1219200"/>
            <a:ext cx="7772400" cy="5181600"/>
          </a:xfrm>
        </p:spPr>
        <p:txBody>
          <a:bodyPr/>
          <a:lstStyle/>
          <a:p>
            <a:r>
              <a:rPr lang="en-US" sz="2000" dirty="0"/>
              <a:t>Core competency</a:t>
            </a:r>
            <a:r>
              <a:rPr lang="en-US" sz="2000" dirty="0" smtClean="0"/>
              <a:t>: Propulsion Systems analysis, Multidisciplinary Design Analysis and Optimization</a:t>
            </a:r>
          </a:p>
          <a:p>
            <a:endParaRPr lang="en-US" sz="2000" dirty="0" smtClean="0"/>
          </a:p>
          <a:p>
            <a:r>
              <a:rPr lang="en-US" sz="2000" dirty="0" smtClean="0"/>
              <a:t>Description of proposed partnership</a:t>
            </a:r>
            <a:endParaRPr lang="en-US" sz="2000" dirty="0"/>
          </a:p>
          <a:p>
            <a:pPr lvl="1"/>
            <a:r>
              <a:rPr lang="en-US" sz="2000" dirty="0" smtClean="0">
                <a:solidFill>
                  <a:srgbClr val="FF0000"/>
                </a:solidFill>
              </a:rPr>
              <a:t>NASA will team up with </a:t>
            </a:r>
            <a:r>
              <a:rPr lang="en-US" sz="2000" dirty="0" err="1" smtClean="0">
                <a:solidFill>
                  <a:srgbClr val="FF0000"/>
                </a:solidFill>
              </a:rPr>
              <a:t>AeroVelo</a:t>
            </a:r>
            <a:r>
              <a:rPr lang="en-US" sz="2000" dirty="0" smtClean="0">
                <a:solidFill>
                  <a:srgbClr val="FF0000"/>
                </a:solidFill>
              </a:rPr>
              <a:t> </a:t>
            </a:r>
            <a:r>
              <a:rPr lang="en-US" sz="2000" dirty="0" err="1" smtClean="0">
                <a:solidFill>
                  <a:srgbClr val="FF0000"/>
                </a:solidFill>
              </a:rPr>
              <a:t>Inc</a:t>
            </a:r>
            <a:r>
              <a:rPr lang="en-US" sz="2000" dirty="0" smtClean="0">
                <a:solidFill>
                  <a:srgbClr val="FF0000"/>
                </a:solidFill>
              </a:rPr>
              <a:t>, Stanford, and Georgia Tech to design a human powered aircraft for the Kremer Marathon Challenge. The design will be done using </a:t>
            </a:r>
            <a:r>
              <a:rPr lang="en-US" sz="2000" dirty="0" err="1" smtClean="0">
                <a:solidFill>
                  <a:srgbClr val="FF0000"/>
                </a:solidFill>
              </a:rPr>
              <a:t>OpenMDAO</a:t>
            </a:r>
            <a:r>
              <a:rPr lang="en-US" sz="2000" dirty="0">
                <a:solidFill>
                  <a:srgbClr val="FF0000"/>
                </a:solidFill>
              </a:rPr>
              <a:t> </a:t>
            </a:r>
            <a:r>
              <a:rPr lang="en-US" sz="2000" dirty="0" smtClean="0">
                <a:solidFill>
                  <a:srgbClr val="FF0000"/>
                </a:solidFill>
              </a:rPr>
              <a:t>to couple high-fidelity CFD and FEA tools into a non-linear </a:t>
            </a:r>
            <a:r>
              <a:rPr lang="en-US" sz="2000" dirty="0" err="1" smtClean="0">
                <a:solidFill>
                  <a:srgbClr val="FF0000"/>
                </a:solidFill>
              </a:rPr>
              <a:t>aerostructural</a:t>
            </a:r>
            <a:r>
              <a:rPr lang="en-US" sz="2000" dirty="0">
                <a:solidFill>
                  <a:srgbClr val="FF0000"/>
                </a:solidFill>
              </a:rPr>
              <a:t> </a:t>
            </a:r>
            <a:r>
              <a:rPr lang="en-US" sz="2000" dirty="0" smtClean="0">
                <a:solidFill>
                  <a:srgbClr val="FF0000"/>
                </a:solidFill>
              </a:rPr>
              <a:t>aircraft model. This model will be used by </a:t>
            </a:r>
            <a:r>
              <a:rPr lang="en-US" sz="2000" dirty="0" err="1" smtClean="0">
                <a:solidFill>
                  <a:srgbClr val="FF0000"/>
                </a:solidFill>
              </a:rPr>
              <a:t>AeroVelo</a:t>
            </a:r>
            <a:r>
              <a:rPr lang="en-US" sz="2000" dirty="0" smtClean="0">
                <a:solidFill>
                  <a:srgbClr val="FF0000"/>
                </a:solidFill>
              </a:rPr>
              <a:t> to complete the detailed design and the build and fly the actual aircraft. </a:t>
            </a:r>
            <a:endParaRPr lang="en-US" sz="2000" dirty="0" smtClean="0"/>
          </a:p>
          <a:p>
            <a:r>
              <a:rPr lang="en-US" sz="2000" dirty="0" smtClean="0"/>
              <a:t>Proposal </a:t>
            </a:r>
            <a:r>
              <a:rPr lang="en-US" sz="2000" dirty="0"/>
              <a:t>due </a:t>
            </a:r>
            <a:r>
              <a:rPr lang="en-US" sz="2000" dirty="0" smtClean="0"/>
              <a:t>by: September 8</a:t>
            </a:r>
            <a:r>
              <a:rPr lang="en-US" sz="2000" baseline="30000" dirty="0" smtClean="0"/>
              <a:t>th</a:t>
            </a:r>
            <a:r>
              <a:rPr lang="en-US" sz="2000" dirty="0" smtClean="0"/>
              <a:t>, 2014. Partners need an answer ASAP. </a:t>
            </a:r>
          </a:p>
          <a:p>
            <a:r>
              <a:rPr lang="en-US" sz="2000" dirty="0" smtClean="0"/>
              <a:t>Duration: </a:t>
            </a:r>
            <a:r>
              <a:rPr lang="en-US" sz="2000" dirty="0" smtClean="0">
                <a:solidFill>
                  <a:srgbClr val="FF0000"/>
                </a:solidFill>
              </a:rPr>
              <a:t>10/30/2014 – 10/30/2015</a:t>
            </a:r>
            <a:endParaRPr lang="en-US" sz="2000" dirty="0" smtClean="0"/>
          </a:p>
          <a:p>
            <a:r>
              <a:rPr lang="en-US" sz="2000" dirty="0" smtClean="0"/>
              <a:t>Total Dollar Value: 750k</a:t>
            </a:r>
            <a:endParaRPr lang="en-US" sz="2000" dirty="0" smtClean="0">
              <a:solidFill>
                <a:srgbClr val="FF0000"/>
              </a:solidFill>
            </a:endParaRPr>
          </a:p>
          <a:p>
            <a:r>
              <a:rPr lang="en-US" sz="2000" dirty="0" smtClean="0"/>
              <a:t>Reimbursement Type: </a:t>
            </a:r>
            <a:r>
              <a:rPr lang="en-US" sz="2000" dirty="0" smtClean="0">
                <a:solidFill>
                  <a:srgbClr val="FF0000"/>
                </a:solidFill>
              </a:rPr>
              <a:t>ARMD Seedling Fund</a:t>
            </a:r>
            <a:endParaRPr lang="en-US" sz="2000" dirty="0">
              <a:solidFill>
                <a:srgbClr val="FF0000"/>
              </a:solidFill>
            </a:endParaRPr>
          </a:p>
        </p:txBody>
      </p:sp>
      <p:sp>
        <p:nvSpPr>
          <p:cNvPr id="4" name="Slide Number Placeholder 3"/>
          <p:cNvSpPr>
            <a:spLocks noGrp="1"/>
          </p:cNvSpPr>
          <p:nvPr>
            <p:ph type="sldNum" sz="quarter" idx="11"/>
          </p:nvPr>
        </p:nvSpPr>
        <p:spPr/>
        <p:txBody>
          <a:bodyPr/>
          <a:lstStyle/>
          <a:p>
            <a:fld id="{8A8580EF-51D3-4A75-BA0A-555CC723221A}" type="slidenum">
              <a:rPr lang="en-US" smtClean="0"/>
              <a:pPr/>
              <a:t>2</a:t>
            </a:fld>
            <a:endParaRPr lang="en-US" sz="1000">
              <a:latin typeface="Times New Roman" pitchFamily="18" charset="0"/>
            </a:endParaRPr>
          </a:p>
        </p:txBody>
      </p:sp>
      <p:pic>
        <p:nvPicPr>
          <p:cNvPr id="5" name="Picture 10" descr="C:\Users\stedder\Documents\Strategy\nbb\nasa-logo-meatb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690" y="1296632"/>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Users\stedder\AppData\Local\Microsoft\Windows\Temporary Internet Files\Content.IE5\E1GLDMDY\MC90044172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863" y="3421526"/>
            <a:ext cx="312274" cy="3122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1450" y="5703782"/>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C:\Users\stedder\AppData\Local\Microsoft\Windows\Temporary Internet Files\Content.IE5\E1GLDMDY\MC90044172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863" y="4111063"/>
            <a:ext cx="312274" cy="3122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073" y="4952140"/>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C:\Users\stedder\Documents\Strategy\nbb\nasa-logo-meatb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30" y="200709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2286000"/>
            <a:ext cx="232986" cy="2243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 descr="C:\Users\stedder\AppData\Local\Microsoft\Windows\Temporary Internet Files\Content.IE5\5EODKONL\MC90044170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61" y="1981200"/>
            <a:ext cx="245468" cy="24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5508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Partnership Responsibilities</a:t>
            </a:r>
            <a:endParaRPr lang="en-US" dirty="0"/>
          </a:p>
        </p:txBody>
      </p:sp>
      <p:sp>
        <p:nvSpPr>
          <p:cNvPr id="3" name="Content Placeholder 2"/>
          <p:cNvSpPr>
            <a:spLocks noGrp="1"/>
          </p:cNvSpPr>
          <p:nvPr>
            <p:ph idx="1"/>
          </p:nvPr>
        </p:nvSpPr>
        <p:spPr/>
        <p:txBody>
          <a:bodyPr/>
          <a:lstStyle/>
          <a:p>
            <a:r>
              <a:rPr lang="en-US" sz="2000" dirty="0"/>
              <a:t>GRC contributions</a:t>
            </a:r>
          </a:p>
          <a:p>
            <a:pPr lvl="1"/>
            <a:r>
              <a:rPr lang="en-US" sz="2000" dirty="0" smtClean="0">
                <a:solidFill>
                  <a:srgbClr val="FF0000"/>
                </a:solidFill>
              </a:rPr>
              <a:t>1 FTE, .25 WYE</a:t>
            </a:r>
            <a:endParaRPr lang="en-US" sz="2000" dirty="0"/>
          </a:p>
          <a:p>
            <a:pPr lvl="1"/>
            <a:r>
              <a:rPr lang="en-US" sz="2000" dirty="0" smtClean="0">
                <a:solidFill>
                  <a:srgbClr val="FF0000"/>
                </a:solidFill>
              </a:rPr>
              <a:t>LTA: Justin Gray and Jeff Chin. Propulsion Systems Analysis and MDAO. </a:t>
            </a:r>
            <a:endParaRPr lang="en-US" sz="2000" dirty="0">
              <a:solidFill>
                <a:srgbClr val="FF0000"/>
              </a:solidFill>
            </a:endParaRPr>
          </a:p>
          <a:p>
            <a:r>
              <a:rPr lang="en-US" sz="2000" dirty="0"/>
              <a:t>Partner </a:t>
            </a:r>
            <a:r>
              <a:rPr lang="en-US" sz="2000" dirty="0" smtClean="0"/>
              <a:t>contributions</a:t>
            </a:r>
          </a:p>
          <a:p>
            <a:pPr lvl="1"/>
            <a:r>
              <a:rPr lang="en-US" sz="2000" dirty="0" smtClean="0"/>
              <a:t>NASA Ames will handle the propeller design</a:t>
            </a:r>
          </a:p>
          <a:p>
            <a:pPr lvl="1"/>
            <a:r>
              <a:rPr lang="en-US" sz="2000" dirty="0" smtClean="0"/>
              <a:t>Stanford will handle the aerodynamic modeling</a:t>
            </a:r>
          </a:p>
          <a:p>
            <a:pPr lvl="1"/>
            <a:r>
              <a:rPr lang="en-US" sz="2000" dirty="0" smtClean="0"/>
              <a:t>Georgia Tech will handle the structural modeling</a:t>
            </a:r>
            <a:endParaRPr lang="en-US" sz="2000" dirty="0"/>
          </a:p>
          <a:p>
            <a:pPr lvl="1"/>
            <a:r>
              <a:rPr lang="en-US" sz="2000" dirty="0" err="1" smtClean="0">
                <a:solidFill>
                  <a:srgbClr val="FF0000"/>
                </a:solidFill>
              </a:rPr>
              <a:t>AeroVelo</a:t>
            </a:r>
            <a:r>
              <a:rPr lang="en-US" sz="2000" dirty="0" smtClean="0">
                <a:solidFill>
                  <a:srgbClr val="FF0000"/>
                </a:solidFill>
              </a:rPr>
              <a:t> will perform the detailed design, construction, and actual flight testing for the aircraft. They will be providing ~250k of cost sharing to cover all testing and construction costs. </a:t>
            </a:r>
            <a:endParaRPr lang="en-US" sz="2000" dirty="0">
              <a:solidFill>
                <a:srgbClr val="FF0000"/>
              </a:solidFill>
            </a:endParaRPr>
          </a:p>
          <a:p>
            <a:endParaRPr lang="en-US" sz="2000" dirty="0"/>
          </a:p>
        </p:txBody>
      </p:sp>
      <p:sp>
        <p:nvSpPr>
          <p:cNvPr id="4" name="Slide Number Placeholder 3"/>
          <p:cNvSpPr>
            <a:spLocks noGrp="1"/>
          </p:cNvSpPr>
          <p:nvPr>
            <p:ph type="sldNum" sz="quarter" idx="11"/>
          </p:nvPr>
        </p:nvSpPr>
        <p:spPr/>
        <p:txBody>
          <a:bodyPr/>
          <a:lstStyle/>
          <a:p>
            <a:fld id="{8A8580EF-51D3-4A75-BA0A-555CC723221A}" type="slidenum">
              <a:rPr lang="en-US" smtClean="0"/>
              <a:pPr/>
              <a:t>3</a:t>
            </a:fld>
            <a:endParaRPr lang="en-US" sz="1000">
              <a:latin typeface="Times New Roman" pitchFamily="18" charset="0"/>
            </a:endParaRPr>
          </a:p>
        </p:txBody>
      </p:sp>
      <p:pic>
        <p:nvPicPr>
          <p:cNvPr id="5" name="Picture 5" descr="C:\Users\stedder\AppData\Local\Microsoft\Windows\Temporary Internet Files\Content.IE5\5EODKONL\MC9004417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987" y="1250387"/>
            <a:ext cx="297016" cy="2970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tedder\AppData\Local\Microsoft\Windows\Temporary Internet Files\Content.IE5\7997MUXV\MC90043760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538" y="3370079"/>
            <a:ext cx="281914" cy="271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49841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to NASA Glenn and/or Agency</a:t>
            </a:r>
            <a:endParaRPr lang="en-US" dirty="0"/>
          </a:p>
        </p:txBody>
      </p:sp>
      <p:sp>
        <p:nvSpPr>
          <p:cNvPr id="3" name="Content Placeholder 2"/>
          <p:cNvSpPr>
            <a:spLocks noGrp="1"/>
          </p:cNvSpPr>
          <p:nvPr>
            <p:ph idx="1"/>
          </p:nvPr>
        </p:nvSpPr>
        <p:spPr/>
        <p:txBody>
          <a:bodyPr/>
          <a:lstStyle/>
          <a:p>
            <a:r>
              <a:rPr lang="en-US" dirty="0" smtClean="0">
                <a:solidFill>
                  <a:srgbClr val="FF0000"/>
                </a:solidFill>
              </a:rPr>
              <a:t>Describe why GRC should pursue this work. Examples below.</a:t>
            </a:r>
          </a:p>
          <a:p>
            <a:pPr lvl="1"/>
            <a:r>
              <a:rPr lang="en-US" dirty="0" smtClean="0">
                <a:solidFill>
                  <a:srgbClr val="FF0000"/>
                </a:solidFill>
              </a:rPr>
              <a:t>In 2013 </a:t>
            </a:r>
            <a:r>
              <a:rPr lang="en-US" dirty="0" err="1" smtClean="0">
                <a:solidFill>
                  <a:srgbClr val="FF0000"/>
                </a:solidFill>
              </a:rPr>
              <a:t>AeroVelo</a:t>
            </a:r>
            <a:r>
              <a:rPr lang="en-US" dirty="0" smtClean="0">
                <a:solidFill>
                  <a:srgbClr val="FF0000"/>
                </a:solidFill>
              </a:rPr>
              <a:t> win the </a:t>
            </a:r>
            <a:r>
              <a:rPr lang="en-US" dirty="0" err="1" smtClean="0">
                <a:solidFill>
                  <a:srgbClr val="FF0000"/>
                </a:solidFill>
              </a:rPr>
              <a:t>Sikorski</a:t>
            </a:r>
            <a:r>
              <a:rPr lang="en-US" dirty="0" smtClean="0">
                <a:solidFill>
                  <a:srgbClr val="FF0000"/>
                </a:solidFill>
              </a:rPr>
              <a:t> Prize with their Atlas Human Powered Helicopter. They would like to partner with NASA to design their next human powered aircraft. Successful completion of a major Kremer </a:t>
            </a:r>
            <a:r>
              <a:rPr lang="en-US" dirty="0" err="1" smtClean="0">
                <a:solidFill>
                  <a:srgbClr val="FF0000"/>
                </a:solidFill>
              </a:rPr>
              <a:t>avaition</a:t>
            </a:r>
            <a:r>
              <a:rPr lang="en-US" dirty="0" smtClean="0">
                <a:solidFill>
                  <a:srgbClr val="FF0000"/>
                </a:solidFill>
              </a:rPr>
              <a:t> challenge will bring tremendous positive publicity to NASA and NASA’s MDAO capabilities. </a:t>
            </a:r>
          </a:p>
          <a:p>
            <a:pPr lvl="1"/>
            <a:endParaRPr lang="en-US" dirty="0" smtClean="0">
              <a:solidFill>
                <a:srgbClr val="FF0000"/>
              </a:solidFill>
            </a:endParaRPr>
          </a:p>
          <a:p>
            <a:pPr lvl="1"/>
            <a:r>
              <a:rPr lang="en-US" dirty="0" smtClean="0">
                <a:solidFill>
                  <a:srgbClr val="FF0000"/>
                </a:solidFill>
              </a:rPr>
              <a:t>Participation in this effort will give NASA Glenn huge amounts of hands on experience applying MDAO to a real aircraft design effort. This will position us to take the lead in MDAO research going forward. </a:t>
            </a:r>
          </a:p>
          <a:p>
            <a:pPr lvl="1"/>
            <a:endParaRPr lang="en-US" dirty="0" smtClean="0">
              <a:solidFill>
                <a:srgbClr val="FF0000"/>
              </a:solidFill>
            </a:endParaRPr>
          </a:p>
          <a:p>
            <a:pPr lvl="1"/>
            <a:r>
              <a:rPr lang="en-US" dirty="0" smtClean="0">
                <a:solidFill>
                  <a:srgbClr val="FF0000"/>
                </a:solidFill>
              </a:rPr>
              <a:t>High altitude, long endurance aircraft are of large commercial interest right now. This proposal will dramatically enhance NASA’s ability to analyze and design these kinds of aircraft, positioning us well to lead research in this emerging field moving forward. </a:t>
            </a:r>
          </a:p>
          <a:p>
            <a:pPr lvl="1"/>
            <a:endParaRPr lang="en-US" dirty="0">
              <a:solidFill>
                <a:srgbClr val="FF0000"/>
              </a:solidFill>
            </a:endParaRPr>
          </a:p>
        </p:txBody>
      </p:sp>
      <p:sp>
        <p:nvSpPr>
          <p:cNvPr id="4" name="Slide Number Placeholder 3"/>
          <p:cNvSpPr>
            <a:spLocks noGrp="1"/>
          </p:cNvSpPr>
          <p:nvPr>
            <p:ph type="sldNum" sz="quarter" idx="11"/>
          </p:nvPr>
        </p:nvSpPr>
        <p:spPr/>
        <p:txBody>
          <a:bodyPr/>
          <a:lstStyle/>
          <a:p>
            <a:fld id="{8A8580EF-51D3-4A75-BA0A-555CC723221A}" type="slidenum">
              <a:rPr lang="en-US" smtClean="0"/>
              <a:pPr/>
              <a:t>4</a:t>
            </a:fld>
            <a:endParaRPr lang="en-US" sz="1000">
              <a:latin typeface="Times New Roman" pitchFamily="18" charset="0"/>
            </a:endParaRPr>
          </a:p>
        </p:txBody>
      </p:sp>
      <p:pic>
        <p:nvPicPr>
          <p:cNvPr id="5" name="Picture 5" descr="C:\Users\stedder\AppData\Local\Microsoft\Windows\Temporary Internet Files\Content.IE5\5EODKONL\MC9004417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751" y="3230010"/>
            <a:ext cx="297016" cy="2970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566" y="4326050"/>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566" y="3945050"/>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751" y="2964808"/>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438" y="2639015"/>
            <a:ext cx="253748" cy="2443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751" y="2244634"/>
            <a:ext cx="253748" cy="2443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751" y="1948569"/>
            <a:ext cx="253748" cy="2443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751" y="1635295"/>
            <a:ext cx="253748" cy="2443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stedder\AppData\Local\Microsoft\Windows\Temporary Internet Files\Content.IE5\5EODKONL\MC9004417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751" y="3596830"/>
            <a:ext cx="297016" cy="297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6460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Workforce, Facility, or Program Impacts</a:t>
            </a:r>
            <a:endParaRPr lang="en-US" dirty="0"/>
          </a:p>
        </p:txBody>
      </p:sp>
      <p:sp>
        <p:nvSpPr>
          <p:cNvPr id="7" name="Content Placeholder 6"/>
          <p:cNvSpPr>
            <a:spLocks noGrp="1"/>
          </p:cNvSpPr>
          <p:nvPr>
            <p:ph idx="1"/>
          </p:nvPr>
        </p:nvSpPr>
        <p:spPr/>
        <p:txBody>
          <a:bodyPr/>
          <a:lstStyle/>
          <a:p>
            <a:r>
              <a:rPr lang="en-US" dirty="0" smtClean="0">
                <a:solidFill>
                  <a:srgbClr val="FF0000"/>
                </a:solidFill>
              </a:rPr>
              <a:t>What, if any, impact is there on existing programs and projects, or other pursuits? If yes, how are they being mitigated?</a:t>
            </a:r>
          </a:p>
          <a:p>
            <a:endParaRPr lang="en-US" dirty="0" smtClean="0">
              <a:solidFill>
                <a:srgbClr val="FF0000"/>
              </a:solidFill>
            </a:endParaRPr>
          </a:p>
          <a:p>
            <a:r>
              <a:rPr lang="en-US" dirty="0" smtClean="0"/>
              <a:t>Program Impact: Justin Gray and Jeff Chin are currently supporting TTT. They will reduce their assignment there during the seedling effort. </a:t>
            </a:r>
          </a:p>
          <a:p>
            <a:pPr lvl="1"/>
            <a:r>
              <a:rPr lang="en-US" dirty="0" smtClean="0">
                <a:solidFill>
                  <a:srgbClr val="FF0000"/>
                </a:solidFill>
              </a:rPr>
              <a:t>Have already discussed potential delaying of low level milestones with Jim </a:t>
            </a:r>
            <a:r>
              <a:rPr lang="en-US" dirty="0" err="1" smtClean="0">
                <a:solidFill>
                  <a:srgbClr val="FF0000"/>
                </a:solidFill>
              </a:rPr>
              <a:t>Heidemann</a:t>
            </a:r>
            <a:r>
              <a:rPr lang="en-US" dirty="0" smtClean="0">
                <a:solidFill>
                  <a:srgbClr val="FF0000"/>
                </a:solidFill>
              </a:rPr>
              <a:t>. </a:t>
            </a:r>
          </a:p>
          <a:p>
            <a:pPr lvl="1"/>
            <a:r>
              <a:rPr lang="en-US" dirty="0" smtClean="0">
                <a:solidFill>
                  <a:srgbClr val="FF0000"/>
                </a:solidFill>
              </a:rPr>
              <a:t>Will look for additional FTE support on lab to backfill the TTT efforts. </a:t>
            </a:r>
            <a:endParaRPr lang="en-US" dirty="0">
              <a:solidFill>
                <a:srgbClr val="FF0000"/>
              </a:solidFill>
            </a:endParaRPr>
          </a:p>
          <a:p>
            <a:pPr lvl="1"/>
            <a:endParaRPr lang="en-US" dirty="0" smtClean="0">
              <a:solidFill>
                <a:srgbClr val="FF0000"/>
              </a:solidFill>
            </a:endParaRPr>
          </a:p>
          <a:p>
            <a:r>
              <a:rPr lang="en-US" dirty="0" smtClean="0"/>
              <a:t>Facility Impact: N/A</a:t>
            </a:r>
            <a:endParaRPr lang="en-US" dirty="0">
              <a:solidFill>
                <a:srgbClr val="FF0000"/>
              </a:solidFill>
            </a:endParaRPr>
          </a:p>
          <a:p>
            <a:r>
              <a:rPr lang="en-US" dirty="0" smtClean="0"/>
              <a:t>Workforce Impact: N/A</a:t>
            </a:r>
            <a:endParaRPr lang="en-US" dirty="0">
              <a:solidFill>
                <a:srgbClr val="FF0000"/>
              </a:solidFill>
            </a:endParaRPr>
          </a:p>
          <a:p>
            <a:r>
              <a:rPr lang="en-US" dirty="0" smtClean="0"/>
              <a:t>Other impacts/risks? N/A</a:t>
            </a:r>
          </a:p>
        </p:txBody>
      </p:sp>
      <p:sp>
        <p:nvSpPr>
          <p:cNvPr id="5" name="Slide Number Placeholder 4"/>
          <p:cNvSpPr>
            <a:spLocks noGrp="1"/>
          </p:cNvSpPr>
          <p:nvPr>
            <p:ph type="sldNum" sz="quarter" idx="11"/>
          </p:nvPr>
        </p:nvSpPr>
        <p:spPr/>
        <p:txBody>
          <a:bodyPr/>
          <a:lstStyle/>
          <a:p>
            <a:fld id="{75D6339F-3D6B-4B8B-B995-3B5FE34FB5CE}" type="slidenum">
              <a:rPr lang="en-US" smtClean="0"/>
              <a:pPr/>
              <a:t>5</a:t>
            </a:fld>
            <a:endParaRPr lang="en-US" sz="1000">
              <a:latin typeface="Times New Roman" pitchFamily="18" charset="0"/>
            </a:endParaRPr>
          </a:p>
        </p:txBody>
      </p:sp>
      <p:pic>
        <p:nvPicPr>
          <p:cNvPr id="8" name="Picture 5" descr="C:\Users\stedder\AppData\Local\Microsoft\Windows\Temporary Internet Files\Content.IE5\5EODKONL\MC9004417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987" y="1250387"/>
            <a:ext cx="297016" cy="297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5817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Requirements</a:t>
            </a:r>
            <a:endParaRPr lang="en-US" dirty="0"/>
          </a:p>
        </p:txBody>
      </p:sp>
      <p:sp>
        <p:nvSpPr>
          <p:cNvPr id="6" name="Content Placeholder 5"/>
          <p:cNvSpPr>
            <a:spLocks noGrp="1"/>
          </p:cNvSpPr>
          <p:nvPr>
            <p:ph sz="half" idx="2"/>
          </p:nvPr>
        </p:nvSpPr>
        <p:spPr>
          <a:xfrm>
            <a:off x="990600" y="5715000"/>
            <a:ext cx="7543800" cy="990600"/>
          </a:xfrm>
        </p:spPr>
        <p:txBody>
          <a:bodyPr/>
          <a:lstStyle/>
          <a:p>
            <a:r>
              <a:rPr lang="en-US" sz="2000" dirty="0" err="1" smtClean="0">
                <a:solidFill>
                  <a:srgbClr val="FF0000"/>
                </a:solidFill>
              </a:rPr>
              <a:t>AeroVelo</a:t>
            </a:r>
            <a:r>
              <a:rPr lang="en-US" sz="2000" dirty="0" smtClean="0">
                <a:solidFill>
                  <a:srgbClr val="FF0000"/>
                </a:solidFill>
              </a:rPr>
              <a:t> </a:t>
            </a:r>
            <a:r>
              <a:rPr lang="en-US" sz="2000" dirty="0" smtClean="0">
                <a:solidFill>
                  <a:srgbClr val="FF0000"/>
                </a:solidFill>
              </a:rPr>
              <a:t>is assuming all construction costs for any test articles and for the final aircraft as well</a:t>
            </a:r>
            <a:r>
              <a:rPr lang="en-US" sz="2000" dirty="0" smtClean="0">
                <a:solidFill>
                  <a:srgbClr val="FF0000"/>
                </a:solidFill>
              </a:rPr>
              <a:t>.</a:t>
            </a:r>
            <a:endParaRPr lang="en-US" sz="2000" dirty="0" smtClean="0">
              <a:solidFill>
                <a:srgbClr val="FF0000"/>
              </a:solidFill>
            </a:endParaRPr>
          </a:p>
          <a:p>
            <a:pPr marL="0" indent="0">
              <a:buNone/>
            </a:pPr>
            <a:endParaRPr lang="en-US" sz="2000" dirty="0" smtClean="0">
              <a:solidFill>
                <a:srgbClr val="FF0000"/>
              </a:solidFill>
            </a:endParaRPr>
          </a:p>
        </p:txBody>
      </p:sp>
      <p:sp>
        <p:nvSpPr>
          <p:cNvPr id="4" name="Slide Number Placeholder 3"/>
          <p:cNvSpPr>
            <a:spLocks noGrp="1"/>
          </p:cNvSpPr>
          <p:nvPr>
            <p:ph type="sldNum" sz="quarter" idx="11"/>
          </p:nvPr>
        </p:nvSpPr>
        <p:spPr/>
        <p:txBody>
          <a:bodyPr/>
          <a:lstStyle/>
          <a:p>
            <a:fld id="{8A8580EF-51D3-4A75-BA0A-555CC723221A}" type="slidenum">
              <a:rPr lang="en-US" smtClean="0"/>
              <a:pPr/>
              <a:t>6</a:t>
            </a:fld>
            <a:endParaRPr lang="en-US" sz="1000">
              <a:latin typeface="Times New Roman" pitchFamily="18" charset="0"/>
            </a:endParaRPr>
          </a:p>
        </p:txBody>
      </p:sp>
      <p:pic>
        <p:nvPicPr>
          <p:cNvPr id="7" name="Picture 5" descr="C:\Users\stedder\AppData\Local\Microsoft\Windows\Temporary Internet Files\Content.IE5\5EODKONL\MC9004417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8336" y="1311736"/>
            <a:ext cx="326718" cy="3267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stedder\AppData\Local\Microsoft\Windows\Temporary Internet Files\Content.IE5\5EODKONL\MC9004417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1041" y="2073736"/>
            <a:ext cx="326718" cy="3267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tedder\AppData\Local\Microsoft\Windows\Temporary Internet Files\Content.IE5\7997MUXV\MC90043760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5924" y="2673215"/>
            <a:ext cx="341115" cy="3285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creen Shot 2014-09-04 at 1.43.3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990600"/>
            <a:ext cx="6324600" cy="4569244"/>
          </a:xfrm>
          <a:prstGeom prst="rect">
            <a:avLst/>
          </a:prstGeom>
        </p:spPr>
      </p:pic>
    </p:spTree>
    <p:extLst>
      <p:ext uri="{BB962C8B-B14F-4D97-AF65-F5344CB8AC3E}">
        <p14:creationId xmlns:p14="http://schemas.microsoft.com/office/powerpoint/2010/main" val="2859430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28600"/>
            <a:ext cx="7239000" cy="749300"/>
          </a:xfrm>
        </p:spPr>
        <p:txBody>
          <a:bodyPr/>
          <a:lstStyle/>
          <a:p>
            <a:r>
              <a:rPr lang="en-US" dirty="0" smtClean="0"/>
              <a:t>Nuts and Bolts</a:t>
            </a:r>
            <a:endParaRPr lang="en-US" dirty="0"/>
          </a:p>
        </p:txBody>
      </p:sp>
      <p:sp>
        <p:nvSpPr>
          <p:cNvPr id="3" name="Content Placeholder 2"/>
          <p:cNvSpPr>
            <a:spLocks noGrp="1"/>
          </p:cNvSpPr>
          <p:nvPr>
            <p:ph idx="1"/>
          </p:nvPr>
        </p:nvSpPr>
        <p:spPr>
          <a:xfrm>
            <a:off x="685800" y="1066800"/>
            <a:ext cx="7772400" cy="5105400"/>
          </a:xfrm>
        </p:spPr>
        <p:txBody>
          <a:bodyPr/>
          <a:lstStyle/>
          <a:p>
            <a:r>
              <a:rPr lang="en-US" sz="2000" dirty="0" smtClean="0"/>
              <a:t>Reimbursement Type</a:t>
            </a:r>
            <a:r>
              <a:rPr lang="en-US" sz="2000" dirty="0"/>
              <a:t>: </a:t>
            </a:r>
            <a:r>
              <a:rPr lang="en-US" sz="2000" dirty="0" smtClean="0">
                <a:solidFill>
                  <a:srgbClr val="FF0000"/>
                </a:solidFill>
              </a:rPr>
              <a:t>ARMD Seedling Award</a:t>
            </a:r>
          </a:p>
          <a:p>
            <a:endParaRPr lang="en-US" sz="2000" dirty="0" smtClean="0">
              <a:solidFill>
                <a:srgbClr val="FF0000"/>
              </a:solidFill>
            </a:endParaRPr>
          </a:p>
          <a:p>
            <a:r>
              <a:rPr lang="en-US" sz="2000" dirty="0" smtClean="0"/>
              <a:t>Proposed Agreement Type: </a:t>
            </a:r>
            <a:r>
              <a:rPr lang="en-US" sz="2000" dirty="0" smtClean="0">
                <a:solidFill>
                  <a:srgbClr val="FF0000"/>
                </a:solidFill>
              </a:rPr>
              <a:t>Space Act </a:t>
            </a:r>
            <a:r>
              <a:rPr lang="en-US" sz="2000" dirty="0" smtClean="0">
                <a:solidFill>
                  <a:srgbClr val="FF0000"/>
                </a:solidFill>
              </a:rPr>
              <a:t>Award with </a:t>
            </a:r>
            <a:r>
              <a:rPr lang="en-US" sz="2000" dirty="0" err="1" smtClean="0">
                <a:solidFill>
                  <a:srgbClr val="FF0000"/>
                </a:solidFill>
              </a:rPr>
              <a:t>AeroVelo</a:t>
            </a:r>
            <a:endParaRPr lang="en-US" sz="2000" dirty="0" smtClean="0">
              <a:solidFill>
                <a:srgbClr val="FF0000"/>
              </a:solidFill>
            </a:endParaRPr>
          </a:p>
          <a:p>
            <a:endParaRPr lang="en-US" sz="2000" dirty="0" smtClean="0">
              <a:solidFill>
                <a:srgbClr val="FF0000"/>
              </a:solidFill>
            </a:endParaRPr>
          </a:p>
          <a:p>
            <a:r>
              <a:rPr lang="en-US" sz="2000" dirty="0"/>
              <a:t>EPR:</a:t>
            </a:r>
            <a:r>
              <a:rPr lang="en-US" sz="2000" dirty="0">
                <a:solidFill>
                  <a:srgbClr val="002060"/>
                </a:solidFill>
              </a:rPr>
              <a:t> </a:t>
            </a:r>
            <a:r>
              <a:rPr lang="en-US" sz="2000" dirty="0" err="1" smtClean="0">
                <a:solidFill>
                  <a:srgbClr val="FF0000"/>
                </a:solidFill>
              </a:rPr>
              <a:t>Complted</a:t>
            </a:r>
            <a:r>
              <a:rPr lang="en-US" sz="2000" dirty="0" smtClean="0"/>
              <a:t>; </a:t>
            </a:r>
            <a:r>
              <a:rPr lang="en-US" sz="2000" dirty="0"/>
              <a:t>% Reserves</a:t>
            </a:r>
            <a:r>
              <a:rPr lang="en-US" sz="2000" dirty="0" smtClean="0"/>
              <a:t>: </a:t>
            </a:r>
            <a:r>
              <a:rPr lang="en-US" sz="2000" dirty="0" smtClean="0"/>
              <a:t>10%</a:t>
            </a:r>
            <a:endParaRPr lang="en-US" sz="2000" dirty="0"/>
          </a:p>
          <a:p>
            <a:endParaRPr lang="en-US" sz="2000" dirty="0" smtClean="0">
              <a:solidFill>
                <a:srgbClr val="002060"/>
              </a:solidFill>
            </a:endParaRPr>
          </a:p>
          <a:p>
            <a:r>
              <a:rPr lang="en-US" sz="2000" dirty="0" smtClean="0"/>
              <a:t>SAA abstract required: </a:t>
            </a:r>
            <a:r>
              <a:rPr lang="en-US" sz="2000" dirty="0" smtClean="0">
                <a:solidFill>
                  <a:srgbClr val="FF0000"/>
                </a:solidFill>
              </a:rPr>
              <a:t>No. Space Act abstract is </a:t>
            </a:r>
            <a:r>
              <a:rPr lang="en-US" sz="2000" dirty="0" smtClean="0">
                <a:solidFill>
                  <a:srgbClr val="FF0000"/>
                </a:solidFill>
              </a:rPr>
              <a:t>required unless proposal is approved</a:t>
            </a:r>
            <a:endParaRPr lang="en-US" sz="2000" dirty="0">
              <a:solidFill>
                <a:srgbClr val="002060"/>
              </a:solidFill>
            </a:endParaRPr>
          </a:p>
          <a:p>
            <a:endParaRPr lang="en-US" sz="2000" dirty="0" smtClean="0">
              <a:solidFill>
                <a:srgbClr val="FF0000"/>
              </a:solidFill>
            </a:endParaRPr>
          </a:p>
          <a:p>
            <a:r>
              <a:rPr lang="en-US" sz="2000" dirty="0" smtClean="0"/>
              <a:t>Org/WBS will backing the agreement: LTA. WBS is TBD</a:t>
            </a:r>
          </a:p>
          <a:p>
            <a:endParaRPr lang="en-US" sz="2000" dirty="0" smtClean="0"/>
          </a:p>
          <a:p>
            <a:r>
              <a:rPr lang="en-US" sz="2000" dirty="0" smtClean="0"/>
              <a:t>Orgs that this has been coordinated with: N/A</a:t>
            </a:r>
          </a:p>
          <a:p>
            <a:endParaRPr lang="en-US" sz="2000" dirty="0" smtClean="0"/>
          </a:p>
          <a:p>
            <a:endParaRPr lang="en-US" sz="2000" dirty="0" smtClean="0"/>
          </a:p>
          <a:p>
            <a:endParaRPr lang="en-US" sz="2000" dirty="0" smtClean="0">
              <a:solidFill>
                <a:srgbClr val="FF0000"/>
              </a:solidFill>
            </a:endParaRPr>
          </a:p>
          <a:p>
            <a:endParaRPr lang="en-US" sz="2000" dirty="0" smtClean="0"/>
          </a:p>
        </p:txBody>
      </p:sp>
      <p:sp>
        <p:nvSpPr>
          <p:cNvPr id="4" name="Slide Number Placeholder 3"/>
          <p:cNvSpPr>
            <a:spLocks noGrp="1"/>
          </p:cNvSpPr>
          <p:nvPr>
            <p:ph type="sldNum" sz="quarter" idx="11"/>
          </p:nvPr>
        </p:nvSpPr>
        <p:spPr/>
        <p:txBody>
          <a:bodyPr/>
          <a:lstStyle/>
          <a:p>
            <a:fld id="{8A8580EF-51D3-4A75-BA0A-555CC723221A}" type="slidenum">
              <a:rPr lang="en-US" smtClean="0"/>
              <a:pPr/>
              <a:t>7</a:t>
            </a:fld>
            <a:endParaRPr lang="en-US" sz="1000">
              <a:latin typeface="Times New Roman" pitchFamily="18" charset="0"/>
            </a:endParaRPr>
          </a:p>
        </p:txBody>
      </p:sp>
      <p:pic>
        <p:nvPicPr>
          <p:cNvPr id="5" name="Picture 6" descr="C:\Users\stedder\AppData\Local\Microsoft\Windows\Temporary Internet Files\Content.IE5\E1GLDMDY\MC900441726[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075" y="1868475"/>
            <a:ext cx="377851" cy="3778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tedder\AppData\Local\Microsoft\Windows\Temporary Internet Files\Content.IE5\7997MUXV\MC90043760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075" y="1111731"/>
            <a:ext cx="281914" cy="2714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stedder\AppData\Local\Microsoft\Windows\Temporary Internet Files\Content.IE5\5EODKONL\MC9004417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97" y="1079699"/>
            <a:ext cx="297016" cy="2970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stedder\AppData\Local\Microsoft\Windows\Temporary Internet Files\Content.IE5\5EODKONL\MC90044170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336" y="2530936"/>
            <a:ext cx="326718" cy="3267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C:\Users\stedder\AppData\Local\Microsoft\Windows\Temporary Internet Files\Content.IE5\E1GLDMDY\MC900441726[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980" y="3240075"/>
            <a:ext cx="377851" cy="3778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C:\Users\stedder\Documents\Strategy\nbb\nasa-logo-meatbal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700" y="404923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stedder\AppData\Local\Microsoft\Windows\Temporary Internet Files\Content.IE5\5EODKONL\MC9004417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3797" y="3993587"/>
            <a:ext cx="297016" cy="29701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C:\Users\stedder\Documents\Strategy\nbb\nasa-logo-meatbal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90" y="481123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stedder\AppData\Local\Microsoft\Windows\Temporary Internet Files\Content.IE5\5EODKONL\MC9004417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187" y="4755587"/>
            <a:ext cx="297016" cy="297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83201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28600"/>
            <a:ext cx="7239000" cy="749300"/>
          </a:xfrm>
        </p:spPr>
        <p:txBody>
          <a:bodyPr/>
          <a:lstStyle/>
          <a:p>
            <a:r>
              <a:rPr lang="en-US" dirty="0" smtClean="0"/>
              <a:t>Nuts and Bolts</a:t>
            </a:r>
            <a:endParaRPr lang="en-US" dirty="0"/>
          </a:p>
        </p:txBody>
      </p:sp>
      <p:sp>
        <p:nvSpPr>
          <p:cNvPr id="3" name="Content Placeholder 2"/>
          <p:cNvSpPr>
            <a:spLocks noGrp="1"/>
          </p:cNvSpPr>
          <p:nvPr>
            <p:ph idx="1"/>
          </p:nvPr>
        </p:nvSpPr>
        <p:spPr>
          <a:xfrm>
            <a:off x="685800" y="1066800"/>
            <a:ext cx="7772400" cy="5105400"/>
          </a:xfrm>
        </p:spPr>
        <p:txBody>
          <a:bodyPr/>
          <a:lstStyle/>
          <a:p>
            <a:r>
              <a:rPr lang="en-US" sz="2000" dirty="0"/>
              <a:t>Any feedback informal or formal from HQ</a:t>
            </a:r>
            <a:r>
              <a:rPr lang="en-US" sz="2000" dirty="0" smtClean="0"/>
              <a:t>? No Feedback from HQ yet. Will go through ARMD seedling award process. </a:t>
            </a:r>
            <a:endParaRPr lang="en-US" sz="2000" dirty="0"/>
          </a:p>
          <a:p>
            <a:endParaRPr lang="en-US" sz="2000" dirty="0" smtClean="0"/>
          </a:p>
          <a:p>
            <a:r>
              <a:rPr lang="en-US" sz="2000" dirty="0" smtClean="0"/>
              <a:t>Describe waivers, if any, to CMO: N/A</a:t>
            </a:r>
          </a:p>
          <a:p>
            <a:pPr marL="0" indent="0">
              <a:buNone/>
            </a:pPr>
            <a:endParaRPr lang="en-US" sz="2000" dirty="0">
              <a:solidFill>
                <a:srgbClr val="FF0000"/>
              </a:solidFill>
            </a:endParaRPr>
          </a:p>
          <a:p>
            <a:r>
              <a:rPr lang="en-US" sz="2000" dirty="0" smtClean="0"/>
              <a:t>What </a:t>
            </a:r>
            <a:r>
              <a:rPr lang="en-US" sz="2000" dirty="0"/>
              <a:t>IP is involved (both current and expected)? How is the IP protected? </a:t>
            </a:r>
            <a:r>
              <a:rPr lang="en-US" sz="2000" dirty="0" smtClean="0"/>
              <a:t>All models and data will be released open source. The goal is to gain as wide a dissemination as possible of the results. There is no IP that need to be protected, other than the design of the aircraft. </a:t>
            </a:r>
            <a:r>
              <a:rPr lang="en-US" sz="2000" dirty="0" err="1" smtClean="0"/>
              <a:t>AeroVelo</a:t>
            </a:r>
            <a:r>
              <a:rPr lang="en-US" sz="2000" dirty="0" smtClean="0"/>
              <a:t> has already elected to release that publically. </a:t>
            </a:r>
          </a:p>
          <a:p>
            <a:endParaRPr lang="en-US" sz="2000" dirty="0">
              <a:solidFill>
                <a:srgbClr val="FF0000"/>
              </a:solidFill>
            </a:endParaRPr>
          </a:p>
          <a:p>
            <a:r>
              <a:rPr lang="en-US" sz="2000" dirty="0"/>
              <a:t>Comparison Against Eligibility and Prioritization Criteria</a:t>
            </a:r>
            <a:r>
              <a:rPr lang="en-US" sz="2000" dirty="0" smtClean="0"/>
              <a:t>:</a:t>
            </a:r>
            <a:endParaRPr lang="en-US" sz="2000" dirty="0" smtClean="0">
              <a:solidFill>
                <a:srgbClr val="FF0000"/>
              </a:solidFill>
            </a:endParaRPr>
          </a:p>
          <a:p>
            <a:endParaRPr lang="en-US" sz="2000" dirty="0" smtClean="0"/>
          </a:p>
          <a:p>
            <a:endParaRPr lang="en-US" sz="2000" dirty="0" smtClean="0">
              <a:solidFill>
                <a:srgbClr val="FF0000"/>
              </a:solidFill>
            </a:endParaRPr>
          </a:p>
          <a:p>
            <a:endParaRPr lang="en-US" sz="2000" dirty="0" smtClean="0"/>
          </a:p>
        </p:txBody>
      </p:sp>
      <p:sp>
        <p:nvSpPr>
          <p:cNvPr id="4" name="Slide Number Placeholder 3"/>
          <p:cNvSpPr>
            <a:spLocks noGrp="1"/>
          </p:cNvSpPr>
          <p:nvPr>
            <p:ph type="sldNum" sz="quarter" idx="11"/>
          </p:nvPr>
        </p:nvSpPr>
        <p:spPr/>
        <p:txBody>
          <a:bodyPr/>
          <a:lstStyle/>
          <a:p>
            <a:fld id="{8A8580EF-51D3-4A75-BA0A-555CC723221A}" type="slidenum">
              <a:rPr lang="en-US" smtClean="0"/>
              <a:pPr/>
              <a:t>8</a:t>
            </a:fld>
            <a:endParaRPr lang="en-US" sz="1000">
              <a:latin typeface="Times New Roman" pitchFamily="18" charset="0"/>
            </a:endParaRPr>
          </a:p>
        </p:txBody>
      </p:sp>
      <p:pic>
        <p:nvPicPr>
          <p:cNvPr id="5" name="Picture 6" descr="C:\Users\stedder\AppData\Local\Microsoft\Windows\Temporary Internet Files\Content.IE5\E1GLDMDY\MC900441726[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450" y="1809450"/>
            <a:ext cx="343501" cy="3435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tedder\AppData\Local\Microsoft\Windows\Temporary Internet Files\Content.IE5\E1GLDMDY\MC90044172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751" y="2963802"/>
            <a:ext cx="312274" cy="3122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C:\Users\stedder\Documents\Strategy\nbb\nasa-logo-meatba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00" y="1111818"/>
            <a:ext cx="419985" cy="2713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dder\AppData\Local\Microsoft\Windows\Temporary Internet Files\Content.IE5\7997MUXV\MC900437603[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075" y="1111731"/>
            <a:ext cx="281914" cy="271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978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lstStyle/>
          <a:p>
            <a:r>
              <a:rPr lang="en-US" dirty="0" smtClean="0"/>
              <a:t>Similar efforts in private industry:</a:t>
            </a:r>
          </a:p>
          <a:p>
            <a:pPr lvl="1"/>
            <a:r>
              <a:rPr lang="en-US" dirty="0" smtClean="0">
                <a:solidFill>
                  <a:srgbClr val="FF0000"/>
                </a:solidFill>
              </a:rPr>
              <a:t>There are no similar efforts for human powered aircraft. But there are lots of companies working on HALE aircraft. This work will be directly relevant to them. </a:t>
            </a:r>
          </a:p>
          <a:p>
            <a:r>
              <a:rPr lang="en-US" dirty="0" smtClean="0"/>
              <a:t>Relevant capabilities overlap with other NASA centers:</a:t>
            </a:r>
          </a:p>
          <a:p>
            <a:pPr lvl="1"/>
            <a:r>
              <a:rPr lang="en-US" dirty="0" smtClean="0">
                <a:solidFill>
                  <a:srgbClr val="FF0000"/>
                </a:solidFill>
              </a:rPr>
              <a:t>NASA Ames has an aero-propulsion capability, but they are part of the proposal. </a:t>
            </a:r>
          </a:p>
          <a:p>
            <a:pPr lvl="1"/>
            <a:r>
              <a:rPr lang="en-US" dirty="0" smtClean="0">
                <a:solidFill>
                  <a:srgbClr val="FF0000"/>
                </a:solidFill>
              </a:rPr>
              <a:t>NASA Langley has some aero-structural expertise, but is not heavily working with aero structural optimization. </a:t>
            </a:r>
          </a:p>
          <a:p>
            <a:r>
              <a:rPr lang="en-US" dirty="0" smtClean="0"/>
              <a:t>Is there anything that might be considered newsworthy, controversial, unorthodox or precedent-setting in this proposal partnership? Please describe</a:t>
            </a:r>
          </a:p>
          <a:p>
            <a:pPr lvl="1"/>
            <a:r>
              <a:rPr lang="en-US" dirty="0" smtClean="0"/>
              <a:t>Successful completion of a Kremer aviation challenge will bring large amounts of positive publicity to NASA. It will </a:t>
            </a:r>
            <a:r>
              <a:rPr lang="en-US" smtClean="0"/>
              <a:t>be newsworthy. </a:t>
            </a:r>
            <a:endParaRPr lang="en-US" dirty="0"/>
          </a:p>
          <a:p>
            <a:pPr lvl="1"/>
            <a:endParaRPr lang="en-US" dirty="0" smtClean="0">
              <a:solidFill>
                <a:srgbClr val="FF0000"/>
              </a:solidFill>
            </a:endParaRPr>
          </a:p>
          <a:p>
            <a:r>
              <a:rPr lang="en-US" dirty="0" smtClean="0"/>
              <a:t>Status of Pre-existing  or Ongoing Agreements with this Partner: N/A</a:t>
            </a:r>
          </a:p>
          <a:p>
            <a:endParaRPr lang="en-US" dirty="0">
              <a:solidFill>
                <a:srgbClr val="FF0000"/>
              </a:solidFill>
            </a:endParaRPr>
          </a:p>
          <a:p>
            <a:endParaRPr lang="en-US" dirty="0" smtClean="0">
              <a:solidFill>
                <a:srgbClr val="FF0000"/>
              </a:solidFill>
            </a:endParaRPr>
          </a:p>
        </p:txBody>
      </p:sp>
      <p:sp>
        <p:nvSpPr>
          <p:cNvPr id="4" name="Slide Number Placeholder 3"/>
          <p:cNvSpPr>
            <a:spLocks noGrp="1"/>
          </p:cNvSpPr>
          <p:nvPr>
            <p:ph type="sldNum" sz="quarter" idx="11"/>
          </p:nvPr>
        </p:nvSpPr>
        <p:spPr/>
        <p:txBody>
          <a:bodyPr/>
          <a:lstStyle/>
          <a:p>
            <a:fld id="{8A8580EF-51D3-4A75-BA0A-555CC723221A}" type="slidenum">
              <a:rPr lang="en-US" smtClean="0"/>
              <a:pPr/>
              <a:t>9</a:t>
            </a:fld>
            <a:endParaRPr lang="en-US" sz="1000">
              <a:latin typeface="Times New Roman" pitchFamily="18" charset="0"/>
            </a:endParaRPr>
          </a:p>
        </p:txBody>
      </p:sp>
      <p:pic>
        <p:nvPicPr>
          <p:cNvPr id="5" name="Picture 10" descr="C:\Users\stedder\Documents\Strategy\nbb\nasa-logo-meatb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245" y="3008910"/>
            <a:ext cx="347095" cy="2242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C:\Users\stedder\Documents\Strategy\nbb\nasa-logo-meatb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890" y="132129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C:\Users\stedder\Documents\Strategy\nbb\nasa-logo-meatb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890" y="398829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07" y="3988219"/>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1" y="5467472"/>
            <a:ext cx="256285" cy="246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276631"/>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B-SLIDENAME" val="Program Profile (Due Dilligence)"/>
  <p:tag name="FB-CATEGORY" val="Staff Picks"/>
</p:tagLst>
</file>

<file path=ppt/theme/theme1.xml><?xml version="1.0" encoding="utf-8"?>
<a:theme xmlns:a="http://schemas.openxmlformats.org/drawingml/2006/main" name="Blank">
  <a:themeElements>
    <a:clrScheme name="Default Design 1">
      <a:dk1>
        <a:srgbClr val="003296"/>
      </a:dk1>
      <a:lt1>
        <a:srgbClr val="E6F5FF"/>
      </a:lt1>
      <a:dk2>
        <a:srgbClr val="0A075A"/>
      </a:dk2>
      <a:lt2>
        <a:srgbClr val="96AAB4"/>
      </a:lt2>
      <a:accent1>
        <a:srgbClr val="DCEBF5"/>
      </a:accent1>
      <a:accent2>
        <a:srgbClr val="E6C855"/>
      </a:accent2>
      <a:accent3>
        <a:srgbClr val="F0F9FF"/>
      </a:accent3>
      <a:accent4>
        <a:srgbClr val="00297F"/>
      </a:accent4>
      <a:accent5>
        <a:srgbClr val="EBF3F9"/>
      </a:accent5>
      <a:accent6>
        <a:srgbClr val="D0B54C"/>
      </a:accent6>
      <a:hlink>
        <a:srgbClr val="CD3732"/>
      </a:hlink>
      <a:folHlink>
        <a:srgbClr val="5AAAD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ln>
          <a:headEnd type="none" w="med" len="med"/>
          <a:tailEnd type="none"/>
        </a:ln>
      </a:spPr>
      <a:bodyPr/>
      <a:lstStyle/>
      <a:style>
        <a:lnRef idx="3">
          <a:schemeClr val="accent4"/>
        </a:lnRef>
        <a:fillRef idx="0">
          <a:schemeClr val="accent4"/>
        </a:fillRef>
        <a:effectRef idx="2">
          <a:schemeClr val="accent4"/>
        </a:effectRef>
        <a:fontRef idx="minor">
          <a:schemeClr val="tx1"/>
        </a:fontRef>
      </a:style>
    </a:lnDef>
    <a:txDef>
      <a:spPr>
        <a:noFill/>
      </a:spPr>
      <a:bodyPr wrap="none" rtlCol="0">
        <a:spAutoFit/>
      </a:bodyPr>
      <a:lstStyle>
        <a:defPPr>
          <a:defRPr sz="1600" dirty="0" err="1" smtClean="0">
            <a:latin typeface="+mn-lt"/>
          </a:defRPr>
        </a:defPPr>
      </a:lstStyle>
    </a:txDef>
  </a:objectDefaults>
  <a:extraClrSchemeLst>
    <a:extraClrScheme>
      <a:clrScheme name="Default Design 1">
        <a:dk1>
          <a:srgbClr val="003296"/>
        </a:dk1>
        <a:lt1>
          <a:srgbClr val="E6F5FF"/>
        </a:lt1>
        <a:dk2>
          <a:srgbClr val="0A075A"/>
        </a:dk2>
        <a:lt2>
          <a:srgbClr val="96AAB4"/>
        </a:lt2>
        <a:accent1>
          <a:srgbClr val="DCEBF5"/>
        </a:accent1>
        <a:accent2>
          <a:srgbClr val="E6C855"/>
        </a:accent2>
        <a:accent3>
          <a:srgbClr val="F0F9FF"/>
        </a:accent3>
        <a:accent4>
          <a:srgbClr val="00297F"/>
        </a:accent4>
        <a:accent5>
          <a:srgbClr val="EBF3F9"/>
        </a:accent5>
        <a:accent6>
          <a:srgbClr val="D0B54C"/>
        </a:accent6>
        <a:hlink>
          <a:srgbClr val="CD3732"/>
        </a:hlink>
        <a:folHlink>
          <a:srgbClr val="5AAAD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a:themeElements>
    <a:clrScheme name="Avascent 2011">
      <a:dk1>
        <a:srgbClr val="000000"/>
      </a:dk1>
      <a:lt1>
        <a:srgbClr val="FFFFFF"/>
      </a:lt1>
      <a:dk2>
        <a:srgbClr val="3A3A3A"/>
      </a:dk2>
      <a:lt2>
        <a:srgbClr val="FFFFFF"/>
      </a:lt2>
      <a:accent1>
        <a:srgbClr val="637335"/>
      </a:accent1>
      <a:accent2>
        <a:srgbClr val="99A653"/>
      </a:accent2>
      <a:accent3>
        <a:srgbClr val="6B8CA4"/>
      </a:accent3>
      <a:accent4>
        <a:srgbClr val="97B2C2"/>
      </a:accent4>
      <a:accent5>
        <a:srgbClr val="C66738"/>
      </a:accent5>
      <a:accent6>
        <a:srgbClr val="9F0200"/>
      </a:accent6>
      <a:hlink>
        <a:srgbClr val="CC3300"/>
      </a:hlink>
      <a:folHlink>
        <a:srgbClr val="DA9C5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marL="171450" marR="0" indent="-171450" defTabSz="914400" rtl="0" eaLnBrk="1" fontAlgn="base" latinLnBrk="0" hangingPunct="1">
          <a:lnSpc>
            <a:spcPct val="100000"/>
          </a:lnSpc>
          <a:spcBef>
            <a:spcPct val="50000"/>
          </a:spcBef>
          <a:spcAft>
            <a:spcPct val="0"/>
          </a:spcAft>
          <a:buClrTx/>
          <a:buSzTx/>
          <a:buFont typeface="Wingdings" pitchFamily="2" charset="2"/>
          <a:buChar char="§"/>
          <a:tabLst/>
          <a:defRPr dirty="0" err="1" smtClean="0"/>
        </a:defPPr>
      </a:lstStyle>
    </a:spDef>
    <a:lnDef>
      <a:spPr bwMode="auto">
        <a:noFill/>
        <a:ln w="12700" cap="flat" cmpd="sng" algn="ctr">
          <a:solidFill>
            <a:schemeClr val="tx1"/>
          </a:solidFill>
          <a:prstDash val="solid"/>
          <a:round/>
          <a:headEnd type="none" w="med" len="med"/>
          <a:tailEnd type="none"/>
        </a:ln>
        <a:effectLst/>
      </a:spPr>
      <a:bodyPr/>
      <a:lstStyle/>
    </a:lnDef>
    <a:txDef>
      <a:spPr/>
      <a:bodyPr/>
      <a:lstStyle>
        <a:defPPr>
          <a:defRPr dirty="0" smtClean="0"/>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0000"/>
        </a:dk2>
        <a:lt2>
          <a:srgbClr val="808080"/>
        </a:lt2>
        <a:accent1>
          <a:srgbClr val="533254"/>
        </a:accent1>
        <a:accent2>
          <a:srgbClr val="333399"/>
        </a:accent2>
        <a:accent3>
          <a:srgbClr val="FFFFFF"/>
        </a:accent3>
        <a:accent4>
          <a:srgbClr val="000000"/>
        </a:accent4>
        <a:accent5>
          <a:srgbClr val="B3ADB3"/>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14">
        <a:dk1>
          <a:srgbClr val="533254"/>
        </a:dk1>
        <a:lt1>
          <a:srgbClr val="FFFFFF"/>
        </a:lt1>
        <a:dk2>
          <a:srgbClr val="000000"/>
        </a:dk2>
        <a:lt2>
          <a:srgbClr val="808080"/>
        </a:lt2>
        <a:accent1>
          <a:srgbClr val="716F3D"/>
        </a:accent1>
        <a:accent2>
          <a:srgbClr val="E0D0C6"/>
        </a:accent2>
        <a:accent3>
          <a:srgbClr val="FFFFFF"/>
        </a:accent3>
        <a:accent4>
          <a:srgbClr val="462946"/>
        </a:accent4>
        <a:accent5>
          <a:srgbClr val="BBBBAF"/>
        </a:accent5>
        <a:accent6>
          <a:srgbClr val="CBBCB3"/>
        </a:accent6>
        <a:hlink>
          <a:srgbClr val="DDDDDD"/>
        </a:hlink>
        <a:folHlink>
          <a:srgbClr val="006631"/>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0000"/>
        </a:dk2>
        <a:lt2>
          <a:srgbClr val="3A3A3A"/>
        </a:lt2>
        <a:accent1>
          <a:srgbClr val="99A653"/>
        </a:accent1>
        <a:accent2>
          <a:srgbClr val="640200"/>
        </a:accent2>
        <a:accent3>
          <a:srgbClr val="FFFFFF"/>
        </a:accent3>
        <a:accent4>
          <a:srgbClr val="000000"/>
        </a:accent4>
        <a:accent5>
          <a:srgbClr val="CAD0B3"/>
        </a:accent5>
        <a:accent6>
          <a:srgbClr val="5A0200"/>
        </a:accent6>
        <a:hlink>
          <a:srgbClr val="E9E9CD"/>
        </a:hlink>
        <a:folHlink>
          <a:srgbClr val="C66738"/>
        </a:folHlink>
      </a:clrScheme>
      <a:clrMap bg1="lt1" tx1="dk1" bg2="lt2" tx2="dk2" accent1="accent1" accent2="accent2" accent3="accent3" accent4="accent4" accent5="accent5" accent6="accent6" hlink="hlink" folHlink="folHlink"/>
    </a:extraClrScheme>
    <a:extraClrScheme>
      <a:clrScheme name="Avascent New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vascent New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vascent New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vascent New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vascent New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vascent New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vascent New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vascent New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vascent New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vascent New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vascent New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vascent New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vascent New Template 13">
        <a:dk1>
          <a:srgbClr val="000000"/>
        </a:dk1>
        <a:lt1>
          <a:srgbClr val="FFFFFF"/>
        </a:lt1>
        <a:dk2>
          <a:srgbClr val="000000"/>
        </a:dk2>
        <a:lt2>
          <a:srgbClr val="808080"/>
        </a:lt2>
        <a:accent1>
          <a:srgbClr val="533254"/>
        </a:accent1>
        <a:accent2>
          <a:srgbClr val="333399"/>
        </a:accent2>
        <a:accent3>
          <a:srgbClr val="FFFFFF"/>
        </a:accent3>
        <a:accent4>
          <a:srgbClr val="000000"/>
        </a:accent4>
        <a:accent5>
          <a:srgbClr val="B3ADB3"/>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vascent New Template 14">
        <a:dk1>
          <a:srgbClr val="533254"/>
        </a:dk1>
        <a:lt1>
          <a:srgbClr val="FFFFFF"/>
        </a:lt1>
        <a:dk2>
          <a:srgbClr val="000000"/>
        </a:dk2>
        <a:lt2>
          <a:srgbClr val="808080"/>
        </a:lt2>
        <a:accent1>
          <a:srgbClr val="716F3D"/>
        </a:accent1>
        <a:accent2>
          <a:srgbClr val="E0D0C6"/>
        </a:accent2>
        <a:accent3>
          <a:srgbClr val="FFFFFF"/>
        </a:accent3>
        <a:accent4>
          <a:srgbClr val="462946"/>
        </a:accent4>
        <a:accent5>
          <a:srgbClr val="BBBBAF"/>
        </a:accent5>
        <a:accent6>
          <a:srgbClr val="CBBCB3"/>
        </a:accent6>
        <a:hlink>
          <a:srgbClr val="DDDDDD"/>
        </a:hlink>
        <a:folHlink>
          <a:srgbClr val="006631"/>
        </a:folHlink>
      </a:clrScheme>
      <a:clrMap bg1="lt1" tx1="dk1" bg2="lt2" tx2="dk2" accent1="accent1" accent2="accent2" accent3="accent3" accent4="accent4" accent5="accent5" accent6="accent6" hlink="hlink" folHlink="folHlink"/>
    </a:extraClrScheme>
    <a:extraClrScheme>
      <a:clrScheme name="Avascent New Template 15">
        <a:dk1>
          <a:srgbClr val="000000"/>
        </a:dk1>
        <a:lt1>
          <a:srgbClr val="FFFFFF"/>
        </a:lt1>
        <a:dk2>
          <a:srgbClr val="000000"/>
        </a:dk2>
        <a:lt2>
          <a:srgbClr val="3A3A3A"/>
        </a:lt2>
        <a:accent1>
          <a:srgbClr val="99A653"/>
        </a:accent1>
        <a:accent2>
          <a:srgbClr val="640200"/>
        </a:accent2>
        <a:accent3>
          <a:srgbClr val="FFFFFF"/>
        </a:accent3>
        <a:accent4>
          <a:srgbClr val="000000"/>
        </a:accent4>
        <a:accent5>
          <a:srgbClr val="CAD0B3"/>
        </a:accent5>
        <a:accent6>
          <a:srgbClr val="5A0200"/>
        </a:accent6>
        <a:hlink>
          <a:srgbClr val="E9E9CD"/>
        </a:hlink>
        <a:folHlink>
          <a:srgbClr val="C66738"/>
        </a:folHlink>
      </a:clrScheme>
      <a:clrMap bg1="lt1" tx1="dk1" bg2="lt2" tx2="dk2" accent1="accent1" accent2="accent2" accent3="accent3" accent4="accent4" accent5="accent5" accent6="accent6" hlink="hlink" folHlink="folHlink"/>
    </a:extraClrScheme>
    <a:extraClrScheme>
      <a:clrScheme name="Avascent New Template 16">
        <a:dk1>
          <a:srgbClr val="000000"/>
        </a:dk1>
        <a:lt1>
          <a:srgbClr val="FFFFFF"/>
        </a:lt1>
        <a:dk2>
          <a:srgbClr val="640200"/>
        </a:dk2>
        <a:lt2>
          <a:srgbClr val="3A3A3A"/>
        </a:lt2>
        <a:accent1>
          <a:srgbClr val="637335"/>
        </a:accent1>
        <a:accent2>
          <a:srgbClr val="6B8CA4"/>
        </a:accent2>
        <a:accent3>
          <a:srgbClr val="FFFFFF"/>
        </a:accent3>
        <a:accent4>
          <a:srgbClr val="000000"/>
        </a:accent4>
        <a:accent5>
          <a:srgbClr val="B7BCAE"/>
        </a:accent5>
        <a:accent6>
          <a:srgbClr val="607E94"/>
        </a:accent6>
        <a:hlink>
          <a:srgbClr val="C66738"/>
        </a:hlink>
        <a:folHlink>
          <a:srgbClr val="E9E9C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7620</TotalTime>
  <Words>1416</Words>
  <Application>Microsoft Macintosh PowerPoint</Application>
  <PresentationFormat>On-screen Show (4:3)</PresentationFormat>
  <Paragraphs>135</Paragraphs>
  <Slides>10</Slides>
  <Notes>3</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Blank</vt:lpstr>
      <vt:lpstr>2_blank</vt:lpstr>
      <vt:lpstr>Coupled Aero­-Structural-Propulsive­ Design of an Ultra­Light, Highly Flexible, Human Powered Aircraft </vt:lpstr>
      <vt:lpstr>Project Snapshot</vt:lpstr>
      <vt:lpstr>Partnership Responsibilities</vt:lpstr>
      <vt:lpstr>Benefit to NASA Glenn and/or Agency</vt:lpstr>
      <vt:lpstr>Workforce, Facility, or Program Impacts</vt:lpstr>
      <vt:lpstr>Resource Requirements</vt:lpstr>
      <vt:lpstr>Nuts and Bolts</vt:lpstr>
      <vt:lpstr>Nuts and Bolts</vt:lpstr>
      <vt:lpstr>Other Considerations</vt:lpstr>
      <vt:lpstr>PowerPoint Presentation</vt:lpstr>
    </vt:vector>
  </TitlesOfParts>
  <Company>NASA/ODIN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Kristen Bury</dc:creator>
  <cp:lastModifiedBy>Justin Gray</cp:lastModifiedBy>
  <cp:revision>474</cp:revision>
  <cp:lastPrinted>2014-08-07T12:16:55Z</cp:lastPrinted>
  <dcterms:created xsi:type="dcterms:W3CDTF">2010-09-07T17:42:17Z</dcterms:created>
  <dcterms:modified xsi:type="dcterms:W3CDTF">2014-09-04T17:53:32Z</dcterms:modified>
</cp:coreProperties>
</file>