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33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1FB3-EB89-4F3F-8B9D-3C4FB63DE4A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5065FC-B371-4A56-8CD1-FC442B5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3684-BB6F-2C04-E281-91CFF75A7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490" y="2038525"/>
            <a:ext cx="8621747" cy="215597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Modeling A Colony of Honeybees</a:t>
            </a:r>
          </a:p>
        </p:txBody>
      </p:sp>
    </p:spTree>
    <p:extLst>
      <p:ext uri="{BB962C8B-B14F-4D97-AF65-F5344CB8AC3E}">
        <p14:creationId xmlns:p14="http://schemas.microsoft.com/office/powerpoint/2010/main" val="146055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3CB7-A314-12D8-E92C-BE3FAA57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852" y="624110"/>
            <a:ext cx="8911687" cy="1280890"/>
          </a:xfrm>
        </p:spPr>
        <p:txBody>
          <a:bodyPr/>
          <a:lstStyle/>
          <a:p>
            <a:r>
              <a:rPr lang="en-US" dirty="0"/>
              <a:t>Seasonal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16A5-E965-F275-E26E-A9A7DC02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852" y="1905000"/>
            <a:ext cx="3183407" cy="3777622"/>
          </a:xfrm>
        </p:spPr>
        <p:txBody>
          <a:bodyPr/>
          <a:lstStyle/>
          <a:p>
            <a:r>
              <a:rPr lang="en-US" dirty="0"/>
              <a:t>During Summer, Spring and Fall – Eggs are laid, Foragers Forage, Survival Rates are fixed for everyone</a:t>
            </a:r>
          </a:p>
          <a:p>
            <a:r>
              <a:rPr lang="en-US" dirty="0"/>
              <a:t>During Winter – All Foragers Die, Everyone becomes a Hive Bee and a percentage of them die daily, Food stores are consumed for survival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BD25F0-237F-A688-FF66-444A1CBB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07" y="1613747"/>
            <a:ext cx="4994131" cy="49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D2-E281-46A6-3F1C-3C8FE362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2577"/>
            <a:ext cx="8911687" cy="1280890"/>
          </a:xfrm>
        </p:spPr>
        <p:txBody>
          <a:bodyPr/>
          <a:lstStyle/>
          <a:p>
            <a:r>
              <a:rPr lang="en-US" dirty="0"/>
              <a:t>More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A39D4-15DC-796A-A39D-A143B99E7914}"/>
              </a:ext>
            </a:extLst>
          </p:cNvPr>
          <p:cNvSpPr txBox="1"/>
          <p:nvPr/>
        </p:nvSpPr>
        <p:spPr>
          <a:xfrm>
            <a:off x="9364718" y="6155588"/>
            <a:ext cx="24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Torres et al.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086777-7DEA-C928-337E-9A0C9008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68" y="1638568"/>
            <a:ext cx="5136836" cy="409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25FA12B-5A0B-2AF0-2013-C550C7B67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97" y="1638568"/>
            <a:ext cx="4804811" cy="409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7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F00B-DC01-4199-9E52-DC5F70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391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/>
              <a:t>Life Cycle of a Bee</a:t>
            </a:r>
          </a:p>
        </p:txBody>
      </p:sp>
      <p:pic>
        <p:nvPicPr>
          <p:cNvPr id="6" name="Content Placeholder 5" descr="A diagram of a bee life cycle&#10;&#10;Description automatically generated with low confidence">
            <a:extLst>
              <a:ext uri="{FF2B5EF4-FFF2-40B4-BE49-F238E27FC236}">
                <a16:creationId xmlns:a16="http://schemas.microsoft.com/office/drawing/2014/main" id="{CCD364F7-2FCE-3900-08AD-6DAB678D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4129" y="1905000"/>
            <a:ext cx="4603742" cy="46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2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293D-A94A-28F8-4347-6DB4EE58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973" y="63249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AF01-048B-9C8C-BC5E-187AABC1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425" y="1663816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/>
              <a:t>Bees pollinate flowering plants – including fruits and vegetables</a:t>
            </a:r>
          </a:p>
          <a:p>
            <a:r>
              <a:rPr lang="en-US" sz="3200" dirty="0"/>
              <a:t>Their population has massively decreased in the past couple of decades</a:t>
            </a:r>
          </a:p>
          <a:p>
            <a:r>
              <a:rPr lang="en-US" sz="3200" dirty="0"/>
              <a:t>Modeling can help save them </a:t>
            </a:r>
          </a:p>
          <a:p>
            <a:r>
              <a:rPr lang="en-US" sz="3200" dirty="0"/>
              <a:t>They make Honey </a:t>
            </a:r>
          </a:p>
          <a:p>
            <a:r>
              <a:rPr lang="en-US" sz="3200" dirty="0"/>
              <a:t>Bugs are cool</a:t>
            </a:r>
          </a:p>
        </p:txBody>
      </p:sp>
    </p:spTree>
    <p:extLst>
      <p:ext uri="{BB962C8B-B14F-4D97-AF65-F5344CB8AC3E}">
        <p14:creationId xmlns:p14="http://schemas.microsoft.com/office/powerpoint/2010/main" val="23071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C160-047A-24ED-853C-CC6C14B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380" y="529517"/>
            <a:ext cx="8553296" cy="731724"/>
          </a:xfrm>
        </p:spPr>
        <p:txBody>
          <a:bodyPr>
            <a:noAutofit/>
          </a:bodyPr>
          <a:lstStyle/>
          <a:p>
            <a:r>
              <a:rPr lang="en-US" sz="6000" dirty="0"/>
              <a:t>(Some)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86CE-4A8C-19F0-8DE7-4CE46DB0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035" y="1808203"/>
            <a:ext cx="9357338" cy="5049797"/>
          </a:xfrm>
        </p:spPr>
        <p:txBody>
          <a:bodyPr>
            <a:noAutofit/>
          </a:bodyPr>
          <a:lstStyle/>
          <a:p>
            <a:r>
              <a:rPr lang="en-US" sz="3500" dirty="0"/>
              <a:t>Time Spent in Life Cycle Phase</a:t>
            </a:r>
          </a:p>
          <a:p>
            <a:r>
              <a:rPr lang="en-US" sz="3500" dirty="0"/>
              <a:t>Survival Rate (or Mortality Rate = 1-(Survival Rate)</a:t>
            </a:r>
          </a:p>
          <a:p>
            <a:r>
              <a:rPr lang="en-US" sz="3500" dirty="0"/>
              <a:t>Food Consumption per day</a:t>
            </a:r>
          </a:p>
          <a:p>
            <a:r>
              <a:rPr lang="en-US" sz="3500" dirty="0"/>
              <a:t>Food Gathered Per Day</a:t>
            </a:r>
          </a:p>
          <a:p>
            <a:r>
              <a:rPr lang="en-US" sz="3500" dirty="0"/>
              <a:t>Eggs Laid Per Day</a:t>
            </a:r>
          </a:p>
        </p:txBody>
      </p:sp>
    </p:spTree>
    <p:extLst>
      <p:ext uri="{BB962C8B-B14F-4D97-AF65-F5344CB8AC3E}">
        <p14:creationId xmlns:p14="http://schemas.microsoft.com/office/powerpoint/2010/main" val="33819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EC5-374B-F5D0-1C6D-F7D61056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12" y="306333"/>
            <a:ext cx="7891144" cy="64044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with Constant Egg Laying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1C6BB-EE7C-4D67-90BF-A5867EAEF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99" y="1179522"/>
            <a:ext cx="5149988" cy="50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CF757-D0CE-2395-C040-40958A72E33E}"/>
              </a:ext>
            </a:extLst>
          </p:cNvPr>
          <p:cNvSpPr txBox="1"/>
          <p:nvPr/>
        </p:nvSpPr>
        <p:spPr>
          <a:xfrm>
            <a:off x="1986069" y="1179522"/>
            <a:ext cx="362100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1500 eggs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Initial Population 4500 Bees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225 Eggs, 450 Larvae, 945 Pupae, 1980 Hive Bees, 900 Forager Bees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94% of Eggs survive, 92% of Larvae survive, 98% of Pupae survive, 98% of Hive bees survive, 90% of Forager Bees survive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No Concerns over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E64B-DDE7-A23F-7EE1-3E5C2190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15" y="497986"/>
            <a:ext cx="8911687" cy="1280890"/>
          </a:xfrm>
        </p:spPr>
        <p:txBody>
          <a:bodyPr/>
          <a:lstStyle/>
          <a:p>
            <a:r>
              <a:rPr lang="en-US" dirty="0"/>
              <a:t>Example Including Food Concerns with Constant Egg 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259B-1581-7E34-980E-8680EA86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898" y="1778876"/>
            <a:ext cx="3783311" cy="470075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1000 eggs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Initial Population 4500 Bees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1000 grams of food on Day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0.1 grams per forager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225 Eggs, 450 Larvae, 945 Pupae, 1980 Hive Bees, 900 Forager Bees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94% of Eggs survive, 92% of Larvae survive, 98% of Pupae survive, 98% of Hive bees survive, 90% of Forager Bees survive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BED975-151C-ACC2-6AF6-49BFD7ED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552" y="2451370"/>
            <a:ext cx="3313448" cy="32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5E4923-BFF0-6215-21E8-CFCCEBE6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09" y="2294442"/>
            <a:ext cx="3472774" cy="34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0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BA3E-5B47-7E24-F581-C7BB8CC8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49" y="37093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Cannibalism can save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B91A3-5503-55CF-CF4C-8DC7FD342DC9}"/>
              </a:ext>
            </a:extLst>
          </p:cNvPr>
          <p:cNvSpPr txBox="1"/>
          <p:nvPr/>
        </p:nvSpPr>
        <p:spPr>
          <a:xfrm>
            <a:off x="1874007" y="1159594"/>
            <a:ext cx="414559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1000 eggs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1000 grams of Food on Day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0.1 grams per Forager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Initial Population 4000 Bees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225 Eggs, 450 Larvae, 945 Pupae, 1980 Hive Bees, 900 Forager Bees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94% of Eggs survive, 92% of Larvae survive, 98% of Pupae survive, 98% of Hive bees survive, 90% of Forager Bees survive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Colony Can Survive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22FCF2-8ABC-C9E0-3625-5E896D9E3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96" y="1257806"/>
            <a:ext cx="5419492" cy="53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9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22F7-4480-BE5D-98D6-15867F2B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1132"/>
            <a:ext cx="8911687" cy="1280890"/>
          </a:xfrm>
        </p:spPr>
        <p:txBody>
          <a:bodyPr/>
          <a:lstStyle/>
          <a:p>
            <a:r>
              <a:rPr lang="en-US" dirty="0"/>
              <a:t>… But Usually, they all Die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4BA3B9-91AF-2FBE-3C46-CC5DAB5CB3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0" y="2305206"/>
            <a:ext cx="3695967" cy="36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23F24C1-7044-E02A-2062-9A99E6BA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09" y="247642"/>
            <a:ext cx="3002596" cy="29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A2F1684-7C33-F6D8-AD01-193FD468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13" y="3429000"/>
            <a:ext cx="3106987" cy="31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80E9B-120F-70F6-7FA3-56F60FDA0971}"/>
              </a:ext>
            </a:extLst>
          </p:cNvPr>
          <p:cNvSpPr txBox="1"/>
          <p:nvPr/>
        </p:nvSpPr>
        <p:spPr>
          <a:xfrm>
            <a:off x="532026" y="1955512"/>
            <a:ext cx="3002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4900 Bees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5000 grams of food on Day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Survival Rates and Consumption Rates</a:t>
            </a:r>
          </a:p>
        </p:txBody>
      </p:sp>
    </p:spTree>
    <p:extLst>
      <p:ext uri="{BB962C8B-B14F-4D97-AF65-F5344CB8AC3E}">
        <p14:creationId xmlns:p14="http://schemas.microsoft.com/office/powerpoint/2010/main" val="379523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BA09-B833-06E8-AA11-5D083998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39" y="608345"/>
            <a:ext cx="8911687" cy="1280890"/>
          </a:xfrm>
        </p:spPr>
        <p:txBody>
          <a:bodyPr/>
          <a:lstStyle/>
          <a:p>
            <a:r>
              <a:rPr lang="en-US" dirty="0"/>
              <a:t>Adding Randomness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07BF64-979F-6335-7119-EE97AC070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77" y="1412668"/>
            <a:ext cx="5230849" cy="51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38EA9-B408-6CC6-980D-154576741B59}"/>
              </a:ext>
            </a:extLst>
          </p:cNvPr>
          <p:cNvSpPr txBox="1"/>
          <p:nvPr/>
        </p:nvSpPr>
        <p:spPr>
          <a:xfrm>
            <a:off x="2185639" y="1889235"/>
            <a:ext cx="260901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Random Initial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Random Egg 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Random Food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Fixed Consumption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Cannibalism can occur</a:t>
            </a:r>
          </a:p>
        </p:txBody>
      </p:sp>
    </p:spTree>
    <p:extLst>
      <p:ext uri="{BB962C8B-B14F-4D97-AF65-F5344CB8AC3E}">
        <p14:creationId xmlns:p14="http://schemas.microsoft.com/office/powerpoint/2010/main" val="1630336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386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Modeling A Colony of Honeybees</vt:lpstr>
      <vt:lpstr>Life Cycle of a Bee</vt:lpstr>
      <vt:lpstr>Motivation</vt:lpstr>
      <vt:lpstr>(Some) Parameters</vt:lpstr>
      <vt:lpstr>Example with Constant Egg Laying </vt:lpstr>
      <vt:lpstr>Example Including Food Concerns with Constant Egg Laying</vt:lpstr>
      <vt:lpstr>Cannibalism can save them</vt:lpstr>
      <vt:lpstr>… But Usually, they all Die</vt:lpstr>
      <vt:lpstr>Adding Randomness</vt:lpstr>
      <vt:lpstr>Seasonal Changes</vt:lpstr>
      <vt:lpstr>More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 Colony of Honeybees</dc:title>
  <dc:creator>JUSTIN SALAMON-CANTILLO</dc:creator>
  <cp:lastModifiedBy>JUSTIN SALAMON-CANTILLO</cp:lastModifiedBy>
  <cp:revision>12</cp:revision>
  <dcterms:created xsi:type="dcterms:W3CDTF">2023-05-03T00:52:10Z</dcterms:created>
  <dcterms:modified xsi:type="dcterms:W3CDTF">2023-05-03T22:34:41Z</dcterms:modified>
</cp:coreProperties>
</file>