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56" r:id="rId5"/>
    <p:sldId id="257" r:id="rId6"/>
    <p:sldId id="258" r:id="rId7"/>
    <p:sldId id="259" r:id="rId8"/>
    <p:sldId id="276" r:id="rId9"/>
    <p:sldId id="260" r:id="rId10"/>
    <p:sldId id="271" r:id="rId11"/>
    <p:sldId id="265" r:id="rId12"/>
    <p:sldId id="264"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718"/>
  </p:normalViewPr>
  <p:slideViewPr>
    <p:cSldViewPr snapToGrid="0">
      <p:cViewPr varScale="1">
        <p:scale>
          <a:sx n="161" d="100"/>
          <a:sy n="161" d="100"/>
        </p:scale>
        <p:origin x="232" y="100"/>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2/19/2023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2/19/2023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2/19/2023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2/19/2023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2/19/2023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2/19/2023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2/19/2023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2/19/2023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2/19/2023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2/19/2023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2/19/2023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teo.com/blog/post/how-does-a-tester-work-in-scrum/#:~:text=In%20a%20team%20built%20according%20to%20Scrum%20dynamics%2C,software%20and%20helps%20plan%20the%20stages%20of%20development." TargetMode="External"/><Relationship Id="rId2" Type="http://schemas.openxmlformats.org/officeDocument/2006/relationships/hyperlink" Target="http://agilelearninglabs.com/resources/scrum-introduction/" TargetMode="External"/><Relationship Id="rId1" Type="http://schemas.openxmlformats.org/officeDocument/2006/relationships/slideLayout" Target="../slideLayouts/slideLayout10.xml"/><Relationship Id="rId5" Type="http://schemas.openxmlformats.org/officeDocument/2006/relationships/hyperlink" Target="https://blog.udemy.com/agile-vs-waterfall/#:~:text=Waterfall%20tends%20to%20be%20best%20for%20static%20projects%2C,likely%20to%20be%20made%20during%20the%20design%20process." TargetMode="External"/><Relationship Id="rId4" Type="http://schemas.openxmlformats.org/officeDocument/2006/relationships/hyperlink" Target="https://scrumorg-website-prod.s3.amazonaws.com/drupal/2016-08/Characteristics%20of%20a%20Great%20Scrum%20Team.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955819"/>
          </a:xfrm>
        </p:spPr>
        <p:txBody>
          <a:bodyPr/>
          <a:lstStyle/>
          <a:p>
            <a:r>
              <a:rPr lang="en-US" dirty="0"/>
              <a:t>Scrum-agile</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2078182"/>
            <a:ext cx="9500507" cy="2474026"/>
          </a:xfrm>
        </p:spPr>
        <p:txBody>
          <a:bodyPr/>
          <a:lstStyle/>
          <a:p>
            <a:r>
              <a:rPr lang="en-US" sz="2800" dirty="0"/>
              <a:t>Justin Starr</a:t>
            </a:r>
          </a:p>
          <a:p>
            <a:r>
              <a:rPr lang="en-US" sz="2800" dirty="0"/>
              <a:t>Department of STEM</a:t>
            </a:r>
          </a:p>
          <a:p>
            <a:r>
              <a:rPr lang="en-US" sz="2800" dirty="0"/>
              <a:t>Southern New Hampshire University</a:t>
            </a:r>
          </a:p>
          <a:p>
            <a:r>
              <a:rPr lang="en-US" sz="2800" dirty="0"/>
              <a:t>CS 250 – Software Development Lifecycle</a:t>
            </a:r>
          </a:p>
          <a:p>
            <a:r>
              <a:rPr lang="en-US" sz="2800" dirty="0"/>
              <a:t>Professor Joseph Martinez</a:t>
            </a:r>
          </a:p>
          <a:p>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References </a:t>
            </a:r>
          </a:p>
        </p:txBody>
      </p:sp>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r>
              <a:rPr lang="en-US" dirty="0"/>
              <a:t>2/19/2023</a:t>
            </a:r>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Scrum-agile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10</a:t>
            </a:fld>
            <a:endParaRPr lang="en-US" dirty="0"/>
          </a:p>
        </p:txBody>
      </p:sp>
      <p:sp>
        <p:nvSpPr>
          <p:cNvPr id="9" name="TextBox 8">
            <a:extLst>
              <a:ext uri="{FF2B5EF4-FFF2-40B4-BE49-F238E27FC236}">
                <a16:creationId xmlns:a16="http://schemas.microsoft.com/office/drawing/2014/main" id="{33B07F00-1DBD-7650-F48D-8AD9D71CBF78}"/>
              </a:ext>
            </a:extLst>
          </p:cNvPr>
          <p:cNvSpPr txBox="1"/>
          <p:nvPr/>
        </p:nvSpPr>
        <p:spPr>
          <a:xfrm>
            <a:off x="1268286" y="4071731"/>
            <a:ext cx="10094026" cy="778355"/>
          </a:xfrm>
          <a:prstGeom prst="rect">
            <a:avLst/>
          </a:prstGeom>
          <a:noFill/>
        </p:spPr>
        <p:txBody>
          <a:bodyPr wrap="square" rtlCol="0">
            <a:spAutoFit/>
          </a:bodyPr>
          <a:lstStyle/>
          <a:p>
            <a:pPr marL="0" marR="0">
              <a:lnSpc>
                <a:spcPct val="200000"/>
              </a:lnSpc>
              <a:spcBef>
                <a:spcPts val="0"/>
              </a:spcBef>
              <a:spcAft>
                <a:spcPts val="0"/>
              </a:spcAft>
            </a:pPr>
            <a:r>
              <a:rPr lang="en-US" sz="1200" spc="-20" dirty="0">
                <a:solidFill>
                  <a:srgbClr val="000000"/>
                </a:solidFill>
                <a:effectLst/>
                <a:latin typeface="Times New Roman" panose="02020603050405020304" pitchFamily="18" charset="0"/>
                <a:ea typeface="Arial" panose="020B0604020202020204" pitchFamily="34" charset="0"/>
              </a:rPr>
              <a:t>Sims, C., &amp; Johnson, H. L. (2007-2023). </a:t>
            </a:r>
            <a:r>
              <a:rPr lang="en-US" sz="1200" i="1" spc="-20" dirty="0">
                <a:solidFill>
                  <a:srgbClr val="000000"/>
                </a:solidFill>
                <a:effectLst/>
                <a:latin typeface="Times New Roman" panose="02020603050405020304" pitchFamily="18" charset="0"/>
                <a:ea typeface="Arial" panose="020B0604020202020204" pitchFamily="34" charset="0"/>
              </a:rPr>
              <a:t>Scrum: A Breathtakingly Brief and Agile Introduction</a:t>
            </a:r>
            <a:r>
              <a:rPr lang="en-US" sz="1200" spc="-20" dirty="0">
                <a:solidFill>
                  <a:srgbClr val="000000"/>
                </a:solidFill>
                <a:effectLst/>
                <a:latin typeface="Times New Roman" panose="02020603050405020304" pitchFamily="18" charset="0"/>
                <a:ea typeface="Arial" panose="020B0604020202020204" pitchFamily="34" charset="0"/>
              </a:rPr>
              <a:t>. </a:t>
            </a:r>
            <a:endParaRPr lang="en-US" sz="1200" dirty="0">
              <a:solidFill>
                <a:srgbClr val="000000"/>
              </a:solidFill>
              <a:effectLst/>
              <a:latin typeface="Calibri" panose="020F0502020204030204" pitchFamily="34" charset="0"/>
              <a:ea typeface="Arial" panose="020B0604020202020204" pitchFamily="34" charset="0"/>
            </a:endParaRPr>
          </a:p>
          <a:p>
            <a:pPr marL="0" marR="0" indent="457200">
              <a:lnSpc>
                <a:spcPct val="200000"/>
              </a:lnSpc>
              <a:spcBef>
                <a:spcPts val="0"/>
              </a:spcBef>
              <a:spcAft>
                <a:spcPts val="0"/>
              </a:spcAft>
            </a:pPr>
            <a:r>
              <a:rPr lang="en-US" sz="1200" spc="-20" dirty="0">
                <a:solidFill>
                  <a:srgbClr val="000000"/>
                </a:solidFill>
                <a:effectLst/>
                <a:latin typeface="Times New Roman" panose="02020603050405020304" pitchFamily="18" charset="0"/>
                <a:ea typeface="Arial" panose="020B0604020202020204" pitchFamily="34" charset="0"/>
              </a:rPr>
              <a:t>Agile Learning Labs. </a:t>
            </a:r>
            <a:r>
              <a:rPr lang="en-US" sz="1200" u="sng" spc="-20" dirty="0">
                <a:solidFill>
                  <a:srgbClr val="000000"/>
                </a:solidFill>
                <a:effectLst/>
                <a:latin typeface="Times New Roman" panose="02020603050405020304" pitchFamily="18" charset="0"/>
                <a:ea typeface="Arial" panose="020B0604020202020204" pitchFamily="34" charset="0"/>
                <a:hlinkClick r:id="rId2"/>
              </a:rPr>
              <a:t>http://agilelearninglabs.com/resources/scrum-introduction/</a:t>
            </a:r>
            <a:endParaRPr lang="en-US" sz="1200" u="sng" spc="-20" dirty="0">
              <a:solidFill>
                <a:srgbClr val="000000"/>
              </a:solidFill>
              <a:latin typeface="Calibri" panose="020F0502020204030204" pitchFamily="34" charset="0"/>
              <a:ea typeface="Arial" panose="020B0604020202020204" pitchFamily="34" charset="0"/>
            </a:endParaRPr>
          </a:p>
        </p:txBody>
      </p:sp>
      <p:sp>
        <p:nvSpPr>
          <p:cNvPr id="10" name="TextBox 9">
            <a:extLst>
              <a:ext uri="{FF2B5EF4-FFF2-40B4-BE49-F238E27FC236}">
                <a16:creationId xmlns:a16="http://schemas.microsoft.com/office/drawing/2014/main" id="{AB5584C4-34B6-8275-50BE-862AC00BE776}"/>
              </a:ext>
            </a:extLst>
          </p:cNvPr>
          <p:cNvSpPr txBox="1"/>
          <p:nvPr/>
        </p:nvSpPr>
        <p:spPr>
          <a:xfrm>
            <a:off x="1242951" y="4832782"/>
            <a:ext cx="10119361" cy="1331070"/>
          </a:xfrm>
          <a:prstGeom prst="rect">
            <a:avLst/>
          </a:prstGeom>
          <a:noFill/>
        </p:spPr>
        <p:txBody>
          <a:bodyPr wrap="square" rtlCol="0">
            <a:spAutoFit/>
          </a:bodyPr>
          <a:lstStyle/>
          <a:p>
            <a:r>
              <a:rPr lang="en-US" sz="1200" b="0" i="0" dirty="0">
                <a:solidFill>
                  <a:srgbClr val="000000"/>
                </a:solidFill>
                <a:effectLst/>
                <a:latin typeface="Roboto" panose="02000000000000000000" pitchFamily="2" charset="0"/>
              </a:rPr>
              <a:t>Wasilewski, G. (2023). </a:t>
            </a:r>
            <a:r>
              <a:rPr lang="en-US" sz="1200" b="0" i="1" dirty="0">
                <a:solidFill>
                  <a:srgbClr val="000000"/>
                </a:solidFill>
                <a:effectLst/>
                <a:latin typeface="Roboto" panose="02000000000000000000" pitchFamily="2" charset="0"/>
              </a:rPr>
              <a:t>How does a tester work in Scrum?.</a:t>
            </a:r>
            <a:r>
              <a:rPr lang="en-US" sz="1200" b="0" i="0" dirty="0">
                <a:solidFill>
                  <a:srgbClr val="000000"/>
                </a:solidFill>
                <a:effectLst/>
                <a:latin typeface="Roboto" panose="02000000000000000000" pitchFamily="2" charset="0"/>
              </a:rPr>
              <a:t> </a:t>
            </a:r>
          </a:p>
          <a:p>
            <a:pPr lvl="1">
              <a:lnSpc>
                <a:spcPct val="200000"/>
              </a:lnSpc>
            </a:pPr>
            <a:r>
              <a:rPr lang="en-US" sz="1200" b="0" i="0" u="sng" dirty="0">
                <a:effectLst/>
                <a:latin typeface="Roboto" panose="02000000000000000000" pitchFamily="2" charset="0"/>
                <a:hlinkClick r:id="rId3"/>
              </a:rPr>
              <a:t>https://iteo.com/blog/post/how-does-a-tester-work-in-scrum/#:~:text=In%20a%20team%20built%20according%20to%20Scrum%20dynamics%2C,software%20and%20helps%20plan%20the%20stages%20of%20development.</a:t>
            </a:r>
            <a:endParaRPr lang="en-US" sz="1200" dirty="0"/>
          </a:p>
        </p:txBody>
      </p:sp>
      <p:sp>
        <p:nvSpPr>
          <p:cNvPr id="11" name="TextBox 10">
            <a:extLst>
              <a:ext uri="{FF2B5EF4-FFF2-40B4-BE49-F238E27FC236}">
                <a16:creationId xmlns:a16="http://schemas.microsoft.com/office/drawing/2014/main" id="{0A0AA381-7C86-BB9F-82BC-24F46EA16831}"/>
              </a:ext>
            </a:extLst>
          </p:cNvPr>
          <p:cNvSpPr txBox="1"/>
          <p:nvPr/>
        </p:nvSpPr>
        <p:spPr>
          <a:xfrm>
            <a:off x="1293621" y="3470240"/>
            <a:ext cx="10094026" cy="775662"/>
          </a:xfrm>
          <a:prstGeom prst="rect">
            <a:avLst/>
          </a:prstGeom>
          <a:noFill/>
        </p:spPr>
        <p:txBody>
          <a:bodyPr wrap="square" rtlCol="0">
            <a:spAutoFit/>
          </a:bodyPr>
          <a:lstStyle/>
          <a:p>
            <a:pPr>
              <a:lnSpc>
                <a:spcPct val="200000"/>
              </a:lnSpc>
            </a:pPr>
            <a:r>
              <a:rPr lang="en-US" sz="1200" b="0" i="0" dirty="0">
                <a:solidFill>
                  <a:srgbClr val="202122"/>
                </a:solidFill>
                <a:effectLst/>
                <a:latin typeface="Lato" panose="020F0502020204030203" pitchFamily="34" charset="0"/>
              </a:rPr>
              <a:t>Overeem, B. (2016). </a:t>
            </a:r>
            <a:r>
              <a:rPr lang="en-US" sz="1200" b="0" i="1" dirty="0">
                <a:solidFill>
                  <a:srgbClr val="202122"/>
                </a:solidFill>
                <a:effectLst/>
                <a:latin typeface="Lato" panose="020F0502020204030203" pitchFamily="34" charset="0"/>
              </a:rPr>
              <a:t>Characteristics of a Great Scrum Team. </a:t>
            </a:r>
          </a:p>
          <a:p>
            <a:pPr lvl="1">
              <a:lnSpc>
                <a:spcPct val="200000"/>
              </a:lnSpc>
            </a:pPr>
            <a:r>
              <a:rPr lang="en-US" sz="1200" b="0" i="0" u="sng" dirty="0">
                <a:effectLst/>
                <a:latin typeface="Lato" panose="020F0502020204030203" pitchFamily="34" charset="0"/>
                <a:hlinkClick r:id="rId4"/>
              </a:rPr>
              <a:t>https://scrumorg-website-prod.s3.amazonaws.com/drupal/2016-08/Characteristics%20of%20a%20Great%20Scrum%20Team.pdf</a:t>
            </a:r>
            <a:endParaRPr lang="en-US" sz="1200" dirty="0"/>
          </a:p>
        </p:txBody>
      </p:sp>
      <p:sp>
        <p:nvSpPr>
          <p:cNvPr id="12" name="TextBox 11">
            <a:extLst>
              <a:ext uri="{FF2B5EF4-FFF2-40B4-BE49-F238E27FC236}">
                <a16:creationId xmlns:a16="http://schemas.microsoft.com/office/drawing/2014/main" id="{B794EA03-6DA8-4702-8BD8-02CE11D4CA78}"/>
              </a:ext>
            </a:extLst>
          </p:cNvPr>
          <p:cNvSpPr txBox="1"/>
          <p:nvPr/>
        </p:nvSpPr>
        <p:spPr>
          <a:xfrm>
            <a:off x="1242951" y="1511802"/>
            <a:ext cx="10044151" cy="851643"/>
          </a:xfrm>
          <a:prstGeom prst="rect">
            <a:avLst/>
          </a:prstGeom>
          <a:noFill/>
        </p:spPr>
        <p:txBody>
          <a:bodyPr wrap="square" rtlCol="0">
            <a:spAutoFit/>
          </a:bodyPr>
          <a:lstStyle/>
          <a:p>
            <a:pPr marL="0" marR="0">
              <a:lnSpc>
                <a:spcPct val="200000"/>
              </a:lnSpc>
              <a:spcBef>
                <a:spcPts val="600"/>
              </a:spcBef>
              <a:spcAft>
                <a:spcPts val="0"/>
              </a:spcAft>
            </a:pPr>
            <a:r>
              <a:rPr lang="en-US" sz="1200" spc="15" dirty="0">
                <a:solidFill>
                  <a:srgbClr val="202122"/>
                </a:solidFill>
                <a:effectLst/>
                <a:latin typeface="Times New Roman" panose="02020603050405020304" pitchFamily="18" charset="0"/>
                <a:ea typeface="Times New Roman" panose="02020603050405020304" pitchFamily="18" charset="0"/>
              </a:rPr>
              <a:t>Charles G. Cobb. (2015). </a:t>
            </a:r>
            <a:r>
              <a:rPr lang="en-US" sz="1200" i="1" spc="15" dirty="0">
                <a:solidFill>
                  <a:srgbClr val="202122"/>
                </a:solidFill>
                <a:effectLst/>
                <a:latin typeface="Times New Roman" panose="02020603050405020304" pitchFamily="18" charset="0"/>
                <a:ea typeface="Times New Roman" panose="02020603050405020304" pitchFamily="18" charset="0"/>
              </a:rPr>
              <a:t>The Project Manager’s Guide to Mastering Agile : Principles and </a:t>
            </a:r>
            <a:endParaRPr lang="en-US" sz="1200" dirty="0">
              <a:effectLst/>
              <a:latin typeface="Times New Roman" panose="02020603050405020304" pitchFamily="18" charset="0"/>
              <a:ea typeface="Times New Roman" panose="02020603050405020304" pitchFamily="18" charset="0"/>
            </a:endParaRPr>
          </a:p>
          <a:p>
            <a:pPr marL="0" marR="0" indent="457200">
              <a:lnSpc>
                <a:spcPct val="200000"/>
              </a:lnSpc>
              <a:spcBef>
                <a:spcPts val="600"/>
              </a:spcBef>
              <a:spcAft>
                <a:spcPts val="0"/>
              </a:spcAft>
            </a:pPr>
            <a:r>
              <a:rPr lang="en-US" sz="1200" i="1" spc="15" dirty="0">
                <a:solidFill>
                  <a:srgbClr val="202122"/>
                </a:solidFill>
                <a:effectLst/>
                <a:latin typeface="Times New Roman" panose="02020603050405020304" pitchFamily="18" charset="0"/>
                <a:ea typeface="Times New Roman" panose="02020603050405020304" pitchFamily="18" charset="0"/>
              </a:rPr>
              <a:t>Practices for an Adaptive Approach</a:t>
            </a:r>
            <a:r>
              <a:rPr lang="en-US" sz="1200" spc="15" dirty="0">
                <a:solidFill>
                  <a:srgbClr val="202122"/>
                </a:solidFill>
                <a:effectLst/>
                <a:latin typeface="Times New Roman" panose="02020603050405020304" pitchFamily="18" charset="0"/>
                <a:ea typeface="Times New Roman" panose="02020603050405020304" pitchFamily="18" charset="0"/>
              </a:rPr>
              <a:t>. Wiley.</a:t>
            </a:r>
            <a:endParaRPr lang="en-US" sz="1200"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7871064D-0FE2-527F-ED63-44A48BDA298A}"/>
              </a:ext>
            </a:extLst>
          </p:cNvPr>
          <p:cNvSpPr txBox="1"/>
          <p:nvPr/>
        </p:nvSpPr>
        <p:spPr>
          <a:xfrm>
            <a:off x="1231509" y="2286237"/>
            <a:ext cx="10044151" cy="1397114"/>
          </a:xfrm>
          <a:prstGeom prst="rect">
            <a:avLst/>
          </a:prstGeom>
          <a:noFill/>
        </p:spPr>
        <p:txBody>
          <a:bodyPr wrap="square" rtlCol="0">
            <a:spAutoFit/>
          </a:bodyPr>
          <a:lstStyle/>
          <a:p>
            <a:pPr>
              <a:lnSpc>
                <a:spcPct val="200000"/>
              </a:lnSpc>
            </a:pPr>
            <a:r>
              <a:rPr lang="en-US" sz="1100" b="0" i="0" dirty="0" err="1">
                <a:solidFill>
                  <a:srgbClr val="000000"/>
                </a:solidFill>
                <a:effectLst/>
                <a:latin typeface="Roboto" panose="02000000000000000000" pitchFamily="2" charset="0"/>
              </a:rPr>
              <a:t>Mikoluk</a:t>
            </a:r>
            <a:r>
              <a:rPr lang="en-US" sz="1100" b="0" i="0" dirty="0">
                <a:solidFill>
                  <a:srgbClr val="000000"/>
                </a:solidFill>
                <a:effectLst/>
                <a:latin typeface="Roboto" panose="02000000000000000000" pitchFamily="2" charset="0"/>
              </a:rPr>
              <a:t>, K. (2023). </a:t>
            </a:r>
            <a:r>
              <a:rPr lang="en-US" sz="1100" b="0" i="1" dirty="0">
                <a:solidFill>
                  <a:srgbClr val="000000"/>
                </a:solidFill>
                <a:effectLst/>
                <a:latin typeface="Roboto" panose="02000000000000000000" pitchFamily="2" charset="0"/>
              </a:rPr>
              <a:t>Agile Vs. Waterfall: Evaluating The Pros And Cons.</a:t>
            </a:r>
            <a:r>
              <a:rPr lang="en-US" sz="1100" b="0" i="0" dirty="0">
                <a:solidFill>
                  <a:srgbClr val="000000"/>
                </a:solidFill>
                <a:effectLst/>
                <a:latin typeface="Roboto" panose="02000000000000000000" pitchFamily="2" charset="0"/>
              </a:rPr>
              <a:t> </a:t>
            </a:r>
          </a:p>
          <a:p>
            <a:pPr lvl="1">
              <a:lnSpc>
                <a:spcPct val="200000"/>
              </a:lnSpc>
            </a:pPr>
            <a:r>
              <a:rPr lang="en-US" sz="1100" b="0" i="0" u="sng" dirty="0">
                <a:effectLst/>
                <a:latin typeface="Roboto" panose="02000000000000000000" pitchFamily="2" charset="0"/>
                <a:hlinkClick r:id="rId5"/>
              </a:rPr>
              <a:t>https://blog.udemy.com/agile-vs-waterfall/#:~:text=Waterfall%20tends%20to%20be%20best%20for%20static%20projects%2C,likely%20to%20be%20made%20during%20the%20design%20process.</a:t>
            </a:r>
            <a:endParaRPr lang="en-US" sz="1100" dirty="0"/>
          </a:p>
        </p:txBody>
      </p:sp>
    </p:spTree>
    <p:extLst>
      <p:ext uri="{BB962C8B-B14F-4D97-AF65-F5344CB8AC3E}">
        <p14:creationId xmlns:p14="http://schemas.microsoft.com/office/powerpoint/2010/main" val="932498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Presentation 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457200" indent="-457200">
              <a:buFont typeface="Arial" panose="020B0604020202020204" pitchFamily="34" charset="0"/>
              <a:buChar char="•"/>
            </a:pPr>
            <a:r>
              <a:rPr lang="en-US" dirty="0"/>
              <a:t>Scrum-agile team roles (Product Owner, Scrum Master, Tester, and Developer) and their importance</a:t>
            </a:r>
          </a:p>
          <a:p>
            <a:pPr marL="457200" indent="-457200">
              <a:buFont typeface="Arial" panose="020B0604020202020204" pitchFamily="34" charset="0"/>
              <a:buChar char="•"/>
            </a:pPr>
            <a:r>
              <a:rPr lang="en-US" dirty="0"/>
              <a:t>How various phases of SDLC work in an agile approach</a:t>
            </a:r>
          </a:p>
          <a:p>
            <a:pPr marL="457200" indent="-457200">
              <a:buFont typeface="Arial" panose="020B0604020202020204" pitchFamily="34" charset="0"/>
              <a:buChar char="•"/>
            </a:pPr>
            <a:r>
              <a:rPr lang="en-US" dirty="0"/>
              <a:t>How a waterfall approach would have been different than using agile</a:t>
            </a:r>
          </a:p>
          <a:p>
            <a:pPr marL="457200" indent="-457200">
              <a:buFont typeface="Arial" panose="020B0604020202020204" pitchFamily="34" charset="0"/>
              <a:buChar char="•"/>
            </a:pPr>
            <a:r>
              <a:rPr lang="en-US" dirty="0"/>
              <a:t>Factors to consider for choosing a waterfall or agile approach</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r>
              <a:rPr lang="en-US" dirty="0"/>
              <a:t>2/19/2023</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Scrum-agile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sz="4000" dirty="0"/>
              <a:t>Scrum-agile team roles: The Product Owner and their importance</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1" y="2393973"/>
            <a:ext cx="9779183" cy="1452748"/>
          </a:xfrm>
        </p:spPr>
        <p:txBody>
          <a:bodyPr vert="horz" lIns="91440" tIns="45720" rIns="91440" bIns="45720" rtlCol="0" anchor="t">
            <a:normAutofit/>
          </a:bodyPr>
          <a:lstStyle/>
          <a:p>
            <a:r>
              <a:rPr lang="en-US" sz="2000" dirty="0"/>
              <a:t>The importance of the Product Owner is to not only have a clear vision for the product but in essence to provide the maximum return on investment which a development team represents. Their responsibilities include: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r>
              <a:rPr lang="en-US" dirty="0"/>
              <a:t>2/19/2023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Scrum-agile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
        <p:nvSpPr>
          <p:cNvPr id="7" name="TextBox 6">
            <a:extLst>
              <a:ext uri="{FF2B5EF4-FFF2-40B4-BE49-F238E27FC236}">
                <a16:creationId xmlns:a16="http://schemas.microsoft.com/office/drawing/2014/main" id="{67CF82EA-096D-4E89-0C50-F16A93E47D44}"/>
              </a:ext>
            </a:extLst>
          </p:cNvPr>
          <p:cNvSpPr txBox="1"/>
          <p:nvPr/>
        </p:nvSpPr>
        <p:spPr>
          <a:xfrm>
            <a:off x="1167492" y="3809374"/>
            <a:ext cx="98251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Holding the product vision</a:t>
            </a:r>
          </a:p>
          <a:p>
            <a:pPr marL="285750" indent="-285750">
              <a:buFont typeface="Arial" panose="020B0604020202020204" pitchFamily="34" charset="0"/>
              <a:buChar char="•"/>
            </a:pPr>
            <a:r>
              <a:rPr lang="en-US" dirty="0"/>
              <a:t>Representing the interests of the business and customers</a:t>
            </a:r>
          </a:p>
          <a:p>
            <a:pPr marL="285750" indent="-285750">
              <a:buFont typeface="Arial" panose="020B0604020202020204" pitchFamily="34" charset="0"/>
              <a:buChar char="•"/>
            </a:pPr>
            <a:r>
              <a:rPr lang="en-US" dirty="0"/>
              <a:t>Owns the product backlog and directs the team toward higher-value work</a:t>
            </a:r>
          </a:p>
          <a:p>
            <a:pPr marL="285750" indent="-285750">
              <a:buFont typeface="Arial" panose="020B0604020202020204" pitchFamily="34" charset="0"/>
              <a:buChar char="•"/>
            </a:pPr>
            <a:r>
              <a:rPr lang="en-US" dirty="0"/>
              <a:t>Establishing and prioritizing all items in the product backlog</a:t>
            </a:r>
          </a:p>
          <a:p>
            <a:pPr marL="285750" indent="-285750">
              <a:buFont typeface="Arial" panose="020B0604020202020204" pitchFamily="34" charset="0"/>
              <a:buChar char="•"/>
            </a:pPr>
            <a:r>
              <a:rPr lang="en-US" dirty="0"/>
              <a:t>Creates acceptance criteria for the backlog items based on their strong vision of the product</a:t>
            </a:r>
          </a:p>
          <a:p>
            <a:pPr marL="285750" indent="-285750">
              <a:buFont typeface="Arial" panose="020B0604020202020204" pitchFamily="34" charset="0"/>
              <a:buChar char="•"/>
            </a:pPr>
            <a:r>
              <a:rPr lang="en-US" dirty="0"/>
              <a:t>Makes themselves available to the entire scrum team to answer their questions.</a:t>
            </a:r>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6FCFF679-DA91-4A09-DE91-B4675DFEAF7A}"/>
              </a:ext>
            </a:extLst>
          </p:cNvPr>
          <p:cNvSpPr txBox="1"/>
          <p:nvPr/>
        </p:nvSpPr>
        <p:spPr>
          <a:xfrm>
            <a:off x="7762504" y="5795158"/>
            <a:ext cx="3230088" cy="276999"/>
          </a:xfrm>
          <a:prstGeom prst="rect">
            <a:avLst/>
          </a:prstGeom>
          <a:noFill/>
        </p:spPr>
        <p:txBody>
          <a:bodyPr wrap="square" rtlCol="0">
            <a:spAutoFit/>
          </a:bodyPr>
          <a:lstStyle/>
          <a:p>
            <a:r>
              <a:rPr lang="en-US" sz="1200" spc="-20" dirty="0">
                <a:effectLst/>
                <a:latin typeface="Times New Roman" panose="02020603050405020304" pitchFamily="18" charset="0"/>
                <a:ea typeface="Arial" panose="020B0604020202020204" pitchFamily="34" charset="0"/>
              </a:rPr>
              <a:t>(Sims &amp; Johnson, 2007-2023, Product Owner). </a:t>
            </a:r>
            <a:endParaRPr lang="en-US" sz="1200"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59130" y="0"/>
            <a:ext cx="10308028" cy="896070"/>
          </a:xfrm>
        </p:spPr>
        <p:txBody>
          <a:bodyPr/>
          <a:lstStyle/>
          <a:p>
            <a:r>
              <a:rPr lang="en-US" sz="2800" dirty="0"/>
              <a:t>Scrum-agile team roles: Scrum Master</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469663" y="2540455"/>
            <a:ext cx="6677095" cy="3014126"/>
          </a:xfrm>
        </p:spPr>
        <p:txBody>
          <a:bodyPr vert="horz" lIns="91440" tIns="45720" rIns="91440" bIns="45720" rtlCol="0" anchor="t">
            <a:normAutofit/>
          </a:bodyPr>
          <a:lstStyle/>
          <a:p>
            <a:pPr marL="342900" indent="-342900">
              <a:buFont typeface="Wingdings" panose="05000000000000000000" pitchFamily="2" charset="2"/>
              <a:buChar char="Ø"/>
            </a:pPr>
            <a:r>
              <a:rPr lang="en-US" sz="2000" dirty="0"/>
              <a:t>They are primarily concerned with helping the team achieve high levels of cohesiveness, self-organization, and performance. </a:t>
            </a:r>
          </a:p>
          <a:p>
            <a:pPr marL="342900" indent="-342900">
              <a:buFont typeface="Wingdings" panose="05000000000000000000" pitchFamily="2" charset="2"/>
              <a:buChar char="Ø"/>
            </a:pPr>
            <a:r>
              <a:rPr lang="en-US" sz="2000" dirty="0"/>
              <a:t>They teach team members how to learn and apply agile practices so that the team can be continually evolving. </a:t>
            </a:r>
          </a:p>
          <a:p>
            <a:pPr marL="342900" indent="-342900">
              <a:buFont typeface="Wingdings" panose="05000000000000000000" pitchFamily="2" charset="2"/>
              <a:buChar char="Ø"/>
            </a:pPr>
            <a:r>
              <a:rPr lang="en-US" sz="2000" dirty="0"/>
              <a:t>Is available to help remove barriers that obstruct the team’s ability to accomplish goals/tasks.</a:t>
            </a:r>
          </a:p>
          <a:p>
            <a:pPr marL="342900" indent="-342900">
              <a:buFont typeface="Wingdings" panose="05000000000000000000" pitchFamily="2" charset="2"/>
              <a:buChar char="Ø"/>
            </a:pPr>
            <a:r>
              <a:rPr lang="en-US" sz="2000" dirty="0"/>
              <a:t>Facilitate daily scrum meetings, lead sprint planning, and are responsible for conducting sprint retrospectives.</a:t>
            </a:r>
          </a:p>
          <a:p>
            <a:endParaRPr lang="en-US" sz="2000" dirty="0"/>
          </a:p>
        </p:txBody>
      </p:sp>
      <p:sp>
        <p:nvSpPr>
          <p:cNvPr id="5" name="TextBox 4">
            <a:extLst>
              <a:ext uri="{FF2B5EF4-FFF2-40B4-BE49-F238E27FC236}">
                <a16:creationId xmlns:a16="http://schemas.microsoft.com/office/drawing/2014/main" id="{3390CDEF-690E-C44A-3590-E2E688F66CDB}"/>
              </a:ext>
            </a:extLst>
          </p:cNvPr>
          <p:cNvSpPr txBox="1"/>
          <p:nvPr/>
        </p:nvSpPr>
        <p:spPr>
          <a:xfrm>
            <a:off x="3954483" y="6333506"/>
            <a:ext cx="3606140" cy="276999"/>
          </a:xfrm>
          <a:prstGeom prst="rect">
            <a:avLst/>
          </a:prstGeom>
          <a:noFill/>
        </p:spPr>
        <p:txBody>
          <a:bodyPr wrap="square" rtlCol="0">
            <a:spAutoFit/>
          </a:bodyPr>
          <a:lstStyle/>
          <a:p>
            <a:pPr algn="ctr"/>
            <a:r>
              <a:rPr lang="en-US" sz="1200" dirty="0"/>
              <a:t>Scrum-agile</a:t>
            </a:r>
          </a:p>
        </p:txBody>
      </p:sp>
      <p:sp>
        <p:nvSpPr>
          <p:cNvPr id="7" name="TextBox 6">
            <a:extLst>
              <a:ext uri="{FF2B5EF4-FFF2-40B4-BE49-F238E27FC236}">
                <a16:creationId xmlns:a16="http://schemas.microsoft.com/office/drawing/2014/main" id="{305F23AC-DC93-01E2-8205-16F31AA619DE}"/>
              </a:ext>
            </a:extLst>
          </p:cNvPr>
          <p:cNvSpPr txBox="1"/>
          <p:nvPr/>
        </p:nvSpPr>
        <p:spPr>
          <a:xfrm>
            <a:off x="395844" y="6333505"/>
            <a:ext cx="953984" cy="276999"/>
          </a:xfrm>
          <a:prstGeom prst="rect">
            <a:avLst/>
          </a:prstGeom>
          <a:noFill/>
        </p:spPr>
        <p:txBody>
          <a:bodyPr wrap="square">
            <a:spAutoFit/>
          </a:bodyPr>
          <a:lstStyle/>
          <a:p>
            <a:r>
              <a:rPr lang="en-US" sz="1200" dirty="0"/>
              <a:t>2/19/2023</a:t>
            </a:r>
          </a:p>
        </p:txBody>
      </p:sp>
      <p:sp>
        <p:nvSpPr>
          <p:cNvPr id="8" name="Slide Number Placeholder 5">
            <a:extLst>
              <a:ext uri="{FF2B5EF4-FFF2-40B4-BE49-F238E27FC236}">
                <a16:creationId xmlns:a16="http://schemas.microsoft.com/office/drawing/2014/main" id="{E7C15B83-DF2A-F159-8A5A-D0350859B60A}"/>
              </a:ext>
            </a:extLst>
          </p:cNvPr>
          <p:cNvSpPr txBox="1">
            <a:spLocks/>
          </p:cNvSpPr>
          <p:nvPr/>
        </p:nvSpPr>
        <p:spPr>
          <a:xfrm>
            <a:off x="10206318" y="6356350"/>
            <a:ext cx="160468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9" name="Slide Number Placeholder 5">
            <a:extLst>
              <a:ext uri="{FF2B5EF4-FFF2-40B4-BE49-F238E27FC236}">
                <a16:creationId xmlns:a16="http://schemas.microsoft.com/office/drawing/2014/main" id="{5E59F447-8737-B7DF-5745-EA7F894F64A7}"/>
              </a:ext>
            </a:extLst>
          </p:cNvPr>
          <p:cNvSpPr txBox="1">
            <a:spLocks/>
          </p:cNvSpPr>
          <p:nvPr/>
        </p:nvSpPr>
        <p:spPr>
          <a:xfrm>
            <a:off x="11008659" y="6245379"/>
            <a:ext cx="160468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5</a:t>
            </a:r>
          </a:p>
        </p:txBody>
      </p:sp>
      <p:sp>
        <p:nvSpPr>
          <p:cNvPr id="10" name="TextBox 9">
            <a:extLst>
              <a:ext uri="{FF2B5EF4-FFF2-40B4-BE49-F238E27FC236}">
                <a16:creationId xmlns:a16="http://schemas.microsoft.com/office/drawing/2014/main" id="{A8DD84AD-D411-AE0B-83DD-0C02875B4E60}"/>
              </a:ext>
            </a:extLst>
          </p:cNvPr>
          <p:cNvSpPr txBox="1"/>
          <p:nvPr/>
        </p:nvSpPr>
        <p:spPr>
          <a:xfrm>
            <a:off x="36095" y="994610"/>
            <a:ext cx="6059905" cy="1661993"/>
          </a:xfrm>
          <a:prstGeom prst="rect">
            <a:avLst/>
          </a:prstGeom>
          <a:noFill/>
        </p:spPr>
        <p:txBody>
          <a:bodyPr wrap="square" rtlCol="0">
            <a:spAutoFit/>
          </a:bodyPr>
          <a:lstStyle/>
          <a:p>
            <a:r>
              <a:rPr lang="en-US" sz="2800" dirty="0"/>
              <a:t>The Scrum Master is ultimately a scrum expert who facilitates and coaches scrum team members. </a:t>
            </a:r>
          </a:p>
          <a:p>
            <a:endParaRPr lang="en-US" dirty="0"/>
          </a:p>
        </p:txBody>
      </p:sp>
      <p:sp>
        <p:nvSpPr>
          <p:cNvPr id="13" name="TextBox 12">
            <a:extLst>
              <a:ext uri="{FF2B5EF4-FFF2-40B4-BE49-F238E27FC236}">
                <a16:creationId xmlns:a16="http://schemas.microsoft.com/office/drawing/2014/main" id="{11EA1A37-78DE-9DBF-7230-416FE3F13962}"/>
              </a:ext>
            </a:extLst>
          </p:cNvPr>
          <p:cNvSpPr txBox="1"/>
          <p:nvPr/>
        </p:nvSpPr>
        <p:spPr>
          <a:xfrm>
            <a:off x="7762504" y="5795158"/>
            <a:ext cx="3230088" cy="276999"/>
          </a:xfrm>
          <a:prstGeom prst="rect">
            <a:avLst/>
          </a:prstGeom>
          <a:noFill/>
        </p:spPr>
        <p:txBody>
          <a:bodyPr wrap="square" rtlCol="0">
            <a:spAutoFit/>
          </a:bodyPr>
          <a:lstStyle/>
          <a:p>
            <a:r>
              <a:rPr lang="en-US" sz="1200" spc="-20" dirty="0">
                <a:effectLst/>
                <a:latin typeface="Times New Roman" panose="02020603050405020304" pitchFamily="18" charset="0"/>
                <a:ea typeface="Arial" panose="020B0604020202020204" pitchFamily="34" charset="0"/>
              </a:rPr>
              <a:t>(Sims &amp; Johnson, 2007-2023, Scrum Master). </a:t>
            </a:r>
            <a:endParaRPr lang="en-US" sz="1200" dirty="0"/>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sz="4800" dirty="0"/>
              <a:t>Scrum-agile team roles: Tester</a:t>
            </a:r>
            <a:endParaRPr lang="en-US"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457200" indent="-457200">
              <a:buFont typeface="Arial" panose="020B0604020202020204" pitchFamily="34" charset="0"/>
              <a:buChar char="•"/>
            </a:pPr>
            <a:r>
              <a:rPr lang="en-US" dirty="0"/>
              <a:t>They are responsible for creating test cases on a pass/fail bases, which helps the scrum team measure their progress towards a sprint’s defined “done” state.</a:t>
            </a:r>
          </a:p>
          <a:p>
            <a:pPr marL="457200" indent="-457200">
              <a:buFont typeface="Arial" panose="020B0604020202020204" pitchFamily="34" charset="0"/>
              <a:buChar char="•"/>
            </a:pPr>
            <a:r>
              <a:rPr lang="en-US" dirty="0"/>
              <a:t>They work alongside other developers to analyze elements of software and help plan the various stages of development.</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r>
              <a:rPr lang="en-US" dirty="0"/>
              <a:t>2/19/2023</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Scrum-agile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
        <p:nvSpPr>
          <p:cNvPr id="7" name="TextBox 6">
            <a:extLst>
              <a:ext uri="{FF2B5EF4-FFF2-40B4-BE49-F238E27FC236}">
                <a16:creationId xmlns:a16="http://schemas.microsoft.com/office/drawing/2014/main" id="{ED4FA545-0C73-AB0F-2353-E6EA1047B110}"/>
              </a:ext>
            </a:extLst>
          </p:cNvPr>
          <p:cNvSpPr txBox="1"/>
          <p:nvPr/>
        </p:nvSpPr>
        <p:spPr>
          <a:xfrm>
            <a:off x="6978732" y="5077117"/>
            <a:ext cx="4003405" cy="276999"/>
          </a:xfrm>
          <a:prstGeom prst="rect">
            <a:avLst/>
          </a:prstGeom>
          <a:noFill/>
        </p:spPr>
        <p:txBody>
          <a:bodyPr wrap="square" rtlCol="0">
            <a:spAutoFit/>
          </a:bodyPr>
          <a:lstStyle/>
          <a:p>
            <a:r>
              <a:rPr lang="en-US" sz="1200" b="0" i="0" dirty="0">
                <a:solidFill>
                  <a:srgbClr val="000000"/>
                </a:solidFill>
                <a:effectLst/>
                <a:latin typeface="Roboto" panose="02000000000000000000" pitchFamily="2" charset="0"/>
              </a:rPr>
              <a:t>(Wasilewski, 2023, The role of a tester in a Scrum team).</a:t>
            </a:r>
            <a:endParaRPr lang="en-US" sz="1200" dirty="0"/>
          </a:p>
        </p:txBody>
      </p:sp>
    </p:spTree>
    <p:extLst>
      <p:ext uri="{BB962C8B-B14F-4D97-AF65-F5344CB8AC3E}">
        <p14:creationId xmlns:p14="http://schemas.microsoft.com/office/powerpoint/2010/main" val="3418032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sz="4800" dirty="0"/>
              <a:t>Scrum-agile team roles: Developer</a:t>
            </a:r>
            <a:endParaRPr lang="en-US" dirty="0"/>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r>
              <a:rPr lang="en-US" dirty="0"/>
              <a:t>2/19/2023</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Scrum-agile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8" name="Content Placeholder 7">
            <a:extLst>
              <a:ext uri="{FF2B5EF4-FFF2-40B4-BE49-F238E27FC236}">
                <a16:creationId xmlns:a16="http://schemas.microsoft.com/office/drawing/2014/main" id="{5238AA7B-CCD3-1DCB-DE9E-AB41FE705293}"/>
              </a:ext>
            </a:extLst>
          </p:cNvPr>
          <p:cNvSpPr>
            <a:spLocks noGrp="1"/>
          </p:cNvSpPr>
          <p:nvPr>
            <p:ph idx="1"/>
          </p:nvPr>
        </p:nvSpPr>
        <p:spPr>
          <a:xfrm>
            <a:off x="1167493" y="1615045"/>
            <a:ext cx="9779182" cy="3087584"/>
          </a:xfrm>
        </p:spPr>
        <p:txBody>
          <a:bodyPr/>
          <a:lstStyle/>
          <a:p>
            <a:pPr marL="285750" indent="-285750">
              <a:buFont typeface="Arial" panose="020B0604020202020204" pitchFamily="34" charset="0"/>
              <a:buChar char="•"/>
            </a:pPr>
            <a:r>
              <a:rPr lang="en-US" sz="1400" dirty="0"/>
              <a:t>Developers on a scrum team work to provide increments of a “done” product at the end of each sprint.</a:t>
            </a:r>
          </a:p>
          <a:p>
            <a:pPr marL="285750" indent="-285750">
              <a:buFont typeface="Arial" panose="020B0604020202020204" pitchFamily="34" charset="0"/>
              <a:buChar char="•"/>
            </a:pPr>
            <a:r>
              <a:rPr lang="en-US" sz="1400" dirty="0"/>
              <a:t>They are self-organizing and determine how to take items from the product backlog and turn them into viable working solutions. </a:t>
            </a:r>
          </a:p>
          <a:p>
            <a:pPr marL="285750" indent="-285750">
              <a:buFont typeface="Arial" panose="020B0604020202020204" pitchFamily="34" charset="0"/>
              <a:buChar char="•"/>
            </a:pPr>
            <a:r>
              <a:rPr lang="en-US" sz="1400" dirty="0"/>
              <a:t>Developers create the sprint increments; however, they ensure that the increment is reasonable, incorporating proper estimation techniques during sprint planning.</a:t>
            </a:r>
          </a:p>
          <a:p>
            <a:pPr marL="285750" indent="-285750">
              <a:buFont typeface="Arial" panose="020B0604020202020204" pitchFamily="34" charset="0"/>
              <a:buChar char="•"/>
            </a:pPr>
            <a:r>
              <a:rPr lang="en-US" sz="1400" dirty="0"/>
              <a:t>They are cross-functional. They may not have all of the same skills or skill levels; however, collectively, they have all the skills necessary to create and produce the product increment.</a:t>
            </a:r>
          </a:p>
          <a:p>
            <a:pPr marL="285750" indent="-285750">
              <a:buFont typeface="Arial" panose="020B0604020202020204" pitchFamily="34" charset="0"/>
              <a:buChar char="•"/>
            </a:pPr>
            <a:r>
              <a:rPr lang="en-US" sz="1400" dirty="0"/>
              <a:t>They organize and manage their own work, holding themselves accountable to the flexibility that is afforded, which fosters an environment of empowerment by the Organization. </a:t>
            </a:r>
          </a:p>
          <a:p>
            <a:pPr marL="285750" indent="-285750">
              <a:buFont typeface="Arial" panose="020B0604020202020204" pitchFamily="34" charset="0"/>
              <a:buChar char="•"/>
            </a:pPr>
            <a:r>
              <a:rPr lang="en-US" sz="1400" dirty="0"/>
              <a:t>There are no special titles assigned to each developer; they are all Developers.</a:t>
            </a:r>
          </a:p>
          <a:p>
            <a:pPr marL="285750" indent="-285750">
              <a:buFont typeface="Arial" panose="020B0604020202020204" pitchFamily="34" charset="0"/>
              <a:buChar char="•"/>
            </a:pPr>
            <a:r>
              <a:rPr lang="en-US" sz="1400" dirty="0"/>
              <a:t>The development team does not consist of any smaller teams within one larger team. They are all on one team together.</a:t>
            </a:r>
          </a:p>
        </p:txBody>
      </p:sp>
      <p:sp>
        <p:nvSpPr>
          <p:cNvPr id="9" name="TextBox 8">
            <a:extLst>
              <a:ext uri="{FF2B5EF4-FFF2-40B4-BE49-F238E27FC236}">
                <a16:creationId xmlns:a16="http://schemas.microsoft.com/office/drawing/2014/main" id="{785537EA-465E-9FBB-CF8A-8D044044230E}"/>
              </a:ext>
            </a:extLst>
          </p:cNvPr>
          <p:cNvSpPr txBox="1"/>
          <p:nvPr/>
        </p:nvSpPr>
        <p:spPr>
          <a:xfrm>
            <a:off x="6978732" y="5077117"/>
            <a:ext cx="4003405" cy="276999"/>
          </a:xfrm>
          <a:prstGeom prst="rect">
            <a:avLst/>
          </a:prstGeom>
          <a:noFill/>
        </p:spPr>
        <p:txBody>
          <a:bodyPr wrap="square" rtlCol="0">
            <a:spAutoFit/>
          </a:bodyPr>
          <a:lstStyle/>
          <a:p>
            <a:r>
              <a:rPr lang="en-US" sz="1200" b="0" i="0" dirty="0">
                <a:solidFill>
                  <a:srgbClr val="000000"/>
                </a:solidFill>
                <a:effectLst/>
                <a:latin typeface="Roboto" panose="02000000000000000000" pitchFamily="2" charset="0"/>
              </a:rPr>
              <a:t>(Overeem, 2016, The Development Team)</a:t>
            </a:r>
            <a:endParaRPr lang="en-US" sz="1200" dirty="0"/>
          </a:p>
        </p:txBody>
      </p:sp>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94954" y="136525"/>
            <a:ext cx="6407727" cy="1134135"/>
          </a:xfrm>
        </p:spPr>
        <p:txBody>
          <a:bodyPr/>
          <a:lstStyle/>
          <a:p>
            <a:r>
              <a:rPr lang="en-US" sz="4000" dirty="0"/>
              <a:t>How various phases of SDLC work in an agile approach</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r>
              <a:rPr lang="en-US" dirty="0"/>
              <a:t>2/19/2023</a:t>
            </a:r>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Scrum-agile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64125"/>
            <a:ext cx="1167495" cy="365125"/>
          </a:xfrm>
        </p:spPr>
        <p:txBody>
          <a:bodyPr/>
          <a:lstStyle/>
          <a:p>
            <a:fld id="{294A09A9-5501-47C1-A89A-A340965A2BE2}" type="slidenum">
              <a:rPr lang="en-US" smtClean="0"/>
              <a:pPr/>
              <a:t>7</a:t>
            </a:fld>
            <a:endParaRPr lang="en-US" dirty="0"/>
          </a:p>
        </p:txBody>
      </p:sp>
      <p:pic>
        <p:nvPicPr>
          <p:cNvPr id="46" name="Picture 45" descr="Diagram, text, letter&#10;&#10;Description automatically generated">
            <a:extLst>
              <a:ext uri="{FF2B5EF4-FFF2-40B4-BE49-F238E27FC236}">
                <a16:creationId xmlns:a16="http://schemas.microsoft.com/office/drawing/2014/main" id="{666F4585-2149-D6EF-6398-922D9BA8580B}"/>
              </a:ext>
            </a:extLst>
          </p:cNvPr>
          <p:cNvPicPr>
            <a:picLocks noChangeAspect="1"/>
          </p:cNvPicPr>
          <p:nvPr/>
        </p:nvPicPr>
        <p:blipFill>
          <a:blip r:embed="rId2"/>
          <a:stretch>
            <a:fillRect/>
          </a:stretch>
        </p:blipFill>
        <p:spPr>
          <a:xfrm>
            <a:off x="6553199" y="136524"/>
            <a:ext cx="3178629" cy="2047037"/>
          </a:xfrm>
          <a:prstGeom prst="rect">
            <a:avLst/>
          </a:prstGeom>
        </p:spPr>
      </p:pic>
      <p:sp>
        <p:nvSpPr>
          <p:cNvPr id="47" name="TextBox 46">
            <a:extLst>
              <a:ext uri="{FF2B5EF4-FFF2-40B4-BE49-F238E27FC236}">
                <a16:creationId xmlns:a16="http://schemas.microsoft.com/office/drawing/2014/main" id="{EB5D50E4-C612-64BC-7117-325A5FF78C29}"/>
              </a:ext>
            </a:extLst>
          </p:cNvPr>
          <p:cNvSpPr txBox="1"/>
          <p:nvPr/>
        </p:nvSpPr>
        <p:spPr>
          <a:xfrm>
            <a:off x="6717290" y="2150621"/>
            <a:ext cx="3230088" cy="276999"/>
          </a:xfrm>
          <a:prstGeom prst="rect">
            <a:avLst/>
          </a:prstGeom>
          <a:noFill/>
        </p:spPr>
        <p:txBody>
          <a:bodyPr wrap="square" rtlCol="0">
            <a:spAutoFit/>
          </a:bodyPr>
          <a:lstStyle/>
          <a:p>
            <a:r>
              <a:rPr lang="en-US" sz="1200" spc="-20" dirty="0">
                <a:effectLst/>
                <a:latin typeface="Times New Roman" panose="02020603050405020304" pitchFamily="18" charset="0"/>
                <a:ea typeface="Arial" panose="020B0604020202020204" pitchFamily="34" charset="0"/>
              </a:rPr>
              <a:t>(Sims &amp; Johnson, 2007-2023, The Sprint). </a:t>
            </a:r>
            <a:endParaRPr lang="en-US" sz="1200" dirty="0"/>
          </a:p>
        </p:txBody>
      </p:sp>
      <p:sp>
        <p:nvSpPr>
          <p:cNvPr id="49" name="TextBox 48">
            <a:extLst>
              <a:ext uri="{FF2B5EF4-FFF2-40B4-BE49-F238E27FC236}">
                <a16:creationId xmlns:a16="http://schemas.microsoft.com/office/drawing/2014/main" id="{BDB8CAF7-AF21-BF82-653E-4F1824F2C851}"/>
              </a:ext>
            </a:extLst>
          </p:cNvPr>
          <p:cNvSpPr txBox="1"/>
          <p:nvPr/>
        </p:nvSpPr>
        <p:spPr>
          <a:xfrm>
            <a:off x="265611" y="1270660"/>
            <a:ext cx="6072038" cy="1600438"/>
          </a:xfrm>
          <a:prstGeom prst="rect">
            <a:avLst/>
          </a:prstGeom>
          <a:noFill/>
        </p:spPr>
        <p:txBody>
          <a:bodyPr wrap="square" rtlCol="0">
            <a:spAutoFit/>
          </a:bodyPr>
          <a:lstStyle/>
          <a:p>
            <a:pPr marL="285750" indent="-285750">
              <a:buFont typeface="Arial" panose="020B0604020202020204" pitchFamily="34" charset="0"/>
              <a:buChar char="•"/>
            </a:pPr>
            <a:r>
              <a:rPr lang="en-US" sz="1400" u="sng" dirty="0"/>
              <a:t>Sprints</a:t>
            </a:r>
            <a:r>
              <a:rPr lang="en-US" sz="1400" dirty="0"/>
              <a:t> – are “the heart of the scrum process” (Cobb, 2015, p.40). It is a fixed length of time, typically 2 to 4 weeks long, where the development work is done.</a:t>
            </a:r>
          </a:p>
          <a:p>
            <a:endParaRPr lang="en-US" sz="1400" dirty="0"/>
          </a:p>
          <a:p>
            <a:pPr marL="285750" indent="-285750">
              <a:buFont typeface="Arial" panose="020B0604020202020204" pitchFamily="34" charset="0"/>
              <a:buChar char="•"/>
            </a:pPr>
            <a:r>
              <a:rPr lang="en-US" sz="1400" u="sng" dirty="0"/>
              <a:t>Product Backlog </a:t>
            </a:r>
            <a:r>
              <a:rPr lang="en-US" sz="1400" dirty="0"/>
              <a:t>– Typically written in the form of user stories, is essentially a log of all the work which is to be completed and organized in small increments (Cobb, 2015, p. 40).</a:t>
            </a:r>
          </a:p>
        </p:txBody>
      </p:sp>
      <p:sp>
        <p:nvSpPr>
          <p:cNvPr id="50" name="TextBox 49">
            <a:extLst>
              <a:ext uri="{FF2B5EF4-FFF2-40B4-BE49-F238E27FC236}">
                <a16:creationId xmlns:a16="http://schemas.microsoft.com/office/drawing/2014/main" id="{BE4DCF00-6827-4CC4-DF10-87F5840C81B5}"/>
              </a:ext>
            </a:extLst>
          </p:cNvPr>
          <p:cNvSpPr txBox="1"/>
          <p:nvPr/>
        </p:nvSpPr>
        <p:spPr>
          <a:xfrm>
            <a:off x="195397" y="2871098"/>
            <a:ext cx="9466217"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Sprint Planning – takes place prior to the beginning of every sprint and achieves two main goals.</a:t>
            </a:r>
          </a:p>
          <a:p>
            <a:pPr marL="742950" lvl="1" indent="-285750">
              <a:buFont typeface="Courier New" panose="02070309020205020404" pitchFamily="49" charset="0"/>
              <a:buChar char="o"/>
            </a:pPr>
            <a:r>
              <a:rPr lang="en-US" sz="1400" dirty="0"/>
              <a:t>Determine what stories will be taken on in the upcoming sprint</a:t>
            </a:r>
          </a:p>
          <a:p>
            <a:pPr marL="742950" lvl="1" indent="-285750">
              <a:buFont typeface="Courier New" panose="02070309020205020404" pitchFamily="49" charset="0"/>
              <a:buChar char="o"/>
            </a:pPr>
            <a:r>
              <a:rPr lang="en-US" sz="1400" dirty="0"/>
              <a:t>Define the tasks that will be required to implement the selected stories and how the tasks will be assigned to members of the team (Cobb, 2015, p.41 – p.42).</a:t>
            </a:r>
          </a:p>
          <a:p>
            <a:endParaRPr lang="en-US" sz="1400" dirty="0"/>
          </a:p>
        </p:txBody>
      </p:sp>
      <p:sp>
        <p:nvSpPr>
          <p:cNvPr id="51" name="TextBox 50">
            <a:extLst>
              <a:ext uri="{FF2B5EF4-FFF2-40B4-BE49-F238E27FC236}">
                <a16:creationId xmlns:a16="http://schemas.microsoft.com/office/drawing/2014/main" id="{36E81DDC-1AFA-16E3-B837-D5D3497385DE}"/>
              </a:ext>
            </a:extLst>
          </p:cNvPr>
          <p:cNvSpPr txBox="1"/>
          <p:nvPr/>
        </p:nvSpPr>
        <p:spPr>
          <a:xfrm>
            <a:off x="265611" y="3881964"/>
            <a:ext cx="9466217"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Daily Standup – Essentially a check-in for team members to organize and coordinate and monitor progress, as well as to identify obstacles that are hindering any team member from completing their tasks (Cobb, 2015, p.42).</a:t>
            </a:r>
          </a:p>
        </p:txBody>
      </p:sp>
      <p:sp>
        <p:nvSpPr>
          <p:cNvPr id="53" name="TextBox 52">
            <a:extLst>
              <a:ext uri="{FF2B5EF4-FFF2-40B4-BE49-F238E27FC236}">
                <a16:creationId xmlns:a16="http://schemas.microsoft.com/office/drawing/2014/main" id="{1D9F36FE-1F8E-B43D-156B-334ED779D3E4}"/>
              </a:ext>
            </a:extLst>
          </p:cNvPr>
          <p:cNvSpPr txBox="1"/>
          <p:nvPr/>
        </p:nvSpPr>
        <p:spPr>
          <a:xfrm>
            <a:off x="265611" y="5431884"/>
            <a:ext cx="9525595" cy="800219"/>
          </a:xfrm>
          <a:prstGeom prst="rect">
            <a:avLst/>
          </a:prstGeom>
          <a:noFill/>
        </p:spPr>
        <p:txBody>
          <a:bodyPr wrap="square" rtlCol="0">
            <a:spAutoFit/>
          </a:bodyPr>
          <a:lstStyle/>
          <a:p>
            <a:pPr marL="285750" indent="-285750">
              <a:buFont typeface="Arial" panose="020B0604020202020204" pitchFamily="34" charset="0"/>
              <a:buChar char="•"/>
            </a:pPr>
            <a:r>
              <a:rPr lang="en-US" sz="1400" dirty="0"/>
              <a:t>Sprint Retrospective – Is when the team looks back at the work they have completed and evaluates the good, the bad, and areas where improvement can be made in processes for the next sprint (Cobb, 2015, p.43).</a:t>
            </a:r>
          </a:p>
          <a:p>
            <a:endParaRPr lang="en-US" dirty="0"/>
          </a:p>
        </p:txBody>
      </p:sp>
      <p:sp>
        <p:nvSpPr>
          <p:cNvPr id="54" name="TextBox 53">
            <a:extLst>
              <a:ext uri="{FF2B5EF4-FFF2-40B4-BE49-F238E27FC236}">
                <a16:creationId xmlns:a16="http://schemas.microsoft.com/office/drawing/2014/main" id="{391F775C-2E93-3DF6-7B07-0F2275C4D722}"/>
              </a:ext>
            </a:extLst>
          </p:cNvPr>
          <p:cNvSpPr txBox="1"/>
          <p:nvPr/>
        </p:nvSpPr>
        <p:spPr>
          <a:xfrm>
            <a:off x="280455" y="4545244"/>
            <a:ext cx="9466217" cy="1015663"/>
          </a:xfrm>
          <a:prstGeom prst="rect">
            <a:avLst/>
          </a:prstGeom>
          <a:noFill/>
        </p:spPr>
        <p:txBody>
          <a:bodyPr wrap="square" rtlCol="0">
            <a:spAutoFit/>
          </a:bodyPr>
          <a:lstStyle/>
          <a:p>
            <a:pPr marL="285750" indent="-285750">
              <a:buFont typeface="Arial" panose="020B0604020202020204" pitchFamily="34" charset="0"/>
              <a:buChar char="•"/>
            </a:pPr>
            <a:r>
              <a:rPr lang="en-US" sz="1400" dirty="0"/>
              <a:t>Sprint Review – The team presents completed work to the Product Owner for final review and approval. It is good practice to include users/stakeholders who may have valuable input, especially regarding approval. All defects should also have been identified and resolved unless previously approved to move forward (Cobb, 2015, p.43).</a:t>
            </a:r>
          </a:p>
          <a:p>
            <a:endParaRPr lang="en-US" dirty="0"/>
          </a:p>
        </p:txBody>
      </p:sp>
    </p:spTree>
    <p:extLst>
      <p:ext uri="{BB962C8B-B14F-4D97-AF65-F5344CB8AC3E}">
        <p14:creationId xmlns:p14="http://schemas.microsoft.com/office/powerpoint/2010/main" val="333569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10110108" cy="1325563"/>
          </a:xfrm>
        </p:spPr>
        <p:txBody>
          <a:bodyPr/>
          <a:lstStyle/>
          <a:p>
            <a:r>
              <a:rPr lang="en-US" dirty="0"/>
              <a:t>How a waterfall approach would have been different from using agile</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2/19/2023</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Scrum-agile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
        <p:nvSpPr>
          <p:cNvPr id="18" name="TextBox 17">
            <a:extLst>
              <a:ext uri="{FF2B5EF4-FFF2-40B4-BE49-F238E27FC236}">
                <a16:creationId xmlns:a16="http://schemas.microsoft.com/office/drawing/2014/main" id="{3E34A836-583C-9BC7-D24D-4151D050DBB6}"/>
              </a:ext>
            </a:extLst>
          </p:cNvPr>
          <p:cNvSpPr txBox="1"/>
          <p:nvPr/>
        </p:nvSpPr>
        <p:spPr>
          <a:xfrm>
            <a:off x="1286494" y="1599210"/>
            <a:ext cx="9738014" cy="1200329"/>
          </a:xfrm>
          <a:prstGeom prst="rect">
            <a:avLst/>
          </a:prstGeom>
          <a:noFill/>
        </p:spPr>
        <p:txBody>
          <a:bodyPr wrap="square" rtlCol="0">
            <a:spAutoFit/>
          </a:bodyPr>
          <a:lstStyle/>
          <a:p>
            <a:r>
              <a:rPr lang="en-US" dirty="0"/>
              <a:t>A waterfall approach differs substantially because the entire process is sequential, making the development process more susceptible to costly errors or omissions that might not get discovered until the very end of a project (Cobb, 2015, p.19). This could cause massive amounts of rework to work completed early on in the project.</a:t>
            </a:r>
          </a:p>
        </p:txBody>
      </p:sp>
      <p:sp>
        <p:nvSpPr>
          <p:cNvPr id="19" name="TextBox 18">
            <a:extLst>
              <a:ext uri="{FF2B5EF4-FFF2-40B4-BE49-F238E27FC236}">
                <a16:creationId xmlns:a16="http://schemas.microsoft.com/office/drawing/2014/main" id="{9A1141CC-40DD-ABA4-FD3F-63E4AC5E8B84}"/>
              </a:ext>
            </a:extLst>
          </p:cNvPr>
          <p:cNvSpPr txBox="1"/>
          <p:nvPr/>
        </p:nvSpPr>
        <p:spPr>
          <a:xfrm>
            <a:off x="1227117" y="2770909"/>
            <a:ext cx="9706099" cy="2031325"/>
          </a:xfrm>
          <a:prstGeom prst="rect">
            <a:avLst/>
          </a:prstGeom>
          <a:noFill/>
        </p:spPr>
        <p:txBody>
          <a:bodyPr wrap="square" rtlCol="0">
            <a:spAutoFit/>
          </a:bodyPr>
          <a:lstStyle/>
          <a:p>
            <a:r>
              <a:rPr lang="en-US" dirty="0"/>
              <a:t>If we had decided to develop the SNHU Travel project using a waterfall approach, we would not have been able to make the changes that the customer wanted to the program until the initial design had been completed. Because of this, the time to deliver the final project would have likely been set back further due to having to go through the entire waterfall approach again (from design to finish). Also, having realized after the project began that some critical information such as attributes, specifics of functionality, and design layout had been omitted during the design, this again would be another setback to the completion of the project.</a:t>
            </a:r>
          </a:p>
        </p:txBody>
      </p:sp>
      <p:sp>
        <p:nvSpPr>
          <p:cNvPr id="20" name="TextBox 19">
            <a:extLst>
              <a:ext uri="{FF2B5EF4-FFF2-40B4-BE49-F238E27FC236}">
                <a16:creationId xmlns:a16="http://schemas.microsoft.com/office/drawing/2014/main" id="{22142823-6A99-0B2C-8761-2BE9573626EB}"/>
              </a:ext>
            </a:extLst>
          </p:cNvPr>
          <p:cNvSpPr txBox="1"/>
          <p:nvPr/>
        </p:nvSpPr>
        <p:spPr>
          <a:xfrm>
            <a:off x="1227117" y="4963886"/>
            <a:ext cx="6543304" cy="1200329"/>
          </a:xfrm>
          <a:prstGeom prst="rect">
            <a:avLst/>
          </a:prstGeom>
          <a:noFill/>
        </p:spPr>
        <p:txBody>
          <a:bodyPr wrap="square" rtlCol="0">
            <a:spAutoFit/>
          </a:bodyPr>
          <a:lstStyle/>
          <a:p>
            <a:r>
              <a:rPr lang="en-US" dirty="0"/>
              <a:t>With agile, we are afforded the opportunity to be flexible and adapt to these types of situations without the entire project having to grind to a halt and, in many situations with waterfall, require a complete reset.</a:t>
            </a:r>
          </a:p>
        </p:txBody>
      </p:sp>
    </p:spTree>
    <p:extLst>
      <p:ext uri="{BB962C8B-B14F-4D97-AF65-F5344CB8AC3E}">
        <p14:creationId xmlns:p14="http://schemas.microsoft.com/office/powerpoint/2010/main" val="256311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fontScale="90000"/>
          </a:bodyPr>
          <a:lstStyle/>
          <a:p>
            <a:r>
              <a:rPr lang="en-US" dirty="0"/>
              <a:t>Factors to consider for choosing a waterfall or agile approach</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r>
              <a:rPr lang="en-US" dirty="0"/>
              <a:t>2/19/2023</a:t>
            </a:r>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Scrum-agile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sp>
        <p:nvSpPr>
          <p:cNvPr id="5" name="TextBox 4">
            <a:extLst>
              <a:ext uri="{FF2B5EF4-FFF2-40B4-BE49-F238E27FC236}">
                <a16:creationId xmlns:a16="http://schemas.microsoft.com/office/drawing/2014/main" id="{F38A5F5F-7DD0-CB06-5A12-885D56869E46}"/>
              </a:ext>
            </a:extLst>
          </p:cNvPr>
          <p:cNvSpPr txBox="1"/>
          <p:nvPr/>
        </p:nvSpPr>
        <p:spPr>
          <a:xfrm>
            <a:off x="1246909" y="1674421"/>
            <a:ext cx="9699766" cy="646331"/>
          </a:xfrm>
          <a:prstGeom prst="rect">
            <a:avLst/>
          </a:prstGeom>
          <a:noFill/>
        </p:spPr>
        <p:txBody>
          <a:bodyPr wrap="square" rtlCol="0">
            <a:spAutoFit/>
          </a:bodyPr>
          <a:lstStyle/>
          <a:p>
            <a:r>
              <a:rPr lang="en-US" dirty="0"/>
              <a:t>When determining whether to use waterfall or agile there are factors that should be considered such as:</a:t>
            </a:r>
          </a:p>
        </p:txBody>
      </p:sp>
      <p:sp>
        <p:nvSpPr>
          <p:cNvPr id="13" name="TextBox 12">
            <a:extLst>
              <a:ext uri="{FF2B5EF4-FFF2-40B4-BE49-F238E27FC236}">
                <a16:creationId xmlns:a16="http://schemas.microsoft.com/office/drawing/2014/main" id="{1247126F-28BC-0778-E4CC-30BBF7C7355B}"/>
              </a:ext>
            </a:extLst>
          </p:cNvPr>
          <p:cNvSpPr txBox="1"/>
          <p:nvPr/>
        </p:nvSpPr>
        <p:spPr>
          <a:xfrm>
            <a:off x="1698171" y="2474026"/>
            <a:ext cx="9248504" cy="3970318"/>
          </a:xfrm>
          <a:prstGeom prst="rect">
            <a:avLst/>
          </a:prstGeom>
          <a:noFill/>
        </p:spPr>
        <p:txBody>
          <a:bodyPr wrap="square" rtlCol="0">
            <a:spAutoFit/>
          </a:bodyPr>
          <a:lstStyle/>
          <a:p>
            <a:pPr marL="285750" indent="-285750">
              <a:buFont typeface="Arial" panose="020B0604020202020204" pitchFamily="34" charset="0"/>
              <a:buChar char="•"/>
            </a:pPr>
            <a:r>
              <a:rPr lang="en-US" dirty="0"/>
              <a:t>Is the project a project where all the requirements will need to know up-front? For example, in a situation where the final product could have an impact on human life based on how well the product performs, such as a life-support machine?</a:t>
            </a:r>
          </a:p>
          <a:p>
            <a:pPr marL="285750" indent="-285750">
              <a:buFont typeface="Arial" panose="020B0604020202020204" pitchFamily="34" charset="0"/>
              <a:buChar char="•"/>
            </a:pPr>
            <a:r>
              <a:rPr lang="en-US" dirty="0"/>
              <a:t>Are there any unknowns? If so, what are they? If there are many unknowns, perhaps an agile approach is the right choice.</a:t>
            </a:r>
          </a:p>
          <a:p>
            <a:pPr marL="285750" indent="-285750">
              <a:buFont typeface="Arial" panose="020B0604020202020204" pitchFamily="34" charset="0"/>
              <a:buChar char="•"/>
            </a:pPr>
            <a:r>
              <a:rPr lang="en-US" dirty="0"/>
              <a:t> Is the project going to be static or dynamically changing? If static, the waterfall method could be a great choice. If the project is changing all the time, agile would be better suited.</a:t>
            </a:r>
          </a:p>
          <a:p>
            <a:pPr marL="285750" indent="-285750">
              <a:buFont typeface="Arial" panose="020B0604020202020204" pitchFamily="34" charset="0"/>
              <a:buChar char="•"/>
            </a:pPr>
            <a:r>
              <a:rPr lang="en-US" dirty="0"/>
              <a:t>If changes in design are likely to be common or frequent, agile would most certainly be a better choice.</a:t>
            </a:r>
          </a:p>
          <a:p>
            <a:pPr marL="285750" indent="-285750">
              <a:buFont typeface="Arial" panose="020B0604020202020204" pitchFamily="34" charset="0"/>
              <a:buChar char="•"/>
            </a:pPr>
            <a:r>
              <a:rPr lang="en-US" dirty="0"/>
              <a:t>How much time is allowable from project start to finish? A project that needs to be completed in a very short period of time, in some situations, may be better suited with a waterfall approach. However, if a project can be given more time, where flexibility is better suited, agile would be a better choice. </a:t>
            </a:r>
          </a:p>
        </p:txBody>
      </p:sp>
      <p:sp>
        <p:nvSpPr>
          <p:cNvPr id="14" name="TextBox 13">
            <a:extLst>
              <a:ext uri="{FF2B5EF4-FFF2-40B4-BE49-F238E27FC236}">
                <a16:creationId xmlns:a16="http://schemas.microsoft.com/office/drawing/2014/main" id="{C792CAEE-B8C9-D1BC-FCC0-634B1064B44A}"/>
              </a:ext>
            </a:extLst>
          </p:cNvPr>
          <p:cNvSpPr txBox="1"/>
          <p:nvPr/>
        </p:nvSpPr>
        <p:spPr>
          <a:xfrm>
            <a:off x="8257123" y="6200001"/>
            <a:ext cx="3230088" cy="276999"/>
          </a:xfrm>
          <a:prstGeom prst="rect">
            <a:avLst/>
          </a:prstGeom>
          <a:noFill/>
        </p:spPr>
        <p:txBody>
          <a:bodyPr wrap="square" rtlCol="0">
            <a:spAutoFit/>
          </a:bodyPr>
          <a:lstStyle/>
          <a:p>
            <a:r>
              <a:rPr lang="en-US" sz="1200" spc="-20" dirty="0">
                <a:effectLst/>
                <a:latin typeface="Times New Roman" panose="02020603050405020304" pitchFamily="18" charset="0"/>
                <a:ea typeface="Arial" panose="020B0604020202020204" pitchFamily="34" charset="0"/>
              </a:rPr>
              <a:t>(</a:t>
            </a:r>
            <a:r>
              <a:rPr lang="en-US" sz="1200" spc="-20" dirty="0" err="1">
                <a:effectLst/>
                <a:latin typeface="Times New Roman" panose="02020603050405020304" pitchFamily="18" charset="0"/>
                <a:ea typeface="Arial" panose="020B0604020202020204" pitchFamily="34" charset="0"/>
              </a:rPr>
              <a:t>Mikoluk</a:t>
            </a:r>
            <a:r>
              <a:rPr lang="en-US" sz="1200" spc="-20" dirty="0">
                <a:effectLst/>
                <a:latin typeface="Times New Roman" panose="02020603050405020304" pitchFamily="18" charset="0"/>
                <a:ea typeface="Arial" panose="020B0604020202020204" pitchFamily="34" charset="0"/>
              </a:rPr>
              <a:t>, 2023). </a:t>
            </a:r>
            <a:endParaRPr lang="en-US" sz="1200" dirty="0"/>
          </a:p>
        </p:txBody>
      </p:sp>
    </p:spTree>
    <p:extLst>
      <p:ext uri="{BB962C8B-B14F-4D97-AF65-F5344CB8AC3E}">
        <p14:creationId xmlns:p14="http://schemas.microsoft.com/office/powerpoint/2010/main" val="70020926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{958F310B-3023-4F1F-A223-8A3EEB91606A}tf45331398_win32</Template>
  <TotalTime>257</TotalTime>
  <Words>1577</Words>
  <Application>Microsoft Office PowerPoint</Application>
  <PresentationFormat>Widescreen</PresentationFormat>
  <Paragraphs>101</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Courier New</vt:lpstr>
      <vt:lpstr>Lato</vt:lpstr>
      <vt:lpstr>Roboto</vt:lpstr>
      <vt:lpstr>Tenorite</vt:lpstr>
      <vt:lpstr>Times New Roman</vt:lpstr>
      <vt:lpstr>Wingdings</vt:lpstr>
      <vt:lpstr>Office Theme</vt:lpstr>
      <vt:lpstr>Scrum-agile</vt:lpstr>
      <vt:lpstr>Presentation Agenda</vt:lpstr>
      <vt:lpstr>Scrum-agile team roles: The Product Owner and their importance</vt:lpstr>
      <vt:lpstr>Scrum-agile team roles: Scrum Master</vt:lpstr>
      <vt:lpstr>Scrum-agile team roles: Tester</vt:lpstr>
      <vt:lpstr>Scrum-agile team roles: Developer</vt:lpstr>
      <vt:lpstr>How various phases of SDLC work in an agile approach</vt:lpstr>
      <vt:lpstr>How a waterfall approach would have been different from using agile</vt:lpstr>
      <vt:lpstr>Factors to consider for choosing a waterfall or agile approach</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Scrum-agile</dc:title>
  <dc:creator>Justin Starr</dc:creator>
  <cp:lastModifiedBy>Justin Starr</cp:lastModifiedBy>
  <cp:revision>12</cp:revision>
  <dcterms:created xsi:type="dcterms:W3CDTF">2023-02-18T21:07:50Z</dcterms:created>
  <dcterms:modified xsi:type="dcterms:W3CDTF">2023-02-20T01:48:51Z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