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6" r:id="rId5"/>
    <p:sldId id="259" r:id="rId6"/>
    <p:sldId id="261" r:id="rId7"/>
    <p:sldId id="260" r:id="rId8"/>
    <p:sldId id="267" r:id="rId9"/>
    <p:sldId id="262" r:id="rId10"/>
    <p:sldId id="264"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50560" autoAdjust="0"/>
  </p:normalViewPr>
  <p:slideViewPr>
    <p:cSldViewPr snapToGrid="0">
      <p:cViewPr varScale="1">
        <p:scale>
          <a:sx n="95" d="100"/>
          <a:sy n="95" d="100"/>
        </p:scale>
        <p:origin x="5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10EFB-FAC5-4832-B36C-45FC66705D29}"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7194A-D321-4CFE-BE78-1539EED010A4}" type="slidenum">
              <a:rPr lang="en-US" smtClean="0"/>
              <a:t>‹#›</a:t>
            </a:fld>
            <a:endParaRPr lang="en-US"/>
          </a:p>
        </p:txBody>
      </p:sp>
    </p:spTree>
    <p:extLst>
      <p:ext uri="{BB962C8B-B14F-4D97-AF65-F5344CB8AC3E}">
        <p14:creationId xmlns:p14="http://schemas.microsoft.com/office/powerpoint/2010/main" val="3834913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2800" b="0" i="0" dirty="0">
                <a:solidFill>
                  <a:srgbClr val="FFFFFF"/>
                </a:solidFill>
                <a:effectLst/>
                <a:highlight>
                  <a:srgbClr val="131417"/>
                </a:highlight>
                <a:latin typeface="Nunito" pitchFamily="2" charset="0"/>
              </a:rPr>
              <a:t>“SRS is a kind of agreement between the customer and the company, which contains complete information about the requirements desired by the customer and the product made by the company” </a:t>
            </a:r>
            <a:r>
              <a:rPr lang="en-US" sz="2800" dirty="0"/>
              <a:t>(</a:t>
            </a:r>
            <a:r>
              <a:rPr lang="en-US" sz="2800" dirty="0" err="1"/>
              <a:t>GeeksforGeeks</a:t>
            </a:r>
            <a:r>
              <a:rPr lang="en-US" sz="2800" dirty="0"/>
              <a:t>, 2024). Overall, this system is a course registration website that features individual student accounts, capabilities to enroll and disenroll in available courses, and be added to the waitlist of unavailable courses. </a:t>
            </a:r>
          </a:p>
          <a:p>
            <a:pPr marL="0" marR="0">
              <a:lnSpc>
                <a:spcPct val="107000"/>
              </a:lnSpc>
              <a:spcBef>
                <a:spcPts val="0"/>
              </a:spcBef>
              <a:spcAft>
                <a:spcPts val="800"/>
              </a:spcAft>
            </a:pPr>
            <a:endParaRPr lang="en-US" sz="2800" dirty="0"/>
          </a:p>
          <a:p>
            <a:pPr marL="0" marR="0">
              <a:lnSpc>
                <a:spcPct val="107000"/>
              </a:lnSpc>
              <a:spcBef>
                <a:spcPts val="0"/>
              </a:spcBef>
              <a:spcAft>
                <a:spcPts val="800"/>
              </a:spcAft>
            </a:pPr>
            <a:r>
              <a:rPr lang="en-US" sz="2800" dirty="0"/>
              <a:t>This system will utilize HTML, PHP, and MySQL. It should be able to operate on personal computers and mobiles devices through mobile applications and web browsers including Chrome, Edge, Firefox, and Safari. Functional requirements are centered around the Student Management and Course Registration systems. </a:t>
            </a:r>
          </a:p>
          <a:p>
            <a:pPr marL="0" marR="0">
              <a:lnSpc>
                <a:spcPct val="107000"/>
              </a:lnSpc>
              <a:spcBef>
                <a:spcPts val="0"/>
              </a:spcBef>
              <a:spcAft>
                <a:spcPts val="800"/>
              </a:spcAft>
            </a:pPr>
            <a:endParaRPr lang="en-US" sz="2800" dirty="0"/>
          </a:p>
          <a:p>
            <a:pPr marL="0" marR="0">
              <a:lnSpc>
                <a:spcPct val="107000"/>
              </a:lnSpc>
              <a:spcBef>
                <a:spcPts val="0"/>
              </a:spcBef>
              <a:spcAft>
                <a:spcPts val="800"/>
              </a:spcAft>
            </a:pPr>
            <a:r>
              <a:rPr lang="en-US" sz="2800" dirty="0"/>
              <a:t>The Student Management system should be able to register new and store existing student credentials to a database that will be referenced for logging into the system and performing the course registration functionalities. </a:t>
            </a:r>
          </a:p>
          <a:p>
            <a:pPr marL="0" marR="0">
              <a:lnSpc>
                <a:spcPct val="107000"/>
              </a:lnSpc>
              <a:spcBef>
                <a:spcPts val="0"/>
              </a:spcBef>
              <a:spcAft>
                <a:spcPts val="800"/>
              </a:spcAft>
            </a:pPr>
            <a:endParaRPr lang="en-US" sz="2800" dirty="0"/>
          </a:p>
          <a:p>
            <a:pPr marL="0" marR="0">
              <a:lnSpc>
                <a:spcPct val="107000"/>
              </a:lnSpc>
              <a:spcBef>
                <a:spcPts val="0"/>
              </a:spcBef>
              <a:spcAft>
                <a:spcPts val="800"/>
              </a:spcAft>
            </a:pPr>
            <a:r>
              <a:rPr lang="en-US" sz="2800" dirty="0"/>
              <a:t>The Course Registration system will require databases for the courses available, student course enrollments, and course waitlists. Users should be able to add and delete courses to and from their schedule and waitlists. It will also feature a waitlist notification functionality that notifies the next student on the waitlist of availability and provide the option to enroll in the previously unavailable course.</a:t>
            </a:r>
          </a:p>
        </p:txBody>
      </p:sp>
      <p:sp>
        <p:nvSpPr>
          <p:cNvPr id="4" name="Slide Number Placeholder 3"/>
          <p:cNvSpPr>
            <a:spLocks noGrp="1"/>
          </p:cNvSpPr>
          <p:nvPr>
            <p:ph type="sldNum" sz="quarter" idx="5"/>
          </p:nvPr>
        </p:nvSpPr>
        <p:spPr/>
        <p:txBody>
          <a:bodyPr/>
          <a:lstStyle/>
          <a:p>
            <a:fld id="{9977194A-D321-4CFE-BE78-1539EED010A4}" type="slidenum">
              <a:rPr lang="en-US" smtClean="0"/>
              <a:t>2</a:t>
            </a:fld>
            <a:endParaRPr lang="en-US"/>
          </a:p>
        </p:txBody>
      </p:sp>
    </p:spTree>
    <p:extLst>
      <p:ext uri="{BB962C8B-B14F-4D97-AF65-F5344CB8AC3E}">
        <p14:creationId xmlns:p14="http://schemas.microsoft.com/office/powerpoint/2010/main" val="2651232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promote modularity and reusability, common variables have been compiled into the </a:t>
            </a:r>
            <a:r>
              <a:rPr lang="en-US" dirty="0" err="1"/>
              <a:t>masterVariables</a:t>
            </a:r>
            <a:r>
              <a:rPr lang="en-US" dirty="0"/>
              <a:t> and </a:t>
            </a:r>
            <a:r>
              <a:rPr lang="en-US" dirty="0" err="1"/>
              <a:t>courseVariables</a:t>
            </a:r>
            <a:r>
              <a:rPr lang="en-US" dirty="0"/>
              <a:t> </a:t>
            </a:r>
            <a:r>
              <a:rPr lang="en-US" dirty="0" err="1"/>
              <a:t>php</a:t>
            </a:r>
            <a:r>
              <a:rPr lang="en-US" dirty="0"/>
              <a:t> files. The </a:t>
            </a:r>
            <a:r>
              <a:rPr lang="en-US" dirty="0" err="1"/>
              <a:t>masterVariables</a:t>
            </a:r>
            <a:r>
              <a:rPr lang="en-US" dirty="0"/>
              <a:t> file will contain queries where only the student's credentials are required. The </a:t>
            </a:r>
            <a:r>
              <a:rPr lang="en-US" dirty="0" err="1"/>
              <a:t>courseVariables</a:t>
            </a:r>
            <a:r>
              <a:rPr lang="en-US" dirty="0"/>
              <a:t> file will revolve around the logged in student’s account and their course ID input.</a:t>
            </a:r>
          </a:p>
          <a:p>
            <a:endParaRPr lang="en-US" dirty="0"/>
          </a:p>
          <a:p>
            <a:r>
              <a:rPr lang="en-US" dirty="0"/>
              <a:t>These files reference the same variables and perform the same queries, but their only difference are the table records they select. An example where this has been especially useful for are to display the schedule, waitlist, and course list that were shown earlier in this presentation. To obtain the variables and queries for these lists, their individual </a:t>
            </a:r>
            <a:r>
              <a:rPr lang="en-US" dirty="0" err="1"/>
              <a:t>php</a:t>
            </a:r>
            <a:r>
              <a:rPr lang="en-US" dirty="0"/>
              <a:t> files only need to reference this </a:t>
            </a:r>
            <a:r>
              <a:rPr lang="en-US" dirty="0" err="1"/>
              <a:t>masterVariables</a:t>
            </a:r>
            <a:r>
              <a:rPr lang="en-US" dirty="0"/>
              <a:t> file to perform these functions. </a:t>
            </a:r>
          </a:p>
          <a:p>
            <a:endParaRPr lang="en-US" dirty="0"/>
          </a:p>
          <a:p>
            <a:r>
              <a:rPr lang="en-US" dirty="0"/>
              <a:t>Another reason for this approach is that it keeps everything clean and prevents us from overcrowding the code. Imagine writing code that you fully copy into each </a:t>
            </a:r>
            <a:r>
              <a:rPr lang="en-US" dirty="0" err="1"/>
              <a:t>php</a:t>
            </a:r>
            <a:r>
              <a:rPr lang="en-US" dirty="0"/>
              <a:t> file individually. Then during testing, there is a fatal error that you need to now resolve. In this scenario, you must double check every single file to ensure that this fatal error is resolved completely. With our approach, you would only need to fix these variable files and the specific component to resolve the error. The goal here is to avoid creating files that are larger than necessary and make it easier to view for any personnel during tests and maintenance for this system. </a:t>
            </a:r>
          </a:p>
          <a:p>
            <a:endParaRPr lang="en-US" dirty="0"/>
          </a:p>
          <a:p>
            <a:endParaRPr lang="en-US" dirty="0"/>
          </a:p>
        </p:txBody>
      </p:sp>
      <p:sp>
        <p:nvSpPr>
          <p:cNvPr id="4" name="Slide Number Placeholder 3"/>
          <p:cNvSpPr>
            <a:spLocks noGrp="1"/>
          </p:cNvSpPr>
          <p:nvPr>
            <p:ph type="sldNum" sz="quarter" idx="5"/>
          </p:nvPr>
        </p:nvSpPr>
        <p:spPr/>
        <p:txBody>
          <a:bodyPr/>
          <a:lstStyle/>
          <a:p>
            <a:fld id="{9977194A-D321-4CFE-BE78-1539EED010A4}" type="slidenum">
              <a:rPr lang="en-US" smtClean="0"/>
              <a:t>11</a:t>
            </a:fld>
            <a:endParaRPr lang="en-US"/>
          </a:p>
        </p:txBody>
      </p:sp>
    </p:spTree>
    <p:extLst>
      <p:ext uri="{BB962C8B-B14F-4D97-AF65-F5344CB8AC3E}">
        <p14:creationId xmlns:p14="http://schemas.microsoft.com/office/powerpoint/2010/main" val="357567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With the points that were outlined in this presentation, we have successfully created the course registration component that can be later integrated to the larger university system.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77194A-D321-4CFE-BE78-1539EED010A4}" type="slidenum">
              <a:rPr lang="en-US" smtClean="0"/>
              <a:t>12</a:t>
            </a:fld>
            <a:endParaRPr lang="en-US"/>
          </a:p>
        </p:txBody>
      </p:sp>
    </p:spTree>
    <p:extLst>
      <p:ext uri="{BB962C8B-B14F-4D97-AF65-F5344CB8AC3E}">
        <p14:creationId xmlns:p14="http://schemas.microsoft.com/office/powerpoint/2010/main" val="63429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FFFFFF"/>
                </a:solidFill>
                <a:effectLst/>
                <a:highlight>
                  <a:srgbClr val="131417"/>
                </a:highlight>
                <a:latin typeface="Nunito" pitchFamily="2" charset="0"/>
              </a:rPr>
              <a:t>“Unified Modeling Language (UML) is a standardized visual modeling language used in the field of software engineering to provide </a:t>
            </a:r>
            <a:r>
              <a:rPr lang="en-US" b="0" i="0" dirty="0">
                <a:solidFill>
                  <a:srgbClr val="FFFFFF"/>
                </a:solidFill>
                <a:effectLst/>
                <a:highlight>
                  <a:srgbClr val="131417"/>
                </a:highlight>
                <a:latin typeface="Nunito" pitchFamily="2" charset="0"/>
              </a:rPr>
              <a:t>a general-purpose, developmental, and intuitive way to visualize…the behavior and structure of a system”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GeeksforGeeks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2024).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have an activity model depicting how a student would go through the process of registering for a course. They will start with looking through the course list on the course catalog to view open and full courses that the university offers. Once they decide on a course, they will select the course by inputting the course ID to the registration text box.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user made a mistake with the spelling of the course ID, inputted a class they are already enrolled into or waitlisted for, or put in a course that isn’t currently offered in the university, they will be sent back to the course list to choose another course to select. If the course is full or is showing available, but there are currently students on the waitlist, students attempting to enroll in this class will be automatically added to the waitlist. They can later delete themselves from that waitlist if desired. Finally, if the course is available at the time of enrollment, it will be successfully added to their schedule.</a:t>
            </a:r>
          </a:p>
        </p:txBody>
      </p:sp>
      <p:sp>
        <p:nvSpPr>
          <p:cNvPr id="4" name="Slide Number Placeholder 3"/>
          <p:cNvSpPr>
            <a:spLocks noGrp="1"/>
          </p:cNvSpPr>
          <p:nvPr>
            <p:ph type="sldNum" sz="quarter" idx="5"/>
          </p:nvPr>
        </p:nvSpPr>
        <p:spPr/>
        <p:txBody>
          <a:bodyPr/>
          <a:lstStyle/>
          <a:p>
            <a:fld id="{9977194A-D321-4CFE-BE78-1539EED010A4}" type="slidenum">
              <a:rPr lang="en-US" smtClean="0"/>
              <a:t>3</a:t>
            </a:fld>
            <a:endParaRPr lang="en-US"/>
          </a:p>
        </p:txBody>
      </p:sp>
    </p:spTree>
    <p:extLst>
      <p:ext uri="{BB962C8B-B14F-4D97-AF65-F5344CB8AC3E}">
        <p14:creationId xmlns:p14="http://schemas.microsoft.com/office/powerpoint/2010/main" val="614928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are two use case models for the class schedule and student management. As stated previously, the student use the class schedule to perform the activities outlined in the activity model. These use cases either interact with the course database or waitlist database. A user interacting with the student management system will be able to register a new account, log into an existing account, view their account information, and view their currently enrolled courses and waitlists. Everything will be interacting with the student account database other than the course enrollments and waitlists, which interacts with the class schedule system. </a:t>
            </a:r>
            <a:endParaRPr lang="en-US" dirty="0"/>
          </a:p>
        </p:txBody>
      </p:sp>
      <p:sp>
        <p:nvSpPr>
          <p:cNvPr id="4" name="Slide Number Placeholder 3"/>
          <p:cNvSpPr>
            <a:spLocks noGrp="1"/>
          </p:cNvSpPr>
          <p:nvPr>
            <p:ph type="sldNum" sz="quarter" idx="5"/>
          </p:nvPr>
        </p:nvSpPr>
        <p:spPr/>
        <p:txBody>
          <a:bodyPr/>
          <a:lstStyle/>
          <a:p>
            <a:fld id="{9977194A-D321-4CFE-BE78-1539EED010A4}" type="slidenum">
              <a:rPr lang="en-US" smtClean="0"/>
              <a:t>4</a:t>
            </a:fld>
            <a:endParaRPr lang="en-US"/>
          </a:p>
        </p:txBody>
      </p:sp>
    </p:spTree>
    <p:extLst>
      <p:ext uri="{BB962C8B-B14F-4D97-AF65-F5344CB8AC3E}">
        <p14:creationId xmlns:p14="http://schemas.microsoft.com/office/powerpoint/2010/main" val="287587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12121"/>
                </a:solidFill>
                <a:effectLst/>
                <a:highlight>
                  <a:srgbClr val="FFFFFF"/>
                </a:highlight>
                <a:latin typeface="Cambria" panose="02040503050406030204" pitchFamily="18" charset="0"/>
                <a:cs typeface="Times New Roman" panose="02020603050405020304" pitchFamily="18" charset="0"/>
              </a:rPr>
              <a:t>When using this website, the landing page is where users will first be introduced to the system where there are options to either log into an existing account or register a new account. All fields in these two forms shown are given the required constraint. If any of the fields are left blank when submitting the information, it will indicate which fields need to be filled in. The account registration form also features the date and telephone types to have a standardized format for registration. If either field is entered in incorrectly, an error message will appear.</a:t>
            </a:r>
            <a:endParaRPr lang="en-US" dirty="0"/>
          </a:p>
        </p:txBody>
      </p:sp>
      <p:sp>
        <p:nvSpPr>
          <p:cNvPr id="4" name="Slide Number Placeholder 3"/>
          <p:cNvSpPr>
            <a:spLocks noGrp="1"/>
          </p:cNvSpPr>
          <p:nvPr>
            <p:ph type="sldNum" sz="quarter" idx="5"/>
          </p:nvPr>
        </p:nvSpPr>
        <p:spPr/>
        <p:txBody>
          <a:bodyPr/>
          <a:lstStyle/>
          <a:p>
            <a:fld id="{9977194A-D321-4CFE-BE78-1539EED010A4}" type="slidenum">
              <a:rPr lang="en-US" smtClean="0"/>
              <a:t>5</a:t>
            </a:fld>
            <a:endParaRPr lang="en-US"/>
          </a:p>
        </p:txBody>
      </p:sp>
    </p:spTree>
    <p:extLst>
      <p:ext uri="{BB962C8B-B14F-4D97-AF65-F5344CB8AC3E}">
        <p14:creationId xmlns:p14="http://schemas.microsoft.com/office/powerpoint/2010/main" val="205578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The class registration functionality through the enrollment pages are displayed at the student’s homepage and the course catalog. Both will display the student’s currently enrolled and waitlisted courses they have. They both provide the delete functionality to remove themselves from either.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On the course catalog, it provides all the courses offered by the university displaying their capacity and how many students are currently enrolled. Here is where students will register for courses that will be added to either their schedule or waitlist.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solidFill>
                <a:srgbClr val="212121"/>
              </a:solidFill>
              <a:effectLst/>
              <a:highlight>
                <a:srgbClr val="FFFFFF"/>
              </a:highlight>
              <a:latin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12121"/>
                </a:solidFill>
                <a:effectLst/>
                <a:highlight>
                  <a:srgbClr val="FFFFFF"/>
                </a:highlight>
                <a:latin typeface="Cambria" panose="02040503050406030204" pitchFamily="18" charset="0"/>
                <a:cs typeface="Times New Roman" panose="02020603050405020304" pitchFamily="18" charset="0"/>
              </a:rPr>
              <a:t>On the student home page, this features the waitlist notification functionality that will let the first person on the waitlist know when someone has disenrolled from a course they are wanting to enroll in but was full at the time. When the student receives this notification, they can either add or delete that course from their schedule. </a:t>
            </a:r>
            <a:endParaRPr lang="en-US" dirty="0"/>
          </a:p>
        </p:txBody>
      </p:sp>
      <p:sp>
        <p:nvSpPr>
          <p:cNvPr id="4" name="Slide Number Placeholder 3"/>
          <p:cNvSpPr>
            <a:spLocks noGrp="1"/>
          </p:cNvSpPr>
          <p:nvPr>
            <p:ph type="sldNum" sz="quarter" idx="5"/>
          </p:nvPr>
        </p:nvSpPr>
        <p:spPr/>
        <p:txBody>
          <a:bodyPr/>
          <a:lstStyle/>
          <a:p>
            <a:fld id="{9977194A-D321-4CFE-BE78-1539EED010A4}" type="slidenum">
              <a:rPr lang="en-US" smtClean="0"/>
              <a:t>6</a:t>
            </a:fld>
            <a:endParaRPr lang="en-US"/>
          </a:p>
        </p:txBody>
      </p:sp>
    </p:spTree>
    <p:extLst>
      <p:ext uri="{BB962C8B-B14F-4D97-AF65-F5344CB8AC3E}">
        <p14:creationId xmlns:p14="http://schemas.microsoft.com/office/powerpoint/2010/main" val="264910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We utilize MySQL databases to store all the information necessary for this registration system. Connecting to the database is done through the </a:t>
            </a:r>
            <a:r>
              <a:rPr lang="en-US" sz="1800" kern="100" dirty="0" err="1">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MySQLi_connect</a:t>
            </a: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 rather than with </a:t>
            </a:r>
            <a:r>
              <a:rPr lang="en-US" sz="1800" kern="100" dirty="0" err="1">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MySQL_connect</a:t>
            </a: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 “The “</a:t>
            </a:r>
            <a:r>
              <a:rPr lang="en-US" sz="1800" kern="100" dirty="0" err="1">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i</a:t>
            </a: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 stands for improved, which was deprecated in 2012” (W3Schools, n.d.) </a:t>
            </a:r>
            <a:r>
              <a:rPr lang="en-US" sz="12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indicating that this is the new more secured method. If there is an error with the connection, we stop it with the die() function.</a:t>
            </a:r>
          </a:p>
        </p:txBody>
      </p:sp>
      <p:sp>
        <p:nvSpPr>
          <p:cNvPr id="4" name="Slide Number Placeholder 3"/>
          <p:cNvSpPr>
            <a:spLocks noGrp="1"/>
          </p:cNvSpPr>
          <p:nvPr>
            <p:ph type="sldNum" sz="quarter" idx="5"/>
          </p:nvPr>
        </p:nvSpPr>
        <p:spPr/>
        <p:txBody>
          <a:bodyPr/>
          <a:lstStyle/>
          <a:p>
            <a:fld id="{9977194A-D321-4CFE-BE78-1539EED010A4}" type="slidenum">
              <a:rPr lang="en-US" smtClean="0"/>
              <a:t>7</a:t>
            </a:fld>
            <a:endParaRPr lang="en-US"/>
          </a:p>
        </p:txBody>
      </p:sp>
    </p:spTree>
    <p:extLst>
      <p:ext uri="{BB962C8B-B14F-4D97-AF65-F5344CB8AC3E}">
        <p14:creationId xmlns:p14="http://schemas.microsoft.com/office/powerpoint/2010/main" val="123006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The databases created are for the student accounts, courses, enrollments, and waitlists. Depicted here is the waitlist table, which features foreign keys that create a relationship between this table and the student’s email from the accounts table and the course ID to the courses table. If a student withdraws from the university or a course will no longer be offered, any waitlist records that have either of these primary keys will be automatically deleted to prevent data from accumulating and affecting the system’s performance. This feature is also applied to the enrollments table with the same primary and foreign keys.</a:t>
            </a:r>
            <a:endParaRPr lang="en-US" dirty="0"/>
          </a:p>
        </p:txBody>
      </p:sp>
      <p:sp>
        <p:nvSpPr>
          <p:cNvPr id="4" name="Slide Number Placeholder 3"/>
          <p:cNvSpPr>
            <a:spLocks noGrp="1"/>
          </p:cNvSpPr>
          <p:nvPr>
            <p:ph type="sldNum" sz="quarter" idx="5"/>
          </p:nvPr>
        </p:nvSpPr>
        <p:spPr/>
        <p:txBody>
          <a:bodyPr/>
          <a:lstStyle/>
          <a:p>
            <a:fld id="{9977194A-D321-4CFE-BE78-1539EED010A4}" type="slidenum">
              <a:rPr lang="en-US" smtClean="0"/>
              <a:t>8</a:t>
            </a:fld>
            <a:endParaRPr lang="en-US"/>
          </a:p>
        </p:txBody>
      </p:sp>
    </p:spTree>
    <p:extLst>
      <p:ext uri="{BB962C8B-B14F-4D97-AF65-F5344CB8AC3E}">
        <p14:creationId xmlns:p14="http://schemas.microsoft.com/office/powerpoint/2010/main" val="381472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Personal Home Page (PHP) code is what we use to have our website interact with our databases. Throughout the system, we utilized IF…ELSE IF statements to perform the requirements outlined in the SRS. Displayed is the </a:t>
            </a:r>
            <a:r>
              <a:rPr lang="en-US" dirty="0" err="1"/>
              <a:t>the</a:t>
            </a:r>
            <a:r>
              <a:rPr lang="en-US" dirty="0"/>
              <a:t> </a:t>
            </a:r>
            <a:r>
              <a:rPr lang="en-US" dirty="0" err="1"/>
              <a:t>add_course</a:t>
            </a:r>
            <a:r>
              <a:rPr lang="en-US" dirty="0"/>
              <a:t> </a:t>
            </a:r>
            <a:r>
              <a:rPr lang="en-US" dirty="0" err="1"/>
              <a:t>php</a:t>
            </a:r>
            <a:r>
              <a:rPr lang="en-US" dirty="0"/>
              <a:t> file that goes through a series of IF statements to determine if the student can add the course they entered in. The possible outcomes for this component was explained in the activity model shown earlier today. </a:t>
            </a:r>
          </a:p>
        </p:txBody>
      </p:sp>
      <p:sp>
        <p:nvSpPr>
          <p:cNvPr id="4" name="Slide Number Placeholder 3"/>
          <p:cNvSpPr>
            <a:spLocks noGrp="1"/>
          </p:cNvSpPr>
          <p:nvPr>
            <p:ph type="sldNum" sz="quarter" idx="5"/>
          </p:nvPr>
        </p:nvSpPr>
        <p:spPr/>
        <p:txBody>
          <a:bodyPr/>
          <a:lstStyle/>
          <a:p>
            <a:fld id="{9977194A-D321-4CFE-BE78-1539EED010A4}" type="slidenum">
              <a:rPr lang="en-US" smtClean="0"/>
              <a:t>9</a:t>
            </a:fld>
            <a:endParaRPr lang="en-US"/>
          </a:p>
        </p:txBody>
      </p:sp>
    </p:spTree>
    <p:extLst>
      <p:ext uri="{BB962C8B-B14F-4D97-AF65-F5344CB8AC3E}">
        <p14:creationId xmlns:p14="http://schemas.microsoft.com/office/powerpoint/2010/main" val="1275709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Another important requirement for this system was creating the waitlist notification system, which is shown on the </a:t>
            </a:r>
            <a:r>
              <a:rPr lang="en-US" sz="1800" kern="100" dirty="0" err="1">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course_available</a:t>
            </a: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 </a:t>
            </a:r>
            <a:r>
              <a:rPr lang="en-US" sz="1800" kern="100" dirty="0" err="1">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php</a:t>
            </a: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 file. Through a series of FOREACH functions combined with IF statements, we check each course a student is waitlisted and next in line for, confirm there is not a vacancy in the course, and provide the option to the student to now add the available course or not. Two things that I want to point out are the $</a:t>
            </a:r>
            <a:r>
              <a:rPr lang="en-US" sz="1800" kern="100" dirty="0" err="1">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i</a:t>
            </a:r>
            <a:r>
              <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rPr>
              <a:t> variable and the limit 1 constraint. After each execution, </a:t>
            </a:r>
            <a:r>
              <a:rPr lang="en-US" sz="1800" kern="100" dirty="0">
                <a:solidFill>
                  <a:srgbClr val="212121"/>
                </a:solidFill>
                <a:effectLst/>
                <a:highlight>
                  <a:srgbClr val="FFFFFF"/>
                </a:highlight>
                <a:latin typeface="Cambria" panose="02040503050406030204" pitchFamily="18" charset="0"/>
                <a:cs typeface="Times New Roman" panose="02020603050405020304" pitchFamily="18" charset="0"/>
              </a:rPr>
              <a:t>$</a:t>
            </a:r>
            <a:r>
              <a:rPr lang="en-US" sz="1800" kern="100" dirty="0" err="1">
                <a:solidFill>
                  <a:srgbClr val="212121"/>
                </a:solidFill>
                <a:effectLst/>
                <a:highlight>
                  <a:srgbClr val="FFFFFF"/>
                </a:highlight>
                <a:latin typeface="Cambria" panose="02040503050406030204" pitchFamily="18" charset="0"/>
                <a:cs typeface="Times New Roman" panose="02020603050405020304" pitchFamily="18" charset="0"/>
              </a:rPr>
              <a:t>i</a:t>
            </a:r>
            <a:r>
              <a:rPr lang="en-US" sz="1800" kern="100" dirty="0">
                <a:solidFill>
                  <a:srgbClr val="212121"/>
                </a:solidFill>
                <a:effectLst/>
                <a:highlight>
                  <a:srgbClr val="FFFFFF"/>
                </a:highlight>
                <a:latin typeface="Cambria" panose="02040503050406030204" pitchFamily="18" charset="0"/>
                <a:cs typeface="Times New Roman" panose="02020603050405020304" pitchFamily="18" charset="0"/>
              </a:rPr>
              <a:t> will add 1 until it is equal to the number of waitlisted courses this student has. When it reaches this point, it will break and stop performing the FOREACH function. The limit 1 constraint is added to only query the waitlists that the student is the next in line for. Otherwise, it could result in fetching a very large amount of data that would only negatively affect performance.</a:t>
            </a:r>
            <a:endParaRPr lang="en-US" sz="1800" kern="100" dirty="0">
              <a:solidFill>
                <a:srgbClr val="212121"/>
              </a:solidFill>
              <a:effectLst/>
              <a:highlight>
                <a:srgbClr val="FFFFFF"/>
              </a:highlight>
              <a:latin typeface="Cambria" panose="02040503050406030204" pitchFamily="18"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977194A-D321-4CFE-BE78-1539EED010A4}" type="slidenum">
              <a:rPr lang="en-US" smtClean="0"/>
              <a:t>10</a:t>
            </a:fld>
            <a:endParaRPr lang="en-US"/>
          </a:p>
        </p:txBody>
      </p:sp>
    </p:spTree>
    <p:extLst>
      <p:ext uri="{BB962C8B-B14F-4D97-AF65-F5344CB8AC3E}">
        <p14:creationId xmlns:p14="http://schemas.microsoft.com/office/powerpoint/2010/main" val="3842599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44595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95D23E-427C-4ABE-B942-166C7533346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14186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291427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1068480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499860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1523815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3488229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2799335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70972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407477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5D23E-427C-4ABE-B942-166C7533346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154786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95D23E-427C-4ABE-B942-166C7533346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117074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95D23E-427C-4ABE-B942-166C7533346D}"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335359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5D23E-427C-4ABE-B942-166C7533346D}"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293660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5D23E-427C-4ABE-B942-166C7533346D}"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41984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95D23E-427C-4ABE-B942-166C7533346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125121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95D23E-427C-4ABE-B942-166C7533346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6E63F-DD6F-406A-A657-0591469A1814}" type="slidenum">
              <a:rPr lang="en-US" smtClean="0"/>
              <a:t>‹#›</a:t>
            </a:fld>
            <a:endParaRPr lang="en-US"/>
          </a:p>
        </p:txBody>
      </p:sp>
    </p:spTree>
    <p:extLst>
      <p:ext uri="{BB962C8B-B14F-4D97-AF65-F5344CB8AC3E}">
        <p14:creationId xmlns:p14="http://schemas.microsoft.com/office/powerpoint/2010/main" val="126734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95D23E-427C-4ABE-B942-166C7533346D}" type="datetimeFigureOut">
              <a:rPr lang="en-US" smtClean="0"/>
              <a:t>7/22/2024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36E63F-DD6F-406A-A657-0591469A1814}" type="slidenum">
              <a:rPr lang="en-US" smtClean="0"/>
              <a:t>‹#›</a:t>
            </a:fld>
            <a:endParaRPr lang="en-US"/>
          </a:p>
        </p:txBody>
      </p:sp>
    </p:spTree>
    <p:extLst>
      <p:ext uri="{BB962C8B-B14F-4D97-AF65-F5344CB8AC3E}">
        <p14:creationId xmlns:p14="http://schemas.microsoft.com/office/powerpoint/2010/main" val="356099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importance-of-software-requirements-specification-sr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geeksforgeeks.org/unified-modeling-language-uml-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0888-3054-B8C9-06CA-1296321ADA00}"/>
              </a:ext>
            </a:extLst>
          </p:cNvPr>
          <p:cNvSpPr>
            <a:spLocks noGrp="1"/>
          </p:cNvSpPr>
          <p:nvPr>
            <p:ph type="ctrTitle"/>
          </p:nvPr>
        </p:nvSpPr>
        <p:spPr>
          <a:xfrm>
            <a:off x="2928401" y="515816"/>
            <a:ext cx="8574622" cy="2345917"/>
          </a:xfrm>
        </p:spPr>
        <p:txBody>
          <a:bodyPr/>
          <a:lstStyle/>
          <a:p>
            <a:r>
              <a:rPr lang="en-US" dirty="0"/>
              <a:t>Course Registration </a:t>
            </a:r>
            <a:br>
              <a:rPr lang="en-US" dirty="0"/>
            </a:br>
            <a:r>
              <a:rPr lang="en-US" dirty="0"/>
              <a:t>Final Project</a:t>
            </a:r>
          </a:p>
        </p:txBody>
      </p:sp>
      <p:sp>
        <p:nvSpPr>
          <p:cNvPr id="3" name="Subtitle 2">
            <a:extLst>
              <a:ext uri="{FF2B5EF4-FFF2-40B4-BE49-F238E27FC236}">
                <a16:creationId xmlns:a16="http://schemas.microsoft.com/office/drawing/2014/main" id="{9467B903-5E99-ABD0-0210-DA9DFECB8A30}"/>
              </a:ext>
            </a:extLst>
          </p:cNvPr>
          <p:cNvSpPr>
            <a:spLocks noGrp="1"/>
          </p:cNvSpPr>
          <p:nvPr>
            <p:ph type="subTitle" idx="1"/>
          </p:nvPr>
        </p:nvSpPr>
        <p:spPr>
          <a:xfrm>
            <a:off x="4515377" y="3429000"/>
            <a:ext cx="6987645" cy="1955801"/>
          </a:xfrm>
        </p:spPr>
        <p:txBody>
          <a:bodyPr>
            <a:noAutofit/>
          </a:bodyPr>
          <a:lstStyle/>
          <a:p>
            <a:pPr marL="0" marR="0" algn="ctr">
              <a:lnSpc>
                <a:spcPct val="200000"/>
              </a:lnSpc>
              <a:spcBef>
                <a:spcPts val="0"/>
              </a:spcBef>
              <a:spcAft>
                <a:spcPts val="0"/>
              </a:spcAft>
            </a:pPr>
            <a:r>
              <a:rPr lang="en-US" sz="2000" kern="100" dirty="0">
                <a:latin typeface="Times New Roman" panose="02020603050405020304" pitchFamily="18" charset="0"/>
                <a:cs typeface="Times New Roman" panose="02020603050405020304" pitchFamily="18" charset="0"/>
              </a:rPr>
              <a:t>Justin Villanueva </a:t>
            </a:r>
          </a:p>
          <a:p>
            <a:pPr marL="0" marR="0" algn="ctr">
              <a:lnSpc>
                <a:spcPct val="200000"/>
              </a:lnSpc>
              <a:spcBef>
                <a:spcPts val="0"/>
              </a:spcBef>
              <a:spcAft>
                <a:spcPts val="0"/>
              </a:spcAft>
            </a:pPr>
            <a:r>
              <a:rPr lang="en-US" sz="2000" kern="100" dirty="0">
                <a:latin typeface="Times New Roman" panose="02020603050405020304" pitchFamily="18" charset="0"/>
                <a:cs typeface="Times New Roman" panose="02020603050405020304" pitchFamily="18" charset="0"/>
              </a:rPr>
              <a:t>The University of Arizona Global Campus</a:t>
            </a:r>
          </a:p>
          <a:p>
            <a:pPr marL="0" marR="0" algn="ctr">
              <a:lnSpc>
                <a:spcPct val="200000"/>
              </a:lnSpc>
              <a:spcBef>
                <a:spcPts val="0"/>
              </a:spcBef>
              <a:spcAft>
                <a:spcPts val="0"/>
              </a:spcAft>
            </a:pPr>
            <a:r>
              <a:rPr lang="en-US" sz="2000" kern="100" dirty="0">
                <a:latin typeface="Times New Roman" panose="02020603050405020304" pitchFamily="18" charset="0"/>
                <a:cs typeface="Times New Roman" panose="02020603050405020304" pitchFamily="18" charset="0"/>
              </a:rPr>
              <a:t>CST 499: Capstone for Computer Software Technology</a:t>
            </a:r>
          </a:p>
          <a:p>
            <a:pPr marL="228600" marR="0" algn="ctr">
              <a:lnSpc>
                <a:spcPct val="200000"/>
              </a:lnSpc>
              <a:spcBef>
                <a:spcPts val="0"/>
              </a:spcBef>
              <a:spcAft>
                <a:spcPts val="0"/>
              </a:spcAft>
            </a:pPr>
            <a:r>
              <a:rPr lang="en-US" sz="2000" kern="100" dirty="0">
                <a:latin typeface="Times New Roman" panose="02020603050405020304" pitchFamily="18" charset="0"/>
                <a:cs typeface="Times New Roman" panose="02020603050405020304" pitchFamily="18" charset="0"/>
              </a:rPr>
              <a:t>Dr. </a:t>
            </a:r>
            <a:r>
              <a:rPr lang="en-US" sz="2000" kern="100" dirty="0" err="1">
                <a:latin typeface="Times New Roman" panose="02020603050405020304" pitchFamily="18" charset="0"/>
                <a:cs typeface="Times New Roman" panose="02020603050405020304" pitchFamily="18" charset="0"/>
              </a:rPr>
              <a:t>Charmelia</a:t>
            </a:r>
            <a:r>
              <a:rPr lang="en-US" sz="2000" kern="100" dirty="0">
                <a:latin typeface="Times New Roman" panose="02020603050405020304" pitchFamily="18" charset="0"/>
                <a:cs typeface="Times New Roman" panose="02020603050405020304" pitchFamily="18" charset="0"/>
              </a:rPr>
              <a:t> Butler</a:t>
            </a:r>
          </a:p>
          <a:p>
            <a:pPr marL="228600" marR="0" algn="ctr">
              <a:lnSpc>
                <a:spcPct val="200000"/>
              </a:lnSpc>
              <a:spcBef>
                <a:spcPts val="0"/>
              </a:spcBef>
              <a:spcAft>
                <a:spcPts val="0"/>
              </a:spcAft>
            </a:pPr>
            <a:r>
              <a:rPr lang="en-US" sz="2000" kern="100" dirty="0">
                <a:latin typeface="Times New Roman" panose="02020603050405020304" pitchFamily="18" charset="0"/>
                <a:cs typeface="Times New Roman" panose="02020603050405020304" pitchFamily="18" charset="0"/>
              </a:rPr>
              <a:t>July 22, 2024</a:t>
            </a:r>
          </a:p>
        </p:txBody>
      </p:sp>
    </p:spTree>
    <p:extLst>
      <p:ext uri="{BB962C8B-B14F-4D97-AF65-F5344CB8AC3E}">
        <p14:creationId xmlns:p14="http://schemas.microsoft.com/office/powerpoint/2010/main" val="186949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n-US"/>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n-US"/>
          </a:p>
        </p:txBody>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n-US"/>
          </a:p>
        </p:txBody>
      </p:sp>
      <p:sp>
        <p:nvSpPr>
          <p:cNvPr id="6" name="Title 1">
            <a:extLst>
              <a:ext uri="{FF2B5EF4-FFF2-40B4-BE49-F238E27FC236}">
                <a16:creationId xmlns:a16="http://schemas.microsoft.com/office/drawing/2014/main" id="{A4A04047-E0C9-DAF4-54B1-290B39EAED76}"/>
              </a:ext>
            </a:extLst>
          </p:cNvPr>
          <p:cNvSpPr txBox="1">
            <a:spLocks/>
          </p:cNvSpPr>
          <p:nvPr/>
        </p:nvSpPr>
        <p:spPr>
          <a:xfrm>
            <a:off x="2832626" y="16669"/>
            <a:ext cx="8574622" cy="1732617"/>
          </a:xfrm>
          <a:prstGeom prst="rect">
            <a:avLst/>
          </a:prstGeom>
          <a:effectLst/>
        </p:spPr>
        <p:txBody>
          <a:bodyPr vert="horz" lIns="91440" tIns="45720" rIns="91440" bIns="45720" rtlCol="0" anchor="b">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400" dirty="0"/>
              <a:t>Personal Home Page (PHP) Code</a:t>
            </a:r>
          </a:p>
          <a:p>
            <a:pPr algn="r"/>
            <a:r>
              <a:rPr lang="en-US" sz="3200" b="1" dirty="0">
                <a:solidFill>
                  <a:srgbClr val="333333"/>
                </a:solidFill>
              </a:rPr>
              <a:t>IF Statement and</a:t>
            </a:r>
          </a:p>
          <a:p>
            <a:pPr algn="r"/>
            <a:r>
              <a:rPr lang="en-US" sz="3200" b="1" i="0" dirty="0">
                <a:solidFill>
                  <a:srgbClr val="333333"/>
                </a:solidFill>
                <a:effectLst/>
              </a:rPr>
              <a:t>FOREACH() function</a:t>
            </a:r>
          </a:p>
        </p:txBody>
      </p:sp>
      <p:pic>
        <p:nvPicPr>
          <p:cNvPr id="7" name="Picture 6" descr="A screenshot of a computer program&#10;&#10;Description automatically generated">
            <a:extLst>
              <a:ext uri="{FF2B5EF4-FFF2-40B4-BE49-F238E27FC236}">
                <a16:creationId xmlns:a16="http://schemas.microsoft.com/office/drawing/2014/main" id="{71B3301B-7A9F-1447-D408-3F953966FE21}"/>
              </a:ext>
            </a:extLst>
          </p:cNvPr>
          <p:cNvPicPr>
            <a:picLocks noChangeAspect="1"/>
          </p:cNvPicPr>
          <p:nvPr/>
        </p:nvPicPr>
        <p:blipFill rotWithShape="1">
          <a:blip r:embed="rId4"/>
          <a:srcRect t="22089" b="4034"/>
          <a:stretch/>
        </p:blipFill>
        <p:spPr>
          <a:xfrm>
            <a:off x="633046" y="928003"/>
            <a:ext cx="6715233" cy="5754452"/>
          </a:xfrm>
          <a:prstGeom prst="rect">
            <a:avLst/>
          </a:prstGeom>
        </p:spPr>
      </p:pic>
    </p:spTree>
    <p:extLst>
      <p:ext uri="{BB962C8B-B14F-4D97-AF65-F5344CB8AC3E}">
        <p14:creationId xmlns:p14="http://schemas.microsoft.com/office/powerpoint/2010/main" val="253981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n-US"/>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n-US"/>
          </a:p>
        </p:txBody>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n-US"/>
          </a:p>
        </p:txBody>
      </p:sp>
      <p:sp>
        <p:nvSpPr>
          <p:cNvPr id="6" name="Title 1">
            <a:extLst>
              <a:ext uri="{FF2B5EF4-FFF2-40B4-BE49-F238E27FC236}">
                <a16:creationId xmlns:a16="http://schemas.microsoft.com/office/drawing/2014/main" id="{A4A04047-E0C9-DAF4-54B1-290B39EAED76}"/>
              </a:ext>
            </a:extLst>
          </p:cNvPr>
          <p:cNvSpPr txBox="1">
            <a:spLocks/>
          </p:cNvSpPr>
          <p:nvPr/>
        </p:nvSpPr>
        <p:spPr>
          <a:xfrm>
            <a:off x="2832626" y="16670"/>
            <a:ext cx="8574622" cy="1243719"/>
          </a:xfrm>
          <a:prstGeom prst="rect">
            <a:avLst/>
          </a:prstGeom>
          <a:effectLst/>
        </p:spPr>
        <p:txBody>
          <a:bodyPr vert="horz" lIns="91440" tIns="45720" rIns="91440" bIns="45720" rtlCol="0" anchor="b">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400" dirty="0"/>
              <a:t>Personal Home Page (PHP) Code</a:t>
            </a:r>
          </a:p>
          <a:p>
            <a:pPr algn="r"/>
            <a:r>
              <a:rPr lang="en-US" sz="3200" b="1" dirty="0">
                <a:solidFill>
                  <a:srgbClr val="333333"/>
                </a:solidFill>
              </a:rPr>
              <a:t>Variables Files</a:t>
            </a:r>
            <a:endParaRPr lang="en-US" sz="3200" b="1" i="0" dirty="0">
              <a:solidFill>
                <a:srgbClr val="333333"/>
              </a:solidFill>
              <a:effectLst/>
            </a:endParaRPr>
          </a:p>
        </p:txBody>
      </p:sp>
      <p:pic>
        <p:nvPicPr>
          <p:cNvPr id="2" name="Picture 1" descr="A screenshot of a computer&#10;&#10;Description automatically generated">
            <a:extLst>
              <a:ext uri="{FF2B5EF4-FFF2-40B4-BE49-F238E27FC236}">
                <a16:creationId xmlns:a16="http://schemas.microsoft.com/office/drawing/2014/main" id="{96FDA00D-328F-7E82-60E6-8A323C8F4063}"/>
              </a:ext>
            </a:extLst>
          </p:cNvPr>
          <p:cNvPicPr>
            <a:picLocks noChangeAspect="1"/>
          </p:cNvPicPr>
          <p:nvPr/>
        </p:nvPicPr>
        <p:blipFill>
          <a:blip r:embed="rId4"/>
          <a:stretch>
            <a:fillRect/>
          </a:stretch>
        </p:blipFill>
        <p:spPr>
          <a:xfrm>
            <a:off x="965864" y="1277059"/>
            <a:ext cx="4189592" cy="5210855"/>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98B54F1-5A11-7E24-3F21-DE37B0B6CEB5}"/>
              </a:ext>
            </a:extLst>
          </p:cNvPr>
          <p:cNvPicPr>
            <a:picLocks noChangeAspect="1"/>
          </p:cNvPicPr>
          <p:nvPr/>
        </p:nvPicPr>
        <p:blipFill>
          <a:blip r:embed="rId5"/>
          <a:stretch>
            <a:fillRect/>
          </a:stretch>
        </p:blipFill>
        <p:spPr>
          <a:xfrm>
            <a:off x="6832690" y="1344906"/>
            <a:ext cx="3989450" cy="5144605"/>
          </a:xfrm>
          <a:prstGeom prst="rect">
            <a:avLst/>
          </a:prstGeom>
        </p:spPr>
      </p:pic>
    </p:spTree>
    <p:extLst>
      <p:ext uri="{BB962C8B-B14F-4D97-AF65-F5344CB8AC3E}">
        <p14:creationId xmlns:p14="http://schemas.microsoft.com/office/powerpoint/2010/main" val="286835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C2C9-FD9D-7925-8FF1-8AED79683427}"/>
              </a:ext>
            </a:extLst>
          </p:cNvPr>
          <p:cNvSpPr>
            <a:spLocks noGrp="1"/>
          </p:cNvSpPr>
          <p:nvPr>
            <p:ph type="title"/>
          </p:nvPr>
        </p:nvSpPr>
        <p:spPr>
          <a:xfrm>
            <a:off x="0" y="0"/>
            <a:ext cx="12192000" cy="1752599"/>
          </a:xfrm>
        </p:spPr>
        <p:txBody>
          <a:bodyPr>
            <a:normAutofit/>
          </a:bodyPr>
          <a:lstStyle/>
          <a:p>
            <a:r>
              <a:rPr lang="en-US" sz="4400" dirty="0"/>
              <a:t>References</a:t>
            </a:r>
          </a:p>
        </p:txBody>
      </p:sp>
      <p:sp>
        <p:nvSpPr>
          <p:cNvPr id="3" name="Content Placeholder 2">
            <a:extLst>
              <a:ext uri="{FF2B5EF4-FFF2-40B4-BE49-F238E27FC236}">
                <a16:creationId xmlns:a16="http://schemas.microsoft.com/office/drawing/2014/main" id="{911E5E7B-0567-9C2C-F777-68087EFC6E8A}"/>
              </a:ext>
            </a:extLst>
          </p:cNvPr>
          <p:cNvSpPr>
            <a:spLocks noGrp="1"/>
          </p:cNvSpPr>
          <p:nvPr>
            <p:ph idx="1"/>
          </p:nvPr>
        </p:nvSpPr>
        <p:spPr>
          <a:xfrm>
            <a:off x="1657472" y="1494692"/>
            <a:ext cx="10018713" cy="5105401"/>
          </a:xfrm>
        </p:spPr>
        <p:txBody>
          <a:bodyPr>
            <a:noAutofit/>
          </a:bodyPr>
          <a:lstStyle/>
          <a:p>
            <a:pPr marL="0" indent="0">
              <a:buNone/>
            </a:pP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GeeksforGeeks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(2024, January 2). </a:t>
            </a:r>
            <a:r>
              <a:rPr kumimoji="0" lang="en-US" altLang="en-US" sz="2800" b="0" i="1" u="none" strike="noStrike" cap="none" normalizeH="0" baseline="0" dirty="0">
                <a:ln>
                  <a:noFill/>
                </a:ln>
                <a:effectLst/>
                <a:latin typeface="Times New Roman" panose="02020603050405020304" pitchFamily="18" charset="0"/>
                <a:cs typeface="Times New Roman" panose="02020603050405020304" pitchFamily="18" charset="0"/>
              </a:rPr>
              <a:t>Importance of Software 	Requirements Specification (SRS)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GeeksforGeeks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2800" dirty="0">
                <a:solidFill>
                  <a:srgbClr val="3085ED"/>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https://www.geeksforgeeks.org/importance-of-software-	</a:t>
            </a:r>
            <a:r>
              <a:rPr kumimoji="0" lang="en-US" altLang="en-US" sz="2800" b="0" i="0" u="none" strike="noStrike" cap="none" normalizeH="0" baseline="0" dirty="0">
                <a:ln>
                  <a:noFill/>
                </a:ln>
                <a:solidFill>
                  <a:srgbClr val="3085ED"/>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requirements-specification-</a:t>
            </a:r>
            <a:r>
              <a:rPr kumimoji="0" lang="en-US" altLang="en-US" sz="2800" b="0" i="0" u="none" strike="noStrike" cap="none" normalizeH="0" baseline="0" dirty="0" err="1">
                <a:ln>
                  <a:noFill/>
                </a:ln>
                <a:solidFill>
                  <a:srgbClr val="3085ED"/>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srs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effectLst/>
              <a:latin typeface="Arial" panose="020B0604020202020204" pitchFamily="34" charset="0"/>
            </a:endParaRPr>
          </a:p>
          <a:p>
            <a:pPr marL="0" indent="0">
              <a:buNone/>
            </a:pP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GeeksforGeeks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(2024, June 25). </a:t>
            </a:r>
            <a:r>
              <a:rPr kumimoji="0" lang="en-US" altLang="en-US" sz="2800" b="0" i="1" u="none" strike="noStrike" cap="none" normalizeH="0" baseline="0" dirty="0">
                <a:ln>
                  <a:noFill/>
                </a:ln>
                <a:effectLst/>
                <a:latin typeface="Times New Roman" panose="02020603050405020304" pitchFamily="18" charset="0"/>
                <a:cs typeface="Times New Roman" panose="02020603050405020304" pitchFamily="18" charset="0"/>
              </a:rPr>
              <a:t>Unified Modeling Language 	(UML) diagrams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GeeksforGeeks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https://www.geeksforgeeks.org/unified-modeling-language-uml-	introduction/#</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buNone/>
            </a:pPr>
            <a:r>
              <a:rPr lang="en-US" sz="2800" b="0" i="0" dirty="0">
                <a:effectLst/>
                <a:latin typeface="Times New Roman" panose="02020603050405020304" pitchFamily="18" charset="0"/>
              </a:rPr>
              <a:t>W3Schools. (n.d.-b). </a:t>
            </a:r>
            <a:r>
              <a:rPr lang="en-US" sz="2800" b="0" i="1" dirty="0">
                <a:effectLst/>
                <a:latin typeface="Times New Roman" panose="02020603050405020304" pitchFamily="18" charset="0"/>
              </a:rPr>
              <a:t>PHP Connect to MySQL</a:t>
            </a:r>
            <a:r>
              <a:rPr lang="en-US" sz="2800" b="0" i="0" dirty="0">
                <a:effectLst/>
                <a:latin typeface="Times New Roman" panose="02020603050405020304" pitchFamily="18" charset="0"/>
              </a:rPr>
              <a:t>. </a:t>
            </a:r>
          </a:p>
          <a:p>
            <a:pPr marL="0" indent="0">
              <a:buNone/>
            </a:pPr>
            <a:r>
              <a:rPr lang="en-US" sz="2800" dirty="0">
                <a:latin typeface="Times New Roman" panose="02020603050405020304" pitchFamily="18" charset="0"/>
              </a:rPr>
              <a:t>	</a:t>
            </a:r>
            <a:r>
              <a:rPr lang="en-US" sz="2800" b="0" i="0" dirty="0">
                <a:effectLst/>
                <a:latin typeface="Times New Roman" panose="02020603050405020304" pitchFamily="18" charset="0"/>
              </a:rPr>
              <a:t>https://www.w3schools.com/php/php_mysql_connect.asp</a:t>
            </a:r>
            <a:endParaRPr kumimoji="0" lang="en-US" altLang="en-US" sz="2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49050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8550F-46DD-7F20-904B-EFC48B22D76E}"/>
              </a:ext>
            </a:extLst>
          </p:cNvPr>
          <p:cNvSpPr>
            <a:spLocks noGrp="1"/>
          </p:cNvSpPr>
          <p:nvPr>
            <p:ph type="title"/>
          </p:nvPr>
        </p:nvSpPr>
        <p:spPr>
          <a:xfrm>
            <a:off x="3729326" y="0"/>
            <a:ext cx="7884823" cy="1752599"/>
          </a:xfrm>
        </p:spPr>
        <p:txBody>
          <a:bodyPr>
            <a:noAutofit/>
          </a:bodyPr>
          <a:lstStyle/>
          <a:p>
            <a:pPr algn="r"/>
            <a:r>
              <a:rPr lang="en-US" sz="4400" dirty="0"/>
              <a:t>Software Requirements Specifications (SRS) Document</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n-US"/>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n-US"/>
          </a:p>
        </p:txBody>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n-US"/>
          </a:p>
        </p:txBody>
      </p:sp>
      <p:sp>
        <p:nvSpPr>
          <p:cNvPr id="3" name="Content Placeholder 2">
            <a:extLst>
              <a:ext uri="{FF2B5EF4-FFF2-40B4-BE49-F238E27FC236}">
                <a16:creationId xmlns:a16="http://schemas.microsoft.com/office/drawing/2014/main" id="{2AD167AC-6123-1F11-09E3-169BF9D003E5}"/>
              </a:ext>
            </a:extLst>
          </p:cNvPr>
          <p:cNvSpPr>
            <a:spLocks noGrp="1"/>
          </p:cNvSpPr>
          <p:nvPr>
            <p:ph idx="1"/>
          </p:nvPr>
        </p:nvSpPr>
        <p:spPr>
          <a:xfrm>
            <a:off x="3465655" y="2309447"/>
            <a:ext cx="8726346" cy="3410074"/>
          </a:xfrm>
        </p:spPr>
        <p:txBody>
          <a:bodyPr>
            <a:noAutofit/>
          </a:bodyPr>
          <a:lstStyle/>
          <a:p>
            <a:r>
              <a:rPr lang="en-US" sz="2800" dirty="0"/>
              <a:t>Overall Description</a:t>
            </a:r>
          </a:p>
          <a:p>
            <a:r>
              <a:rPr lang="en-US" sz="2800" dirty="0"/>
              <a:t>External Interface Requirements</a:t>
            </a:r>
          </a:p>
          <a:p>
            <a:r>
              <a:rPr lang="en-US" sz="2800" dirty="0"/>
              <a:t>System Features</a:t>
            </a:r>
          </a:p>
          <a:p>
            <a:pPr lvl="1"/>
            <a:r>
              <a:rPr lang="en-US" sz="2800" dirty="0"/>
              <a:t>Student Management</a:t>
            </a:r>
          </a:p>
          <a:p>
            <a:pPr lvl="1"/>
            <a:r>
              <a:rPr lang="en-US" sz="2800" dirty="0"/>
              <a:t>Course Registration</a:t>
            </a:r>
          </a:p>
        </p:txBody>
      </p:sp>
    </p:spTree>
    <p:extLst>
      <p:ext uri="{BB962C8B-B14F-4D97-AF65-F5344CB8AC3E}">
        <p14:creationId xmlns:p14="http://schemas.microsoft.com/office/powerpoint/2010/main" val="32013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pic>
        <p:nvPicPr>
          <p:cNvPr id="5" name="Picture 4" descr="Many question marks on black background">
            <a:extLst>
              <a:ext uri="{FF2B5EF4-FFF2-40B4-BE49-F238E27FC236}">
                <a16:creationId xmlns:a16="http://schemas.microsoft.com/office/drawing/2014/main" id="{866554A5-716D-0E15-D5C9-4660C66A56B2}"/>
              </a:ext>
            </a:extLst>
          </p:cNvPr>
          <p:cNvPicPr>
            <a:picLocks noChangeAspect="1"/>
          </p:cNvPicPr>
          <p:nvPr/>
        </p:nvPicPr>
        <p:blipFill rotWithShape="1">
          <a:blip r:embed="rId4">
            <a:duotone>
              <a:schemeClr val="bg2">
                <a:shade val="45000"/>
                <a:satMod val="135000"/>
              </a:schemeClr>
              <a:prstClr val="white"/>
            </a:duotone>
            <a:alphaModFix amt="35000"/>
          </a:blip>
          <a:srcRect t="7787"/>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9"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0"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1"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2"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3"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D59879F6-F9D4-A7BF-5ECA-F7DF5DE2B486}"/>
              </a:ext>
            </a:extLst>
          </p:cNvPr>
          <p:cNvSpPr>
            <a:spLocks noGrp="1"/>
          </p:cNvSpPr>
          <p:nvPr>
            <p:ph type="title"/>
          </p:nvPr>
        </p:nvSpPr>
        <p:spPr>
          <a:xfrm>
            <a:off x="2951689" y="16670"/>
            <a:ext cx="8574622" cy="1390100"/>
          </a:xfrm>
        </p:spPr>
        <p:txBody>
          <a:bodyPr vert="horz" lIns="91440" tIns="45720" rIns="91440" bIns="45720" rtlCol="0" anchor="b">
            <a:normAutofit fontScale="90000"/>
          </a:bodyPr>
          <a:lstStyle/>
          <a:p>
            <a:pPr algn="r"/>
            <a:r>
              <a:rPr lang="en-US" sz="4400" dirty="0"/>
              <a:t>Unified Modeling Language </a:t>
            </a:r>
            <a:br>
              <a:rPr lang="en-US" sz="4400" dirty="0"/>
            </a:br>
            <a:r>
              <a:rPr lang="en-US" sz="4400" dirty="0"/>
              <a:t>(UML) Design Model – Activity Model</a:t>
            </a:r>
          </a:p>
        </p:txBody>
      </p:sp>
      <p:pic>
        <p:nvPicPr>
          <p:cNvPr id="36" name="Content Placeholder 35" descr="A diagram of a course&#10;&#10;Description automatically generated">
            <a:extLst>
              <a:ext uri="{FF2B5EF4-FFF2-40B4-BE49-F238E27FC236}">
                <a16:creationId xmlns:a16="http://schemas.microsoft.com/office/drawing/2014/main" id="{B5F8427D-949C-2F68-7D52-977E478C4E2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746622" y="1458935"/>
            <a:ext cx="5628780" cy="5415725"/>
          </a:xfrm>
        </p:spPr>
      </p:pic>
    </p:spTree>
    <p:extLst>
      <p:ext uri="{BB962C8B-B14F-4D97-AF65-F5344CB8AC3E}">
        <p14:creationId xmlns:p14="http://schemas.microsoft.com/office/powerpoint/2010/main" val="326771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pic>
        <p:nvPicPr>
          <p:cNvPr id="5" name="Picture 4" descr="Many question marks on black background">
            <a:extLst>
              <a:ext uri="{FF2B5EF4-FFF2-40B4-BE49-F238E27FC236}">
                <a16:creationId xmlns:a16="http://schemas.microsoft.com/office/drawing/2014/main" id="{866554A5-716D-0E15-D5C9-4660C66A56B2}"/>
              </a:ext>
            </a:extLst>
          </p:cNvPr>
          <p:cNvPicPr>
            <a:picLocks noChangeAspect="1"/>
          </p:cNvPicPr>
          <p:nvPr/>
        </p:nvPicPr>
        <p:blipFill rotWithShape="1">
          <a:blip r:embed="rId4">
            <a:duotone>
              <a:schemeClr val="bg2">
                <a:shade val="45000"/>
                <a:satMod val="135000"/>
              </a:schemeClr>
              <a:prstClr val="white"/>
            </a:duotone>
            <a:alphaModFix amt="35000"/>
          </a:blip>
          <a:srcRect t="7787"/>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9"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0"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1"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2"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3"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D59879F6-F9D4-A7BF-5ECA-F7DF5DE2B486}"/>
              </a:ext>
            </a:extLst>
          </p:cNvPr>
          <p:cNvSpPr>
            <a:spLocks noGrp="1"/>
          </p:cNvSpPr>
          <p:nvPr>
            <p:ph type="title"/>
          </p:nvPr>
        </p:nvSpPr>
        <p:spPr>
          <a:xfrm>
            <a:off x="0" y="16670"/>
            <a:ext cx="11526311" cy="1390100"/>
          </a:xfrm>
        </p:spPr>
        <p:txBody>
          <a:bodyPr vert="horz" lIns="91440" tIns="45720" rIns="91440" bIns="45720" rtlCol="0" anchor="b">
            <a:normAutofit fontScale="90000"/>
          </a:bodyPr>
          <a:lstStyle/>
          <a:p>
            <a:pPr algn="r"/>
            <a:r>
              <a:rPr lang="en-US" sz="4400" dirty="0"/>
              <a:t>Unified Modeling Language (UML) </a:t>
            </a:r>
            <a:br>
              <a:rPr lang="en-US" sz="4400" dirty="0"/>
            </a:br>
            <a:r>
              <a:rPr lang="en-US" sz="4400" dirty="0"/>
              <a:t>Design Model- Use Case Models</a:t>
            </a:r>
          </a:p>
        </p:txBody>
      </p:sp>
      <p:pic>
        <p:nvPicPr>
          <p:cNvPr id="6" name="Picture 5" descr="A diagram of course schedule&#10;&#10;Description automatically generated">
            <a:extLst>
              <a:ext uri="{FF2B5EF4-FFF2-40B4-BE49-F238E27FC236}">
                <a16:creationId xmlns:a16="http://schemas.microsoft.com/office/drawing/2014/main" id="{C7D8AC69-E1E6-5309-F676-9ED22E5712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277" y="2264203"/>
            <a:ext cx="5105400" cy="4391025"/>
          </a:xfrm>
          <a:prstGeom prst="rect">
            <a:avLst/>
          </a:prstGeom>
        </p:spPr>
      </p:pic>
      <p:pic>
        <p:nvPicPr>
          <p:cNvPr id="8" name="Picture 7" descr="A diagram of a student management&#10;&#10;Description automatically generated">
            <a:extLst>
              <a:ext uri="{FF2B5EF4-FFF2-40B4-BE49-F238E27FC236}">
                <a16:creationId xmlns:a16="http://schemas.microsoft.com/office/drawing/2014/main" id="{3D107F78-7ECD-10C4-13FB-7F7C3F749E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3235" y="2835702"/>
            <a:ext cx="5105400" cy="3248025"/>
          </a:xfrm>
          <a:prstGeom prst="rect">
            <a:avLst/>
          </a:prstGeom>
        </p:spPr>
      </p:pic>
    </p:spTree>
    <p:extLst>
      <p:ext uri="{BB962C8B-B14F-4D97-AF65-F5344CB8AC3E}">
        <p14:creationId xmlns:p14="http://schemas.microsoft.com/office/powerpoint/2010/main" val="185766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itle 1">
            <a:extLst>
              <a:ext uri="{FF2B5EF4-FFF2-40B4-BE49-F238E27FC236}">
                <a16:creationId xmlns:a16="http://schemas.microsoft.com/office/drawing/2014/main" id="{065734F1-5688-3404-2D4E-180E6C44C7D4}"/>
              </a:ext>
            </a:extLst>
          </p:cNvPr>
          <p:cNvSpPr txBox="1">
            <a:spLocks/>
          </p:cNvSpPr>
          <p:nvPr/>
        </p:nvSpPr>
        <p:spPr>
          <a:xfrm>
            <a:off x="2951689" y="16670"/>
            <a:ext cx="8574622" cy="1343208"/>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400" dirty="0"/>
              <a:t>Landing, Login, and </a:t>
            </a:r>
          </a:p>
          <a:p>
            <a:pPr algn="r"/>
            <a:r>
              <a:rPr lang="en-US" sz="4400" dirty="0"/>
              <a:t>Registration Pages</a:t>
            </a:r>
          </a:p>
        </p:txBody>
      </p:sp>
      <p:pic>
        <p:nvPicPr>
          <p:cNvPr id="20" name="Picture 19">
            <a:extLst>
              <a:ext uri="{FF2B5EF4-FFF2-40B4-BE49-F238E27FC236}">
                <a16:creationId xmlns:a16="http://schemas.microsoft.com/office/drawing/2014/main" id="{7604744C-8FD4-2F5B-6CB4-F6844FD551F0}"/>
              </a:ext>
            </a:extLst>
          </p:cNvPr>
          <p:cNvPicPr>
            <a:picLocks noChangeAspect="1"/>
          </p:cNvPicPr>
          <p:nvPr/>
        </p:nvPicPr>
        <p:blipFill>
          <a:blip r:embed="rId4"/>
          <a:stretch>
            <a:fillRect/>
          </a:stretch>
        </p:blipFill>
        <p:spPr>
          <a:xfrm>
            <a:off x="904875" y="1386405"/>
            <a:ext cx="10382250" cy="2094470"/>
          </a:xfrm>
          <a:prstGeom prst="rect">
            <a:avLst/>
          </a:prstGeom>
        </p:spPr>
      </p:pic>
      <p:pic>
        <p:nvPicPr>
          <p:cNvPr id="22" name="Picture 21">
            <a:extLst>
              <a:ext uri="{FF2B5EF4-FFF2-40B4-BE49-F238E27FC236}">
                <a16:creationId xmlns:a16="http://schemas.microsoft.com/office/drawing/2014/main" id="{3B09FF6F-5002-966B-4440-052C3F1E77A2}"/>
              </a:ext>
            </a:extLst>
          </p:cNvPr>
          <p:cNvPicPr>
            <a:picLocks noChangeAspect="1"/>
          </p:cNvPicPr>
          <p:nvPr/>
        </p:nvPicPr>
        <p:blipFill>
          <a:blip r:embed="rId5"/>
          <a:stretch>
            <a:fillRect/>
          </a:stretch>
        </p:blipFill>
        <p:spPr>
          <a:xfrm>
            <a:off x="904875" y="3480875"/>
            <a:ext cx="10382250" cy="3259735"/>
          </a:xfrm>
          <a:prstGeom prst="rect">
            <a:avLst/>
          </a:prstGeom>
        </p:spPr>
      </p:pic>
    </p:spTree>
    <p:extLst>
      <p:ext uri="{BB962C8B-B14F-4D97-AF65-F5344CB8AC3E}">
        <p14:creationId xmlns:p14="http://schemas.microsoft.com/office/powerpoint/2010/main" val="304606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pic>
        <p:nvPicPr>
          <p:cNvPr id="5" name="Picture 4" descr="White puzzle with one red piece">
            <a:extLst>
              <a:ext uri="{FF2B5EF4-FFF2-40B4-BE49-F238E27FC236}">
                <a16:creationId xmlns:a16="http://schemas.microsoft.com/office/drawing/2014/main" id="{3EA9D4C9-873B-9658-4478-D9DC1BE2C4DB}"/>
              </a:ext>
            </a:extLst>
          </p:cNvPr>
          <p:cNvPicPr>
            <a:picLocks noChangeAspect="1"/>
          </p:cNvPicPr>
          <p:nvPr/>
        </p:nvPicPr>
        <p:blipFill rotWithShape="1">
          <a:blip r:embed="rId4">
            <a:duotone>
              <a:schemeClr val="bg2">
                <a:shade val="45000"/>
                <a:satMod val="135000"/>
              </a:schemeClr>
              <a:prstClr val="white"/>
            </a:duotone>
            <a:alphaModFix amt="35000"/>
          </a:blip>
          <a:srcRect/>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9"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0"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1"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2"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3"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D4EF1FA1-160F-0754-2EB5-EB7007A42918}"/>
              </a:ext>
            </a:extLst>
          </p:cNvPr>
          <p:cNvSpPr>
            <a:spLocks noGrp="1"/>
          </p:cNvSpPr>
          <p:nvPr>
            <p:ph type="title"/>
          </p:nvPr>
        </p:nvSpPr>
        <p:spPr>
          <a:xfrm>
            <a:off x="3585272" y="16669"/>
            <a:ext cx="8574622" cy="815669"/>
          </a:xfrm>
        </p:spPr>
        <p:txBody>
          <a:bodyPr vert="horz" lIns="91440" tIns="45720" rIns="91440" bIns="45720" rtlCol="0" anchor="b">
            <a:normAutofit fontScale="90000"/>
          </a:bodyPr>
          <a:lstStyle/>
          <a:p>
            <a:pPr algn="r"/>
            <a:r>
              <a:rPr lang="en-US" sz="4400" dirty="0"/>
              <a:t>Class Registration &amp; Enrollment Page</a:t>
            </a:r>
          </a:p>
        </p:txBody>
      </p:sp>
      <p:pic>
        <p:nvPicPr>
          <p:cNvPr id="3" name="Picture 2" descr="A screen shot of a course list&#10;&#10;Description automatically generated">
            <a:extLst>
              <a:ext uri="{FF2B5EF4-FFF2-40B4-BE49-F238E27FC236}">
                <a16:creationId xmlns:a16="http://schemas.microsoft.com/office/drawing/2014/main" id="{1CD1B78C-1BD5-A8C6-D396-BFC833AF4655}"/>
              </a:ext>
            </a:extLst>
          </p:cNvPr>
          <p:cNvPicPr>
            <a:picLocks noChangeAspect="1"/>
          </p:cNvPicPr>
          <p:nvPr/>
        </p:nvPicPr>
        <p:blipFill>
          <a:blip r:embed="rId5"/>
          <a:stretch>
            <a:fillRect/>
          </a:stretch>
        </p:blipFill>
        <p:spPr>
          <a:xfrm>
            <a:off x="225008" y="587109"/>
            <a:ext cx="3953779" cy="6127794"/>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DF408B9D-67FB-2BA1-3912-20A01EC889EC}"/>
              </a:ext>
            </a:extLst>
          </p:cNvPr>
          <p:cNvPicPr>
            <a:picLocks noChangeAspect="1"/>
          </p:cNvPicPr>
          <p:nvPr/>
        </p:nvPicPr>
        <p:blipFill>
          <a:blip r:embed="rId6"/>
          <a:stretch>
            <a:fillRect/>
          </a:stretch>
        </p:blipFill>
        <p:spPr>
          <a:xfrm>
            <a:off x="6646413" y="1115375"/>
            <a:ext cx="4441682" cy="5101851"/>
          </a:xfrm>
          <a:prstGeom prst="rect">
            <a:avLst/>
          </a:prstGeom>
        </p:spPr>
      </p:pic>
    </p:spTree>
    <p:extLst>
      <p:ext uri="{BB962C8B-B14F-4D97-AF65-F5344CB8AC3E}">
        <p14:creationId xmlns:p14="http://schemas.microsoft.com/office/powerpoint/2010/main" val="81456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24B0A-4D2D-F483-053F-FCAF063CEA6F}"/>
              </a:ext>
            </a:extLst>
          </p:cNvPr>
          <p:cNvSpPr>
            <a:spLocks noGrp="1"/>
          </p:cNvSpPr>
          <p:nvPr>
            <p:ph type="title"/>
          </p:nvPr>
        </p:nvSpPr>
        <p:spPr>
          <a:xfrm>
            <a:off x="3905538" y="3786"/>
            <a:ext cx="7257455" cy="945783"/>
          </a:xfrm>
        </p:spPr>
        <p:txBody>
          <a:bodyPr>
            <a:normAutofit/>
          </a:bodyPr>
          <a:lstStyle/>
          <a:p>
            <a:pPr algn="r"/>
            <a:r>
              <a:rPr lang="en-US" sz="4400" dirty="0"/>
              <a:t>MySQL Database</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n-US"/>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n-US"/>
          </a:p>
        </p:txBody>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n-US"/>
          </a:p>
        </p:txBody>
      </p:sp>
      <p:pic>
        <p:nvPicPr>
          <p:cNvPr id="5" name="Picture 4" descr="A screenshot of a computer program&#10;&#10;Description automatically generated">
            <a:extLst>
              <a:ext uri="{FF2B5EF4-FFF2-40B4-BE49-F238E27FC236}">
                <a16:creationId xmlns:a16="http://schemas.microsoft.com/office/drawing/2014/main" id="{5E51A2E3-3ABB-BEA4-8109-822206C02C48}"/>
              </a:ext>
            </a:extLst>
          </p:cNvPr>
          <p:cNvPicPr>
            <a:picLocks noChangeAspect="1"/>
          </p:cNvPicPr>
          <p:nvPr/>
        </p:nvPicPr>
        <p:blipFill>
          <a:blip r:embed="rId4"/>
          <a:stretch>
            <a:fillRect/>
          </a:stretch>
        </p:blipFill>
        <p:spPr>
          <a:xfrm>
            <a:off x="3634802" y="1796683"/>
            <a:ext cx="7197570" cy="3264634"/>
          </a:xfrm>
          <a:prstGeom prst="rect">
            <a:avLst/>
          </a:prstGeom>
        </p:spPr>
      </p:pic>
    </p:spTree>
    <p:extLst>
      <p:ext uri="{BB962C8B-B14F-4D97-AF65-F5344CB8AC3E}">
        <p14:creationId xmlns:p14="http://schemas.microsoft.com/office/powerpoint/2010/main" val="2179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24B0A-4D2D-F483-053F-FCAF063CEA6F}"/>
              </a:ext>
            </a:extLst>
          </p:cNvPr>
          <p:cNvSpPr>
            <a:spLocks noGrp="1"/>
          </p:cNvSpPr>
          <p:nvPr>
            <p:ph type="title"/>
          </p:nvPr>
        </p:nvSpPr>
        <p:spPr>
          <a:xfrm>
            <a:off x="3905538" y="3786"/>
            <a:ext cx="8286462" cy="945783"/>
          </a:xfrm>
        </p:spPr>
        <p:txBody>
          <a:bodyPr>
            <a:normAutofit/>
          </a:bodyPr>
          <a:lstStyle/>
          <a:p>
            <a:pPr algn="r"/>
            <a:r>
              <a:rPr lang="en-US" sz="4400" dirty="0"/>
              <a:t>MySQL Database – Foreign Keys</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n-US"/>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n-US"/>
          </a:p>
        </p:txBody>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n-US"/>
          </a:p>
        </p:txBody>
      </p:sp>
      <p:pic>
        <p:nvPicPr>
          <p:cNvPr id="3" name="Picture 2" descr="A screen shot of a computer code&#10;&#10;Description automatically generated">
            <a:extLst>
              <a:ext uri="{FF2B5EF4-FFF2-40B4-BE49-F238E27FC236}">
                <a16:creationId xmlns:a16="http://schemas.microsoft.com/office/drawing/2014/main" id="{6E46B28F-C3B3-68FA-020B-80F0E3B33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1927" y="1828671"/>
            <a:ext cx="7241016" cy="3200657"/>
          </a:xfrm>
          <a:prstGeom prst="rect">
            <a:avLst/>
          </a:prstGeom>
        </p:spPr>
      </p:pic>
    </p:spTree>
    <p:extLst>
      <p:ext uri="{BB962C8B-B14F-4D97-AF65-F5344CB8AC3E}">
        <p14:creationId xmlns:p14="http://schemas.microsoft.com/office/powerpoint/2010/main" val="244239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itle 1">
            <a:extLst>
              <a:ext uri="{FF2B5EF4-FFF2-40B4-BE49-F238E27FC236}">
                <a16:creationId xmlns:a16="http://schemas.microsoft.com/office/drawing/2014/main" id="{C245B290-8057-0003-4BC4-29B75E540C98}"/>
              </a:ext>
            </a:extLst>
          </p:cNvPr>
          <p:cNvSpPr txBox="1">
            <a:spLocks/>
          </p:cNvSpPr>
          <p:nvPr/>
        </p:nvSpPr>
        <p:spPr>
          <a:xfrm>
            <a:off x="3617378" y="0"/>
            <a:ext cx="8574622" cy="1319762"/>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400" dirty="0"/>
              <a:t>Personal Home Page (PHP) Code</a:t>
            </a:r>
          </a:p>
          <a:p>
            <a:pPr algn="r"/>
            <a:r>
              <a:rPr lang="en-US" sz="3600" b="1" dirty="0">
                <a:solidFill>
                  <a:srgbClr val="333333"/>
                </a:solidFill>
              </a:rPr>
              <a:t>IF…ELSE IF Statements</a:t>
            </a:r>
            <a:endParaRPr lang="en-US" sz="3600" b="1" i="0" dirty="0">
              <a:solidFill>
                <a:srgbClr val="333333"/>
              </a:solidFill>
              <a:effectLst/>
            </a:endParaRPr>
          </a:p>
        </p:txBody>
      </p:sp>
      <p:pic>
        <p:nvPicPr>
          <p:cNvPr id="7" name="Picture 6" descr="A screenshot of a computer program&#10;&#10;Description automatically generated">
            <a:extLst>
              <a:ext uri="{FF2B5EF4-FFF2-40B4-BE49-F238E27FC236}">
                <a16:creationId xmlns:a16="http://schemas.microsoft.com/office/drawing/2014/main" id="{035AD2AF-E4DD-185C-EAF1-4BF7411E577A}"/>
              </a:ext>
            </a:extLst>
          </p:cNvPr>
          <p:cNvPicPr>
            <a:picLocks noChangeAspect="1"/>
          </p:cNvPicPr>
          <p:nvPr/>
        </p:nvPicPr>
        <p:blipFill rotWithShape="1">
          <a:blip r:embed="rId4"/>
          <a:srcRect t="25616" b="8224"/>
          <a:stretch/>
        </p:blipFill>
        <p:spPr>
          <a:xfrm>
            <a:off x="2224310" y="1418034"/>
            <a:ext cx="7743379" cy="5341694"/>
          </a:xfrm>
          <a:prstGeom prst="rect">
            <a:avLst/>
          </a:prstGeom>
        </p:spPr>
      </p:pic>
    </p:spTree>
    <p:extLst>
      <p:ext uri="{BB962C8B-B14F-4D97-AF65-F5344CB8AC3E}">
        <p14:creationId xmlns:p14="http://schemas.microsoft.com/office/powerpoint/2010/main" val="254881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TotalTime>466</TotalTime>
  <Words>1787</Words>
  <Application>Microsoft Office PowerPoint</Application>
  <PresentationFormat>Widescreen</PresentationFormat>
  <Paragraphs>71</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Cambria</vt:lpstr>
      <vt:lpstr>Corbel</vt:lpstr>
      <vt:lpstr>Nunito</vt:lpstr>
      <vt:lpstr>Times New Roman</vt:lpstr>
      <vt:lpstr>Parallax</vt:lpstr>
      <vt:lpstr>Course Registration  Final Project</vt:lpstr>
      <vt:lpstr>Software Requirements Specifications (SRS) Document</vt:lpstr>
      <vt:lpstr>Unified Modeling Language  (UML) Design Model – Activity Model</vt:lpstr>
      <vt:lpstr>Unified Modeling Language (UML)  Design Model- Use Case Models</vt:lpstr>
      <vt:lpstr>PowerPoint Presentation</vt:lpstr>
      <vt:lpstr>Class Registration &amp; Enrollment Page</vt:lpstr>
      <vt:lpstr>MySQL Database</vt:lpstr>
      <vt:lpstr>MySQL Database – Foreign Keys</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Speech</dc:title>
  <dc:creator>Justin Villanueva</dc:creator>
  <cp:lastModifiedBy>Justin Villanueva</cp:lastModifiedBy>
  <cp:revision>68</cp:revision>
  <dcterms:created xsi:type="dcterms:W3CDTF">2024-04-22T06:42:19Z</dcterms:created>
  <dcterms:modified xsi:type="dcterms:W3CDTF">2024-07-22T21:12:50Z</dcterms:modified>
</cp:coreProperties>
</file>