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3" name="Justin Olson"/>
  <p:cmAuthor clrIdx="1" id="1" initials="" lastIdx="1" name="Matthew Oakley"/>
  <p:cmAuthor clrIdx="2" id="2" initials="" lastIdx="1" name="Kristen Hansli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possibly change machine learning to predictive data analysis. Machine learning solves specific types of problems. Since we don't know the problem yes it is really hard to say we are going to use machine learning before we define something.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Is this what goes on this one? If so maybe put it above the previous one since they are so similar and the other one is more detailed.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Mike 1m</p:text>
  </p:cm>
  <p:cm authorId="2" idx="1">
    <p:pos x="6000" y="100"/>
    <p:text>I'm not really sure these dependencies are right... This is how i was reading the statements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p:pos x="6000" y="0"/>
    <p:text>The (New) notes next to them reminded me of an app or a game showing new unlocked things, and I had the idea of putting icons there. Change it back if it looks dumb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Justin - 15 sec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Mitch 20s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Mitch 20s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Mitch 20s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Mike 1m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Led by Justin 1m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Mitch - 30s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Justin 1m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Matt 1m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gn="just">
              <a:spcBef>
                <a:spcPts val="0"/>
              </a:spcBef>
              <a:buClr>
                <a:schemeClr val="dk1"/>
              </a:buClr>
              <a:buSzPct val="61111"/>
              <a:buFont typeface="Arial"/>
              <a:buNone/>
            </a:pPr>
            <a:r>
              <a:rPr b="1" lang="en" sz="1800">
                <a:solidFill>
                  <a:schemeClr val="dk2"/>
                </a:solidFill>
                <a:latin typeface="Trebuchet MS"/>
                <a:ea typeface="Trebuchet MS"/>
                <a:cs typeface="Trebuchet MS"/>
                <a:sym typeface="Trebuchet MS"/>
              </a:rPr>
              <a:t>Client access</a:t>
            </a:r>
            <a:r>
              <a:rPr lang="en" sz="1800">
                <a:solidFill>
                  <a:schemeClr val="dk2"/>
                </a:solidFill>
                <a:latin typeface="Trebuchet MS"/>
                <a:ea typeface="Trebuchet MS"/>
                <a:cs typeface="Trebuchet MS"/>
                <a:sym typeface="Trebuchet MS"/>
              </a:rPr>
              <a:t> 	depends on having a 		</a:t>
            </a:r>
            <a:r>
              <a:rPr b="1" lang="en" sz="1800">
                <a:solidFill>
                  <a:schemeClr val="dk2"/>
                </a:solidFill>
                <a:latin typeface="Trebuchet MS"/>
                <a:ea typeface="Trebuchet MS"/>
                <a:cs typeface="Trebuchet MS"/>
                <a:sym typeface="Trebuchet MS"/>
              </a:rPr>
              <a:t>running server</a:t>
            </a:r>
          </a:p>
          <a:p>
            <a:pPr lvl="0" algn="just">
              <a:spcBef>
                <a:spcPts val="0"/>
              </a:spcBef>
              <a:buClr>
                <a:schemeClr val="dk1"/>
              </a:buClr>
              <a:buSzPct val="61111"/>
              <a:buFont typeface="Arial"/>
              <a:buNone/>
            </a:pPr>
            <a:r>
              <a:t/>
            </a:r>
            <a:endParaRPr b="1" sz="1800">
              <a:solidFill>
                <a:schemeClr val="dk2"/>
              </a:solidFill>
              <a:latin typeface="Trebuchet MS"/>
              <a:ea typeface="Trebuchet MS"/>
              <a:cs typeface="Trebuchet MS"/>
              <a:sym typeface="Trebuchet MS"/>
            </a:endParaRPr>
          </a:p>
          <a:p>
            <a:pPr lvl="0" algn="just">
              <a:spcBef>
                <a:spcPts val="0"/>
              </a:spcBef>
              <a:buClr>
                <a:schemeClr val="dk1"/>
              </a:buClr>
              <a:buSzPct val="61111"/>
              <a:buFont typeface="Arial"/>
              <a:buNone/>
            </a:pPr>
            <a:r>
              <a:rPr b="1" lang="en" sz="1800">
                <a:solidFill>
                  <a:schemeClr val="dk2"/>
                </a:solidFill>
                <a:latin typeface="Trebuchet MS"/>
                <a:ea typeface="Trebuchet MS"/>
                <a:cs typeface="Trebuchet MS"/>
                <a:sym typeface="Trebuchet MS"/>
              </a:rPr>
              <a:t>Client</a:t>
            </a:r>
            <a:r>
              <a:rPr lang="en" sz="1800">
                <a:solidFill>
                  <a:schemeClr val="dk2"/>
                </a:solidFill>
                <a:latin typeface="Trebuchet MS"/>
                <a:ea typeface="Trebuchet MS"/>
                <a:cs typeface="Trebuchet MS"/>
                <a:sym typeface="Trebuchet MS"/>
              </a:rPr>
              <a:t> 				needs 				</a:t>
            </a:r>
            <a:r>
              <a:rPr b="1" lang="en" sz="1800">
                <a:solidFill>
                  <a:schemeClr val="dk2"/>
                </a:solidFill>
                <a:latin typeface="Trebuchet MS"/>
                <a:ea typeface="Trebuchet MS"/>
                <a:cs typeface="Trebuchet MS"/>
                <a:sym typeface="Trebuchet MS"/>
              </a:rPr>
              <a:t>map Data from Google</a:t>
            </a:r>
          </a:p>
          <a:p>
            <a:pPr lvl="0" algn="just">
              <a:spcBef>
                <a:spcPts val="0"/>
              </a:spcBef>
              <a:buClr>
                <a:schemeClr val="dk1"/>
              </a:buClr>
              <a:buSzPct val="45833"/>
              <a:buFont typeface="Arial"/>
              <a:buNone/>
            </a:pPr>
            <a:r>
              <a:t/>
            </a:r>
            <a:endParaRPr b="1" sz="2400">
              <a:solidFill>
                <a:schemeClr val="dk2"/>
              </a:solidFill>
              <a:latin typeface="Trebuchet MS"/>
              <a:ea typeface="Trebuchet MS"/>
              <a:cs typeface="Trebuchet MS"/>
              <a:sym typeface="Trebuchet MS"/>
            </a:endParaRPr>
          </a:p>
          <a:p>
            <a:pPr lvl="0" algn="just">
              <a:spcBef>
                <a:spcPts val="0"/>
              </a:spcBef>
              <a:buClr>
                <a:schemeClr val="dk1"/>
              </a:buClr>
              <a:buSzPct val="61111"/>
              <a:buFont typeface="Arial"/>
              <a:buNone/>
            </a:pPr>
            <a:r>
              <a:t/>
            </a:r>
            <a:endParaRPr b="1" sz="1800">
              <a:solidFill>
                <a:schemeClr val="dk2"/>
              </a:solidFill>
              <a:latin typeface="Trebuchet MS"/>
              <a:ea typeface="Trebuchet MS"/>
              <a:cs typeface="Trebuchet MS"/>
              <a:sym typeface="Trebuchet MS"/>
            </a:endParaRPr>
          </a:p>
          <a:p>
            <a:pPr lvl="0" algn="just">
              <a:spcBef>
                <a:spcPts val="0"/>
              </a:spcBef>
              <a:buClr>
                <a:schemeClr val="dk1"/>
              </a:buClr>
              <a:buSzPct val="61111"/>
              <a:buFont typeface="Arial"/>
              <a:buNone/>
            </a:pPr>
            <a:r>
              <a:t/>
            </a:r>
            <a:endParaRPr b="1" sz="1800">
              <a:solidFill>
                <a:schemeClr val="dk2"/>
              </a:solidFill>
              <a:latin typeface="Trebuchet MS"/>
              <a:ea typeface="Trebuchet MS"/>
              <a:cs typeface="Trebuchet MS"/>
              <a:sym typeface="Trebuchet MS"/>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Kristen 1m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Kristen 30s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Matt 45s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Mitch 20s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9.png"/><Relationship Id="rId7" Type="http://schemas.openxmlformats.org/officeDocument/2006/relationships/image" Target="../media/image10.png"/><Relationship Id="rId8"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9.png"/><Relationship Id="rId7" Type="http://schemas.openxmlformats.org/officeDocument/2006/relationships/image" Target="../media/image10.png"/><Relationship Id="rId8"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9.png"/><Relationship Id="rId7" Type="http://schemas.openxmlformats.org/officeDocument/2006/relationships/image" Target="../media/image10.png"/><Relationship Id="rId8"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5.xml"/><Relationship Id="rId4" Type="http://schemas.openxmlformats.org/officeDocument/2006/relationships/image" Target="../media/image00.png"/><Relationship Id="rId10" Type="http://schemas.openxmlformats.org/officeDocument/2006/relationships/image" Target="../media/image12.png"/><Relationship Id="rId9" Type="http://schemas.openxmlformats.org/officeDocument/2006/relationships/image" Target="../media/image05.pn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07.png"/><Relationship Id="rId8"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hyperlink" Target="http://www.flatic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04.png"/><Relationship Id="rId8"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5.png"/><Relationship Id="rId7"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4.png"/><Relationship Id="rId7"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9.png"/><Relationship Id="rId7" Type="http://schemas.openxmlformats.org/officeDocument/2006/relationships/image" Target="../media/image10.png"/><Relationship Id="rId8"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0" y="333325"/>
            <a:ext cx="8520600" cy="880800"/>
          </a:xfrm>
          <a:prstGeom prst="rect">
            <a:avLst/>
          </a:prstGeom>
        </p:spPr>
        <p:txBody>
          <a:bodyPr anchorCtr="0" anchor="b" bIns="91425" lIns="91425" rIns="91425" tIns="91425">
            <a:noAutofit/>
          </a:bodyPr>
          <a:lstStyle/>
          <a:p>
            <a:pPr lvl="0" rtl="0" algn="ctr">
              <a:spcBef>
                <a:spcPts val="0"/>
              </a:spcBef>
              <a:buNone/>
            </a:pPr>
            <a:r>
              <a:rPr lang="en" sz="4800">
                <a:solidFill>
                  <a:srgbClr val="000000"/>
                </a:solidFill>
                <a:latin typeface="Trebuchet MS"/>
                <a:ea typeface="Trebuchet MS"/>
                <a:cs typeface="Trebuchet MS"/>
                <a:sym typeface="Trebuchet MS"/>
              </a:rPr>
              <a:t>Airport Traffic Analytics</a:t>
            </a:r>
          </a:p>
        </p:txBody>
      </p:sp>
      <p:sp>
        <p:nvSpPr>
          <p:cNvPr id="55" name="Shape 55"/>
          <p:cNvSpPr txBox="1"/>
          <p:nvPr>
            <p:ph idx="1" type="subTitle"/>
          </p:nvPr>
        </p:nvSpPr>
        <p:spPr>
          <a:xfrm>
            <a:off x="311700" y="1182725"/>
            <a:ext cx="8520600" cy="409800"/>
          </a:xfrm>
          <a:prstGeom prst="rect">
            <a:avLst/>
          </a:prstGeom>
        </p:spPr>
        <p:txBody>
          <a:bodyPr anchorCtr="0" anchor="t" bIns="91425" lIns="91425" rIns="91425" tIns="91425">
            <a:noAutofit/>
          </a:bodyPr>
          <a:lstStyle/>
          <a:p>
            <a:pPr lvl="0">
              <a:spcBef>
                <a:spcPts val="0"/>
              </a:spcBef>
              <a:buNone/>
            </a:pPr>
            <a:r>
              <a:rPr b="1" lang="en" sz="1800">
                <a:latin typeface="Trebuchet MS"/>
                <a:ea typeface="Trebuchet MS"/>
                <a:cs typeface="Trebuchet MS"/>
                <a:sym typeface="Trebuchet MS"/>
              </a:rPr>
              <a:t>Sponsored by: Ruth Contino-Northrop Grumman</a:t>
            </a:r>
          </a:p>
          <a:p>
            <a:pPr lvl="0" rtl="0">
              <a:spcBef>
                <a:spcPts val="0"/>
              </a:spcBef>
              <a:buNone/>
            </a:pPr>
            <a:r>
              <a:rPr b="1" lang="en" sz="1800" u="sng">
                <a:latin typeface="Trebuchet MS"/>
                <a:ea typeface="Trebuchet MS"/>
                <a:cs typeface="Trebuchet MS"/>
                <a:sym typeface="Trebuchet MS"/>
              </a:rPr>
              <a:t>Team Planning Presentation</a:t>
            </a:r>
          </a:p>
        </p:txBody>
      </p:sp>
      <p:pic>
        <p:nvPicPr>
          <p:cNvPr id="56" name="Shape 56"/>
          <p:cNvPicPr preferRelativeResize="0"/>
          <p:nvPr/>
        </p:nvPicPr>
        <p:blipFill>
          <a:blip r:embed="rId4">
            <a:alphaModFix/>
          </a:blip>
          <a:stretch>
            <a:fillRect/>
          </a:stretch>
        </p:blipFill>
        <p:spPr>
          <a:xfrm rot="2680450">
            <a:off x="4040169" y="3563541"/>
            <a:ext cx="1063675" cy="1054816"/>
          </a:xfrm>
          <a:prstGeom prst="rect">
            <a:avLst/>
          </a:prstGeom>
          <a:noFill/>
          <a:ln>
            <a:noFill/>
          </a:ln>
        </p:spPr>
      </p:pic>
      <p:pic>
        <p:nvPicPr>
          <p:cNvPr id="57" name="Shape 57"/>
          <p:cNvPicPr preferRelativeResize="0"/>
          <p:nvPr/>
        </p:nvPicPr>
        <p:blipFill>
          <a:blip r:embed="rId5">
            <a:alphaModFix/>
          </a:blip>
          <a:stretch>
            <a:fillRect/>
          </a:stretch>
        </p:blipFill>
        <p:spPr>
          <a:xfrm>
            <a:off x="376549" y="3276450"/>
            <a:ext cx="2893600" cy="1628999"/>
          </a:xfrm>
          <a:prstGeom prst="rect">
            <a:avLst/>
          </a:prstGeom>
          <a:noFill/>
          <a:ln>
            <a:noFill/>
          </a:ln>
        </p:spPr>
      </p:pic>
      <p:pic>
        <p:nvPicPr>
          <p:cNvPr id="58" name="Shape 58"/>
          <p:cNvPicPr preferRelativeResize="0"/>
          <p:nvPr/>
        </p:nvPicPr>
        <p:blipFill>
          <a:blip r:embed="rId6">
            <a:alphaModFix/>
          </a:blip>
          <a:stretch>
            <a:fillRect/>
          </a:stretch>
        </p:blipFill>
        <p:spPr>
          <a:xfrm>
            <a:off x="7023725" y="3547050"/>
            <a:ext cx="1128824" cy="108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224" name="Shape 224"/>
        <p:cNvGrpSpPr/>
        <p:nvPr/>
      </p:nvGrpSpPr>
      <p:grpSpPr>
        <a:xfrm>
          <a:off x="0" y="0"/>
          <a:ext cx="0" cy="0"/>
          <a:chOff x="0" y="0"/>
          <a:chExt cx="0" cy="0"/>
        </a:xfrm>
      </p:grpSpPr>
      <p:sp>
        <p:nvSpPr>
          <p:cNvPr id="225" name="Shape 225"/>
          <p:cNvSpPr/>
          <p:nvPr/>
        </p:nvSpPr>
        <p:spPr>
          <a:xfrm>
            <a:off x="417050" y="1084025"/>
            <a:ext cx="8153700" cy="1475700"/>
          </a:xfrm>
          <a:prstGeom prst="rect">
            <a:avLst/>
          </a:prstGeom>
          <a:noFill/>
          <a:ln cap="flat" cmpd="sng" w="38100">
            <a:solidFill>
              <a:srgbClr val="F6B26B"/>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26" name="Shape 226"/>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Next Steps</a:t>
            </a:r>
          </a:p>
        </p:txBody>
      </p:sp>
      <p:sp>
        <p:nvSpPr>
          <p:cNvPr id="227" name="Shape 227"/>
          <p:cNvSpPr txBox="1"/>
          <p:nvPr>
            <p:ph idx="1" type="subTitle"/>
          </p:nvPr>
        </p:nvSpPr>
        <p:spPr>
          <a:xfrm>
            <a:off x="888000" y="1182800"/>
            <a:ext cx="7602600" cy="14034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Fall 	| </a:t>
            </a:r>
            <a:r>
              <a:rPr b="1" lang="en" sz="1400">
                <a:latin typeface="Trebuchet MS"/>
                <a:ea typeface="Trebuchet MS"/>
                <a:cs typeface="Trebuchet MS"/>
                <a:sym typeface="Trebuchet MS"/>
              </a:rPr>
              <a:t>Focus: Development</a:t>
            </a:r>
            <a:r>
              <a:rPr b="1" lang="en" sz="1800">
                <a:latin typeface="Trebuchet MS"/>
                <a:ea typeface="Trebuchet MS"/>
                <a:cs typeface="Trebuchet MS"/>
                <a:sym typeface="Trebuchet MS"/>
              </a:rPr>
              <a:t>		</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Finalize foundational web-application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Add additional functionality (delay colorization, specific airlines, taxiing, routing)</a:t>
            </a:r>
          </a:p>
        </p:txBody>
      </p:sp>
      <p:pic>
        <p:nvPicPr>
          <p:cNvPr id="228" name="Shape 228"/>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229" name="Shape 229"/>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230" name="Shape 230"/>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231" name="Shape 231"/>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35" name="Shape 235"/>
          <p:cNvPicPr preferRelativeResize="0"/>
          <p:nvPr/>
        </p:nvPicPr>
        <p:blipFill>
          <a:blip r:embed="rId6">
            <a:alphaModFix/>
          </a:blip>
          <a:stretch>
            <a:fillRect/>
          </a:stretch>
        </p:blipFill>
        <p:spPr>
          <a:xfrm>
            <a:off x="500675" y="1242625"/>
            <a:ext cx="343249" cy="343249"/>
          </a:xfrm>
          <a:prstGeom prst="rect">
            <a:avLst/>
          </a:prstGeom>
          <a:noFill/>
          <a:ln>
            <a:noFill/>
          </a:ln>
        </p:spPr>
      </p:pic>
      <p:pic>
        <p:nvPicPr>
          <p:cNvPr id="236" name="Shape 236"/>
          <p:cNvPicPr preferRelativeResize="0"/>
          <p:nvPr/>
        </p:nvPicPr>
        <p:blipFill>
          <a:blip r:embed="rId7">
            <a:alphaModFix/>
          </a:blip>
          <a:stretch>
            <a:fillRect/>
          </a:stretch>
        </p:blipFill>
        <p:spPr>
          <a:xfrm>
            <a:off x="500675" y="2689650"/>
            <a:ext cx="343249" cy="343249"/>
          </a:xfrm>
          <a:prstGeom prst="rect">
            <a:avLst/>
          </a:prstGeom>
          <a:noFill/>
          <a:ln>
            <a:noFill/>
          </a:ln>
        </p:spPr>
      </p:pic>
      <p:pic>
        <p:nvPicPr>
          <p:cNvPr id="237" name="Shape 237"/>
          <p:cNvPicPr preferRelativeResize="0"/>
          <p:nvPr/>
        </p:nvPicPr>
        <p:blipFill>
          <a:blip r:embed="rId8">
            <a:alphaModFix/>
          </a:blip>
          <a:stretch>
            <a:fillRect/>
          </a:stretch>
        </p:blipFill>
        <p:spPr>
          <a:xfrm>
            <a:off x="3944800" y="2705000"/>
            <a:ext cx="343249" cy="343249"/>
          </a:xfrm>
          <a:prstGeom prst="rect">
            <a:avLst/>
          </a:prstGeom>
          <a:noFill/>
          <a:ln>
            <a:noFill/>
          </a:ln>
        </p:spPr>
      </p:pic>
      <p:sp>
        <p:nvSpPr>
          <p:cNvPr id="238" name="Shape 238"/>
          <p:cNvSpPr txBox="1"/>
          <p:nvPr/>
        </p:nvSpPr>
        <p:spPr>
          <a:xfrm>
            <a:off x="4288050" y="2653800"/>
            <a:ext cx="4282800" cy="14757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dk2"/>
                </a:solidFill>
                <a:latin typeface="Trebuchet MS"/>
                <a:ea typeface="Trebuchet MS"/>
                <a:cs typeface="Trebuchet MS"/>
                <a:sym typeface="Trebuchet MS"/>
              </a:rPr>
              <a:t>Spring | </a:t>
            </a:r>
            <a:r>
              <a:rPr b="1" lang="en">
                <a:solidFill>
                  <a:schemeClr val="dk2"/>
                </a:solidFill>
                <a:latin typeface="Trebuchet MS"/>
                <a:ea typeface="Trebuchet MS"/>
                <a:cs typeface="Trebuchet MS"/>
                <a:sym typeface="Trebuchet MS"/>
              </a:rPr>
              <a:t>Focus: Development</a:t>
            </a:r>
            <a:r>
              <a:rPr b="1" lang="en" sz="1000">
                <a:solidFill>
                  <a:schemeClr val="dk2"/>
                </a:solidFill>
                <a:latin typeface="Trebuchet MS"/>
                <a:ea typeface="Trebuchet MS"/>
                <a:cs typeface="Trebuchet MS"/>
                <a:sym typeface="Trebuchet MS"/>
              </a:rPr>
              <a:t>	</a:t>
            </a:r>
          </a:p>
          <a:p>
            <a:pPr lvl="0" rtl="0">
              <a:spcBef>
                <a:spcPts val="0"/>
              </a:spcBef>
              <a:buNone/>
            </a:pP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Implement predictive data analysis</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Finalize web-application</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Create and finalize white-paper report</a:t>
            </a:r>
          </a:p>
        </p:txBody>
      </p:sp>
      <p:sp>
        <p:nvSpPr>
          <p:cNvPr id="239" name="Shape 239"/>
          <p:cNvSpPr txBox="1"/>
          <p:nvPr/>
        </p:nvSpPr>
        <p:spPr>
          <a:xfrm>
            <a:off x="843925" y="2653800"/>
            <a:ext cx="2727600" cy="1135800"/>
          </a:xfrm>
          <a:prstGeom prst="rect">
            <a:avLst/>
          </a:prstGeom>
          <a:noFill/>
          <a:ln>
            <a:noFill/>
          </a:ln>
        </p:spPr>
        <p:txBody>
          <a:bodyPr anchorCtr="0" anchor="t" bIns="91425" lIns="91425" rIns="91425" tIns="91425">
            <a:noAutofit/>
          </a:bodyPr>
          <a:lstStyle/>
          <a:p>
            <a:pPr lvl="0" rtl="0" algn="just">
              <a:spcBef>
                <a:spcPts val="0"/>
              </a:spcBef>
              <a:buNone/>
            </a:pPr>
            <a:r>
              <a:rPr b="1" lang="en" sz="1800">
                <a:solidFill>
                  <a:schemeClr val="dk2"/>
                </a:solidFill>
                <a:latin typeface="Trebuchet MS"/>
                <a:ea typeface="Trebuchet MS"/>
                <a:cs typeface="Trebuchet MS"/>
                <a:sym typeface="Trebuchet MS"/>
              </a:rPr>
              <a:t>Winter | </a:t>
            </a:r>
            <a:r>
              <a:rPr b="1" lang="en">
                <a:solidFill>
                  <a:schemeClr val="dk2"/>
                </a:solidFill>
                <a:latin typeface="Trebuchet MS"/>
                <a:ea typeface="Trebuchet MS"/>
                <a:cs typeface="Trebuchet MS"/>
                <a:sym typeface="Trebuchet MS"/>
              </a:rPr>
              <a:t>Focus: Research</a:t>
            </a: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Research machine learning</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Consider ways of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243" name="Shape 243"/>
        <p:cNvGrpSpPr/>
        <p:nvPr/>
      </p:nvGrpSpPr>
      <p:grpSpPr>
        <a:xfrm>
          <a:off x="0" y="0"/>
          <a:ext cx="0" cy="0"/>
          <a:chOff x="0" y="0"/>
          <a:chExt cx="0" cy="0"/>
        </a:xfrm>
      </p:grpSpPr>
      <p:sp>
        <p:nvSpPr>
          <p:cNvPr id="244" name="Shape 244"/>
          <p:cNvSpPr/>
          <p:nvPr/>
        </p:nvSpPr>
        <p:spPr>
          <a:xfrm>
            <a:off x="417050" y="2660300"/>
            <a:ext cx="3400500" cy="1676700"/>
          </a:xfrm>
          <a:prstGeom prst="rect">
            <a:avLst/>
          </a:prstGeom>
          <a:noFill/>
          <a:ln cap="flat" cmpd="sng" w="3810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Next Steps</a:t>
            </a:r>
          </a:p>
        </p:txBody>
      </p:sp>
      <p:sp>
        <p:nvSpPr>
          <p:cNvPr id="246" name="Shape 246"/>
          <p:cNvSpPr txBox="1"/>
          <p:nvPr>
            <p:ph idx="1" type="subTitle"/>
          </p:nvPr>
        </p:nvSpPr>
        <p:spPr>
          <a:xfrm>
            <a:off x="888000" y="1182800"/>
            <a:ext cx="7602600" cy="14034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Fall 	| </a:t>
            </a:r>
            <a:r>
              <a:rPr b="1" lang="en" sz="1400">
                <a:latin typeface="Trebuchet MS"/>
                <a:ea typeface="Trebuchet MS"/>
                <a:cs typeface="Trebuchet MS"/>
                <a:sym typeface="Trebuchet MS"/>
              </a:rPr>
              <a:t>Focus: Development</a:t>
            </a:r>
            <a:r>
              <a:rPr b="1" lang="en" sz="1800">
                <a:latin typeface="Trebuchet MS"/>
                <a:ea typeface="Trebuchet MS"/>
                <a:cs typeface="Trebuchet MS"/>
                <a:sym typeface="Trebuchet MS"/>
              </a:rPr>
              <a:t>		</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Finalize foundational web-application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Add additional functionality (delay colorization, specific airlines, taxiing, routing)</a:t>
            </a:r>
          </a:p>
        </p:txBody>
      </p:sp>
      <p:pic>
        <p:nvPicPr>
          <p:cNvPr id="247" name="Shape 247"/>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248" name="Shape 248"/>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249" name="Shape 249"/>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250" name="Shape 250"/>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54" name="Shape 254"/>
          <p:cNvPicPr preferRelativeResize="0"/>
          <p:nvPr/>
        </p:nvPicPr>
        <p:blipFill>
          <a:blip r:embed="rId6">
            <a:alphaModFix/>
          </a:blip>
          <a:stretch>
            <a:fillRect/>
          </a:stretch>
        </p:blipFill>
        <p:spPr>
          <a:xfrm>
            <a:off x="500675" y="1242625"/>
            <a:ext cx="343249" cy="343249"/>
          </a:xfrm>
          <a:prstGeom prst="rect">
            <a:avLst/>
          </a:prstGeom>
          <a:noFill/>
          <a:ln>
            <a:noFill/>
          </a:ln>
        </p:spPr>
      </p:pic>
      <p:pic>
        <p:nvPicPr>
          <p:cNvPr id="255" name="Shape 255"/>
          <p:cNvPicPr preferRelativeResize="0"/>
          <p:nvPr/>
        </p:nvPicPr>
        <p:blipFill>
          <a:blip r:embed="rId7">
            <a:alphaModFix/>
          </a:blip>
          <a:stretch>
            <a:fillRect/>
          </a:stretch>
        </p:blipFill>
        <p:spPr>
          <a:xfrm>
            <a:off x="500675" y="2689650"/>
            <a:ext cx="343249" cy="343249"/>
          </a:xfrm>
          <a:prstGeom prst="rect">
            <a:avLst/>
          </a:prstGeom>
          <a:noFill/>
          <a:ln>
            <a:noFill/>
          </a:ln>
        </p:spPr>
      </p:pic>
      <p:pic>
        <p:nvPicPr>
          <p:cNvPr id="256" name="Shape 256"/>
          <p:cNvPicPr preferRelativeResize="0"/>
          <p:nvPr/>
        </p:nvPicPr>
        <p:blipFill>
          <a:blip r:embed="rId8">
            <a:alphaModFix/>
          </a:blip>
          <a:stretch>
            <a:fillRect/>
          </a:stretch>
        </p:blipFill>
        <p:spPr>
          <a:xfrm>
            <a:off x="3944800" y="2705000"/>
            <a:ext cx="343249" cy="343249"/>
          </a:xfrm>
          <a:prstGeom prst="rect">
            <a:avLst/>
          </a:prstGeom>
          <a:noFill/>
          <a:ln>
            <a:noFill/>
          </a:ln>
        </p:spPr>
      </p:pic>
      <p:sp>
        <p:nvSpPr>
          <p:cNvPr id="257" name="Shape 257"/>
          <p:cNvSpPr txBox="1"/>
          <p:nvPr/>
        </p:nvSpPr>
        <p:spPr>
          <a:xfrm>
            <a:off x="4288050" y="2653800"/>
            <a:ext cx="4282800" cy="14757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dk2"/>
                </a:solidFill>
                <a:latin typeface="Trebuchet MS"/>
                <a:ea typeface="Trebuchet MS"/>
                <a:cs typeface="Trebuchet MS"/>
                <a:sym typeface="Trebuchet MS"/>
              </a:rPr>
              <a:t>Spring | </a:t>
            </a:r>
            <a:r>
              <a:rPr b="1" lang="en">
                <a:solidFill>
                  <a:schemeClr val="dk2"/>
                </a:solidFill>
                <a:latin typeface="Trebuchet MS"/>
                <a:ea typeface="Trebuchet MS"/>
                <a:cs typeface="Trebuchet MS"/>
                <a:sym typeface="Trebuchet MS"/>
              </a:rPr>
              <a:t>Focus: Development</a:t>
            </a:r>
            <a:r>
              <a:rPr b="1" lang="en" sz="1000">
                <a:solidFill>
                  <a:schemeClr val="dk2"/>
                </a:solidFill>
                <a:latin typeface="Trebuchet MS"/>
                <a:ea typeface="Trebuchet MS"/>
                <a:cs typeface="Trebuchet MS"/>
                <a:sym typeface="Trebuchet MS"/>
              </a:rPr>
              <a:t>	</a:t>
            </a:r>
          </a:p>
          <a:p>
            <a:pPr lvl="0" rtl="0">
              <a:spcBef>
                <a:spcPts val="0"/>
              </a:spcBef>
              <a:buNone/>
            </a:pP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Implement predictive data analysis</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Finalize web-application</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Create and finalize white-paper report</a:t>
            </a:r>
          </a:p>
        </p:txBody>
      </p:sp>
      <p:sp>
        <p:nvSpPr>
          <p:cNvPr id="258" name="Shape 258"/>
          <p:cNvSpPr txBox="1"/>
          <p:nvPr/>
        </p:nvSpPr>
        <p:spPr>
          <a:xfrm>
            <a:off x="843925" y="2653800"/>
            <a:ext cx="2727600" cy="1135800"/>
          </a:xfrm>
          <a:prstGeom prst="rect">
            <a:avLst/>
          </a:prstGeom>
          <a:noFill/>
          <a:ln>
            <a:noFill/>
          </a:ln>
        </p:spPr>
        <p:txBody>
          <a:bodyPr anchorCtr="0" anchor="t" bIns="91425" lIns="91425" rIns="91425" tIns="91425">
            <a:noAutofit/>
          </a:bodyPr>
          <a:lstStyle/>
          <a:p>
            <a:pPr lvl="0" rtl="0" algn="just">
              <a:spcBef>
                <a:spcPts val="0"/>
              </a:spcBef>
              <a:buNone/>
            </a:pPr>
            <a:r>
              <a:rPr b="1" lang="en" sz="1800">
                <a:solidFill>
                  <a:schemeClr val="dk2"/>
                </a:solidFill>
                <a:latin typeface="Trebuchet MS"/>
                <a:ea typeface="Trebuchet MS"/>
                <a:cs typeface="Trebuchet MS"/>
                <a:sym typeface="Trebuchet MS"/>
              </a:rPr>
              <a:t>Winter | </a:t>
            </a:r>
            <a:r>
              <a:rPr b="1" lang="en">
                <a:solidFill>
                  <a:schemeClr val="dk2"/>
                </a:solidFill>
                <a:latin typeface="Trebuchet MS"/>
                <a:ea typeface="Trebuchet MS"/>
                <a:cs typeface="Trebuchet MS"/>
                <a:sym typeface="Trebuchet MS"/>
              </a:rPr>
              <a:t>Focus: Research</a:t>
            </a: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Research machine learning</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Consider ways of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262" name="Shape 262"/>
        <p:cNvGrpSpPr/>
        <p:nvPr/>
      </p:nvGrpSpPr>
      <p:grpSpPr>
        <a:xfrm>
          <a:off x="0" y="0"/>
          <a:ext cx="0" cy="0"/>
          <a:chOff x="0" y="0"/>
          <a:chExt cx="0" cy="0"/>
        </a:xfrm>
      </p:grpSpPr>
      <p:sp>
        <p:nvSpPr>
          <p:cNvPr id="263" name="Shape 263"/>
          <p:cNvSpPr/>
          <p:nvPr/>
        </p:nvSpPr>
        <p:spPr>
          <a:xfrm>
            <a:off x="3879775" y="2653800"/>
            <a:ext cx="4691100" cy="1676700"/>
          </a:xfrm>
          <a:prstGeom prst="rect">
            <a:avLst/>
          </a:prstGeom>
          <a:noFill/>
          <a:ln cap="flat" cmpd="sng" w="38100">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4" name="Shape 264"/>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Next Steps</a:t>
            </a:r>
          </a:p>
        </p:txBody>
      </p:sp>
      <p:sp>
        <p:nvSpPr>
          <p:cNvPr id="265" name="Shape 265"/>
          <p:cNvSpPr txBox="1"/>
          <p:nvPr>
            <p:ph idx="1" type="subTitle"/>
          </p:nvPr>
        </p:nvSpPr>
        <p:spPr>
          <a:xfrm>
            <a:off x="888000" y="1182800"/>
            <a:ext cx="7602600" cy="14034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Fall 	| </a:t>
            </a:r>
            <a:r>
              <a:rPr b="1" lang="en" sz="1400">
                <a:latin typeface="Trebuchet MS"/>
                <a:ea typeface="Trebuchet MS"/>
                <a:cs typeface="Trebuchet MS"/>
                <a:sym typeface="Trebuchet MS"/>
              </a:rPr>
              <a:t>Focus: Development</a:t>
            </a:r>
            <a:r>
              <a:rPr b="1" lang="en" sz="1800">
                <a:latin typeface="Trebuchet MS"/>
                <a:ea typeface="Trebuchet MS"/>
                <a:cs typeface="Trebuchet MS"/>
                <a:sym typeface="Trebuchet MS"/>
              </a:rPr>
              <a:t>		</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Finalize foundational web-application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Add visualization functionality (delay colorization, specific airlines, taxiing, routing)</a:t>
            </a:r>
          </a:p>
        </p:txBody>
      </p:sp>
      <p:pic>
        <p:nvPicPr>
          <p:cNvPr id="266" name="Shape 266"/>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267" name="Shape 267"/>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268" name="Shape 268"/>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269" name="Shape 269"/>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73" name="Shape 273"/>
          <p:cNvPicPr preferRelativeResize="0"/>
          <p:nvPr/>
        </p:nvPicPr>
        <p:blipFill>
          <a:blip r:embed="rId6">
            <a:alphaModFix/>
          </a:blip>
          <a:stretch>
            <a:fillRect/>
          </a:stretch>
        </p:blipFill>
        <p:spPr>
          <a:xfrm>
            <a:off x="500675" y="1242625"/>
            <a:ext cx="343249" cy="343249"/>
          </a:xfrm>
          <a:prstGeom prst="rect">
            <a:avLst/>
          </a:prstGeom>
          <a:noFill/>
          <a:ln>
            <a:noFill/>
          </a:ln>
        </p:spPr>
      </p:pic>
      <p:pic>
        <p:nvPicPr>
          <p:cNvPr id="274" name="Shape 274"/>
          <p:cNvPicPr preferRelativeResize="0"/>
          <p:nvPr/>
        </p:nvPicPr>
        <p:blipFill>
          <a:blip r:embed="rId7">
            <a:alphaModFix/>
          </a:blip>
          <a:stretch>
            <a:fillRect/>
          </a:stretch>
        </p:blipFill>
        <p:spPr>
          <a:xfrm>
            <a:off x="500675" y="2689650"/>
            <a:ext cx="343249" cy="343249"/>
          </a:xfrm>
          <a:prstGeom prst="rect">
            <a:avLst/>
          </a:prstGeom>
          <a:noFill/>
          <a:ln>
            <a:noFill/>
          </a:ln>
        </p:spPr>
      </p:pic>
      <p:pic>
        <p:nvPicPr>
          <p:cNvPr id="275" name="Shape 275"/>
          <p:cNvPicPr preferRelativeResize="0"/>
          <p:nvPr/>
        </p:nvPicPr>
        <p:blipFill>
          <a:blip r:embed="rId8">
            <a:alphaModFix/>
          </a:blip>
          <a:stretch>
            <a:fillRect/>
          </a:stretch>
        </p:blipFill>
        <p:spPr>
          <a:xfrm>
            <a:off x="3944800" y="2705000"/>
            <a:ext cx="343249" cy="343249"/>
          </a:xfrm>
          <a:prstGeom prst="rect">
            <a:avLst/>
          </a:prstGeom>
          <a:noFill/>
          <a:ln>
            <a:noFill/>
          </a:ln>
        </p:spPr>
      </p:pic>
      <p:sp>
        <p:nvSpPr>
          <p:cNvPr id="276" name="Shape 276"/>
          <p:cNvSpPr txBox="1"/>
          <p:nvPr/>
        </p:nvSpPr>
        <p:spPr>
          <a:xfrm>
            <a:off x="4288050" y="2653800"/>
            <a:ext cx="4282800" cy="14757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dk2"/>
                </a:solidFill>
                <a:latin typeface="Trebuchet MS"/>
                <a:ea typeface="Trebuchet MS"/>
                <a:cs typeface="Trebuchet MS"/>
                <a:sym typeface="Trebuchet MS"/>
              </a:rPr>
              <a:t>Spring | </a:t>
            </a:r>
            <a:r>
              <a:rPr b="1" lang="en">
                <a:solidFill>
                  <a:schemeClr val="dk2"/>
                </a:solidFill>
                <a:latin typeface="Trebuchet MS"/>
                <a:ea typeface="Trebuchet MS"/>
                <a:cs typeface="Trebuchet MS"/>
                <a:sym typeface="Trebuchet MS"/>
              </a:rPr>
              <a:t>Focus: Development</a:t>
            </a:r>
            <a:r>
              <a:rPr b="1" lang="en" sz="1000">
                <a:solidFill>
                  <a:schemeClr val="dk2"/>
                </a:solidFill>
                <a:latin typeface="Trebuchet MS"/>
                <a:ea typeface="Trebuchet MS"/>
                <a:cs typeface="Trebuchet MS"/>
                <a:sym typeface="Trebuchet MS"/>
              </a:rPr>
              <a:t>	</a:t>
            </a:r>
          </a:p>
          <a:p>
            <a:pPr lvl="0" rtl="0">
              <a:spcBef>
                <a:spcPts val="0"/>
              </a:spcBef>
              <a:buNone/>
            </a:pP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Implement predictive data analysis</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Finalize web-application</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Create and finalize white-paper report</a:t>
            </a:r>
          </a:p>
        </p:txBody>
      </p:sp>
      <p:sp>
        <p:nvSpPr>
          <p:cNvPr id="277" name="Shape 277"/>
          <p:cNvSpPr txBox="1"/>
          <p:nvPr/>
        </p:nvSpPr>
        <p:spPr>
          <a:xfrm>
            <a:off x="843925" y="2653800"/>
            <a:ext cx="2727600" cy="1135800"/>
          </a:xfrm>
          <a:prstGeom prst="rect">
            <a:avLst/>
          </a:prstGeom>
          <a:noFill/>
          <a:ln>
            <a:noFill/>
          </a:ln>
        </p:spPr>
        <p:txBody>
          <a:bodyPr anchorCtr="0" anchor="t" bIns="91425" lIns="91425" rIns="91425" tIns="91425">
            <a:noAutofit/>
          </a:bodyPr>
          <a:lstStyle/>
          <a:p>
            <a:pPr lvl="0" rtl="0" algn="just">
              <a:spcBef>
                <a:spcPts val="0"/>
              </a:spcBef>
              <a:buNone/>
            </a:pPr>
            <a:r>
              <a:rPr b="1" lang="en" sz="1800">
                <a:solidFill>
                  <a:schemeClr val="dk2"/>
                </a:solidFill>
                <a:latin typeface="Trebuchet MS"/>
                <a:ea typeface="Trebuchet MS"/>
                <a:cs typeface="Trebuchet MS"/>
                <a:sym typeface="Trebuchet MS"/>
              </a:rPr>
              <a:t>Winter | </a:t>
            </a:r>
            <a:r>
              <a:rPr b="1" lang="en">
                <a:solidFill>
                  <a:schemeClr val="dk2"/>
                </a:solidFill>
                <a:latin typeface="Trebuchet MS"/>
                <a:ea typeface="Trebuchet MS"/>
                <a:cs typeface="Trebuchet MS"/>
                <a:sym typeface="Trebuchet MS"/>
              </a:rPr>
              <a:t>Focus: Research</a:t>
            </a: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Research machine learning</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Consider ways of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281" name="Shape 281"/>
        <p:cNvGrpSpPr/>
        <p:nvPr/>
      </p:nvGrpSpPr>
      <p:grpSpPr>
        <a:xfrm>
          <a:off x="0" y="0"/>
          <a:ext cx="0" cy="0"/>
          <a:chOff x="0" y="0"/>
          <a:chExt cx="0" cy="0"/>
        </a:xfrm>
      </p:grpSpPr>
      <p:sp>
        <p:nvSpPr>
          <p:cNvPr id="282" name="Shape 282"/>
          <p:cNvSpPr txBox="1"/>
          <p:nvPr>
            <p:ph idx="1" type="subTitle"/>
          </p:nvPr>
        </p:nvSpPr>
        <p:spPr>
          <a:xfrm>
            <a:off x="843925" y="1182800"/>
            <a:ext cx="6323100" cy="31953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Managerial Risks</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Effective communication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Further refining of requirements</a:t>
            </a:r>
            <a:r>
              <a:rPr lang="en" sz="1400">
                <a:latin typeface="Trebuchet MS"/>
                <a:ea typeface="Trebuchet MS"/>
                <a:cs typeface="Trebuchet MS"/>
                <a:sym typeface="Trebuchet MS"/>
              </a:rPr>
              <a:t> </a:t>
            </a: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t/>
            </a:r>
            <a:endParaRPr b="1" sz="1800">
              <a:latin typeface="Trebuchet MS"/>
              <a:ea typeface="Trebuchet MS"/>
              <a:cs typeface="Trebuchet MS"/>
              <a:sym typeface="Trebuchet MS"/>
            </a:endParaRPr>
          </a:p>
          <a:p>
            <a:pPr lvl="0" rtl="0" algn="just">
              <a:spcBef>
                <a:spcPts val="0"/>
              </a:spcBef>
              <a:buNone/>
            </a:pPr>
            <a:r>
              <a:rPr b="1" lang="en" sz="1800">
                <a:latin typeface="Trebuchet MS"/>
                <a:ea typeface="Trebuchet MS"/>
                <a:cs typeface="Trebuchet MS"/>
                <a:sym typeface="Trebuchet MS"/>
              </a:rPr>
              <a:t>Technical Risks</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Learning and research</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Use of unknown ML tools and algorithms </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Python 2 vs Python 3 </a:t>
            </a:r>
          </a:p>
          <a:p>
            <a:pPr lvl="0" rtl="0" algn="just">
              <a:spcBef>
                <a:spcPts val="0"/>
              </a:spcBef>
              <a:buNone/>
            </a:pPr>
            <a:r>
              <a:t/>
            </a:r>
            <a:endParaRPr b="1" sz="1800">
              <a:latin typeface="Trebuchet MS"/>
              <a:ea typeface="Trebuchet MS"/>
              <a:cs typeface="Trebuchet MS"/>
              <a:sym typeface="Trebuchet MS"/>
            </a:endParaRPr>
          </a:p>
          <a:p>
            <a:pPr lvl="0" rtl="0" algn="just">
              <a:spcBef>
                <a:spcPts val="0"/>
              </a:spcBef>
              <a:buNone/>
            </a:pPr>
            <a:r>
              <a:t/>
            </a:r>
            <a:endParaRPr sz="1800">
              <a:latin typeface="Trebuchet MS"/>
              <a:ea typeface="Trebuchet MS"/>
              <a:cs typeface="Trebuchet MS"/>
              <a:sym typeface="Trebuchet MS"/>
            </a:endParaRPr>
          </a:p>
        </p:txBody>
      </p:sp>
      <p:sp>
        <p:nvSpPr>
          <p:cNvPr id="283" name="Shape 283"/>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Risks</a:t>
            </a:r>
          </a:p>
        </p:txBody>
      </p:sp>
      <p:pic>
        <p:nvPicPr>
          <p:cNvPr id="284" name="Shape 284"/>
          <p:cNvPicPr preferRelativeResize="0"/>
          <p:nvPr/>
        </p:nvPicPr>
        <p:blipFill>
          <a:blip r:embed="rId4">
            <a:alphaModFix/>
          </a:blip>
          <a:stretch>
            <a:fillRect/>
          </a:stretch>
        </p:blipFill>
        <p:spPr>
          <a:xfrm rot="2680450">
            <a:off x="154442" y="4456403"/>
            <a:ext cx="572587" cy="567818"/>
          </a:xfrm>
          <a:prstGeom prst="rect">
            <a:avLst/>
          </a:prstGeom>
          <a:noFill/>
          <a:ln>
            <a:noFill/>
          </a:ln>
        </p:spPr>
      </p:pic>
      <p:pic>
        <p:nvPicPr>
          <p:cNvPr id="285" name="Shape 285"/>
          <p:cNvPicPr preferRelativeResize="0"/>
          <p:nvPr/>
        </p:nvPicPr>
        <p:blipFill>
          <a:blip r:embed="rId5">
            <a:alphaModFix/>
          </a:blip>
          <a:stretch>
            <a:fillRect/>
          </a:stretch>
        </p:blipFill>
        <p:spPr>
          <a:xfrm>
            <a:off x="6942999" y="4378087"/>
            <a:ext cx="1462475" cy="823325"/>
          </a:xfrm>
          <a:prstGeom prst="rect">
            <a:avLst/>
          </a:prstGeom>
          <a:noFill/>
          <a:ln>
            <a:noFill/>
          </a:ln>
        </p:spPr>
      </p:pic>
      <p:pic>
        <p:nvPicPr>
          <p:cNvPr id="286" name="Shape 286"/>
          <p:cNvPicPr preferRelativeResize="0"/>
          <p:nvPr/>
        </p:nvPicPr>
        <p:blipFill>
          <a:blip r:embed="rId6">
            <a:alphaModFix/>
          </a:blip>
          <a:stretch>
            <a:fillRect/>
          </a:stretch>
        </p:blipFill>
        <p:spPr>
          <a:xfrm>
            <a:off x="8440200" y="4539222"/>
            <a:ext cx="519974" cy="501075"/>
          </a:xfrm>
          <a:prstGeom prst="rect">
            <a:avLst/>
          </a:prstGeom>
          <a:noFill/>
          <a:ln>
            <a:noFill/>
          </a:ln>
        </p:spPr>
      </p:pic>
      <p:sp>
        <p:nvSpPr>
          <p:cNvPr id="287" name="Shape 287"/>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0" name="Shape 290"/>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txBox="1"/>
          <p:nvPr/>
        </p:nvSpPr>
        <p:spPr>
          <a:xfrm>
            <a:off x="5650650" y="2123662"/>
            <a:ext cx="3386400" cy="1427700"/>
          </a:xfrm>
          <a:prstGeom prst="rect">
            <a:avLst/>
          </a:prstGeom>
          <a:noFill/>
          <a:ln>
            <a:noFill/>
          </a:ln>
        </p:spPr>
        <p:txBody>
          <a:bodyPr anchorCtr="0" anchor="t" bIns="91425" lIns="91425" rIns="91425" tIns="91425">
            <a:noAutofit/>
          </a:bodyPr>
          <a:lstStyle/>
          <a:p>
            <a:pPr lvl="0" rtl="0" algn="just">
              <a:spcBef>
                <a:spcPts val="0"/>
              </a:spcBef>
              <a:buClr>
                <a:schemeClr val="dk1"/>
              </a:buClr>
              <a:buSzPct val="61111"/>
              <a:buFont typeface="Arial"/>
              <a:buNone/>
            </a:pPr>
            <a:r>
              <a:rPr b="1" lang="en" sz="1800">
                <a:solidFill>
                  <a:schemeClr val="dk2"/>
                </a:solidFill>
                <a:latin typeface="Trebuchet MS"/>
                <a:ea typeface="Trebuchet MS"/>
                <a:cs typeface="Trebuchet MS"/>
                <a:sym typeface="Trebuchet MS"/>
              </a:rPr>
              <a:t>External Risks</a:t>
            </a:r>
          </a:p>
          <a:p>
            <a:pPr lvl="0" rtl="0" algn="just">
              <a:spcBef>
                <a:spcPts val="0"/>
              </a:spcBef>
              <a:buClr>
                <a:schemeClr val="dk1"/>
              </a:buClr>
              <a:buFont typeface="Arial"/>
              <a:buNone/>
            </a:pPr>
            <a:r>
              <a:t/>
            </a:r>
            <a:endParaRPr sz="600">
              <a:solidFill>
                <a:schemeClr val="dk2"/>
              </a:solidFill>
              <a:latin typeface="Trebuchet MS"/>
              <a:ea typeface="Trebuchet MS"/>
              <a:cs typeface="Trebuchet MS"/>
              <a:sym typeface="Trebuchet MS"/>
            </a:endParaRP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Finances</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Server space </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Servers going down </a:t>
            </a:r>
          </a:p>
        </p:txBody>
      </p:sp>
      <p:pic>
        <p:nvPicPr>
          <p:cNvPr id="292" name="Shape 292"/>
          <p:cNvPicPr preferRelativeResize="0"/>
          <p:nvPr/>
        </p:nvPicPr>
        <p:blipFill>
          <a:blip r:embed="rId7">
            <a:alphaModFix/>
          </a:blip>
          <a:stretch>
            <a:fillRect/>
          </a:stretch>
        </p:blipFill>
        <p:spPr>
          <a:xfrm>
            <a:off x="502400" y="1251350"/>
            <a:ext cx="343249" cy="343249"/>
          </a:xfrm>
          <a:prstGeom prst="rect">
            <a:avLst/>
          </a:prstGeom>
          <a:noFill/>
          <a:ln>
            <a:noFill/>
          </a:ln>
        </p:spPr>
      </p:pic>
      <p:pic>
        <p:nvPicPr>
          <p:cNvPr id="293" name="Shape 293"/>
          <p:cNvPicPr preferRelativeResize="0"/>
          <p:nvPr/>
        </p:nvPicPr>
        <p:blipFill>
          <a:blip r:embed="rId8">
            <a:alphaModFix/>
          </a:blip>
          <a:stretch>
            <a:fillRect/>
          </a:stretch>
        </p:blipFill>
        <p:spPr>
          <a:xfrm>
            <a:off x="502400" y="3113124"/>
            <a:ext cx="343249" cy="343249"/>
          </a:xfrm>
          <a:prstGeom prst="rect">
            <a:avLst/>
          </a:prstGeom>
          <a:noFill/>
          <a:ln>
            <a:noFill/>
          </a:ln>
        </p:spPr>
      </p:pic>
      <p:pic>
        <p:nvPicPr>
          <p:cNvPr id="294" name="Shape 294"/>
          <p:cNvPicPr preferRelativeResize="0"/>
          <p:nvPr/>
        </p:nvPicPr>
        <p:blipFill>
          <a:blip r:embed="rId9">
            <a:alphaModFix/>
          </a:blip>
          <a:stretch>
            <a:fillRect/>
          </a:stretch>
        </p:blipFill>
        <p:spPr>
          <a:xfrm>
            <a:off x="5307400" y="2194774"/>
            <a:ext cx="343249" cy="343249"/>
          </a:xfrm>
          <a:prstGeom prst="rect">
            <a:avLst/>
          </a:prstGeom>
          <a:noFill/>
          <a:ln>
            <a:noFill/>
          </a:ln>
        </p:spPr>
      </p:pic>
      <p:pic>
        <p:nvPicPr>
          <p:cNvPr id="295" name="Shape 295"/>
          <p:cNvPicPr preferRelativeResize="0"/>
          <p:nvPr/>
        </p:nvPicPr>
        <p:blipFill>
          <a:blip r:embed="rId10">
            <a:alphaModFix/>
          </a:blip>
          <a:stretch>
            <a:fillRect/>
          </a:stretch>
        </p:blipFill>
        <p:spPr>
          <a:xfrm>
            <a:off x="4748025" y="1901075"/>
            <a:ext cx="293700" cy="293700"/>
          </a:xfrm>
          <a:prstGeom prst="rect">
            <a:avLst/>
          </a:prstGeom>
          <a:noFill/>
          <a:ln>
            <a:noFill/>
          </a:ln>
        </p:spPr>
      </p:pic>
      <p:pic>
        <p:nvPicPr>
          <p:cNvPr id="296" name="Shape 296"/>
          <p:cNvPicPr preferRelativeResize="0"/>
          <p:nvPr/>
        </p:nvPicPr>
        <p:blipFill>
          <a:blip r:embed="rId10">
            <a:alphaModFix/>
          </a:blip>
          <a:stretch>
            <a:fillRect/>
          </a:stretch>
        </p:blipFill>
        <p:spPr>
          <a:xfrm>
            <a:off x="5528625" y="3749725"/>
            <a:ext cx="293700" cy="293700"/>
          </a:xfrm>
          <a:prstGeom prst="rect">
            <a:avLst/>
          </a:prstGeom>
          <a:noFill/>
          <a:ln>
            <a:noFill/>
          </a:ln>
        </p:spPr>
      </p:pic>
      <p:pic>
        <p:nvPicPr>
          <p:cNvPr id="297" name="Shape 297"/>
          <p:cNvPicPr preferRelativeResize="0"/>
          <p:nvPr/>
        </p:nvPicPr>
        <p:blipFill>
          <a:blip r:embed="rId10">
            <a:alphaModFix/>
          </a:blip>
          <a:stretch>
            <a:fillRect/>
          </a:stretch>
        </p:blipFill>
        <p:spPr>
          <a:xfrm>
            <a:off x="3574750" y="4043425"/>
            <a:ext cx="293700" cy="293700"/>
          </a:xfrm>
          <a:prstGeom prst="rect">
            <a:avLst/>
          </a:prstGeom>
          <a:noFill/>
          <a:ln>
            <a:noFill/>
          </a:ln>
        </p:spPr>
      </p:pic>
      <p:pic>
        <p:nvPicPr>
          <p:cNvPr id="298" name="Shape 298"/>
          <p:cNvPicPr preferRelativeResize="0"/>
          <p:nvPr/>
        </p:nvPicPr>
        <p:blipFill>
          <a:blip r:embed="rId10">
            <a:alphaModFix/>
          </a:blip>
          <a:stretch>
            <a:fillRect/>
          </a:stretch>
        </p:blipFill>
        <p:spPr>
          <a:xfrm>
            <a:off x="7527387" y="2844200"/>
            <a:ext cx="293700" cy="293700"/>
          </a:xfrm>
          <a:prstGeom prst="rect">
            <a:avLst/>
          </a:prstGeom>
          <a:noFill/>
          <a:ln>
            <a:noFill/>
          </a:ln>
        </p:spPr>
      </p:pic>
      <p:pic>
        <p:nvPicPr>
          <p:cNvPr id="299" name="Shape 299"/>
          <p:cNvPicPr preferRelativeResize="0"/>
          <p:nvPr/>
        </p:nvPicPr>
        <p:blipFill>
          <a:blip r:embed="rId10">
            <a:alphaModFix/>
          </a:blip>
          <a:stretch>
            <a:fillRect/>
          </a:stretch>
        </p:blipFill>
        <p:spPr>
          <a:xfrm>
            <a:off x="8181475" y="3137899"/>
            <a:ext cx="293700" cy="29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303" name="Shape 303"/>
        <p:cNvGrpSpPr/>
        <p:nvPr/>
      </p:nvGrpSpPr>
      <p:grpSpPr>
        <a:xfrm>
          <a:off x="0" y="0"/>
          <a:ext cx="0" cy="0"/>
          <a:chOff x="0" y="0"/>
          <a:chExt cx="0" cy="0"/>
        </a:xfrm>
      </p:grpSpPr>
      <p:sp>
        <p:nvSpPr>
          <p:cNvPr id="304" name="Shape 304"/>
          <p:cNvSpPr txBox="1"/>
          <p:nvPr>
            <p:ph type="ctrTitle"/>
          </p:nvPr>
        </p:nvSpPr>
        <p:spPr>
          <a:xfrm>
            <a:off x="311700" y="1978662"/>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Demo</a:t>
            </a:r>
          </a:p>
        </p:txBody>
      </p:sp>
      <p:pic>
        <p:nvPicPr>
          <p:cNvPr id="305" name="Shape 305"/>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306" name="Shape 306"/>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307" name="Shape 307"/>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308" name="Shape 308"/>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315" name="Shape 315"/>
        <p:cNvGrpSpPr/>
        <p:nvPr/>
      </p:nvGrpSpPr>
      <p:grpSpPr>
        <a:xfrm>
          <a:off x="0" y="0"/>
          <a:ext cx="0" cy="0"/>
          <a:chOff x="0" y="0"/>
          <a:chExt cx="0" cy="0"/>
        </a:xfrm>
      </p:grpSpPr>
      <p:sp>
        <p:nvSpPr>
          <p:cNvPr id="316" name="Shape 316"/>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Questions?</a:t>
            </a:r>
          </a:p>
        </p:txBody>
      </p:sp>
      <p:sp>
        <p:nvSpPr>
          <p:cNvPr id="317" name="Shape 317"/>
          <p:cNvSpPr txBox="1"/>
          <p:nvPr>
            <p:ph idx="1" type="subTitle"/>
          </p:nvPr>
        </p:nvSpPr>
        <p:spPr>
          <a:xfrm>
            <a:off x="1165500" y="1064000"/>
            <a:ext cx="7274700" cy="3195300"/>
          </a:xfrm>
          <a:prstGeom prst="rect">
            <a:avLst/>
          </a:prstGeom>
        </p:spPr>
        <p:txBody>
          <a:bodyPr anchorCtr="0" anchor="t" bIns="91425" lIns="91425" rIns="91425" tIns="91425">
            <a:noAutofit/>
          </a:bodyPr>
          <a:lstStyle/>
          <a:p>
            <a:pPr lvl="0" rtl="0">
              <a:spcBef>
                <a:spcPts val="0"/>
              </a:spcBef>
              <a:buNone/>
            </a:pPr>
            <a:r>
              <a:rPr b="1" lang="en" sz="1800">
                <a:latin typeface="Trebuchet MS"/>
                <a:ea typeface="Trebuchet MS"/>
                <a:cs typeface="Trebuchet MS"/>
                <a:sym typeface="Trebuchet MS"/>
              </a:rPr>
              <a:t>Thank you for listening!</a:t>
            </a:r>
          </a:p>
        </p:txBody>
      </p:sp>
      <p:pic>
        <p:nvPicPr>
          <p:cNvPr id="318" name="Shape 318"/>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319" name="Shape 319"/>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320" name="Shape 320"/>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321" name="Shape 321"/>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3" name="Shape 323"/>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txBox="1"/>
          <p:nvPr/>
        </p:nvSpPr>
        <p:spPr>
          <a:xfrm>
            <a:off x="934650" y="3172675"/>
            <a:ext cx="5550000" cy="10896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2"/>
                </a:solidFill>
                <a:latin typeface="Trebuchet MS"/>
                <a:ea typeface="Trebuchet MS"/>
                <a:cs typeface="Trebuchet MS"/>
                <a:sym typeface="Trebuchet MS"/>
              </a:rPr>
              <a:t>Resources</a:t>
            </a:r>
          </a:p>
          <a:p>
            <a:pPr lvl="0" rtl="0">
              <a:spcBef>
                <a:spcPts val="0"/>
              </a:spcBef>
              <a:buNone/>
            </a:pPr>
            <a:r>
              <a:rPr b="1" lang="en" sz="1800">
                <a:solidFill>
                  <a:schemeClr val="dk2"/>
                </a:solidFill>
                <a:latin typeface="Trebuchet MS"/>
                <a:ea typeface="Trebuchet MS"/>
                <a:cs typeface="Trebuchet MS"/>
                <a:sym typeface="Trebuchet MS"/>
              </a:rPr>
              <a:t>	</a:t>
            </a:r>
            <a:r>
              <a:rPr b="1" lang="en">
                <a:solidFill>
                  <a:schemeClr val="dk2"/>
                </a:solidFill>
                <a:latin typeface="Trebuchet MS"/>
                <a:ea typeface="Trebuchet MS"/>
                <a:cs typeface="Trebuchet MS"/>
                <a:sym typeface="Trebuchet MS"/>
              </a:rPr>
              <a:t>[1]</a:t>
            </a:r>
            <a:r>
              <a:rPr b="1" lang="en" sz="1800">
                <a:solidFill>
                  <a:schemeClr val="dk2"/>
                </a:solidFill>
                <a:latin typeface="Trebuchet MS"/>
                <a:ea typeface="Trebuchet MS"/>
                <a:cs typeface="Trebuchet MS"/>
                <a:sym typeface="Trebuchet MS"/>
              </a:rPr>
              <a:t> </a:t>
            </a:r>
            <a:r>
              <a:rPr lang="en">
                <a:solidFill>
                  <a:srgbClr val="111111"/>
                </a:solidFill>
              </a:rPr>
              <a:t>Icons made by Madebyoliver from </a:t>
            </a:r>
            <a:r>
              <a:rPr lang="en">
                <a:solidFill>
                  <a:srgbClr val="66A523"/>
                </a:solidFill>
                <a:hlinkClick r:id="rId6"/>
              </a:rPr>
              <a:t>www.flaticon.com</a:t>
            </a:r>
            <a:r>
              <a:rPr lang="en">
                <a:solidFill>
                  <a:srgbClr val="111111"/>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62" name="Shape 62"/>
        <p:cNvGrpSpPr/>
        <p:nvPr/>
      </p:nvGrpSpPr>
      <p:grpSpPr>
        <a:xfrm>
          <a:off x="0" y="0"/>
          <a:ext cx="0" cy="0"/>
          <a:chOff x="0" y="0"/>
          <a:chExt cx="0" cy="0"/>
        </a:xfrm>
      </p:grpSpPr>
      <p:sp>
        <p:nvSpPr>
          <p:cNvPr id="63" name="Shape 63"/>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Overview</a:t>
            </a:r>
          </a:p>
        </p:txBody>
      </p:sp>
      <p:pic>
        <p:nvPicPr>
          <p:cNvPr id="64" name="Shape 64"/>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65" name="Shape 65"/>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66" name="Shape 66"/>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67" name="Shape 67"/>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txBox="1"/>
          <p:nvPr/>
        </p:nvSpPr>
        <p:spPr>
          <a:xfrm>
            <a:off x="919625" y="1097650"/>
            <a:ext cx="3421800" cy="3122400"/>
          </a:xfrm>
          <a:prstGeom prst="rect">
            <a:avLst/>
          </a:prstGeom>
          <a:noFill/>
          <a:ln>
            <a:noFill/>
          </a:ln>
        </p:spPr>
        <p:txBody>
          <a:bodyPr anchorCtr="0" anchor="t" bIns="91425" lIns="91425" rIns="91425" tIns="91425">
            <a:noAutofit/>
          </a:bodyPr>
          <a:lstStyle/>
          <a:p>
            <a:pPr indent="-342900" lvl="0" marL="45720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Conceptual Architecture</a:t>
            </a:r>
          </a:p>
          <a:p>
            <a:pPr indent="-342900" lvl="0" marL="45720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System Runtime Diagram</a:t>
            </a:r>
          </a:p>
          <a:p>
            <a:pPr indent="-342900" lvl="0" marL="457200" rtl="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Project Dependencies</a:t>
            </a:r>
          </a:p>
          <a:p>
            <a:pPr indent="-342900" lvl="0" marL="457200" rtl="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Work Completed To Date</a:t>
            </a:r>
          </a:p>
          <a:p>
            <a:pPr indent="-342900" lvl="0" marL="457200" rtl="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Project Priorities</a:t>
            </a:r>
          </a:p>
          <a:p>
            <a:pPr indent="-342900" lvl="0" marL="45720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Current Work</a:t>
            </a:r>
          </a:p>
          <a:p>
            <a:pPr indent="-342900" lvl="0" marL="45720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Next Steps</a:t>
            </a:r>
          </a:p>
          <a:p>
            <a:pPr indent="-342900" lvl="0" marL="45720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Risks</a:t>
            </a:r>
          </a:p>
          <a:p>
            <a:pPr indent="-342900" lvl="0" marL="457200">
              <a:lnSpc>
                <a:spcPct val="115000"/>
              </a:lnSpc>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Demo</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75" name="Shape 75"/>
        <p:cNvGrpSpPr/>
        <p:nvPr/>
      </p:nvGrpSpPr>
      <p:grpSpPr>
        <a:xfrm>
          <a:off x="0" y="0"/>
          <a:ext cx="0" cy="0"/>
          <a:chOff x="0" y="0"/>
          <a:chExt cx="0" cy="0"/>
        </a:xfrm>
      </p:grpSpPr>
      <p:sp>
        <p:nvSpPr>
          <p:cNvPr id="76" name="Shape 76"/>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Conceptual Architecture</a:t>
            </a:r>
          </a:p>
        </p:txBody>
      </p:sp>
      <p:pic>
        <p:nvPicPr>
          <p:cNvPr id="77" name="Shape 77"/>
          <p:cNvPicPr preferRelativeResize="0"/>
          <p:nvPr/>
        </p:nvPicPr>
        <p:blipFill>
          <a:blip r:embed="rId4">
            <a:alphaModFix/>
          </a:blip>
          <a:stretch>
            <a:fillRect/>
          </a:stretch>
        </p:blipFill>
        <p:spPr>
          <a:xfrm rot="2680450">
            <a:off x="154442" y="4456403"/>
            <a:ext cx="572587" cy="567818"/>
          </a:xfrm>
          <a:prstGeom prst="rect">
            <a:avLst/>
          </a:prstGeom>
          <a:noFill/>
          <a:ln>
            <a:noFill/>
          </a:ln>
        </p:spPr>
      </p:pic>
      <p:pic>
        <p:nvPicPr>
          <p:cNvPr id="78" name="Shape 78"/>
          <p:cNvPicPr preferRelativeResize="0"/>
          <p:nvPr/>
        </p:nvPicPr>
        <p:blipFill>
          <a:blip r:embed="rId5">
            <a:alphaModFix/>
          </a:blip>
          <a:stretch>
            <a:fillRect/>
          </a:stretch>
        </p:blipFill>
        <p:spPr>
          <a:xfrm>
            <a:off x="6942999" y="4378087"/>
            <a:ext cx="1462475" cy="823325"/>
          </a:xfrm>
          <a:prstGeom prst="rect">
            <a:avLst/>
          </a:prstGeom>
          <a:noFill/>
          <a:ln>
            <a:noFill/>
          </a:ln>
        </p:spPr>
      </p:pic>
      <p:pic>
        <p:nvPicPr>
          <p:cNvPr id="79" name="Shape 79"/>
          <p:cNvPicPr preferRelativeResize="0"/>
          <p:nvPr/>
        </p:nvPicPr>
        <p:blipFill>
          <a:blip r:embed="rId6">
            <a:alphaModFix/>
          </a:blip>
          <a:stretch>
            <a:fillRect/>
          </a:stretch>
        </p:blipFill>
        <p:spPr>
          <a:xfrm>
            <a:off x="8440200" y="4539222"/>
            <a:ext cx="519974" cy="501075"/>
          </a:xfrm>
          <a:prstGeom prst="rect">
            <a:avLst/>
          </a:prstGeom>
          <a:noFill/>
          <a:ln>
            <a:noFill/>
          </a:ln>
        </p:spPr>
      </p:pic>
      <p:sp>
        <p:nvSpPr>
          <p:cNvPr id="80" name="Shape 80"/>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4" name="Shape 84"/>
          <p:cNvPicPr preferRelativeResize="0"/>
          <p:nvPr/>
        </p:nvPicPr>
        <p:blipFill>
          <a:blip r:embed="rId7">
            <a:alphaModFix/>
          </a:blip>
          <a:stretch>
            <a:fillRect/>
          </a:stretch>
        </p:blipFill>
        <p:spPr>
          <a:xfrm>
            <a:off x="1554825" y="1064000"/>
            <a:ext cx="5943600" cy="3114675"/>
          </a:xfrm>
          <a:prstGeom prst="rect">
            <a:avLst/>
          </a:prstGeom>
          <a:noFill/>
          <a:ln>
            <a:noFill/>
          </a:ln>
        </p:spPr>
      </p:pic>
      <p:sp>
        <p:nvSpPr>
          <p:cNvPr id="85" name="Shape 85"/>
          <p:cNvSpPr txBox="1"/>
          <p:nvPr/>
        </p:nvSpPr>
        <p:spPr>
          <a:xfrm>
            <a:off x="5708875" y="1002500"/>
            <a:ext cx="2178900" cy="444000"/>
          </a:xfrm>
          <a:prstGeom prst="rect">
            <a:avLst/>
          </a:prstGeom>
          <a:noFill/>
          <a:ln>
            <a:noFill/>
          </a:ln>
        </p:spPr>
        <p:txBody>
          <a:bodyPr anchorCtr="0" anchor="t" bIns="91425" lIns="91425" rIns="91425" tIns="91425">
            <a:noAutofit/>
          </a:bodyPr>
          <a:lstStyle/>
          <a:p>
            <a:pPr lvl="0">
              <a:spcBef>
                <a:spcPts val="0"/>
              </a:spcBef>
              <a:buNone/>
            </a:pPr>
            <a:r>
              <a:rPr lang="en"/>
              <a:t>Pipeline Architecture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89" name="Shape 89"/>
        <p:cNvGrpSpPr/>
        <p:nvPr/>
      </p:nvGrpSpPr>
      <p:grpSpPr>
        <a:xfrm>
          <a:off x="0" y="0"/>
          <a:ext cx="0" cy="0"/>
          <a:chOff x="0" y="0"/>
          <a:chExt cx="0" cy="0"/>
        </a:xfrm>
      </p:grpSpPr>
      <p:sp>
        <p:nvSpPr>
          <p:cNvPr id="90" name="Shape 90"/>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System Runtime Diagram</a:t>
            </a:r>
          </a:p>
        </p:txBody>
      </p:sp>
      <p:sp>
        <p:nvSpPr>
          <p:cNvPr id="91" name="Shape 91"/>
          <p:cNvSpPr txBox="1"/>
          <p:nvPr>
            <p:ph idx="1" type="subTitle"/>
          </p:nvPr>
        </p:nvSpPr>
        <p:spPr>
          <a:xfrm>
            <a:off x="7498425" y="1182725"/>
            <a:ext cx="2781600" cy="2313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 </a:t>
            </a:r>
          </a:p>
        </p:txBody>
      </p:sp>
      <p:pic>
        <p:nvPicPr>
          <p:cNvPr id="92" name="Shape 92"/>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93" name="Shape 93"/>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94" name="Shape 94"/>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95" name="Shape 95"/>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txBox="1"/>
          <p:nvPr/>
        </p:nvSpPr>
        <p:spPr>
          <a:xfrm>
            <a:off x="1318325" y="1029850"/>
            <a:ext cx="1154400" cy="231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00" name="Shape 100"/>
          <p:cNvSpPr/>
          <p:nvPr/>
        </p:nvSpPr>
        <p:spPr>
          <a:xfrm>
            <a:off x="1933075" y="2863625"/>
            <a:ext cx="6316500" cy="14823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1933075" y="1064000"/>
            <a:ext cx="4849800" cy="1313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158525" y="1112624"/>
            <a:ext cx="1229524" cy="990449"/>
          </a:xfrm>
          <a:prstGeom prst="flowChartMagneticDisk">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PostgreSQL</a:t>
            </a:r>
          </a:p>
          <a:p>
            <a:pPr lvl="0" algn="ctr">
              <a:spcBef>
                <a:spcPts val="0"/>
              </a:spcBef>
              <a:buNone/>
            </a:pPr>
            <a:r>
              <a:rPr lang="en"/>
              <a:t>Database</a:t>
            </a:r>
          </a:p>
        </p:txBody>
      </p:sp>
      <p:sp>
        <p:nvSpPr>
          <p:cNvPr id="103" name="Shape 103"/>
          <p:cNvSpPr/>
          <p:nvPr/>
        </p:nvSpPr>
        <p:spPr>
          <a:xfrm>
            <a:off x="2158500" y="3074400"/>
            <a:ext cx="1229525" cy="990450"/>
          </a:xfrm>
          <a:prstGeom prst="flowChartOffpage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Dropdown</a:t>
            </a:r>
          </a:p>
          <a:p>
            <a:pPr lvl="0" algn="ctr">
              <a:spcBef>
                <a:spcPts val="0"/>
              </a:spcBef>
              <a:buNone/>
            </a:pPr>
            <a:r>
              <a:rPr lang="en"/>
              <a:t>Lists for UI</a:t>
            </a:r>
          </a:p>
        </p:txBody>
      </p:sp>
      <p:cxnSp>
        <p:nvCxnSpPr>
          <p:cNvPr id="104" name="Shape 104"/>
          <p:cNvCxnSpPr>
            <a:stCxn id="103" idx="0"/>
            <a:endCxn id="102" idx="3"/>
          </p:cNvCxnSpPr>
          <p:nvPr/>
        </p:nvCxnSpPr>
        <p:spPr>
          <a:xfrm rot="10800000">
            <a:off x="2773262" y="2103000"/>
            <a:ext cx="0" cy="971400"/>
          </a:xfrm>
          <a:prstGeom prst="straightConnector1">
            <a:avLst/>
          </a:prstGeom>
          <a:noFill/>
          <a:ln cap="flat" cmpd="sng" w="9525">
            <a:solidFill>
              <a:schemeClr val="dk2"/>
            </a:solidFill>
            <a:prstDash val="solid"/>
            <a:round/>
            <a:headEnd len="lg" w="lg" type="none"/>
            <a:tailEnd len="lg" w="lg" type="triangle"/>
          </a:ln>
        </p:spPr>
      </p:cxnSp>
      <p:sp>
        <p:nvSpPr>
          <p:cNvPr id="105" name="Shape 105"/>
          <p:cNvSpPr/>
          <p:nvPr/>
        </p:nvSpPr>
        <p:spPr>
          <a:xfrm>
            <a:off x="5026587" y="1245750"/>
            <a:ext cx="1352400" cy="724200"/>
          </a:xfrm>
          <a:prstGeom prst="trapezoid">
            <a:avLst>
              <a:gd fmla="val 25000"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Data Processing</a:t>
            </a:r>
          </a:p>
        </p:txBody>
      </p:sp>
      <p:cxnSp>
        <p:nvCxnSpPr>
          <p:cNvPr id="106" name="Shape 106"/>
          <p:cNvCxnSpPr>
            <a:stCxn id="102" idx="4"/>
            <a:endCxn id="105" idx="1"/>
          </p:cNvCxnSpPr>
          <p:nvPr/>
        </p:nvCxnSpPr>
        <p:spPr>
          <a:xfrm>
            <a:off x="3388049" y="1607849"/>
            <a:ext cx="1729200" cy="0"/>
          </a:xfrm>
          <a:prstGeom prst="straightConnector1">
            <a:avLst/>
          </a:prstGeom>
          <a:noFill/>
          <a:ln cap="flat" cmpd="sng" w="9525">
            <a:solidFill>
              <a:schemeClr val="dk2"/>
            </a:solidFill>
            <a:prstDash val="solid"/>
            <a:round/>
            <a:headEnd len="lg" w="lg" type="none"/>
            <a:tailEnd len="lg" w="lg" type="triangle"/>
          </a:ln>
        </p:spPr>
      </p:cxnSp>
      <p:sp>
        <p:nvSpPr>
          <p:cNvPr id="107" name="Shape 107"/>
          <p:cNvSpPr txBox="1"/>
          <p:nvPr/>
        </p:nvSpPr>
        <p:spPr>
          <a:xfrm>
            <a:off x="1895462" y="2052125"/>
            <a:ext cx="963300" cy="231300"/>
          </a:xfrm>
          <a:prstGeom prst="rect">
            <a:avLst/>
          </a:prstGeom>
          <a:noFill/>
          <a:ln>
            <a:noFill/>
          </a:ln>
        </p:spPr>
        <p:txBody>
          <a:bodyPr anchorCtr="0" anchor="t" bIns="91425" lIns="91425" rIns="91425" tIns="91425">
            <a:noAutofit/>
          </a:bodyPr>
          <a:lstStyle/>
          <a:p>
            <a:pPr lvl="0">
              <a:spcBef>
                <a:spcPts val="0"/>
              </a:spcBef>
              <a:buNone/>
            </a:pPr>
            <a:r>
              <a:rPr lang="en" sz="1200"/>
              <a:t>Server</a:t>
            </a:r>
          </a:p>
        </p:txBody>
      </p:sp>
      <p:sp>
        <p:nvSpPr>
          <p:cNvPr id="108" name="Shape 108"/>
          <p:cNvSpPr txBox="1"/>
          <p:nvPr/>
        </p:nvSpPr>
        <p:spPr>
          <a:xfrm>
            <a:off x="1895475" y="4064850"/>
            <a:ext cx="874500" cy="231300"/>
          </a:xfrm>
          <a:prstGeom prst="rect">
            <a:avLst/>
          </a:prstGeom>
          <a:noFill/>
          <a:ln>
            <a:noFill/>
          </a:ln>
        </p:spPr>
        <p:txBody>
          <a:bodyPr anchorCtr="0" anchor="t" bIns="91425" lIns="91425" rIns="91425" tIns="91425">
            <a:noAutofit/>
          </a:bodyPr>
          <a:lstStyle/>
          <a:p>
            <a:pPr lvl="0">
              <a:spcBef>
                <a:spcPts val="0"/>
              </a:spcBef>
              <a:buNone/>
            </a:pPr>
            <a:r>
              <a:rPr lang="en" sz="1200"/>
              <a:t>Client</a:t>
            </a:r>
          </a:p>
        </p:txBody>
      </p:sp>
      <p:sp>
        <p:nvSpPr>
          <p:cNvPr id="109" name="Shape 109"/>
          <p:cNvSpPr/>
          <p:nvPr/>
        </p:nvSpPr>
        <p:spPr>
          <a:xfrm>
            <a:off x="6448150" y="3162600"/>
            <a:ext cx="1509600" cy="902400"/>
          </a:xfrm>
          <a:prstGeom prst="roundRect">
            <a:avLst>
              <a:gd fmla="val 16667" name="adj"/>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Visualization</a:t>
            </a:r>
          </a:p>
        </p:txBody>
      </p:sp>
      <p:sp>
        <p:nvSpPr>
          <p:cNvPr id="110" name="Shape 110"/>
          <p:cNvSpPr/>
          <p:nvPr/>
        </p:nvSpPr>
        <p:spPr>
          <a:xfrm>
            <a:off x="4147512" y="3251700"/>
            <a:ext cx="1352400" cy="724200"/>
          </a:xfrm>
          <a:prstGeom prst="trapezoid">
            <a:avLst>
              <a:gd fmla="val 25000"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D3.js/Viz</a:t>
            </a:r>
          </a:p>
          <a:p>
            <a:pPr lvl="0" rtl="0" algn="ctr">
              <a:spcBef>
                <a:spcPts val="0"/>
              </a:spcBef>
              <a:buNone/>
            </a:pPr>
            <a:r>
              <a:rPr lang="en"/>
              <a:t>Prep</a:t>
            </a:r>
          </a:p>
        </p:txBody>
      </p:sp>
      <p:cxnSp>
        <p:nvCxnSpPr>
          <p:cNvPr id="111" name="Shape 111"/>
          <p:cNvCxnSpPr>
            <a:stCxn id="105" idx="2"/>
            <a:endCxn id="110" idx="0"/>
          </p:cNvCxnSpPr>
          <p:nvPr/>
        </p:nvCxnSpPr>
        <p:spPr>
          <a:xfrm flipH="1">
            <a:off x="4823787" y="1969950"/>
            <a:ext cx="879000" cy="1281900"/>
          </a:xfrm>
          <a:prstGeom prst="straightConnector1">
            <a:avLst/>
          </a:prstGeom>
          <a:noFill/>
          <a:ln cap="flat" cmpd="sng" w="9525">
            <a:solidFill>
              <a:schemeClr val="dk2"/>
            </a:solidFill>
            <a:prstDash val="solid"/>
            <a:round/>
            <a:headEnd len="lg" w="lg" type="none"/>
            <a:tailEnd len="lg" w="lg" type="triangle"/>
          </a:ln>
        </p:spPr>
      </p:cxnSp>
      <p:cxnSp>
        <p:nvCxnSpPr>
          <p:cNvPr id="112" name="Shape 112"/>
          <p:cNvCxnSpPr>
            <a:stCxn id="110" idx="3"/>
            <a:endCxn id="109" idx="1"/>
          </p:cNvCxnSpPr>
          <p:nvPr/>
        </p:nvCxnSpPr>
        <p:spPr>
          <a:xfrm>
            <a:off x="5409387" y="3613800"/>
            <a:ext cx="1038900" cy="0"/>
          </a:xfrm>
          <a:prstGeom prst="straightConnector1">
            <a:avLst/>
          </a:prstGeom>
          <a:noFill/>
          <a:ln cap="flat" cmpd="sng" w="9525">
            <a:solidFill>
              <a:schemeClr val="dk2"/>
            </a:solidFill>
            <a:prstDash val="solid"/>
            <a:round/>
            <a:headEnd len="lg" w="lg" type="none"/>
            <a:tailEnd len="lg" w="lg" type="triangle"/>
          </a:ln>
        </p:spPr>
      </p:cxnSp>
      <p:sp>
        <p:nvSpPr>
          <p:cNvPr id="113" name="Shape 113"/>
          <p:cNvSpPr/>
          <p:nvPr/>
        </p:nvSpPr>
        <p:spPr>
          <a:xfrm>
            <a:off x="125950" y="975199"/>
            <a:ext cx="394024" cy="501075"/>
          </a:xfrm>
          <a:prstGeom prst="flowChartMagneticDisk">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a:p>
        </p:txBody>
      </p:sp>
      <p:sp>
        <p:nvSpPr>
          <p:cNvPr id="114" name="Shape 114"/>
          <p:cNvSpPr txBox="1"/>
          <p:nvPr/>
        </p:nvSpPr>
        <p:spPr>
          <a:xfrm>
            <a:off x="519975" y="1066437"/>
            <a:ext cx="1086600" cy="318600"/>
          </a:xfrm>
          <a:prstGeom prst="rect">
            <a:avLst/>
          </a:prstGeom>
          <a:noFill/>
          <a:ln>
            <a:noFill/>
          </a:ln>
        </p:spPr>
        <p:txBody>
          <a:bodyPr anchorCtr="0" anchor="t" bIns="91425" lIns="91425" rIns="91425" tIns="91425">
            <a:noAutofit/>
          </a:bodyPr>
          <a:lstStyle/>
          <a:p>
            <a:pPr lvl="0">
              <a:spcBef>
                <a:spcPts val="0"/>
              </a:spcBef>
              <a:buNone/>
            </a:pPr>
            <a:r>
              <a:rPr lang="en"/>
              <a:t>Database</a:t>
            </a:r>
          </a:p>
        </p:txBody>
      </p:sp>
      <p:sp>
        <p:nvSpPr>
          <p:cNvPr id="115" name="Shape 115"/>
          <p:cNvSpPr/>
          <p:nvPr/>
        </p:nvSpPr>
        <p:spPr>
          <a:xfrm>
            <a:off x="125937" y="1907975"/>
            <a:ext cx="394025" cy="362100"/>
          </a:xfrm>
          <a:prstGeom prst="flowChartOffpage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a:p>
        </p:txBody>
      </p:sp>
      <p:sp>
        <p:nvSpPr>
          <p:cNvPr id="116" name="Shape 116"/>
          <p:cNvSpPr txBox="1"/>
          <p:nvPr/>
        </p:nvSpPr>
        <p:spPr>
          <a:xfrm>
            <a:off x="492650" y="1871687"/>
            <a:ext cx="737700" cy="231300"/>
          </a:xfrm>
          <a:prstGeom prst="rect">
            <a:avLst/>
          </a:prstGeom>
          <a:noFill/>
          <a:ln>
            <a:noFill/>
          </a:ln>
        </p:spPr>
        <p:txBody>
          <a:bodyPr anchorCtr="0" anchor="t" bIns="91425" lIns="91425" rIns="91425" tIns="91425">
            <a:noAutofit/>
          </a:bodyPr>
          <a:lstStyle/>
          <a:p>
            <a:pPr lvl="0">
              <a:spcBef>
                <a:spcPts val="0"/>
              </a:spcBef>
              <a:buNone/>
            </a:pPr>
            <a:r>
              <a:rPr lang="en"/>
              <a:t>UI</a:t>
            </a:r>
          </a:p>
        </p:txBody>
      </p:sp>
      <p:sp>
        <p:nvSpPr>
          <p:cNvPr id="117" name="Shape 117"/>
          <p:cNvSpPr/>
          <p:nvPr/>
        </p:nvSpPr>
        <p:spPr>
          <a:xfrm>
            <a:off x="111450" y="2701775"/>
            <a:ext cx="423000" cy="318600"/>
          </a:xfrm>
          <a:prstGeom prst="trapezoid">
            <a:avLst>
              <a:gd fmla="val 25000"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18" name="Shape 118"/>
          <p:cNvSpPr txBox="1"/>
          <p:nvPr/>
        </p:nvSpPr>
        <p:spPr>
          <a:xfrm>
            <a:off x="492650" y="2653737"/>
            <a:ext cx="737700" cy="231300"/>
          </a:xfrm>
          <a:prstGeom prst="rect">
            <a:avLst/>
          </a:prstGeom>
          <a:noFill/>
          <a:ln>
            <a:noFill/>
          </a:ln>
        </p:spPr>
        <p:txBody>
          <a:bodyPr anchorCtr="0" anchor="t" bIns="91425" lIns="91425" rIns="91425" tIns="91425">
            <a:noAutofit/>
          </a:bodyPr>
          <a:lstStyle/>
          <a:p>
            <a:pPr lvl="0" rtl="0">
              <a:spcBef>
                <a:spcPts val="0"/>
              </a:spcBef>
              <a:buNone/>
            </a:pPr>
            <a:r>
              <a:rPr lang="en"/>
              <a:t>Scripts</a:t>
            </a:r>
          </a:p>
        </p:txBody>
      </p:sp>
      <p:sp>
        <p:nvSpPr>
          <p:cNvPr id="119" name="Shape 119"/>
          <p:cNvSpPr/>
          <p:nvPr/>
        </p:nvSpPr>
        <p:spPr>
          <a:xfrm>
            <a:off x="111459" y="3560248"/>
            <a:ext cx="423000" cy="318600"/>
          </a:xfrm>
          <a:prstGeom prst="roundRect">
            <a:avLst>
              <a:gd fmla="val 16667" name="adj"/>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20" name="Shape 120"/>
          <p:cNvSpPr txBox="1"/>
          <p:nvPr/>
        </p:nvSpPr>
        <p:spPr>
          <a:xfrm>
            <a:off x="519975" y="3560250"/>
            <a:ext cx="1229400" cy="231300"/>
          </a:xfrm>
          <a:prstGeom prst="rect">
            <a:avLst/>
          </a:prstGeom>
          <a:noFill/>
          <a:ln>
            <a:noFill/>
          </a:ln>
        </p:spPr>
        <p:txBody>
          <a:bodyPr anchorCtr="0" anchor="t" bIns="91425" lIns="91425" rIns="91425" tIns="91425">
            <a:noAutofit/>
          </a:bodyPr>
          <a:lstStyle/>
          <a:p>
            <a:pPr lvl="0">
              <a:spcBef>
                <a:spcPts val="0"/>
              </a:spcBef>
              <a:buNone/>
            </a:pPr>
            <a:r>
              <a:rPr lang="en"/>
              <a:t>Visualization</a:t>
            </a:r>
          </a:p>
        </p:txBody>
      </p:sp>
      <p:sp>
        <p:nvSpPr>
          <p:cNvPr id="121" name="Shape 121"/>
          <p:cNvSpPr txBox="1"/>
          <p:nvPr/>
        </p:nvSpPr>
        <p:spPr>
          <a:xfrm>
            <a:off x="1878437" y="2566450"/>
            <a:ext cx="1509600" cy="318600"/>
          </a:xfrm>
          <a:prstGeom prst="rect">
            <a:avLst/>
          </a:prstGeom>
          <a:noFill/>
          <a:ln>
            <a:noFill/>
          </a:ln>
        </p:spPr>
        <p:txBody>
          <a:bodyPr anchorCtr="0" anchor="t" bIns="91425" lIns="91425" rIns="91425" tIns="91425">
            <a:noAutofit/>
          </a:bodyPr>
          <a:lstStyle/>
          <a:p>
            <a:pPr lvl="0">
              <a:spcBef>
                <a:spcPts val="0"/>
              </a:spcBef>
              <a:buNone/>
            </a:pPr>
            <a:r>
              <a:rPr lang="en" sz="1200"/>
              <a:t>Query Generation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125" name="Shape 125"/>
        <p:cNvGrpSpPr/>
        <p:nvPr/>
      </p:nvGrpSpPr>
      <p:grpSpPr>
        <a:xfrm>
          <a:off x="0" y="0"/>
          <a:ext cx="0" cy="0"/>
          <a:chOff x="0" y="0"/>
          <a:chExt cx="0" cy="0"/>
        </a:xfrm>
      </p:grpSpPr>
      <p:sp>
        <p:nvSpPr>
          <p:cNvPr id="126" name="Shape 126"/>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Project Dependencies</a:t>
            </a:r>
          </a:p>
        </p:txBody>
      </p:sp>
      <p:pic>
        <p:nvPicPr>
          <p:cNvPr id="127" name="Shape 127"/>
          <p:cNvPicPr preferRelativeResize="0"/>
          <p:nvPr/>
        </p:nvPicPr>
        <p:blipFill>
          <a:blip r:embed="rId4">
            <a:alphaModFix/>
          </a:blip>
          <a:stretch>
            <a:fillRect/>
          </a:stretch>
        </p:blipFill>
        <p:spPr>
          <a:xfrm rot="2680450">
            <a:off x="154442" y="4456403"/>
            <a:ext cx="572587" cy="567818"/>
          </a:xfrm>
          <a:prstGeom prst="rect">
            <a:avLst/>
          </a:prstGeom>
          <a:noFill/>
          <a:ln>
            <a:noFill/>
          </a:ln>
        </p:spPr>
      </p:pic>
      <p:pic>
        <p:nvPicPr>
          <p:cNvPr id="128" name="Shape 128"/>
          <p:cNvPicPr preferRelativeResize="0"/>
          <p:nvPr/>
        </p:nvPicPr>
        <p:blipFill>
          <a:blip r:embed="rId5">
            <a:alphaModFix/>
          </a:blip>
          <a:stretch>
            <a:fillRect/>
          </a:stretch>
        </p:blipFill>
        <p:spPr>
          <a:xfrm>
            <a:off x="6942999" y="4378087"/>
            <a:ext cx="1462475" cy="823325"/>
          </a:xfrm>
          <a:prstGeom prst="rect">
            <a:avLst/>
          </a:prstGeom>
          <a:noFill/>
          <a:ln>
            <a:noFill/>
          </a:ln>
        </p:spPr>
      </p:pic>
      <p:pic>
        <p:nvPicPr>
          <p:cNvPr id="129" name="Shape 129"/>
          <p:cNvPicPr preferRelativeResize="0"/>
          <p:nvPr/>
        </p:nvPicPr>
        <p:blipFill>
          <a:blip r:embed="rId6">
            <a:alphaModFix/>
          </a:blip>
          <a:stretch>
            <a:fillRect/>
          </a:stretch>
        </p:blipFill>
        <p:spPr>
          <a:xfrm>
            <a:off x="8440200" y="4539222"/>
            <a:ext cx="519974" cy="501075"/>
          </a:xfrm>
          <a:prstGeom prst="rect">
            <a:avLst/>
          </a:prstGeom>
          <a:noFill/>
          <a:ln>
            <a:noFill/>
          </a:ln>
        </p:spPr>
      </p:pic>
      <p:sp>
        <p:nvSpPr>
          <p:cNvPr id="130" name="Shape 130"/>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843925" y="1064000"/>
            <a:ext cx="1462500" cy="72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Physical Hardware</a:t>
            </a:r>
          </a:p>
        </p:txBody>
      </p:sp>
      <p:sp>
        <p:nvSpPr>
          <p:cNvPr id="135" name="Shape 135"/>
          <p:cNvSpPr/>
          <p:nvPr/>
        </p:nvSpPr>
        <p:spPr>
          <a:xfrm>
            <a:off x="2683900" y="2536375"/>
            <a:ext cx="1462500" cy="7272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Running Database</a:t>
            </a:r>
          </a:p>
        </p:txBody>
      </p:sp>
      <p:sp>
        <p:nvSpPr>
          <p:cNvPr id="136" name="Shape 136"/>
          <p:cNvSpPr/>
          <p:nvPr/>
        </p:nvSpPr>
        <p:spPr>
          <a:xfrm>
            <a:off x="4677625" y="1613900"/>
            <a:ext cx="1462500" cy="7272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Front End Server</a:t>
            </a:r>
          </a:p>
        </p:txBody>
      </p:sp>
      <p:sp>
        <p:nvSpPr>
          <p:cNvPr id="137" name="Shape 137"/>
          <p:cNvSpPr/>
          <p:nvPr/>
        </p:nvSpPr>
        <p:spPr>
          <a:xfrm>
            <a:off x="7396475" y="1615133"/>
            <a:ext cx="1462500" cy="727200"/>
          </a:xfrm>
          <a:prstGeom prst="rect">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D3 Visualization</a:t>
            </a:r>
          </a:p>
        </p:txBody>
      </p:sp>
      <p:sp>
        <p:nvSpPr>
          <p:cNvPr id="138" name="Shape 138"/>
          <p:cNvSpPr/>
          <p:nvPr/>
        </p:nvSpPr>
        <p:spPr>
          <a:xfrm>
            <a:off x="4683087" y="3922300"/>
            <a:ext cx="1462500" cy="7272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Google Maps API</a:t>
            </a:r>
          </a:p>
        </p:txBody>
      </p:sp>
      <p:cxnSp>
        <p:nvCxnSpPr>
          <p:cNvPr id="139" name="Shape 139"/>
          <p:cNvCxnSpPr>
            <a:stCxn id="134" idx="3"/>
            <a:endCxn id="136" idx="1"/>
          </p:cNvCxnSpPr>
          <p:nvPr/>
        </p:nvCxnSpPr>
        <p:spPr>
          <a:xfrm>
            <a:off x="2306425" y="1427600"/>
            <a:ext cx="2371200" cy="5499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140" name="Shape 140"/>
          <p:cNvCxnSpPr>
            <a:stCxn id="135" idx="3"/>
            <a:endCxn id="136" idx="1"/>
          </p:cNvCxnSpPr>
          <p:nvPr/>
        </p:nvCxnSpPr>
        <p:spPr>
          <a:xfrm flipH="1" rot="10800000">
            <a:off x="4146400" y="1977475"/>
            <a:ext cx="531300" cy="922500"/>
          </a:xfrm>
          <a:prstGeom prst="bentConnector3">
            <a:avLst>
              <a:gd fmla="val 49993" name="adj1"/>
            </a:avLst>
          </a:prstGeom>
          <a:noFill/>
          <a:ln cap="flat" cmpd="sng" w="9525">
            <a:solidFill>
              <a:schemeClr val="dk2"/>
            </a:solidFill>
            <a:prstDash val="solid"/>
            <a:round/>
            <a:headEnd len="lg" w="lg" type="none"/>
            <a:tailEnd len="lg" w="lg" type="triangle"/>
          </a:ln>
        </p:spPr>
      </p:cxnSp>
      <p:cxnSp>
        <p:nvCxnSpPr>
          <p:cNvPr id="141" name="Shape 141"/>
          <p:cNvCxnSpPr>
            <a:stCxn id="136" idx="3"/>
            <a:endCxn id="137" idx="1"/>
          </p:cNvCxnSpPr>
          <p:nvPr/>
        </p:nvCxnSpPr>
        <p:spPr>
          <a:xfrm>
            <a:off x="6140125" y="1977500"/>
            <a:ext cx="1256400" cy="1200"/>
          </a:xfrm>
          <a:prstGeom prst="bentConnector3">
            <a:avLst>
              <a:gd fmla="val 49998" name="adj1"/>
            </a:avLst>
          </a:prstGeom>
          <a:noFill/>
          <a:ln cap="flat" cmpd="sng" w="9525">
            <a:solidFill>
              <a:schemeClr val="dk2"/>
            </a:solidFill>
            <a:prstDash val="solid"/>
            <a:round/>
            <a:headEnd len="lg" w="lg" type="none"/>
            <a:tailEnd len="lg" w="lg" type="none"/>
          </a:ln>
        </p:spPr>
      </p:cxnSp>
      <p:cxnSp>
        <p:nvCxnSpPr>
          <p:cNvPr id="142" name="Shape 142"/>
          <p:cNvCxnSpPr>
            <a:stCxn id="138" idx="3"/>
            <a:endCxn id="137" idx="1"/>
          </p:cNvCxnSpPr>
          <p:nvPr/>
        </p:nvCxnSpPr>
        <p:spPr>
          <a:xfrm flipH="1" rot="10800000">
            <a:off x="6145587" y="1978600"/>
            <a:ext cx="1251000" cy="2307300"/>
          </a:xfrm>
          <a:prstGeom prst="bentConnector3">
            <a:avLst>
              <a:gd fmla="val 49996" name="adj1"/>
            </a:avLst>
          </a:prstGeom>
          <a:noFill/>
          <a:ln cap="flat" cmpd="sng" w="9525">
            <a:solidFill>
              <a:schemeClr val="dk2"/>
            </a:solidFill>
            <a:prstDash val="solid"/>
            <a:round/>
            <a:headEnd len="lg" w="lg" type="none"/>
            <a:tailEnd len="lg" w="lg" type="triangle"/>
          </a:ln>
        </p:spPr>
      </p:cxnSp>
      <p:sp>
        <p:nvSpPr>
          <p:cNvPr id="143" name="Shape 143"/>
          <p:cNvSpPr/>
          <p:nvPr/>
        </p:nvSpPr>
        <p:spPr>
          <a:xfrm>
            <a:off x="843925" y="2534299"/>
            <a:ext cx="1462500" cy="7272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Data Ingestion</a:t>
            </a:r>
          </a:p>
        </p:txBody>
      </p:sp>
      <p:sp>
        <p:nvSpPr>
          <p:cNvPr id="144" name="Shape 144"/>
          <p:cNvSpPr/>
          <p:nvPr/>
        </p:nvSpPr>
        <p:spPr>
          <a:xfrm>
            <a:off x="2683900" y="3941100"/>
            <a:ext cx="1462500" cy="7272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Predictive Methods</a:t>
            </a:r>
          </a:p>
        </p:txBody>
      </p:sp>
      <p:cxnSp>
        <p:nvCxnSpPr>
          <p:cNvPr id="145" name="Shape 145"/>
          <p:cNvCxnSpPr>
            <a:stCxn id="143" idx="3"/>
            <a:endCxn id="135" idx="1"/>
          </p:cNvCxnSpPr>
          <p:nvPr/>
        </p:nvCxnSpPr>
        <p:spPr>
          <a:xfrm>
            <a:off x="2306425" y="2897899"/>
            <a:ext cx="377400" cy="2100"/>
          </a:xfrm>
          <a:prstGeom prst="bentConnector3">
            <a:avLst>
              <a:gd fmla="val 50010" name="adj1"/>
            </a:avLst>
          </a:prstGeom>
          <a:noFill/>
          <a:ln cap="flat" cmpd="sng" w="9525">
            <a:solidFill>
              <a:schemeClr val="dk2"/>
            </a:solidFill>
            <a:prstDash val="solid"/>
            <a:round/>
            <a:headEnd len="lg" w="lg" type="triangle"/>
            <a:tailEnd len="lg" w="lg" type="none"/>
          </a:ln>
        </p:spPr>
      </p:cxnSp>
      <p:cxnSp>
        <p:nvCxnSpPr>
          <p:cNvPr id="146" name="Shape 146"/>
          <p:cNvCxnSpPr>
            <a:stCxn id="135" idx="2"/>
            <a:endCxn id="144" idx="0"/>
          </p:cNvCxnSpPr>
          <p:nvPr/>
        </p:nvCxnSpPr>
        <p:spPr>
          <a:xfrm flipH="1" rot="-5400000">
            <a:off x="3076750" y="3601975"/>
            <a:ext cx="677400" cy="600"/>
          </a:xfrm>
          <a:prstGeom prst="bentConnector3">
            <a:avLst>
              <a:gd fmla="val 50009" name="adj1"/>
            </a:avLst>
          </a:prstGeom>
          <a:noFill/>
          <a:ln cap="flat" cmpd="sng" w="9525">
            <a:solidFill>
              <a:schemeClr val="dk2"/>
            </a:solidFill>
            <a:prstDash val="solid"/>
            <a:round/>
            <a:headEnd len="lg" w="lg" type="stealth"/>
            <a:tailEnd len="lg" w="lg" type="none"/>
          </a:ln>
        </p:spPr>
      </p:cxnSp>
      <p:grpSp>
        <p:nvGrpSpPr>
          <p:cNvPr id="147" name="Shape 147"/>
          <p:cNvGrpSpPr/>
          <p:nvPr/>
        </p:nvGrpSpPr>
        <p:grpSpPr>
          <a:xfrm>
            <a:off x="6982250" y="2552325"/>
            <a:ext cx="2464475" cy="1270850"/>
            <a:chOff x="6525050" y="3085725"/>
            <a:chExt cx="2464475" cy="1270850"/>
          </a:xfrm>
        </p:grpSpPr>
        <p:sp>
          <p:nvSpPr>
            <p:cNvPr id="148" name="Shape 148"/>
            <p:cNvSpPr/>
            <p:nvPr/>
          </p:nvSpPr>
          <p:spPr>
            <a:xfrm>
              <a:off x="6525050" y="3152725"/>
              <a:ext cx="519900" cy="2586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49" name="Shape 149"/>
            <p:cNvSpPr/>
            <p:nvPr/>
          </p:nvSpPr>
          <p:spPr>
            <a:xfrm>
              <a:off x="6525050" y="3464483"/>
              <a:ext cx="519900" cy="2586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50" name="Shape 150"/>
            <p:cNvSpPr/>
            <p:nvPr/>
          </p:nvSpPr>
          <p:spPr>
            <a:xfrm>
              <a:off x="6525050" y="3781212"/>
              <a:ext cx="519900" cy="258600"/>
            </a:xfrm>
            <a:prstGeom prst="rect">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51" name="Shape 151"/>
            <p:cNvSpPr txBox="1"/>
            <p:nvPr/>
          </p:nvSpPr>
          <p:spPr>
            <a:xfrm>
              <a:off x="7002625" y="3085725"/>
              <a:ext cx="1986900" cy="7113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a:t>DataCollection</a:t>
              </a:r>
            </a:p>
            <a:p>
              <a:pPr lvl="0" rtl="0">
                <a:lnSpc>
                  <a:spcPct val="150000"/>
                </a:lnSpc>
                <a:spcBef>
                  <a:spcPts val="0"/>
                </a:spcBef>
                <a:buNone/>
              </a:pPr>
              <a:r>
                <a:rPr lang="en"/>
                <a:t>Processing /storage</a:t>
              </a:r>
            </a:p>
            <a:p>
              <a:pPr lvl="0" rtl="0">
                <a:lnSpc>
                  <a:spcPct val="150000"/>
                </a:lnSpc>
                <a:spcBef>
                  <a:spcPts val="0"/>
                </a:spcBef>
                <a:buNone/>
              </a:pPr>
              <a:r>
                <a:rPr lang="en"/>
                <a:t>Visualization</a:t>
              </a:r>
            </a:p>
            <a:p>
              <a:pPr lvl="0" rtl="0">
                <a:lnSpc>
                  <a:spcPct val="150000"/>
                </a:lnSpc>
                <a:spcBef>
                  <a:spcPts val="0"/>
                </a:spcBef>
                <a:buNone/>
              </a:pPr>
              <a:r>
                <a:rPr lang="en"/>
                <a:t>Other</a:t>
              </a:r>
            </a:p>
            <a:p>
              <a:pPr lvl="0" rtl="0">
                <a:lnSpc>
                  <a:spcPct val="150000"/>
                </a:lnSpc>
                <a:spcBef>
                  <a:spcPts val="0"/>
                </a:spcBef>
                <a:buNone/>
              </a:pPr>
              <a:r>
                <a:rPr lang="en"/>
                <a:t>Source indicates dependency</a:t>
              </a:r>
            </a:p>
          </p:txBody>
        </p:sp>
        <p:sp>
          <p:nvSpPr>
            <p:cNvPr id="152" name="Shape 152"/>
            <p:cNvSpPr/>
            <p:nvPr/>
          </p:nvSpPr>
          <p:spPr>
            <a:xfrm>
              <a:off x="6525050" y="4097975"/>
              <a:ext cx="519900" cy="25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grpSp>
      <p:sp>
        <p:nvSpPr>
          <p:cNvPr id="153" name="Shape 153"/>
          <p:cNvSpPr/>
          <p:nvPr/>
        </p:nvSpPr>
        <p:spPr>
          <a:xfrm>
            <a:off x="4683087" y="2768100"/>
            <a:ext cx="1462500" cy="7272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Geopy Lat/Long</a:t>
            </a:r>
          </a:p>
        </p:txBody>
      </p:sp>
      <p:cxnSp>
        <p:nvCxnSpPr>
          <p:cNvPr id="154" name="Shape 154"/>
          <p:cNvCxnSpPr>
            <a:stCxn id="153" idx="0"/>
            <a:endCxn id="136" idx="2"/>
          </p:cNvCxnSpPr>
          <p:nvPr/>
        </p:nvCxnSpPr>
        <p:spPr>
          <a:xfrm rot="10800000">
            <a:off x="5408937" y="2341200"/>
            <a:ext cx="5400" cy="426900"/>
          </a:xfrm>
          <a:prstGeom prst="straightConnector1">
            <a:avLst/>
          </a:prstGeom>
          <a:noFill/>
          <a:ln cap="flat" cmpd="sng" w="9525">
            <a:solidFill>
              <a:schemeClr val="dk2"/>
            </a:solidFill>
            <a:prstDash val="solid"/>
            <a:round/>
            <a:headEnd len="lg" w="lg" type="none"/>
            <a:tailEnd len="lg" w="lg" type="triangle"/>
          </a:ln>
        </p:spPr>
      </p:cxnSp>
      <p:cxnSp>
        <p:nvCxnSpPr>
          <p:cNvPr id="155" name="Shape 155"/>
          <p:cNvCxnSpPr/>
          <p:nvPr/>
        </p:nvCxnSpPr>
        <p:spPr>
          <a:xfrm>
            <a:off x="7154325" y="4017325"/>
            <a:ext cx="241500" cy="0"/>
          </a:xfrm>
          <a:prstGeom prst="straightConnector1">
            <a:avLst/>
          </a:prstGeom>
          <a:noFill/>
          <a:ln cap="flat" cmpd="sng" w="9525">
            <a:solidFill>
              <a:schemeClr val="dk2"/>
            </a:solidFill>
            <a:prstDash val="solid"/>
            <a:round/>
            <a:headEnd len="lg" w="lg" type="none"/>
            <a:tailEnd len="lg" w="lg" type="triangle"/>
          </a:ln>
        </p:spPr>
      </p:cxnSp>
      <p:cxnSp>
        <p:nvCxnSpPr>
          <p:cNvPr id="156" name="Shape 156"/>
          <p:cNvCxnSpPr>
            <a:stCxn id="134" idx="2"/>
            <a:endCxn id="135" idx="0"/>
          </p:cNvCxnSpPr>
          <p:nvPr/>
        </p:nvCxnSpPr>
        <p:spPr>
          <a:xfrm flipH="1" rot="-5400000">
            <a:off x="2122525" y="1243850"/>
            <a:ext cx="745200" cy="1839900"/>
          </a:xfrm>
          <a:prstGeom prst="bentConnector3">
            <a:avLst>
              <a:gd fmla="val 49998" name="adj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160" name="Shape 160"/>
        <p:cNvGrpSpPr/>
        <p:nvPr/>
      </p:nvGrpSpPr>
      <p:grpSpPr>
        <a:xfrm>
          <a:off x="0" y="0"/>
          <a:ext cx="0" cy="0"/>
          <a:chOff x="0" y="0"/>
          <a:chExt cx="0" cy="0"/>
        </a:xfrm>
      </p:grpSpPr>
      <p:sp>
        <p:nvSpPr>
          <p:cNvPr id="161" name="Shape 161"/>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Work Completed to Date</a:t>
            </a:r>
          </a:p>
        </p:txBody>
      </p:sp>
      <p:sp>
        <p:nvSpPr>
          <p:cNvPr id="162" name="Shape 162"/>
          <p:cNvSpPr txBox="1"/>
          <p:nvPr>
            <p:ph idx="1" type="subTitle"/>
          </p:nvPr>
        </p:nvSpPr>
        <p:spPr>
          <a:xfrm>
            <a:off x="843925" y="1182800"/>
            <a:ext cx="7365300" cy="31953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Research</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Visualization (Plotly, </a:t>
            </a:r>
            <a:r>
              <a:rPr b="1" lang="en" sz="1800">
                <a:latin typeface="Trebuchet MS"/>
                <a:ea typeface="Trebuchet MS"/>
                <a:cs typeface="Trebuchet MS"/>
                <a:sym typeface="Trebuchet MS"/>
              </a:rPr>
              <a:t>D3.js</a:t>
            </a:r>
            <a:r>
              <a:rPr lang="en" sz="1800">
                <a:latin typeface="Trebuchet MS"/>
                <a:ea typeface="Trebuchet MS"/>
                <a:cs typeface="Trebuchet MS"/>
                <a:sym typeface="Trebuchet MS"/>
              </a:rPr>
              <a:t>, Tableau, </a:t>
            </a:r>
            <a:r>
              <a:rPr b="1" lang="en" sz="1800">
                <a:latin typeface="Trebuchet MS"/>
                <a:ea typeface="Trebuchet MS"/>
                <a:cs typeface="Trebuchet MS"/>
                <a:sym typeface="Trebuchet MS"/>
              </a:rPr>
              <a:t>Google Maps API</a:t>
            </a:r>
            <a:r>
              <a:rPr lang="en" sz="1800">
                <a:latin typeface="Trebuchet MS"/>
                <a:ea typeface="Trebuchet MS"/>
                <a:cs typeface="Trebuchet MS"/>
                <a:sym typeface="Trebuchet MS"/>
              </a:rPr>
              <a:t>)</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Database (</a:t>
            </a:r>
            <a:r>
              <a:rPr b="1" lang="en" sz="1800">
                <a:latin typeface="Trebuchet MS"/>
                <a:ea typeface="Trebuchet MS"/>
                <a:cs typeface="Trebuchet MS"/>
                <a:sym typeface="Trebuchet MS"/>
              </a:rPr>
              <a:t>PostgreSQL</a:t>
            </a:r>
            <a:r>
              <a:rPr lang="en" sz="1800">
                <a:latin typeface="Trebuchet MS"/>
                <a:ea typeface="Trebuchet MS"/>
                <a:cs typeface="Trebuchet MS"/>
                <a:sym typeface="Trebuchet MS"/>
              </a:rPr>
              <a:t>, Cassandra)</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Back-End (</a:t>
            </a:r>
            <a:r>
              <a:rPr b="1" lang="en" sz="1800">
                <a:latin typeface="Trebuchet MS"/>
                <a:ea typeface="Trebuchet MS"/>
                <a:cs typeface="Trebuchet MS"/>
                <a:sym typeface="Trebuchet MS"/>
              </a:rPr>
              <a:t>Tornado</a:t>
            </a:r>
            <a:r>
              <a:rPr lang="en" sz="1800">
                <a:latin typeface="Trebuchet MS"/>
                <a:ea typeface="Trebuchet MS"/>
                <a:cs typeface="Trebuchet MS"/>
                <a:sym typeface="Trebuchet MS"/>
              </a:rPr>
              <a:t>)</a:t>
            </a: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t/>
            </a:r>
            <a:endParaRPr sz="1000">
              <a:latin typeface="Trebuchet MS"/>
              <a:ea typeface="Trebuchet MS"/>
              <a:cs typeface="Trebuchet MS"/>
              <a:sym typeface="Trebuchet MS"/>
            </a:endParaRPr>
          </a:p>
          <a:p>
            <a:pPr lvl="0" rtl="0" algn="just">
              <a:spcBef>
                <a:spcPts val="0"/>
              </a:spcBef>
              <a:buNone/>
            </a:pPr>
            <a:r>
              <a:rPr b="1" lang="en" sz="1800">
                <a:latin typeface="Trebuchet MS"/>
                <a:ea typeface="Trebuchet MS"/>
                <a:cs typeface="Trebuchet MS"/>
                <a:sym typeface="Trebuchet MS"/>
              </a:rPr>
              <a:t>Development</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Python scripts for data acquisition and normalization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Creation and implementation of Tornado web-server</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Deployment of remote machine cluster</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Creation and implementation of PostgreSQL database</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Airport visualization using D3.js</a:t>
            </a:r>
          </a:p>
          <a:p>
            <a:pPr lvl="0" rtl="0" algn="just">
              <a:spcBef>
                <a:spcPts val="0"/>
              </a:spcBef>
              <a:buNone/>
            </a:pPr>
            <a:r>
              <a:t/>
            </a:r>
            <a:endParaRPr b="1" sz="1800">
              <a:latin typeface="Trebuchet MS"/>
              <a:ea typeface="Trebuchet MS"/>
              <a:cs typeface="Trebuchet MS"/>
              <a:sym typeface="Trebuchet MS"/>
            </a:endParaRPr>
          </a:p>
        </p:txBody>
      </p:sp>
      <p:pic>
        <p:nvPicPr>
          <p:cNvPr id="163" name="Shape 163"/>
          <p:cNvPicPr preferRelativeResize="0"/>
          <p:nvPr/>
        </p:nvPicPr>
        <p:blipFill>
          <a:blip r:embed="rId4">
            <a:alphaModFix/>
          </a:blip>
          <a:stretch>
            <a:fillRect/>
          </a:stretch>
        </p:blipFill>
        <p:spPr>
          <a:xfrm rot="2680450">
            <a:off x="154442" y="4456403"/>
            <a:ext cx="572587" cy="567818"/>
          </a:xfrm>
          <a:prstGeom prst="rect">
            <a:avLst/>
          </a:prstGeom>
          <a:noFill/>
          <a:ln>
            <a:noFill/>
          </a:ln>
        </p:spPr>
      </p:pic>
      <p:pic>
        <p:nvPicPr>
          <p:cNvPr id="164" name="Shape 164"/>
          <p:cNvPicPr preferRelativeResize="0"/>
          <p:nvPr/>
        </p:nvPicPr>
        <p:blipFill>
          <a:blip r:embed="rId5">
            <a:alphaModFix/>
          </a:blip>
          <a:stretch>
            <a:fillRect/>
          </a:stretch>
        </p:blipFill>
        <p:spPr>
          <a:xfrm>
            <a:off x="6942999" y="4378087"/>
            <a:ext cx="1462475" cy="823325"/>
          </a:xfrm>
          <a:prstGeom prst="rect">
            <a:avLst/>
          </a:prstGeom>
          <a:noFill/>
          <a:ln>
            <a:noFill/>
          </a:ln>
        </p:spPr>
      </p:pic>
      <p:pic>
        <p:nvPicPr>
          <p:cNvPr id="165" name="Shape 165"/>
          <p:cNvPicPr preferRelativeResize="0"/>
          <p:nvPr/>
        </p:nvPicPr>
        <p:blipFill>
          <a:blip r:embed="rId6">
            <a:alphaModFix/>
          </a:blip>
          <a:stretch>
            <a:fillRect/>
          </a:stretch>
        </p:blipFill>
        <p:spPr>
          <a:xfrm>
            <a:off x="8440200" y="4539222"/>
            <a:ext cx="519974" cy="501075"/>
          </a:xfrm>
          <a:prstGeom prst="rect">
            <a:avLst/>
          </a:prstGeom>
          <a:noFill/>
          <a:ln>
            <a:noFill/>
          </a:ln>
        </p:spPr>
      </p:pic>
      <p:sp>
        <p:nvSpPr>
          <p:cNvPr id="166" name="Shape 166"/>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70" name="Shape 170"/>
          <p:cNvPicPr preferRelativeResize="0"/>
          <p:nvPr/>
        </p:nvPicPr>
        <p:blipFill>
          <a:blip r:embed="rId7">
            <a:alphaModFix/>
          </a:blip>
          <a:stretch>
            <a:fillRect/>
          </a:stretch>
        </p:blipFill>
        <p:spPr>
          <a:xfrm>
            <a:off x="500675" y="1222125"/>
            <a:ext cx="343249" cy="343249"/>
          </a:xfrm>
          <a:prstGeom prst="rect">
            <a:avLst/>
          </a:prstGeom>
          <a:noFill/>
          <a:ln>
            <a:noFill/>
          </a:ln>
        </p:spPr>
      </p:pic>
      <p:pic>
        <p:nvPicPr>
          <p:cNvPr id="171" name="Shape 171"/>
          <p:cNvPicPr preferRelativeResize="0"/>
          <p:nvPr/>
        </p:nvPicPr>
        <p:blipFill>
          <a:blip r:embed="rId8">
            <a:alphaModFix/>
          </a:blip>
          <a:stretch>
            <a:fillRect/>
          </a:stretch>
        </p:blipFill>
        <p:spPr>
          <a:xfrm>
            <a:off x="500675" y="2843125"/>
            <a:ext cx="343249" cy="343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175" name="Shape 175"/>
        <p:cNvGrpSpPr/>
        <p:nvPr/>
      </p:nvGrpSpPr>
      <p:grpSpPr>
        <a:xfrm>
          <a:off x="0" y="0"/>
          <a:ext cx="0" cy="0"/>
          <a:chOff x="0" y="0"/>
          <a:chExt cx="0" cy="0"/>
        </a:xfrm>
      </p:grpSpPr>
      <p:sp>
        <p:nvSpPr>
          <p:cNvPr id="176" name="Shape 176"/>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Project Priorities</a:t>
            </a:r>
          </a:p>
        </p:txBody>
      </p:sp>
      <p:sp>
        <p:nvSpPr>
          <p:cNvPr id="177" name="Shape 177"/>
          <p:cNvSpPr txBox="1"/>
          <p:nvPr>
            <p:ph idx="1" type="subTitle"/>
          </p:nvPr>
        </p:nvSpPr>
        <p:spPr>
          <a:xfrm>
            <a:off x="843925" y="1204200"/>
            <a:ext cx="6641400" cy="16044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High Priority</a:t>
            </a:r>
          </a:p>
          <a:p>
            <a:pPr lvl="0" rtl="0" algn="just">
              <a:spcBef>
                <a:spcPts val="0"/>
              </a:spcBef>
              <a:buNone/>
            </a:pPr>
            <a:r>
              <a:t/>
            </a:r>
            <a:endParaRPr b="1" sz="1000" u="sng">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Create functional API endpoints that the client can access</a:t>
            </a:r>
          </a:p>
          <a:p>
            <a:pPr lvl="0" rtl="0" algn="just">
              <a:spcBef>
                <a:spcPts val="0"/>
              </a:spcBef>
              <a:buNone/>
            </a:pPr>
            <a:r>
              <a:t/>
            </a:r>
            <a:endParaRPr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Serving relevant and requested data to the API endpoints</a:t>
            </a:r>
          </a:p>
          <a:p>
            <a:pPr lvl="0" rtl="0" algn="just">
              <a:spcBef>
                <a:spcPts val="0"/>
              </a:spcBef>
              <a:buNone/>
            </a:pPr>
            <a:r>
              <a:t/>
            </a:r>
            <a:endParaRPr sz="1400">
              <a:latin typeface="Trebuchet MS"/>
              <a:ea typeface="Trebuchet MS"/>
              <a:cs typeface="Trebuchet MS"/>
              <a:sym typeface="Trebuchet MS"/>
            </a:endParaRPr>
          </a:p>
        </p:txBody>
      </p:sp>
      <p:pic>
        <p:nvPicPr>
          <p:cNvPr id="178" name="Shape 178"/>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179" name="Shape 179"/>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180" name="Shape 180"/>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181" name="Shape 181"/>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txBox="1"/>
          <p:nvPr>
            <p:ph idx="1" type="subTitle"/>
          </p:nvPr>
        </p:nvSpPr>
        <p:spPr>
          <a:xfrm>
            <a:off x="843925" y="2711925"/>
            <a:ext cx="6972900" cy="31953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Low Priority</a:t>
            </a:r>
          </a:p>
          <a:p>
            <a:pPr lvl="0" rtl="0" algn="just">
              <a:spcBef>
                <a:spcPts val="0"/>
              </a:spcBef>
              <a:buNone/>
            </a:pPr>
            <a:r>
              <a:t/>
            </a:r>
            <a:endParaRPr b="1" sz="1000" u="sng">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Expanding model flight data on the client side</a:t>
            </a:r>
          </a:p>
          <a:p>
            <a:pPr lvl="0" rtl="0" algn="just">
              <a:spcBef>
                <a:spcPts val="0"/>
              </a:spcBef>
              <a:buNone/>
            </a:pPr>
            <a:r>
              <a:t/>
            </a:r>
            <a:endParaRPr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Create a permanent server and database running</a:t>
            </a:r>
          </a:p>
          <a:p>
            <a:pPr lvl="0" rtl="0" algn="just">
              <a:spcBef>
                <a:spcPts val="0"/>
              </a:spcBef>
              <a:buNone/>
            </a:pPr>
            <a:r>
              <a:t/>
            </a:r>
            <a:endParaRPr sz="1400">
              <a:latin typeface="Trebuchet MS"/>
              <a:ea typeface="Trebuchet MS"/>
              <a:cs typeface="Trebuchet MS"/>
              <a:sym typeface="Trebuchet MS"/>
            </a:endParaRPr>
          </a:p>
        </p:txBody>
      </p:sp>
      <p:pic>
        <p:nvPicPr>
          <p:cNvPr id="186" name="Shape 186"/>
          <p:cNvPicPr preferRelativeResize="0"/>
          <p:nvPr/>
        </p:nvPicPr>
        <p:blipFill>
          <a:blip r:embed="rId6">
            <a:alphaModFix/>
          </a:blip>
          <a:stretch>
            <a:fillRect/>
          </a:stretch>
        </p:blipFill>
        <p:spPr>
          <a:xfrm>
            <a:off x="500675" y="1204199"/>
            <a:ext cx="343249" cy="343249"/>
          </a:xfrm>
          <a:prstGeom prst="rect">
            <a:avLst/>
          </a:prstGeom>
          <a:noFill/>
          <a:ln>
            <a:noFill/>
          </a:ln>
        </p:spPr>
      </p:pic>
      <p:pic>
        <p:nvPicPr>
          <p:cNvPr id="187" name="Shape 187"/>
          <p:cNvPicPr preferRelativeResize="0"/>
          <p:nvPr/>
        </p:nvPicPr>
        <p:blipFill>
          <a:blip r:embed="rId7">
            <a:alphaModFix/>
          </a:blip>
          <a:stretch>
            <a:fillRect/>
          </a:stretch>
        </p:blipFill>
        <p:spPr>
          <a:xfrm>
            <a:off x="447225" y="2808587"/>
            <a:ext cx="343249" cy="34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191" name="Shape 191"/>
        <p:cNvGrpSpPr/>
        <p:nvPr/>
      </p:nvGrpSpPr>
      <p:grpSpPr>
        <a:xfrm>
          <a:off x="0" y="0"/>
          <a:ext cx="0" cy="0"/>
          <a:chOff x="0" y="0"/>
          <a:chExt cx="0" cy="0"/>
        </a:xfrm>
      </p:grpSpPr>
      <p:sp>
        <p:nvSpPr>
          <p:cNvPr id="192" name="Shape 192"/>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Current Work</a:t>
            </a:r>
          </a:p>
        </p:txBody>
      </p:sp>
      <p:sp>
        <p:nvSpPr>
          <p:cNvPr id="193" name="Shape 193"/>
          <p:cNvSpPr txBox="1"/>
          <p:nvPr>
            <p:ph idx="1" type="subTitle"/>
          </p:nvPr>
        </p:nvSpPr>
        <p:spPr>
          <a:xfrm>
            <a:off x="843925" y="841900"/>
            <a:ext cx="7646700" cy="31953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Research</a:t>
            </a:r>
          </a:p>
          <a:p>
            <a:pPr lvl="0" rtl="0" algn="just">
              <a:spcBef>
                <a:spcPts val="0"/>
              </a:spcBef>
              <a:buNone/>
            </a:pPr>
            <a:r>
              <a:t/>
            </a:r>
            <a:endParaRPr sz="10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Further learning of front-end/back-end development</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Further learning of D3.js</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Further finalization of requirements</a:t>
            </a:r>
          </a:p>
          <a:p>
            <a:pPr lvl="0" rtl="0" algn="just">
              <a:spcBef>
                <a:spcPts val="0"/>
              </a:spcBef>
              <a:buNone/>
            </a:pPr>
            <a:r>
              <a:t/>
            </a:r>
            <a:endParaRPr sz="1800">
              <a:latin typeface="Trebuchet MS"/>
              <a:ea typeface="Trebuchet MS"/>
              <a:cs typeface="Trebuchet MS"/>
              <a:sym typeface="Trebuchet MS"/>
            </a:endParaRPr>
          </a:p>
          <a:p>
            <a:pPr lvl="0" rtl="0" algn="just">
              <a:spcBef>
                <a:spcPts val="0"/>
              </a:spcBef>
              <a:buNone/>
            </a:pPr>
            <a:r>
              <a:rPr b="1" lang="en" sz="1800">
                <a:latin typeface="Trebuchet MS"/>
                <a:ea typeface="Trebuchet MS"/>
                <a:cs typeface="Trebuchet MS"/>
                <a:sym typeface="Trebuchet MS"/>
              </a:rPr>
              <a:t>Development</a:t>
            </a:r>
          </a:p>
          <a:p>
            <a:pPr lvl="0" rtl="0" algn="just">
              <a:spcBef>
                <a:spcPts val="0"/>
              </a:spcBef>
              <a:buNone/>
            </a:pPr>
            <a:r>
              <a:t/>
            </a:r>
            <a:endParaRPr sz="10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Implementing hardware/servers</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Unit testing</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Further addition of use-cases on project tracker (waffle.io)</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Expanding web-application’s HTML/CSS</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Adding functionality in addition to airport visualization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Explicit transition from Extreme to Agile methodology</a:t>
            </a:r>
          </a:p>
        </p:txBody>
      </p:sp>
      <p:pic>
        <p:nvPicPr>
          <p:cNvPr id="194" name="Shape 194"/>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195" name="Shape 195"/>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196" name="Shape 196"/>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197" name="Shape 197"/>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01" name="Shape 201"/>
          <p:cNvPicPr preferRelativeResize="0"/>
          <p:nvPr/>
        </p:nvPicPr>
        <p:blipFill>
          <a:blip r:embed="rId6">
            <a:alphaModFix/>
          </a:blip>
          <a:stretch>
            <a:fillRect/>
          </a:stretch>
        </p:blipFill>
        <p:spPr>
          <a:xfrm>
            <a:off x="500675" y="928400"/>
            <a:ext cx="343249" cy="343249"/>
          </a:xfrm>
          <a:prstGeom prst="rect">
            <a:avLst/>
          </a:prstGeom>
          <a:noFill/>
          <a:ln>
            <a:noFill/>
          </a:ln>
        </p:spPr>
      </p:pic>
      <p:pic>
        <p:nvPicPr>
          <p:cNvPr id="202" name="Shape 202"/>
          <p:cNvPicPr preferRelativeResize="0"/>
          <p:nvPr/>
        </p:nvPicPr>
        <p:blipFill>
          <a:blip r:embed="rId7">
            <a:alphaModFix/>
          </a:blip>
          <a:stretch>
            <a:fillRect/>
          </a:stretch>
        </p:blipFill>
        <p:spPr>
          <a:xfrm>
            <a:off x="500675" y="2461650"/>
            <a:ext cx="343249" cy="343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DBF5"/>
        </a:solidFill>
      </p:bgPr>
    </p:bg>
    <p:spTree>
      <p:nvGrpSpPr>
        <p:cNvPr id="206" name="Shape 206"/>
        <p:cNvGrpSpPr/>
        <p:nvPr/>
      </p:nvGrpSpPr>
      <p:grpSpPr>
        <a:xfrm>
          <a:off x="0" y="0"/>
          <a:ext cx="0" cy="0"/>
          <a:chOff x="0" y="0"/>
          <a:chExt cx="0" cy="0"/>
        </a:xfrm>
      </p:grpSpPr>
      <p:sp>
        <p:nvSpPr>
          <p:cNvPr id="207" name="Shape 207"/>
          <p:cNvSpPr txBox="1"/>
          <p:nvPr>
            <p:ph type="ctrTitle"/>
          </p:nvPr>
        </p:nvSpPr>
        <p:spPr>
          <a:xfrm>
            <a:off x="311700" y="183200"/>
            <a:ext cx="8520600" cy="880800"/>
          </a:xfrm>
          <a:prstGeom prst="rect">
            <a:avLst/>
          </a:prstGeom>
        </p:spPr>
        <p:txBody>
          <a:bodyPr anchorCtr="0" anchor="b" bIns="91425" lIns="91425" rIns="91425" tIns="91425">
            <a:noAutofit/>
          </a:bodyPr>
          <a:lstStyle/>
          <a:p>
            <a:pPr lvl="0" rtl="0" algn="ctr">
              <a:spcBef>
                <a:spcPts val="0"/>
              </a:spcBef>
              <a:buNone/>
            </a:pPr>
            <a:r>
              <a:rPr lang="en" sz="4000">
                <a:solidFill>
                  <a:srgbClr val="000000"/>
                </a:solidFill>
                <a:latin typeface="Trebuchet MS"/>
                <a:ea typeface="Trebuchet MS"/>
                <a:cs typeface="Trebuchet MS"/>
                <a:sym typeface="Trebuchet MS"/>
              </a:rPr>
              <a:t>Next Steps</a:t>
            </a:r>
          </a:p>
        </p:txBody>
      </p:sp>
      <p:sp>
        <p:nvSpPr>
          <p:cNvPr id="208" name="Shape 208"/>
          <p:cNvSpPr txBox="1"/>
          <p:nvPr>
            <p:ph idx="1" type="subTitle"/>
          </p:nvPr>
        </p:nvSpPr>
        <p:spPr>
          <a:xfrm>
            <a:off x="888000" y="1182800"/>
            <a:ext cx="7602600" cy="1403400"/>
          </a:xfrm>
          <a:prstGeom prst="rect">
            <a:avLst/>
          </a:prstGeom>
        </p:spPr>
        <p:txBody>
          <a:bodyPr anchorCtr="0" anchor="t" bIns="91425" lIns="91425" rIns="91425" tIns="91425">
            <a:noAutofit/>
          </a:bodyPr>
          <a:lstStyle/>
          <a:p>
            <a:pPr lvl="0" rtl="0" algn="just">
              <a:spcBef>
                <a:spcPts val="0"/>
              </a:spcBef>
              <a:buNone/>
            </a:pPr>
            <a:r>
              <a:rPr b="1" lang="en" sz="1800">
                <a:latin typeface="Trebuchet MS"/>
                <a:ea typeface="Trebuchet MS"/>
                <a:cs typeface="Trebuchet MS"/>
                <a:sym typeface="Trebuchet MS"/>
              </a:rPr>
              <a:t>Fall 	| </a:t>
            </a:r>
            <a:r>
              <a:rPr b="1" lang="en" sz="1400">
                <a:latin typeface="Trebuchet MS"/>
                <a:ea typeface="Trebuchet MS"/>
                <a:cs typeface="Trebuchet MS"/>
                <a:sym typeface="Trebuchet MS"/>
              </a:rPr>
              <a:t>Focus: Development</a:t>
            </a:r>
            <a:r>
              <a:rPr b="1" lang="en" sz="1800">
                <a:latin typeface="Trebuchet MS"/>
                <a:ea typeface="Trebuchet MS"/>
                <a:cs typeface="Trebuchet MS"/>
                <a:sym typeface="Trebuchet MS"/>
              </a:rPr>
              <a:t>	</a:t>
            </a:r>
          </a:p>
          <a:p>
            <a:pPr lvl="0" rtl="0" algn="just">
              <a:spcBef>
                <a:spcPts val="0"/>
              </a:spcBef>
              <a:buNone/>
            </a:pPr>
            <a:r>
              <a:t/>
            </a:r>
            <a:endParaRPr b="1" sz="600">
              <a:latin typeface="Trebuchet MS"/>
              <a:ea typeface="Trebuchet MS"/>
              <a:cs typeface="Trebuchet MS"/>
              <a:sym typeface="Trebuchet MS"/>
            </a:endParaRP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Finalize foundational web-application</a:t>
            </a:r>
          </a:p>
          <a:p>
            <a:pPr indent="-342900" lvl="0" marL="457200" rtl="0" algn="just">
              <a:spcBef>
                <a:spcPts val="0"/>
              </a:spcBef>
              <a:buSzPct val="100000"/>
              <a:buFont typeface="Trebuchet MS"/>
              <a:buChar char="●"/>
            </a:pPr>
            <a:r>
              <a:rPr lang="en" sz="1800">
                <a:latin typeface="Trebuchet MS"/>
                <a:ea typeface="Trebuchet MS"/>
                <a:cs typeface="Trebuchet MS"/>
                <a:sym typeface="Trebuchet MS"/>
              </a:rPr>
              <a:t>Add additional functionality (delay colorization, specific airlines, taxiing, routing)</a:t>
            </a:r>
          </a:p>
          <a:p>
            <a:pPr lvl="0" rtl="0" algn="just">
              <a:spcBef>
                <a:spcPts val="0"/>
              </a:spcBef>
              <a:buNone/>
            </a:pPr>
            <a:r>
              <a:t/>
            </a:r>
            <a:endParaRPr sz="1800">
              <a:latin typeface="Trebuchet MS"/>
              <a:ea typeface="Trebuchet MS"/>
              <a:cs typeface="Trebuchet MS"/>
              <a:sym typeface="Trebuchet MS"/>
            </a:endParaRPr>
          </a:p>
        </p:txBody>
      </p:sp>
      <p:pic>
        <p:nvPicPr>
          <p:cNvPr id="209" name="Shape 209"/>
          <p:cNvPicPr preferRelativeResize="0"/>
          <p:nvPr/>
        </p:nvPicPr>
        <p:blipFill>
          <a:blip r:embed="rId3">
            <a:alphaModFix/>
          </a:blip>
          <a:stretch>
            <a:fillRect/>
          </a:stretch>
        </p:blipFill>
        <p:spPr>
          <a:xfrm rot="2680450">
            <a:off x="154442" y="4456403"/>
            <a:ext cx="572587" cy="567818"/>
          </a:xfrm>
          <a:prstGeom prst="rect">
            <a:avLst/>
          </a:prstGeom>
          <a:noFill/>
          <a:ln>
            <a:noFill/>
          </a:ln>
        </p:spPr>
      </p:pic>
      <p:pic>
        <p:nvPicPr>
          <p:cNvPr id="210" name="Shape 210"/>
          <p:cNvPicPr preferRelativeResize="0"/>
          <p:nvPr/>
        </p:nvPicPr>
        <p:blipFill>
          <a:blip r:embed="rId4">
            <a:alphaModFix/>
          </a:blip>
          <a:stretch>
            <a:fillRect/>
          </a:stretch>
        </p:blipFill>
        <p:spPr>
          <a:xfrm>
            <a:off x="6942999" y="4378087"/>
            <a:ext cx="1462475" cy="823325"/>
          </a:xfrm>
          <a:prstGeom prst="rect">
            <a:avLst/>
          </a:prstGeom>
          <a:noFill/>
          <a:ln>
            <a:noFill/>
          </a:ln>
        </p:spPr>
      </p:pic>
      <p:pic>
        <p:nvPicPr>
          <p:cNvPr id="211" name="Shape 211"/>
          <p:cNvPicPr preferRelativeResize="0"/>
          <p:nvPr/>
        </p:nvPicPr>
        <p:blipFill>
          <a:blip r:embed="rId5">
            <a:alphaModFix/>
          </a:blip>
          <a:stretch>
            <a:fillRect/>
          </a:stretch>
        </p:blipFill>
        <p:spPr>
          <a:xfrm>
            <a:off x="8440200" y="4539222"/>
            <a:ext cx="519974" cy="501075"/>
          </a:xfrm>
          <a:prstGeom prst="rect">
            <a:avLst/>
          </a:prstGeom>
          <a:noFill/>
          <a:ln>
            <a:noFill/>
          </a:ln>
        </p:spPr>
      </p:pic>
      <p:sp>
        <p:nvSpPr>
          <p:cNvPr id="212" name="Shape 212"/>
          <p:cNvSpPr/>
          <p:nvPr/>
        </p:nvSpPr>
        <p:spPr>
          <a:xfrm>
            <a:off x="8666475" y="0"/>
            <a:ext cx="293700" cy="113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8277125" y="0"/>
            <a:ext cx="293700" cy="8063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7887775" y="0"/>
            <a:ext cx="293700" cy="5010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7498425" y="0"/>
            <a:ext cx="293700" cy="3186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16" name="Shape 216"/>
          <p:cNvPicPr preferRelativeResize="0"/>
          <p:nvPr/>
        </p:nvPicPr>
        <p:blipFill>
          <a:blip r:embed="rId6">
            <a:alphaModFix/>
          </a:blip>
          <a:stretch>
            <a:fillRect/>
          </a:stretch>
        </p:blipFill>
        <p:spPr>
          <a:xfrm>
            <a:off x="500675" y="1242625"/>
            <a:ext cx="343249" cy="343249"/>
          </a:xfrm>
          <a:prstGeom prst="rect">
            <a:avLst/>
          </a:prstGeom>
          <a:noFill/>
          <a:ln>
            <a:noFill/>
          </a:ln>
        </p:spPr>
      </p:pic>
      <p:pic>
        <p:nvPicPr>
          <p:cNvPr id="217" name="Shape 217"/>
          <p:cNvPicPr preferRelativeResize="0"/>
          <p:nvPr/>
        </p:nvPicPr>
        <p:blipFill>
          <a:blip r:embed="rId7">
            <a:alphaModFix/>
          </a:blip>
          <a:stretch>
            <a:fillRect/>
          </a:stretch>
        </p:blipFill>
        <p:spPr>
          <a:xfrm>
            <a:off x="500675" y="2689650"/>
            <a:ext cx="343249" cy="343249"/>
          </a:xfrm>
          <a:prstGeom prst="rect">
            <a:avLst/>
          </a:prstGeom>
          <a:noFill/>
          <a:ln>
            <a:noFill/>
          </a:ln>
        </p:spPr>
      </p:pic>
      <p:pic>
        <p:nvPicPr>
          <p:cNvPr id="218" name="Shape 218"/>
          <p:cNvPicPr preferRelativeResize="0"/>
          <p:nvPr/>
        </p:nvPicPr>
        <p:blipFill>
          <a:blip r:embed="rId8">
            <a:alphaModFix/>
          </a:blip>
          <a:stretch>
            <a:fillRect/>
          </a:stretch>
        </p:blipFill>
        <p:spPr>
          <a:xfrm>
            <a:off x="3944800" y="2705000"/>
            <a:ext cx="343249" cy="343249"/>
          </a:xfrm>
          <a:prstGeom prst="rect">
            <a:avLst/>
          </a:prstGeom>
          <a:noFill/>
          <a:ln>
            <a:noFill/>
          </a:ln>
        </p:spPr>
      </p:pic>
      <p:sp>
        <p:nvSpPr>
          <p:cNvPr id="219" name="Shape 219"/>
          <p:cNvSpPr txBox="1"/>
          <p:nvPr/>
        </p:nvSpPr>
        <p:spPr>
          <a:xfrm>
            <a:off x="4288050" y="2653800"/>
            <a:ext cx="4282800" cy="14757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dk2"/>
                </a:solidFill>
                <a:latin typeface="Trebuchet MS"/>
                <a:ea typeface="Trebuchet MS"/>
                <a:cs typeface="Trebuchet MS"/>
                <a:sym typeface="Trebuchet MS"/>
              </a:rPr>
              <a:t>Spring | </a:t>
            </a:r>
            <a:r>
              <a:rPr b="1" lang="en">
                <a:solidFill>
                  <a:schemeClr val="dk2"/>
                </a:solidFill>
                <a:latin typeface="Trebuchet MS"/>
                <a:ea typeface="Trebuchet MS"/>
                <a:cs typeface="Trebuchet MS"/>
                <a:sym typeface="Trebuchet MS"/>
              </a:rPr>
              <a:t>Focus: Development</a:t>
            </a:r>
            <a:r>
              <a:rPr b="1" lang="en" sz="1000">
                <a:solidFill>
                  <a:schemeClr val="dk2"/>
                </a:solidFill>
                <a:latin typeface="Trebuchet MS"/>
                <a:ea typeface="Trebuchet MS"/>
                <a:cs typeface="Trebuchet MS"/>
                <a:sym typeface="Trebuchet MS"/>
              </a:rPr>
              <a:t>	</a:t>
            </a:r>
          </a:p>
          <a:p>
            <a:pPr lvl="0" rtl="0">
              <a:spcBef>
                <a:spcPts val="0"/>
              </a:spcBef>
              <a:buNone/>
            </a:pP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Implement predictive data analysis</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Finalize web-application</a:t>
            </a:r>
          </a:p>
          <a:p>
            <a:pPr indent="-342900" lvl="0" marL="457200" rtl="0" algn="just">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Create and finalize white-paper report</a:t>
            </a:r>
          </a:p>
        </p:txBody>
      </p:sp>
      <p:sp>
        <p:nvSpPr>
          <p:cNvPr id="220" name="Shape 220"/>
          <p:cNvSpPr txBox="1"/>
          <p:nvPr/>
        </p:nvSpPr>
        <p:spPr>
          <a:xfrm>
            <a:off x="843925" y="2653800"/>
            <a:ext cx="2727600" cy="1135800"/>
          </a:xfrm>
          <a:prstGeom prst="rect">
            <a:avLst/>
          </a:prstGeom>
          <a:noFill/>
          <a:ln>
            <a:noFill/>
          </a:ln>
        </p:spPr>
        <p:txBody>
          <a:bodyPr anchorCtr="0" anchor="t" bIns="91425" lIns="91425" rIns="91425" tIns="91425">
            <a:noAutofit/>
          </a:bodyPr>
          <a:lstStyle/>
          <a:p>
            <a:pPr lvl="0" rtl="0" algn="just">
              <a:spcBef>
                <a:spcPts val="0"/>
              </a:spcBef>
              <a:buNone/>
            </a:pPr>
            <a:r>
              <a:rPr b="1" lang="en" sz="1800">
                <a:solidFill>
                  <a:schemeClr val="dk2"/>
                </a:solidFill>
                <a:latin typeface="Trebuchet MS"/>
                <a:ea typeface="Trebuchet MS"/>
                <a:cs typeface="Trebuchet MS"/>
                <a:sym typeface="Trebuchet MS"/>
              </a:rPr>
              <a:t>Winter | </a:t>
            </a:r>
            <a:r>
              <a:rPr b="1" lang="en">
                <a:solidFill>
                  <a:schemeClr val="dk2"/>
                </a:solidFill>
                <a:latin typeface="Trebuchet MS"/>
                <a:ea typeface="Trebuchet MS"/>
                <a:cs typeface="Trebuchet MS"/>
                <a:sym typeface="Trebuchet MS"/>
              </a:rPr>
              <a:t>Focus: Research</a:t>
            </a:r>
            <a:r>
              <a:rPr b="1" lang="en" sz="1000">
                <a:solidFill>
                  <a:schemeClr val="dk2"/>
                </a:solidFill>
                <a:latin typeface="Trebuchet MS"/>
                <a:ea typeface="Trebuchet MS"/>
                <a:cs typeface="Trebuchet MS"/>
                <a:sym typeface="Trebuchet MS"/>
              </a:rPr>
              <a:t>	       </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Research machine learning</a:t>
            </a:r>
          </a:p>
          <a:p>
            <a:pPr indent="-342900" lvl="0" marL="457200" rtl="0">
              <a:spcBef>
                <a:spcPts val="0"/>
              </a:spcBef>
              <a:buClr>
                <a:schemeClr val="dk2"/>
              </a:buClr>
              <a:buSzPct val="100000"/>
              <a:buFont typeface="Trebuchet MS"/>
              <a:buChar char="●"/>
            </a:pPr>
            <a:r>
              <a:rPr lang="en" sz="1800">
                <a:solidFill>
                  <a:schemeClr val="dk2"/>
                </a:solidFill>
                <a:latin typeface="Trebuchet MS"/>
                <a:ea typeface="Trebuchet MS"/>
                <a:cs typeface="Trebuchet MS"/>
                <a:sym typeface="Trebuchet MS"/>
              </a:rPr>
              <a:t>Consider ways of implementation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