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772400" cy="100584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AE5F7-1A37-4419-ABB8-8A3EB0EFDAFA}" type="datetimeFigureOut">
              <a:rPr kumimoji="1" lang="ja-JP" altLang="en-US" smtClean="0"/>
              <a:t>2019/9/5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BA3E4-D0EF-4D64-A623-F81B5237F0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451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0" y="6387480"/>
            <a:ext cx="12191400" cy="469800"/>
          </a:xfrm>
          <a:prstGeom prst="rect">
            <a:avLst/>
          </a:prstGeom>
          <a:solidFill>
            <a:srgbClr val="3F3F3F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Google Shape;9;p1"/>
          <p:cNvPicPr/>
          <p:nvPr/>
        </p:nvPicPr>
        <p:blipFill>
          <a:blip r:embed="rId14"/>
          <a:stretch/>
        </p:blipFill>
        <p:spPr>
          <a:xfrm>
            <a:off x="9884520" y="5493600"/>
            <a:ext cx="1468440" cy="78768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2779470" y="6387480"/>
            <a:ext cx="7451925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r">
              <a:lnSpc>
                <a:spcPct val="11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© 2016-2018 Siemens AG, Linux Foundation </a:t>
            </a:r>
            <a:r>
              <a:rPr lang="en-US" sz="14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(</a:t>
            </a:r>
            <a:r>
              <a:rPr lang="en-US" altLang="ja-JP" sz="14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Translated</a:t>
            </a:r>
            <a:r>
              <a:rPr lang="en-US" sz="14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 by Kouki Hama) </a:t>
            </a:r>
            <a:r>
              <a:rPr lang="ja-JP" altLang="en-US" sz="14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　</a:t>
            </a:r>
            <a:r>
              <a:rPr lang="en-US" sz="14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-  </a:t>
            </a:r>
            <a:r>
              <a:rPr lang="en-US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CC-BY-SA 4.0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410760" y="6387480"/>
            <a:ext cx="4329720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1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The FOSSology Project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9818640" y="5286600"/>
            <a:ext cx="1681560" cy="10468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Google Shape;17;p2"/>
          <p:cNvPicPr/>
          <p:nvPr/>
        </p:nvPicPr>
        <p:blipFill>
          <a:blip r:embed="rId15"/>
          <a:stretch/>
        </p:blipFill>
        <p:spPr>
          <a:xfrm>
            <a:off x="460080" y="355680"/>
            <a:ext cx="11270880" cy="3687480"/>
          </a:xfrm>
          <a:prstGeom prst="rect">
            <a:avLst/>
          </a:prstGeom>
          <a:ln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11581920" y="6437714"/>
            <a:ext cx="61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2A8D4B-AB2C-4AFE-A214-6AE00DFD0DDC}" type="slidenum">
              <a:rPr lang="ja-JP" altLang="en-US" sz="18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ja-JP" altLang="en-US" sz="1800" dirty="0" smtClean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387480"/>
            <a:ext cx="12191400" cy="469800"/>
          </a:xfrm>
          <a:prstGeom prst="rect">
            <a:avLst/>
          </a:prstGeom>
          <a:solidFill>
            <a:srgbClr val="3F3F3F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5" name="Google Shape;9;p1"/>
          <p:cNvPicPr/>
          <p:nvPr/>
        </p:nvPicPr>
        <p:blipFill>
          <a:blip r:embed="rId14"/>
          <a:stretch/>
        </p:blipFill>
        <p:spPr>
          <a:xfrm>
            <a:off x="9884520" y="5493600"/>
            <a:ext cx="1468440" cy="78768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2575620" y="6388200"/>
            <a:ext cx="7532595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r">
              <a:lnSpc>
                <a:spcPct val="11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© 2016-2018 Siemens AG, Linux Foundation </a:t>
            </a:r>
            <a:r>
              <a:rPr lang="en-US" altLang="ja-JP" sz="14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 (Translated by Kouki Hama) </a:t>
            </a:r>
            <a:r>
              <a:rPr lang="en-US" sz="14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-  </a:t>
            </a:r>
            <a:r>
              <a:rPr lang="en-US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CC-BY-SA 4.0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410760" y="6387480"/>
            <a:ext cx="4329720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1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The FOSSology Project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8" name="テキスト ボックス 7"/>
          <p:cNvSpPr txBox="1"/>
          <p:nvPr userDrawn="1"/>
        </p:nvSpPr>
        <p:spPr>
          <a:xfrm>
            <a:off x="11581920" y="6437714"/>
            <a:ext cx="61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2A8D4B-AB2C-4AFE-A214-6AE00DFD0DDC}" type="slidenum">
              <a:rPr lang="ja-JP" altLang="en-US" sz="18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ja-JP" altLang="en-US" sz="1800" dirty="0" smtClean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6387480"/>
            <a:ext cx="12191400" cy="469800"/>
          </a:xfrm>
          <a:prstGeom prst="rect">
            <a:avLst/>
          </a:prstGeom>
          <a:solidFill>
            <a:srgbClr val="3F3F3F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7" name="Google Shape;9;p1"/>
          <p:cNvPicPr/>
          <p:nvPr/>
        </p:nvPicPr>
        <p:blipFill>
          <a:blip r:embed="rId14"/>
          <a:stretch/>
        </p:blipFill>
        <p:spPr>
          <a:xfrm>
            <a:off x="9884520" y="5493600"/>
            <a:ext cx="1468440" cy="78768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726724" y="6387480"/>
            <a:ext cx="7680876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r">
              <a:lnSpc>
                <a:spcPct val="11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© 2016-2018 Siemens AG, Linux </a:t>
            </a:r>
            <a:r>
              <a:rPr lang="en-US" sz="14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Foundation</a:t>
            </a:r>
            <a:r>
              <a:rPr lang="ja-JP" altLang="en-US" sz="14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　</a:t>
            </a:r>
            <a:r>
              <a:rPr lang="en-US" altLang="ja-JP" sz="14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 (Translated by Kouki Hama)</a:t>
            </a:r>
            <a:r>
              <a:rPr lang="en-US" sz="14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lang="en-US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-  CC-BY-SA 4.0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410760" y="6387480"/>
            <a:ext cx="4329720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1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The FOSSology Project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90" name="Google Shape;26;p4"/>
          <p:cNvPicPr/>
          <p:nvPr/>
        </p:nvPicPr>
        <p:blipFill>
          <a:blip r:embed="rId15"/>
          <a:srcRect t="88194" b="-88194"/>
          <a:stretch/>
        </p:blipFill>
        <p:spPr>
          <a:xfrm>
            <a:off x="-41400" y="-64800"/>
            <a:ext cx="12398040" cy="4056120"/>
          </a:xfrm>
          <a:prstGeom prst="rect">
            <a:avLst/>
          </a:prstGeom>
          <a:ln>
            <a:noFill/>
          </a:ln>
        </p:spPr>
      </p:pic>
      <p:sp>
        <p:nvSpPr>
          <p:cNvPr id="9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11581920" y="6437714"/>
            <a:ext cx="61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2A8D4B-AB2C-4AFE-A214-6AE00DFD0DDC}" type="slidenum">
              <a:rPr lang="ja-JP" altLang="en-US" sz="18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ja-JP" altLang="en-US" sz="1800" dirty="0" smtClean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fossology.org/handson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ssology.org" TargetMode="External"/><Relationship Id="rId7" Type="http://schemas.openxmlformats.org/officeDocument/2006/relationships/hyperlink" Target="https://github.com/sw360/sw360portal" TargetMode="External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www.openchainproject.org" TargetMode="External"/><Relationship Id="rId5" Type="http://schemas.openxmlformats.org/officeDocument/2006/relationships/hyperlink" Target="https://www.spdx.org" TargetMode="External"/><Relationship Id="rId4" Type="http://schemas.openxmlformats.org/officeDocument/2006/relationships/hyperlink" Target="https://github.com/fossology/fossolog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60080" y="4043880"/>
            <a:ext cx="11270880" cy="102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800" b="1" strike="noStrike" spc="-1">
                <a:solidFill>
                  <a:srgbClr val="000000"/>
                </a:solidFill>
                <a:latin typeface="Open Sans"/>
                <a:ea typeface="Open Sans"/>
              </a:rPr>
              <a:t>FOSSology: Hands On Training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0309320" y="6387480"/>
            <a:ext cx="1364760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Page 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0" y="0"/>
            <a:ext cx="12190680" cy="126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  <a:ea typeface="Arial"/>
              </a:rPr>
              <a:t>Overview: Contents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69520" y="1489320"/>
            <a:ext cx="10846080" cy="498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609480" indent="-4564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ja-JP" altLang="en-US" sz="2400" b="1" spc="-1" dirty="0" smtClean="0">
                <a:solidFill>
                  <a:srgbClr val="44546A"/>
                </a:solidFill>
                <a:latin typeface="Arial"/>
                <a:ea typeface="Arial"/>
              </a:rPr>
              <a:t>動機</a:t>
            </a:r>
            <a:r>
              <a:rPr dirty="0"/>
              <a:t/>
            </a:r>
            <a:br>
              <a:rPr dirty="0"/>
            </a:br>
            <a:r>
              <a:rPr lang="ja-JP" altLang="en-US" sz="1900" spc="-1" dirty="0" smtClean="0">
                <a:solidFill>
                  <a:srgbClr val="000000"/>
                </a:solidFill>
                <a:latin typeface="Arial"/>
              </a:rPr>
              <a:t>本日必要なこと</a:t>
            </a:r>
            <a:endParaRPr lang="en-US" sz="1900" b="0" strike="noStrike" spc="-1" dirty="0">
              <a:latin typeface="Arial"/>
            </a:endParaRPr>
          </a:p>
          <a:p>
            <a:pPr marL="609480" indent="-45648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ja-JP" altLang="en-US" sz="2400" b="1" spc="-1" dirty="0">
                <a:solidFill>
                  <a:srgbClr val="44546A"/>
                </a:solidFill>
                <a:latin typeface="Arial"/>
                <a:ea typeface="Arial"/>
              </a:rPr>
              <a:t>導入</a:t>
            </a:r>
            <a:r>
              <a:rPr lang="en-US" sz="2400" b="1" strike="noStrike" spc="-1" dirty="0" smtClean="0">
                <a:solidFill>
                  <a:srgbClr val="44546A"/>
                </a:solidFill>
                <a:latin typeface="Arial"/>
                <a:ea typeface="Arial"/>
              </a:rPr>
              <a:t> </a:t>
            </a:r>
            <a:r>
              <a:rPr lang="ja-JP" altLang="en-US" sz="2400" b="1" strike="noStrike" spc="-1" dirty="0" smtClean="0">
                <a:solidFill>
                  <a:srgbClr val="44546A"/>
                </a:solidFill>
                <a:latin typeface="Arial"/>
                <a:ea typeface="Arial"/>
              </a:rPr>
              <a:t>と</a:t>
            </a:r>
            <a:r>
              <a:rPr lang="en-US" sz="2400" b="1" strike="noStrike" spc="-1" dirty="0" smtClean="0">
                <a:solidFill>
                  <a:srgbClr val="44546A"/>
                </a:solidFill>
                <a:latin typeface="Arial"/>
                <a:ea typeface="Arial"/>
              </a:rPr>
              <a:t> </a:t>
            </a:r>
            <a:r>
              <a:rPr lang="ja-JP" altLang="en-US" sz="2400" b="1" strike="noStrike" spc="-1" dirty="0" smtClean="0">
                <a:solidFill>
                  <a:srgbClr val="44546A"/>
                </a:solidFill>
                <a:latin typeface="Arial"/>
                <a:ea typeface="Arial"/>
              </a:rPr>
              <a:t>基本的な操作の流れ</a:t>
            </a:r>
            <a:r>
              <a:rPr dirty="0"/>
              <a:t/>
            </a:r>
            <a:br>
              <a:rPr dirty="0"/>
            </a:b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FOSSology </a:t>
            </a:r>
            <a:r>
              <a:rPr lang="ja-JP" alt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はどのように設計されているか</a:t>
            </a:r>
            <a:endParaRPr lang="en-US" sz="1900" b="0" strike="noStrike" spc="-1" dirty="0">
              <a:latin typeface="Arial"/>
            </a:endParaRPr>
          </a:p>
          <a:p>
            <a:pPr marL="609480" indent="-45648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z="2400" b="1" strike="noStrike" spc="-1" dirty="0" smtClean="0">
                <a:solidFill>
                  <a:srgbClr val="44546A"/>
                </a:solidFill>
                <a:latin typeface="Arial"/>
                <a:ea typeface="Arial"/>
              </a:rPr>
              <a:t>SPDX </a:t>
            </a:r>
            <a:r>
              <a:rPr lang="ja-JP" altLang="en-US" sz="2400" b="1" strike="noStrike" spc="-1" dirty="0" smtClean="0">
                <a:solidFill>
                  <a:srgbClr val="44546A"/>
                </a:solidFill>
                <a:latin typeface="Arial"/>
                <a:ea typeface="Arial"/>
              </a:rPr>
              <a:t>出力導入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/>
            </a:r>
            <a:b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FOSSology</a:t>
            </a:r>
            <a:r>
              <a:rPr lang="ja-JP" alt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のもっとも大切な特徴と、どうやってそれを実行するかを、お稽古をしましょう</a:t>
            </a:r>
            <a:endParaRPr lang="en-US" sz="1900" b="0" strike="noStrike" spc="-1" dirty="0">
              <a:latin typeface="Arial"/>
            </a:endParaRPr>
          </a:p>
          <a:p>
            <a:pPr marL="609480" indent="-45648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ja-JP" altLang="en-US" sz="2400" b="1" strike="noStrike" spc="-1" dirty="0" smtClean="0">
                <a:solidFill>
                  <a:srgbClr val="44546A"/>
                </a:solidFill>
                <a:latin typeface="Arial"/>
                <a:ea typeface="Arial"/>
              </a:rPr>
              <a:t>より便利な特徴</a:t>
            </a:r>
            <a:r>
              <a:rPr dirty="0"/>
              <a:t/>
            </a:r>
            <a:br>
              <a:rPr dirty="0"/>
            </a:br>
            <a:r>
              <a:rPr lang="ja-JP" alt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あなたのマシンで</a:t>
            </a:r>
            <a:r>
              <a:rPr lang="en-US" altLang="ja-JP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FOSSology</a:t>
            </a:r>
            <a:r>
              <a:rPr lang="ja-JP" alt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を動かす</a:t>
            </a:r>
            <a:endParaRPr lang="en-US" sz="1900" b="0" strike="noStrike" spc="-1" dirty="0">
              <a:latin typeface="Arial"/>
            </a:endParaRPr>
          </a:p>
          <a:p>
            <a:pPr marL="609480" indent="-45648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ja-JP" altLang="en-US" sz="2400" b="1" strike="noStrike" spc="-1" dirty="0" smtClean="0">
                <a:solidFill>
                  <a:srgbClr val="44546A"/>
                </a:solidFill>
                <a:latin typeface="Arial"/>
                <a:ea typeface="Arial"/>
              </a:rPr>
              <a:t>ハンズオン</a:t>
            </a:r>
            <a:r>
              <a:rPr dirty="0"/>
              <a:t/>
            </a:r>
            <a:br>
              <a:rPr dirty="0"/>
            </a:br>
            <a:r>
              <a:rPr lang="ja-JP" altLang="en-US" sz="1900" spc="-1" dirty="0" smtClean="0">
                <a:solidFill>
                  <a:srgbClr val="000000"/>
                </a:solidFill>
                <a:latin typeface="Arial"/>
              </a:rPr>
              <a:t>自分自身で試してみましょう</a:t>
            </a:r>
            <a:endParaRPr lang="en-US" sz="19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301"/>
              </a:spcBef>
            </a:pPr>
            <a:endParaRPr lang="en-US" sz="19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301"/>
              </a:spcBef>
            </a:pPr>
            <a:endParaRPr lang="en-US" sz="1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 dirty="0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10557000" y="6387480"/>
            <a:ext cx="1364760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 Page 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0" y="0"/>
            <a:ext cx="12191040" cy="126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  <a:ea typeface="Arial"/>
              </a:rPr>
              <a:t>Schedule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135" name="Table 2"/>
          <p:cNvGraphicFramePr/>
          <p:nvPr>
            <p:extLst>
              <p:ext uri="{D42A27DB-BD31-4B8C-83A1-F6EECF244321}">
                <p14:modId xmlns:p14="http://schemas.microsoft.com/office/powerpoint/2010/main" val="1799110122"/>
              </p:ext>
            </p:extLst>
          </p:nvPr>
        </p:nvGraphicFramePr>
        <p:xfrm>
          <a:off x="610560" y="1149480"/>
          <a:ext cx="8873280" cy="3991680"/>
        </p:xfrm>
        <a:graphic>
          <a:graphicData uri="http://schemas.openxmlformats.org/drawingml/2006/table">
            <a:tbl>
              <a:tblPr/>
              <a:tblGrid>
                <a:gridCol w="1828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6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10:00 - 10:15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1400" b="0" strike="noStrike" spc="-1" dirty="0" smtClean="0">
                          <a:latin typeface="Arial"/>
                        </a:rPr>
                        <a:t>歓迎のあいさつと導入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Kate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10:15 - 11:00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1400" b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動機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Michael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11:00 - 11:30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14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初</a:t>
                      </a:r>
                      <a:r>
                        <a:rPr lang="en-US" sz="14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FOSSology</a:t>
                      </a:r>
                      <a:r>
                        <a:rPr lang="ja-JP" altLang="en-US" sz="14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デモ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Michael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11:30 - 12:00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SPDX</a:t>
                      </a:r>
                      <a:r>
                        <a:rPr lang="ja-JP" altLang="en-US" sz="14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詳解</a:t>
                      </a:r>
                      <a:r>
                        <a:rPr lang="en-US" sz="14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Kate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12:00 - 13:00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1400" b="1" i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ランチタイム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13:00 - 15:00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14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ハンズオン</a:t>
                      </a:r>
                      <a:r>
                        <a:rPr lang="en-US" sz="14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(SPDX</a:t>
                      </a:r>
                      <a:r>
                        <a:rPr lang="ja-JP" altLang="en-US" sz="14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作成含む</a:t>
                      </a:r>
                      <a:r>
                        <a:rPr lang="en-US" sz="14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15:00 - 15:15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1400" b="1" i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休憩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15:15 - 16:45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1400" b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ハンズオン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16:45 - 17:00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14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ラップアップ</a:t>
                      </a:r>
                      <a:r>
                        <a:rPr lang="en-US" sz="14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&amp; </a:t>
                      </a:r>
                      <a:r>
                        <a:rPr lang="ja-JP" altLang="en-US" sz="1400" b="1" strike="noStrike" spc="-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フィードバック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6" name="CustomShape 3"/>
          <p:cNvSpPr/>
          <p:nvPr/>
        </p:nvSpPr>
        <p:spPr>
          <a:xfrm>
            <a:off x="10557000" y="6387480"/>
            <a:ext cx="1364760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 Page 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0"/>
            <a:ext cx="12190680" cy="126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/>
          <a:lstStyle/>
          <a:p>
            <a:pPr>
              <a:lnSpc>
                <a:spcPct val="100000"/>
              </a:lnSpc>
            </a:pPr>
            <a:r>
              <a:rPr lang="ja-JP" altLang="en-US" sz="3200" b="0" strike="noStrike" spc="-1" dirty="0" smtClean="0">
                <a:latin typeface="Arial"/>
              </a:rPr>
              <a:t>方法概論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721800" y="1413000"/>
            <a:ext cx="10942200" cy="457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15000"/>
              </a:lnSpc>
            </a:pPr>
            <a:r>
              <a:rPr lang="ja-JP" altLang="en-US" sz="2400" b="0" strike="noStrike" spc="-1" dirty="0" smtClean="0">
                <a:latin typeface="Arial"/>
              </a:rPr>
              <a:t>本日の作業ために</a:t>
            </a:r>
            <a:endParaRPr lang="en-US" sz="1900" b="0" strike="noStrike" spc="-1" dirty="0" smtClean="0">
              <a:solidFill>
                <a:srgbClr val="000000"/>
              </a:solidFill>
              <a:latin typeface="Arial"/>
              <a:ea typeface="Arial"/>
            </a:endParaRPr>
          </a:p>
          <a:p>
            <a:pPr marL="609480" indent="-42480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lang="ja-JP" altLang="en-US" sz="1900" b="0" strike="noStrike" spc="-1" dirty="0" smtClean="0">
                <a:latin typeface="Arial"/>
              </a:rPr>
              <a:t>全員マシンにインストールできるか、サンプルファイルをダウンロードできるか確認</a:t>
            </a:r>
            <a:endParaRPr lang="en-US" sz="1900" b="0" strike="noStrike" spc="-1" dirty="0">
              <a:latin typeface="Arial"/>
            </a:endParaRPr>
          </a:p>
          <a:p>
            <a:pPr marL="609480" indent="-42480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lang="ja-JP" altLang="en-US" sz="1900" spc="-1" dirty="0">
                <a:solidFill>
                  <a:srgbClr val="000000"/>
                </a:solidFill>
                <a:latin typeface="Arial"/>
              </a:rPr>
              <a:t>基礎的</a:t>
            </a:r>
            <a:r>
              <a:rPr lang="ja-JP" altLang="en-US" sz="1900" spc="-1" dirty="0" smtClean="0">
                <a:solidFill>
                  <a:srgbClr val="000000"/>
                </a:solidFill>
                <a:latin typeface="Arial"/>
              </a:rPr>
              <a:t>な</a:t>
            </a:r>
            <a:r>
              <a:rPr lang="ja-JP" altLang="en-US" sz="1900" spc="-1" dirty="0">
                <a:solidFill>
                  <a:srgbClr val="000000"/>
                </a:solidFill>
                <a:latin typeface="Arial"/>
              </a:rPr>
              <a:t>部分</a:t>
            </a:r>
            <a:r>
              <a:rPr lang="ja-JP" altLang="en-US" sz="1900" spc="-1" dirty="0" smtClean="0">
                <a:solidFill>
                  <a:srgbClr val="000000"/>
                </a:solidFill>
                <a:latin typeface="Arial"/>
              </a:rPr>
              <a:t>の説明</a:t>
            </a:r>
            <a:endParaRPr lang="en-US" sz="1900" b="0" strike="noStrike" spc="-1" dirty="0">
              <a:latin typeface="Arial"/>
            </a:endParaRPr>
          </a:p>
          <a:p>
            <a:pPr marL="609480" indent="-42480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lang="ja-JP" alt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どのように動くか理解</a:t>
            </a:r>
            <a:r>
              <a:rPr lang="ja-JP" alt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してからハンズオンを行うため、アプリケーションの特徴を説明</a:t>
            </a:r>
            <a:endParaRPr lang="en-US" sz="19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ja-JP" altLang="en-US" sz="2400" b="1" spc="-1" dirty="0" smtClean="0">
                <a:solidFill>
                  <a:srgbClr val="000000"/>
                </a:solidFill>
                <a:latin typeface="Arial"/>
                <a:ea typeface="Arial"/>
              </a:rPr>
              <a:t>付録</a:t>
            </a:r>
            <a:r>
              <a:rPr lang="ja-JP" altLang="en-US" sz="2400" b="1" spc="-1" dirty="0">
                <a:solidFill>
                  <a:srgbClr val="000000"/>
                </a:solidFill>
                <a:latin typeface="Arial"/>
                <a:ea typeface="Arial"/>
              </a:rPr>
              <a:t>教材</a:t>
            </a:r>
            <a:r>
              <a:rPr lang="en-US" sz="24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ja-JP" altLang="en-US" sz="2400" b="1" spc="-1" dirty="0">
                <a:solidFill>
                  <a:srgbClr val="000000"/>
                </a:solidFill>
                <a:latin typeface="Arial"/>
                <a:ea typeface="Arial"/>
              </a:rPr>
              <a:t>と</a:t>
            </a:r>
            <a:r>
              <a:rPr lang="en-US" sz="24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ja-JP" altLang="en-US" sz="24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インストール案内</a:t>
            </a:r>
            <a:endParaRPr lang="en-US" sz="2400" b="0" strike="noStrike" spc="-1" dirty="0" smtClean="0">
              <a:latin typeface="Arial"/>
            </a:endParaRPr>
          </a:p>
          <a:p>
            <a:pPr marL="609480" indent="-42480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lang="ja-JP" alt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サンプルファイルで実際にやる</a:t>
            </a:r>
            <a:endParaRPr lang="en-US" sz="1900" b="0" strike="noStrike" spc="-1" dirty="0" smtClean="0">
              <a:latin typeface="Arial"/>
            </a:endParaRPr>
          </a:p>
          <a:p>
            <a:pPr marL="609480" indent="-42480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FOSSology</a:t>
            </a:r>
            <a:r>
              <a:rPr lang="ja-JP" alt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をインストールするためのドキュメント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900" b="0" strike="noStrike" spc="-1" dirty="0">
              <a:latin typeface="Arial"/>
            </a:endParaRPr>
          </a:p>
          <a:p>
            <a:pPr marL="609480" indent="-42480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lang="en-US" sz="1900" b="0" u="sng" strike="noStrike" spc="-1" dirty="0">
                <a:solidFill>
                  <a:srgbClr val="0563C1"/>
                </a:solidFill>
                <a:uFillTx/>
                <a:latin typeface="Arial"/>
                <a:ea typeface="Arial"/>
                <a:hlinkClick r:id="rId2"/>
              </a:rPr>
              <a:t>https://wiki.fossology.org/handson</a:t>
            </a:r>
            <a:endParaRPr lang="en-US" sz="19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ja-JP" altLang="en-US" sz="24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ハンズオンで実際にやってみる</a:t>
            </a:r>
            <a:endParaRPr lang="en-US" sz="2400" b="0" strike="noStrike" spc="-1" dirty="0" smtClean="0">
              <a:latin typeface="Arial"/>
            </a:endParaRPr>
          </a:p>
          <a:p>
            <a:pPr marL="609480" indent="-42480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lang="ja-JP" alt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質問をためらわない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, FOSSology</a:t>
            </a:r>
            <a:r>
              <a:rPr lang="ja-JP" alt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にフォーカス</a:t>
            </a:r>
            <a:r>
              <a:rPr lang="ja-JP" alt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しよ</a:t>
            </a:r>
            <a:r>
              <a:rPr lang="ja-JP" altLang="en-US" sz="1900" spc="-1" dirty="0">
                <a:solidFill>
                  <a:srgbClr val="000000"/>
                </a:solidFill>
                <a:latin typeface="Arial"/>
                <a:ea typeface="Arial"/>
              </a:rPr>
              <a:t>う</a:t>
            </a:r>
            <a:endParaRPr lang="en-US" sz="1900" b="0" strike="noStrike" spc="-1" dirty="0">
              <a:latin typeface="Arial"/>
            </a:endParaRPr>
          </a:p>
          <a:p>
            <a:pPr marL="609480" indent="-42480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lang="ja-JP" alt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もしみんながシャイで、誰も質問しないって</a:t>
            </a:r>
            <a:r>
              <a:rPr lang="ja-JP" altLang="en-US" sz="1900" spc="-1" dirty="0">
                <a:solidFill>
                  <a:srgbClr val="000000"/>
                </a:solidFill>
                <a:latin typeface="Arial"/>
                <a:ea typeface="Arial"/>
              </a:rPr>
              <a:t>状況</a:t>
            </a:r>
            <a:r>
              <a:rPr lang="ja-JP" alt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を考えてみよう</a:t>
            </a:r>
            <a:endParaRPr lang="en-US" sz="19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r>
              <a:rPr dirty="0"/>
              <a:t/>
            </a:r>
            <a:br>
              <a:rPr dirty="0"/>
            </a:br>
            <a:endParaRPr lang="en-US" sz="1900" b="0" strike="noStrike" spc="-1" dirty="0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10557000" y="6387480"/>
            <a:ext cx="1364760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 Page 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ja-JP" altLang="en-US" sz="4400" b="0" strike="noStrike" spc="-1" dirty="0" smtClean="0">
                <a:latin typeface="Arial"/>
              </a:rPr>
              <a:t>ご清聴ありがとうございました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Open Sans"/>
                <a:ea typeface="Open Sans"/>
              </a:rPr>
              <a:t>© 2016-2018  Siemens AG, The Linux Foundation</a:t>
            </a:r>
            <a:endParaRPr lang="en-US" sz="16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endParaRPr lang="en-US" sz="16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Open Sans"/>
                <a:ea typeface="Open Sans"/>
              </a:rPr>
              <a:t>CC-BY-SA 4.0</a:t>
            </a:r>
            <a:r>
              <a:t/>
            </a:r>
            <a:br/>
            <a:r>
              <a:rPr lang="en-US" sz="1600" b="0" u="sng" strike="noStrike" spc="-1">
                <a:solidFill>
                  <a:srgbClr val="0563C1"/>
                </a:solidFill>
                <a:uFillTx/>
                <a:latin typeface="Open Sans"/>
                <a:ea typeface="Open Sans"/>
                <a:hlinkClick r:id="rId2"/>
              </a:rPr>
              <a:t>https://creativecommons.org/licenses/by-sa/4.0/</a:t>
            </a:r>
            <a:endParaRPr lang="en-US" sz="16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Open Sans"/>
                <a:ea typeface="Open Sans"/>
              </a:rPr>
              <a:t>Internet</a:t>
            </a:r>
            <a:r>
              <a:t/>
            </a:r>
            <a:br/>
            <a:r>
              <a:rPr lang="en-US" sz="1600" b="1" u="sng" strike="noStrike" spc="-1">
                <a:solidFill>
                  <a:srgbClr val="0563C1"/>
                </a:solidFill>
                <a:uFillTx/>
                <a:latin typeface="Open Sans"/>
                <a:ea typeface="Open Sans"/>
                <a:hlinkClick r:id="rId3"/>
              </a:rPr>
              <a:t>https://www.fossology.org</a:t>
            </a:r>
            <a:endParaRPr lang="en-US" sz="16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Open Sans"/>
                <a:ea typeface="Open Sans"/>
              </a:rPr>
              <a:t>Github</a:t>
            </a:r>
            <a:r>
              <a:t/>
            </a:r>
            <a:br/>
            <a:r>
              <a:rPr lang="en-US" sz="1600" b="1" u="sng" strike="noStrike" spc="-1">
                <a:solidFill>
                  <a:srgbClr val="0563C1"/>
                </a:solidFill>
                <a:uFillTx/>
                <a:latin typeface="Open Sans"/>
                <a:ea typeface="Open Sans"/>
                <a:hlinkClick r:id="rId4"/>
              </a:rPr>
              <a:t>https://github.com/fossology/fossology</a:t>
            </a:r>
            <a:endParaRPr lang="en-US" sz="16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endParaRPr lang="en-US" sz="16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Open Sans"/>
                <a:ea typeface="Open Sans"/>
              </a:rPr>
              <a:t>Further Links</a:t>
            </a:r>
            <a:r>
              <a:t/>
            </a:r>
            <a:br/>
            <a:r>
              <a:rPr lang="en-US" sz="1600" b="1" u="sng" strike="noStrike" spc="-1">
                <a:solidFill>
                  <a:srgbClr val="0563C1"/>
                </a:solidFill>
                <a:uFillTx/>
                <a:latin typeface="Open Sans"/>
                <a:ea typeface="Open Sans"/>
                <a:hlinkClick r:id="rId5"/>
              </a:rPr>
              <a:t>https://www.spdx.org</a:t>
            </a:r>
            <a:endParaRPr lang="en-US" sz="16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Open Sans"/>
                <a:ea typeface="Open Sans"/>
              </a:rPr>
              <a:t>    </a:t>
            </a:r>
            <a:r>
              <a:rPr lang="en-US" sz="1600" b="1" u="sng" strike="noStrike" spc="-1">
                <a:solidFill>
                  <a:srgbClr val="0563C1"/>
                </a:solidFill>
                <a:uFillTx/>
                <a:latin typeface="Open Sans"/>
                <a:ea typeface="Open Sans"/>
                <a:hlinkClick r:id="rId6"/>
              </a:rPr>
              <a:t>https://www.openchainproject.org</a:t>
            </a:r>
            <a:endParaRPr lang="en-US" sz="16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Open Sans"/>
                <a:ea typeface="Open Sans"/>
              </a:rPr>
              <a:t>    </a:t>
            </a:r>
            <a:r>
              <a:rPr lang="en-US" sz="1600" b="1" u="sng" strike="noStrike" spc="-1">
                <a:solidFill>
                  <a:srgbClr val="0563C1"/>
                </a:solidFill>
                <a:uFillTx/>
                <a:latin typeface="Open Sans"/>
                <a:ea typeface="Open Sans"/>
                <a:hlinkClick r:id="rId7"/>
              </a:rPr>
              <a:t>https://github.com/sw360/sw360portal</a:t>
            </a:r>
            <a:endParaRPr lang="en-US" sz="16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11409120" y="6333120"/>
            <a:ext cx="731160" cy="52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4"/>
          <p:cNvSpPr/>
          <p:nvPr/>
        </p:nvSpPr>
        <p:spPr>
          <a:xfrm>
            <a:off x="10557000" y="6387480"/>
            <a:ext cx="1364760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 Page 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Words>181</Words>
  <Application>Microsoft Office PowerPoint</Application>
  <PresentationFormat>ワイド画面</PresentationFormat>
  <Paragraphs>65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5</vt:i4>
      </vt:variant>
    </vt:vector>
  </HeadingPairs>
  <TitlesOfParts>
    <vt:vector size="15" baseType="lpstr">
      <vt:lpstr>DejaVu Sans</vt:lpstr>
      <vt:lpstr>Open Sans</vt:lpstr>
      <vt:lpstr>游ゴシック</vt:lpstr>
      <vt:lpstr>Arial</vt:lpstr>
      <vt:lpstr>Calibri</vt:lpstr>
      <vt:lpstr>Symbol</vt:lpstr>
      <vt:lpstr>Wingdings</vt:lpstr>
      <vt:lpstr>Office Theme</vt:lpstr>
      <vt:lpstr>Office Theme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/>
  <dc:description/>
  <cp:lastModifiedBy>hama kouki(浜 功樹 ○ＳＷＣ□ＯＳＴ)</cp:lastModifiedBy>
  <cp:revision>15</cp:revision>
  <dcterms:modified xsi:type="dcterms:W3CDTF">2019-09-05T05:13:17Z</dcterms:modified>
  <dc:language>en-US</dc:language>
</cp:coreProperties>
</file>