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387480"/>
            <a:ext cx="12190320" cy="46872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Google Shape;9;p1" descr=""/>
          <p:cNvPicPr/>
          <p:nvPr/>
        </p:nvPicPr>
        <p:blipFill>
          <a:blip r:embed="rId2"/>
          <a:stretch/>
        </p:blipFill>
        <p:spPr>
          <a:xfrm>
            <a:off x="9884520" y="5493600"/>
            <a:ext cx="1467360" cy="7866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3957480" y="6387480"/>
            <a:ext cx="644904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1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© 2016-2018 Siemens AG, Linux Foundation -  CC-BY-SA 4.0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410760" y="6387480"/>
            <a:ext cx="432864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The FOSSology Project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9818640" y="5286600"/>
            <a:ext cx="1680480" cy="104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Google Shape;17;p2" descr=""/>
          <p:cNvPicPr/>
          <p:nvPr/>
        </p:nvPicPr>
        <p:blipFill>
          <a:blip r:embed="rId3"/>
          <a:stretch/>
        </p:blipFill>
        <p:spPr>
          <a:xfrm>
            <a:off x="460080" y="355680"/>
            <a:ext cx="11269800" cy="368640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387480"/>
            <a:ext cx="12190320" cy="46872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Google Shape;9;p1" descr=""/>
          <p:cNvPicPr/>
          <p:nvPr/>
        </p:nvPicPr>
        <p:blipFill>
          <a:blip r:embed="rId2"/>
          <a:stretch/>
        </p:blipFill>
        <p:spPr>
          <a:xfrm>
            <a:off x="9884520" y="5493600"/>
            <a:ext cx="1467360" cy="786600"/>
          </a:xfrm>
          <a:prstGeom prst="rect">
            <a:avLst/>
          </a:prstGeom>
          <a:ln>
            <a:noFill/>
          </a:ln>
        </p:spPr>
      </p:pic>
      <p:pic>
        <p:nvPicPr>
          <p:cNvPr id="46" name="Google Shape;26;p4" descr=""/>
          <p:cNvPicPr/>
          <p:nvPr/>
        </p:nvPicPr>
        <p:blipFill>
          <a:blip r:embed="rId3"/>
          <a:srcRect l="0" t="88194" r="0" b="-88194"/>
          <a:stretch/>
        </p:blipFill>
        <p:spPr>
          <a:xfrm>
            <a:off x="-41400" y="-64800"/>
            <a:ext cx="12396960" cy="405504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3957480" y="6387480"/>
            <a:ext cx="644904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1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© 2016-2018 Siemens AG, Linux Foundation -  CC-BY-SA 4.0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410760" y="6387480"/>
            <a:ext cx="432864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The FOSSology Project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10515600" y="6471000"/>
            <a:ext cx="16372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r">
              <a:lnSpc>
                <a:spcPct val="100000"/>
              </a:lnSpc>
            </a:pPr>
            <a:fld id="{4300B86F-EC27-456C-A066-50B03F69750E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iki.fossology.org/handson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fossology.org/" TargetMode="External"/><Relationship Id="rId3" Type="http://schemas.openxmlformats.org/officeDocument/2006/relationships/hyperlink" Target="https://github.com/fossology/fossology" TargetMode="External"/><Relationship Id="rId4" Type="http://schemas.openxmlformats.org/officeDocument/2006/relationships/hyperlink" Target="https://www.spdx.org/" TargetMode="External"/><Relationship Id="rId5" Type="http://schemas.openxmlformats.org/officeDocument/2006/relationships/hyperlink" Target="https://www.openchainproject.org/" TargetMode="External"/><Relationship Id="rId6" Type="http://schemas.openxmlformats.org/officeDocument/2006/relationships/hyperlink" Target="https://github.com/sw360/sw360portal" TargetMode="External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60080" y="4043880"/>
            <a:ext cx="11269800" cy="102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Open Sans"/>
                <a:ea typeface="Open Sans"/>
              </a:rPr>
              <a:t>FOSSology: Hands On Training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0"/>
            <a:ext cx="12189600" cy="12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Overview: Contents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69520" y="1489320"/>
            <a:ext cx="10845000" cy="498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609480" indent="-4554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400" spc="-1" strike="noStrike">
                <a:solidFill>
                  <a:srgbClr val="44546a"/>
                </a:solidFill>
                <a:latin typeface="Arial"/>
                <a:ea typeface="Arial"/>
              </a:rPr>
              <a:t>Motivation</a:t>
            </a:r>
            <a:br/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What is the need today</a:t>
            </a:r>
            <a:endParaRPr b="0" lang="en-US" sz="1900" spc="-1" strike="noStrike">
              <a:latin typeface="Arial"/>
            </a:endParaRPr>
          </a:p>
          <a:p>
            <a:pPr marL="609480" indent="-4554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1" lang="en-US" sz="2400" spc="-1" strike="noStrike">
                <a:solidFill>
                  <a:srgbClr val="44546a"/>
                </a:solidFill>
                <a:latin typeface="Arial"/>
                <a:ea typeface="Arial"/>
              </a:rPr>
              <a:t>Introduction and Basic Work Flow</a:t>
            </a:r>
            <a:br/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What FOSSology is designed for</a:t>
            </a:r>
            <a:endParaRPr b="0" lang="en-US" sz="1900" spc="-1" strike="noStrike">
              <a:latin typeface="Arial"/>
            </a:endParaRPr>
          </a:p>
          <a:p>
            <a:pPr marL="609480" indent="-4554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1" lang="en-US" sz="2400" spc="-1" strike="noStrike">
                <a:solidFill>
                  <a:srgbClr val="44546a"/>
                </a:solidFill>
                <a:latin typeface="Arial"/>
                <a:ea typeface="Arial"/>
              </a:rPr>
              <a:t>Introduction to SPDX output</a:t>
            </a:r>
            <a:br/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Walk trough most important features and how it complements FOSSology</a:t>
            </a:r>
            <a:endParaRPr b="0" lang="en-US" sz="1900" spc="-1" strike="noStrike">
              <a:latin typeface="Arial"/>
            </a:endParaRPr>
          </a:p>
          <a:p>
            <a:pPr marL="609480" indent="-4554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1" lang="en-US" sz="2400" spc="-1" strike="noStrike">
                <a:solidFill>
                  <a:srgbClr val="44546a"/>
                </a:solidFill>
                <a:latin typeface="Arial"/>
                <a:ea typeface="Arial"/>
              </a:rPr>
              <a:t>Features to make you efficient</a:t>
            </a:r>
            <a:br/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To get FOSSology running on your machine</a:t>
            </a:r>
            <a:endParaRPr b="0" lang="en-US" sz="1900" spc="-1" strike="noStrike">
              <a:latin typeface="Arial"/>
            </a:endParaRPr>
          </a:p>
          <a:p>
            <a:pPr marL="609480" indent="-4554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1" lang="en-US" sz="2400" spc="-1" strike="noStrike">
                <a:solidFill>
                  <a:srgbClr val="44546a"/>
                </a:solidFill>
                <a:latin typeface="Arial"/>
                <a:ea typeface="Arial"/>
              </a:rPr>
              <a:t>Hands On</a:t>
            </a:r>
            <a:br/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Try it on your own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0"/>
            <a:ext cx="12189960" cy="12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Schedule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92" name="Table 2"/>
          <p:cNvGraphicFramePr/>
          <p:nvPr/>
        </p:nvGraphicFramePr>
        <p:xfrm>
          <a:off x="606600" y="1346040"/>
          <a:ext cx="8872920" cy="3991320"/>
        </p:xfrm>
        <a:graphic>
          <a:graphicData uri="http://schemas.openxmlformats.org/drawingml/2006/table">
            <a:tbl>
              <a:tblPr/>
              <a:tblGrid>
                <a:gridCol w="1828440"/>
                <a:gridCol w="4788720"/>
                <a:gridCol w="2256120"/>
              </a:tblGrid>
              <a:tr h="443520">
                <a:tc>
                  <a:txBody>
                    <a:bodyPr lIns="121680" rIns="1216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10:00 - 10:15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1680" rIns="1216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Welcome and Introduction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1680" rIns="1216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t.b.d.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3520">
                <a:tc>
                  <a:txBody>
                    <a:bodyPr lIns="121680" rIns="1216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10:15 - 11:00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1680" rIns="1216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Motivation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1680" rIns="1216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t.b.d.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3520">
                <a:tc>
                  <a:txBody>
                    <a:bodyPr lIns="121680" rIns="1216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11:00 - 11:30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1680" rIns="1216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First Demo of FOSSology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1680" rIns="1216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t.b.d.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3520">
                <a:tc>
                  <a:txBody>
                    <a:bodyPr lIns="121680" rIns="1216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11:30 - 12:00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1680" rIns="1216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Intro to SPDX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1680" rIns="1216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t.b.d.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3520">
                <a:tc>
                  <a:txBody>
                    <a:bodyPr lIns="121680" rIns="1216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12:00 - 13:00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1680" rIns="1216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i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Lunch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3520">
                <a:tc>
                  <a:txBody>
                    <a:bodyPr lIns="121680" rIns="1216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13:00 - 15:00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1680" rIns="1216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Hands On (includes generating SPDX)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1680" rIns="1216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3520">
                <a:tc>
                  <a:txBody>
                    <a:bodyPr lIns="121680" rIns="1216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15:00 - 15:15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1680" rIns="1216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i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Break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3520">
                <a:tc>
                  <a:txBody>
                    <a:bodyPr lIns="121680" rIns="1216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15:15 - 16:45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1680" rIns="1216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Hands-On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1680" rIns="1216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3520">
                <a:tc>
                  <a:txBody>
                    <a:bodyPr lIns="121680" rIns="1216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16:45 - 17:00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1680" rIns="1216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Wrap-up &amp; Feedback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1680" rIns="1216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t.b.d.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21680" marR="1216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0"/>
            <a:ext cx="12189600" cy="12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Methodology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21800" y="1413000"/>
            <a:ext cx="10941120" cy="45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How we go through the day</a:t>
            </a:r>
            <a:endParaRPr b="0" lang="en-US" sz="2400" spc="-1" strike="noStrike">
              <a:latin typeface="Arial"/>
            </a:endParaRPr>
          </a:p>
          <a:p>
            <a:pPr marL="609480" indent="-42372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Check that everyone has been able to install on machine and download example files.</a:t>
            </a:r>
            <a:endParaRPr b="0" lang="en-US" sz="1900" spc="-1" strike="noStrike">
              <a:latin typeface="Arial"/>
            </a:endParaRPr>
          </a:p>
          <a:p>
            <a:pPr marL="609480" indent="-42372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Presentations to explain foundations</a:t>
            </a:r>
            <a:endParaRPr b="0" lang="en-US" sz="1900" spc="-1" strike="noStrike">
              <a:latin typeface="Arial"/>
            </a:endParaRPr>
          </a:p>
          <a:p>
            <a:pPr marL="609480" indent="-42372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Presenting application features to understand how they work, then trying hands on.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Supplementation Material and Install Instructions</a:t>
            </a:r>
            <a:endParaRPr b="0" lang="en-US" sz="2400" spc="-1" strike="noStrike">
              <a:latin typeface="Arial"/>
            </a:endParaRPr>
          </a:p>
          <a:p>
            <a:pPr marL="609480" indent="-42372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Some of the exercises require example files</a:t>
            </a:r>
            <a:endParaRPr b="0" lang="en-US" sz="1900" spc="-1" strike="noStrike">
              <a:latin typeface="Arial"/>
            </a:endParaRPr>
          </a:p>
          <a:p>
            <a:pPr marL="609480" indent="-42372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Documentation for the installation of FOSSology </a:t>
            </a:r>
            <a:endParaRPr b="0" lang="en-US" sz="1900" spc="-1" strike="noStrike">
              <a:latin typeface="Arial"/>
            </a:endParaRPr>
          </a:p>
          <a:p>
            <a:pPr marL="609480" indent="-42372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b="0" lang="en-US" sz="19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1"/>
              </a:rPr>
              <a:t>https://wiki.fossology.org/handson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Hands on and trying on your own</a:t>
            </a:r>
            <a:endParaRPr b="0" lang="en-US" sz="2400" spc="-1" strike="noStrike">
              <a:latin typeface="Arial"/>
            </a:endParaRPr>
          </a:p>
          <a:p>
            <a:pPr marL="609480" indent="-42372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Please do not hesitate to ask questions, please focus on FOSSology</a:t>
            </a:r>
            <a:endParaRPr b="0" lang="en-US" sz="1900" spc="-1" strike="noStrike">
              <a:latin typeface="Arial"/>
            </a:endParaRPr>
          </a:p>
          <a:p>
            <a:pPr marL="609480" indent="-42372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Consider that if everyone is shy about asking questions no one will ask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br/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Thank you for your attention!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© 2016-2018  Siemens AG, The Linux Foundation</a:t>
            </a:r>
            <a:br/>
            <a:endParaRPr b="0" lang="en-US" sz="16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CC-BY-SA 4.0</a:t>
            </a:r>
            <a:br/>
            <a:r>
              <a:rPr b="0" lang="en-US" sz="16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1"/>
              </a:rPr>
              <a:t>https://creativecommons.org/licenses/by-sa/4.0/</a:t>
            </a:r>
            <a:endParaRPr b="0" lang="en-US" sz="16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Internet</a:t>
            </a:r>
            <a:br/>
            <a:r>
              <a:rPr b="1" lang="en-US" sz="16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2"/>
              </a:rPr>
              <a:t>https://www.fossology.org</a:t>
            </a:r>
            <a:endParaRPr b="0" lang="en-US" sz="16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Github</a:t>
            </a:r>
            <a:br/>
            <a:r>
              <a:rPr b="1" lang="en-US" sz="16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3"/>
              </a:rPr>
              <a:t>https://github.com/fossology/fossology</a:t>
            </a:r>
            <a:endParaRPr b="0" lang="en-US" sz="16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</a:pPr>
            <a:endParaRPr b="0" lang="en-US" sz="16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Further Links</a:t>
            </a:r>
            <a:br/>
            <a:r>
              <a:rPr b="1" lang="en-US" sz="16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4"/>
              </a:rPr>
              <a:t>https://www.spdx.org</a:t>
            </a:r>
            <a:endParaRPr b="0" lang="en-US" sz="16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    </a:t>
            </a:r>
            <a:r>
              <a:rPr b="1" lang="en-US" sz="16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5"/>
              </a:rPr>
              <a:t>https://www.openchainproject.org</a:t>
            </a:r>
            <a:endParaRPr b="0" lang="en-US" sz="16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    </a:t>
            </a:r>
            <a:r>
              <a:rPr b="1" lang="en-US" sz="16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6"/>
              </a:rPr>
              <a:t>https://github.com/sw360/sw360portal</a:t>
            </a:r>
            <a:endParaRPr b="0" lang="en-US" sz="16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1409120" y="6333120"/>
            <a:ext cx="730080" cy="52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LibreOffice/6.1.5.2$MacOSX_X86_64 LibreOffice_project/90f8dcf33c87b3705e78202e3df5142b201bd805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2019-08-04T17:58:12Z</dcterms:modified>
  <cp:revision>14</cp:revision>
  <dc:subject/>
  <dc:title/>
</cp:coreProperties>
</file>