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87480"/>
            <a:ext cx="12190680" cy="469080"/>
          </a:xfrm>
          <a:prstGeom prst="rect">
            <a:avLst/>
          </a:prstGeom>
          <a:solidFill>
            <a:srgbClr val="3f3f3f"/>
          </a:solidFill>
          <a:ln w="12600">
            <a:solidFill>
              <a:srgbClr val="42719b"/>
            </a:solidFill>
            <a:miter/>
          </a:ln>
        </p:spPr>
        <p:style>
          <a:lnRef idx="0"/>
          <a:fillRef idx="0"/>
          <a:effectRef idx="0"/>
          <a:fontRef idx="minor"/>
        </p:style>
      </p:sp>
      <p:pic>
        <p:nvPicPr>
          <p:cNvPr id="1" name="Google Shape;9;p1" descr=""/>
          <p:cNvPicPr/>
          <p:nvPr/>
        </p:nvPicPr>
        <p:blipFill>
          <a:blip r:embed="rId2"/>
          <a:stretch/>
        </p:blipFill>
        <p:spPr>
          <a:xfrm>
            <a:off x="9884520" y="5493600"/>
            <a:ext cx="1467720" cy="786960"/>
          </a:xfrm>
          <a:prstGeom prst="rect">
            <a:avLst/>
          </a:prstGeom>
          <a:ln>
            <a:noFill/>
          </a:ln>
        </p:spPr>
      </p:pic>
      <p:sp>
        <p:nvSpPr>
          <p:cNvPr id="2" name="CustomShape 2"/>
          <p:cNvSpPr/>
          <p:nvPr/>
        </p:nvSpPr>
        <p:spPr>
          <a:xfrm>
            <a:off x="3957480" y="6387480"/>
            <a:ext cx="6449400" cy="469080"/>
          </a:xfrm>
          <a:prstGeom prst="rect">
            <a:avLst/>
          </a:prstGeom>
          <a:noFill/>
          <a:ln>
            <a:noFill/>
          </a:ln>
        </p:spPr>
        <p:style>
          <a:lnRef idx="0"/>
          <a:fillRef idx="0"/>
          <a:effectRef idx="0"/>
          <a:fontRef idx="minor"/>
        </p:style>
        <p:txBody>
          <a:bodyPr lIns="90000" rIns="90000" tIns="91440" bIns="91440" anchor="ctr">
            <a:noAutofit/>
          </a:bodyPr>
          <a:p>
            <a:pPr algn="r">
              <a:lnSpc>
                <a:spcPct val="110000"/>
              </a:lnSpc>
            </a:pPr>
            <a:r>
              <a:rPr b="0" lang="en-US" sz="1400" spc="-1" strike="noStrike">
                <a:solidFill>
                  <a:srgbClr val="ffffff"/>
                </a:solidFill>
                <a:latin typeface="Arial"/>
                <a:ea typeface="Arial"/>
              </a:rPr>
              <a:t>© 2016-2018 Siemens AG, Linux Foundation -  CC-BY-SA 4.0</a:t>
            </a:r>
            <a:endParaRPr b="0" lang="en-US" sz="1400" spc="-1" strike="noStrike">
              <a:latin typeface="Arial"/>
            </a:endParaRPr>
          </a:p>
        </p:txBody>
      </p:sp>
      <p:sp>
        <p:nvSpPr>
          <p:cNvPr id="3" name="CustomShape 3"/>
          <p:cNvSpPr/>
          <p:nvPr/>
        </p:nvSpPr>
        <p:spPr>
          <a:xfrm>
            <a:off x="410760" y="6387480"/>
            <a:ext cx="4329000" cy="469080"/>
          </a:xfrm>
          <a:prstGeom prst="rect">
            <a:avLst/>
          </a:prstGeom>
          <a:noFill/>
          <a:ln>
            <a:noFill/>
          </a:ln>
        </p:spPr>
        <p:style>
          <a:lnRef idx="0"/>
          <a:fillRef idx="0"/>
          <a:effectRef idx="0"/>
          <a:fontRef idx="minor"/>
        </p:style>
        <p:txBody>
          <a:bodyPr lIns="90000" rIns="90000" tIns="91440" bIns="91440" anchor="ctr">
            <a:noAutofit/>
          </a:bodyPr>
          <a:p>
            <a:pPr>
              <a:lnSpc>
                <a:spcPct val="110000"/>
              </a:lnSpc>
            </a:pPr>
            <a:r>
              <a:rPr b="0" lang="en-US" sz="1400" spc="-1" strike="noStrike">
                <a:solidFill>
                  <a:srgbClr val="ffffff"/>
                </a:solidFill>
                <a:latin typeface="Arial"/>
                <a:ea typeface="Arial"/>
              </a:rPr>
              <a:t>The FOSSology Project</a:t>
            </a:r>
            <a:endParaRPr b="0" lang="en-US" sz="1400" spc="-1" strike="noStrike">
              <a:latin typeface="Arial"/>
            </a:endParaRPr>
          </a:p>
        </p:txBody>
      </p:sp>
      <p:sp>
        <p:nvSpPr>
          <p:cNvPr id="4" name="CustomShape 4"/>
          <p:cNvSpPr/>
          <p:nvPr/>
        </p:nvSpPr>
        <p:spPr>
          <a:xfrm>
            <a:off x="9818640" y="5286600"/>
            <a:ext cx="1680840" cy="1046160"/>
          </a:xfrm>
          <a:prstGeom prst="rect">
            <a:avLst/>
          </a:prstGeom>
          <a:solidFill>
            <a:schemeClr val="lt1"/>
          </a:solidFill>
          <a:ln>
            <a:noFill/>
          </a:ln>
        </p:spPr>
        <p:style>
          <a:lnRef idx="0"/>
          <a:fillRef idx="0"/>
          <a:effectRef idx="0"/>
          <a:fontRef idx="minor"/>
        </p:style>
      </p:sp>
      <p:pic>
        <p:nvPicPr>
          <p:cNvPr id="5" name="Google Shape;17;p2" descr=""/>
          <p:cNvPicPr/>
          <p:nvPr/>
        </p:nvPicPr>
        <p:blipFill>
          <a:blip r:embed="rId3"/>
          <a:stretch/>
        </p:blipFill>
        <p:spPr>
          <a:xfrm>
            <a:off x="460080" y="355680"/>
            <a:ext cx="11270160" cy="3686760"/>
          </a:xfrm>
          <a:prstGeom prst="rect">
            <a:avLst/>
          </a:prstGeom>
          <a:ln>
            <a:noFill/>
          </a:ln>
        </p:spPr>
      </p:pic>
      <p:sp>
        <p:nvSpPr>
          <p:cNvPr id="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387480"/>
            <a:ext cx="12190680" cy="469080"/>
          </a:xfrm>
          <a:prstGeom prst="rect">
            <a:avLst/>
          </a:prstGeom>
          <a:solidFill>
            <a:srgbClr val="3f3f3f"/>
          </a:solidFill>
          <a:ln w="12600">
            <a:solidFill>
              <a:srgbClr val="42719b"/>
            </a:solidFill>
            <a:miter/>
          </a:ln>
        </p:spPr>
        <p:style>
          <a:lnRef idx="0"/>
          <a:fillRef idx="0"/>
          <a:effectRef idx="0"/>
          <a:fontRef idx="minor"/>
        </p:style>
      </p:sp>
      <p:pic>
        <p:nvPicPr>
          <p:cNvPr id="45" name="Google Shape;9;p1" descr=""/>
          <p:cNvPicPr/>
          <p:nvPr/>
        </p:nvPicPr>
        <p:blipFill>
          <a:blip r:embed="rId2"/>
          <a:stretch/>
        </p:blipFill>
        <p:spPr>
          <a:xfrm>
            <a:off x="9884520" y="5493600"/>
            <a:ext cx="1467720" cy="786960"/>
          </a:xfrm>
          <a:prstGeom prst="rect">
            <a:avLst/>
          </a:prstGeom>
          <a:ln>
            <a:noFill/>
          </a:ln>
        </p:spPr>
      </p:pic>
      <p:pic>
        <p:nvPicPr>
          <p:cNvPr id="46" name="Google Shape;19;p3" descr=""/>
          <p:cNvPicPr/>
          <p:nvPr/>
        </p:nvPicPr>
        <p:blipFill>
          <a:blip r:embed="rId3"/>
          <a:srcRect l="0" t="88194" r="0" b="-88194"/>
          <a:stretch/>
        </p:blipFill>
        <p:spPr>
          <a:xfrm>
            <a:off x="-41400" y="-64800"/>
            <a:ext cx="12397320" cy="4055400"/>
          </a:xfrm>
          <a:prstGeom prst="rect">
            <a:avLst/>
          </a:prstGeom>
          <a:ln>
            <a:noFill/>
          </a:ln>
        </p:spPr>
      </p:pic>
      <p:sp>
        <p:nvSpPr>
          <p:cNvPr id="47" name="CustomShape 2"/>
          <p:cNvSpPr/>
          <p:nvPr/>
        </p:nvSpPr>
        <p:spPr>
          <a:xfrm>
            <a:off x="3957480" y="6387480"/>
            <a:ext cx="6449400" cy="469080"/>
          </a:xfrm>
          <a:prstGeom prst="rect">
            <a:avLst/>
          </a:prstGeom>
          <a:noFill/>
          <a:ln>
            <a:noFill/>
          </a:ln>
        </p:spPr>
        <p:style>
          <a:lnRef idx="0"/>
          <a:fillRef idx="0"/>
          <a:effectRef idx="0"/>
          <a:fontRef idx="minor"/>
        </p:style>
        <p:txBody>
          <a:bodyPr lIns="90000" rIns="90000" tIns="91440" bIns="91440" anchor="ctr">
            <a:noAutofit/>
          </a:bodyPr>
          <a:p>
            <a:pPr algn="r">
              <a:lnSpc>
                <a:spcPct val="110000"/>
              </a:lnSpc>
            </a:pPr>
            <a:r>
              <a:rPr b="0" lang="en-US" sz="1400" spc="-1" strike="noStrike">
                <a:solidFill>
                  <a:srgbClr val="ffffff"/>
                </a:solidFill>
                <a:latin typeface="Arial"/>
                <a:ea typeface="Arial"/>
              </a:rPr>
              <a:t>© 2016-2018 Siemens AG, Linux Foundation -  CC-BY-SA 4.0</a:t>
            </a:r>
            <a:endParaRPr b="0" lang="en-US" sz="1400" spc="-1" strike="noStrike">
              <a:latin typeface="Arial"/>
            </a:endParaRPr>
          </a:p>
        </p:txBody>
      </p:sp>
      <p:sp>
        <p:nvSpPr>
          <p:cNvPr id="48" name="CustomShape 3"/>
          <p:cNvSpPr/>
          <p:nvPr/>
        </p:nvSpPr>
        <p:spPr>
          <a:xfrm>
            <a:off x="410760" y="6387480"/>
            <a:ext cx="4329000" cy="469080"/>
          </a:xfrm>
          <a:prstGeom prst="rect">
            <a:avLst/>
          </a:prstGeom>
          <a:noFill/>
          <a:ln>
            <a:noFill/>
          </a:ln>
        </p:spPr>
        <p:style>
          <a:lnRef idx="0"/>
          <a:fillRef idx="0"/>
          <a:effectRef idx="0"/>
          <a:fontRef idx="minor"/>
        </p:style>
        <p:txBody>
          <a:bodyPr lIns="90000" rIns="90000" tIns="91440" bIns="91440" anchor="ctr">
            <a:noAutofit/>
          </a:bodyPr>
          <a:p>
            <a:pPr>
              <a:lnSpc>
                <a:spcPct val="110000"/>
              </a:lnSpc>
            </a:pPr>
            <a:r>
              <a:rPr b="0" lang="en-US" sz="1400" spc="-1" strike="noStrike">
                <a:solidFill>
                  <a:srgbClr val="ffffff"/>
                </a:solidFill>
                <a:latin typeface="Arial"/>
                <a:ea typeface="Arial"/>
              </a:rPr>
              <a:t>The FOSSology Project</a:t>
            </a:r>
            <a:endParaRPr b="0" lang="en-US" sz="1400" spc="-1" strike="noStrike">
              <a:latin typeface="Arial"/>
            </a:endParaRPr>
          </a:p>
        </p:txBody>
      </p:sp>
      <p:sp>
        <p:nvSpPr>
          <p:cNvPr id="49" name="CustomShape 4"/>
          <p:cNvSpPr/>
          <p:nvPr/>
        </p:nvSpPr>
        <p:spPr>
          <a:xfrm>
            <a:off x="10407240" y="6469920"/>
            <a:ext cx="1784520" cy="303840"/>
          </a:xfrm>
          <a:prstGeom prst="rect">
            <a:avLst/>
          </a:prstGeom>
          <a:noFill/>
          <a:ln>
            <a:noFill/>
          </a:ln>
        </p:spPr>
        <p:style>
          <a:lnRef idx="0"/>
          <a:fillRef idx="0"/>
          <a:effectRef idx="0"/>
          <a:fontRef idx="minor"/>
        </p:style>
        <p:txBody>
          <a:bodyPr lIns="90000" rIns="90000" tIns="45000" bIns="45000" anchor="ctr">
            <a:spAutoFit/>
          </a:bodyPr>
          <a:p>
            <a:pPr algn="r">
              <a:lnSpc>
                <a:spcPct val="100000"/>
              </a:lnSpc>
            </a:pPr>
            <a:fld id="{AECE1E68-57C7-402A-A05D-75AFC3567AFC}" type="slidenum">
              <a:rPr b="0" lang="en-US" sz="1400" spc="-1" strike="noStrike">
                <a:solidFill>
                  <a:srgbClr val="ffffff"/>
                </a:solidFill>
                <a:latin typeface="Arial"/>
              </a:rPr>
              <a:t>1</a:t>
            </a:fld>
            <a:endParaRPr b="0" lang="en-US" sz="1400" spc="-1" strike="noStrike">
              <a:latin typeface="Arial"/>
            </a:endParaRPr>
          </a:p>
        </p:txBody>
      </p:sp>
      <p:sp>
        <p:nvSpPr>
          <p:cNvPr id="50" name="PlaceHolder 5"/>
          <p:cNvSpPr>
            <a:spLocks noGrp="1"/>
          </p:cNvSpPr>
          <p:nvPr>
            <p:ph type="title"/>
          </p:nvPr>
        </p:nvSpPr>
        <p:spPr>
          <a:xfrm>
            <a:off x="609480" y="273240"/>
            <a:ext cx="109720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51" name="PlaceHolder 6"/>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52" name="PlaceHolder 7"/>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6387480"/>
            <a:ext cx="12190680" cy="469080"/>
          </a:xfrm>
          <a:prstGeom prst="rect">
            <a:avLst/>
          </a:prstGeom>
          <a:solidFill>
            <a:srgbClr val="3f3f3f"/>
          </a:solidFill>
          <a:ln w="12600">
            <a:solidFill>
              <a:srgbClr val="42719b"/>
            </a:solidFill>
            <a:miter/>
          </a:ln>
        </p:spPr>
        <p:style>
          <a:lnRef idx="0"/>
          <a:fillRef idx="0"/>
          <a:effectRef idx="0"/>
          <a:fontRef idx="minor"/>
        </p:style>
      </p:sp>
      <p:pic>
        <p:nvPicPr>
          <p:cNvPr id="90" name="Google Shape;9;p1" descr=""/>
          <p:cNvPicPr/>
          <p:nvPr/>
        </p:nvPicPr>
        <p:blipFill>
          <a:blip r:embed="rId2"/>
          <a:stretch/>
        </p:blipFill>
        <p:spPr>
          <a:xfrm>
            <a:off x="9884520" y="5493600"/>
            <a:ext cx="1467720" cy="786960"/>
          </a:xfrm>
          <a:prstGeom prst="rect">
            <a:avLst/>
          </a:prstGeom>
          <a:ln>
            <a:noFill/>
          </a:ln>
        </p:spPr>
      </p:pic>
      <p:pic>
        <p:nvPicPr>
          <p:cNvPr id="91" name="Google Shape;24;p4" descr=""/>
          <p:cNvPicPr/>
          <p:nvPr/>
        </p:nvPicPr>
        <p:blipFill>
          <a:blip r:embed="rId3"/>
          <a:srcRect l="0" t="88194" r="0" b="-88194"/>
          <a:stretch/>
        </p:blipFill>
        <p:spPr>
          <a:xfrm>
            <a:off x="-41400" y="-64800"/>
            <a:ext cx="12397320" cy="4055400"/>
          </a:xfrm>
          <a:prstGeom prst="rect">
            <a:avLst/>
          </a:prstGeom>
          <a:ln>
            <a:noFill/>
          </a:ln>
        </p:spPr>
      </p:pic>
      <p:sp>
        <p:nvSpPr>
          <p:cNvPr id="92" name="CustomShape 2"/>
          <p:cNvSpPr/>
          <p:nvPr/>
        </p:nvSpPr>
        <p:spPr>
          <a:xfrm>
            <a:off x="3957480" y="6387480"/>
            <a:ext cx="6449400" cy="469080"/>
          </a:xfrm>
          <a:prstGeom prst="rect">
            <a:avLst/>
          </a:prstGeom>
          <a:noFill/>
          <a:ln>
            <a:noFill/>
          </a:ln>
        </p:spPr>
        <p:style>
          <a:lnRef idx="0"/>
          <a:fillRef idx="0"/>
          <a:effectRef idx="0"/>
          <a:fontRef idx="minor"/>
        </p:style>
        <p:txBody>
          <a:bodyPr lIns="90000" rIns="90000" tIns="91440" bIns="91440" anchor="ctr">
            <a:noAutofit/>
          </a:bodyPr>
          <a:p>
            <a:pPr algn="r">
              <a:lnSpc>
                <a:spcPct val="110000"/>
              </a:lnSpc>
            </a:pPr>
            <a:r>
              <a:rPr b="0" lang="en-US" sz="1400" spc="-1" strike="noStrike">
                <a:solidFill>
                  <a:srgbClr val="ffffff"/>
                </a:solidFill>
                <a:latin typeface="Arial"/>
                <a:ea typeface="Arial"/>
              </a:rPr>
              <a:t>© 2016-2018 Siemens AG, Linux Foundation -  CC-BY-SA 4.0</a:t>
            </a:r>
            <a:endParaRPr b="0" lang="en-US" sz="1400" spc="-1" strike="noStrike">
              <a:latin typeface="Arial"/>
            </a:endParaRPr>
          </a:p>
        </p:txBody>
      </p:sp>
      <p:sp>
        <p:nvSpPr>
          <p:cNvPr id="93" name="CustomShape 3"/>
          <p:cNvSpPr/>
          <p:nvPr/>
        </p:nvSpPr>
        <p:spPr>
          <a:xfrm>
            <a:off x="410760" y="6387480"/>
            <a:ext cx="4329000" cy="469080"/>
          </a:xfrm>
          <a:prstGeom prst="rect">
            <a:avLst/>
          </a:prstGeom>
          <a:noFill/>
          <a:ln>
            <a:noFill/>
          </a:ln>
        </p:spPr>
        <p:style>
          <a:lnRef idx="0"/>
          <a:fillRef idx="0"/>
          <a:effectRef idx="0"/>
          <a:fontRef idx="minor"/>
        </p:style>
        <p:txBody>
          <a:bodyPr lIns="90000" rIns="90000" tIns="91440" bIns="91440" anchor="ctr">
            <a:noAutofit/>
          </a:bodyPr>
          <a:p>
            <a:pPr>
              <a:lnSpc>
                <a:spcPct val="110000"/>
              </a:lnSpc>
            </a:pPr>
            <a:r>
              <a:rPr b="0" lang="en-US" sz="1400" spc="-1" strike="noStrike">
                <a:solidFill>
                  <a:srgbClr val="ffffff"/>
                </a:solidFill>
                <a:latin typeface="Arial"/>
                <a:ea typeface="Arial"/>
              </a:rPr>
              <a:t>The FOSSology Project</a:t>
            </a:r>
            <a:endParaRPr b="0" lang="en-US" sz="1400" spc="-1" strike="noStrike">
              <a:latin typeface="Arial"/>
            </a:endParaRPr>
          </a:p>
        </p:txBody>
      </p:sp>
      <p:sp>
        <p:nvSpPr>
          <p:cNvPr id="94" name="CustomShape 4"/>
          <p:cNvSpPr/>
          <p:nvPr/>
        </p:nvSpPr>
        <p:spPr>
          <a:xfrm>
            <a:off x="10407240" y="6469920"/>
            <a:ext cx="1784520" cy="303840"/>
          </a:xfrm>
          <a:prstGeom prst="rect">
            <a:avLst/>
          </a:prstGeom>
          <a:noFill/>
          <a:ln>
            <a:noFill/>
          </a:ln>
        </p:spPr>
        <p:style>
          <a:lnRef idx="0"/>
          <a:fillRef idx="0"/>
          <a:effectRef idx="0"/>
          <a:fontRef idx="minor"/>
        </p:style>
        <p:txBody>
          <a:bodyPr lIns="90000" rIns="90000" tIns="45000" bIns="45000" anchor="ctr">
            <a:spAutoFit/>
          </a:bodyPr>
          <a:p>
            <a:pPr algn="r">
              <a:lnSpc>
                <a:spcPct val="100000"/>
              </a:lnSpc>
            </a:pPr>
            <a:fld id="{64D0341A-4006-4C00-9F4F-464612899089}" type="slidenum">
              <a:rPr b="0" lang="en-US" sz="1400" spc="-1" strike="noStrike">
                <a:solidFill>
                  <a:srgbClr val="ffffff"/>
                </a:solidFill>
                <a:latin typeface="Arial"/>
              </a:rPr>
              <a:t>1</a:t>
            </a:fld>
            <a:endParaRPr b="0" lang="en-US" sz="1400" spc="-1" strike="noStrike">
              <a:latin typeface="Arial"/>
            </a:endParaRPr>
          </a:p>
        </p:txBody>
      </p:sp>
      <p:sp>
        <p:nvSpPr>
          <p:cNvPr id="9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en.wikipedia.org/wiki/Berne_Convention" TargetMode="External"/><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www.fossology.org" TargetMode="External"/><Relationship Id="rId3" Type="http://schemas.openxmlformats.org/officeDocument/2006/relationships/hyperlink" Target="https://github.com/fossology/fossology" TargetMode="External"/><Relationship Id="rId4" Type="http://schemas.openxmlformats.org/officeDocument/2006/relationships/hyperlink" Target="https://www.spdx.org" TargetMode="External"/><Relationship Id="rId5" Type="http://schemas.openxmlformats.org/officeDocument/2006/relationships/hyperlink" Target="https://www.openchainproject.org" TargetMode="External"/><Relationship Id="rId6" Type="http://schemas.openxmlformats.org/officeDocument/2006/relationships/hyperlink" Target="https://github.com/sw360/sw360portal" TargetMode="External"/><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hyperlink" Target="https://tldrlegal.com/" TargetMode="External"/><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hyperlink" Target="http://spdx.org/licenses/" TargetMode="External"/><Relationship Id="rId2" Type="http://schemas.openxmlformats.org/officeDocument/2006/relationships/image" Target="../media/image7.png"/><Relationship Id="rId3"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60080" y="4043880"/>
            <a:ext cx="11270160" cy="102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4800" spc="-1" strike="noStrike">
                <a:solidFill>
                  <a:srgbClr val="000000"/>
                </a:solidFill>
                <a:latin typeface="Open Sans"/>
                <a:ea typeface="Open Sans"/>
              </a:rPr>
              <a:t>FOSSology: License Analysis</a:t>
            </a:r>
            <a:endParaRPr b="0" lang="en-US" sz="4800" spc="-1" strike="noStrike">
              <a:latin typeface="Arial"/>
            </a:endParaRPr>
          </a:p>
        </p:txBody>
      </p:sp>
      <p:sp>
        <p:nvSpPr>
          <p:cNvPr id="134" name="CustomShape 2"/>
          <p:cNvSpPr/>
          <p:nvPr/>
        </p:nvSpPr>
        <p:spPr>
          <a:xfrm>
            <a:off x="460080" y="5193360"/>
            <a:ext cx="11270160" cy="854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2400" spc="-1" strike="noStrike">
                <a:solidFill>
                  <a:srgbClr val="111111"/>
                </a:solidFill>
                <a:latin typeface="Open Sans"/>
                <a:ea typeface="Open Sans"/>
              </a:rPr>
              <a:t>Part I: Why do we need to look at licenses?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Examples for Licensing – Attention Needed 5</a:t>
            </a:r>
            <a:endParaRPr b="0" lang="en-US" sz="3200" spc="-1" strike="noStrike">
              <a:latin typeface="Arial"/>
            </a:endParaRPr>
          </a:p>
        </p:txBody>
      </p:sp>
      <p:sp>
        <p:nvSpPr>
          <p:cNvPr id="167" name="CustomShape 2"/>
          <p:cNvSpPr/>
          <p:nvPr/>
        </p:nvSpPr>
        <p:spPr>
          <a:xfrm>
            <a:off x="838080" y="1673280"/>
            <a:ext cx="8945640" cy="4350240"/>
          </a:xfrm>
          <a:prstGeom prst="rect">
            <a:avLst/>
          </a:prstGeom>
          <a:noFill/>
          <a:ln>
            <a:noFill/>
          </a:ln>
        </p:spPr>
        <p:style>
          <a:lnRef idx="0"/>
          <a:fillRef idx="0"/>
          <a:effectRef idx="0"/>
          <a:fontRef idx="minor"/>
        </p:style>
        <p:txBody>
          <a:bodyPr lIns="90000" rIns="90000" tIns="45000" bIns="45000">
            <a:noAutofit/>
          </a:bodyPr>
          <a:p>
            <a:pPr>
              <a:lnSpc>
                <a:spcPct val="80000"/>
              </a:lnSpc>
            </a:pPr>
            <a:r>
              <a:rPr b="0" i="1" lang="en-US" sz="1400" spc="-1" strike="noStrike">
                <a:solidFill>
                  <a:srgbClr val="000000"/>
                </a:solidFill>
                <a:latin typeface="Arial"/>
                <a:ea typeface="Arial"/>
              </a:rPr>
              <a:t>/******************************************************************************</a:t>
            </a:r>
            <a:endParaRPr b="0" lang="en-US" sz="1400" spc="-1" strike="noStrike">
              <a:latin typeface="Arial"/>
            </a:endParaRPr>
          </a:p>
          <a:p>
            <a:pPr>
              <a:lnSpc>
                <a:spcPct val="80000"/>
              </a:lnSpc>
            </a:pPr>
            <a:r>
              <a:rPr b="0" i="1" lang="en-US" sz="1400" spc="-1" strike="noStrike">
                <a:solidFill>
                  <a:srgbClr val="000000"/>
                </a:solidFill>
                <a:latin typeface="Arial"/>
                <a:ea typeface="Arial"/>
              </a:rPr>
              <a:t>* Copyright (C) 2008 - 2015 ***, Inc.  All rights reserved.</a:t>
            </a:r>
            <a:endParaRPr b="0" lang="en-US" sz="1400" spc="-1" strike="noStrike">
              <a:latin typeface="Arial"/>
            </a:endParaRPr>
          </a:p>
          <a:p>
            <a:pPr>
              <a:lnSpc>
                <a:spcPct val="80000"/>
              </a:lnSpc>
            </a:pPr>
            <a:r>
              <a:rPr b="0" i="1" lang="en-US" sz="1400" spc="-1" strike="noStrike">
                <a:solidFill>
                  <a:srgbClr val="000000"/>
                </a:solidFill>
                <a:latin typeface="Arial"/>
                <a:ea typeface="Arial"/>
              </a:rPr>
              <a:t>*</a:t>
            </a:r>
            <a:endParaRPr b="0" lang="en-US" sz="1400" spc="-1" strike="noStrike">
              <a:latin typeface="Arial"/>
            </a:endParaRPr>
          </a:p>
          <a:p>
            <a:pPr>
              <a:lnSpc>
                <a:spcPct val="80000"/>
              </a:lnSpc>
            </a:pPr>
            <a:r>
              <a:rPr b="0" i="1" lang="en-US" sz="1400" spc="-1" strike="noStrike">
                <a:solidFill>
                  <a:srgbClr val="000000"/>
                </a:solidFill>
                <a:latin typeface="Arial"/>
                <a:ea typeface="Arial"/>
              </a:rPr>
              <a:t>* Permission is hereby granted, free of charge, to any person obtaining a copy</a:t>
            </a:r>
            <a:endParaRPr b="0" lang="en-US" sz="1400" spc="-1" strike="noStrike">
              <a:latin typeface="Arial"/>
            </a:endParaRPr>
          </a:p>
          <a:p>
            <a:pPr>
              <a:lnSpc>
                <a:spcPct val="80000"/>
              </a:lnSpc>
            </a:pPr>
            <a:r>
              <a:rPr b="0" i="1" lang="en-US" sz="1400" spc="-1" strike="noStrike">
                <a:solidFill>
                  <a:srgbClr val="000000"/>
                </a:solidFill>
                <a:latin typeface="Arial"/>
                <a:ea typeface="Arial"/>
              </a:rPr>
              <a:t>* of this software and associated documentation files (the "Software"), to deal</a:t>
            </a:r>
            <a:endParaRPr b="0" lang="en-US" sz="1400" spc="-1" strike="noStrike">
              <a:latin typeface="Arial"/>
            </a:endParaRPr>
          </a:p>
          <a:p>
            <a:pPr>
              <a:lnSpc>
                <a:spcPct val="80000"/>
              </a:lnSpc>
            </a:pPr>
            <a:r>
              <a:rPr b="0" i="1" lang="en-US" sz="1400" spc="-1" strike="noStrike">
                <a:solidFill>
                  <a:srgbClr val="000000"/>
                </a:solidFill>
                <a:latin typeface="Arial"/>
                <a:ea typeface="Arial"/>
              </a:rPr>
              <a:t>* in the Software without restriction, including without limitation the rights</a:t>
            </a:r>
            <a:endParaRPr b="0" lang="en-US" sz="1400" spc="-1" strike="noStrike">
              <a:latin typeface="Arial"/>
            </a:endParaRPr>
          </a:p>
          <a:p>
            <a:pPr>
              <a:lnSpc>
                <a:spcPct val="80000"/>
              </a:lnSpc>
            </a:pPr>
            <a:r>
              <a:rPr b="0" i="1" lang="en-US" sz="1400" spc="-1" strike="noStrike">
                <a:solidFill>
                  <a:srgbClr val="000000"/>
                </a:solidFill>
                <a:latin typeface="Arial"/>
                <a:ea typeface="Arial"/>
              </a:rPr>
              <a:t>* to use, copy, modify, merge, publish, distribute, sublicense, and/or sell</a:t>
            </a:r>
            <a:endParaRPr b="0" lang="en-US" sz="1400" spc="-1" strike="noStrike">
              <a:latin typeface="Arial"/>
            </a:endParaRPr>
          </a:p>
          <a:p>
            <a:pPr>
              <a:lnSpc>
                <a:spcPct val="80000"/>
              </a:lnSpc>
            </a:pPr>
            <a:r>
              <a:rPr b="0" i="1" lang="en-US" sz="1400" spc="-1" strike="noStrike">
                <a:solidFill>
                  <a:srgbClr val="000000"/>
                </a:solidFill>
                <a:latin typeface="Arial"/>
                <a:ea typeface="Arial"/>
              </a:rPr>
              <a:t>* copies of the Software, and to permit persons to whom the Software is</a:t>
            </a:r>
            <a:endParaRPr b="0" lang="en-US" sz="1400" spc="-1" strike="noStrike">
              <a:latin typeface="Arial"/>
            </a:endParaRPr>
          </a:p>
          <a:p>
            <a:pPr>
              <a:lnSpc>
                <a:spcPct val="80000"/>
              </a:lnSpc>
            </a:pPr>
            <a:r>
              <a:rPr b="0" i="1" lang="en-US" sz="1400" spc="-1" strike="noStrike">
                <a:solidFill>
                  <a:srgbClr val="000000"/>
                </a:solidFill>
                <a:latin typeface="Arial"/>
                <a:ea typeface="Arial"/>
              </a:rPr>
              <a:t>* furnished to do so, subject to the following conditions:</a:t>
            </a:r>
            <a:endParaRPr b="0" lang="en-US" sz="1400" spc="-1" strike="noStrike">
              <a:latin typeface="Arial"/>
            </a:endParaRPr>
          </a:p>
          <a:p>
            <a:pPr>
              <a:lnSpc>
                <a:spcPct val="80000"/>
              </a:lnSpc>
            </a:pPr>
            <a:r>
              <a:rPr b="0" i="1" lang="en-US" sz="1400" spc="-1" strike="noStrike">
                <a:solidFill>
                  <a:srgbClr val="000000"/>
                </a:solidFill>
                <a:latin typeface="Arial"/>
                <a:ea typeface="Arial"/>
              </a:rPr>
              <a:t>*</a:t>
            </a:r>
            <a:endParaRPr b="0" lang="en-US" sz="1400" spc="-1" strike="noStrike">
              <a:latin typeface="Arial"/>
            </a:endParaRPr>
          </a:p>
          <a:p>
            <a:pPr>
              <a:lnSpc>
                <a:spcPct val="80000"/>
              </a:lnSpc>
            </a:pPr>
            <a:r>
              <a:rPr b="0" i="1" lang="en-US" sz="1400" spc="-1" strike="noStrike">
                <a:solidFill>
                  <a:srgbClr val="000000"/>
                </a:solidFill>
                <a:latin typeface="Arial"/>
                <a:ea typeface="Arial"/>
              </a:rPr>
              <a:t>* The above copyright notice and this permission notice shall be included in</a:t>
            </a:r>
            <a:endParaRPr b="0" lang="en-US" sz="1400" spc="-1" strike="noStrike">
              <a:latin typeface="Arial"/>
            </a:endParaRPr>
          </a:p>
          <a:p>
            <a:pPr>
              <a:lnSpc>
                <a:spcPct val="80000"/>
              </a:lnSpc>
            </a:pPr>
            <a:r>
              <a:rPr b="0" i="1" lang="en-US" sz="1400" spc="-1" strike="noStrike">
                <a:solidFill>
                  <a:srgbClr val="000000"/>
                </a:solidFill>
                <a:latin typeface="Arial"/>
                <a:ea typeface="Arial"/>
              </a:rPr>
              <a:t>* all copies or substantial portions of the Software.</a:t>
            </a:r>
            <a:endParaRPr b="0" lang="en-US" sz="1400" spc="-1" strike="noStrike">
              <a:latin typeface="Arial"/>
            </a:endParaRPr>
          </a:p>
          <a:p>
            <a:pPr>
              <a:lnSpc>
                <a:spcPct val="80000"/>
              </a:lnSpc>
            </a:pPr>
            <a:r>
              <a:rPr b="0" i="1" lang="en-US" sz="1400" spc="-1" strike="noStrike">
                <a:solidFill>
                  <a:srgbClr val="000000"/>
                </a:solidFill>
                <a:latin typeface="Arial"/>
                <a:ea typeface="Arial"/>
              </a:rPr>
              <a:t>*</a:t>
            </a:r>
            <a:endParaRPr b="0" lang="en-US" sz="1400" spc="-1" strike="noStrike">
              <a:latin typeface="Arial"/>
            </a:endParaRPr>
          </a:p>
          <a:p>
            <a:pPr>
              <a:lnSpc>
                <a:spcPct val="80000"/>
              </a:lnSpc>
            </a:pPr>
            <a:r>
              <a:rPr b="0" i="1" lang="en-US" sz="1400" spc="-1" strike="noStrike">
                <a:solidFill>
                  <a:srgbClr val="000000"/>
                </a:solidFill>
                <a:latin typeface="Arial"/>
                <a:ea typeface="Arial"/>
              </a:rPr>
              <a:t>* Use of the Software is limited solely to applications:</a:t>
            </a:r>
            <a:endParaRPr b="0" lang="en-US" sz="1400" spc="-1" strike="noStrike">
              <a:latin typeface="Arial"/>
            </a:endParaRPr>
          </a:p>
          <a:p>
            <a:pPr>
              <a:lnSpc>
                <a:spcPct val="80000"/>
              </a:lnSpc>
            </a:pPr>
            <a:r>
              <a:rPr b="0" i="1" lang="en-US" sz="1400" spc="-1" strike="noStrike">
                <a:solidFill>
                  <a:srgbClr val="000000"/>
                </a:solidFill>
                <a:latin typeface="Arial"/>
                <a:ea typeface="Arial"/>
              </a:rPr>
              <a:t>* (a) running on a *** device, or</a:t>
            </a:r>
            <a:endParaRPr b="0" lang="en-US" sz="1400" spc="-1" strike="noStrike">
              <a:latin typeface="Arial"/>
            </a:endParaRPr>
          </a:p>
          <a:p>
            <a:pPr>
              <a:lnSpc>
                <a:spcPct val="80000"/>
              </a:lnSpc>
            </a:pPr>
            <a:r>
              <a:rPr b="0" i="1" lang="en-US" sz="1400" spc="-1" strike="noStrike">
                <a:solidFill>
                  <a:srgbClr val="000000"/>
                </a:solidFill>
                <a:latin typeface="Arial"/>
                <a:ea typeface="Arial"/>
              </a:rPr>
              <a:t>* (b) that interact with a *** device through a bus or interconnect.</a:t>
            </a:r>
            <a:endParaRPr b="0" lang="en-US" sz="1400" spc="-1" strike="noStrike">
              <a:latin typeface="Arial"/>
            </a:endParaRPr>
          </a:p>
          <a:p>
            <a:pPr>
              <a:lnSpc>
                <a:spcPct val="80000"/>
              </a:lnSpc>
            </a:pPr>
            <a:r>
              <a:rPr b="0" i="1" lang="en-US" sz="1400" spc="-1" strike="noStrike">
                <a:solidFill>
                  <a:srgbClr val="000000"/>
                </a:solidFill>
                <a:latin typeface="Arial"/>
                <a:ea typeface="Arial"/>
              </a:rPr>
              <a:t>*</a:t>
            </a:r>
            <a:endParaRPr b="0" lang="en-US" sz="1400" spc="-1" strike="noStrike">
              <a:latin typeface="Arial"/>
            </a:endParaRPr>
          </a:p>
          <a:p>
            <a:pPr>
              <a:lnSpc>
                <a:spcPct val="80000"/>
              </a:lnSpc>
            </a:pPr>
            <a:r>
              <a:rPr b="0" i="1" lang="en-US" sz="1400" spc="-1" strike="noStrike">
                <a:solidFill>
                  <a:srgbClr val="000000"/>
                </a:solidFill>
                <a:latin typeface="Arial"/>
                <a:ea typeface="Arial"/>
              </a:rPr>
              <a:t>* THE SOFTWARE IS PROVIDED "AS IS", WITHOUT WARRANTY OF ANY KIND, EXPRESS OR</a:t>
            </a:r>
            <a:endParaRPr b="0" lang="en-US" sz="1400" spc="-1" strike="noStrike">
              <a:latin typeface="Arial"/>
            </a:endParaRPr>
          </a:p>
          <a:p>
            <a:pPr>
              <a:lnSpc>
                <a:spcPct val="80000"/>
              </a:lnSpc>
            </a:pPr>
            <a:r>
              <a:rPr b="0" i="1" lang="en-US" sz="1400" spc="-1" strike="noStrike">
                <a:solidFill>
                  <a:srgbClr val="000000"/>
                </a:solidFill>
                <a:latin typeface="Arial"/>
                <a:ea typeface="Arial"/>
              </a:rPr>
              <a:t>* IMPLIED, INCLUDING BUT NOT LIMITED TO THE WARRANTIES OF MERCHANTABILITY,</a:t>
            </a:r>
            <a:endParaRPr b="0" lang="en-US" sz="1400" spc="-1" strike="noStrike">
              <a:latin typeface="Arial"/>
            </a:endParaRPr>
          </a:p>
          <a:p>
            <a:pPr>
              <a:lnSpc>
                <a:spcPct val="80000"/>
              </a:lnSpc>
            </a:pPr>
            <a:r>
              <a:rPr b="0" i="1" lang="en-US" sz="1400" spc="-1" strike="noStrike">
                <a:solidFill>
                  <a:srgbClr val="000000"/>
                </a:solidFill>
                <a:latin typeface="Arial"/>
                <a:ea typeface="Arial"/>
              </a:rPr>
              <a:t>* FITNESS FOR A PARTICULAR PURPOSE AND NONINFRINGEMENT. IN NO EVENT SHALL THE</a:t>
            </a:r>
            <a:endParaRPr b="0" lang="en-US" sz="1400" spc="-1" strike="noStrike">
              <a:latin typeface="Arial"/>
            </a:endParaRPr>
          </a:p>
          <a:p>
            <a:pPr>
              <a:lnSpc>
                <a:spcPct val="80000"/>
              </a:lnSpc>
            </a:pPr>
            <a:r>
              <a:rPr b="0" i="1" lang="en-US" sz="1400" spc="-1" strike="noStrike">
                <a:solidFill>
                  <a:srgbClr val="000000"/>
                </a:solidFill>
                <a:latin typeface="Arial"/>
                <a:ea typeface="Arial"/>
              </a:rPr>
              <a:t>* </a:t>
            </a:r>
            <a:r>
              <a:rPr b="0" i="1" lang="en-US" sz="1400" spc="-1" strike="noStrike">
                <a:solidFill>
                  <a:srgbClr val="000000"/>
                </a:solidFill>
                <a:latin typeface="Calibri"/>
                <a:ea typeface="Calibri"/>
              </a:rPr>
              <a:t>*** </a:t>
            </a:r>
            <a:r>
              <a:rPr b="0" i="1" lang="en-US" sz="1400" spc="-1" strike="noStrike">
                <a:solidFill>
                  <a:srgbClr val="000000"/>
                </a:solidFill>
                <a:latin typeface="Arial"/>
                <a:ea typeface="Arial"/>
              </a:rPr>
              <a:t> CONSORTIUM BE LIABLE FOR ANY CLAIM, DAMAGES OR OTHER LIABILITY,</a:t>
            </a:r>
            <a:endParaRPr b="0" lang="en-US" sz="1400" spc="-1" strike="noStrike">
              <a:latin typeface="Arial"/>
            </a:endParaRPr>
          </a:p>
          <a:p>
            <a:pPr>
              <a:lnSpc>
                <a:spcPct val="80000"/>
              </a:lnSpc>
            </a:pPr>
            <a:r>
              <a:rPr b="0" i="1" lang="en-US" sz="1400" spc="-1" strike="noStrike">
                <a:solidFill>
                  <a:srgbClr val="000000"/>
                </a:solidFill>
                <a:latin typeface="Arial"/>
                <a:ea typeface="Arial"/>
              </a:rPr>
              <a:t>* WHETHER IN AN ACTION OF CONTRACT, TORT OR OTHERWISE, ARISING FROM, OUT OF</a:t>
            </a:r>
            <a:endParaRPr b="0" lang="en-US" sz="1400" spc="-1" strike="noStrike">
              <a:latin typeface="Arial"/>
            </a:endParaRPr>
          </a:p>
          <a:p>
            <a:pPr>
              <a:lnSpc>
                <a:spcPct val="80000"/>
              </a:lnSpc>
            </a:pPr>
            <a:r>
              <a:rPr b="0" i="1" lang="en-US" sz="1400" spc="-1" strike="noStrike">
                <a:solidFill>
                  <a:srgbClr val="000000"/>
                </a:solidFill>
                <a:latin typeface="Arial"/>
                <a:ea typeface="Arial"/>
              </a:rPr>
              <a:t>* OR IN CONNECTION WITH THE SOFTWARE OR THE USE OR OTHER DEALINGS IN THE</a:t>
            </a:r>
            <a:endParaRPr b="0" lang="en-US" sz="1400" spc="-1" strike="noStrike">
              <a:latin typeface="Arial"/>
            </a:endParaRPr>
          </a:p>
          <a:p>
            <a:pPr>
              <a:lnSpc>
                <a:spcPct val="80000"/>
              </a:lnSpc>
            </a:pPr>
            <a:r>
              <a:rPr b="0" i="1" lang="en-US" sz="1400" spc="-1" strike="noStrike">
                <a:solidFill>
                  <a:srgbClr val="000000"/>
                </a:solidFill>
                <a:latin typeface="Arial"/>
                <a:ea typeface="Arial"/>
              </a:rPr>
              <a:t>* SOFTWARE.</a:t>
            </a:r>
            <a:endParaRPr b="0" lang="en-US" sz="1400" spc="-1" strike="noStrike">
              <a:latin typeface="Arial"/>
            </a:endParaRPr>
          </a:p>
          <a:p>
            <a:pPr>
              <a:lnSpc>
                <a:spcPct val="80000"/>
              </a:lnSpc>
            </a:pPr>
            <a:r>
              <a:rPr b="0" i="1" lang="en-US" sz="1400" spc="-1" strike="noStrike">
                <a:solidFill>
                  <a:srgbClr val="000000"/>
                </a:solidFill>
                <a:latin typeface="Arial"/>
                <a:ea typeface="Arial"/>
              </a:rPr>
              <a:t>*</a:t>
            </a:r>
            <a:endParaRPr b="0" lang="en-US" sz="1400" spc="-1" strike="noStrike">
              <a:latin typeface="Arial"/>
            </a:endParaRPr>
          </a:p>
          <a:p>
            <a:pPr>
              <a:lnSpc>
                <a:spcPct val="80000"/>
              </a:lnSpc>
            </a:pPr>
            <a:r>
              <a:rPr b="0" i="1" lang="en-US" sz="1400" spc="-1" strike="noStrike">
                <a:solidFill>
                  <a:srgbClr val="000000"/>
                </a:solidFill>
                <a:latin typeface="Arial"/>
                <a:ea typeface="Arial"/>
              </a:rPr>
              <a:t>******************************************************************************/</a:t>
            </a:r>
            <a:endParaRPr b="0" lang="en-US" sz="1400" spc="-1" strike="noStrike">
              <a:latin typeface="Arial"/>
            </a:endParaRPr>
          </a:p>
        </p:txBody>
      </p:sp>
      <p:sp>
        <p:nvSpPr>
          <p:cNvPr id="168" name="CustomShape 3"/>
          <p:cNvSpPr/>
          <p:nvPr/>
        </p:nvSpPr>
        <p:spPr>
          <a:xfrm>
            <a:off x="7487280" y="1673280"/>
            <a:ext cx="3920040" cy="3575880"/>
          </a:xfrm>
          <a:prstGeom prst="rect">
            <a:avLst/>
          </a:prstGeom>
          <a:solidFill>
            <a:srgbClr val="f2f2f2"/>
          </a:solidFill>
          <a:ln>
            <a:noFill/>
          </a:ln>
        </p:spPr>
        <p:style>
          <a:lnRef idx="0"/>
          <a:fillRef idx="0"/>
          <a:effectRef idx="0"/>
          <a:fontRef idx="minor"/>
        </p:style>
      </p:sp>
      <p:sp>
        <p:nvSpPr>
          <p:cNvPr id="169" name="CustomShape 4"/>
          <p:cNvSpPr/>
          <p:nvPr/>
        </p:nvSpPr>
        <p:spPr>
          <a:xfrm>
            <a:off x="7853400" y="1910160"/>
            <a:ext cx="3554640" cy="255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Arial"/>
              </a:rPr>
              <a:t>Another real world example:</a:t>
            </a:r>
            <a:endParaRPr b="0" lang="en-US" sz="1600" spc="-1" strike="noStrike">
              <a:latin typeface="Arial"/>
            </a:endParaRPr>
          </a:p>
          <a:p>
            <a:pPr marL="171360" indent="-169920">
              <a:lnSpc>
                <a:spcPct val="100000"/>
              </a:lnSpc>
              <a:spcBef>
                <a:spcPts val="1001"/>
              </a:spcBef>
              <a:buClr>
                <a:srgbClr val="000000"/>
              </a:buClr>
              <a:buFont typeface="Arial"/>
              <a:buChar char="•"/>
            </a:pPr>
            <a:r>
              <a:rPr b="0" lang="en-US" sz="1600" spc="-1" strike="noStrike">
                <a:solidFill>
                  <a:srgbClr val="000000"/>
                </a:solidFill>
                <a:latin typeface="Arial"/>
                <a:ea typeface="Arial"/>
              </a:rPr>
              <a:t>It is actually based on an MIT license text</a:t>
            </a:r>
            <a:endParaRPr b="0" lang="en-US" sz="1600" spc="-1" strike="noStrike">
              <a:latin typeface="Arial"/>
            </a:endParaRPr>
          </a:p>
          <a:p>
            <a:pPr marL="171360" indent="-169920">
              <a:lnSpc>
                <a:spcPct val="100000"/>
              </a:lnSpc>
              <a:spcBef>
                <a:spcPts val="1001"/>
              </a:spcBef>
              <a:buClr>
                <a:srgbClr val="000000"/>
              </a:buClr>
              <a:buFont typeface="Arial"/>
              <a:buChar char="•"/>
            </a:pPr>
            <a:r>
              <a:rPr b="0" lang="en-US" sz="1600" spc="-1" strike="noStrike">
                <a:solidFill>
                  <a:srgbClr val="000000"/>
                </a:solidFill>
                <a:latin typeface="Arial"/>
                <a:ea typeface="Arial"/>
              </a:rPr>
              <a:t>MIT license: very popular and permissive</a:t>
            </a:r>
            <a:endParaRPr b="0" lang="en-US" sz="1600" spc="-1" strike="noStrike">
              <a:latin typeface="Arial"/>
            </a:endParaRPr>
          </a:p>
          <a:p>
            <a:pPr marL="171360" indent="-169920">
              <a:lnSpc>
                <a:spcPct val="100000"/>
              </a:lnSpc>
              <a:spcBef>
                <a:spcPts val="1001"/>
              </a:spcBef>
              <a:buClr>
                <a:srgbClr val="000000"/>
              </a:buClr>
              <a:buFont typeface="Arial"/>
              <a:buChar char="•"/>
            </a:pPr>
            <a:r>
              <a:rPr b="0" lang="en-US" sz="1600" spc="-1" strike="noStrike">
                <a:solidFill>
                  <a:srgbClr val="000000"/>
                </a:solidFill>
                <a:latin typeface="Arial"/>
                <a:ea typeface="Arial"/>
              </a:rPr>
              <a:t>Added two conditions inside the original license text</a:t>
            </a:r>
            <a:endParaRPr b="0" lang="en-US" sz="1600" spc="-1" strike="noStrike">
              <a:latin typeface="Arial"/>
            </a:endParaRPr>
          </a:p>
          <a:p>
            <a:pPr lvl="1" marL="628560" indent="-169920">
              <a:lnSpc>
                <a:spcPct val="100000"/>
              </a:lnSpc>
              <a:buClr>
                <a:srgbClr val="000000"/>
              </a:buClr>
              <a:buFont typeface="Arial"/>
              <a:buChar char="•"/>
            </a:pPr>
            <a:r>
              <a:rPr b="0" lang="en-US" sz="1600" spc="-1" strike="noStrike">
                <a:solidFill>
                  <a:srgbClr val="000000"/>
                </a:solidFill>
                <a:latin typeface="Arial"/>
                <a:ea typeface="Arial"/>
              </a:rPr>
              <a:t>(not so permissive)</a:t>
            </a:r>
            <a:endParaRPr b="0" lang="en-US" sz="1600" spc="-1" strike="noStrike">
              <a:latin typeface="Arial"/>
            </a:endParaRPr>
          </a:p>
          <a:p>
            <a:pPr marL="171360" indent="-169920">
              <a:lnSpc>
                <a:spcPct val="100000"/>
              </a:lnSpc>
              <a:spcBef>
                <a:spcPts val="1001"/>
              </a:spcBef>
              <a:buClr>
                <a:srgbClr val="000000"/>
              </a:buClr>
              <a:buFont typeface="Arial"/>
              <a:buChar char="•"/>
            </a:pPr>
            <a:r>
              <a:rPr b="0" lang="en-US" sz="1600" spc="-1" strike="noStrike">
                <a:solidFill>
                  <a:srgbClr val="000000"/>
                </a:solidFill>
                <a:latin typeface="Arial"/>
                <a:ea typeface="Arial"/>
              </a:rPr>
              <a:t>Very hard to identify with regular expression matching</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838080" y="365040"/>
            <a:ext cx="1051416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Some Example from out in the wild (1)</a:t>
            </a:r>
            <a:endParaRPr b="0" lang="en-US" sz="3200" spc="-1" strike="noStrike">
              <a:latin typeface="Arial"/>
            </a:endParaRPr>
          </a:p>
        </p:txBody>
      </p:sp>
      <p:sp>
        <p:nvSpPr>
          <p:cNvPr id="171" name="CustomShape 2"/>
          <p:cNvSpPr/>
          <p:nvPr/>
        </p:nvSpPr>
        <p:spPr>
          <a:xfrm>
            <a:off x="838080" y="1749600"/>
            <a:ext cx="1051416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Arial"/>
              </a:rPr>
              <a:t>icu4j-3.4.4-sources.jar/src/com/ibm/icu/dev/demo/translit/DemoApplet.java</a:t>
            </a:r>
            <a:endParaRPr b="0" lang="en-US" sz="1200" spc="-1" strike="noStrike">
              <a:latin typeface="Arial"/>
            </a:endParaRPr>
          </a:p>
          <a:p>
            <a:pPr>
              <a:lnSpc>
                <a:spcPct val="100000"/>
              </a:lnSpc>
            </a:pPr>
            <a:r>
              <a:rPr b="0" lang="en-US" sz="1800" spc="-1" strike="noStrike">
                <a:solidFill>
                  <a:srgbClr val="000000"/>
                </a:solidFill>
                <a:latin typeface="Arial"/>
                <a:ea typeface="Arial"/>
              </a:rPr>
              <a:t>private static final String COPYRIGHT =</a:t>
            </a:r>
            <a:endParaRPr b="0" lang="en-US" sz="1800" spc="-1" strike="noStrike">
              <a:latin typeface="Arial"/>
            </a:endParaRPr>
          </a:p>
          <a:p>
            <a:pPr>
              <a:lnSpc>
                <a:spcPct val="100000"/>
              </a:lnSpc>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"\u00A9 IBM Corporation 1999. All rights reserved.";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200" spc="-1" strike="noStrike">
                <a:solidFill>
                  <a:srgbClr val="000000"/>
                </a:solidFill>
                <a:latin typeface="Arial"/>
                <a:ea typeface="Arial"/>
              </a:rPr>
              <a:t>icu4j-3.4.4-sources.jar/src/com/ibm/icu/dev/test/perf/data/collation/TestNames_Latin.txt</a:t>
            </a:r>
            <a:endParaRPr b="0" lang="en-US" sz="1200" spc="-1" strike="noStrike">
              <a:latin typeface="Arial"/>
            </a:endParaRPr>
          </a:p>
          <a:p>
            <a:pPr>
              <a:lnSpc>
                <a:spcPct val="100000"/>
              </a:lnSpc>
            </a:pPr>
            <a:r>
              <a:rPr b="0" lang="en-US" sz="1800" spc="-1" strike="noStrike">
                <a:solidFill>
                  <a:srgbClr val="000000"/>
                </a:solidFill>
                <a:latin typeface="Arial"/>
                <a:ea typeface="Arial"/>
              </a:rPr>
              <a:t>Almeida JÃºnior, JosÃ© Ferraz de</a:t>
            </a:r>
            <a:endParaRPr b="0" lang="en-US" sz="1800" spc="-1" strike="noStrike">
              <a:latin typeface="Arial"/>
            </a:endParaRPr>
          </a:p>
          <a:p>
            <a:pPr>
              <a:lnSpc>
                <a:spcPct val="100000"/>
              </a:lnSpc>
            </a:pPr>
            <a:r>
              <a:rPr b="0" lang="en-US" sz="1800" spc="-1" strike="noStrike">
                <a:solidFill>
                  <a:srgbClr val="000000"/>
                </a:solidFill>
                <a:latin typeface="Arial"/>
                <a:ea typeface="Arial"/>
              </a:rPr>
              <a:t>Alpern, Rami</a:t>
            </a:r>
            <a:endParaRPr b="0" lang="en-US" sz="1800" spc="-1" strike="noStrike">
              <a:latin typeface="Arial"/>
            </a:endParaRPr>
          </a:p>
          <a:p>
            <a:pPr>
              <a:lnSpc>
                <a:spcPct val="100000"/>
              </a:lnSpc>
            </a:pPr>
            <a:r>
              <a:rPr b="0" lang="en-US" sz="1800" spc="-1" strike="noStrike">
                <a:solidFill>
                  <a:srgbClr val="000000"/>
                </a:solidFill>
                <a:latin typeface="Arial"/>
                <a:ea typeface="Arial"/>
              </a:rPr>
              <a:t>Als, Peder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200" spc="-1" strike="noStrike">
                <a:solidFill>
                  <a:srgbClr val="000000"/>
                </a:solidFill>
                <a:latin typeface="Arial"/>
                <a:ea typeface="Arial"/>
              </a:rPr>
              <a:t>icu4j-3.4.4-sources.jar/src/com/ibm/richtext/uiimpl/resources/FrameResources.java</a:t>
            </a:r>
            <a:endParaRPr b="0" lang="en-US" sz="1200" spc="-1" strike="noStrike">
              <a:latin typeface="Arial"/>
            </a:endParaRPr>
          </a:p>
          <a:p>
            <a:pPr>
              <a:lnSpc>
                <a:spcPct val="100000"/>
              </a:lnSpc>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a:t>
            </a:r>
            <a:endParaRPr b="0" lang="en-US" sz="1800" spc="-1" strike="noStrike">
              <a:latin typeface="Arial"/>
            </a:endParaRPr>
          </a:p>
          <a:p>
            <a:pPr>
              <a:lnSpc>
                <a:spcPct val="100000"/>
              </a:lnSpc>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Copyright (C) 2002-2004, International Business Machines Corporation and    </a:t>
            </a:r>
            <a:endParaRPr b="0" lang="en-US" sz="1800" spc="-1" strike="noStrike">
              <a:latin typeface="Arial"/>
            </a:endParaRPr>
          </a:p>
          <a:p>
            <a:pPr>
              <a:lnSpc>
                <a:spcPct val="100000"/>
              </a:lnSpc>
            </a:pPr>
            <a:r>
              <a:rPr b="0" lang="en-US" sz="1800" spc="-1" strike="noStrike">
                <a:solidFill>
                  <a:srgbClr val="000000"/>
                </a:solidFill>
                <a:latin typeface="Arial"/>
                <a:ea typeface="Arial"/>
              </a:rPr>
              <a:t>*</a:t>
            </a:r>
            <a:endParaRPr b="0" lang="en-US" sz="1800" spc="-1" strike="noStrike">
              <a:latin typeface="Arial"/>
            </a:endParaRPr>
          </a:p>
          <a:p>
            <a:pPr>
              <a:lnSpc>
                <a:spcPct val="100000"/>
              </a:lnSpc>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others. All Rights Reserved.                                             </a:t>
            </a:r>
            <a:endParaRPr b="0" lang="en-US" sz="1800" spc="-1" strike="noStrike">
              <a:latin typeface="Arial"/>
            </a:endParaRPr>
          </a:p>
          <a:p>
            <a:pPr>
              <a:lnSpc>
                <a:spcPct val="100000"/>
              </a:lnSpc>
            </a:pPr>
            <a:r>
              <a:rPr b="0" lang="en-US" sz="1800" spc="-1" strike="noStrike">
                <a:solidFill>
                  <a:srgbClr val="000000"/>
                </a:solidFill>
                <a:latin typeface="Arial"/>
                <a:ea typeface="Arial"/>
              </a:rPr>
              <a:t>*</a:t>
            </a:r>
            <a:endParaRPr b="0" lang="en-US" sz="1800" spc="-1" strike="noStrike">
              <a:latin typeface="Arial"/>
            </a:endParaRPr>
          </a:p>
          <a:p>
            <a:pPr>
              <a:lnSpc>
                <a:spcPct val="100000"/>
              </a:lnSpc>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1051416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Some Example from out in the wild (2)</a:t>
            </a:r>
            <a:endParaRPr b="0" lang="en-US" sz="3200" spc="-1" strike="noStrike">
              <a:latin typeface="Arial"/>
            </a:endParaRPr>
          </a:p>
        </p:txBody>
      </p:sp>
      <p:sp>
        <p:nvSpPr>
          <p:cNvPr id="173" name="CustomShape 2"/>
          <p:cNvSpPr/>
          <p:nvPr/>
        </p:nvSpPr>
        <p:spPr>
          <a:xfrm>
            <a:off x="914400" y="1825560"/>
            <a:ext cx="1051416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Arial"/>
              </a:rPr>
              <a:t>/icu4j-3.4.4-sources.jar/src/com/ibm/icu/dev/tool/translit/dumpICUrules.bat</a:t>
            </a:r>
            <a:endParaRPr b="0" lang="en-US" sz="1200" spc="-1" strike="noStrike">
              <a:latin typeface="Arial"/>
            </a:endParaRPr>
          </a:p>
          <a:p>
            <a:pPr>
              <a:lnSpc>
                <a:spcPct val="100000"/>
              </a:lnSpc>
            </a:pPr>
            <a:r>
              <a:rPr b="0" lang="en-US" sz="1500" spc="-1" strike="noStrike">
                <a:solidFill>
                  <a:srgbClr val="000000"/>
                </a:solidFill>
                <a:latin typeface="Arial"/>
                <a:ea typeface="Arial"/>
              </a:rPr>
              <a:t>//--------------------------------------------------------------------</a:t>
            </a:r>
            <a:endParaRPr b="0" lang="en-US" sz="1500" spc="-1" strike="noStrike">
              <a:latin typeface="Arial"/>
            </a:endParaRPr>
          </a:p>
          <a:p>
            <a:pPr>
              <a:lnSpc>
                <a:spcPct val="100000"/>
              </a:lnSpc>
            </a:pPr>
            <a:r>
              <a:rPr b="0" lang="en-US" sz="1500" spc="-1" strike="noStrike">
                <a:solidFill>
                  <a:srgbClr val="000000"/>
                </a:solidFill>
                <a:latin typeface="Arial"/>
                <a:ea typeface="Arial"/>
              </a:rPr>
              <a:t>// Copyright (c) 1999-$THIS_YEAR, International Business Machines</a:t>
            </a:r>
            <a:endParaRPr b="0" lang="en-US" sz="1500" spc="-1" strike="noStrike">
              <a:latin typeface="Arial"/>
            </a:endParaRPr>
          </a:p>
          <a:p>
            <a:pPr>
              <a:lnSpc>
                <a:spcPct val="100000"/>
              </a:lnSpc>
            </a:pPr>
            <a:r>
              <a:rPr b="0" lang="en-US" sz="1500" spc="-1" strike="noStrike">
                <a:solidFill>
                  <a:srgbClr val="000000"/>
                </a:solidFill>
                <a:latin typeface="Arial"/>
                <a:ea typeface="Arial"/>
              </a:rPr>
              <a:t>// Corporation and others.  All Rights Reserved.</a:t>
            </a:r>
            <a:endParaRPr b="0" lang="en-US" sz="1500" spc="-1" strike="noStrike">
              <a:latin typeface="Arial"/>
            </a:endParaRPr>
          </a:p>
          <a:p>
            <a:pPr>
              <a:lnSpc>
                <a:spcPct val="100000"/>
              </a:lnSpc>
            </a:pPr>
            <a:r>
              <a:rPr b="0" lang="en-US" sz="1500" spc="-1" strike="noStrike">
                <a:solidFill>
                  <a:srgbClr val="000000"/>
                </a:solidFill>
                <a:latin typeface="Arial"/>
                <a:ea typeface="Arial"/>
              </a:rPr>
              <a:t>//--------------------------------------------------------------------</a:t>
            </a:r>
            <a:endParaRPr b="0" lang="en-US" sz="1500" spc="-1" strike="noStrike">
              <a:latin typeface="Arial"/>
            </a:endParaRPr>
          </a:p>
          <a:p>
            <a:pPr>
              <a:lnSpc>
                <a:spcPct val="100000"/>
              </a:lnSpc>
            </a:pPr>
            <a:r>
              <a:rPr b="0" lang="en-US" sz="1500" spc="-1" strike="noStrike">
                <a:solidFill>
                  <a:srgbClr val="000000"/>
                </a:solidFill>
                <a:latin typeface="Arial"/>
                <a:ea typeface="Arial"/>
              </a:rPr>
              <a:t>// THIS IS A MACHINE-GENERATED FILE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200" spc="-1" strike="noStrike">
                <a:solidFill>
                  <a:srgbClr val="000000"/>
                </a:solidFill>
                <a:latin typeface="Arial"/>
                <a:ea typeface="Arial"/>
              </a:rPr>
              <a:t>spring-web-4.1.5.RELEASE-sources.jar/org/springframework/web/method/support/UriComponentsContributor.java</a:t>
            </a:r>
            <a:endParaRPr b="0" lang="en-US" sz="1200" spc="-1" strike="noStrike">
              <a:latin typeface="Arial"/>
            </a:endParaRPr>
          </a:p>
          <a:p>
            <a:pPr>
              <a:lnSpc>
                <a:spcPct val="100000"/>
              </a:lnSpc>
            </a:pPr>
            <a:r>
              <a:rPr b="0" lang="en-US" sz="1500" spc="-1" strike="noStrike">
                <a:solidFill>
                  <a:srgbClr val="000000"/>
                </a:solidFill>
                <a:latin typeface="Arial"/>
                <a:ea typeface="Arial"/>
              </a:rPr>
              <a:t>/*</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 Copyright 2013 the original author or authors.</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 Licensed under the Apache License, Version 2.0 (the "License");</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(authors given later with javadoc @author tag)</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200" spc="-1" strike="noStrike">
                <a:solidFill>
                  <a:srgbClr val="000000"/>
                </a:solidFill>
                <a:latin typeface="Arial"/>
                <a:ea typeface="Arial"/>
              </a:rPr>
              <a:t>jena-2.6.4-sources.jar/com/hp/hpl/jena/vocabulary/OWL2.java</a:t>
            </a:r>
            <a:endParaRPr b="0" lang="en-US" sz="1200" spc="-1" strike="noStrike">
              <a:latin typeface="Arial"/>
            </a:endParaRPr>
          </a:p>
          <a:p>
            <a:pPr>
              <a:lnSpc>
                <a:spcPct val="100000"/>
              </a:lnSpc>
            </a:pPr>
            <a:r>
              <a:rPr b="0" lang="en-US" sz="1500" spc="-1" strike="noStrike">
                <a:solidFill>
                  <a:srgbClr val="000000"/>
                </a:solidFill>
                <a:latin typeface="Arial"/>
                <a:ea typeface="Arial"/>
              </a:rPr>
              <a:t>/*</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(c) Copyright 2010 </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[See end of file]</a:t>
            </a:r>
            <a:endParaRPr b="0" lang="en-US" sz="1500" spc="-1" strike="noStrike">
              <a:latin typeface="Arial"/>
            </a:endParaRPr>
          </a:p>
          <a:p>
            <a:pPr>
              <a:lnSpc>
                <a:spcPct val="100000"/>
              </a:lnSpc>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$Id: OWL2.java,v 1.1 2010/01/11 09:17:04 chris-dollin Exp $</a:t>
            </a:r>
            <a:endParaRPr b="0" lang="en-US" sz="1500" spc="-1" strike="noStrike">
              <a:latin typeface="Arial"/>
            </a:endParaRPr>
          </a:p>
          <a:p>
            <a:pPr>
              <a:lnSpc>
                <a:spcPct val="100000"/>
              </a:lnSpc>
            </a:pPr>
            <a:r>
              <a:rPr b="0" lang="en-US" sz="1500" spc="-1" strike="noStrike">
                <a:solidFill>
                  <a:srgbClr val="000000"/>
                </a:solidFill>
                <a:latin typeface="Arial"/>
                <a:ea typeface="Arial"/>
              </a:rPr>
              <a:t>*/</a:t>
            </a: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Examples for Copyrights – Clarification Needed</a:t>
            </a:r>
            <a:endParaRPr b="0" lang="en-US" sz="3200" spc="-1" strike="noStrike">
              <a:latin typeface="Arial"/>
            </a:endParaRPr>
          </a:p>
        </p:txBody>
      </p:sp>
      <p:sp>
        <p:nvSpPr>
          <p:cNvPr id="175" name="CustomShape 2"/>
          <p:cNvSpPr/>
          <p:nvPr/>
        </p:nvSpPr>
        <p:spPr>
          <a:xfrm>
            <a:off x="838080" y="1825560"/>
            <a:ext cx="6471000" cy="4349880"/>
          </a:xfrm>
          <a:prstGeom prst="rect">
            <a:avLst/>
          </a:prstGeom>
          <a:noFill/>
          <a:ln>
            <a:noFill/>
          </a:ln>
        </p:spPr>
        <p:style>
          <a:lnRef idx="0"/>
          <a:fillRef idx="0"/>
          <a:effectRef idx="0"/>
          <a:fontRef idx="minor"/>
        </p:style>
        <p:txBody>
          <a:bodyPr lIns="90000" rIns="90000" tIns="45000" bIns="45000">
            <a:noAutofit/>
          </a:bodyPr>
          <a:p>
            <a:pPr lvl="1" marL="343080" indent="-341640">
              <a:lnSpc>
                <a:spcPct val="90000"/>
              </a:lnSpc>
              <a:buClr>
                <a:srgbClr val="3c464b"/>
              </a:buClr>
              <a:buFont typeface="Noto Sans Symbols"/>
              <a:buAutoNum type="arabicPeriod"/>
            </a:pPr>
            <a:r>
              <a:rPr b="1" lang="en-US" sz="1670" spc="-1" strike="noStrike">
                <a:solidFill>
                  <a:srgbClr val="000000"/>
                </a:solidFill>
                <a:latin typeface="Arial"/>
                <a:ea typeface="Arial"/>
              </a:rPr>
              <a:t>Examples of incomplete statements</a:t>
            </a:r>
            <a:endParaRPr b="0" lang="en-US" sz="1670" spc="-1" strike="noStrike">
              <a:latin typeface="Arial"/>
            </a:endParaRPr>
          </a:p>
          <a:p>
            <a:pPr lvl="2" marL="522360" indent="-343080">
              <a:lnSpc>
                <a:spcPct val="90000"/>
              </a:lnSpc>
              <a:buClr>
                <a:srgbClr val="3c464b"/>
              </a:buClr>
              <a:buFont typeface="Noto Sans Symbols"/>
              <a:buAutoNum type="alphaLcParenR"/>
            </a:pPr>
            <a:r>
              <a:rPr b="0" lang="en-US" sz="1670" spc="-1" strike="noStrike">
                <a:solidFill>
                  <a:srgbClr val="000000"/>
                </a:solidFill>
                <a:latin typeface="Arial"/>
                <a:ea typeface="Arial"/>
              </a:rPr>
              <a:t>Year missing</a:t>
            </a:r>
            <a:endParaRPr b="0" lang="en-US" sz="1670" spc="-1" strike="noStrike">
              <a:latin typeface="Arial"/>
            </a:endParaRPr>
          </a:p>
          <a:p>
            <a:pPr lvl="2" marL="522360" indent="-343080">
              <a:lnSpc>
                <a:spcPct val="90000"/>
              </a:lnSpc>
              <a:buClr>
                <a:srgbClr val="3c464b"/>
              </a:buClr>
              <a:buFont typeface="Noto Sans Symbols"/>
              <a:buAutoNum type="alphaLcParenR"/>
            </a:pPr>
            <a:r>
              <a:rPr b="0" lang="en-US" sz="1670" spc="-1" strike="noStrike">
                <a:solidFill>
                  <a:srgbClr val="000000"/>
                </a:solidFill>
                <a:latin typeface="Arial"/>
                <a:ea typeface="Arial"/>
              </a:rPr>
              <a:t>Individual or organization missing</a:t>
            </a:r>
            <a:endParaRPr b="0" lang="en-US" sz="1670" spc="-1" strike="noStrike">
              <a:latin typeface="Arial"/>
            </a:endParaRPr>
          </a:p>
          <a:p>
            <a:pPr lvl="1" marL="343080" indent="-341640">
              <a:lnSpc>
                <a:spcPct val="90000"/>
              </a:lnSpc>
              <a:spcBef>
                <a:spcPts val="1001"/>
              </a:spcBef>
              <a:buClr>
                <a:srgbClr val="3c464b"/>
              </a:buClr>
              <a:buFont typeface="Noto Sans Symbols"/>
              <a:buAutoNum type="arabicPeriod"/>
            </a:pPr>
            <a:r>
              <a:rPr b="1" lang="en-US" sz="1670" spc="-1" strike="noStrike">
                <a:solidFill>
                  <a:srgbClr val="000000"/>
                </a:solidFill>
                <a:latin typeface="Arial"/>
                <a:ea typeface="Arial"/>
              </a:rPr>
              <a:t>Copyright notice missing</a:t>
            </a:r>
            <a:endParaRPr b="0" lang="en-US" sz="1670" spc="-1" strike="noStrike">
              <a:latin typeface="Arial"/>
            </a:endParaRPr>
          </a:p>
          <a:p>
            <a:pPr lvl="2" marL="522360" indent="-343080">
              <a:lnSpc>
                <a:spcPct val="90000"/>
              </a:lnSpc>
              <a:buClr>
                <a:srgbClr val="3c464b"/>
              </a:buClr>
              <a:buFont typeface="Noto Sans Symbols"/>
              <a:buAutoNum type="alphaLcParenR"/>
            </a:pPr>
            <a:r>
              <a:rPr b="0" lang="en-US" sz="1670" spc="-1" strike="noStrike">
                <a:solidFill>
                  <a:srgbClr val="000000"/>
                </a:solidFill>
                <a:latin typeface="Arial"/>
                <a:ea typeface="Arial"/>
              </a:rPr>
              <a:t>Again: What about orphaned files? Who wrote them? </a:t>
            </a:r>
            <a:endParaRPr b="0" lang="en-US" sz="1670" spc="-1" strike="noStrike">
              <a:latin typeface="Arial"/>
            </a:endParaRPr>
          </a:p>
          <a:p>
            <a:pPr lvl="1" marL="343080" indent="-341640">
              <a:lnSpc>
                <a:spcPct val="90000"/>
              </a:lnSpc>
              <a:spcBef>
                <a:spcPts val="1001"/>
              </a:spcBef>
              <a:buClr>
                <a:srgbClr val="3c464b"/>
              </a:buClr>
              <a:buFont typeface="Noto Sans Symbols"/>
              <a:buAutoNum type="arabicPeriod"/>
            </a:pPr>
            <a:r>
              <a:rPr b="1" lang="en-US" sz="1670" spc="-1" strike="noStrike">
                <a:solidFill>
                  <a:srgbClr val="000000"/>
                </a:solidFill>
                <a:latin typeface="Arial"/>
                <a:ea typeface="Arial"/>
              </a:rPr>
              <a:t>Ambiguous copyright information for every file</a:t>
            </a:r>
            <a:endParaRPr b="0" lang="en-US" sz="1670" spc="-1" strike="noStrike">
              <a:latin typeface="Arial"/>
            </a:endParaRPr>
          </a:p>
          <a:p>
            <a:pPr lvl="2" marL="522360" indent="-343080">
              <a:lnSpc>
                <a:spcPct val="90000"/>
              </a:lnSpc>
              <a:buClr>
                <a:srgbClr val="3c464b"/>
              </a:buClr>
              <a:buFont typeface="Noto Sans Symbols"/>
              <a:buAutoNum type="alphaLcParenR"/>
            </a:pPr>
            <a:r>
              <a:rPr b="0" lang="en-US" sz="1670" spc="-1" strike="noStrike">
                <a:solidFill>
                  <a:srgbClr val="000000"/>
                </a:solidFill>
                <a:latin typeface="Arial"/>
                <a:ea typeface="Arial"/>
              </a:rPr>
              <a:t>Copyright or copyright sign, year or years, individual or organization</a:t>
            </a:r>
            <a:endParaRPr b="0" lang="en-US" sz="1670" spc="-1" strike="noStrike">
              <a:latin typeface="Arial"/>
            </a:endParaRPr>
          </a:p>
          <a:p>
            <a:pPr lvl="2" marL="522360" indent="-343080">
              <a:lnSpc>
                <a:spcPct val="90000"/>
              </a:lnSpc>
              <a:buClr>
                <a:srgbClr val="3c464b"/>
              </a:buClr>
              <a:buFont typeface="Noto Sans Symbols"/>
              <a:buAutoNum type="alphaLcParenR"/>
            </a:pPr>
            <a:r>
              <a:rPr b="0" lang="en-US" sz="1670" spc="-1" strike="noStrike">
                <a:solidFill>
                  <a:srgbClr val="000000"/>
                </a:solidFill>
                <a:latin typeface="Arial"/>
                <a:ea typeface="Arial"/>
              </a:rPr>
              <a:t>Common understanding is covered by the Berne convention</a:t>
            </a:r>
            <a:endParaRPr b="0" lang="en-US" sz="1670" spc="-1" strike="noStrike">
              <a:latin typeface="Arial"/>
            </a:endParaRPr>
          </a:p>
          <a:p>
            <a:pPr lvl="1" marL="343080" indent="-341640">
              <a:lnSpc>
                <a:spcPct val="90000"/>
              </a:lnSpc>
              <a:spcBef>
                <a:spcPts val="1001"/>
              </a:spcBef>
              <a:buClr>
                <a:srgbClr val="3c464b"/>
              </a:buClr>
              <a:buFont typeface="Noto Sans Symbols"/>
              <a:buAutoNum type="arabicPeriod"/>
            </a:pPr>
            <a:r>
              <a:rPr b="1" lang="en-US" sz="1670" spc="-1" strike="noStrike">
                <a:solidFill>
                  <a:srgbClr val="000000"/>
                </a:solidFill>
                <a:latin typeface="Arial"/>
                <a:ea typeface="Arial"/>
              </a:rPr>
              <a:t>How about authored, thanks to, contributed?</a:t>
            </a:r>
            <a:endParaRPr b="0" lang="en-US" sz="1670" spc="-1" strike="noStrike">
              <a:latin typeface="Arial"/>
            </a:endParaRPr>
          </a:p>
          <a:p>
            <a:pPr lvl="2" marL="522360" indent="-343080">
              <a:lnSpc>
                <a:spcPct val="90000"/>
              </a:lnSpc>
              <a:buClr>
                <a:srgbClr val="3c464b"/>
              </a:buClr>
              <a:buFont typeface="Noto Sans Symbols"/>
              <a:buAutoNum type="alphaLcParenR"/>
            </a:pPr>
            <a:r>
              <a:rPr b="0" lang="en-US" sz="1670" spc="-1" strike="noStrike">
                <a:solidFill>
                  <a:srgbClr val="000000"/>
                </a:solidFill>
                <a:latin typeface="Arial"/>
                <a:ea typeface="Arial"/>
              </a:rPr>
              <a:t>They do not express copyright, consult your legal counsel for guidance in these cases</a:t>
            </a:r>
            <a:endParaRPr b="0" lang="en-US" sz="1670" spc="-1" strike="noStrike">
              <a:latin typeface="Arial"/>
            </a:endParaRPr>
          </a:p>
        </p:txBody>
      </p:sp>
      <p:sp>
        <p:nvSpPr>
          <p:cNvPr id="176" name="CustomShape 3"/>
          <p:cNvSpPr/>
          <p:nvPr/>
        </p:nvSpPr>
        <p:spPr>
          <a:xfrm>
            <a:off x="7309440" y="1825560"/>
            <a:ext cx="4043160" cy="3466440"/>
          </a:xfrm>
          <a:prstGeom prst="rect">
            <a:avLst/>
          </a:prstGeom>
          <a:solidFill>
            <a:srgbClr val="f2f2f2"/>
          </a:solidFill>
          <a:ln>
            <a:noFill/>
          </a:ln>
        </p:spPr>
        <p:style>
          <a:lnRef idx="0"/>
          <a:fillRef idx="0"/>
          <a:effectRef idx="0"/>
          <a:fontRef idx="minor"/>
        </p:style>
      </p:sp>
      <p:sp>
        <p:nvSpPr>
          <p:cNvPr id="177" name="CustomShape 4"/>
          <p:cNvSpPr/>
          <p:nvPr/>
        </p:nvSpPr>
        <p:spPr>
          <a:xfrm>
            <a:off x="7588800" y="2122920"/>
            <a:ext cx="3414240" cy="3209760"/>
          </a:xfrm>
          <a:prstGeom prst="rect">
            <a:avLst/>
          </a:prstGeom>
          <a:noFill/>
          <a:ln>
            <a:noFill/>
          </a:ln>
        </p:spPr>
        <p:style>
          <a:lnRef idx="0"/>
          <a:fillRef idx="0"/>
          <a:effectRef idx="0"/>
          <a:fontRef idx="minor"/>
        </p:style>
        <p:txBody>
          <a:bodyPr lIns="90000" rIns="90000" tIns="45000" bIns="45000">
            <a:noAutofit/>
          </a:bodyPr>
          <a:p>
            <a:pPr marL="228600" indent="-239760">
              <a:lnSpc>
                <a:spcPct val="100000"/>
              </a:lnSpc>
              <a:buClr>
                <a:srgbClr val="000000"/>
              </a:buClr>
              <a:buFont typeface="Arial"/>
              <a:buChar char="•"/>
            </a:pPr>
            <a:r>
              <a:rPr b="0" lang="en-US" sz="1800" spc="-1" strike="noStrike">
                <a:solidFill>
                  <a:srgbClr val="000000"/>
                </a:solidFill>
                <a:latin typeface="Arial"/>
                <a:ea typeface="Arial"/>
              </a:rPr>
              <a:t>The Wikipedia article on the Berne convention presents the basics and origin about copyright law </a:t>
            </a:r>
            <a:r>
              <a:rPr b="0" lang="en-US" sz="1800" spc="-1" strike="noStrike" u="sng">
                <a:solidFill>
                  <a:srgbClr val="0563c1"/>
                </a:solidFill>
                <a:uFillTx/>
                <a:latin typeface="Arial"/>
                <a:ea typeface="Arial"/>
                <a:hlinkClick r:id="rId1"/>
              </a:rPr>
              <a:t>https://en.wikipedia.org/wiki/Berne_Convention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60080" y="4043880"/>
            <a:ext cx="11270160" cy="102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4800" spc="-1" strike="noStrike">
                <a:solidFill>
                  <a:srgbClr val="000000"/>
                </a:solidFill>
                <a:latin typeface="Open Sans"/>
                <a:ea typeface="Open Sans"/>
              </a:rPr>
              <a:t>FOSSology: Component Analysis</a:t>
            </a:r>
            <a:endParaRPr b="0" lang="en-US" sz="4800" spc="-1" strike="noStrike">
              <a:latin typeface="Arial"/>
            </a:endParaRPr>
          </a:p>
        </p:txBody>
      </p:sp>
      <p:sp>
        <p:nvSpPr>
          <p:cNvPr id="179" name="CustomShape 2"/>
          <p:cNvSpPr/>
          <p:nvPr/>
        </p:nvSpPr>
        <p:spPr>
          <a:xfrm>
            <a:off x="460080" y="5193360"/>
            <a:ext cx="11270160" cy="854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2400" spc="-1" strike="noStrike">
                <a:solidFill>
                  <a:srgbClr val="111111"/>
                </a:solidFill>
                <a:latin typeface="Open Sans"/>
                <a:ea typeface="Open Sans"/>
              </a:rPr>
              <a:t>Part III: Scope and Terminology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000000"/>
                </a:solidFill>
                <a:latin typeface="Open Sans"/>
                <a:ea typeface="Open Sans"/>
              </a:rPr>
              <a:t>Analyzing the License Situation of a Component</a:t>
            </a:r>
            <a:endParaRPr b="0" lang="en-US" sz="3200" spc="-1" strike="noStrike">
              <a:latin typeface="Arial"/>
            </a:endParaRPr>
          </a:p>
        </p:txBody>
      </p:sp>
      <p:sp>
        <p:nvSpPr>
          <p:cNvPr id="181" name="CustomShape 2"/>
          <p:cNvSpPr/>
          <p:nvPr/>
        </p:nvSpPr>
        <p:spPr>
          <a:xfrm>
            <a:off x="838080" y="1825560"/>
            <a:ext cx="639936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c51230"/>
                </a:solidFill>
                <a:latin typeface="Open Sans"/>
                <a:ea typeface="Open Sans"/>
              </a:rPr>
              <a:t>Analysis &amp; Clarification</a:t>
            </a:r>
            <a:br/>
            <a:r>
              <a:rPr b="1" lang="en-US" sz="2400" spc="-1" strike="noStrike">
                <a:solidFill>
                  <a:srgbClr val="c51230"/>
                </a:solidFill>
                <a:latin typeface="Open Sans"/>
                <a:ea typeface="Open Sans"/>
              </a:rPr>
              <a:t>of Compliance Issues</a:t>
            </a:r>
            <a:endParaRPr b="0" lang="en-US" sz="2400" spc="-1" strike="noStrike">
              <a:latin typeface="Arial"/>
            </a:endParaRPr>
          </a:p>
          <a:p>
            <a:pPr>
              <a:lnSpc>
                <a:spcPct val="100000"/>
              </a:lnSpc>
            </a:pPr>
            <a:endParaRPr b="0" lang="en-US" sz="2400" spc="-1" strike="noStrike">
              <a:latin typeface="Arial"/>
            </a:endParaRPr>
          </a:p>
          <a:p>
            <a:pPr lvl="1" marL="343080" indent="-379800">
              <a:lnSpc>
                <a:spcPct val="100000"/>
              </a:lnSpc>
              <a:buClr>
                <a:srgbClr val="3c464b"/>
              </a:buClr>
              <a:buFont typeface="Noto Sans Symbols"/>
              <a:buAutoNum type="arabicPeriod"/>
            </a:pPr>
            <a:r>
              <a:rPr b="1" lang="en-US" sz="2400" spc="-1" strike="noStrike">
                <a:solidFill>
                  <a:srgbClr val="000000"/>
                </a:solidFill>
                <a:latin typeface="Open Sans"/>
                <a:ea typeface="Open Sans"/>
              </a:rPr>
              <a:t>Analyzing Component</a:t>
            </a:r>
            <a:br/>
            <a:r>
              <a:rPr b="1" lang="en-US" sz="2400" spc="-1" strike="noStrike">
                <a:solidFill>
                  <a:srgbClr val="000000"/>
                </a:solidFill>
                <a:latin typeface="Open Sans"/>
                <a:ea typeface="Open Sans"/>
              </a:rPr>
              <a:t>vs. Usage Analysis</a:t>
            </a:r>
            <a:endParaRPr b="0" lang="en-US" sz="2400" spc="-1" strike="noStrike">
              <a:latin typeface="Arial"/>
            </a:endParaRPr>
          </a:p>
          <a:p>
            <a:pPr lvl="2" marL="522360" indent="-381240">
              <a:lnSpc>
                <a:spcPct val="100000"/>
              </a:lnSpc>
              <a:buClr>
                <a:srgbClr val="3c464b"/>
              </a:buClr>
              <a:buFont typeface="Noto Sans Symbols"/>
              <a:buAutoNum type="alphaLcParenR"/>
            </a:pPr>
            <a:r>
              <a:rPr b="0" lang="en-US" sz="2400" spc="-1" strike="noStrike">
                <a:solidFill>
                  <a:srgbClr val="000000"/>
                </a:solidFill>
                <a:latin typeface="Open Sans"/>
                <a:ea typeface="Open Sans"/>
              </a:rPr>
              <a:t>On a per component basis</a:t>
            </a:r>
            <a:endParaRPr b="0" lang="en-US" sz="2400" spc="-1" strike="noStrike">
              <a:latin typeface="Arial"/>
            </a:endParaRPr>
          </a:p>
          <a:p>
            <a:pPr lvl="2" marL="522360" indent="-381240">
              <a:lnSpc>
                <a:spcPct val="100000"/>
              </a:lnSpc>
              <a:buClr>
                <a:srgbClr val="3c464b"/>
              </a:buClr>
              <a:buFont typeface="Noto Sans Symbols"/>
              <a:buAutoNum type="alphaLcParenR"/>
            </a:pPr>
            <a:r>
              <a:rPr b="0" lang="en-US" sz="2400" spc="-1" strike="noStrike">
                <a:solidFill>
                  <a:srgbClr val="000000"/>
                </a:solidFill>
                <a:latin typeface="Open Sans"/>
                <a:ea typeface="Open Sans"/>
              </a:rPr>
              <a:t>Shall not consider a particular usage case – enabling reuse of license analysis</a:t>
            </a:r>
            <a:endParaRPr b="0" lang="en-US" sz="2400" spc="-1" strike="noStrike">
              <a:latin typeface="Arial"/>
            </a:endParaRPr>
          </a:p>
          <a:p>
            <a:pPr lvl="2" marL="522360" indent="-381240">
              <a:lnSpc>
                <a:spcPct val="100000"/>
              </a:lnSpc>
              <a:buClr>
                <a:srgbClr val="3c464b"/>
              </a:buClr>
              <a:buFont typeface="Noto Sans Symbols"/>
              <a:buAutoNum type="alphaLcParenR"/>
            </a:pPr>
            <a:r>
              <a:rPr b="0" lang="en-US" sz="2400" spc="-1" strike="noStrike">
                <a:solidFill>
                  <a:srgbClr val="000000"/>
                </a:solidFill>
                <a:latin typeface="Open Sans"/>
                <a:ea typeface="Open Sans"/>
              </a:rPr>
              <a:t>Opposed the usage clearing: considers all involved components</a:t>
            </a:r>
            <a:endParaRPr b="0" lang="en-US" sz="2400" spc="-1" strike="noStrike">
              <a:latin typeface="Arial"/>
            </a:endParaRPr>
          </a:p>
        </p:txBody>
      </p:sp>
      <p:sp>
        <p:nvSpPr>
          <p:cNvPr id="182" name="CustomShape 3"/>
          <p:cNvSpPr/>
          <p:nvPr/>
        </p:nvSpPr>
        <p:spPr>
          <a:xfrm>
            <a:off x="7422840" y="1825560"/>
            <a:ext cx="3929760" cy="3511440"/>
          </a:xfrm>
          <a:prstGeom prst="rect">
            <a:avLst/>
          </a:prstGeom>
          <a:solidFill>
            <a:srgbClr val="f2f2f2"/>
          </a:solidFill>
          <a:ln>
            <a:noFill/>
          </a:ln>
        </p:spPr>
        <p:style>
          <a:lnRef idx="0"/>
          <a:fillRef idx="0"/>
          <a:effectRef idx="0"/>
          <a:fontRef idx="minor"/>
        </p:style>
      </p:sp>
      <p:sp>
        <p:nvSpPr>
          <p:cNvPr id="183" name="CustomShape 4"/>
          <p:cNvSpPr/>
          <p:nvPr/>
        </p:nvSpPr>
        <p:spPr>
          <a:xfrm>
            <a:off x="7696080" y="2122920"/>
            <a:ext cx="3567960" cy="2395440"/>
          </a:xfrm>
          <a:prstGeom prst="rect">
            <a:avLst/>
          </a:prstGeom>
          <a:noFill/>
          <a:ln>
            <a:noFill/>
          </a:ln>
        </p:spPr>
        <p:style>
          <a:lnRef idx="0"/>
          <a:fillRef idx="0"/>
          <a:effectRef idx="0"/>
          <a:fontRef idx="minor"/>
        </p:style>
        <p:txBody>
          <a:bodyPr lIns="90000" rIns="90000" tIns="45000" bIns="45000">
            <a:noAutofit/>
          </a:bodyPr>
          <a:p>
            <a:pPr marL="171360" indent="-182520">
              <a:lnSpc>
                <a:spcPct val="100000"/>
              </a:lnSpc>
              <a:buClr>
                <a:srgbClr val="000000"/>
              </a:buClr>
              <a:buFont typeface="Arial"/>
              <a:buChar char="•"/>
            </a:pPr>
            <a:r>
              <a:rPr b="0" lang="en-US" sz="1800" spc="-1" strike="noStrike">
                <a:solidFill>
                  <a:srgbClr val="000000"/>
                </a:solidFill>
                <a:latin typeface="Open Sans"/>
                <a:ea typeface="Open Sans"/>
              </a:rPr>
              <a:t>As previous licensing examples have shown, expert knowledge is required</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As such, available tools, such as FOSSology will need experts to clarify ambiguous licensing situations</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A license analysis tool does not replace the expert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000000"/>
                </a:solidFill>
                <a:latin typeface="Open Sans"/>
                <a:ea typeface="Open Sans"/>
              </a:rPr>
              <a:t>Misconceptions: Other Terms and Analysis</a:t>
            </a:r>
            <a:endParaRPr b="0" lang="en-US" sz="3200" spc="-1" strike="noStrike">
              <a:latin typeface="Arial"/>
            </a:endParaRPr>
          </a:p>
        </p:txBody>
      </p:sp>
      <p:sp>
        <p:nvSpPr>
          <p:cNvPr id="185" name="CustomShape 2"/>
          <p:cNvSpPr/>
          <p:nvPr/>
        </p:nvSpPr>
        <p:spPr>
          <a:xfrm>
            <a:off x="838080" y="1825560"/>
            <a:ext cx="1077876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300" spc="-1" strike="noStrike">
                <a:solidFill>
                  <a:srgbClr val="c51230"/>
                </a:solidFill>
                <a:latin typeface="Open Sans"/>
                <a:ea typeface="Open Sans"/>
              </a:rPr>
              <a:t>Component Analysis &amp; Clarification of Component License Condition</a:t>
            </a:r>
            <a:endParaRPr b="0" lang="en-US" sz="2300" spc="-1" strike="noStrike">
              <a:latin typeface="Arial"/>
            </a:endParaRPr>
          </a:p>
          <a:p>
            <a:pPr lvl="1" marL="343080" indent="-373320">
              <a:lnSpc>
                <a:spcPct val="100000"/>
              </a:lnSpc>
              <a:spcBef>
                <a:spcPts val="1001"/>
              </a:spcBef>
              <a:buClr>
                <a:srgbClr val="3c464b"/>
              </a:buClr>
              <a:buFont typeface="Noto Sans Symbols"/>
              <a:buAutoNum type="arabicPeriod"/>
            </a:pPr>
            <a:r>
              <a:rPr b="1" lang="en-US" sz="2300" spc="-1" strike="noStrike">
                <a:solidFill>
                  <a:srgbClr val="000000"/>
                </a:solidFill>
                <a:latin typeface="Open Sans"/>
                <a:ea typeface="Open Sans"/>
              </a:rPr>
              <a:t>License Analysis</a:t>
            </a:r>
            <a:endParaRPr b="0" lang="en-US" sz="2300" spc="-1" strike="noStrike">
              <a:latin typeface="Arial"/>
            </a:endParaRPr>
          </a:p>
          <a:p>
            <a:pPr lvl="2" marL="522360" indent="-374760">
              <a:lnSpc>
                <a:spcPct val="100000"/>
              </a:lnSpc>
              <a:buClr>
                <a:srgbClr val="3c464b"/>
              </a:buClr>
              <a:buFont typeface="Noto Sans Symbols"/>
              <a:buAutoNum type="alphaLcParenR"/>
            </a:pPr>
            <a:r>
              <a:rPr b="0" lang="en-US" sz="2300" spc="-1" strike="noStrike">
                <a:solidFill>
                  <a:srgbClr val="000000"/>
                </a:solidFill>
                <a:latin typeface="Open Sans"/>
                <a:ea typeface="Open Sans"/>
              </a:rPr>
              <a:t>How to call what: license analysis vs. component analysis?</a:t>
            </a:r>
            <a:endParaRPr b="0" lang="en-US" sz="2300" spc="-1" strike="noStrike">
              <a:latin typeface="Arial"/>
            </a:endParaRPr>
          </a:p>
          <a:p>
            <a:pPr lvl="2" marL="522360" indent="-374760">
              <a:lnSpc>
                <a:spcPct val="100000"/>
              </a:lnSpc>
              <a:buClr>
                <a:srgbClr val="3c464b"/>
              </a:buClr>
              <a:buFont typeface="Noto Sans Symbols"/>
              <a:buAutoNum type="alphaLcParenR"/>
            </a:pPr>
            <a:r>
              <a:rPr b="0" lang="en-US" sz="2300" spc="-1" strike="noStrike">
                <a:solidFill>
                  <a:srgbClr val="000000"/>
                </a:solidFill>
                <a:latin typeface="Open Sans"/>
                <a:ea typeface="Open Sans"/>
              </a:rPr>
              <a:t>There is also clarifying license terms required, for example: new licenses, rare licenses, licenses written for the US law, used in Europe, etc.</a:t>
            </a:r>
            <a:endParaRPr b="0" lang="en-US" sz="2300" spc="-1" strike="noStrike">
              <a:latin typeface="Arial"/>
            </a:endParaRPr>
          </a:p>
          <a:p>
            <a:pPr lvl="1" marL="343080" indent="-373320">
              <a:lnSpc>
                <a:spcPct val="100000"/>
              </a:lnSpc>
              <a:spcBef>
                <a:spcPts val="1001"/>
              </a:spcBef>
              <a:buClr>
                <a:srgbClr val="3c464b"/>
              </a:buClr>
              <a:buFont typeface="Noto Sans Symbols"/>
              <a:buAutoNum type="arabicPeriod"/>
            </a:pPr>
            <a:r>
              <a:rPr b="1" lang="en-US" sz="2300" spc="-1" strike="noStrike">
                <a:solidFill>
                  <a:srgbClr val="000000"/>
                </a:solidFill>
                <a:latin typeface="Open Sans"/>
                <a:ea typeface="Open Sans"/>
              </a:rPr>
              <a:t>Looking at OSS components or your own product?</a:t>
            </a:r>
            <a:endParaRPr b="0" lang="en-US" sz="2300" spc="-1" strike="noStrike">
              <a:latin typeface="Arial"/>
            </a:endParaRPr>
          </a:p>
          <a:p>
            <a:pPr lvl="2" marL="522360" indent="-374760">
              <a:lnSpc>
                <a:spcPct val="100000"/>
              </a:lnSpc>
              <a:buClr>
                <a:srgbClr val="3c464b"/>
              </a:buClr>
              <a:buFont typeface="Noto Sans Symbols"/>
              <a:buAutoNum type="alphaLcParenR"/>
            </a:pPr>
            <a:r>
              <a:rPr b="0" lang="en-US" sz="2300" spc="-1" strike="noStrike">
                <a:solidFill>
                  <a:srgbClr val="000000"/>
                </a:solidFill>
                <a:latin typeface="Open Sans"/>
                <a:ea typeface="Open Sans"/>
              </a:rPr>
              <a:t>For re-using license analysis: going OSS component by OSS component</a:t>
            </a:r>
            <a:endParaRPr b="0" lang="en-US" sz="2300" spc="-1" strike="noStrike">
              <a:latin typeface="Arial"/>
            </a:endParaRPr>
          </a:p>
          <a:p>
            <a:pPr lvl="2" marL="522360" indent="-374760">
              <a:lnSpc>
                <a:spcPct val="100000"/>
              </a:lnSpc>
              <a:buClr>
                <a:srgbClr val="3c464b"/>
              </a:buClr>
              <a:buFont typeface="Noto Sans Symbols"/>
              <a:buAutoNum type="alphaLcParenR"/>
            </a:pPr>
            <a:r>
              <a:rPr b="0" lang="en-US" sz="2300" spc="-1" strike="noStrike">
                <a:solidFill>
                  <a:srgbClr val="000000"/>
                </a:solidFill>
                <a:latin typeface="Open Sans"/>
                <a:ea typeface="Open Sans"/>
              </a:rPr>
              <a:t>An analysis on product level considers incompatible</a:t>
            </a:r>
            <a:br/>
            <a:r>
              <a:rPr b="0" lang="en-US" sz="2300" spc="-1" strike="noStrike">
                <a:solidFill>
                  <a:srgbClr val="000000"/>
                </a:solidFill>
                <a:latin typeface="Open Sans"/>
                <a:ea typeface="Open Sans"/>
              </a:rPr>
              <a:t>licensing or business case compatibility</a:t>
            </a:r>
            <a:endParaRPr b="0" lang="en-US" sz="23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000000"/>
                </a:solidFill>
                <a:latin typeface="Open Sans"/>
                <a:ea typeface="Open Sans"/>
              </a:rPr>
              <a:t>License Analysis of a Component - Summary</a:t>
            </a:r>
            <a:endParaRPr b="0" lang="en-US" sz="3200" spc="-1" strike="noStrike">
              <a:latin typeface="Arial"/>
            </a:endParaRPr>
          </a:p>
        </p:txBody>
      </p:sp>
      <p:sp>
        <p:nvSpPr>
          <p:cNvPr id="187" name="CustomShape 2"/>
          <p:cNvSpPr/>
          <p:nvPr/>
        </p:nvSpPr>
        <p:spPr>
          <a:xfrm>
            <a:off x="838080" y="1825560"/>
            <a:ext cx="6175440" cy="4350240"/>
          </a:xfrm>
          <a:prstGeom prst="rect">
            <a:avLst/>
          </a:prstGeom>
          <a:noFill/>
          <a:ln>
            <a:noFill/>
          </a:ln>
        </p:spPr>
        <p:style>
          <a:lnRef idx="0"/>
          <a:fillRef idx="0"/>
          <a:effectRef idx="0"/>
          <a:fontRef idx="minor"/>
        </p:style>
        <p:txBody>
          <a:bodyPr lIns="90000" rIns="90000" tIns="45000" bIns="45000">
            <a:noAutofit/>
          </a:bodyPr>
          <a:p>
            <a:pPr lvl="1" marL="343080" indent="-350280">
              <a:lnSpc>
                <a:spcPct val="90000"/>
              </a:lnSpc>
              <a:buClr>
                <a:srgbClr val="3c464b"/>
              </a:buClr>
              <a:buFont typeface="Noto Sans Symbols"/>
              <a:buAutoNum type="arabicPeriod"/>
            </a:pPr>
            <a:r>
              <a:rPr b="1" lang="en-US" sz="1800" spc="-1" strike="noStrike">
                <a:solidFill>
                  <a:srgbClr val="c51230"/>
                </a:solidFill>
                <a:latin typeface="Open Sans"/>
                <a:ea typeface="Open Sans"/>
              </a:rPr>
              <a:t>Overall goals</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Comply with OSS community and mitigate risk</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Help the engineering with definitive instructions</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Building a list of reusable assets, requires</a:t>
            </a:r>
            <a:br/>
            <a:r>
              <a:rPr b="0" lang="en-US" sz="1800" spc="-1" strike="noStrike">
                <a:solidFill>
                  <a:srgbClr val="000000"/>
                </a:solidFill>
                <a:latin typeface="Open Sans"/>
                <a:ea typeface="Open Sans"/>
              </a:rPr>
              <a:t>usage independent clearing of component</a:t>
            </a:r>
            <a:endParaRPr b="0" lang="en-US" sz="1800" spc="-1" strike="noStrike">
              <a:latin typeface="Arial"/>
            </a:endParaRPr>
          </a:p>
          <a:p>
            <a:pPr lvl="1" marL="343080" indent="-350280">
              <a:lnSpc>
                <a:spcPct val="90000"/>
              </a:lnSpc>
              <a:spcBef>
                <a:spcPts val="1001"/>
              </a:spcBef>
              <a:buClr>
                <a:srgbClr val="3c464b"/>
              </a:buClr>
              <a:buFont typeface="Noto Sans Symbols"/>
              <a:buAutoNum type="arabicPeriod"/>
            </a:pPr>
            <a:r>
              <a:rPr b="1" lang="en-US" sz="1800" spc="-1" strike="noStrike">
                <a:solidFill>
                  <a:srgbClr val="c51230"/>
                </a:solidFill>
                <a:latin typeface="Open Sans"/>
                <a:ea typeface="Open Sans"/>
              </a:rPr>
              <a:t>How to perform a component analysis</a:t>
            </a:r>
            <a:br/>
            <a:r>
              <a:rPr b="1" lang="en-US" sz="1800" spc="-1" strike="noStrike">
                <a:solidFill>
                  <a:srgbClr val="c51230"/>
                </a:solidFill>
                <a:latin typeface="Open Sans"/>
                <a:ea typeface="Open Sans"/>
              </a:rPr>
              <a:t>for licensing</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Reviewing file notices</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Reviewing license texts</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Determining the exact text for obligations</a:t>
            </a:r>
            <a:br/>
            <a:r>
              <a:rPr b="0" lang="en-US" sz="1800" spc="-1" strike="noStrike">
                <a:solidFill>
                  <a:srgbClr val="000000"/>
                </a:solidFill>
                <a:latin typeface="Open Sans"/>
                <a:ea typeface="Open Sans"/>
              </a:rPr>
              <a:t>(rights, restrictions)</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Identify new licenses</a:t>
            </a:r>
            <a:endParaRPr b="0" lang="en-US" sz="1800" spc="-1" strike="noStrike">
              <a:latin typeface="Arial"/>
            </a:endParaRPr>
          </a:p>
          <a:p>
            <a:pPr lvl="2" marL="522360" indent="-351720">
              <a:lnSpc>
                <a:spcPct val="90000"/>
              </a:lnSpc>
              <a:buClr>
                <a:srgbClr val="3c464b"/>
              </a:buClr>
              <a:buFont typeface="Noto Sans Symbols"/>
              <a:buAutoNum type="alphaLcParenR"/>
            </a:pPr>
            <a:r>
              <a:rPr b="0" lang="en-US" sz="1800" spc="-1" strike="noStrike">
                <a:solidFill>
                  <a:srgbClr val="000000"/>
                </a:solidFill>
                <a:latin typeface="Open Sans"/>
                <a:ea typeface="Open Sans"/>
              </a:rPr>
              <a:t>License clarification required?</a:t>
            </a:r>
            <a:endParaRPr b="0" lang="en-US" sz="1800" spc="-1" strike="noStrike">
              <a:latin typeface="Arial"/>
            </a:endParaRPr>
          </a:p>
          <a:p>
            <a:pPr lvl="3" marL="698400" indent="-349920">
              <a:lnSpc>
                <a:spcPct val="90000"/>
              </a:lnSpc>
              <a:buClr>
                <a:srgbClr val="3c464b"/>
              </a:buClr>
              <a:buFont typeface="Noto Sans Symbols"/>
              <a:buChar char="▪"/>
            </a:pPr>
            <a:r>
              <a:rPr b="0" lang="en-US" sz="1800" spc="-1" strike="noStrike">
                <a:solidFill>
                  <a:srgbClr val="000000"/>
                </a:solidFill>
                <a:latin typeface="Open Sans"/>
                <a:ea typeface="Open Sans"/>
              </a:rPr>
              <a:t>OSS Expert group available in organisation</a:t>
            </a:r>
            <a:endParaRPr b="0" lang="en-US" sz="1800" spc="-1" strike="noStrike">
              <a:latin typeface="Arial"/>
            </a:endParaRPr>
          </a:p>
          <a:p>
            <a:pPr lvl="3" marL="698400" indent="-349920">
              <a:lnSpc>
                <a:spcPct val="90000"/>
              </a:lnSpc>
              <a:buClr>
                <a:srgbClr val="3c464b"/>
              </a:buClr>
              <a:buFont typeface="Noto Sans Symbols"/>
              <a:buChar char="▪"/>
            </a:pPr>
            <a:r>
              <a:rPr b="0" lang="en-US" sz="1800" spc="-1" strike="noStrike">
                <a:solidFill>
                  <a:srgbClr val="000000"/>
                </a:solidFill>
                <a:latin typeface="Open Sans"/>
                <a:ea typeface="Open Sans"/>
              </a:rPr>
              <a:t>Legal advice required </a:t>
            </a:r>
            <a:endParaRPr b="0" lang="en-US" sz="1800" spc="-1" strike="noStrike">
              <a:latin typeface="Arial"/>
            </a:endParaRPr>
          </a:p>
        </p:txBody>
      </p:sp>
      <p:sp>
        <p:nvSpPr>
          <p:cNvPr id="188" name="CustomShape 3"/>
          <p:cNvSpPr/>
          <p:nvPr/>
        </p:nvSpPr>
        <p:spPr>
          <a:xfrm>
            <a:off x="6927120" y="1583280"/>
            <a:ext cx="4497120" cy="3871440"/>
          </a:xfrm>
          <a:prstGeom prst="rect">
            <a:avLst/>
          </a:prstGeom>
          <a:solidFill>
            <a:srgbClr val="f2f2f2"/>
          </a:solidFill>
          <a:ln>
            <a:noFill/>
          </a:ln>
        </p:spPr>
        <p:style>
          <a:lnRef idx="0"/>
          <a:fillRef idx="0"/>
          <a:effectRef idx="0"/>
          <a:fontRef idx="minor"/>
        </p:style>
      </p:sp>
      <p:sp>
        <p:nvSpPr>
          <p:cNvPr id="189" name="CustomShape 4"/>
          <p:cNvSpPr/>
          <p:nvPr/>
        </p:nvSpPr>
        <p:spPr>
          <a:xfrm>
            <a:off x="7015320" y="2015280"/>
            <a:ext cx="4202640" cy="3209760"/>
          </a:xfrm>
          <a:prstGeom prst="rect">
            <a:avLst/>
          </a:prstGeom>
          <a:noFill/>
          <a:ln>
            <a:noFill/>
          </a:ln>
        </p:spPr>
        <p:style>
          <a:lnRef idx="0"/>
          <a:fillRef idx="0"/>
          <a:effectRef idx="0"/>
          <a:fontRef idx="minor"/>
        </p:style>
        <p:txBody>
          <a:bodyPr lIns="90000" rIns="90000" tIns="45000" bIns="45000">
            <a:noAutofit/>
          </a:bodyPr>
          <a:p>
            <a:pPr marL="171360" indent="-182520">
              <a:lnSpc>
                <a:spcPct val="100000"/>
              </a:lnSpc>
              <a:buClr>
                <a:srgbClr val="000000"/>
              </a:buClr>
              <a:buFont typeface="Arial"/>
              <a:buChar char="•"/>
            </a:pPr>
            <a:r>
              <a:rPr b="0" lang="en-US" sz="1800" spc="-1" strike="noStrike">
                <a:solidFill>
                  <a:srgbClr val="000000"/>
                </a:solidFill>
                <a:latin typeface="Open Sans"/>
                <a:ea typeface="Open Sans"/>
              </a:rPr>
              <a:t>The FOSSology project enables the tool-based identification of licenses:</a:t>
            </a:r>
            <a:endParaRPr b="0" lang="en-US" sz="1800" spc="-1" strike="noStrike">
              <a:latin typeface="Arial"/>
            </a:endParaRPr>
          </a:p>
          <a:p>
            <a:pPr lvl="1" marL="6285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Finding license relevant texts</a:t>
            </a:r>
            <a:endParaRPr b="0" lang="en-US" sz="1800" spc="-1" strike="noStrike">
              <a:latin typeface="Arial"/>
            </a:endParaRPr>
          </a:p>
          <a:p>
            <a:pPr lvl="1" marL="6285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Aggregation in a hierarchy</a:t>
            </a:r>
            <a:endParaRPr b="0" lang="en-US" sz="1800" spc="-1" strike="noStrike">
              <a:latin typeface="Arial"/>
            </a:endParaRPr>
          </a:p>
          <a:p>
            <a:pPr lvl="1" marL="6285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Highlighting text occurrences</a:t>
            </a:r>
            <a:endParaRPr b="0" lang="en-US" sz="1800" spc="-1" strike="noStrike">
              <a:latin typeface="Arial"/>
            </a:endParaRPr>
          </a:p>
          <a:p>
            <a:pPr lvl="1" marL="6285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Identifying wording differences compared with reference texts</a:t>
            </a:r>
            <a:endParaRPr b="0" lang="en-US" sz="1800" spc="-1" strike="noStrike">
              <a:latin typeface="Arial"/>
            </a:endParaRPr>
          </a:p>
          <a:p>
            <a:pPr lvl="1" marL="6285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Searching for licensing phrases</a:t>
            </a:r>
            <a:endParaRPr b="0" lang="en-US" sz="1800" spc="-1" strike="noStrike">
              <a:latin typeface="Arial"/>
            </a:endParaRPr>
          </a:p>
          <a:p>
            <a:pPr lvl="1" marL="6285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Reporting of found licenses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000000"/>
                </a:solidFill>
                <a:latin typeface="Open Sans"/>
                <a:ea typeface="Open Sans"/>
              </a:rPr>
              <a:t>Thank you for your attention</a:t>
            </a:r>
            <a:endParaRPr b="0" lang="en-US" sz="3200" spc="-1" strike="noStrike">
              <a:latin typeface="Arial"/>
            </a:endParaRPr>
          </a:p>
        </p:txBody>
      </p:sp>
      <p:sp>
        <p:nvSpPr>
          <p:cNvPr id="19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pPr>
            <a:r>
              <a:rPr b="1" lang="en-US" sz="1600" spc="-1" strike="noStrike">
                <a:solidFill>
                  <a:srgbClr val="000000"/>
                </a:solidFill>
                <a:latin typeface="Open Sans"/>
                <a:ea typeface="Open Sans"/>
              </a:rPr>
              <a:t>© 2016-2018 Siemens AG, The Linux Foundation</a:t>
            </a:r>
            <a:endParaRPr b="0" lang="en-US" sz="1600" spc="-1" strike="noStrike">
              <a:latin typeface="Arial"/>
            </a:endParaRPr>
          </a:p>
          <a:p>
            <a:pPr marL="228600" indent="-227160">
              <a:lnSpc>
                <a:spcPct val="90000"/>
              </a:lnSpc>
            </a:pPr>
            <a:endParaRPr b="0" lang="en-US" sz="1600" spc="-1" strike="noStrike">
              <a:latin typeface="Arial"/>
            </a:endParaRPr>
          </a:p>
          <a:p>
            <a:pPr marL="228600" indent="-227160">
              <a:lnSpc>
                <a:spcPct val="90000"/>
              </a:lnSpc>
            </a:pPr>
            <a:endParaRPr b="0" lang="en-US" sz="1600" spc="-1" strike="noStrike">
              <a:latin typeface="Arial"/>
            </a:endParaRPr>
          </a:p>
          <a:p>
            <a:pPr marL="228600" indent="-227160">
              <a:lnSpc>
                <a:spcPct val="90000"/>
              </a:lnSpc>
            </a:pPr>
            <a:r>
              <a:rPr b="0" lang="en-US" sz="1600" spc="-1" strike="noStrike">
                <a:solidFill>
                  <a:srgbClr val="000000"/>
                </a:solidFill>
                <a:latin typeface="Open Sans"/>
                <a:ea typeface="Open Sans"/>
              </a:rPr>
              <a:t>CC-BY-SA 4.0</a:t>
            </a:r>
            <a:br/>
            <a:r>
              <a:rPr b="0" lang="en-US" sz="1600" spc="-1" strike="noStrike" u="sng">
                <a:solidFill>
                  <a:srgbClr val="0563c1"/>
                </a:solidFill>
                <a:uFillTx/>
                <a:latin typeface="Open Sans"/>
                <a:ea typeface="Open Sans"/>
                <a:hlinkClick r:id="rId1"/>
              </a:rPr>
              <a:t>https://creativecommons.org/licenses/by-sa/4.0/</a:t>
            </a:r>
            <a:endParaRPr b="0" lang="en-US" sz="1600" spc="-1" strike="noStrike">
              <a:latin typeface="Arial"/>
            </a:endParaRPr>
          </a:p>
          <a:p>
            <a:pPr marL="228600" indent="-227160">
              <a:lnSpc>
                <a:spcPct val="90000"/>
              </a:lnSpc>
              <a:spcBef>
                <a:spcPts val="1001"/>
              </a:spcBef>
            </a:pPr>
            <a:r>
              <a:rPr b="1" lang="en-US" sz="1600" spc="-1" strike="noStrike">
                <a:solidFill>
                  <a:srgbClr val="000000"/>
                </a:solidFill>
                <a:latin typeface="Open Sans"/>
                <a:ea typeface="Open Sans"/>
              </a:rPr>
              <a:t>Internet</a:t>
            </a:r>
            <a:br/>
            <a:r>
              <a:rPr b="1" lang="en-US" sz="1600" spc="-1" strike="noStrike" u="sng">
                <a:solidFill>
                  <a:srgbClr val="0563c1"/>
                </a:solidFill>
                <a:uFillTx/>
                <a:latin typeface="Open Sans"/>
                <a:ea typeface="Open Sans"/>
                <a:hlinkClick r:id="rId2"/>
              </a:rPr>
              <a:t>https://www.fossology.org</a:t>
            </a:r>
            <a:endParaRPr b="0" lang="en-US" sz="1600" spc="-1" strike="noStrike">
              <a:latin typeface="Arial"/>
            </a:endParaRPr>
          </a:p>
          <a:p>
            <a:pPr marL="228600" indent="-227160">
              <a:lnSpc>
                <a:spcPct val="90000"/>
              </a:lnSpc>
              <a:spcBef>
                <a:spcPts val="1001"/>
              </a:spcBef>
            </a:pPr>
            <a:r>
              <a:rPr b="1" lang="en-US" sz="1600" spc="-1" strike="noStrike">
                <a:solidFill>
                  <a:srgbClr val="000000"/>
                </a:solidFill>
                <a:latin typeface="Open Sans"/>
                <a:ea typeface="Open Sans"/>
              </a:rPr>
              <a:t>Github</a:t>
            </a:r>
            <a:br/>
            <a:r>
              <a:rPr b="1" lang="en-US" sz="1600" spc="-1" strike="noStrike" u="sng">
                <a:solidFill>
                  <a:srgbClr val="0563c1"/>
                </a:solidFill>
                <a:uFillTx/>
                <a:latin typeface="Open Sans"/>
                <a:ea typeface="Open Sans"/>
                <a:hlinkClick r:id="rId3"/>
              </a:rPr>
              <a:t>https://github.com/fossology/fossology</a:t>
            </a:r>
            <a:endParaRPr b="0" lang="en-US" sz="1600" spc="-1" strike="noStrike">
              <a:latin typeface="Arial"/>
            </a:endParaRPr>
          </a:p>
          <a:p>
            <a:pPr marL="228600" indent="-227160">
              <a:lnSpc>
                <a:spcPct val="90000"/>
              </a:lnSpc>
            </a:pPr>
            <a:endParaRPr b="0" lang="en-US" sz="1600" spc="-1" strike="noStrike">
              <a:latin typeface="Arial"/>
            </a:endParaRPr>
          </a:p>
          <a:p>
            <a:pPr marL="228600" indent="-227160">
              <a:lnSpc>
                <a:spcPct val="90000"/>
              </a:lnSpc>
            </a:pPr>
            <a:r>
              <a:rPr b="1" lang="en-US" sz="1600" spc="-1" strike="noStrike">
                <a:solidFill>
                  <a:srgbClr val="000000"/>
                </a:solidFill>
                <a:latin typeface="Open Sans"/>
                <a:ea typeface="Open Sans"/>
              </a:rPr>
              <a:t>Further Links</a:t>
            </a:r>
            <a:br/>
            <a:r>
              <a:rPr b="1" lang="en-US" sz="1600" spc="-1" strike="noStrike" u="sng">
                <a:solidFill>
                  <a:srgbClr val="0563c1"/>
                </a:solidFill>
                <a:uFillTx/>
                <a:latin typeface="Open Sans"/>
                <a:ea typeface="Open Sans"/>
                <a:hlinkClick r:id="rId4"/>
              </a:rPr>
              <a:t>https://www.spdx.org</a:t>
            </a:r>
            <a:endParaRPr b="0" lang="en-US" sz="1600" spc="-1" strike="noStrike">
              <a:latin typeface="Arial"/>
            </a:endParaRPr>
          </a:p>
          <a:p>
            <a:pPr marL="228600" indent="-227160">
              <a:lnSpc>
                <a:spcPct val="90000"/>
              </a:lnSpc>
            </a:pPr>
            <a:r>
              <a:rPr b="1" lang="en-US" sz="1600" spc="-1" strike="noStrike">
                <a:solidFill>
                  <a:srgbClr val="000000"/>
                </a:solidFill>
                <a:latin typeface="Open Sans"/>
                <a:ea typeface="Open Sans"/>
              </a:rPr>
              <a:t>    </a:t>
            </a:r>
            <a:r>
              <a:rPr b="1" lang="en-US" sz="1600" spc="-1" strike="noStrike" u="sng">
                <a:solidFill>
                  <a:srgbClr val="0563c1"/>
                </a:solidFill>
                <a:uFillTx/>
                <a:latin typeface="Open Sans"/>
                <a:ea typeface="Open Sans"/>
                <a:hlinkClick r:id="rId5"/>
              </a:rPr>
              <a:t>https://www.openchainproject.org</a:t>
            </a:r>
            <a:endParaRPr b="0" lang="en-US" sz="1600" spc="-1" strike="noStrike">
              <a:latin typeface="Arial"/>
            </a:endParaRPr>
          </a:p>
          <a:p>
            <a:pPr marL="228600" indent="-227160">
              <a:lnSpc>
                <a:spcPct val="90000"/>
              </a:lnSpc>
            </a:pPr>
            <a:r>
              <a:rPr b="1" lang="en-US" sz="1600" spc="-1" strike="noStrike">
                <a:solidFill>
                  <a:srgbClr val="000000"/>
                </a:solidFill>
                <a:latin typeface="Open Sans"/>
                <a:ea typeface="Open Sans"/>
              </a:rPr>
              <a:t>    </a:t>
            </a:r>
            <a:r>
              <a:rPr b="1" lang="en-US" sz="1600" spc="-1" strike="noStrike" u="sng">
                <a:solidFill>
                  <a:srgbClr val="0563c1"/>
                </a:solidFill>
                <a:uFillTx/>
                <a:latin typeface="Open Sans"/>
                <a:ea typeface="Open Sans"/>
                <a:hlinkClick r:id="rId6"/>
              </a:rPr>
              <a:t>https://github.com/sw360/sw360portal</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Open Sans"/>
                <a:ea typeface="Open Sans"/>
              </a:rPr>
              <a:t>What is Open Source Software Licensing?</a:t>
            </a:r>
            <a:endParaRPr b="0" lang="en-US" sz="4000" spc="-1" strike="noStrike">
              <a:latin typeface="Arial"/>
            </a:endParaRPr>
          </a:p>
        </p:txBody>
      </p:sp>
      <p:sp>
        <p:nvSpPr>
          <p:cNvPr id="136" name="CustomShape 2"/>
          <p:cNvSpPr/>
          <p:nvPr/>
        </p:nvSpPr>
        <p:spPr>
          <a:xfrm>
            <a:off x="838080" y="1825560"/>
            <a:ext cx="518004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c51230"/>
                </a:solidFill>
                <a:latin typeface="Open Sans"/>
                <a:ea typeface="Open Sans"/>
              </a:rPr>
              <a:t>Basics about Licensing</a:t>
            </a:r>
            <a:endParaRPr b="0" lang="en-US" sz="1800" spc="-1" strike="noStrike">
              <a:latin typeface="Arial"/>
            </a:endParaRPr>
          </a:p>
          <a:p>
            <a:pPr lvl="1" marL="228600" indent="-227160">
              <a:lnSpc>
                <a:spcPct val="100000"/>
              </a:lnSpc>
              <a:buClr>
                <a:srgbClr val="3c464b"/>
              </a:buClr>
              <a:buFont typeface="Noto Sans Symbols"/>
              <a:buChar char="▪"/>
            </a:pPr>
            <a:r>
              <a:rPr b="0" lang="en-US" sz="1800" spc="-1" strike="noStrike">
                <a:solidFill>
                  <a:srgbClr val="000000"/>
                </a:solidFill>
                <a:latin typeface="Open Sans"/>
                <a:ea typeface="Open Sans"/>
              </a:rPr>
              <a:t>Obligations</a:t>
            </a:r>
            <a:endParaRPr b="0" lang="en-US" sz="1800" spc="-1" strike="noStrike">
              <a:latin typeface="Arial"/>
            </a:endParaRPr>
          </a:p>
          <a:p>
            <a:pPr lvl="1" marL="228600" indent="-227160">
              <a:lnSpc>
                <a:spcPct val="100000"/>
              </a:lnSpc>
              <a:buClr>
                <a:srgbClr val="3c464b"/>
              </a:buClr>
              <a:buFont typeface="Noto Sans Symbols"/>
              <a:buChar char="▪"/>
            </a:pPr>
            <a:r>
              <a:rPr b="0" lang="en-US" sz="1800" spc="-1" strike="noStrike">
                <a:solidFill>
                  <a:srgbClr val="000000"/>
                </a:solidFill>
                <a:latin typeface="Open Sans"/>
                <a:ea typeface="Open Sans"/>
              </a:rPr>
              <a:t>Restrictions</a:t>
            </a:r>
            <a:endParaRPr b="0" lang="en-US" sz="1800" spc="-1" strike="noStrike">
              <a:latin typeface="Arial"/>
            </a:endParaRPr>
          </a:p>
          <a:p>
            <a:pPr lvl="1" marL="228600" indent="-227160">
              <a:lnSpc>
                <a:spcPct val="100000"/>
              </a:lnSpc>
              <a:buClr>
                <a:srgbClr val="3c464b"/>
              </a:buClr>
              <a:buFont typeface="Noto Sans Symbols"/>
              <a:buChar char="▪"/>
            </a:pPr>
            <a:r>
              <a:rPr b="0" lang="en-US" sz="1800" spc="-1" strike="noStrike">
                <a:solidFill>
                  <a:srgbClr val="000000"/>
                </a:solidFill>
                <a:latin typeface="Open Sans"/>
                <a:ea typeface="Open Sans"/>
              </a:rPr>
              <a:t>Rights</a:t>
            </a:r>
            <a:endParaRPr b="0" lang="en-US" sz="1800" spc="-1" strike="noStrike">
              <a:latin typeface="Arial"/>
            </a:endParaRPr>
          </a:p>
          <a:p>
            <a:pPr>
              <a:lnSpc>
                <a:spcPct val="100000"/>
              </a:lnSpc>
              <a:spcBef>
                <a:spcPts val="1001"/>
              </a:spcBef>
            </a:pPr>
            <a:r>
              <a:rPr b="1" lang="en-US" sz="1800" spc="-1" strike="noStrike">
                <a:solidFill>
                  <a:srgbClr val="c51230"/>
                </a:solidFill>
                <a:latin typeface="Open Sans"/>
                <a:ea typeface="Open Sans"/>
              </a:rPr>
              <a:t>Example for GPL version 2.0 </a:t>
            </a:r>
            <a:r>
              <a:rPr b="1" i="1" lang="en-US" sz="1800" spc="-1" strike="noStrike">
                <a:solidFill>
                  <a:srgbClr val="c51230"/>
                </a:solidFill>
                <a:latin typeface="Open Sans"/>
                <a:ea typeface="Open Sans"/>
              </a:rPr>
              <a:t>(selection)</a:t>
            </a:r>
            <a:endParaRPr b="0" lang="en-US" sz="1800" spc="-1" strike="noStrike">
              <a:latin typeface="Arial"/>
            </a:endParaRPr>
          </a:p>
          <a:p>
            <a:pPr lvl="1" marL="228600" indent="-227160">
              <a:lnSpc>
                <a:spcPct val="100000"/>
              </a:lnSpc>
              <a:buClr>
                <a:srgbClr val="3c464b"/>
              </a:buClr>
              <a:buFont typeface="Noto Sans Symbols"/>
              <a:buChar char="▪"/>
            </a:pPr>
            <a:r>
              <a:rPr b="1" lang="en-US" sz="1800" spc="-1" strike="noStrike">
                <a:solidFill>
                  <a:srgbClr val="000000"/>
                </a:solidFill>
                <a:latin typeface="Open Sans"/>
                <a:ea typeface="Open Sans"/>
              </a:rPr>
              <a:t>Obligations</a:t>
            </a:r>
            <a:endParaRPr b="0" lang="en-US" sz="1800" spc="-1" strike="noStrike">
              <a:latin typeface="Arial"/>
            </a:endParaRPr>
          </a:p>
          <a:p>
            <a:pPr lvl="2" marL="407880" indent="-228600">
              <a:lnSpc>
                <a:spcPct val="100000"/>
              </a:lnSpc>
              <a:buClr>
                <a:srgbClr val="3c464b"/>
              </a:buClr>
              <a:buFont typeface="Noto Sans Symbols"/>
              <a:buChar char="▪"/>
            </a:pPr>
            <a:r>
              <a:rPr b="0" lang="en-US" sz="1800" spc="-1" strike="noStrike">
                <a:solidFill>
                  <a:srgbClr val="000000"/>
                </a:solidFill>
                <a:latin typeface="Open Sans"/>
                <a:ea typeface="Open Sans"/>
              </a:rPr>
              <a:t>Include original source, copyrights</a:t>
            </a:r>
            <a:endParaRPr b="0" lang="en-US" sz="1800" spc="-1" strike="noStrike">
              <a:latin typeface="Arial"/>
            </a:endParaRPr>
          </a:p>
          <a:p>
            <a:pPr lvl="2" marL="407880" indent="-228600">
              <a:lnSpc>
                <a:spcPct val="100000"/>
              </a:lnSpc>
              <a:buClr>
                <a:srgbClr val="3c464b"/>
              </a:buClr>
              <a:buFont typeface="Noto Sans Symbols"/>
              <a:buChar char="▪"/>
            </a:pPr>
            <a:r>
              <a:rPr b="0" lang="en-US" sz="1800" spc="-1" strike="noStrike">
                <a:solidFill>
                  <a:srgbClr val="000000"/>
                </a:solidFill>
                <a:latin typeface="Open Sans"/>
                <a:ea typeface="Open Sans"/>
              </a:rPr>
              <a:t>Include license</a:t>
            </a:r>
            <a:endParaRPr b="0" lang="en-US" sz="1800" spc="-1" strike="noStrike">
              <a:latin typeface="Arial"/>
            </a:endParaRPr>
          </a:p>
          <a:p>
            <a:pPr lvl="1" marL="228600" indent="-227160">
              <a:lnSpc>
                <a:spcPct val="100000"/>
              </a:lnSpc>
              <a:buClr>
                <a:srgbClr val="3c464b"/>
              </a:buClr>
              <a:buFont typeface="Noto Sans Symbols"/>
              <a:buChar char="▪"/>
            </a:pPr>
            <a:r>
              <a:rPr b="1" lang="en-US" sz="1800" spc="-1" strike="noStrike">
                <a:solidFill>
                  <a:srgbClr val="000000"/>
                </a:solidFill>
                <a:latin typeface="Open Sans"/>
                <a:ea typeface="Open Sans"/>
              </a:rPr>
              <a:t>Restrictions</a:t>
            </a:r>
            <a:endParaRPr b="0" lang="en-US" sz="1800" spc="-1" strike="noStrike">
              <a:latin typeface="Arial"/>
            </a:endParaRPr>
          </a:p>
          <a:p>
            <a:pPr lvl="2" marL="407880" indent="-228600">
              <a:lnSpc>
                <a:spcPct val="100000"/>
              </a:lnSpc>
              <a:buClr>
                <a:srgbClr val="3c464b"/>
              </a:buClr>
              <a:buFont typeface="Noto Sans Symbols"/>
              <a:buChar char="▪"/>
            </a:pPr>
            <a:r>
              <a:rPr b="0" lang="en-US" sz="1800" spc="-1" strike="noStrike">
                <a:solidFill>
                  <a:srgbClr val="000000"/>
                </a:solidFill>
                <a:latin typeface="Open Sans"/>
                <a:ea typeface="Open Sans"/>
              </a:rPr>
              <a:t>Cannot be held liable</a:t>
            </a:r>
            <a:endParaRPr b="0" lang="en-US" sz="1800" spc="-1" strike="noStrike">
              <a:latin typeface="Arial"/>
            </a:endParaRPr>
          </a:p>
          <a:p>
            <a:pPr lvl="1" marL="228600" indent="-227160">
              <a:lnSpc>
                <a:spcPct val="100000"/>
              </a:lnSpc>
              <a:buClr>
                <a:srgbClr val="3c464b"/>
              </a:buClr>
              <a:buFont typeface="Noto Sans Symbols"/>
              <a:buChar char="▪"/>
            </a:pPr>
            <a:r>
              <a:rPr b="1" lang="en-US" sz="1800" spc="-1" strike="noStrike">
                <a:solidFill>
                  <a:srgbClr val="000000"/>
                </a:solidFill>
                <a:latin typeface="Open Sans"/>
                <a:ea typeface="Open Sans"/>
              </a:rPr>
              <a:t>Rights</a:t>
            </a:r>
            <a:endParaRPr b="0" lang="en-US" sz="1800" spc="-1" strike="noStrike">
              <a:latin typeface="Arial"/>
            </a:endParaRPr>
          </a:p>
          <a:p>
            <a:pPr lvl="2" marL="407880" indent="-228600">
              <a:lnSpc>
                <a:spcPct val="100000"/>
              </a:lnSpc>
              <a:buClr>
                <a:srgbClr val="3c464b"/>
              </a:buClr>
              <a:buFont typeface="Noto Sans Symbols"/>
              <a:buChar char="▪"/>
            </a:pPr>
            <a:r>
              <a:rPr b="0" lang="en-US" sz="1800" spc="-1" strike="noStrike">
                <a:solidFill>
                  <a:srgbClr val="000000"/>
                </a:solidFill>
                <a:latin typeface="Open Sans"/>
                <a:ea typeface="Open Sans"/>
              </a:rPr>
              <a:t>Modify</a:t>
            </a:r>
            <a:endParaRPr b="0" lang="en-US" sz="1800" spc="-1" strike="noStrike">
              <a:latin typeface="Arial"/>
            </a:endParaRPr>
          </a:p>
          <a:p>
            <a:pPr lvl="2" marL="407880" indent="-228600">
              <a:lnSpc>
                <a:spcPct val="100000"/>
              </a:lnSpc>
              <a:buClr>
                <a:srgbClr val="3c464b"/>
              </a:buClr>
              <a:buFont typeface="Noto Sans Symbols"/>
              <a:buChar char="▪"/>
            </a:pPr>
            <a:r>
              <a:rPr b="0" lang="en-US" sz="1800" spc="-1" strike="noStrike">
                <a:solidFill>
                  <a:srgbClr val="000000"/>
                </a:solidFill>
                <a:latin typeface="Open Sans"/>
                <a:ea typeface="Open Sans"/>
              </a:rPr>
              <a:t>Distribute</a:t>
            </a:r>
            <a:endParaRPr b="0" lang="en-US" sz="1800" spc="-1" strike="noStrike">
              <a:latin typeface="Arial"/>
            </a:endParaRPr>
          </a:p>
        </p:txBody>
      </p:sp>
      <p:sp>
        <p:nvSpPr>
          <p:cNvPr id="137" name="CustomShape 3"/>
          <p:cNvSpPr/>
          <p:nvPr/>
        </p:nvSpPr>
        <p:spPr>
          <a:xfrm>
            <a:off x="5868000" y="1825560"/>
            <a:ext cx="5484240" cy="3466440"/>
          </a:xfrm>
          <a:prstGeom prst="rect">
            <a:avLst/>
          </a:prstGeom>
          <a:solidFill>
            <a:srgbClr val="f2f2f2"/>
          </a:solidFill>
          <a:ln>
            <a:noFill/>
          </a:ln>
        </p:spPr>
        <p:style>
          <a:lnRef idx="0"/>
          <a:fillRef idx="0"/>
          <a:effectRef idx="0"/>
          <a:fontRef idx="minor"/>
        </p:style>
      </p:sp>
      <p:sp>
        <p:nvSpPr>
          <p:cNvPr id="138" name="CustomShape 4"/>
          <p:cNvSpPr/>
          <p:nvPr/>
        </p:nvSpPr>
        <p:spPr>
          <a:xfrm>
            <a:off x="6212160" y="2082600"/>
            <a:ext cx="4796640" cy="3209760"/>
          </a:xfrm>
          <a:prstGeom prst="rect">
            <a:avLst/>
          </a:prstGeom>
          <a:noFill/>
          <a:ln>
            <a:noFill/>
          </a:ln>
        </p:spPr>
        <p:style>
          <a:lnRef idx="0"/>
          <a:fillRef idx="0"/>
          <a:effectRef idx="0"/>
          <a:fontRef idx="minor"/>
        </p:style>
        <p:txBody>
          <a:bodyPr lIns="90000" rIns="90000" tIns="45000" bIns="45000">
            <a:noAutofit/>
          </a:bodyPr>
          <a:p>
            <a:pPr marL="171360" indent="-169920">
              <a:lnSpc>
                <a:spcPct val="90000"/>
              </a:lnSpc>
            </a:pPr>
            <a:r>
              <a:rPr b="1" lang="en-US" sz="1800" spc="-1" strike="noStrike">
                <a:solidFill>
                  <a:srgbClr val="000000"/>
                </a:solidFill>
                <a:latin typeface="Open Sans"/>
                <a:ea typeface="Open Sans"/>
              </a:rPr>
              <a:t>Further reading:</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The Linux Foundation provides a public training including basics about licensing </a:t>
            </a:r>
            <a:r>
              <a:rPr b="0" lang="en-US" sz="1800" spc="-1" strike="noStrike" u="sng">
                <a:solidFill>
                  <a:srgbClr val="0563c1"/>
                </a:solidFill>
                <a:uFillTx/>
                <a:latin typeface="Open Sans"/>
                <a:ea typeface="Open Sans"/>
                <a:hlinkClick r:id="rId1"/>
              </a:rPr>
              <a:t>https://training.linuxfoundation.org/linux-courses/open-source-compliance-courses/compliance-basics-for-developers</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Open Sans"/>
                <a:ea typeface="Open Sans"/>
              </a:rPr>
              <a:t>The TLDR Legal pages at </a:t>
            </a:r>
            <a:r>
              <a:rPr b="0" lang="en-US" sz="1800" spc="-1" strike="noStrike" u="sng">
                <a:solidFill>
                  <a:srgbClr val="0563c1"/>
                </a:solidFill>
                <a:uFillTx/>
                <a:latin typeface="Open Sans"/>
                <a:ea typeface="Open Sans"/>
                <a:hlinkClick r:id="rId2"/>
              </a:rPr>
              <a:t>https://tldrlegal.com/</a:t>
            </a:r>
            <a:r>
              <a:rPr b="0" lang="en-US" sz="1800" spc="-1" strike="noStrike">
                <a:solidFill>
                  <a:srgbClr val="000000"/>
                </a:solidFill>
                <a:latin typeface="Open Sans"/>
                <a:ea typeface="Open Sans"/>
              </a:rPr>
              <a:t> provide </a:t>
            </a:r>
            <a:r>
              <a:rPr b="1" i="1" lang="en-US" sz="1800" spc="-1" strike="noStrike">
                <a:solidFill>
                  <a:srgbClr val="000000"/>
                </a:solidFill>
                <a:latin typeface="Open Sans"/>
                <a:ea typeface="Open Sans"/>
              </a:rPr>
              <a:t>OUTLINES</a:t>
            </a:r>
            <a:r>
              <a:rPr b="0" lang="en-US" sz="1800" spc="-1" strike="noStrike">
                <a:solidFill>
                  <a:srgbClr val="000000"/>
                </a:solidFill>
                <a:latin typeface="Open Sans"/>
                <a:ea typeface="Open Sans"/>
              </a:rPr>
              <a:t> about license obligations, restrictions, rights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Open Sans"/>
                <a:ea typeface="Open Sans"/>
              </a:rPr>
              <a:t>Open Source Software Licenses</a:t>
            </a:r>
            <a:endParaRPr b="0" lang="en-US" sz="4400" spc="-1" strike="noStrike">
              <a:latin typeface="Arial"/>
            </a:endParaRPr>
          </a:p>
        </p:txBody>
      </p:sp>
      <p:sp>
        <p:nvSpPr>
          <p:cNvPr id="140" name="CustomShape 2"/>
          <p:cNvSpPr/>
          <p:nvPr/>
        </p:nvSpPr>
        <p:spPr>
          <a:xfrm>
            <a:off x="838080" y="1825560"/>
            <a:ext cx="340308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c51230"/>
                </a:solidFill>
                <a:latin typeface="Open Sans"/>
                <a:ea typeface="Open Sans"/>
              </a:rPr>
              <a:t>Open Source Licenses</a:t>
            </a:r>
            <a:endParaRPr b="0" lang="en-US" sz="2000" spc="-1" strike="noStrike">
              <a:latin typeface="Arial"/>
            </a:endParaRPr>
          </a:p>
          <a:p>
            <a:pPr lvl="1" marL="228600" indent="-239760">
              <a:lnSpc>
                <a:spcPct val="100000"/>
              </a:lnSpc>
              <a:buClr>
                <a:srgbClr val="3c464b"/>
              </a:buClr>
              <a:buFont typeface="Noto Sans Symbols"/>
              <a:buChar char="▪"/>
            </a:pPr>
            <a:r>
              <a:rPr b="0" lang="en-US" sz="2000" spc="-1" strike="noStrike">
                <a:solidFill>
                  <a:srgbClr val="000000"/>
                </a:solidFill>
                <a:latin typeface="Open Sans"/>
                <a:ea typeface="Open Sans"/>
              </a:rPr>
              <a:t>There are many of them</a:t>
            </a:r>
            <a:endParaRPr b="0" lang="en-US" sz="2000" spc="-1" strike="noStrike">
              <a:latin typeface="Arial"/>
            </a:endParaRPr>
          </a:p>
          <a:p>
            <a:pPr lvl="1" marL="228600" indent="-239760">
              <a:lnSpc>
                <a:spcPct val="100000"/>
              </a:lnSpc>
              <a:spcBef>
                <a:spcPts val="1001"/>
              </a:spcBef>
              <a:buClr>
                <a:srgbClr val="3c464b"/>
              </a:buClr>
              <a:buFont typeface="Noto Sans Symbols"/>
              <a:buChar char="▪"/>
            </a:pPr>
            <a:r>
              <a:rPr b="0" lang="en-US" sz="2000" spc="-1" strike="noStrike">
                <a:solidFill>
                  <a:srgbClr val="000000"/>
                </a:solidFill>
                <a:latin typeface="Open Sans"/>
                <a:ea typeface="Open Sans"/>
              </a:rPr>
              <a:t>“</a:t>
            </a:r>
            <a:r>
              <a:rPr b="0" lang="en-US" sz="2000" spc="-1" strike="noStrike">
                <a:solidFill>
                  <a:srgbClr val="000000"/>
                </a:solidFill>
                <a:latin typeface="Open Sans"/>
                <a:ea typeface="Open Sans"/>
              </a:rPr>
              <a:t>License proliferation”</a:t>
            </a:r>
            <a:endParaRPr b="0" lang="en-US" sz="2000" spc="-1" strike="noStrike">
              <a:latin typeface="Arial"/>
            </a:endParaRPr>
          </a:p>
          <a:p>
            <a:pPr lvl="1" marL="228600" indent="-239760">
              <a:lnSpc>
                <a:spcPct val="100000"/>
              </a:lnSpc>
              <a:spcBef>
                <a:spcPts val="1001"/>
              </a:spcBef>
              <a:buClr>
                <a:srgbClr val="3c464b"/>
              </a:buClr>
              <a:buFont typeface="Noto Sans Symbols"/>
              <a:buChar char="▪"/>
            </a:pPr>
            <a:r>
              <a:rPr b="0" lang="en-US" sz="2000" spc="-1" strike="noStrike">
                <a:solidFill>
                  <a:srgbClr val="000000"/>
                </a:solidFill>
                <a:latin typeface="Open Sans"/>
                <a:ea typeface="Open Sans"/>
              </a:rPr>
              <a:t>They can be categorized,</a:t>
            </a:r>
            <a:br/>
            <a:r>
              <a:rPr b="0" lang="en-US" sz="2000" spc="-1" strike="noStrike">
                <a:solidFill>
                  <a:srgbClr val="000000"/>
                </a:solidFill>
                <a:latin typeface="Open Sans"/>
                <a:ea typeface="Open Sans"/>
              </a:rPr>
              <a:t>but requires effort and assessment</a:t>
            </a:r>
            <a:endParaRPr b="0" lang="en-US" sz="2000" spc="-1" strike="noStrike">
              <a:latin typeface="Arial"/>
            </a:endParaRPr>
          </a:p>
          <a:p>
            <a:pPr lvl="2" marL="407880" indent="-241200">
              <a:lnSpc>
                <a:spcPct val="100000"/>
              </a:lnSpc>
              <a:buClr>
                <a:srgbClr val="3c464b"/>
              </a:buClr>
              <a:buFont typeface="Noto Sans Symbols"/>
              <a:buChar char="▪"/>
            </a:pPr>
            <a:r>
              <a:rPr b="0" lang="en-US" sz="2000" spc="-1" strike="noStrike">
                <a:solidFill>
                  <a:srgbClr val="000000"/>
                </a:solidFill>
                <a:latin typeface="Open Sans"/>
                <a:ea typeface="Open Sans"/>
              </a:rPr>
              <a:t>Copyleft vs. permissive licenses</a:t>
            </a:r>
            <a:endParaRPr b="0" lang="en-US" sz="2000" spc="-1" strike="noStrike">
              <a:latin typeface="Arial"/>
            </a:endParaRPr>
          </a:p>
          <a:p>
            <a:pPr lvl="2" marL="407880" indent="-241200">
              <a:lnSpc>
                <a:spcPct val="100000"/>
              </a:lnSpc>
              <a:buClr>
                <a:srgbClr val="3c464b"/>
              </a:buClr>
              <a:buFont typeface="Noto Sans Symbols"/>
              <a:buChar char="▪"/>
            </a:pPr>
            <a:r>
              <a:rPr b="0" lang="en-US" sz="2000" spc="-1" strike="noStrike">
                <a:solidFill>
                  <a:srgbClr val="000000"/>
                </a:solidFill>
                <a:latin typeface="Open Sans"/>
                <a:ea typeface="Open Sans"/>
              </a:rPr>
              <a:t>GPL version 2 compatibility</a:t>
            </a:r>
            <a:endParaRPr b="0" lang="en-US" sz="2000" spc="-1" strike="noStrike">
              <a:latin typeface="Arial"/>
            </a:endParaRPr>
          </a:p>
          <a:p>
            <a:pPr lvl="2" marL="407880" indent="-241200">
              <a:lnSpc>
                <a:spcPct val="100000"/>
              </a:lnSpc>
              <a:buClr>
                <a:srgbClr val="3c464b"/>
              </a:buClr>
              <a:buFont typeface="Noto Sans Symbols"/>
              <a:buChar char="▪"/>
            </a:pPr>
            <a:r>
              <a:rPr b="0" lang="en-US" sz="2000" spc="-1" strike="noStrike">
                <a:solidFill>
                  <a:srgbClr val="000000"/>
                </a:solidFill>
                <a:latin typeface="Open Sans"/>
                <a:ea typeface="Open Sans"/>
              </a:rPr>
              <a:t>Patent left effect</a:t>
            </a:r>
            <a:endParaRPr b="0" lang="en-US" sz="2000" spc="-1" strike="noStrike">
              <a:latin typeface="Arial"/>
            </a:endParaRPr>
          </a:p>
          <a:p>
            <a:pPr lvl="2" marL="407880" indent="-241200">
              <a:lnSpc>
                <a:spcPct val="100000"/>
              </a:lnSpc>
              <a:buClr>
                <a:srgbClr val="3c464b"/>
              </a:buClr>
              <a:buFont typeface="Noto Sans Symbols"/>
              <a:buChar char="▪"/>
            </a:pPr>
            <a:r>
              <a:rPr b="0" lang="en-US" sz="2000" spc="-1" strike="noStrike">
                <a:solidFill>
                  <a:srgbClr val="000000"/>
                </a:solidFill>
                <a:latin typeface="Open Sans"/>
                <a:ea typeface="Open Sans"/>
              </a:rPr>
              <a:t>… </a:t>
            </a:r>
            <a:r>
              <a:rPr b="0" lang="en-US" sz="2000" spc="-1" strike="noStrike">
                <a:solidFill>
                  <a:srgbClr val="000000"/>
                </a:solidFill>
                <a:latin typeface="Open Sans"/>
                <a:ea typeface="Open Sans"/>
              </a:rPr>
              <a:t>a lot more possible.</a:t>
            </a:r>
            <a:endParaRPr b="0" lang="en-US" sz="2000" spc="-1" strike="noStrike">
              <a:latin typeface="Arial"/>
            </a:endParaRPr>
          </a:p>
          <a:p>
            <a:pPr>
              <a:lnSpc>
                <a:spcPct val="90000"/>
              </a:lnSpc>
            </a:pPr>
            <a:endParaRPr b="0" lang="en-US" sz="2000" spc="-1" strike="noStrike">
              <a:latin typeface="Arial"/>
            </a:endParaRPr>
          </a:p>
        </p:txBody>
      </p:sp>
      <p:sp>
        <p:nvSpPr>
          <p:cNvPr id="141" name="CustomShape 3"/>
          <p:cNvSpPr/>
          <p:nvPr/>
        </p:nvSpPr>
        <p:spPr>
          <a:xfrm>
            <a:off x="4378680" y="1825560"/>
            <a:ext cx="6973560" cy="3297960"/>
          </a:xfrm>
          <a:prstGeom prst="rect">
            <a:avLst/>
          </a:prstGeom>
          <a:solidFill>
            <a:srgbClr val="f2f2f2"/>
          </a:solidFill>
          <a:ln>
            <a:noFill/>
          </a:ln>
        </p:spPr>
        <p:style>
          <a:lnRef idx="0"/>
          <a:fillRef idx="0"/>
          <a:effectRef idx="0"/>
          <a:fontRef idx="minor"/>
        </p:style>
      </p:sp>
      <p:sp>
        <p:nvSpPr>
          <p:cNvPr id="142" name="CustomShape 4"/>
          <p:cNvSpPr/>
          <p:nvPr/>
        </p:nvSpPr>
        <p:spPr>
          <a:xfrm>
            <a:off x="7696080" y="2122920"/>
            <a:ext cx="3306600" cy="2395440"/>
          </a:xfrm>
          <a:prstGeom prst="rect">
            <a:avLst/>
          </a:prstGeom>
          <a:noFill/>
          <a:ln>
            <a:noFill/>
          </a:ln>
        </p:spPr>
        <p:style>
          <a:lnRef idx="0"/>
          <a:fillRef idx="0"/>
          <a:effectRef idx="0"/>
          <a:fontRef idx="minor"/>
        </p:style>
        <p:txBody>
          <a:bodyPr lIns="90000" rIns="90000" tIns="45000" bIns="45000">
            <a:noAutofit/>
          </a:bodyPr>
          <a:p>
            <a:pPr marL="171360" indent="-169920">
              <a:lnSpc>
                <a:spcPct val="100000"/>
              </a:lnSpc>
            </a:pPr>
            <a:r>
              <a:rPr b="1" lang="en-US" sz="1800" spc="-1" strike="noStrike">
                <a:solidFill>
                  <a:srgbClr val="000000"/>
                </a:solidFill>
                <a:latin typeface="Arial"/>
                <a:ea typeface="Arial"/>
              </a:rPr>
              <a:t>Further reading:</a:t>
            </a:r>
            <a:endParaRPr b="0" lang="en-US" sz="1800" spc="-1" strike="noStrike">
              <a:latin typeface="Arial"/>
            </a:endParaRPr>
          </a:p>
          <a:p>
            <a:pPr marL="171360" indent="-182520">
              <a:lnSpc>
                <a:spcPct val="100000"/>
              </a:lnSpc>
              <a:spcBef>
                <a:spcPts val="1001"/>
              </a:spcBef>
              <a:buClr>
                <a:srgbClr val="879baa"/>
              </a:buClr>
              <a:buFont typeface="Arial"/>
              <a:buChar char="•"/>
            </a:pPr>
            <a:r>
              <a:rPr b="0" lang="en-US" sz="1800" spc="-1" strike="noStrike">
                <a:solidFill>
                  <a:srgbClr val="000000"/>
                </a:solidFill>
                <a:latin typeface="Arial"/>
                <a:ea typeface="Arial"/>
              </a:rPr>
              <a:t>See the SPDX License List pages at </a:t>
            </a:r>
            <a:r>
              <a:rPr b="0" lang="en-US" sz="1800" spc="-1" strike="noStrike" u="sng">
                <a:solidFill>
                  <a:srgbClr val="0563c1"/>
                </a:solidFill>
                <a:uFillTx/>
                <a:latin typeface="Arial"/>
                <a:ea typeface="Arial"/>
                <a:hlinkClick r:id="rId1"/>
              </a:rPr>
              <a:t>http://spdx.org/licenses/</a:t>
            </a:r>
            <a:r>
              <a:rPr b="0" lang="en-US" sz="1800" spc="-1" strike="noStrike">
                <a:solidFill>
                  <a:srgbClr val="000000"/>
                </a:solidFill>
                <a:latin typeface="Arial"/>
                <a:ea typeface="Arial"/>
              </a:rPr>
              <a:t> to see a selection of popular open source licenses</a:t>
            </a:r>
            <a:endParaRPr b="0" lang="en-US" sz="1800" spc="-1" strike="noStrike">
              <a:latin typeface="Arial"/>
            </a:endParaRPr>
          </a:p>
        </p:txBody>
      </p:sp>
      <p:pic>
        <p:nvPicPr>
          <p:cNvPr id="143" name="Google Shape;56;p10" descr=""/>
          <p:cNvPicPr/>
          <p:nvPr/>
        </p:nvPicPr>
        <p:blipFill>
          <a:blip r:embed="rId2"/>
          <a:stretch/>
        </p:blipFill>
        <p:spPr>
          <a:xfrm>
            <a:off x="4592520" y="2122920"/>
            <a:ext cx="3005640" cy="3346920"/>
          </a:xfrm>
          <a:prstGeom prst="rect">
            <a:avLst/>
          </a:prstGeom>
          <a:ln w="88920">
            <a:solidFill>
              <a:srgbClr val="ffffff"/>
            </a:solidFill>
            <a:miter/>
          </a:ln>
          <a:effectLst>
            <a:outerShdw dir="5400000" dist="18000">
              <a:srgbClr val="000000">
                <a:alpha val="40000"/>
              </a:srgbClr>
            </a:outerShdw>
          </a:effectLst>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Analysis – Not Only Scanning but also Concluding</a:t>
            </a:r>
            <a:endParaRPr b="0" lang="en-US" sz="3200" spc="-1" strike="noStrike">
              <a:latin typeface="Arial"/>
            </a:endParaRPr>
          </a:p>
        </p:txBody>
      </p:sp>
      <p:sp>
        <p:nvSpPr>
          <p:cNvPr id="145" name="CustomShape 2"/>
          <p:cNvSpPr/>
          <p:nvPr/>
        </p:nvSpPr>
        <p:spPr>
          <a:xfrm>
            <a:off x="838080" y="1825560"/>
            <a:ext cx="720828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c51230"/>
                </a:solidFill>
                <a:latin typeface="Open Sans"/>
                <a:ea typeface="Open Sans"/>
              </a:rPr>
              <a:t>What are the goals?</a:t>
            </a:r>
            <a:endParaRPr b="0" lang="en-US" sz="2400" spc="-1" strike="noStrike">
              <a:latin typeface="Arial"/>
            </a:endParaRPr>
          </a:p>
          <a:p>
            <a:pPr>
              <a:lnSpc>
                <a:spcPct val="100000"/>
              </a:lnSpc>
              <a:spcBef>
                <a:spcPts val="1001"/>
              </a:spcBef>
            </a:pPr>
            <a:r>
              <a:rPr b="1" i="1" lang="en-US" sz="1800" spc="-1" strike="noStrike">
                <a:solidFill>
                  <a:srgbClr val="c51230"/>
                </a:solidFill>
                <a:latin typeface="Open Sans"/>
                <a:ea typeface="Open Sans"/>
              </a:rPr>
              <a:t>It is about telling the software developers what to care for:</a:t>
            </a:r>
            <a:endParaRPr b="0" lang="en-US" sz="1800" spc="-1" strike="noStrike">
              <a:latin typeface="Arial"/>
            </a:endParaRPr>
          </a:p>
          <a:p>
            <a:pPr lvl="1" marL="343080" indent="-341640">
              <a:lnSpc>
                <a:spcPct val="100000"/>
              </a:lnSpc>
              <a:spcBef>
                <a:spcPts val="1001"/>
              </a:spcBef>
              <a:buClr>
                <a:srgbClr val="3c464b"/>
              </a:buClr>
              <a:buFont typeface="Noto Sans Symbols"/>
              <a:buAutoNum type="arabicPeriod"/>
            </a:pPr>
            <a:r>
              <a:rPr b="1" lang="en-US" sz="1800" spc="-1" strike="noStrike">
                <a:solidFill>
                  <a:srgbClr val="000000"/>
                </a:solidFill>
                <a:latin typeface="Open Sans"/>
                <a:ea typeface="Open Sans"/>
              </a:rPr>
              <a:t>Identify obligations to fulfill, including providing for example</a:t>
            </a:r>
            <a:endParaRPr b="0" lang="en-US" sz="1800" spc="-1" strike="noStrike">
              <a:latin typeface="Arial"/>
            </a:endParaRPr>
          </a:p>
          <a:p>
            <a:pPr lvl="2" marL="522360" indent="-343080">
              <a:lnSpc>
                <a:spcPct val="100000"/>
              </a:lnSpc>
              <a:buClr>
                <a:srgbClr val="3c464b"/>
              </a:buClr>
              <a:buFont typeface="Noto Sans Symbols"/>
              <a:buAutoNum type="alphaLcParenR"/>
            </a:pPr>
            <a:r>
              <a:rPr b="0" lang="en-US" sz="1800" spc="-1" strike="noStrike">
                <a:solidFill>
                  <a:srgbClr val="000000"/>
                </a:solidFill>
                <a:latin typeface="Open Sans"/>
                <a:ea typeface="Open Sans"/>
              </a:rPr>
              <a:t>Credits (copyrights, prominent notice)</a:t>
            </a:r>
            <a:endParaRPr b="0" lang="en-US" sz="1800" spc="-1" strike="noStrike">
              <a:latin typeface="Arial"/>
            </a:endParaRPr>
          </a:p>
          <a:p>
            <a:pPr lvl="2" marL="522360" indent="-343080">
              <a:lnSpc>
                <a:spcPct val="100000"/>
              </a:lnSpc>
              <a:buClr>
                <a:srgbClr val="3c464b"/>
              </a:buClr>
              <a:buFont typeface="Noto Sans Symbols"/>
              <a:buAutoNum type="alphaLcParenR"/>
            </a:pPr>
            <a:r>
              <a:rPr b="0" lang="en-US" sz="1800" spc="-1" strike="noStrike">
                <a:solidFill>
                  <a:srgbClr val="000000"/>
                </a:solidFill>
                <a:latin typeface="Open Sans"/>
                <a:ea typeface="Open Sans"/>
              </a:rPr>
              <a:t>Information about licensing</a:t>
            </a:r>
            <a:endParaRPr b="0" lang="en-US" sz="1800" spc="-1" strike="noStrike">
              <a:latin typeface="Arial"/>
            </a:endParaRPr>
          </a:p>
          <a:p>
            <a:pPr lvl="2" marL="522360" indent="-343080">
              <a:lnSpc>
                <a:spcPct val="100000"/>
              </a:lnSpc>
              <a:buClr>
                <a:srgbClr val="3c464b"/>
              </a:buClr>
              <a:buFont typeface="Noto Sans Symbols"/>
              <a:buAutoNum type="alphaLcParenR"/>
            </a:pPr>
            <a:r>
              <a:rPr b="0" lang="en-US" sz="1800" spc="-1" strike="noStrike">
                <a:solidFill>
                  <a:srgbClr val="000000"/>
                </a:solidFill>
                <a:latin typeface="Open Sans"/>
                <a:ea typeface="Open Sans"/>
              </a:rPr>
              <a:t>Source code</a:t>
            </a:r>
            <a:endParaRPr b="0" lang="en-US" sz="1800" spc="-1" strike="noStrike">
              <a:latin typeface="Arial"/>
            </a:endParaRPr>
          </a:p>
          <a:p>
            <a:pPr lvl="1" marL="343080" indent="-341640">
              <a:lnSpc>
                <a:spcPct val="100000"/>
              </a:lnSpc>
              <a:spcBef>
                <a:spcPts val="1001"/>
              </a:spcBef>
              <a:buClr>
                <a:srgbClr val="3c464b"/>
              </a:buClr>
              <a:buFont typeface="Noto Sans Symbols"/>
              <a:buAutoNum type="arabicPeriod"/>
            </a:pPr>
            <a:r>
              <a:rPr b="1" lang="en-US" sz="1800" spc="-1" strike="noStrike">
                <a:solidFill>
                  <a:srgbClr val="000000"/>
                </a:solidFill>
                <a:latin typeface="Open Sans"/>
                <a:ea typeface="Open Sans"/>
              </a:rPr>
              <a:t>Check for license compatibility</a:t>
            </a:r>
            <a:endParaRPr b="0" lang="en-US" sz="1800" spc="-1" strike="noStrike">
              <a:latin typeface="Arial"/>
            </a:endParaRPr>
          </a:p>
          <a:p>
            <a:pPr lvl="2" marL="522360" indent="-343080">
              <a:lnSpc>
                <a:spcPct val="100000"/>
              </a:lnSpc>
              <a:buClr>
                <a:srgbClr val="3c464b"/>
              </a:buClr>
              <a:buFont typeface="Noto Sans Symbols"/>
              <a:buAutoNum type="alphaLcParenR"/>
            </a:pPr>
            <a:r>
              <a:rPr b="0" lang="en-US" sz="1800" spc="-1" strike="noStrike">
                <a:solidFill>
                  <a:srgbClr val="000000"/>
                </a:solidFill>
                <a:latin typeface="Open Sans"/>
                <a:ea typeface="Open Sans"/>
              </a:rPr>
              <a:t>Simple example: GPL version 2 and CC-BY-SA (copyleft effect examples)</a:t>
            </a:r>
            <a:endParaRPr b="0" lang="en-US" sz="1800" spc="-1" strike="noStrike">
              <a:latin typeface="Arial"/>
            </a:endParaRPr>
          </a:p>
          <a:p>
            <a:pPr lvl="1" marL="343080" indent="-341640">
              <a:lnSpc>
                <a:spcPct val="100000"/>
              </a:lnSpc>
              <a:spcBef>
                <a:spcPts val="1001"/>
              </a:spcBef>
              <a:buClr>
                <a:srgbClr val="3c464b"/>
              </a:buClr>
              <a:buFont typeface="Noto Sans Symbols"/>
              <a:buAutoNum type="arabicPeriod"/>
            </a:pPr>
            <a:r>
              <a:rPr b="1" lang="en-US" sz="1800" spc="-1" strike="noStrike">
                <a:solidFill>
                  <a:srgbClr val="000000"/>
                </a:solidFill>
                <a:latin typeface="Open Sans"/>
                <a:ea typeface="Open Sans"/>
              </a:rPr>
              <a:t>Be able to check desired usage</a:t>
            </a:r>
            <a:endParaRPr b="0" lang="en-US" sz="1800" spc="-1" strike="noStrike">
              <a:latin typeface="Arial"/>
            </a:endParaRPr>
          </a:p>
          <a:p>
            <a:pPr lvl="2" marL="522360" indent="-343080">
              <a:lnSpc>
                <a:spcPct val="100000"/>
              </a:lnSpc>
              <a:buClr>
                <a:srgbClr val="3c464b"/>
              </a:buClr>
              <a:buFont typeface="Noto Sans Symbols"/>
              <a:buAutoNum type="alphaLcParenR"/>
            </a:pPr>
            <a:r>
              <a:rPr b="0" lang="en-US" sz="1800" spc="-1" strike="noStrike">
                <a:solidFill>
                  <a:srgbClr val="000000"/>
                </a:solidFill>
                <a:latin typeface="Open Sans"/>
                <a:ea typeface="Open Sans"/>
              </a:rPr>
              <a:t>Does you business case match the licensing?</a:t>
            </a:r>
            <a:endParaRPr b="0" lang="en-US" sz="1800" spc="-1" strike="noStrike">
              <a:latin typeface="Arial"/>
            </a:endParaRPr>
          </a:p>
          <a:p>
            <a:pPr lvl="2" marL="522360" indent="-343080">
              <a:lnSpc>
                <a:spcPct val="100000"/>
              </a:lnSpc>
              <a:buClr>
                <a:srgbClr val="3c464b"/>
              </a:buClr>
              <a:buFont typeface="Noto Sans Symbols"/>
              <a:buAutoNum type="alphaLcParenR"/>
            </a:pPr>
            <a:r>
              <a:rPr b="0" lang="en-US" sz="1800" spc="-1" strike="noStrike">
                <a:solidFill>
                  <a:srgbClr val="000000"/>
                </a:solidFill>
                <a:latin typeface="Open Sans"/>
                <a:ea typeface="Open Sans"/>
              </a:rPr>
              <a:t>Is the context of usage envisaged from the OSS publishers</a:t>
            </a:r>
            <a:endParaRPr b="0" lang="en-US" sz="1800" spc="-1" strike="noStrike">
              <a:latin typeface="Arial"/>
            </a:endParaRPr>
          </a:p>
          <a:p>
            <a:pPr marL="228600" indent="-49320">
              <a:lnSpc>
                <a:spcPct val="90000"/>
              </a:lnSpc>
              <a:spcBef>
                <a:spcPts val="1001"/>
              </a:spcBef>
            </a:pPr>
            <a:endParaRPr b="0" lang="en-US" sz="1800" spc="-1" strike="noStrike">
              <a:latin typeface="Arial"/>
            </a:endParaRPr>
          </a:p>
        </p:txBody>
      </p:sp>
      <p:sp>
        <p:nvSpPr>
          <p:cNvPr id="146" name="CustomShape 3"/>
          <p:cNvSpPr/>
          <p:nvPr/>
        </p:nvSpPr>
        <p:spPr>
          <a:xfrm>
            <a:off x="8046720" y="1825560"/>
            <a:ext cx="3565800" cy="3569040"/>
          </a:xfrm>
          <a:prstGeom prst="rect">
            <a:avLst/>
          </a:prstGeom>
          <a:solidFill>
            <a:srgbClr val="f2f2f2"/>
          </a:solidFill>
          <a:ln>
            <a:noFill/>
          </a:ln>
        </p:spPr>
        <p:style>
          <a:lnRef idx="0"/>
          <a:fillRef idx="0"/>
          <a:effectRef idx="0"/>
          <a:fontRef idx="minor"/>
        </p:style>
      </p:sp>
      <p:sp>
        <p:nvSpPr>
          <p:cNvPr id="147" name="CustomShape 4"/>
          <p:cNvSpPr/>
          <p:nvPr/>
        </p:nvSpPr>
        <p:spPr>
          <a:xfrm rot="21577800">
            <a:off x="8147160" y="2131200"/>
            <a:ext cx="3108600" cy="2814480"/>
          </a:xfrm>
          <a:prstGeom prst="rect">
            <a:avLst/>
          </a:prstGeom>
          <a:noFill/>
          <a:ln>
            <a:noFill/>
          </a:ln>
        </p:spPr>
        <p:style>
          <a:lnRef idx="0"/>
          <a:fillRef idx="0"/>
          <a:effectRef idx="0"/>
          <a:fontRef idx="minor"/>
        </p:style>
        <p:txBody>
          <a:bodyPr lIns="90000" rIns="90000" tIns="45000" bIns="45000">
            <a:noAutofit/>
          </a:bodyPr>
          <a:p>
            <a:pPr marL="171360" indent="-169920">
              <a:lnSpc>
                <a:spcPct val="100000"/>
              </a:lnSpc>
            </a:pPr>
            <a:r>
              <a:rPr b="1" lang="en-US" sz="1800" spc="-1" strike="noStrike">
                <a:solidFill>
                  <a:srgbClr val="000000"/>
                </a:solidFill>
                <a:latin typeface="Arial"/>
                <a:ea typeface="Arial"/>
              </a:rPr>
              <a:t>Further reading:</a:t>
            </a:r>
            <a:endParaRPr b="0" lang="en-US" sz="1800" spc="-1" strike="noStrike">
              <a:latin typeface="Arial"/>
            </a:endParaRPr>
          </a:p>
          <a:p>
            <a:pPr marL="171360" indent="-182520">
              <a:lnSpc>
                <a:spcPct val="100000"/>
              </a:lnSpc>
              <a:spcBef>
                <a:spcPts val="1001"/>
              </a:spcBef>
              <a:buClr>
                <a:srgbClr val="879baa"/>
              </a:buClr>
              <a:buFont typeface="Arial"/>
              <a:buChar char="•"/>
            </a:pPr>
            <a:r>
              <a:rPr b="0" lang="en-US" sz="1800" spc="-1" strike="noStrike">
                <a:solidFill>
                  <a:srgbClr val="000000"/>
                </a:solidFill>
                <a:latin typeface="Arial"/>
                <a:ea typeface="Arial"/>
              </a:rPr>
              <a:t>On obligations there is the OSADL association</a:t>
            </a:r>
            <a:endParaRPr b="0" lang="en-US" sz="1800" spc="-1" strike="noStrike">
              <a:latin typeface="Arial"/>
            </a:endParaRPr>
          </a:p>
          <a:p>
            <a:pPr marL="171360" indent="-182520">
              <a:lnSpc>
                <a:spcPct val="100000"/>
              </a:lnSpc>
              <a:spcBef>
                <a:spcPts val="1001"/>
              </a:spcBef>
              <a:buClr>
                <a:srgbClr val="879baa"/>
              </a:buClr>
              <a:buFont typeface="Arial"/>
              <a:buChar char="•"/>
            </a:pPr>
            <a:r>
              <a:rPr b="0" lang="en-US" sz="1800" spc="-1" strike="noStrike">
                <a:solidFill>
                  <a:srgbClr val="000000"/>
                </a:solidFill>
                <a:latin typeface="Arial"/>
                <a:ea typeface="Arial"/>
              </a:rPr>
              <a:t>They have published a set of obligation data for various licenses: https://www.osadl.org/Access-to-raw-data.oss-compliance-raw-data-access.0.html</a:t>
            </a:r>
            <a:b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60080" y="4043880"/>
            <a:ext cx="11270160" cy="1023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4800" spc="-1" strike="noStrike">
                <a:solidFill>
                  <a:srgbClr val="000000"/>
                </a:solidFill>
                <a:latin typeface="Open Sans"/>
                <a:ea typeface="Open Sans"/>
              </a:rPr>
              <a:t>FOSSology: Component Analysis</a:t>
            </a:r>
            <a:endParaRPr b="0" lang="en-US" sz="4800" spc="-1" strike="noStrike">
              <a:latin typeface="Arial"/>
            </a:endParaRPr>
          </a:p>
        </p:txBody>
      </p:sp>
      <p:sp>
        <p:nvSpPr>
          <p:cNvPr id="149" name="CustomShape 2"/>
          <p:cNvSpPr/>
          <p:nvPr/>
        </p:nvSpPr>
        <p:spPr>
          <a:xfrm>
            <a:off x="460080" y="5193360"/>
            <a:ext cx="11270160" cy="854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2400" spc="-1" strike="noStrike">
                <a:solidFill>
                  <a:srgbClr val="111111"/>
                </a:solidFill>
                <a:latin typeface="Open Sans"/>
                <a:ea typeface="Open Sans"/>
              </a:rPr>
              <a:t>Part II: Motivating Examples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000000"/>
                </a:solidFill>
                <a:latin typeface="Open Sans"/>
                <a:ea typeface="Open Sans"/>
              </a:rPr>
              <a:t>Examples for Licensing – Clarification Needed</a:t>
            </a:r>
            <a:endParaRPr b="0" lang="en-US" sz="3200" spc="-1" strike="noStrike">
              <a:latin typeface="Arial"/>
            </a:endParaRPr>
          </a:p>
        </p:txBody>
      </p:sp>
      <p:sp>
        <p:nvSpPr>
          <p:cNvPr id="151" name="CustomShape 2"/>
          <p:cNvSpPr/>
          <p:nvPr/>
        </p:nvSpPr>
        <p:spPr>
          <a:xfrm>
            <a:off x="838080" y="1463040"/>
            <a:ext cx="8136720" cy="4350240"/>
          </a:xfrm>
          <a:prstGeom prst="rect">
            <a:avLst/>
          </a:prstGeom>
          <a:noFill/>
          <a:ln>
            <a:noFill/>
          </a:ln>
        </p:spPr>
        <p:style>
          <a:lnRef idx="0"/>
          <a:fillRef idx="0"/>
          <a:effectRef idx="0"/>
          <a:fontRef idx="minor"/>
        </p:style>
        <p:txBody>
          <a:bodyPr lIns="90000" rIns="90000" tIns="45000" bIns="45000">
            <a:noAutofit/>
          </a:bodyPr>
          <a:p>
            <a:pPr>
              <a:lnSpc>
                <a:spcPct val="80000"/>
              </a:lnSpc>
            </a:pPr>
            <a:r>
              <a:rPr b="0" i="1" lang="en-US" sz="1500" spc="-1" strike="noStrike">
                <a:solidFill>
                  <a:srgbClr val="000000"/>
                </a:solidFill>
                <a:latin typeface="Open Sans"/>
                <a:ea typeface="Open Sans"/>
              </a:rPr>
              <a:t>(all examples from the same package zlib-1.2.8.tar.gz)</a:t>
            </a:r>
            <a:endParaRPr b="0" lang="en-US" sz="1500" spc="-1" strike="noStrike">
              <a:latin typeface="Arial"/>
            </a:endParaRPr>
          </a:p>
          <a:p>
            <a:pPr>
              <a:lnSpc>
                <a:spcPct val="80000"/>
              </a:lnSpc>
            </a:pPr>
            <a:r>
              <a:rPr b="0" lang="en-US" sz="1500" spc="-1" strike="noStrike">
                <a:solidFill>
                  <a:srgbClr val="000000"/>
                </a:solidFill>
                <a:latin typeface="Open Sans"/>
                <a:ea typeface="Open Sans"/>
              </a:rPr>
              <a:t>*</a:t>
            </a:r>
            <a:r>
              <a:rPr b="0" lang="en-US" sz="1500" spc="-1" strike="noStrike">
                <a:solidFill>
                  <a:srgbClr val="000000"/>
                </a:solidFill>
                <a:latin typeface="Courier New"/>
                <a:ea typeface="Courier New"/>
              </a:rPr>
              <a:t> gzlog.c Copyright (C) 2004, 2008, 2012 Mark Adler, all rights reserved</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For conditions of distribution and use,</a:t>
            </a:r>
            <a:br/>
            <a:r>
              <a:rPr b="0" lang="en-US" sz="1500" spc="-1" strike="noStrike">
                <a:solidFill>
                  <a:srgbClr val="000000"/>
                </a:solidFill>
                <a:latin typeface="Courier New"/>
                <a:ea typeface="Courier New"/>
              </a:rPr>
              <a:t> * see copyright notice in gzlog.h</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version 2.2, 14 Aug 2012</a:t>
            </a:r>
            <a:endParaRPr b="0" lang="en-US" sz="1500" spc="-1" strike="noStrike">
              <a:latin typeface="Arial"/>
            </a:endParaRPr>
          </a:p>
          <a:p>
            <a:pPr>
              <a:lnSpc>
                <a:spcPct val="80000"/>
              </a:lnSpc>
            </a:pP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gzclose.c -- zlib gzclose() function</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Copyright (C) 2004, 2010 Mark Adler</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For conditions of distribution and use,</a:t>
            </a:r>
            <a:br/>
            <a:r>
              <a:rPr b="0" lang="en-US" sz="1500" spc="-1" strike="noStrike">
                <a:solidFill>
                  <a:srgbClr val="000000"/>
                </a:solidFill>
                <a:latin typeface="Courier New"/>
                <a:ea typeface="Courier New"/>
              </a:rPr>
              <a:t> * see copyright notice in zlib.h</a:t>
            </a:r>
            <a:endParaRPr b="0" lang="en-US" sz="1500" spc="-1" strike="noStrike">
              <a:latin typeface="Arial"/>
            </a:endParaRPr>
          </a:p>
          <a:p>
            <a:pPr>
              <a:lnSpc>
                <a:spcPct val="80000"/>
              </a:lnSpc>
            </a:pP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Copyright (C) 2003, 2012 Mark Adler</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For conditions of distribution and use,</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see copyright notice in blast.h</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version 1.2, 24 Oct 2012</a:t>
            </a:r>
            <a:endParaRPr b="0" lang="en-US" sz="1500" spc="-1" strike="noStrike">
              <a:latin typeface="Arial"/>
            </a:endParaRPr>
          </a:p>
          <a:p>
            <a:pPr>
              <a:lnSpc>
                <a:spcPct val="80000"/>
              </a:lnSpc>
            </a:pP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Copyright (C) 2002-2013 Mark Adler</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For conditions of distribution and use,</a:t>
            </a:r>
            <a:br/>
            <a:r>
              <a:rPr b="0" lang="en-US" sz="1500" spc="-1" strike="noStrike">
                <a:solidFill>
                  <a:srgbClr val="000000"/>
                </a:solidFill>
                <a:latin typeface="Courier New"/>
                <a:ea typeface="Courier New"/>
              </a:rPr>
              <a:t> * see copyright notice in puff.h</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version 2.3, 21 Jan 2013</a:t>
            </a:r>
            <a:endParaRPr b="0" lang="en-US" sz="1500" spc="-1" strike="noStrike">
              <a:latin typeface="Arial"/>
            </a:endParaRPr>
          </a:p>
          <a:p>
            <a:pPr>
              <a:lnSpc>
                <a:spcPct val="80000"/>
              </a:lnSpc>
            </a:pP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Copyright (C) 2003 Cosmin Truta.</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Derived from original sources by Bob Dellaca.</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For conditions of distribution and use,</a:t>
            </a:r>
            <a:endParaRPr b="0" lang="en-US" sz="1500" spc="-1" strike="noStrike">
              <a:latin typeface="Arial"/>
            </a:endParaRPr>
          </a:p>
          <a:p>
            <a:pPr>
              <a:lnSpc>
                <a:spcPct val="80000"/>
              </a:lnSpc>
            </a:pPr>
            <a:r>
              <a:rPr b="0" lang="en-US" sz="1500" spc="-1" strike="noStrike">
                <a:solidFill>
                  <a:srgbClr val="000000"/>
                </a:solidFill>
                <a:latin typeface="Courier New"/>
                <a:ea typeface="Courier New"/>
              </a:rPr>
              <a:t> </a:t>
            </a:r>
            <a:r>
              <a:rPr b="0" lang="en-US" sz="1500" spc="-1" strike="noStrike">
                <a:solidFill>
                  <a:srgbClr val="000000"/>
                </a:solidFill>
                <a:latin typeface="Courier New"/>
                <a:ea typeface="Courier New"/>
              </a:rPr>
              <a:t>* see copyright notice in readme.txt</a:t>
            </a:r>
            <a:endParaRPr b="0" lang="en-US" sz="1500" spc="-1" strike="noStrike">
              <a:latin typeface="Arial"/>
            </a:endParaRPr>
          </a:p>
        </p:txBody>
      </p:sp>
      <p:sp>
        <p:nvSpPr>
          <p:cNvPr id="152" name="CustomShape 3"/>
          <p:cNvSpPr/>
          <p:nvPr/>
        </p:nvSpPr>
        <p:spPr>
          <a:xfrm>
            <a:off x="8321040" y="1554480"/>
            <a:ext cx="3382920" cy="3931560"/>
          </a:xfrm>
          <a:prstGeom prst="rect">
            <a:avLst/>
          </a:prstGeom>
          <a:solidFill>
            <a:srgbClr val="f2f2f2"/>
          </a:solidFill>
          <a:ln>
            <a:noFill/>
          </a:ln>
        </p:spPr>
        <p:style>
          <a:lnRef idx="0"/>
          <a:fillRef idx="0"/>
          <a:effectRef idx="0"/>
          <a:fontRef idx="minor"/>
        </p:style>
      </p:sp>
      <p:sp>
        <p:nvSpPr>
          <p:cNvPr id="153" name="CustomShape 4"/>
          <p:cNvSpPr/>
          <p:nvPr/>
        </p:nvSpPr>
        <p:spPr>
          <a:xfrm>
            <a:off x="8412480" y="1689480"/>
            <a:ext cx="3200040" cy="3705120"/>
          </a:xfrm>
          <a:prstGeom prst="rect">
            <a:avLst/>
          </a:prstGeom>
          <a:noFill/>
          <a:ln>
            <a:noFill/>
          </a:ln>
        </p:spPr>
        <p:style>
          <a:lnRef idx="0"/>
          <a:fillRef idx="0"/>
          <a:effectRef idx="0"/>
          <a:fontRef idx="minor"/>
        </p:style>
        <p:txBody>
          <a:bodyPr lIns="90000" rIns="90000" tIns="45000" bIns="45000">
            <a:noAutofit/>
          </a:bodyPr>
          <a:p>
            <a:pPr marL="228600" indent="-239760">
              <a:lnSpc>
                <a:spcPct val="100000"/>
              </a:lnSpc>
              <a:buClr>
                <a:srgbClr val="000000"/>
              </a:buClr>
              <a:buFont typeface="Arial"/>
              <a:buChar char="•"/>
            </a:pPr>
            <a:r>
              <a:rPr b="0" lang="en-US" sz="1800" spc="-1" strike="noStrike">
                <a:solidFill>
                  <a:srgbClr val="000000"/>
                </a:solidFill>
                <a:latin typeface="Arial"/>
                <a:ea typeface="Arial"/>
              </a:rPr>
              <a:t>These real world examples show references to a licensing statement, which is elsewhere</a:t>
            </a:r>
            <a:endParaRPr b="0" lang="en-US" sz="1800" spc="-1" strike="noStrike">
              <a:latin typeface="Arial"/>
            </a:endParaRPr>
          </a:p>
          <a:p>
            <a:pPr marL="228600" indent="-239760">
              <a:lnSpc>
                <a:spcPct val="100000"/>
              </a:lnSpc>
              <a:spcBef>
                <a:spcPts val="1001"/>
              </a:spcBef>
              <a:buClr>
                <a:srgbClr val="000000"/>
              </a:buClr>
              <a:buFont typeface="Arial"/>
              <a:buChar char="•"/>
            </a:pPr>
            <a:r>
              <a:rPr b="0" lang="en-US" sz="1800" spc="-1" strike="noStrike">
                <a:solidFill>
                  <a:srgbClr val="000000"/>
                </a:solidFill>
                <a:latin typeface="Arial"/>
                <a:ea typeface="Arial"/>
              </a:rPr>
              <a:t>A scanner for text cannot generally determine the licensing from these files without capturing the particular occurrence and context</a:t>
            </a:r>
            <a:endParaRPr b="0" lang="en-US" sz="1800" spc="-1" strike="noStrike">
              <a:latin typeface="Arial"/>
            </a:endParaRPr>
          </a:p>
          <a:p>
            <a:pPr marL="228600" indent="-239760">
              <a:lnSpc>
                <a:spcPct val="100000"/>
              </a:lnSpc>
              <a:spcBef>
                <a:spcPts val="1001"/>
              </a:spcBef>
              <a:buClr>
                <a:srgbClr val="000000"/>
              </a:buClr>
              <a:buFont typeface="Arial"/>
              <a:buChar char="•"/>
            </a:pPr>
            <a:r>
              <a:rPr b="0" lang="en-US" sz="1800" spc="-1" strike="noStrike">
                <a:solidFill>
                  <a:srgbClr val="000000"/>
                </a:solidFill>
                <a:latin typeface="Arial"/>
                <a:ea typeface="Arial"/>
              </a:rPr>
              <a:t>A person is required to clarify the licensing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Examples for Licensing – Clarification Needed 2</a:t>
            </a:r>
            <a:endParaRPr b="0" lang="en-US" sz="3200" spc="-1" strike="noStrike">
              <a:latin typeface="Arial"/>
            </a:endParaRPr>
          </a:p>
        </p:txBody>
      </p:sp>
      <p:sp>
        <p:nvSpPr>
          <p:cNvPr id="155" name="CustomShape 2"/>
          <p:cNvSpPr/>
          <p:nvPr/>
        </p:nvSpPr>
        <p:spPr>
          <a:xfrm>
            <a:off x="838080" y="1825560"/>
            <a:ext cx="6822720" cy="4350240"/>
          </a:xfrm>
          <a:prstGeom prst="rect">
            <a:avLst/>
          </a:prstGeom>
          <a:noFill/>
          <a:ln>
            <a:noFill/>
          </a:ln>
        </p:spPr>
        <p:style>
          <a:lnRef idx="0"/>
          <a:fillRef idx="0"/>
          <a:effectRef idx="0"/>
          <a:fontRef idx="minor"/>
        </p:style>
        <p:txBody>
          <a:bodyPr lIns="90000" rIns="90000" tIns="45000" bIns="45000">
            <a:noAutofit/>
          </a:bodyPr>
          <a:p>
            <a:pPr>
              <a:lnSpc>
                <a:spcPct val="90000"/>
              </a:lnSpc>
            </a:pPr>
            <a:r>
              <a:rPr b="0" i="1" lang="en-US" sz="1670" spc="-1" strike="noStrike">
                <a:solidFill>
                  <a:srgbClr val="000000"/>
                </a:solidFill>
                <a:latin typeface="Open Sans"/>
                <a:ea typeface="Open Sans"/>
              </a:rPr>
              <a:t>(from zlib-1.2.8.tar/ zlib-1.2.8/ contrib/ amd64/ amd64-match.S)</a:t>
            </a:r>
            <a:endParaRPr b="0" lang="en-US" sz="1670" spc="-1" strike="noStrike">
              <a:latin typeface="Arial"/>
            </a:endParaRPr>
          </a:p>
          <a:p>
            <a:pPr>
              <a:lnSpc>
                <a:spcPct val="90000"/>
              </a:lnSpc>
            </a:pPr>
            <a:endParaRPr b="0" lang="en-US" sz="1670" spc="-1" strike="noStrike">
              <a:latin typeface="Arial"/>
            </a:endParaRPr>
          </a:p>
          <a:p>
            <a:pPr>
              <a:lnSpc>
                <a:spcPct val="90000"/>
              </a:lnSpc>
            </a:pPr>
            <a:r>
              <a:rPr b="0" lang="en-US" sz="1670" spc="-1" strike="noStrike">
                <a:solidFill>
                  <a:srgbClr val="000000"/>
                </a:solidFill>
                <a:latin typeface="Open Sans"/>
                <a:ea typeface="Open Sans"/>
              </a:rPr>
              <a:t>/*</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match.S -- optimized version of longest_match()</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based on the similar work by Gilles Vollant,</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and Brian Raiter, written 1998</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This is free software; you can redistribute it and/or modify it</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under the terms of the BSD License.</a:t>
            </a:r>
            <a:br/>
            <a:r>
              <a:rPr b="0" lang="en-US" sz="1670" spc="-1" strike="noStrike">
                <a:solidFill>
                  <a:srgbClr val="000000"/>
                </a:solidFill>
                <a:latin typeface="Open Sans"/>
                <a:ea typeface="Open Sans"/>
              </a:rPr>
              <a:t> * Use by owners of Che Guevarra</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parafernalia is prohibited, where possible,</a:t>
            </a:r>
            <a:br/>
            <a:r>
              <a:rPr b="0" lang="en-US" sz="1670" spc="-1" strike="noStrike">
                <a:solidFill>
                  <a:srgbClr val="000000"/>
                </a:solidFill>
                <a:latin typeface="Open Sans"/>
                <a:ea typeface="Open Sans"/>
              </a:rPr>
              <a:t> * and highly discouraged</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 elsewhere.</a:t>
            </a:r>
            <a:endParaRPr b="0" lang="en-US" sz="1670" spc="-1" strike="noStrike">
              <a:latin typeface="Arial"/>
            </a:endParaRPr>
          </a:p>
          <a:p>
            <a:pPr>
              <a:lnSpc>
                <a:spcPct val="90000"/>
              </a:lnSpc>
            </a:pPr>
            <a:r>
              <a:rPr b="0" lang="en-US" sz="1670" spc="-1" strike="noStrike">
                <a:solidFill>
                  <a:srgbClr val="000000"/>
                </a:solidFill>
                <a:latin typeface="Open Sans"/>
                <a:ea typeface="Open Sans"/>
              </a:rPr>
              <a:t> </a:t>
            </a:r>
            <a:r>
              <a:rPr b="0" lang="en-US" sz="1670" spc="-1" strike="noStrike">
                <a:solidFill>
                  <a:srgbClr val="000000"/>
                </a:solidFill>
                <a:latin typeface="Open Sans"/>
                <a:ea typeface="Open Sans"/>
              </a:rPr>
              <a:t>*/</a:t>
            </a:r>
            <a:endParaRPr b="0" lang="en-US" sz="1670" spc="-1" strike="noStrike">
              <a:latin typeface="Arial"/>
            </a:endParaRPr>
          </a:p>
          <a:p>
            <a:pPr>
              <a:lnSpc>
                <a:spcPct val="90000"/>
              </a:lnSpc>
            </a:pPr>
            <a:endParaRPr b="0" lang="en-US" sz="1670" spc="-1" strike="noStrike">
              <a:latin typeface="Arial"/>
            </a:endParaRPr>
          </a:p>
          <a:p>
            <a:pPr>
              <a:lnSpc>
                <a:spcPct val="90000"/>
              </a:lnSpc>
            </a:pPr>
            <a:r>
              <a:rPr b="0" lang="en-US" sz="1670" spc="-1" strike="noStrike">
                <a:solidFill>
                  <a:srgbClr val="000000"/>
                </a:solidFill>
                <a:latin typeface="Open Sans"/>
                <a:ea typeface="Open Sans"/>
              </a:rPr>
              <a:t>…</a:t>
            </a:r>
            <a:endParaRPr b="0" lang="en-US" sz="1670" spc="-1" strike="noStrike">
              <a:latin typeface="Arial"/>
            </a:endParaRPr>
          </a:p>
        </p:txBody>
      </p:sp>
      <p:sp>
        <p:nvSpPr>
          <p:cNvPr id="156" name="CustomShape 3"/>
          <p:cNvSpPr/>
          <p:nvPr/>
        </p:nvSpPr>
        <p:spPr>
          <a:xfrm>
            <a:off x="7368120" y="1901880"/>
            <a:ext cx="4136760" cy="3479400"/>
          </a:xfrm>
          <a:prstGeom prst="rect">
            <a:avLst/>
          </a:prstGeom>
          <a:solidFill>
            <a:srgbClr val="f2f2f2"/>
          </a:solidFill>
          <a:ln>
            <a:noFill/>
          </a:ln>
        </p:spPr>
        <p:style>
          <a:lnRef idx="0"/>
          <a:fillRef idx="0"/>
          <a:effectRef idx="0"/>
          <a:fontRef idx="minor"/>
        </p:style>
      </p:sp>
      <p:sp>
        <p:nvSpPr>
          <p:cNvPr id="157" name="CustomShape 4"/>
          <p:cNvSpPr/>
          <p:nvPr/>
        </p:nvSpPr>
        <p:spPr>
          <a:xfrm>
            <a:off x="7588800" y="2122920"/>
            <a:ext cx="3642840" cy="219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Arial"/>
              </a:rPr>
              <a:t>Another real world example:</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Arial"/>
                <a:ea typeface="Arial"/>
              </a:rPr>
              <a:t>What was meant to be fun (or a political statement), is difficult for license analysis</a:t>
            </a:r>
            <a:endParaRPr b="0" lang="en-US" sz="1800" spc="-1" strike="noStrike">
              <a:latin typeface="Arial"/>
            </a:endParaRPr>
          </a:p>
          <a:p>
            <a:pPr marL="171360" indent="-182520">
              <a:lnSpc>
                <a:spcPct val="100000"/>
              </a:lnSpc>
              <a:spcBef>
                <a:spcPts val="1001"/>
              </a:spcBef>
              <a:buClr>
                <a:srgbClr val="000000"/>
              </a:buClr>
              <a:buFont typeface="Arial"/>
              <a:buChar char="•"/>
            </a:pPr>
            <a:r>
              <a:rPr b="0" i="1" lang="en-US" sz="1800" spc="-1" strike="noStrike">
                <a:solidFill>
                  <a:srgbClr val="000000"/>
                </a:solidFill>
                <a:latin typeface="Arial"/>
                <a:ea typeface="Arial"/>
              </a:rPr>
              <a:t>Question: Can this be ignored or shall the origination check for ownership of referred parafernalia?</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Examples for Licensing – Clarification Needed 3</a:t>
            </a:r>
            <a:endParaRPr b="0" lang="en-US" sz="3200" spc="-1" strike="noStrike">
              <a:latin typeface="Arial"/>
            </a:endParaRPr>
          </a:p>
        </p:txBody>
      </p:sp>
      <p:sp>
        <p:nvSpPr>
          <p:cNvPr id="159" name="CustomShape 2"/>
          <p:cNvSpPr/>
          <p:nvPr/>
        </p:nvSpPr>
        <p:spPr>
          <a:xfrm>
            <a:off x="838080" y="1825560"/>
            <a:ext cx="5180040" cy="4349880"/>
          </a:xfrm>
          <a:prstGeom prst="rect">
            <a:avLst/>
          </a:prstGeom>
          <a:noFill/>
          <a:ln>
            <a:noFill/>
          </a:ln>
        </p:spPr>
        <p:style>
          <a:lnRef idx="0"/>
          <a:fillRef idx="0"/>
          <a:effectRef idx="0"/>
          <a:fontRef idx="minor"/>
        </p:style>
        <p:txBody>
          <a:bodyPr lIns="90000" rIns="90000" tIns="45000" bIns="45000">
            <a:noAutofit/>
          </a:bodyPr>
          <a:p>
            <a:pPr>
              <a:lnSpc>
                <a:spcPct val="90000"/>
              </a:lnSpc>
            </a:pPr>
            <a:r>
              <a:rPr b="0" i="1" lang="en-US" sz="1600" spc="-1" strike="noStrike">
                <a:solidFill>
                  <a:srgbClr val="000000"/>
                </a:solidFill>
                <a:latin typeface="Arial"/>
                <a:ea typeface="Arial"/>
              </a:rPr>
              <a:t>(TrueCrypt 7.1a Source.zip/ Common/ Cache.c)</a:t>
            </a:r>
            <a:endParaRPr b="0" lang="en-US" sz="1600" spc="-1" strike="noStrike">
              <a:latin typeface="Arial"/>
            </a:endParaRPr>
          </a:p>
          <a:p>
            <a:pPr>
              <a:lnSpc>
                <a:spcPct val="90000"/>
              </a:lnSpc>
            </a:pPr>
            <a:endParaRPr b="0" lang="en-US" sz="1600" spc="-1" strike="noStrike">
              <a:latin typeface="Arial"/>
            </a:endParaRPr>
          </a:p>
          <a:p>
            <a:pPr>
              <a:lnSpc>
                <a:spcPct val="90000"/>
              </a:lnSpc>
            </a:pPr>
            <a:r>
              <a:rPr b="0" lang="en-US" sz="1800" spc="-1" strike="noStrike">
                <a:solidFill>
                  <a:srgbClr val="000000"/>
                </a:solidFill>
                <a:latin typeface="Arial"/>
                <a:ea typeface="Arial"/>
              </a:rPr>
              <a:t>Legal Notice: Some portions of the source code contained in this file were derived from the source code of Encryption for the Masses 2.02a, which is Copyright (c) 1998-2000 Paul Le Roux and which is governed by the 'License Agreement for Encryption for the Masses'. Modifications and additions to the original source code (contained in this file) and all other portions of this file are Copyright (c) 2003-2008 TrueCrypt Developers Association and are governed by the TrueCrypt License 3.0 the full text of which is contained in the file License.txt included in TrueCrypt binary and source code distribution packages. */</a:t>
            </a:r>
            <a:endParaRPr b="0" lang="en-US" sz="1800" spc="-1" strike="noStrike">
              <a:latin typeface="Arial"/>
            </a:endParaRPr>
          </a:p>
          <a:p>
            <a:pPr>
              <a:lnSpc>
                <a:spcPct val="90000"/>
              </a:lnSpc>
            </a:pPr>
            <a:r>
              <a:rPr b="0" lang="en-US" sz="1800" spc="-1" strike="noStrike">
                <a:solidFill>
                  <a:srgbClr val="000000"/>
                </a:solidFill>
                <a:latin typeface="Arial"/>
                <a:ea typeface="Arial"/>
              </a:rPr>
              <a:t>…</a:t>
            </a:r>
            <a:endParaRPr b="0" lang="en-US" sz="1800" spc="-1" strike="noStrike">
              <a:latin typeface="Arial"/>
            </a:endParaRPr>
          </a:p>
        </p:txBody>
      </p:sp>
      <p:sp>
        <p:nvSpPr>
          <p:cNvPr id="160" name="CustomShape 3"/>
          <p:cNvSpPr/>
          <p:nvPr/>
        </p:nvSpPr>
        <p:spPr>
          <a:xfrm>
            <a:off x="7147440" y="1825560"/>
            <a:ext cx="4204800" cy="3466440"/>
          </a:xfrm>
          <a:prstGeom prst="rect">
            <a:avLst/>
          </a:prstGeom>
          <a:solidFill>
            <a:srgbClr val="f2f2f2"/>
          </a:solidFill>
          <a:ln>
            <a:noFill/>
          </a:ln>
        </p:spPr>
        <p:style>
          <a:lnRef idx="0"/>
          <a:fillRef idx="0"/>
          <a:effectRef idx="0"/>
          <a:fontRef idx="minor"/>
        </p:style>
      </p:sp>
      <p:sp>
        <p:nvSpPr>
          <p:cNvPr id="161" name="CustomShape 4"/>
          <p:cNvSpPr/>
          <p:nvPr/>
        </p:nvSpPr>
        <p:spPr>
          <a:xfrm>
            <a:off x="7397640" y="2122920"/>
            <a:ext cx="3605040" cy="320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Arial"/>
              </a:rPr>
              <a:t>Another real world example:</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Arial"/>
                <a:ea typeface="Arial"/>
              </a:rPr>
              <a:t>The text is actually occur</a:t>
            </a:r>
            <a:r>
              <a:rPr b="0" lang="en-US" sz="1800" spc="-1" strike="noStrike">
                <a:solidFill>
                  <a:srgbClr val="000000"/>
                </a:solidFill>
                <a:latin typeface="Calibri"/>
                <a:ea typeface="Calibri"/>
              </a:rPr>
              <a:t>s with </a:t>
            </a:r>
            <a:r>
              <a:rPr b="0" lang="en-US" sz="1800" spc="-1" strike="noStrike">
                <a:solidFill>
                  <a:srgbClr val="000000"/>
                </a:solidFill>
                <a:latin typeface="Arial"/>
                <a:ea typeface="Arial"/>
              </a:rPr>
              <a:t>this formatting in file</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Arial"/>
                <a:ea typeface="Arial"/>
              </a:rPr>
              <a:t>Very special occurrence in fact that requires review</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000000"/>
                </a:solidFill>
                <a:latin typeface="Open Sans"/>
                <a:ea typeface="Open Sans"/>
              </a:rPr>
              <a:t>Examples for Licensing – Clarification Needed 4</a:t>
            </a:r>
            <a:endParaRPr b="0" lang="en-US" sz="3200" spc="-1" strike="noStrike">
              <a:latin typeface="Arial"/>
            </a:endParaRPr>
          </a:p>
        </p:txBody>
      </p:sp>
      <p:sp>
        <p:nvSpPr>
          <p:cNvPr id="163" name="CustomShape 2"/>
          <p:cNvSpPr/>
          <p:nvPr/>
        </p:nvSpPr>
        <p:spPr>
          <a:xfrm>
            <a:off x="838080" y="1465560"/>
            <a:ext cx="6922800" cy="4350240"/>
          </a:xfrm>
          <a:prstGeom prst="rect">
            <a:avLst/>
          </a:prstGeom>
          <a:noFill/>
          <a:ln>
            <a:noFill/>
          </a:ln>
        </p:spPr>
        <p:style>
          <a:lnRef idx="0"/>
          <a:fillRef idx="0"/>
          <a:effectRef idx="0"/>
          <a:fontRef idx="minor"/>
        </p:style>
        <p:txBody>
          <a:bodyPr lIns="90000" rIns="90000" tIns="45000" bIns="45000">
            <a:noAutofit/>
          </a:bodyPr>
          <a:p>
            <a:pPr>
              <a:lnSpc>
                <a:spcPct val="80000"/>
              </a:lnSpc>
            </a:pPr>
            <a:r>
              <a:rPr b="0" i="1" lang="en-US" sz="1600" spc="-1" strike="noStrike">
                <a:solidFill>
                  <a:srgbClr val="000000"/>
                </a:solidFill>
                <a:latin typeface="Arial"/>
                <a:ea typeface="Arial"/>
              </a:rPr>
              <a:t>(TrueCrypt 7.1a Source.zip/ Crypto/ AesSmall.h)</a:t>
            </a:r>
            <a:endParaRPr b="0" lang="en-US" sz="1600" spc="-1" strike="noStrike">
              <a:latin typeface="Arial"/>
            </a:endParaRPr>
          </a:p>
          <a:p>
            <a:pPr>
              <a:lnSpc>
                <a:spcPct val="80000"/>
              </a:lnSpc>
            </a:pP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The free distribution and use of this software in both source and binary</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form is allowed (with or without changes) provided that:</a:t>
            </a:r>
            <a:endParaRPr b="0" lang="en-US" sz="1600" spc="-1" strike="noStrike">
              <a:latin typeface="Arial"/>
            </a:endParaRPr>
          </a:p>
          <a:p>
            <a:pPr>
              <a:lnSpc>
                <a:spcPct val="80000"/>
              </a:lnSpc>
            </a:pP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1. distributions of this source code include the above copyright</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notice, this list of conditions and the following disclaimer;</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2. distributions in binary form include the above copyright</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notice, this list of conditions and the following disclaimer</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in the documentation and/or other associated materials;</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3. the copyright holder's name is not used to endorse products</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built using this software without specific written permission.</a:t>
            </a:r>
            <a:endParaRPr b="0" lang="en-US" sz="1600" spc="-1" strike="noStrike">
              <a:latin typeface="Arial"/>
            </a:endParaRPr>
          </a:p>
          <a:p>
            <a:pPr>
              <a:lnSpc>
                <a:spcPct val="80000"/>
              </a:lnSpc>
            </a:pP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ALTERNATIVELY, provided that this notice is retained in full, this product</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may be distributed under the terms of the GNU General Public License (GPL),</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in which case the provisions of the GPL apply INSTEAD OF those given above.</a:t>
            </a:r>
            <a:endParaRPr b="0" lang="en-US" sz="1600" spc="-1" strike="noStrike">
              <a:latin typeface="Arial"/>
            </a:endParaRPr>
          </a:p>
          <a:p>
            <a:pPr>
              <a:lnSpc>
                <a:spcPct val="80000"/>
              </a:lnSpc>
            </a:pP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DISCLAIMER</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This software is provided 'as is' with no explicit or implied warranties</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in respect of its properties, including, but not limited to, correctness</a:t>
            </a:r>
            <a:endParaRPr b="0" lang="en-US" sz="1600" spc="-1" strike="noStrike">
              <a:latin typeface="Arial"/>
            </a:endParaRPr>
          </a:p>
          <a:p>
            <a:pPr>
              <a:lnSpc>
                <a:spcPct val="80000"/>
              </a:lnSpc>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and/or fitness for purpose.</a:t>
            </a:r>
            <a:endParaRPr b="0" lang="en-US" sz="1600" spc="-1" strike="noStrike">
              <a:latin typeface="Arial"/>
            </a:endParaRPr>
          </a:p>
        </p:txBody>
      </p:sp>
      <p:sp>
        <p:nvSpPr>
          <p:cNvPr id="164" name="CustomShape 3"/>
          <p:cNvSpPr/>
          <p:nvPr/>
        </p:nvSpPr>
        <p:spPr>
          <a:xfrm>
            <a:off x="7761240" y="1825560"/>
            <a:ext cx="3591000" cy="3477600"/>
          </a:xfrm>
          <a:prstGeom prst="rect">
            <a:avLst/>
          </a:prstGeom>
          <a:solidFill>
            <a:srgbClr val="f2f2f2"/>
          </a:solidFill>
          <a:ln>
            <a:noFill/>
          </a:ln>
        </p:spPr>
        <p:style>
          <a:lnRef idx="0"/>
          <a:fillRef idx="0"/>
          <a:effectRef idx="0"/>
          <a:fontRef idx="minor"/>
        </p:style>
      </p:sp>
      <p:sp>
        <p:nvSpPr>
          <p:cNvPr id="165" name="CustomShape 4"/>
          <p:cNvSpPr/>
          <p:nvPr/>
        </p:nvSpPr>
        <p:spPr>
          <a:xfrm>
            <a:off x="7955280" y="2013480"/>
            <a:ext cx="3047400" cy="3198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Arial"/>
              </a:rPr>
              <a:t>Another real world example:</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Arial"/>
                <a:ea typeface="Arial"/>
              </a:rPr>
              <a:t>How does the organization decide which license to choose</a:t>
            </a:r>
            <a:endParaRPr b="0" lang="en-US" sz="1800" spc="-1" strike="noStrike">
              <a:latin typeface="Arial"/>
            </a:endParaRPr>
          </a:p>
          <a:p>
            <a:pPr marL="171360" indent="-182520">
              <a:lnSpc>
                <a:spcPct val="100000"/>
              </a:lnSpc>
              <a:spcBef>
                <a:spcPts val="1001"/>
              </a:spcBef>
              <a:buClr>
                <a:srgbClr val="000000"/>
              </a:buClr>
              <a:buFont typeface="Arial"/>
              <a:buChar char="•"/>
            </a:pPr>
            <a:r>
              <a:rPr b="0" lang="en-US" sz="1800" spc="-1" strike="noStrike">
                <a:solidFill>
                  <a:srgbClr val="000000"/>
                </a:solidFill>
                <a:latin typeface="Arial"/>
                <a:ea typeface="Arial"/>
              </a:rPr>
              <a:t>There may be an external reason for choosing either one or the another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LibreOffice/6.1.5.2$MacOSX_X86_64 LibreOffice_project/90f8dcf33c87b3705e78202e3df5142b201bd805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2019-08-04T17:58:23Z</dcterms:modified>
  <cp:revision>14</cp:revision>
  <dc:subject/>
  <dc:title/>
</cp:coreProperties>
</file>