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notesSlides/_rels/notesSlide1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5.jpeg" ContentType="image/jpe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267BD61-070F-4F91-AA22-43A99ACAF3A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230040" y="4308840"/>
            <a:ext cx="6395400" cy="4076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3718800" y="8650440"/>
            <a:ext cx="313524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2920" rIns="142920" tIns="142920" bIns="14292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Memo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67680" cy="3426840"/>
          </a:xfrm>
          <a:prstGeom prst="rect">
            <a:avLst/>
          </a:prstGeom>
        </p:spPr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3718800" y="8650440"/>
            <a:ext cx="313524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2920" rIns="142920" tIns="142920" bIns="14292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Memo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230400" y="4308480"/>
            <a:ext cx="6395040" cy="4077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67680" cy="3426840"/>
          </a:xfrm>
          <a:prstGeom prst="rect">
            <a:avLst/>
          </a:prstGeom>
        </p:spPr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718800" y="8650440"/>
            <a:ext cx="313524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2920" rIns="142920" tIns="142920" bIns="14292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Memo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230400" y="4308480"/>
            <a:ext cx="6395040" cy="4077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67680" cy="3426840"/>
          </a:xfrm>
          <a:prstGeom prst="rect">
            <a:avLst/>
          </a:prstGeom>
        </p:spPr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body"/>
          </p:nvPr>
        </p:nvSpPr>
        <p:spPr>
          <a:xfrm>
            <a:off x="230040" y="4308840"/>
            <a:ext cx="6395760" cy="4076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3718800" y="8650440"/>
            <a:ext cx="313524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2920" rIns="142920" tIns="142920" bIns="14292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Notes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67680" cy="3426840"/>
          </a:xfrm>
          <a:prstGeom prst="rect">
            <a:avLst/>
          </a:prstGeom>
        </p:spPr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718800" y="8650440"/>
            <a:ext cx="313524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2920" rIns="142920" tIns="142920" bIns="14292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Memo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230400" y="4308480"/>
            <a:ext cx="6395040" cy="4077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67680" cy="3426840"/>
          </a:xfrm>
          <a:prstGeom prst="rect">
            <a:avLst/>
          </a:prstGeom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718800" y="8650440"/>
            <a:ext cx="3135240" cy="48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2920" rIns="142920" tIns="142920" bIns="14292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Memo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230400" y="4308480"/>
            <a:ext cx="6395040" cy="4077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sldImg"/>
          </p:nvPr>
        </p:nvSpPr>
        <p:spPr>
          <a:xfrm>
            <a:off x="1144440" y="685800"/>
            <a:ext cx="4567680" cy="3426840"/>
          </a:xfrm>
          <a:prstGeom prst="rect">
            <a:avLst/>
          </a:prstGeom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387480"/>
            <a:ext cx="12189960" cy="468360"/>
          </a:xfrm>
          <a:prstGeom prst="rect">
            <a:avLst/>
          </a:prstGeom>
          <a:solidFill>
            <a:srgbClr val="3f3f3f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Google Shape;9;p1" descr=""/>
          <p:cNvPicPr/>
          <p:nvPr/>
        </p:nvPicPr>
        <p:blipFill>
          <a:blip r:embed="rId2"/>
          <a:stretch/>
        </p:blipFill>
        <p:spPr>
          <a:xfrm>
            <a:off x="9884520" y="5493600"/>
            <a:ext cx="1467000" cy="78624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3957480" y="6387480"/>
            <a:ext cx="6448680" cy="4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1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© 2016-2018 Siemens AG, Linux Foundation -  CC-BY-SA 4.0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410760" y="6387480"/>
            <a:ext cx="4328280" cy="4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The FOSSology Project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9818640" y="5286600"/>
            <a:ext cx="1680120" cy="1045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Google Shape;17;p2" descr=""/>
          <p:cNvPicPr/>
          <p:nvPr/>
        </p:nvPicPr>
        <p:blipFill>
          <a:blip r:embed="rId3"/>
          <a:stretch/>
        </p:blipFill>
        <p:spPr>
          <a:xfrm>
            <a:off x="460080" y="355680"/>
            <a:ext cx="11269440" cy="3686040"/>
          </a:xfrm>
          <a:prstGeom prst="rect">
            <a:avLst/>
          </a:prstGeom>
          <a:ln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387480"/>
            <a:ext cx="12189960" cy="468360"/>
          </a:xfrm>
          <a:prstGeom prst="rect">
            <a:avLst/>
          </a:prstGeom>
          <a:solidFill>
            <a:srgbClr val="3f3f3f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5" name="Google Shape;9;p1" descr=""/>
          <p:cNvPicPr/>
          <p:nvPr/>
        </p:nvPicPr>
        <p:blipFill>
          <a:blip r:embed="rId2"/>
          <a:stretch/>
        </p:blipFill>
        <p:spPr>
          <a:xfrm>
            <a:off x="9884520" y="5493600"/>
            <a:ext cx="1467000" cy="78624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3957480" y="6387480"/>
            <a:ext cx="6448680" cy="4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1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© 2016-2018 Siemens AG, Linux Foundation -  CC-BY-SA 4.0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410760" y="6387480"/>
            <a:ext cx="4328280" cy="4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The FOSSology Project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8" name="Google Shape;35;p7" descr=""/>
          <p:cNvPicPr/>
          <p:nvPr/>
        </p:nvPicPr>
        <p:blipFill>
          <a:blip r:embed="rId3"/>
          <a:srcRect l="0" t="88194" r="0" b="-88194"/>
          <a:stretch/>
        </p:blipFill>
        <p:spPr>
          <a:xfrm>
            <a:off x="-41400" y="-64800"/>
            <a:ext cx="12396960" cy="4054680"/>
          </a:xfrm>
          <a:prstGeom prst="rect">
            <a:avLst/>
          </a:prstGeom>
          <a:ln>
            <a:noFill/>
          </a:ln>
        </p:spPr>
      </p:pic>
      <p:sp>
        <p:nvSpPr>
          <p:cNvPr id="49" name="CustomShape 4"/>
          <p:cNvSpPr/>
          <p:nvPr/>
        </p:nvSpPr>
        <p:spPr>
          <a:xfrm>
            <a:off x="10607040" y="6470640"/>
            <a:ext cx="158292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r">
              <a:lnSpc>
                <a:spcPct val="100000"/>
              </a:lnSpc>
            </a:pPr>
            <a:fld id="{1EBC89D4-F750-452C-A620-1CC7DFBF2194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www.fossology.org" TargetMode="External"/><Relationship Id="rId3" Type="http://schemas.openxmlformats.org/officeDocument/2006/relationships/hyperlink" Target="https://github.com/fossology/fossology" TargetMode="External"/><Relationship Id="rId4" Type="http://schemas.openxmlformats.org/officeDocument/2006/relationships/hyperlink" Target="https://www.spdx.org" TargetMode="External"/><Relationship Id="rId5" Type="http://schemas.openxmlformats.org/officeDocument/2006/relationships/hyperlink" Target="https://www.openchainproject.org" TargetMode="External"/><Relationship Id="rId6" Type="http://schemas.openxmlformats.org/officeDocument/2006/relationships/hyperlink" Target="https://github.com/sw360/sw360portal" TargetMode="External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ww.fossology.org/get-started/basic-workflow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60080" y="4043880"/>
            <a:ext cx="11269440" cy="102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FOSSology: Introduction and Basic Workflow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0" y="0"/>
            <a:ext cx="12189600" cy="12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How does FOSSology work? – Overview 2 of 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2798280" y="1941840"/>
            <a:ext cx="86371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190440" indent="-20088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Uploading source code archive (*.zip, *.tar.gz, etc)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2798280" y="2558880"/>
            <a:ext cx="863712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190440" indent="-20088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Agents scan for license relevant text</a:t>
            </a:r>
            <a:endParaRPr b="0" lang="en-US" sz="2000" spc="-1" strike="noStrike">
              <a:latin typeface="Arial"/>
            </a:endParaRPr>
          </a:p>
          <a:p>
            <a:pPr marL="190440" indent="-20088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Copyrights, Export Control (ECC), your keywords to look for etc.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2798280" y="3436200"/>
            <a:ext cx="863712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190440" indent="-20088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Review scanner results for wrong license classification</a:t>
            </a:r>
            <a:endParaRPr b="0" lang="en-US" sz="2000" spc="-1" strike="noStrike">
              <a:latin typeface="Arial"/>
            </a:endParaRPr>
          </a:p>
          <a:p>
            <a:pPr marL="190440" indent="-20088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Review other scanner findings (copyrights, ECC)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2798280" y="4417200"/>
            <a:ext cx="8637120" cy="13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190440" indent="-20088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Result of the “clearing”</a:t>
            </a:r>
            <a:endParaRPr b="0" lang="en-US" sz="2000" spc="-1" strike="noStrike">
              <a:latin typeface="Arial"/>
            </a:endParaRPr>
          </a:p>
          <a:p>
            <a:pPr lvl="1" marL="647640" indent="-20088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SPDX reporting</a:t>
            </a:r>
            <a:endParaRPr b="0" lang="en-US" sz="2000" spc="-1" strike="noStrike">
              <a:latin typeface="Arial"/>
            </a:endParaRPr>
          </a:p>
          <a:p>
            <a:pPr lvl="1" marL="647640" indent="-20088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Generated notice or readme file</a:t>
            </a:r>
            <a:endParaRPr b="0" lang="en-US" sz="2000" spc="-1" strike="noStrike">
              <a:latin typeface="Arial"/>
            </a:endParaRPr>
          </a:p>
          <a:p>
            <a:pPr lvl="1" marL="647640" indent="-20088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debian-copyright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6" name="CustomShape 6"/>
          <p:cNvSpPr/>
          <p:nvPr/>
        </p:nvSpPr>
        <p:spPr>
          <a:xfrm rot="5400000">
            <a:off x="1190880" y="1209240"/>
            <a:ext cx="886680" cy="2010240"/>
          </a:xfrm>
          <a:prstGeom prst="homePlate">
            <a:avLst>
              <a:gd name="adj" fmla="val 23963"/>
            </a:avLst>
          </a:prstGeom>
          <a:solidFill>
            <a:srgbClr val="ffffff"/>
          </a:solidFill>
          <a:ln w="1908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7"/>
          <p:cNvSpPr/>
          <p:nvPr/>
        </p:nvSpPr>
        <p:spPr>
          <a:xfrm rot="5400000">
            <a:off x="1091880" y="2861640"/>
            <a:ext cx="1085040" cy="2010240"/>
          </a:xfrm>
          <a:prstGeom prst="chevron">
            <a:avLst>
              <a:gd name="adj" fmla="val 19583"/>
            </a:avLst>
          </a:prstGeom>
          <a:solidFill>
            <a:srgbClr val="ffffff"/>
          </a:solidFill>
          <a:ln w="1908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8"/>
          <p:cNvSpPr/>
          <p:nvPr/>
        </p:nvSpPr>
        <p:spPr>
          <a:xfrm rot="5400000">
            <a:off x="1086840" y="1986120"/>
            <a:ext cx="1095120" cy="2010240"/>
          </a:xfrm>
          <a:prstGeom prst="chevron">
            <a:avLst>
              <a:gd name="adj" fmla="val 19403"/>
            </a:avLst>
          </a:prstGeom>
          <a:solidFill>
            <a:srgbClr val="ffffff"/>
          </a:solidFill>
          <a:ln w="1908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9"/>
          <p:cNvSpPr/>
          <p:nvPr/>
        </p:nvSpPr>
        <p:spPr>
          <a:xfrm rot="5400000">
            <a:off x="1091880" y="3732840"/>
            <a:ext cx="1085040" cy="2010240"/>
          </a:xfrm>
          <a:prstGeom prst="chevron">
            <a:avLst>
              <a:gd name="adj" fmla="val 19583"/>
            </a:avLst>
          </a:prstGeom>
          <a:solidFill>
            <a:srgbClr val="ffffff"/>
          </a:solidFill>
          <a:ln w="1908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0"/>
          <p:cNvSpPr/>
          <p:nvPr/>
        </p:nvSpPr>
        <p:spPr>
          <a:xfrm rot="5400000">
            <a:off x="1091880" y="4606560"/>
            <a:ext cx="1085040" cy="2010240"/>
          </a:xfrm>
          <a:prstGeom prst="chevron">
            <a:avLst>
              <a:gd name="adj" fmla="val 19583"/>
            </a:avLst>
          </a:prstGeom>
          <a:solidFill>
            <a:srgbClr val="becdd7"/>
          </a:solidFill>
          <a:ln w="1908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1"/>
          <p:cNvSpPr/>
          <p:nvPr/>
        </p:nvSpPr>
        <p:spPr>
          <a:xfrm>
            <a:off x="627120" y="1868760"/>
            <a:ext cx="2010240" cy="69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Upload</a:t>
            </a:r>
            <a:endParaRPr b="0" lang="en-US" sz="13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Component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162" name="CustomShape 12"/>
          <p:cNvSpPr/>
          <p:nvPr/>
        </p:nvSpPr>
        <p:spPr>
          <a:xfrm>
            <a:off x="627120" y="2697840"/>
            <a:ext cx="2010240" cy="69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Agents</a:t>
            </a:r>
            <a:br/>
            <a:r>
              <a:rPr b="1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Scanning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163" name="CustomShape 13"/>
          <p:cNvSpPr/>
          <p:nvPr/>
        </p:nvSpPr>
        <p:spPr>
          <a:xfrm>
            <a:off x="627120" y="3619080"/>
            <a:ext cx="2010240" cy="69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Review</a:t>
            </a:r>
            <a:br/>
            <a:r>
              <a:rPr b="1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Results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164" name="CustomShape 14"/>
          <p:cNvSpPr/>
          <p:nvPr/>
        </p:nvSpPr>
        <p:spPr>
          <a:xfrm>
            <a:off x="627120" y="4445640"/>
            <a:ext cx="2010240" cy="69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Generate</a:t>
            </a:r>
            <a:br/>
            <a:r>
              <a:rPr b="1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Reporting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165" name="CustomShape 15"/>
          <p:cNvSpPr/>
          <p:nvPr/>
        </p:nvSpPr>
        <p:spPr>
          <a:xfrm>
            <a:off x="627120" y="5373720"/>
            <a:ext cx="2010240" cy="69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Pass Report</a:t>
            </a:r>
            <a:br/>
            <a:r>
              <a:rPr b="1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to Client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0" y="0"/>
            <a:ext cx="12189240" cy="12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FOSSology Feature Overview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626760" y="1413000"/>
            <a:ext cx="1108044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 Web server application for license and copyright compliance of software components.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26760" y="1844640"/>
            <a:ext cx="5466600" cy="931680"/>
          </a:xfrm>
          <a:prstGeom prst="rect">
            <a:avLst/>
          </a:prstGeom>
          <a:solidFill>
            <a:srgbClr val="becdd7"/>
          </a:solidFill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License Scan features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626760" y="2778840"/>
            <a:ext cx="5466600" cy="3498120"/>
          </a:xfrm>
          <a:prstGeom prst="rect">
            <a:avLst/>
          </a:prstGeom>
          <a:noFill/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>
            <a:noAutofit/>
          </a:bodyPr>
          <a:p>
            <a:pPr lvl="1" marL="190440" indent="-194760">
              <a:lnSpc>
                <a:spcPct val="115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Regular expression scanner</a:t>
            </a:r>
            <a:endParaRPr b="0" lang="en-US" sz="1900" spc="-1" strike="noStrike">
              <a:latin typeface="Arial"/>
            </a:endParaRPr>
          </a:p>
          <a:p>
            <a:pPr lvl="1" marL="190440" indent="-194760">
              <a:lnSpc>
                <a:spcPct val="115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Text similarity scanner</a:t>
            </a:r>
            <a:endParaRPr b="0" lang="en-US" sz="1900" spc="-1" strike="noStrike">
              <a:latin typeface="Arial"/>
            </a:endParaRPr>
          </a:p>
          <a:p>
            <a:pPr lvl="1" marL="190440" indent="-194760">
              <a:lnSpc>
                <a:spcPct val="115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License (text) management</a:t>
            </a:r>
            <a:endParaRPr b="0" lang="en-US" sz="1900" spc="-1" strike="noStrike">
              <a:latin typeface="Arial"/>
            </a:endParaRPr>
          </a:p>
          <a:p>
            <a:pPr lvl="1" marL="190440" indent="-194760">
              <a:lnSpc>
                <a:spcPct val="115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Aggregation of licenses in hierarchical view</a:t>
            </a:r>
            <a:endParaRPr b="0" lang="en-US" sz="1900" spc="-1" strike="noStrike">
              <a:latin typeface="Arial"/>
            </a:endParaRPr>
          </a:p>
          <a:p>
            <a:pPr lvl="1" marL="190440" indent="-194760">
              <a:lnSpc>
                <a:spcPct val="115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License histogram</a:t>
            </a:r>
            <a:endParaRPr b="0" lang="en-US" sz="1900" spc="-1" strike="noStrike">
              <a:latin typeface="Arial"/>
            </a:endParaRPr>
          </a:p>
          <a:p>
            <a:pPr lvl="1" marL="190440" indent="-194760">
              <a:lnSpc>
                <a:spcPct val="115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Supporting concluded vs. found license</a:t>
            </a:r>
            <a:endParaRPr b="0" lang="en-US" sz="1900" spc="-1" strike="noStrike">
              <a:latin typeface="Arial"/>
            </a:endParaRPr>
          </a:p>
          <a:p>
            <a:pPr lvl="1" marL="190440" indent="-194760">
              <a:lnSpc>
                <a:spcPct val="115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Bulk processing of files with same licensing</a:t>
            </a:r>
            <a:endParaRPr b="0" lang="en-US" sz="1900" spc="-1" strike="noStrike">
              <a:latin typeface="Arial"/>
            </a:endParaRPr>
          </a:p>
          <a:p>
            <a:pPr lvl="1" marL="190440" indent="-194760">
              <a:lnSpc>
                <a:spcPct val="115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Reusing of license conclusions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6240240" y="1844640"/>
            <a:ext cx="5466600" cy="931680"/>
          </a:xfrm>
          <a:prstGeom prst="rect">
            <a:avLst/>
          </a:prstGeom>
          <a:solidFill>
            <a:srgbClr val="becdd7"/>
          </a:solidFill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Other features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1" name="CustomShape 6"/>
          <p:cNvSpPr/>
          <p:nvPr/>
        </p:nvSpPr>
        <p:spPr>
          <a:xfrm>
            <a:off x="6240240" y="2778840"/>
            <a:ext cx="5466600" cy="3498120"/>
          </a:xfrm>
          <a:prstGeom prst="rect">
            <a:avLst/>
          </a:prstGeom>
          <a:solidFill>
            <a:srgbClr val="ffffff"/>
          </a:solidFill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>
            <a:noAutofit/>
          </a:bodyPr>
          <a:p>
            <a:pPr lvl="1" marL="254160" indent="-258120">
              <a:lnSpc>
                <a:spcPct val="115000"/>
              </a:lnSpc>
              <a:buClr>
                <a:srgbClr val="879baa"/>
              </a:buClr>
              <a:buFont typeface="Noto Sans Symbols"/>
              <a:buChar char="▪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Copyright, authorship statements scanner</a:t>
            </a:r>
            <a:endParaRPr b="0" lang="en-US" sz="1900" spc="-1" strike="noStrike">
              <a:latin typeface="Arial"/>
            </a:endParaRPr>
          </a:p>
          <a:p>
            <a:pPr lvl="1" marL="254160" indent="-258120">
              <a:lnSpc>
                <a:spcPct val="115000"/>
              </a:lnSpc>
              <a:buClr>
                <a:srgbClr val="879baa"/>
              </a:buClr>
              <a:buFont typeface="Noto Sans Symbols"/>
              <a:buChar char="▪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Export control and customs scanner</a:t>
            </a:r>
            <a:endParaRPr b="0" lang="en-US" sz="1900" spc="-1" strike="noStrike">
              <a:latin typeface="Arial"/>
            </a:endParaRPr>
          </a:p>
          <a:p>
            <a:pPr lvl="1" marL="254160" indent="-258120">
              <a:lnSpc>
                <a:spcPct val="115000"/>
              </a:lnSpc>
              <a:buClr>
                <a:srgbClr val="879baa"/>
              </a:buClr>
              <a:buFont typeface="Noto Sans Symbols"/>
              <a:buChar char="▪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Command line interfaces</a:t>
            </a:r>
            <a:endParaRPr b="0" lang="en-US" sz="1900" spc="-1" strike="noStrike">
              <a:latin typeface="Arial"/>
            </a:endParaRPr>
          </a:p>
          <a:p>
            <a:pPr lvl="1" marL="254160" indent="-25812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Reporting</a:t>
            </a:r>
            <a:endParaRPr b="0" lang="en-US" sz="1900" spc="-1" strike="noStrike">
              <a:latin typeface="Arial"/>
            </a:endParaRPr>
          </a:p>
          <a:p>
            <a:pPr lvl="2" marL="444600" indent="-25812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SPDX RDF and tag-value</a:t>
            </a:r>
            <a:endParaRPr b="0" lang="en-US" sz="1900" spc="-1" strike="noStrike">
              <a:latin typeface="Arial"/>
            </a:endParaRPr>
          </a:p>
          <a:p>
            <a:pPr lvl="2" marL="444600" indent="-25812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Debian-copyright</a:t>
            </a:r>
            <a:endParaRPr b="0" lang="en-US" sz="1900" spc="-1" strike="noStrike">
              <a:latin typeface="Arial"/>
            </a:endParaRPr>
          </a:p>
          <a:p>
            <a:pPr lvl="2" marL="444600" indent="-258120">
              <a:lnSpc>
                <a:spcPct val="115000"/>
              </a:lnSpc>
              <a:buClr>
                <a:srgbClr val="879baa"/>
              </a:buClr>
              <a:buFont typeface="Noto Sans Symbols"/>
              <a:buChar char="▪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Plain text output</a:t>
            </a:r>
            <a:endParaRPr b="0" lang="en-US" sz="1900" spc="-1" strike="noStrike">
              <a:latin typeface="Arial"/>
            </a:endParaRPr>
          </a:p>
          <a:p>
            <a:pPr lvl="1" marL="254160" indent="-258120">
              <a:lnSpc>
                <a:spcPct val="115000"/>
              </a:lnSpc>
              <a:buClr>
                <a:srgbClr val="879baa"/>
              </a:buClr>
              <a:buFont typeface="Noto Sans Symbols"/>
              <a:buChar char="▪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Files sorting in buckets</a:t>
            </a:r>
            <a:endParaRPr b="0" lang="en-US" sz="1900" spc="-1" strike="noStrike">
              <a:latin typeface="Arial"/>
            </a:endParaRPr>
          </a:p>
          <a:p>
            <a:pPr lvl="1" marL="254160" indent="-258120">
              <a:lnSpc>
                <a:spcPct val="115000"/>
              </a:lnSpc>
              <a:buClr>
                <a:srgbClr val="879baa"/>
              </a:buClr>
              <a:buFont typeface="Noto Sans Symbols"/>
              <a:buChar char="▪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User, group and upload management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01520" y="0"/>
            <a:ext cx="13685400" cy="12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Features: Two License Scanners: Nomos and Monk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6393960" y="1915920"/>
            <a:ext cx="2696040" cy="1446840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>
            <a:noAutofit/>
          </a:bodyPr>
          <a:p>
            <a:pPr lvl="1" marL="190440" indent="-18828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Good for finding actual licenses</a:t>
            </a:r>
            <a:endParaRPr b="0" lang="en-US" sz="1600" spc="-1" strike="noStrike">
              <a:latin typeface="Arial"/>
            </a:endParaRPr>
          </a:p>
          <a:p>
            <a:pPr lvl="1" marL="190440" indent="-18828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Identifies also derivatives of licenses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783000" y="1915920"/>
            <a:ext cx="2694600" cy="1446840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>
            <a:noAutofit/>
          </a:bodyPr>
          <a:p>
            <a:pPr lvl="1" marL="190440" indent="-18828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Finds all kind of license relevant texts</a:t>
            </a:r>
            <a:endParaRPr b="0" lang="en-US" sz="1600" spc="-1" strike="noStrike">
              <a:latin typeface="Arial"/>
            </a:endParaRPr>
          </a:p>
          <a:p>
            <a:pPr lvl="1" marL="190440" indent="-18828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Finds unknown Licenses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9195120" y="1915920"/>
            <a:ext cx="2696040" cy="1446840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>
            <a:noAutofit/>
          </a:bodyPr>
          <a:p>
            <a:pPr lvl="1" marL="190440" indent="-18828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Certainty that known license text is actually found and wording is exactly reproduced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3592440" y="1915920"/>
            <a:ext cx="2696040" cy="1446840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>
            <a:noAutofit/>
          </a:bodyPr>
          <a:p>
            <a:pPr lvl="1" marL="190440" indent="-18828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Finds most license relevant texts</a:t>
            </a:r>
            <a:endParaRPr b="0" lang="en-US" sz="1600" spc="-1" strike="noStrike">
              <a:latin typeface="Arial"/>
            </a:endParaRPr>
          </a:p>
          <a:p>
            <a:pPr lvl="1" marL="190440" indent="-18828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Identifies also derivatives of licenses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6393960" y="1555560"/>
            <a:ext cx="2696040" cy="357840"/>
          </a:xfrm>
          <a:prstGeom prst="rect">
            <a:avLst/>
          </a:prstGeom>
          <a:solidFill>
            <a:srgbClr val="becdd7"/>
          </a:solidFill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70c0"/>
                </a:solidFill>
                <a:latin typeface="Arial"/>
                <a:ea typeface="Arial"/>
              </a:rPr>
              <a:t>Bulk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Phrase Matches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8" name="CustomShape 7"/>
          <p:cNvSpPr/>
          <p:nvPr/>
        </p:nvSpPr>
        <p:spPr>
          <a:xfrm>
            <a:off x="9195120" y="1555560"/>
            <a:ext cx="2696040" cy="357840"/>
          </a:xfrm>
          <a:prstGeom prst="rect">
            <a:avLst/>
          </a:prstGeom>
          <a:solidFill>
            <a:srgbClr val="becdd7"/>
          </a:solidFill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70c0"/>
                </a:solidFill>
                <a:latin typeface="Arial"/>
                <a:ea typeface="Arial"/>
              </a:rPr>
              <a:t>Monk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Full text Matches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9" name="CustomShape 8"/>
          <p:cNvSpPr/>
          <p:nvPr/>
        </p:nvSpPr>
        <p:spPr>
          <a:xfrm>
            <a:off x="3592440" y="1555560"/>
            <a:ext cx="2696040" cy="357840"/>
          </a:xfrm>
          <a:prstGeom prst="rect">
            <a:avLst/>
          </a:prstGeom>
          <a:solidFill>
            <a:srgbClr val="becdd7"/>
          </a:solidFill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70c0"/>
                </a:solidFill>
                <a:latin typeface="Arial"/>
                <a:ea typeface="Arial"/>
              </a:rPr>
              <a:t>Nomos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Reg. Expressions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0" name="CustomShape 9"/>
          <p:cNvSpPr/>
          <p:nvPr/>
        </p:nvSpPr>
        <p:spPr>
          <a:xfrm>
            <a:off x="783000" y="1555560"/>
            <a:ext cx="2694600" cy="357840"/>
          </a:xfrm>
          <a:prstGeom prst="rect">
            <a:avLst/>
          </a:prstGeom>
          <a:solidFill>
            <a:srgbClr val="becdd7"/>
          </a:solidFill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70c0"/>
                </a:solidFill>
                <a:latin typeface="Arial"/>
                <a:ea typeface="Arial"/>
              </a:rPr>
              <a:t>Nomos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Keywords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1" name="CustomShape 10"/>
          <p:cNvSpPr/>
          <p:nvPr/>
        </p:nvSpPr>
        <p:spPr>
          <a:xfrm>
            <a:off x="6393960" y="4070160"/>
            <a:ext cx="2696040" cy="1435680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>
            <a:noAutofit/>
          </a:bodyPr>
          <a:p>
            <a:pPr lvl="1" marL="190440" indent="-18828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Limited to known phrases only</a:t>
            </a:r>
            <a:endParaRPr b="0" lang="en-US" sz="1600" spc="-1" strike="noStrike">
              <a:latin typeface="Arial"/>
            </a:endParaRPr>
          </a:p>
          <a:p>
            <a:pPr lvl="1" marL="190440" indent="-18828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Does not provide certainty about original or derivative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2" name="CustomShape 11"/>
          <p:cNvSpPr/>
          <p:nvPr/>
        </p:nvSpPr>
        <p:spPr>
          <a:xfrm>
            <a:off x="784440" y="4070160"/>
            <a:ext cx="2694600" cy="1435680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>
            <a:noAutofit/>
          </a:bodyPr>
          <a:p>
            <a:pPr lvl="1" marL="190440" indent="-18828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Very imprecise</a:t>
            </a:r>
            <a:endParaRPr b="0" lang="en-US" sz="1600" spc="-1" strike="noStrike">
              <a:latin typeface="Arial"/>
            </a:endParaRPr>
          </a:p>
          <a:p>
            <a:pPr lvl="1" marL="190440" indent="-18828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Does not identify license</a:t>
            </a:r>
            <a:endParaRPr b="0" lang="en-US" sz="1600" spc="-1" strike="noStrike">
              <a:latin typeface="Arial"/>
            </a:endParaRPr>
          </a:p>
          <a:p>
            <a:pPr lvl="1" marL="190440" indent="-18828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High number of false positives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83" name="CustomShape 12"/>
          <p:cNvSpPr/>
          <p:nvPr/>
        </p:nvSpPr>
        <p:spPr>
          <a:xfrm>
            <a:off x="3594240" y="4070160"/>
            <a:ext cx="2696040" cy="1435680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>
            <a:noAutofit/>
          </a:bodyPr>
          <a:p>
            <a:pPr lvl="1" marL="190440" indent="-18828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Only limited precision for identifying actual licenses</a:t>
            </a:r>
            <a:endParaRPr b="0" lang="en-US" sz="1600" spc="-1" strike="noStrike">
              <a:latin typeface="Arial"/>
            </a:endParaRPr>
          </a:p>
          <a:p>
            <a:pPr lvl="1" marL="190440" indent="-18828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False positives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4" name="CustomShape 13"/>
          <p:cNvSpPr/>
          <p:nvPr/>
        </p:nvSpPr>
        <p:spPr>
          <a:xfrm flipH="1">
            <a:off x="803160" y="3365280"/>
            <a:ext cx="11104200" cy="70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ecdd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54000" bIns="54000" anchor="ctr">
            <a:noAutofit/>
          </a:bodyPr>
          <a:p>
            <a:pPr algn="ctr">
              <a:lnSpc>
                <a:spcPct val="11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Flexibility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85" name="CustomShape 14"/>
          <p:cNvSpPr/>
          <p:nvPr/>
        </p:nvSpPr>
        <p:spPr>
          <a:xfrm>
            <a:off x="9440640" y="5304960"/>
            <a:ext cx="2022120" cy="1044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5"/>
          <p:cNvSpPr/>
          <p:nvPr/>
        </p:nvSpPr>
        <p:spPr>
          <a:xfrm>
            <a:off x="783000" y="5508360"/>
            <a:ext cx="11104200" cy="70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ecdd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54000" bIns="54000" anchor="ctr">
            <a:noAutofit/>
          </a:bodyPr>
          <a:p>
            <a:pPr algn="ctr">
              <a:lnSpc>
                <a:spcPct val="110000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Precision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87" name="CustomShape 16"/>
          <p:cNvSpPr/>
          <p:nvPr/>
        </p:nvSpPr>
        <p:spPr>
          <a:xfrm>
            <a:off x="9196560" y="4070160"/>
            <a:ext cx="2696040" cy="1435680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>
            <a:noAutofit/>
          </a:bodyPr>
          <a:p>
            <a:pPr lvl="1" marL="190440" indent="-18828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Works only on known license texts</a:t>
            </a:r>
            <a:endParaRPr b="0" lang="en-US" sz="1600" spc="-1" strike="noStrike">
              <a:latin typeface="Arial"/>
            </a:endParaRPr>
          </a:p>
          <a:p>
            <a:pPr lvl="1" marL="190440" indent="-188280">
              <a:lnSpc>
                <a:spcPct val="100000"/>
              </a:lnSpc>
              <a:buClr>
                <a:srgbClr val="879baa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Actual occurrences are minority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0" y="0"/>
            <a:ext cx="12189240" cy="12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More Features in FOSSology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721800" y="1413000"/>
            <a:ext cx="10941120" cy="446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254160" indent="-26460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Workflow integration with command line interfaces</a:t>
            </a:r>
            <a:endParaRPr b="0" lang="en-US" sz="2000" spc="-1" strike="noStrike">
              <a:latin typeface="Arial"/>
            </a:endParaRPr>
          </a:p>
          <a:p>
            <a:pPr lvl="2" marL="444600" indent="-26460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Do uploads and scans from the command line, right from your scripts</a:t>
            </a:r>
            <a:endParaRPr b="0" lang="en-US" sz="2000" spc="-1" strike="noStrike">
              <a:latin typeface="Arial"/>
            </a:endParaRPr>
          </a:p>
          <a:p>
            <a:pPr lvl="2" marL="444600" indent="-26460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Or just run individual agents (e.g. for licenses) from command line</a:t>
            </a:r>
            <a:endParaRPr b="0" lang="en-US" sz="2000" spc="-1" strike="noStrike">
              <a:latin typeface="Arial"/>
            </a:endParaRPr>
          </a:p>
          <a:p>
            <a:pPr lvl="2" marL="444600" indent="-26460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Schedule activities / integrate them into automated workflows</a:t>
            </a:r>
            <a:endParaRPr b="0" lang="en-US" sz="2000" spc="-1" strike="noStrike">
              <a:latin typeface="Arial"/>
            </a:endParaRPr>
          </a:p>
          <a:p>
            <a:pPr lvl="1" marL="254160" indent="-2646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▪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ECC (Export Control and Customs)</a:t>
            </a:r>
            <a:endParaRPr b="0" lang="en-US" sz="2000" spc="-1" strike="noStrike">
              <a:latin typeface="Arial"/>
            </a:endParaRPr>
          </a:p>
          <a:p>
            <a:pPr lvl="2" marL="444600" indent="-26460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Regular expressions searching for export control and customs</a:t>
            </a:r>
            <a:endParaRPr b="0" lang="en-US" sz="2000" spc="-1" strike="noStrike">
              <a:latin typeface="Arial"/>
            </a:endParaRPr>
          </a:p>
          <a:p>
            <a:pPr lvl="1" marL="254160" indent="-2646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▪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License data sets import and export</a:t>
            </a:r>
            <a:endParaRPr b="0" lang="en-US" sz="2000" spc="-1" strike="noStrike">
              <a:latin typeface="Arial"/>
            </a:endParaRPr>
          </a:p>
          <a:p>
            <a:pPr lvl="2" marL="444600" indent="-26460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Regular expressions searching for export control and customs</a:t>
            </a:r>
            <a:endParaRPr b="0" lang="en-US" sz="2000" spc="-1" strike="noStrike">
              <a:latin typeface="Arial"/>
            </a:endParaRPr>
          </a:p>
          <a:p>
            <a:pPr lvl="1" marL="254160" indent="-26460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▪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Buckets</a:t>
            </a:r>
            <a:endParaRPr b="0" lang="en-US" sz="2000" spc="-1" strike="noStrike">
              <a:latin typeface="Arial"/>
            </a:endParaRPr>
          </a:p>
          <a:p>
            <a:pPr lvl="2" marL="444600" indent="-26460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Define rules for files with license results for collecting them in dedicated lists / buckets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731160" y="1413000"/>
            <a:ext cx="11458080" cy="489456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2"/>
          <p:cNvSpPr/>
          <p:nvPr/>
        </p:nvSpPr>
        <p:spPr>
          <a:xfrm>
            <a:off x="4789080" y="1773360"/>
            <a:ext cx="7435440" cy="2058480"/>
          </a:xfrm>
          <a:prstGeom prst="rect">
            <a:avLst/>
          </a:prstGeom>
          <a:solidFill>
            <a:srgbClr val="bfbfbf"/>
          </a:solidFill>
          <a:ln w="9360">
            <a:solidFill>
              <a:srgbClr val="8397a7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2" name="CustomShape 3"/>
          <p:cNvSpPr/>
          <p:nvPr/>
        </p:nvSpPr>
        <p:spPr>
          <a:xfrm>
            <a:off x="4786200" y="3843360"/>
            <a:ext cx="7435440" cy="2058480"/>
          </a:xfrm>
          <a:prstGeom prst="rect">
            <a:avLst/>
          </a:prstGeom>
          <a:gradFill rotWithShape="0">
            <a:gsLst>
              <a:gs pos="0">
                <a:srgbClr val="d7e3c8"/>
              </a:gs>
              <a:gs pos="100000">
                <a:srgbClr val="eff6e8"/>
              </a:gs>
            </a:gsLst>
            <a:lin ang="16200000"/>
          </a:gradFill>
          <a:ln w="9360">
            <a:solidFill>
              <a:srgbClr val="627c2a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3" name="CustomShape 4"/>
          <p:cNvSpPr/>
          <p:nvPr/>
        </p:nvSpPr>
        <p:spPr>
          <a:xfrm>
            <a:off x="5241960" y="2053440"/>
            <a:ext cx="1315800" cy="12592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879baa"/>
            </a:solidFill>
            <a:round/>
          </a:ln>
          <a:effectLst>
            <a:outerShdw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4" name="CustomShape 5"/>
          <p:cNvSpPr/>
          <p:nvPr/>
        </p:nvSpPr>
        <p:spPr>
          <a:xfrm>
            <a:off x="0" y="0"/>
            <a:ext cx="12189240" cy="12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FOSSology is Open Source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5" name="CustomShape 6"/>
          <p:cNvSpPr/>
          <p:nvPr/>
        </p:nvSpPr>
        <p:spPr>
          <a:xfrm>
            <a:off x="1096560" y="2190960"/>
            <a:ext cx="3565800" cy="315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216000" indent="-23292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As an organization distributing software there is responsibility for license compliance</a:t>
            </a:r>
            <a:endParaRPr b="0" lang="en-US" sz="1900" spc="-1" strike="noStrike">
              <a:latin typeface="Arial"/>
            </a:endParaRPr>
          </a:p>
          <a:p>
            <a:pPr lvl="1" marL="216000" indent="-23292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This work must be actually provided by 3</a:t>
            </a:r>
            <a:r>
              <a:rPr b="0" lang="en-US" sz="19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rd</a:t>
            </a: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 parties as well!</a:t>
            </a:r>
            <a:endParaRPr b="0" lang="en-US" sz="1900" spc="-1" strike="noStrike">
              <a:latin typeface="Arial"/>
            </a:endParaRPr>
          </a:p>
          <a:p>
            <a:pPr marL="609480">
              <a:lnSpc>
                <a:spcPct val="100000"/>
              </a:lnSpc>
              <a:spcBef>
                <a:spcPts val="1301"/>
              </a:spcBef>
            </a:pPr>
            <a:endParaRPr b="0" lang="en-US" sz="1900" spc="-1" strike="noStrike">
              <a:latin typeface="Arial"/>
            </a:endParaRPr>
          </a:p>
          <a:p>
            <a:pPr lvl="1" marL="216000" indent="-2199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i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With FOSSology, a tool is freely available supporting all kind of organizations with their license compliance efforts</a:t>
            </a:r>
            <a:endParaRPr b="0" lang="en-US" sz="1900" spc="-1" strike="noStrike">
              <a:latin typeface="Arial"/>
            </a:endParaRPr>
          </a:p>
          <a:p>
            <a:pPr lvl="2" marL="673200" indent="-2199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i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GPL-2.0 licensed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196" name="CustomShape 7"/>
          <p:cNvSpPr/>
          <p:nvPr/>
        </p:nvSpPr>
        <p:spPr>
          <a:xfrm>
            <a:off x="1177920" y="1700640"/>
            <a:ext cx="35658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5f87"/>
                </a:solidFill>
                <a:latin typeface="Arial"/>
                <a:ea typeface="Arial"/>
              </a:rPr>
              <a:t>What happens actually?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7" name="CustomShape 8"/>
          <p:cNvSpPr/>
          <p:nvPr/>
        </p:nvSpPr>
        <p:spPr>
          <a:xfrm>
            <a:off x="10690200" y="2007720"/>
            <a:ext cx="1315800" cy="1259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879baa"/>
            </a:solidFill>
            <a:round/>
          </a:ln>
          <a:effectLst>
            <a:outerShdw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8" name="CustomShape 9"/>
          <p:cNvSpPr/>
          <p:nvPr/>
        </p:nvSpPr>
        <p:spPr>
          <a:xfrm>
            <a:off x="6964560" y="2053440"/>
            <a:ext cx="3453120" cy="1269000"/>
          </a:xfrm>
          <a:prstGeom prst="rect">
            <a:avLst/>
          </a:prstGeom>
          <a:solidFill>
            <a:srgbClr val="ffffff"/>
          </a:solidFill>
          <a:ln w="25560">
            <a:solidFill>
              <a:srgbClr val="879baa"/>
            </a:solidFill>
            <a:round/>
          </a:ln>
          <a:effectLst>
            <a:outerShdw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9" name="CustomShape 10"/>
          <p:cNvSpPr/>
          <p:nvPr/>
        </p:nvSpPr>
        <p:spPr>
          <a:xfrm>
            <a:off x="6471000" y="2467080"/>
            <a:ext cx="628920" cy="40896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819bae"/>
              </a:gs>
              <a:gs pos="100000">
                <a:srgbClr val="c0d5e7"/>
              </a:gs>
            </a:gsLst>
            <a:lin ang="16200000"/>
          </a:gradFill>
          <a:ln w="9360">
            <a:solidFill>
              <a:srgbClr val="8397a7"/>
            </a:solidFill>
            <a:round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0" name="CustomShape 11"/>
          <p:cNvSpPr/>
          <p:nvPr/>
        </p:nvSpPr>
        <p:spPr>
          <a:xfrm flipH="1">
            <a:off x="5917680" y="3471840"/>
            <a:ext cx="16599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Black"/>
                <a:ea typeface="Arial Black"/>
              </a:rPr>
              <a:t>3rd parties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1" name="CustomShape 12"/>
          <p:cNvSpPr/>
          <p:nvPr/>
        </p:nvSpPr>
        <p:spPr>
          <a:xfrm flipH="1">
            <a:off x="9052560" y="3471840"/>
            <a:ext cx="246960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165240" indent="-163080"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Black"/>
                <a:ea typeface="Arial Black"/>
              </a:rPr>
              <a:t>Organization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2" name="CustomShape 13"/>
          <p:cNvSpPr/>
          <p:nvPr/>
        </p:nvSpPr>
        <p:spPr>
          <a:xfrm>
            <a:off x="10253880" y="2467080"/>
            <a:ext cx="628920" cy="40896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819bae"/>
              </a:gs>
              <a:gs pos="100000">
                <a:srgbClr val="c0d5e7"/>
              </a:gs>
            </a:gsLst>
            <a:lin ang="16200000"/>
          </a:gradFill>
          <a:ln w="9360">
            <a:solidFill>
              <a:srgbClr val="8397a7"/>
            </a:solidFill>
            <a:round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3" name="CustomShape 14"/>
          <p:cNvSpPr/>
          <p:nvPr/>
        </p:nvSpPr>
        <p:spPr>
          <a:xfrm>
            <a:off x="5244840" y="4142520"/>
            <a:ext cx="1315800" cy="1259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879baa"/>
            </a:solidFill>
            <a:round/>
          </a:ln>
          <a:effectLst>
            <a:outerShdw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4" name="CustomShape 15"/>
          <p:cNvSpPr/>
          <p:nvPr/>
        </p:nvSpPr>
        <p:spPr>
          <a:xfrm>
            <a:off x="10693080" y="4096440"/>
            <a:ext cx="1315800" cy="1259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879baa"/>
            </a:solidFill>
            <a:round/>
          </a:ln>
          <a:effectLst>
            <a:outerShdw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5" name="CustomShape 16"/>
          <p:cNvSpPr/>
          <p:nvPr/>
        </p:nvSpPr>
        <p:spPr>
          <a:xfrm>
            <a:off x="6967440" y="4142520"/>
            <a:ext cx="3453120" cy="1269000"/>
          </a:xfrm>
          <a:prstGeom prst="rect">
            <a:avLst/>
          </a:prstGeom>
          <a:solidFill>
            <a:srgbClr val="ffffff"/>
          </a:solidFill>
          <a:ln w="25560">
            <a:solidFill>
              <a:srgbClr val="879baa"/>
            </a:solidFill>
            <a:round/>
          </a:ln>
          <a:effectLst>
            <a:outerShdw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6" name="CustomShape 17"/>
          <p:cNvSpPr/>
          <p:nvPr/>
        </p:nvSpPr>
        <p:spPr>
          <a:xfrm>
            <a:off x="6473520" y="4555800"/>
            <a:ext cx="628920" cy="40896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819bae"/>
              </a:gs>
              <a:gs pos="100000">
                <a:srgbClr val="c0d5e7"/>
              </a:gs>
            </a:gsLst>
            <a:lin ang="16200000"/>
          </a:gradFill>
          <a:ln w="9360">
            <a:solidFill>
              <a:srgbClr val="8397a7"/>
            </a:solidFill>
            <a:round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7" name="CustomShape 18"/>
          <p:cNvSpPr/>
          <p:nvPr/>
        </p:nvSpPr>
        <p:spPr>
          <a:xfrm flipH="1">
            <a:off x="5920200" y="5550120"/>
            <a:ext cx="16599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Black"/>
                <a:ea typeface="Arial Black"/>
              </a:rPr>
              <a:t>Distributing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8" name="CustomShape 19"/>
          <p:cNvSpPr/>
          <p:nvPr/>
        </p:nvSpPr>
        <p:spPr>
          <a:xfrm>
            <a:off x="10256760" y="4555800"/>
            <a:ext cx="628920" cy="40896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819bae"/>
              </a:gs>
              <a:gs pos="100000">
                <a:srgbClr val="c0d5e7"/>
              </a:gs>
            </a:gsLst>
            <a:lin ang="16200000"/>
          </a:gradFill>
          <a:ln w="9360">
            <a:solidFill>
              <a:srgbClr val="8397a7"/>
            </a:solidFill>
            <a:round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9" name="CustomShape 20"/>
          <p:cNvSpPr/>
          <p:nvPr/>
        </p:nvSpPr>
        <p:spPr>
          <a:xfrm flipH="1">
            <a:off x="8693640" y="5550120"/>
            <a:ext cx="34552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165240" indent="-163080"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Black"/>
                <a:ea typeface="Arial Black"/>
              </a:rPr>
              <a:t>Customer / Organization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10" name="Google Shape;292;p30" descr=""/>
          <p:cNvPicPr/>
          <p:nvPr/>
        </p:nvPicPr>
        <p:blipFill>
          <a:blip r:embed="rId1"/>
          <a:stretch/>
        </p:blipFill>
        <p:spPr>
          <a:xfrm>
            <a:off x="5456160" y="2253240"/>
            <a:ext cx="887760" cy="869040"/>
          </a:xfrm>
          <a:prstGeom prst="rect">
            <a:avLst/>
          </a:prstGeom>
          <a:ln>
            <a:noFill/>
          </a:ln>
        </p:spPr>
      </p:pic>
      <p:pic>
        <p:nvPicPr>
          <p:cNvPr id="211" name="Google Shape;293;p30" descr=""/>
          <p:cNvPicPr/>
          <p:nvPr/>
        </p:nvPicPr>
        <p:blipFill>
          <a:blip r:embed="rId2"/>
          <a:stretch/>
        </p:blipFill>
        <p:spPr>
          <a:xfrm>
            <a:off x="7363080" y="2299680"/>
            <a:ext cx="2627640" cy="809280"/>
          </a:xfrm>
          <a:prstGeom prst="rect">
            <a:avLst/>
          </a:prstGeom>
          <a:ln>
            <a:noFill/>
          </a:ln>
        </p:spPr>
      </p:pic>
      <p:pic>
        <p:nvPicPr>
          <p:cNvPr id="212" name="Google Shape;294;p30" descr=""/>
          <p:cNvPicPr/>
          <p:nvPr/>
        </p:nvPicPr>
        <p:blipFill>
          <a:blip r:embed="rId3"/>
          <a:stretch/>
        </p:blipFill>
        <p:spPr>
          <a:xfrm>
            <a:off x="7365960" y="4339440"/>
            <a:ext cx="2627640" cy="809280"/>
          </a:xfrm>
          <a:prstGeom prst="rect">
            <a:avLst/>
          </a:prstGeom>
          <a:ln>
            <a:noFill/>
          </a:ln>
        </p:spPr>
      </p:pic>
      <p:pic>
        <p:nvPicPr>
          <p:cNvPr id="213" name="Google Shape;295;p30" descr=""/>
          <p:cNvPicPr/>
          <p:nvPr/>
        </p:nvPicPr>
        <p:blipFill>
          <a:blip r:embed="rId4"/>
          <a:stretch/>
        </p:blipFill>
        <p:spPr>
          <a:xfrm>
            <a:off x="5459040" y="4339440"/>
            <a:ext cx="887760" cy="869040"/>
          </a:xfrm>
          <a:prstGeom prst="rect">
            <a:avLst/>
          </a:prstGeom>
          <a:ln>
            <a:noFill/>
          </a:ln>
        </p:spPr>
      </p:pic>
      <p:pic>
        <p:nvPicPr>
          <p:cNvPr id="214" name="Google Shape;296;p30" descr=""/>
          <p:cNvPicPr/>
          <p:nvPr/>
        </p:nvPicPr>
        <p:blipFill>
          <a:blip r:embed="rId5"/>
          <a:stretch/>
        </p:blipFill>
        <p:spPr>
          <a:xfrm>
            <a:off x="10980360" y="2246400"/>
            <a:ext cx="735120" cy="869040"/>
          </a:xfrm>
          <a:prstGeom prst="rect">
            <a:avLst/>
          </a:prstGeom>
          <a:ln>
            <a:noFill/>
          </a:ln>
        </p:spPr>
      </p:pic>
      <p:pic>
        <p:nvPicPr>
          <p:cNvPr id="215" name="Google Shape;297;p30" descr=""/>
          <p:cNvPicPr/>
          <p:nvPr/>
        </p:nvPicPr>
        <p:blipFill>
          <a:blip r:embed="rId6"/>
          <a:stretch/>
        </p:blipFill>
        <p:spPr>
          <a:xfrm>
            <a:off x="10980360" y="4339440"/>
            <a:ext cx="735120" cy="86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0" y="0"/>
            <a:ext cx="12189240" cy="12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Overview: </a:t>
            </a:r>
            <a:r>
              <a:rPr b="1" lang="en-US" sz="3200" spc="-1" strike="noStrike">
                <a:solidFill>
                  <a:srgbClr val="0070c0"/>
                </a:solidFill>
                <a:latin typeface="Arial"/>
                <a:ea typeface="Arial"/>
              </a:rPr>
              <a:t>FOSSology Hands 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721800" y="1108080"/>
            <a:ext cx="10844640" cy="49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57200" indent="-35352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Basic End-to-End Workflow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Overview: What do I need to do actually to get the SPDX / Readme / DEP5</a:t>
            </a:r>
            <a:endParaRPr b="0" lang="en-US" sz="2000" spc="-1" strike="noStrike">
              <a:latin typeface="Arial"/>
            </a:endParaRPr>
          </a:p>
          <a:p>
            <a:pPr marL="457200" indent="-3535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Accelerate the File Handling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Using bulk scanning to correct scan results</a:t>
            </a:r>
            <a:endParaRPr b="0" lang="en-US" sz="2000" spc="-1" strike="noStrike">
              <a:latin typeface="Arial"/>
            </a:endParaRPr>
          </a:p>
          <a:p>
            <a:pPr marL="457200" indent="-3535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Reuse of Clearing Decisions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Process only differences for newer versions of a scanned component</a:t>
            </a:r>
            <a:endParaRPr b="0" lang="en-US" sz="2000" spc="-1" strike="noStrike">
              <a:latin typeface="Arial"/>
            </a:endParaRPr>
          </a:p>
          <a:p>
            <a:pPr marL="457200" indent="-3535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Management of Licenses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See the licenses and where to edit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Export and import more licenses</a:t>
            </a:r>
            <a:endParaRPr b="0" lang="en-US" sz="2000" spc="-1" strike="noStrike">
              <a:latin typeface="Arial"/>
            </a:endParaRPr>
          </a:p>
          <a:p>
            <a:pPr marL="457200" indent="-3535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Organizing the Uploads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Getting started with folders, uploads and access rights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Creating users and groups</a:t>
            </a:r>
            <a:endParaRPr b="0" lang="en-US" sz="2000" spc="-1" strike="noStrike">
              <a:latin typeface="Arial"/>
            </a:endParaRPr>
          </a:p>
          <a:p>
            <a:pPr marL="609480">
              <a:lnSpc>
                <a:spcPct val="115000"/>
              </a:lnSpc>
              <a:spcBef>
                <a:spcPts val="700"/>
              </a:spcBef>
            </a:pPr>
            <a:endParaRPr b="0" lang="en-US" sz="2000" spc="-1" strike="noStrike">
              <a:latin typeface="Arial"/>
            </a:endParaRPr>
          </a:p>
          <a:p>
            <a:pPr marL="6094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6094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6094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0" y="203040"/>
            <a:ext cx="12918960" cy="12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Thank you for your attention!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626760" y="1413000"/>
            <a:ext cx="1108008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3"/>
          <p:cNvSpPr/>
          <p:nvPr/>
        </p:nvSpPr>
        <p:spPr>
          <a:xfrm>
            <a:off x="644760" y="1622160"/>
            <a:ext cx="10884240" cy="3709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72000" tIns="108000" bIns="108000">
            <a:noAutofit/>
          </a:bodyPr>
          <a:p>
            <a:pPr marL="228600" indent="-226440">
              <a:lnSpc>
                <a:spcPct val="9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© 2016-2018 Siemens AG, The Linux Foundation</a:t>
            </a:r>
            <a:endParaRPr b="0" lang="en-US" sz="16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</a:pPr>
            <a:endParaRPr b="0" lang="en-US" sz="16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</a:pPr>
            <a:endParaRPr b="0" lang="en-US" sz="16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CC-BY-SA 4.0</a:t>
            </a:r>
            <a:br/>
            <a:r>
              <a:rPr b="0" lang="en-US" sz="16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  <a:hlinkClick r:id="rId1"/>
              </a:rPr>
              <a:t>https://creativecommons.org/licenses/by-sa/4.0/</a:t>
            </a:r>
            <a:endParaRPr b="0" lang="en-US" sz="16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Internet</a:t>
            </a:r>
            <a:br/>
            <a:r>
              <a:rPr b="1" lang="en-US" sz="16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  <a:hlinkClick r:id="rId2"/>
              </a:rPr>
              <a:t>https://www.fossology.org</a:t>
            </a:r>
            <a:endParaRPr b="0" lang="en-US" sz="16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Github</a:t>
            </a:r>
            <a:br/>
            <a:r>
              <a:rPr b="1" lang="en-US" sz="16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  <a:hlinkClick r:id="rId3"/>
              </a:rPr>
              <a:t>https://github.com/fossology/fossology</a:t>
            </a:r>
            <a:endParaRPr b="0" lang="en-US" sz="16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</a:pPr>
            <a:endParaRPr b="0" lang="en-US" sz="16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Further Links</a:t>
            </a:r>
            <a:br/>
            <a:r>
              <a:rPr b="1" lang="en-US" sz="16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  <a:hlinkClick r:id="rId4"/>
              </a:rPr>
              <a:t>https://www.spdx.org</a:t>
            </a:r>
            <a:endParaRPr b="0" lang="en-US" sz="16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    </a:t>
            </a:r>
            <a:r>
              <a:rPr b="1" lang="en-US" sz="16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  <a:hlinkClick r:id="rId5"/>
              </a:rPr>
              <a:t>https://www.openchainproject.org</a:t>
            </a:r>
            <a:endParaRPr b="0" lang="en-US" sz="16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Open Sans"/>
                <a:ea typeface="Open Sans"/>
              </a:rPr>
              <a:t>    </a:t>
            </a:r>
            <a:r>
              <a:rPr b="1" lang="en-US" sz="1600" spc="-1" strike="noStrike" u="sng">
                <a:solidFill>
                  <a:srgbClr val="0563c1"/>
                </a:solidFill>
                <a:uFillTx/>
                <a:latin typeface="Open Sans"/>
                <a:ea typeface="Open Sans"/>
                <a:hlinkClick r:id="rId6"/>
              </a:rPr>
              <a:t>https://github.com/sw360/sw360portal</a:t>
            </a:r>
            <a:endParaRPr b="0" lang="en-US" sz="1600" spc="-1" strike="noStrike">
              <a:latin typeface="Arial"/>
            </a:endParaRPr>
          </a:p>
          <a:p>
            <a:pPr marL="228600" indent="-22644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31520" y="1413000"/>
            <a:ext cx="11458080" cy="312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2"/>
          <p:cNvSpPr/>
          <p:nvPr/>
        </p:nvSpPr>
        <p:spPr>
          <a:xfrm>
            <a:off x="101520" y="0"/>
            <a:ext cx="12189600" cy="12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The Problem Actually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1096560" y="2190960"/>
            <a:ext cx="5711400" cy="13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Distributing open source software requires to</a:t>
            </a:r>
            <a:endParaRPr b="0" lang="en-US" sz="1900" spc="-1" strike="noStrike">
              <a:latin typeface="Arial"/>
            </a:endParaRPr>
          </a:p>
          <a:p>
            <a:pPr lvl="1" marL="216000" indent="-23292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Provide licenses of involved software</a:t>
            </a:r>
            <a:endParaRPr b="0" lang="en-US" sz="1900" spc="-1" strike="noStrike">
              <a:latin typeface="Arial"/>
            </a:endParaRPr>
          </a:p>
          <a:p>
            <a:pPr lvl="1" marL="216000" indent="-23292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Provide copyright statements of involved authors</a:t>
            </a:r>
            <a:endParaRPr b="0" lang="en-US" sz="1900" spc="-1" strike="noStrike">
              <a:latin typeface="Arial"/>
            </a:endParaRPr>
          </a:p>
          <a:p>
            <a:pPr lvl="1" marL="216000" indent="-23292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Provide disclaimers</a:t>
            </a:r>
            <a:endParaRPr b="0" lang="en-US" sz="1900" spc="-1" strike="noStrike">
              <a:latin typeface="Arial"/>
            </a:endParaRPr>
          </a:p>
          <a:p>
            <a:pPr lvl="1" marL="216000" indent="-232920">
              <a:lnSpc>
                <a:spcPct val="100000"/>
              </a:lnSpc>
              <a:spcBef>
                <a:spcPts val="1301"/>
              </a:spcBef>
              <a:spcAft>
                <a:spcPts val="1301"/>
              </a:spcAft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… </a:t>
            </a: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and much more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1092240" y="1700640"/>
            <a:ext cx="48697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005f87"/>
                </a:solidFill>
                <a:uFillTx/>
                <a:latin typeface="Arial"/>
                <a:ea typeface="Arial"/>
              </a:rPr>
              <a:t>You know these examples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7691760" y="818280"/>
            <a:ext cx="2507040" cy="497412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76320">
            <a:solidFill>
              <a:srgbClr val="404040"/>
            </a:solidFill>
            <a:miter/>
          </a:ln>
          <a:effectLst>
            <a:outerShdw>
              <a:srgbClr val="00000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" name="CustomShape 6"/>
          <p:cNvSpPr/>
          <p:nvPr/>
        </p:nvSpPr>
        <p:spPr>
          <a:xfrm>
            <a:off x="8865000" y="5366520"/>
            <a:ext cx="160200" cy="16128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7"/>
          <p:cNvSpPr/>
          <p:nvPr/>
        </p:nvSpPr>
        <p:spPr>
          <a:xfrm rot="7894200">
            <a:off x="8696520" y="5198760"/>
            <a:ext cx="501840" cy="496800"/>
          </a:xfrm>
          <a:prstGeom prst="ellipse">
            <a:avLst/>
          </a:prstGeom>
          <a:noFill/>
          <a:ln>
            <a:noFill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02" name="Google Shape;102;p18" descr=""/>
          <p:cNvPicPr/>
          <p:nvPr/>
        </p:nvPicPr>
        <p:blipFill>
          <a:blip r:embed="rId1"/>
          <a:stretch/>
        </p:blipFill>
        <p:spPr>
          <a:xfrm>
            <a:off x="7855920" y="1195200"/>
            <a:ext cx="2179800" cy="3942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731160" y="1413000"/>
            <a:ext cx="11458080" cy="489456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12189240" cy="12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It is about finding licenses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1096560" y="2190960"/>
            <a:ext cx="4893120" cy="108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216000" indent="-23292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License texts</a:t>
            </a:r>
            <a:endParaRPr b="0" lang="en-US" sz="1900" spc="-1" strike="noStrike">
              <a:latin typeface="Arial"/>
            </a:endParaRPr>
          </a:p>
          <a:p>
            <a:pPr lvl="1" marL="216000" indent="-23292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References to licenses</a:t>
            </a:r>
            <a:endParaRPr b="0" lang="en-US" sz="1900" spc="-1" strike="noStrike">
              <a:latin typeface="Arial"/>
            </a:endParaRPr>
          </a:p>
          <a:p>
            <a:pPr lvl="1" marL="216000" indent="-23292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Written texts explaining licensing</a:t>
            </a:r>
            <a:endParaRPr b="0" lang="en-US" sz="1900" spc="-1" strike="noStrike">
              <a:latin typeface="Arial"/>
            </a:endParaRPr>
          </a:p>
          <a:p>
            <a:pPr lvl="1" marL="216000" indent="-232920">
              <a:lnSpc>
                <a:spcPct val="100000"/>
              </a:lnSpc>
              <a:spcBef>
                <a:spcPts val="1301"/>
              </a:spcBef>
              <a:spcAft>
                <a:spcPts val="1301"/>
              </a:spcAft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License relevant statements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1168920" y="1700640"/>
            <a:ext cx="4454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005f87"/>
                </a:solidFill>
                <a:uFillTx/>
                <a:latin typeface="Arial"/>
                <a:ea typeface="Arial"/>
              </a:rPr>
              <a:t>Finding Licenses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7" name="Google Shape;114;p19" descr=""/>
          <p:cNvPicPr/>
          <p:nvPr/>
        </p:nvPicPr>
        <p:blipFill>
          <a:blip r:embed="rId1"/>
          <a:stretch/>
        </p:blipFill>
        <p:spPr>
          <a:xfrm>
            <a:off x="5625720" y="1451160"/>
            <a:ext cx="6151320" cy="5003280"/>
          </a:xfrm>
          <a:prstGeom prst="rect">
            <a:avLst/>
          </a:prstGeom>
          <a:ln>
            <a:noFill/>
          </a:ln>
        </p:spPr>
      </p:pic>
      <p:sp>
        <p:nvSpPr>
          <p:cNvPr id="108" name="CustomShape 5"/>
          <p:cNvSpPr/>
          <p:nvPr/>
        </p:nvSpPr>
        <p:spPr>
          <a:xfrm>
            <a:off x="6168240" y="2007720"/>
            <a:ext cx="4221720" cy="1468800"/>
          </a:xfrm>
          <a:prstGeom prst="roundRect">
            <a:avLst>
              <a:gd name="adj" fmla="val 16667"/>
            </a:avLst>
          </a:prstGeom>
          <a:noFill/>
          <a:ln w="76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731160" y="1413000"/>
            <a:ext cx="11407320" cy="491796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"/>
          <p:cNvSpPr/>
          <p:nvPr/>
        </p:nvSpPr>
        <p:spPr>
          <a:xfrm>
            <a:off x="101520" y="0"/>
            <a:ext cx="12189600" cy="12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An Example – What do we find?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096560" y="2190960"/>
            <a:ext cx="4404960" cy="20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216000" indent="-23292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(Apache projects are known for </a:t>
            </a:r>
            <a:br/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homogenous licensing)</a:t>
            </a:r>
            <a:endParaRPr b="0" lang="en-US" sz="1900" spc="-1" strike="noStrike">
              <a:latin typeface="Arial"/>
            </a:endParaRPr>
          </a:p>
          <a:p>
            <a:pPr lvl="1" marL="216000" indent="-23292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Such a project declares its licensing on its Website</a:t>
            </a:r>
            <a:endParaRPr b="0" lang="en-US" sz="1900" spc="-1" strike="noStrike">
              <a:latin typeface="Arial"/>
            </a:endParaRPr>
          </a:p>
          <a:p>
            <a:pPr lvl="1" marL="216000" indent="-23292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However, Open Source implies using other open source</a:t>
            </a:r>
            <a:endParaRPr b="0" lang="en-US" sz="1900" spc="-1" strike="noStrike">
              <a:latin typeface="Arial"/>
            </a:endParaRPr>
          </a:p>
          <a:p>
            <a:pPr lvl="1" marL="216000" indent="-23292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As such, a projects can contain also parts from other open source projects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1132200" y="1700640"/>
            <a:ext cx="45180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005f87"/>
                </a:solidFill>
                <a:uFillTx/>
                <a:latin typeface="Arial"/>
                <a:ea typeface="Arial"/>
              </a:rPr>
              <a:t>The Example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13" name="Google Shape;127;p20" descr=""/>
          <p:cNvPicPr/>
          <p:nvPr/>
        </p:nvPicPr>
        <p:blipFill>
          <a:blip r:embed="rId1"/>
          <a:stretch/>
        </p:blipFill>
        <p:spPr>
          <a:xfrm>
            <a:off x="6071040" y="1584720"/>
            <a:ext cx="5418360" cy="4366440"/>
          </a:xfrm>
          <a:prstGeom prst="rect">
            <a:avLst/>
          </a:prstGeom>
          <a:ln>
            <a:noFill/>
          </a:ln>
          <a:effectLst>
            <a:outerShdw>
              <a:srgbClr val="000000">
                <a:alpha val="40000"/>
              </a:srgbClr>
            </a:outerShdw>
          </a:effectLst>
        </p:spPr>
      </p:pic>
      <p:sp>
        <p:nvSpPr>
          <p:cNvPr id="114" name="CustomShape 5"/>
          <p:cNvSpPr/>
          <p:nvPr/>
        </p:nvSpPr>
        <p:spPr>
          <a:xfrm>
            <a:off x="6071040" y="4317840"/>
            <a:ext cx="5083920" cy="35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5" name="Google Shape;129;p20" descr=""/>
          <p:cNvPicPr/>
          <p:nvPr/>
        </p:nvPicPr>
        <p:blipFill>
          <a:blip r:embed="rId2"/>
          <a:stretch/>
        </p:blipFill>
        <p:spPr>
          <a:xfrm>
            <a:off x="6071040" y="5202360"/>
            <a:ext cx="5418360" cy="748800"/>
          </a:xfrm>
          <a:prstGeom prst="rect">
            <a:avLst/>
          </a:prstGeom>
          <a:ln>
            <a:noFill/>
          </a:ln>
        </p:spPr>
      </p:pic>
      <p:sp>
        <p:nvSpPr>
          <p:cNvPr id="116" name="CustomShape 6"/>
          <p:cNvSpPr/>
          <p:nvPr/>
        </p:nvSpPr>
        <p:spPr>
          <a:xfrm>
            <a:off x="8695440" y="5259600"/>
            <a:ext cx="2753280" cy="543600"/>
          </a:xfrm>
          <a:prstGeom prst="roundRect">
            <a:avLst>
              <a:gd name="adj" fmla="val 16667"/>
            </a:avLst>
          </a:prstGeom>
          <a:noFill/>
          <a:ln w="76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731160" y="1413000"/>
            <a:ext cx="11458080" cy="491796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0" y="0"/>
            <a:ext cx="12189240" cy="12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Using FOSSology with this Example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1096560" y="2190960"/>
            <a:ext cx="5291280" cy="177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216000" indent="-23292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It is natural that an OSS project reuses available https://github.com/fossology/fossology</a:t>
            </a:r>
            <a:endParaRPr b="0" lang="en-US" sz="1900" spc="-1" strike="noStrike">
              <a:latin typeface="Arial"/>
            </a:endParaRPr>
          </a:p>
          <a:p>
            <a:pPr lvl="1" marL="216000" indent="-23292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Likely OSS from other projects is found</a:t>
            </a:r>
            <a:endParaRPr b="0" lang="en-US" sz="1900" spc="-1" strike="noStrike">
              <a:latin typeface="Arial"/>
            </a:endParaRPr>
          </a:p>
          <a:p>
            <a:pPr lvl="1" marL="216000" indent="-23292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For example, FOSSology will find 25 other licensing relevant text occurrences in Apache thrift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1215360" y="1700640"/>
            <a:ext cx="44827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005f87"/>
                </a:solidFill>
                <a:uFillTx/>
                <a:latin typeface="Arial"/>
                <a:ea typeface="Arial"/>
              </a:rPr>
              <a:t>Open Source and Reuse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21" name="Google Shape;142;p21" descr=""/>
          <p:cNvPicPr/>
          <p:nvPr/>
        </p:nvPicPr>
        <p:blipFill>
          <a:blip r:embed="rId1"/>
          <a:stretch/>
        </p:blipFill>
        <p:spPr>
          <a:xfrm>
            <a:off x="6879600" y="1699920"/>
            <a:ext cx="4714920" cy="4151160"/>
          </a:xfrm>
          <a:prstGeom prst="rect">
            <a:avLst/>
          </a:prstGeom>
          <a:ln>
            <a:noFill/>
          </a:ln>
          <a:effectLst>
            <a:outerShdw>
              <a:srgbClr val="000000">
                <a:alpha val="40000"/>
              </a:srgbClr>
            </a:outerShdw>
          </a:effectLst>
        </p:spPr>
      </p:pic>
      <p:sp>
        <p:nvSpPr>
          <p:cNvPr id="122" name="CustomShape 5"/>
          <p:cNvSpPr/>
          <p:nvPr/>
        </p:nvSpPr>
        <p:spPr>
          <a:xfrm>
            <a:off x="6879600" y="2621160"/>
            <a:ext cx="1922760" cy="3229560"/>
          </a:xfrm>
          <a:prstGeom prst="roundRect">
            <a:avLst>
              <a:gd name="adj" fmla="val 16667"/>
            </a:avLst>
          </a:prstGeom>
          <a:noFill/>
          <a:ln w="76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731160" y="1413000"/>
            <a:ext cx="11458800" cy="491796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114120" y="0"/>
            <a:ext cx="12189600" cy="12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Using FOSSology with this Example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1096560" y="2190960"/>
            <a:ext cx="4827960" cy="14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216000" indent="-23292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Looking at the Linux kernel will result in thousands of files containing license relevant information</a:t>
            </a:r>
            <a:endParaRPr b="0" lang="en-US" sz="1900" spc="-1" strike="noStrike">
              <a:latin typeface="Arial"/>
            </a:endParaRPr>
          </a:p>
          <a:p>
            <a:pPr lvl="1" marL="216000" indent="-232920">
              <a:lnSpc>
                <a:spcPct val="100000"/>
              </a:lnSpc>
              <a:spcBef>
                <a:spcPts val="1301"/>
              </a:spcBef>
              <a:spcAft>
                <a:spcPts val="1301"/>
              </a:spcAft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Analyzing them yields about 30 distinctive licensing statements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1097640" y="1700640"/>
            <a:ext cx="60912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005f87"/>
                </a:solidFill>
                <a:uFillTx/>
                <a:latin typeface="Arial"/>
                <a:ea typeface="Arial"/>
              </a:rPr>
              <a:t>Another Example: Linux Kernel Project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27" name="Google Shape;155;p22" descr=""/>
          <p:cNvPicPr/>
          <p:nvPr/>
        </p:nvPicPr>
        <p:blipFill>
          <a:blip r:embed="rId1"/>
          <a:stretch/>
        </p:blipFill>
        <p:spPr>
          <a:xfrm>
            <a:off x="7063920" y="1699920"/>
            <a:ext cx="4734000" cy="4151160"/>
          </a:xfrm>
          <a:prstGeom prst="rect">
            <a:avLst/>
          </a:prstGeom>
          <a:ln>
            <a:noFill/>
          </a:ln>
          <a:effectLst>
            <a:outerShdw>
              <a:srgbClr val="000000">
                <a:alpha val="40000"/>
              </a:srgbClr>
            </a:outerShdw>
          </a:effectLst>
        </p:spPr>
      </p:pic>
      <p:sp>
        <p:nvSpPr>
          <p:cNvPr id="128" name="CustomShape 5"/>
          <p:cNvSpPr/>
          <p:nvPr/>
        </p:nvSpPr>
        <p:spPr>
          <a:xfrm>
            <a:off x="7082640" y="2621160"/>
            <a:ext cx="1597320" cy="3229560"/>
          </a:xfrm>
          <a:prstGeom prst="roundRect">
            <a:avLst>
              <a:gd name="adj" fmla="val 16667"/>
            </a:avLst>
          </a:prstGeom>
          <a:noFill/>
          <a:ln w="76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0"/>
            <a:ext cx="12189600" cy="12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What is FOSSology?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26760" y="1336680"/>
            <a:ext cx="1108008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 Web server application for license and copyright compliance of software components.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626760" y="1768320"/>
            <a:ext cx="5466600" cy="931680"/>
          </a:xfrm>
          <a:prstGeom prst="rect">
            <a:avLst/>
          </a:prstGeom>
          <a:solidFill>
            <a:srgbClr val="becdd7"/>
          </a:solidFill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FOSSology Project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 Narrow"/>
                <a:ea typeface="Arial Narrow"/>
              </a:rPr>
              <a:t>https://www.fossology.org/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626760" y="2702520"/>
            <a:ext cx="5466600" cy="3574440"/>
          </a:xfrm>
          <a:prstGeom prst="rect">
            <a:avLst/>
          </a:prstGeom>
          <a:noFill/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>
            <a:noAutofit/>
          </a:bodyPr>
          <a:p>
            <a:pPr lvl="1" marL="190440" indent="-194760">
              <a:lnSpc>
                <a:spcPct val="100000"/>
              </a:lnSpc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Published first in 2008, GPL-2.0</a:t>
            </a:r>
            <a:endParaRPr b="0" lang="en-US" sz="1900" spc="-1" strike="noStrike">
              <a:latin typeface="Arial"/>
            </a:endParaRPr>
          </a:p>
          <a:p>
            <a:pPr lvl="1" marL="190440" indent="-19476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2015: Linux Foundation collaboration project</a:t>
            </a:r>
            <a:endParaRPr b="0" lang="en-US" sz="1900" spc="-1" strike="noStrike">
              <a:latin typeface="Arial"/>
            </a:endParaRPr>
          </a:p>
          <a:p>
            <a:pPr lvl="1" marL="190440" indent="-19476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Web server based and command line interfaces</a:t>
            </a:r>
            <a:endParaRPr b="0" lang="en-US" sz="1900" spc="-1" strike="noStrike">
              <a:latin typeface="Arial"/>
            </a:endParaRPr>
          </a:p>
          <a:p>
            <a:pPr lvl="1" marL="190440" indent="-19476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Scanning agents searching for license and copyright relevant hits (and more …)</a:t>
            </a:r>
            <a:endParaRPr b="0" lang="en-US" sz="1900" spc="-1" strike="noStrike">
              <a:latin typeface="Arial"/>
            </a:endParaRPr>
          </a:p>
          <a:p>
            <a:pPr lvl="1" marL="190440" indent="-194760">
              <a:lnSpc>
                <a:spcPct val="100000"/>
              </a:lnSpc>
              <a:spcBef>
                <a:spcPts val="1301"/>
              </a:spcBef>
              <a:spcAft>
                <a:spcPts val="1301"/>
              </a:spcAft>
              <a:buClr>
                <a:srgbClr val="879baa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A multi-user / multi-tenant Web UI for review organizing clearing job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6240240" y="1768320"/>
            <a:ext cx="5573880" cy="931680"/>
          </a:xfrm>
          <a:prstGeom prst="rect">
            <a:avLst/>
          </a:prstGeom>
          <a:solidFill>
            <a:srgbClr val="becdd7"/>
          </a:solidFill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FOSSology Development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 Narrow"/>
                <a:ea typeface="Arial Narrow"/>
              </a:rPr>
              <a:t>https://www.github.com/fossology/fossology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6240240" y="2702520"/>
            <a:ext cx="5573880" cy="3574440"/>
          </a:xfrm>
          <a:prstGeom prst="rect">
            <a:avLst/>
          </a:prstGeom>
          <a:solidFill>
            <a:srgbClr val="ffffff"/>
          </a:solidFill>
          <a:ln w="936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>
            <a:noAutofit/>
          </a:bodyPr>
          <a:p>
            <a:pPr lvl="1" marL="254160" indent="-25812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Standard Web application stack:</a:t>
            </a:r>
            <a:endParaRPr b="0" lang="en-US" sz="1900" spc="-1" strike="noStrike">
              <a:latin typeface="Arial"/>
            </a:endParaRPr>
          </a:p>
          <a:p>
            <a:pPr lvl="2" marL="444600" indent="-25812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Linux, Apache 2, PostgreSQL, PHP, </a:t>
            </a:r>
            <a:endParaRPr b="0" lang="en-US" sz="1900" spc="-1" strike="noStrike">
              <a:latin typeface="Arial"/>
            </a:endParaRPr>
          </a:p>
          <a:p>
            <a:pPr lvl="1" marL="254160" indent="-25812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▪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Web-based UI in PHP, but scanners</a:t>
            </a:r>
            <a:br/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written in C / C++</a:t>
            </a:r>
            <a:endParaRPr b="0" lang="en-US" sz="1900" spc="-1" strike="noStrike">
              <a:latin typeface="Arial"/>
            </a:endParaRPr>
          </a:p>
          <a:p>
            <a:pPr lvl="1" marL="254160" indent="-258120">
              <a:lnSpc>
                <a:spcPct val="100000"/>
              </a:lnSpc>
              <a:spcBef>
                <a:spcPts val="1301"/>
              </a:spcBef>
              <a:buClr>
                <a:srgbClr val="879baa"/>
              </a:buClr>
              <a:buFont typeface="Noto Sans Symbols"/>
              <a:buChar char="▪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Two ways to interact: </a:t>
            </a:r>
            <a:endParaRPr b="0" lang="en-US" sz="1900" spc="-1" strike="noStrike">
              <a:latin typeface="Arial"/>
            </a:endParaRPr>
          </a:p>
          <a:p>
            <a:pPr lvl="2" marL="444600" indent="-25812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Web user interface</a:t>
            </a:r>
            <a:endParaRPr b="0" lang="en-US" sz="1900" spc="-1" strike="noStrike">
              <a:latin typeface="Arial"/>
            </a:endParaRPr>
          </a:p>
          <a:p>
            <a:pPr lvl="2" marL="444600" indent="-25812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Command line utilities</a:t>
            </a: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0"/>
            <a:ext cx="12189240" cy="12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How does FOSSology work? – Overview 1 of 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26760" y="1413000"/>
            <a:ext cx="11080440" cy="27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i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See more details the Basic Workflow Description: </a:t>
            </a:r>
            <a:r>
              <a:rPr b="0" i="1" lang="en-US" sz="17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1"/>
              </a:rPr>
              <a:t>https://www.fossology.org/get-started/basic-workflow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 rot="5400000">
            <a:off x="1474560" y="1389600"/>
            <a:ext cx="1062000" cy="2687040"/>
          </a:xfrm>
          <a:prstGeom prst="homePlate">
            <a:avLst>
              <a:gd name="adj" fmla="val 20072"/>
            </a:avLst>
          </a:prstGeom>
          <a:solidFill>
            <a:srgbClr val="ffffff"/>
          </a:solidFill>
          <a:ln w="5724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4"/>
          <p:cNvSpPr/>
          <p:nvPr/>
        </p:nvSpPr>
        <p:spPr>
          <a:xfrm rot="5400000">
            <a:off x="1349280" y="3482280"/>
            <a:ext cx="1312560" cy="2687040"/>
          </a:xfrm>
          <a:prstGeom prst="chevron">
            <a:avLst>
              <a:gd name="adj" fmla="val 16248"/>
            </a:avLst>
          </a:prstGeom>
          <a:solidFill>
            <a:srgbClr val="ffffff"/>
          </a:solidFill>
          <a:ln w="5724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5"/>
          <p:cNvSpPr/>
          <p:nvPr/>
        </p:nvSpPr>
        <p:spPr>
          <a:xfrm rot="5400000">
            <a:off x="1342800" y="2374200"/>
            <a:ext cx="1325160" cy="2687040"/>
          </a:xfrm>
          <a:prstGeom prst="chevron">
            <a:avLst>
              <a:gd name="adj" fmla="val 16092"/>
            </a:avLst>
          </a:prstGeom>
          <a:solidFill>
            <a:srgbClr val="ffffff"/>
          </a:solidFill>
          <a:ln w="57240">
            <a:solidFill>
              <a:srgbClr val="879ba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6"/>
          <p:cNvSpPr/>
          <p:nvPr/>
        </p:nvSpPr>
        <p:spPr>
          <a:xfrm>
            <a:off x="3632760" y="2450880"/>
            <a:ext cx="87116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lvl="1" marL="254160" indent="-25200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Upload an open source package to the server</a:t>
            </a:r>
            <a:endParaRPr b="0" lang="en-US" sz="1800" spc="-1" strike="noStrike">
              <a:latin typeface="Arial"/>
            </a:endParaRPr>
          </a:p>
          <a:p>
            <a:pPr lvl="1" marL="254160" indent="-25200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Select scan agents that analyze the software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7"/>
          <p:cNvSpPr/>
          <p:nvPr/>
        </p:nvSpPr>
        <p:spPr>
          <a:xfrm>
            <a:off x="3632760" y="3509280"/>
            <a:ext cx="87116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lvl="1" marL="254160" indent="-25200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Review what scanners have found</a:t>
            </a:r>
            <a:endParaRPr b="0" lang="en-US" sz="1800" spc="-1" strike="noStrike">
              <a:latin typeface="Arial"/>
            </a:endParaRPr>
          </a:p>
          <a:p>
            <a:pPr lvl="1" marL="254160" indent="-25200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Review license occurrences and correct findings if necessary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8"/>
          <p:cNvSpPr/>
          <p:nvPr/>
        </p:nvSpPr>
        <p:spPr>
          <a:xfrm>
            <a:off x="3632760" y="4540680"/>
            <a:ext cx="871164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lvl="1" marL="254160" indent="-25200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Generate report output</a:t>
            </a:r>
            <a:endParaRPr b="0" lang="en-US" sz="1800" spc="-1" strike="noStrike">
              <a:latin typeface="Arial"/>
            </a:endParaRPr>
          </a:p>
          <a:p>
            <a:pPr lvl="1" marL="254160" indent="-252000">
              <a:lnSpc>
                <a:spcPct val="100000"/>
              </a:lnSpc>
              <a:buClr>
                <a:srgbClr val="879baa"/>
              </a:buClr>
              <a:buFont typeface="Noto Sans Symbols"/>
              <a:buChar char="▪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For example list of licenses or SPDX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9"/>
          <p:cNvSpPr/>
          <p:nvPr/>
        </p:nvSpPr>
        <p:spPr>
          <a:xfrm>
            <a:off x="659880" y="2275560"/>
            <a:ext cx="2687040" cy="6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Upload OSS Package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44" name="CustomShape 10"/>
          <p:cNvSpPr/>
          <p:nvPr/>
        </p:nvSpPr>
        <p:spPr>
          <a:xfrm>
            <a:off x="659880" y="3317040"/>
            <a:ext cx="2687040" cy="6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Review and Adjust (“Clearing”)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45" name="CustomShape 11"/>
          <p:cNvSpPr/>
          <p:nvPr/>
        </p:nvSpPr>
        <p:spPr>
          <a:xfrm>
            <a:off x="659880" y="4539600"/>
            <a:ext cx="2687040" cy="6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Generate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0" y="0"/>
            <a:ext cx="12189960" cy="12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26040" rIns="2123280" tIns="396000" bIns="23400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latin typeface="Arial"/>
                <a:ea typeface="Arial"/>
              </a:rPr>
              <a:t>Hands-On: Basic End-to-End Workflow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7458840" y="1634040"/>
            <a:ext cx="4111560" cy="4608000"/>
          </a:xfrm>
          <a:prstGeom prst="rect">
            <a:avLst/>
          </a:prstGeom>
          <a:solidFill>
            <a:srgbClr val="ffffff"/>
          </a:solidFill>
          <a:ln w="9360">
            <a:solidFill>
              <a:srgbClr val="879ba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Upload ionicons-3.0.0</a:t>
            </a:r>
            <a:endParaRPr b="0" lang="en-US" sz="1800" spc="-1" strike="noStrike">
              <a:latin typeface="Arial"/>
            </a:endParaRPr>
          </a:p>
          <a:p>
            <a:pPr marL="457200" indent="-3279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Go to license browser by clicking upload name or selecting clearing from the action menu</a:t>
            </a:r>
            <a:endParaRPr b="0" lang="en-US" sz="1600" spc="-1" strike="noStrike">
              <a:latin typeface="Arial"/>
            </a:endParaRPr>
          </a:p>
          <a:p>
            <a:pPr marL="457200" indent="-3279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Select “go to all …. with licenses”</a:t>
            </a:r>
            <a:endParaRPr b="0" lang="en-US" sz="1600" spc="-1" strike="noStrike">
              <a:latin typeface="Arial"/>
            </a:endParaRPr>
          </a:p>
          <a:p>
            <a:pPr marL="457200" indent="-3279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Review licenses and apply decisions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Select the copyright, e-mail, url section from the yellow menu bar area</a:t>
            </a:r>
            <a:endParaRPr b="0" lang="en-US" sz="1800" spc="-1" strike="noStrike">
              <a:latin typeface="Arial"/>
            </a:endParaRPr>
          </a:p>
          <a:p>
            <a:pPr marL="457200" indent="-3279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Review copyright statements and correct in case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Select ECC from the yellow area and review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Go to Browse main view</a:t>
            </a:r>
            <a:endParaRPr b="0" lang="en-US" sz="1800" spc="-1" strike="noStrike">
              <a:latin typeface="Arial"/>
            </a:endParaRPr>
          </a:p>
          <a:p>
            <a:pPr marL="457200" indent="-3279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Select the pop-up menu of the ionicons upload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618120" y="1634040"/>
            <a:ext cx="6446880" cy="4608000"/>
          </a:xfrm>
          <a:prstGeom prst="rect">
            <a:avLst/>
          </a:prstGeom>
          <a:noFill/>
          <a:ln w="9360">
            <a:solidFill>
              <a:srgbClr val="879ba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72000" tIns="72000" bIns="72000">
            <a:noAutofit/>
          </a:bodyPr>
          <a:p>
            <a:pPr lvl="1" marL="343080" indent="-359640">
              <a:lnSpc>
                <a:spcPct val="100000"/>
              </a:lnSpc>
              <a:buClr>
                <a:srgbClr val="000000"/>
              </a:buClr>
              <a:buFont typeface="Noto Sans Symbols"/>
              <a:buAutoNum type="arabicPeriod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Using FOSSology End-to-End</a:t>
            </a:r>
            <a:endParaRPr b="0" lang="en-US" sz="1900" spc="-1" strike="noStrike">
              <a:latin typeface="Arial"/>
            </a:endParaRPr>
          </a:p>
          <a:p>
            <a:pPr lvl="2" marL="520560" indent="-372600">
              <a:lnSpc>
                <a:spcPct val="100000"/>
              </a:lnSpc>
              <a:buClr>
                <a:srgbClr val="000000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From uploading …</a:t>
            </a:r>
            <a:endParaRPr b="0" lang="en-US" sz="1900" spc="-1" strike="noStrike">
              <a:latin typeface="Arial"/>
            </a:endParaRPr>
          </a:p>
          <a:p>
            <a:pPr lvl="2" marL="520560" indent="-372600">
              <a:lnSpc>
                <a:spcPct val="100000"/>
              </a:lnSpc>
              <a:buClr>
                <a:srgbClr val="000000"/>
              </a:buClr>
              <a:buFont typeface="Noto Sans Symbols"/>
              <a:buChar char="∙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… </a:t>
            </a: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to generating report: SPDX</a:t>
            </a:r>
            <a:endParaRPr b="0" lang="en-US" sz="1900" spc="-1" strike="noStrike">
              <a:latin typeface="Arial"/>
            </a:endParaRPr>
          </a:p>
          <a:p>
            <a:pPr lvl="1" marL="343080" indent="-35964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Noto Sans Symbols"/>
              <a:buAutoNum type="arabicPeriod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Uploading - offers a variety of selections</a:t>
            </a:r>
            <a:endParaRPr b="0" lang="en-US" sz="1900" spc="-1" strike="noStrike">
              <a:latin typeface="Arial"/>
            </a:endParaRPr>
          </a:p>
          <a:p>
            <a:pPr lvl="1" marL="343080" indent="-35964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Noto Sans Symbols"/>
              <a:buAutoNum type="arabicPeriod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Review the uploaded file in the license browser</a:t>
            </a:r>
            <a:endParaRPr b="0" lang="en-US" sz="1900" spc="-1" strike="noStrike">
              <a:latin typeface="Arial"/>
            </a:endParaRPr>
          </a:p>
          <a:p>
            <a:pPr lvl="1" marL="343080" indent="-35964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Noto Sans Symbols"/>
              <a:buAutoNum type="arabicPeriod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Review the found licenses in the aggregated view</a:t>
            </a:r>
            <a:endParaRPr b="0" lang="en-US" sz="1900" spc="-1" strike="noStrike">
              <a:latin typeface="Arial"/>
            </a:endParaRPr>
          </a:p>
          <a:p>
            <a:pPr lvl="1" marL="343080" indent="-35964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Noto Sans Symbols"/>
              <a:buAutoNum type="arabicPeriod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Do the clearing work</a:t>
            </a:r>
            <a:endParaRPr b="0" lang="en-US" sz="1900" spc="-1" strike="noStrike">
              <a:latin typeface="Arial"/>
            </a:endParaRPr>
          </a:p>
          <a:p>
            <a:pPr lvl="1" marL="343080" indent="-35964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Noto Sans Symbols"/>
              <a:buAutoNum type="arabicPeriod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Review the copyrights</a:t>
            </a:r>
            <a:endParaRPr b="0" lang="en-US" sz="1900" spc="-1" strike="noStrike">
              <a:latin typeface="Arial"/>
            </a:endParaRPr>
          </a:p>
          <a:p>
            <a:pPr lvl="1" marL="343080" indent="-35964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Noto Sans Symbols"/>
              <a:buAutoNum type="arabicPeriod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Review the Export Control and Customs (ECC)</a:t>
            </a:r>
            <a:endParaRPr b="0" lang="en-US" sz="1900" spc="-1" strike="noStrike">
              <a:latin typeface="Arial"/>
            </a:endParaRPr>
          </a:p>
          <a:p>
            <a:pPr lvl="1" marL="343080" indent="-35964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Font typeface="Noto Sans Symbols"/>
              <a:buAutoNum type="arabicPeriod"/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Generate desired report output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01"/>
              </a:spcBef>
            </a:pPr>
            <a:endParaRPr b="0" lang="en-US" sz="1900" spc="-1" strike="noStrike"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7458840" y="1295640"/>
            <a:ext cx="4111200" cy="330480"/>
          </a:xfrm>
          <a:prstGeom prst="rect">
            <a:avLst/>
          </a:prstGeom>
          <a:solidFill>
            <a:srgbClr val="d7e3c8"/>
          </a:solidFill>
          <a:ln w="9360">
            <a:solidFill>
              <a:srgbClr val="627c2a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Example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618120" y="1295640"/>
            <a:ext cx="6446880" cy="330480"/>
          </a:xfrm>
          <a:prstGeom prst="rect">
            <a:avLst/>
          </a:prstGeom>
          <a:solidFill>
            <a:srgbClr val="d7e3c8"/>
          </a:solidFill>
          <a:ln w="9360">
            <a:solidFill>
              <a:srgbClr val="627c2a"/>
            </a:solidFill>
            <a:round/>
          </a:ln>
          <a:effectLst>
            <a:outerShdw dir="5400000" dist="2016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44000" rIns="72000" tIns="72000" bIns="72000" anchor="ctr">
            <a:noAutofit/>
          </a:bodyPr>
          <a:p>
            <a:pPr>
              <a:lnSpc>
                <a:spcPct val="100000"/>
              </a:lnSpc>
            </a:pPr>
            <a:r>
              <a:rPr b="1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Functionality</a:t>
            </a: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LibreOffice/6.1.5.2$MacOSX_X86_64 LibreOffice_project/90f8dcf33c87b3705e78202e3df5142b201bd805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2019-08-11T20:37:30Z</dcterms:modified>
  <cp:revision>8</cp:revision>
  <dc:subject/>
  <dc:title/>
</cp:coreProperties>
</file>