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12.png" ContentType="image/png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BBFA818-7F08-48A3-8B9C-B213CC9B3CA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://www.blackducksoftware.com/oss/licenses" TargetMode="External"/><Relationship Id="rId2" Type="http://schemas.openxmlformats.org/officeDocument/2006/relationships/hyperlink" Target="http://www.opensource.org/licenses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Section 2 of the Specification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Section 2 of the Specification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File Types: </a:t>
            </a:r>
            <a:r>
              <a:rPr b="0" lang="en-US" sz="1000" spc="-1" strike="noStrike">
                <a:solidFill>
                  <a:srgbClr val="003c6b"/>
                </a:solidFill>
                <a:latin typeface="Arial"/>
                <a:ea typeface="Arial"/>
              </a:rPr>
              <a:t>source, binary, archive,</a:t>
            </a:r>
            <a:r>
              <a:rPr b="0" lang="en-US" sz="1000" spc="-1" strike="noStrike">
                <a:solidFill>
                  <a:srgbClr val="0069b0"/>
                </a:solidFill>
                <a:latin typeface="Arial"/>
                <a:ea typeface="Arial"/>
              </a:rPr>
              <a:t>application,audio,image,text,video,documentation,spdx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Section 2 of the Specification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4920">
              <a:lnSpc>
                <a:spcPct val="90000"/>
              </a:lnSpc>
            </a:pPr>
            <a:r>
              <a:rPr b="0" lang="en-US" sz="1000" spc="-1" strike="noStrike">
                <a:solidFill>
                  <a:srgbClr val="003c6b"/>
                </a:solidFill>
                <a:latin typeface="Arial"/>
                <a:ea typeface="Arial"/>
              </a:rPr>
              <a:t>Black Duck identifies &gt;2000 licenses in use , however ~20 licenses responsible for nearly all licensed open source projects</a:t>
            </a:r>
            <a:endParaRPr b="0" lang="en-US" sz="1000" spc="-1" strike="noStrike">
              <a:latin typeface="Arial"/>
            </a:endParaRPr>
          </a:p>
          <a:p>
            <a:pPr lvl="3" marL="1339920" indent="-29664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http://www.blackducksoftware.com/oss/licenses#top20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r>
              <a:rPr b="0" lang="en-US" sz="1000" spc="-1" strike="noStrike">
                <a:solidFill>
                  <a:srgbClr val="003c6b"/>
                </a:solidFill>
                <a:latin typeface="Arial"/>
                <a:ea typeface="Arial"/>
              </a:rPr>
              <a:t>and, OSI currently recognizes 69 licenses as “open source”</a:t>
            </a:r>
            <a:endParaRPr b="0" lang="en-US" sz="1000" spc="-1" strike="noStrike">
              <a:latin typeface="Arial"/>
            </a:endParaRPr>
          </a:p>
          <a:p>
            <a:pPr lvl="3" marL="1339920" indent="-29664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2"/>
              </a:rPr>
              <a:t>http://www.opensource.org/licenses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612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718800" y="8650440"/>
            <a:ext cx="313560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8040" cy="342720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760" cy="4077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718800" y="8650440"/>
            <a:ext cx="313560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8040" cy="342720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The SPEC is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Calibri"/>
              </a:rPr>
              <a:t>just over 100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pages,  but not all the fields are needed and relevant.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72 use cases identified for SPDX 2.0 – many requiring fields that really or only applicable to that use case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here are required fields – if look at, it’s what you’d want to know...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(walk through this)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This is section 2 of the Specification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55;p9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720" cy="786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957480" y="6387480"/>
            <a:ext cx="64490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0480" cy="10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Google Shape;63;p10" descr=""/>
          <p:cNvPicPr/>
          <p:nvPr/>
        </p:nvPicPr>
        <p:blipFill>
          <a:blip r:embed="rId3"/>
          <a:stretch/>
        </p:blipFill>
        <p:spPr>
          <a:xfrm>
            <a:off x="460080" y="355680"/>
            <a:ext cx="11269800" cy="36864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9;p1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360" cy="786600"/>
          </a:xfrm>
          <a:prstGeom prst="rect">
            <a:avLst/>
          </a:prstGeom>
          <a:ln>
            <a:noFill/>
          </a:ln>
        </p:spPr>
      </p:pic>
      <p:pic>
        <p:nvPicPr>
          <p:cNvPr id="46" name="Google Shape;13;p1" descr=""/>
          <p:cNvPicPr/>
          <p:nvPr/>
        </p:nvPicPr>
        <p:blipFill>
          <a:blip r:embed="rId3"/>
          <a:stretch/>
        </p:blipFill>
        <p:spPr>
          <a:xfrm>
            <a:off x="691200" y="5834160"/>
            <a:ext cx="1763280" cy="4172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46;p7" descr=""/>
          <p:cNvPicPr/>
          <p:nvPr/>
        </p:nvPicPr>
        <p:blipFill>
          <a:blip r:embed="rId4"/>
          <a:srcRect l="0" t="88194" r="0" b="-88194"/>
          <a:stretch/>
        </p:blipFill>
        <p:spPr>
          <a:xfrm>
            <a:off x="-41400" y="-64800"/>
            <a:ext cx="12397320" cy="40550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3957480" y="6387480"/>
            <a:ext cx="64490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0515600" y="6482520"/>
            <a:ext cx="1675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fld id="{BD7D6571-A26B-493E-89A7-E43EB05E4AA0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97;p19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719280" y="6213600"/>
            <a:ext cx="2773080" cy="1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99;p19" descr=""/>
          <p:cNvPicPr/>
          <p:nvPr/>
        </p:nvPicPr>
        <p:blipFill>
          <a:blip r:embed="rId3"/>
          <a:stretch/>
        </p:blipFill>
        <p:spPr>
          <a:xfrm>
            <a:off x="767160" y="5986440"/>
            <a:ext cx="1930320" cy="45684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spdx.org" TargetMode="External"/><Relationship Id="rId3" Type="http://schemas.openxmlformats.org/officeDocument/2006/relationships/hyperlink" Target="https://www.spdx.org" TargetMode="External"/><Relationship Id="rId4" Type="http://schemas.openxmlformats.org/officeDocument/2006/relationships/hyperlink" Target="https://www.spdx.org" TargetMode="External"/><Relationship Id="rId5" Type="http://schemas.openxmlformats.org/officeDocument/2006/relationships/hyperlink" Target="https://www.spdx.org/licenses" TargetMode="External"/><Relationship Id="rId6" Type="http://schemas.openxmlformats.org/officeDocument/2006/relationships/hyperlink" Target="https://github.com/spdx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0080" y="4272480"/>
            <a:ext cx="11269800" cy="10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FOSSology &amp; SPDX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9" name="Table 2"/>
          <p:cNvGraphicFramePr/>
          <p:nvPr/>
        </p:nvGraphicFramePr>
        <p:xfrm>
          <a:off x="952560" y="1333440"/>
          <a:ext cx="10286280" cy="4192200"/>
        </p:xfrm>
        <a:graphic>
          <a:graphicData uri="http://schemas.openxmlformats.org/drawingml/2006/table">
            <a:tbl>
              <a:tblPr/>
              <a:tblGrid>
                <a:gridCol w="1517400"/>
                <a:gridCol w="1063800"/>
                <a:gridCol w="5141520"/>
                <a:gridCol w="256392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Output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3.9 Package Verification Code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generated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3.10 Package Checksum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generated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Package Home Page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Source Information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Concluded License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from cleared data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All Licenses Information from Package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from scanned data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3.15 Declared License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from scanned data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3.16 Comments on License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0" name="CustomShape 3"/>
          <p:cNvSpPr/>
          <p:nvPr/>
        </p:nvSpPr>
        <p:spPr>
          <a:xfrm>
            <a:off x="970920" y="321840"/>
            <a:ext cx="10285200" cy="88308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Package Information (cont’d)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2" name="Table 2"/>
          <p:cNvGraphicFramePr/>
          <p:nvPr/>
        </p:nvGraphicFramePr>
        <p:xfrm>
          <a:off x="952560" y="1333440"/>
          <a:ext cx="10286280" cy="3260520"/>
        </p:xfrm>
        <a:graphic>
          <a:graphicData uri="http://schemas.openxmlformats.org/drawingml/2006/table">
            <a:tbl>
              <a:tblPr/>
              <a:tblGrid>
                <a:gridCol w="1517400"/>
                <a:gridCol w="1063800"/>
                <a:gridCol w="4404600"/>
                <a:gridCol w="330084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output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3.17 Copyright Text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from scanned data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3.18 Package Summary Description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Package Detailed Description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Package 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External Reference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External Reference 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3" name="CustomShape 3"/>
          <p:cNvSpPr/>
          <p:nvPr/>
        </p:nvSpPr>
        <p:spPr>
          <a:xfrm>
            <a:off x="970920" y="321840"/>
            <a:ext cx="10285200" cy="88308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Package Information (cont’d)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5" name="Table 2"/>
          <p:cNvGraphicFramePr/>
          <p:nvPr/>
        </p:nvGraphicFramePr>
        <p:xfrm>
          <a:off x="952560" y="1307880"/>
          <a:ext cx="10286280" cy="4192200"/>
        </p:xfrm>
        <a:graphic>
          <a:graphicData uri="http://schemas.openxmlformats.org/drawingml/2006/table">
            <a:tbl>
              <a:tblPr/>
              <a:tblGrid>
                <a:gridCol w="1517400"/>
                <a:gridCol w="1063800"/>
                <a:gridCol w="4404600"/>
                <a:gridCol w="330084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 File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what is name of file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 File SPDX Identifier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US" sz="2000" spc="-1" strike="noStrike">
                          <a:solidFill>
                            <a:srgbClr val="0069b0"/>
                          </a:solidFill>
                          <a:latin typeface="Arial"/>
                          <a:ea typeface="Arial"/>
                        </a:rPr>
                        <a:t>generated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4.3 File Type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0000"/>
                        </a:lnSpc>
                        <a:spcBef>
                          <a:spcPts val="439"/>
                        </a:spcBef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source, binary, ...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4.4 File Checksum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SHA1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4.5 Concluded License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Concluded by FOSSology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4.6 License Information in File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detected by scanning file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4.7 Comments on License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4.8 Copyright Text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detected by scanning file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6" name="CustomShape 3"/>
          <p:cNvSpPr/>
          <p:nvPr/>
        </p:nvSpPr>
        <p:spPr>
          <a:xfrm>
            <a:off x="962280" y="198360"/>
            <a:ext cx="10285200" cy="98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File Information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8" name="Table 2"/>
          <p:cNvGraphicFramePr/>
          <p:nvPr/>
        </p:nvGraphicFramePr>
        <p:xfrm>
          <a:off x="952560" y="1333440"/>
          <a:ext cx="10286280" cy="3726360"/>
        </p:xfrm>
        <a:graphic>
          <a:graphicData uri="http://schemas.openxmlformats.org/drawingml/2006/table">
            <a:tbl>
              <a:tblPr/>
              <a:tblGrid>
                <a:gridCol w="1517400"/>
                <a:gridCol w="1063800"/>
                <a:gridCol w="4404600"/>
                <a:gridCol w="330084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4.9 Artifact of Project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deprecated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4.10 Artifact of Project Homepage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deprecated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4.11 Artifact of Project URI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deprecated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4.12 File 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4.13 File Notice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if Notice found in file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4.14 File Contributor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if Contributor info in file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4.15 File Dependencies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deprecated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" name="CustomShape 3"/>
          <p:cNvSpPr/>
          <p:nvPr/>
        </p:nvSpPr>
        <p:spPr>
          <a:xfrm>
            <a:off x="962280" y="274680"/>
            <a:ext cx="10285200" cy="98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File Information (cont’d)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1" name="Table 2"/>
          <p:cNvGraphicFramePr/>
          <p:nvPr/>
        </p:nvGraphicFramePr>
        <p:xfrm>
          <a:off x="952560" y="1333440"/>
          <a:ext cx="10286280" cy="2794680"/>
        </p:xfrm>
        <a:graphic>
          <a:graphicData uri="http://schemas.openxmlformats.org/drawingml/2006/table">
            <a:tbl>
              <a:tblPr/>
              <a:tblGrid>
                <a:gridCol w="1517400"/>
                <a:gridCol w="1063800"/>
                <a:gridCol w="4404600"/>
                <a:gridCol w="330084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6.1 License Identifier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unique 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6.2 Extracted Text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text found during scans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6.3 License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formal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6.4 License Cross Reference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text found during scans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 License 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2" name="CustomShape 3"/>
          <p:cNvSpPr/>
          <p:nvPr/>
        </p:nvSpPr>
        <p:spPr>
          <a:xfrm>
            <a:off x="815040" y="4338720"/>
            <a:ext cx="1154484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2000" spc="-1" strike="noStrike">
                <a:solidFill>
                  <a:srgbClr val="7f7f7f"/>
                </a:solidFill>
                <a:latin typeface="Arial"/>
                <a:ea typeface="Arial"/>
              </a:rPr>
              <a:t>* NOTES: </a:t>
            </a:r>
            <a:endParaRPr b="0" lang="en-US" sz="2000" spc="-1" strike="noStrike">
              <a:latin typeface="Arial"/>
            </a:endParaRPr>
          </a:p>
          <a:p>
            <a:pPr lvl="1" marL="669960" indent="-29988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7f7f7f"/>
                </a:solidFill>
                <a:latin typeface="Arial"/>
                <a:ea typeface="Arial"/>
              </a:rPr>
              <a:t>Provides a way to identify licenses </a:t>
            </a:r>
            <a:r>
              <a:rPr b="1" lang="en-US" sz="2000" spc="-1" strike="noStrike">
                <a:solidFill>
                  <a:srgbClr val="7f7f7f"/>
                </a:solidFill>
                <a:latin typeface="Arial"/>
                <a:ea typeface="Arial"/>
              </a:rPr>
              <a:t>not</a:t>
            </a:r>
            <a:r>
              <a:rPr b="0" lang="en-US" sz="2000" spc="-1" strike="noStrike">
                <a:solidFill>
                  <a:srgbClr val="7f7f7f"/>
                </a:solidFill>
                <a:latin typeface="Arial"/>
                <a:ea typeface="Arial"/>
              </a:rPr>
              <a:t> on the SPDX License List.</a:t>
            </a:r>
            <a:endParaRPr b="0" lang="en-US" sz="2000" spc="-1" strike="noStrike">
              <a:latin typeface="Arial"/>
            </a:endParaRPr>
          </a:p>
          <a:p>
            <a:pPr lvl="1" marL="669960" indent="-29988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7f7f7f"/>
                </a:solidFill>
                <a:latin typeface="Arial"/>
                <a:ea typeface="Arial"/>
              </a:rPr>
              <a:t>SPDX aims for ~90% coverage with short forms license identifiers - NOT exhaustive </a:t>
            </a:r>
            <a:endParaRPr b="0" lang="en-US" sz="2000" spc="-1" strike="noStrike">
              <a:latin typeface="Arial"/>
            </a:endParaRPr>
          </a:p>
          <a:p>
            <a:pPr lvl="1" marL="669960" indent="-29988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7f7f7f"/>
                </a:solidFill>
                <a:latin typeface="Arial"/>
                <a:ea typeface="Arial"/>
              </a:rPr>
              <a:t>Although there are a lot of licenses “in the wild,” a smaller number covers most projects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52560" y="435960"/>
            <a:ext cx="10285200" cy="73908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Other Licensing Information (Optional*)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28840" y="400680"/>
            <a:ext cx="1291968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Credits: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1080" y="1622160"/>
            <a:ext cx="10884600" cy="37101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72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© 2016-2018 Linux Foundation, Parts Copyrights Siemens AG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CC-BY-SA 4.0</a:t>
            </a:r>
            <a:br/>
            <a:r>
              <a:rPr b="0" lang="en-US" sz="1900" spc="-1" strike="noStrike" u="sng">
                <a:solidFill>
                  <a:srgbClr val="2e77d7"/>
                </a:solidFill>
                <a:uFillTx/>
                <a:latin typeface="Arial"/>
                <a:ea typeface="Arial"/>
                <a:hlinkClick r:id="rId1"/>
              </a:rPr>
              <a:t>https://creativecommons.org/licenses/by-sa/4.0/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br/>
            <a:r>
              <a:rPr b="1" lang="en-US" sz="1900" spc="-1" strike="noStrike" u="sng">
                <a:solidFill>
                  <a:srgbClr val="2e77d7"/>
                </a:solidFill>
                <a:uFillTx/>
                <a:latin typeface="Arial"/>
                <a:ea typeface="Arial"/>
                <a:hlinkClick r:id="rId2"/>
              </a:rPr>
              <a:t>https://www.</a:t>
            </a:r>
            <a:r>
              <a:rPr b="1" lang="en-US" sz="1900" spc="-1" strike="noStrike" u="sng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spdx</a:t>
            </a:r>
            <a:r>
              <a:rPr b="1" lang="en-US" sz="1900" spc="-1" strike="noStrike" u="sng">
                <a:solidFill>
                  <a:srgbClr val="2e77d7"/>
                </a:solidFill>
                <a:uFillTx/>
                <a:latin typeface="Arial"/>
                <a:ea typeface="Arial"/>
                <a:hlinkClick r:id="rId4"/>
              </a:rPr>
              <a:t>.org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License List</a:t>
            </a:r>
            <a:br/>
            <a:r>
              <a:rPr b="1" lang="en-US" sz="1900" spc="-1" strike="noStrike" u="sng">
                <a:solidFill>
                  <a:srgbClr val="2e77d7"/>
                </a:solidFill>
                <a:uFillTx/>
                <a:latin typeface="Arial"/>
                <a:ea typeface="Arial"/>
                <a:hlinkClick r:id="rId5"/>
              </a:rPr>
              <a:t>https://www.spdx.org/licenses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Tool Source</a:t>
            </a:r>
            <a:br/>
            <a:r>
              <a:rPr b="1" lang="en-US" sz="1900" spc="-1" strike="noStrike" u="sng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https://github.com/spdx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9983880" y="6463800"/>
            <a:ext cx="136368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89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How does FOSSology work?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899800" y="1535400"/>
            <a:ext cx="8637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Uploading source code archive (*.zip, *.tar.gz, etc)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899800" y="2152440"/>
            <a:ext cx="863748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Agents scan for license relevant text</a:t>
            </a:r>
            <a:endParaRPr b="0" lang="en-US" sz="2000" spc="-1" strike="noStrike">
              <a:latin typeface="Arial"/>
            </a:endParaRPr>
          </a:p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Copyrights, ECC, your keywords to look for etc.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899800" y="3029760"/>
            <a:ext cx="863748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Review scanner results for wrong license classification</a:t>
            </a:r>
            <a:endParaRPr b="0" lang="en-US" sz="2000" spc="-1" strike="noStrike">
              <a:latin typeface="Arial"/>
            </a:endParaRPr>
          </a:p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Review other scanner findings (copyrights, ECC)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2899800" y="4010760"/>
            <a:ext cx="8637480" cy="13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Result of the “clearing”</a:t>
            </a:r>
            <a:endParaRPr b="0" lang="en-US" sz="2000" spc="-1" strike="noStrike">
              <a:latin typeface="Arial"/>
            </a:endParaRPr>
          </a:p>
          <a:p>
            <a:pPr lvl="1" marL="6476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SPDX reporting</a:t>
            </a:r>
            <a:endParaRPr b="0" lang="en-US" sz="2000" spc="-1" strike="noStrike">
              <a:latin typeface="Arial"/>
            </a:endParaRPr>
          </a:p>
          <a:p>
            <a:pPr lvl="1" marL="6476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Generated notice or readme file</a:t>
            </a:r>
            <a:endParaRPr b="0" lang="en-US" sz="2000" spc="-1" strike="noStrike">
              <a:latin typeface="Arial"/>
            </a:endParaRPr>
          </a:p>
          <a:p>
            <a:pPr lvl="1" marL="6476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debian-copyright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 rot="5400000">
            <a:off x="1292040" y="802800"/>
            <a:ext cx="887040" cy="201060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 rot="5400000">
            <a:off x="1193040" y="2455200"/>
            <a:ext cx="1085400" cy="201060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 rot="5400000">
            <a:off x="1188000" y="1579680"/>
            <a:ext cx="1095480" cy="201060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 rot="5400000">
            <a:off x="1193040" y="3326400"/>
            <a:ext cx="1085400" cy="201060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 rot="5400000">
            <a:off x="1193040" y="4194360"/>
            <a:ext cx="1085400" cy="2010600"/>
          </a:xfrm>
          <a:prstGeom prst="chevron">
            <a:avLst>
              <a:gd name="adj" fmla="val 19583"/>
            </a:avLst>
          </a:prstGeom>
          <a:solidFill>
            <a:srgbClr val="ffff00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>
            <a:off x="769320" y="2238480"/>
            <a:ext cx="192888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Agent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Scanning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728640" y="1389600"/>
            <a:ext cx="201060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769680" y="3087720"/>
            <a:ext cx="192888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Result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769680" y="3997080"/>
            <a:ext cx="192888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Generate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>
            <a:off x="769320" y="4879440"/>
            <a:ext cx="192888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Pass Report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to Client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9983880" y="6463800"/>
            <a:ext cx="136368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983880" y="6463800"/>
            <a:ext cx="136368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37120" y="155520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Arial"/>
              </a:rPr>
              <a:t>Supported SPDX Document Formats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23440" y="1273680"/>
            <a:ext cx="10645560" cy="45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  <a:ea typeface="Arial"/>
              </a:rPr>
              <a:t>        </a:t>
            </a:r>
            <a:r>
              <a:rPr b="0" lang="en-US" sz="2800" spc="-1" strike="noStrike">
                <a:solidFill>
                  <a:srgbClr val="262626"/>
                </a:solidFill>
                <a:latin typeface="Arial"/>
                <a:ea typeface="Arial"/>
              </a:rPr>
              <a:t>Tool consumable RDF/XML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56" name="Google Shape;164;p27" descr=""/>
          <p:cNvPicPr/>
          <p:nvPr/>
        </p:nvPicPr>
        <p:blipFill>
          <a:blip r:embed="rId1"/>
          <a:stretch/>
        </p:blipFill>
        <p:spPr>
          <a:xfrm>
            <a:off x="2158920" y="1239840"/>
            <a:ext cx="6195960" cy="322416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57" name="Google Shape;165;p27" descr=""/>
          <p:cNvPicPr/>
          <p:nvPr/>
        </p:nvPicPr>
        <p:blipFill>
          <a:blip r:embed="rId2"/>
          <a:stretch/>
        </p:blipFill>
        <p:spPr>
          <a:xfrm>
            <a:off x="5961600" y="2495880"/>
            <a:ext cx="4767480" cy="279540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983880" y="6463800"/>
            <a:ext cx="136368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37120" y="155520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Arial"/>
              </a:rPr>
              <a:t>… </a:t>
            </a: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Arial"/>
              </a:rPr>
              <a:t>and can translate to spreadsheets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57280" y="1358280"/>
            <a:ext cx="10645560" cy="45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</a:pPr>
            <a:r>
              <a:rPr b="0" lang="en-US" sz="2380" spc="-1" strike="noStrike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b="0" lang="en-US" sz="2380" spc="-1" strike="noStrike">
                <a:solidFill>
                  <a:srgbClr val="262626"/>
                </a:solidFill>
                <a:latin typeface="Arial"/>
                <a:ea typeface="Arial"/>
              </a:rPr>
              <a:t>Tool consumable RDFa</a:t>
            </a: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b="0" lang="en-US" sz="2380" spc="-1" strike="noStrike">
                <a:solidFill>
                  <a:srgbClr val="262626"/>
                </a:solidFill>
                <a:latin typeface="Arial"/>
                <a:ea typeface="Arial"/>
              </a:rPr>
              <a:t>                              </a:t>
            </a:r>
            <a:r>
              <a:rPr b="0" lang="en-US" sz="2380" spc="-1" strike="noStrike">
                <a:solidFill>
                  <a:srgbClr val="262626"/>
                </a:solidFill>
                <a:latin typeface="Arial"/>
                <a:ea typeface="Arial"/>
              </a:rPr>
              <a:t>spreadsheets</a:t>
            </a:r>
            <a:endParaRPr b="0" lang="en-US" sz="238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8"/>
              </a:spcBef>
            </a:pPr>
            <a:endParaRPr b="0" lang="en-US" sz="2380" spc="-1" strike="noStrike">
              <a:latin typeface="Arial"/>
            </a:endParaRPr>
          </a:p>
        </p:txBody>
      </p:sp>
      <p:pic>
        <p:nvPicPr>
          <p:cNvPr id="161" name="Google Shape;173;p28" descr=""/>
          <p:cNvPicPr/>
          <p:nvPr/>
        </p:nvPicPr>
        <p:blipFill>
          <a:blip r:embed="rId1"/>
          <a:stretch/>
        </p:blipFill>
        <p:spPr>
          <a:xfrm>
            <a:off x="2158920" y="1087560"/>
            <a:ext cx="6195960" cy="322416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2" name="Google Shape;174;p28" descr=""/>
          <p:cNvPicPr/>
          <p:nvPr/>
        </p:nvPicPr>
        <p:blipFill>
          <a:blip r:embed="rId2"/>
          <a:stretch/>
        </p:blipFill>
        <p:spPr>
          <a:xfrm>
            <a:off x="3920040" y="2446560"/>
            <a:ext cx="4195800" cy="245988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3" name="Google Shape;175;p28" descr=""/>
          <p:cNvPicPr/>
          <p:nvPr/>
        </p:nvPicPr>
        <p:blipFill>
          <a:blip r:embed="rId3"/>
          <a:stretch/>
        </p:blipFill>
        <p:spPr>
          <a:xfrm>
            <a:off x="5151240" y="2014920"/>
            <a:ext cx="4941000" cy="366012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sp>
        <p:nvSpPr>
          <p:cNvPr id="164" name="CustomShape 4"/>
          <p:cNvSpPr/>
          <p:nvPr/>
        </p:nvSpPr>
        <p:spPr>
          <a:xfrm>
            <a:off x="8988480" y="5442840"/>
            <a:ext cx="895572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9983880" y="6463800"/>
            <a:ext cx="136368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79360" y="1344600"/>
            <a:ext cx="4622040" cy="4905360"/>
          </a:xfrm>
          <a:prstGeom prst="foldedCorner">
            <a:avLst>
              <a:gd name="adj" fmla="val 9079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4273920" y="237852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Package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929400" y="1345320"/>
            <a:ext cx="343116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SPDX v2.1 Document contains: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095000" y="185184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Document Creation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4095000" y="245520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Package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273920" y="41950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095000" y="42724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4273920" y="296100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4095000" y="30484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File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4285080" y="543384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4106160" y="556596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Annotations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285080" y="481032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4106160" y="489852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Relationships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816480" y="122400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Arial"/>
              </a:rPr>
              <a:t>What makes up an SPDX Document?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4273920" y="35704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095000" y="365832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Snippet Information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1120" y="1231200"/>
            <a:ext cx="4062240" cy="2960280"/>
          </a:xfrm>
          <a:prstGeom prst="rect">
            <a:avLst/>
          </a:prstGeom>
          <a:noFill/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343080" indent="-34128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3c6b"/>
                </a:solidFill>
                <a:uFillTx/>
                <a:latin typeface="Calibri"/>
                <a:ea typeface="Calibri"/>
              </a:rPr>
              <a:t>Document Creation Information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2.1 SPDX Version.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2.2 Data License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2.3 SPDX Identifier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2.4 Document Name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2.5 SPDX Document Namespace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2.8 Creator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2.9 Created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30360" y="173160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Arial"/>
              </a:rPr>
              <a:t>Only subset of fields are mandatory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216320" y="3164760"/>
            <a:ext cx="4519440" cy="3314520"/>
          </a:xfrm>
          <a:prstGeom prst="rect">
            <a:avLst/>
          </a:prstGeom>
          <a:solidFill>
            <a:srgbClr val="f2f2f2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343080" indent="-34128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3c6b"/>
                </a:solidFill>
                <a:uFillTx/>
                <a:latin typeface="Calibri"/>
                <a:ea typeface="Calibri"/>
              </a:rPr>
              <a:t>Package Information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3.1 Package Name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3.2 Package SPDX Identifier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3.7 Package Download Location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3.9 Package Verification Code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3.13 Concluded License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3.14 All Licenses Information from Files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3.15 Declared License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3.17 Copyright Text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157600" y="1415520"/>
            <a:ext cx="3367440" cy="2606760"/>
          </a:xfrm>
          <a:prstGeom prst="rect">
            <a:avLst/>
          </a:prstGeom>
          <a:solidFill>
            <a:schemeClr val="lt1"/>
          </a:solidFill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343080" indent="-34128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3c6b"/>
                </a:solidFill>
                <a:uFillTx/>
                <a:latin typeface="Calibri"/>
                <a:ea typeface="Calibri"/>
              </a:rPr>
              <a:t>File Information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4.1 File Name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4.2 File SPDX Identifier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4.4 File Checksum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4.5 Concluded License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4.6 License Information in File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b="1" lang="en-US" sz="2000" spc="-1" strike="noStrike">
                <a:solidFill>
                  <a:srgbClr val="003c6b"/>
                </a:solidFill>
                <a:latin typeface="Calibri"/>
                <a:ea typeface="Calibri"/>
              </a:rPr>
              <a:t>4.8 Copyright Text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745160" y="1179000"/>
            <a:ext cx="1971720" cy="606240"/>
          </a:xfrm>
          <a:prstGeom prst="wedgeRoundRectCallout">
            <a:avLst>
              <a:gd name="adj1" fmla="val -71743"/>
              <a:gd name="adj2" fmla="val 59942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1 per document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5511960" y="2150640"/>
            <a:ext cx="1868400" cy="772920"/>
          </a:xfrm>
          <a:prstGeom prst="wedgeRoundRectCallout">
            <a:avLst>
              <a:gd name="adj1" fmla="val 7325"/>
              <a:gd name="adj2" fmla="val 80141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1 per package in document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9418680" y="4557600"/>
            <a:ext cx="1721880" cy="771480"/>
          </a:xfrm>
          <a:prstGeom prst="wedgeRoundRectCallout">
            <a:avLst>
              <a:gd name="adj1" fmla="val -38853"/>
              <a:gd name="adj2" fmla="val -105291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1 per file in each package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2"/>
          <p:cNvGraphicFramePr/>
          <p:nvPr/>
        </p:nvGraphicFramePr>
        <p:xfrm>
          <a:off x="952560" y="1333440"/>
          <a:ext cx="10286280" cy="3726360"/>
        </p:xfrm>
        <a:graphic>
          <a:graphicData uri="http://schemas.openxmlformats.org/drawingml/2006/table">
            <a:tbl>
              <a:tblPr/>
              <a:tblGrid>
                <a:gridCol w="1517400"/>
                <a:gridCol w="1063800"/>
                <a:gridCol w="4404600"/>
                <a:gridCol w="330084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output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 SPDX Version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which version of SPDX?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 Data License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data in document: CC0-1.0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 SPDX Identifier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generates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2.4 Document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takes from upload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2.5 SPDX Document Namespace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generates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2.6 External Document Reference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generates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2.7 License List Version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when document created.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970920" y="251640"/>
            <a:ext cx="10285200" cy="9108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Document Creation Information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" name="Table 2"/>
          <p:cNvGraphicFramePr/>
          <p:nvPr/>
        </p:nvGraphicFramePr>
        <p:xfrm>
          <a:off x="952560" y="1333440"/>
          <a:ext cx="10286280" cy="3191040"/>
        </p:xfrm>
        <a:graphic>
          <a:graphicData uri="http://schemas.openxmlformats.org/drawingml/2006/table">
            <a:tbl>
              <a:tblPr/>
              <a:tblGrid>
                <a:gridCol w="1504800"/>
                <a:gridCol w="1163880"/>
                <a:gridCol w="3629880"/>
                <a:gridCol w="398808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output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280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2.8 Creator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18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Tool (id, version, when) ⇒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18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Version of FOSSology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US" sz="18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May want to add person who did scan (from userid)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2.9 Created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date file created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2.10 Creator 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2.11 Document Comment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" name="CustomShape 3"/>
          <p:cNvSpPr/>
          <p:nvPr/>
        </p:nvSpPr>
        <p:spPr>
          <a:xfrm>
            <a:off x="970920" y="251640"/>
            <a:ext cx="10285200" cy="9108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Document Creation Information (cont’d)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6" name="Table 2"/>
          <p:cNvGraphicFramePr/>
          <p:nvPr/>
        </p:nvGraphicFramePr>
        <p:xfrm>
          <a:off x="952560" y="1333440"/>
          <a:ext cx="10286280" cy="4192200"/>
        </p:xfrm>
        <a:graphic>
          <a:graphicData uri="http://schemas.openxmlformats.org/drawingml/2006/table">
            <a:tbl>
              <a:tblPr/>
              <a:tblGrid>
                <a:gridCol w="1517400"/>
                <a:gridCol w="1063800"/>
                <a:gridCol w="3909960"/>
                <a:gridCol w="3795480"/>
              </a:tblGrid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Mandatory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output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 Package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from uploaded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 Package SPDX Identifier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80000"/>
                        </a:lnSpc>
                        <a:spcBef>
                          <a:spcPts val="320"/>
                        </a:spcBef>
                      </a:pPr>
                      <a:r>
                        <a:rPr b="0" lang="en-US" sz="2020" spc="-1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generated</a:t>
                      </a:r>
                      <a:endParaRPr b="0" lang="en-US" sz="202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3.3 Package Version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from uploaded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3.4 Package File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actual file name for package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 Package Supplier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3.6 Package Originator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3.7 Package Download Location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from upload information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5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 Files Analyzed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“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yes”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CustomShape 3"/>
          <p:cNvSpPr/>
          <p:nvPr/>
        </p:nvSpPr>
        <p:spPr>
          <a:xfrm>
            <a:off x="970920" y="321840"/>
            <a:ext cx="10285200" cy="88308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Package Information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2727"/>
      </a:dk2>
      <a:lt2>
        <a:srgbClr val="dddedd"/>
      </a:lt2>
      <a:accent1>
        <a:srgbClr val="0d2957"/>
      </a:accent1>
      <a:accent2>
        <a:srgbClr val="008cea"/>
      </a:accent2>
      <a:accent3>
        <a:srgbClr val="2b8934"/>
      </a:accent3>
      <a:accent4>
        <a:srgbClr val="e46200"/>
      </a:accent4>
      <a:accent5>
        <a:srgbClr val="b5190c"/>
      </a:accent5>
      <a:accent6>
        <a:srgbClr val="5f1185"/>
      </a:accent6>
      <a:hlink>
        <a:srgbClr val="2e77d7"/>
      </a:hlink>
      <a:folHlink>
        <a:srgbClr val="0d295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LibreOffice/6.1.5.2$MacOSX_X86_64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2019-08-11T20:37:45Z</dcterms:modified>
  <cp:revision>10</cp:revision>
  <dc:subject/>
  <dc:title/>
</cp:coreProperties>
</file>